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6"/>
  </p:notesMasterIdLst>
  <p:sldIdLst>
    <p:sldId id="758" r:id="rId2"/>
    <p:sldId id="760" r:id="rId3"/>
    <p:sldId id="941" r:id="rId4"/>
    <p:sldId id="759" r:id="rId5"/>
    <p:sldId id="835" r:id="rId6"/>
    <p:sldId id="942" r:id="rId7"/>
    <p:sldId id="943" r:id="rId8"/>
    <p:sldId id="944" r:id="rId9"/>
    <p:sldId id="945" r:id="rId10"/>
    <p:sldId id="946" r:id="rId11"/>
    <p:sldId id="947" r:id="rId12"/>
    <p:sldId id="948" r:id="rId13"/>
    <p:sldId id="949" r:id="rId14"/>
    <p:sldId id="950" r:id="rId15"/>
    <p:sldId id="951" r:id="rId16"/>
    <p:sldId id="883" r:id="rId17"/>
    <p:sldId id="916" r:id="rId18"/>
    <p:sldId id="952" r:id="rId19"/>
    <p:sldId id="953" r:id="rId20"/>
    <p:sldId id="954" r:id="rId21"/>
    <p:sldId id="955" r:id="rId22"/>
    <p:sldId id="956" r:id="rId23"/>
    <p:sldId id="957" r:id="rId24"/>
    <p:sldId id="958" r:id="rId25"/>
    <p:sldId id="959" r:id="rId26"/>
    <p:sldId id="960" r:id="rId27"/>
    <p:sldId id="961" r:id="rId28"/>
    <p:sldId id="962" r:id="rId29"/>
    <p:sldId id="964" r:id="rId30"/>
    <p:sldId id="965" r:id="rId31"/>
    <p:sldId id="966" r:id="rId32"/>
    <p:sldId id="967" r:id="rId33"/>
    <p:sldId id="968" r:id="rId34"/>
    <p:sldId id="969" r:id="rId35"/>
    <p:sldId id="970" r:id="rId36"/>
    <p:sldId id="971" r:id="rId37"/>
    <p:sldId id="974" r:id="rId38"/>
    <p:sldId id="972" r:id="rId39"/>
    <p:sldId id="973" r:id="rId40"/>
    <p:sldId id="975" r:id="rId41"/>
    <p:sldId id="976" r:id="rId42"/>
    <p:sldId id="977" r:id="rId43"/>
    <p:sldId id="978" r:id="rId44"/>
    <p:sldId id="979" r:id="rId45"/>
    <p:sldId id="980" r:id="rId46"/>
    <p:sldId id="981" r:id="rId47"/>
    <p:sldId id="982" r:id="rId48"/>
    <p:sldId id="983" r:id="rId49"/>
    <p:sldId id="771" r:id="rId50"/>
    <p:sldId id="985" r:id="rId51"/>
    <p:sldId id="987" r:id="rId52"/>
    <p:sldId id="773" r:id="rId53"/>
    <p:sldId id="887" r:id="rId54"/>
    <p:sldId id="291" r:id="rId5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4" autoAdjust="0"/>
    <p:restoredTop sz="80600" autoAdjust="0"/>
  </p:normalViewPr>
  <p:slideViewPr>
    <p:cSldViewPr snapToGrid="0">
      <p:cViewPr varScale="1">
        <p:scale>
          <a:sx n="123" d="100"/>
          <a:sy n="123" d="100"/>
        </p:scale>
        <p:origin x="984" y="96"/>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smtClean="0">
                <a:latin typeface="Arial" panose="020B0604020202020204" pitchFamily="34" charset="0"/>
                <a:cs typeface="Arial" panose="020B0604020202020204" pitchFamily="34" charset="0"/>
              </a:rPr>
              <a:t>Chapter 2: Point-to-Point Connections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2.1.2.2 </a:t>
            </a:r>
            <a:r>
              <a:rPr lang="en-US" dirty="0">
                <a:latin typeface="Arial" charset="0"/>
              </a:rPr>
              <a:t>– </a:t>
            </a:r>
            <a:r>
              <a:rPr lang="en-US" dirty="0" smtClean="0">
                <a:latin typeface="Arial"/>
                <a:cs typeface="Arial"/>
              </a:rPr>
              <a:t>HDLC</a:t>
            </a:r>
            <a:r>
              <a:rPr lang="en-US" baseline="0" dirty="0" smtClean="0">
                <a:latin typeface="Arial"/>
                <a:cs typeface="Arial"/>
              </a:rPr>
              <a:t>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a:p>
        </p:txBody>
      </p:sp>
    </p:spTree>
    <p:extLst>
      <p:ext uri="{BB962C8B-B14F-4D97-AF65-F5344CB8AC3E}">
        <p14:creationId xmlns:p14="http://schemas.microsoft.com/office/powerpoint/2010/main" val="30313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2.1.2.3 </a:t>
            </a:r>
            <a:r>
              <a:rPr lang="en-US" dirty="0">
                <a:latin typeface="Arial" charset="0"/>
              </a:rPr>
              <a:t>– </a:t>
            </a:r>
            <a:r>
              <a:rPr lang="en-US" dirty="0" smtClean="0">
                <a:latin typeface="Arial" charset="0"/>
              </a:rPr>
              <a:t>Configuring </a:t>
            </a:r>
            <a:r>
              <a:rPr lang="en-US" dirty="0" smtClean="0">
                <a:latin typeface="Arial"/>
                <a:cs typeface="Arial"/>
              </a:rPr>
              <a:t>HDLC</a:t>
            </a:r>
            <a:r>
              <a:rPr lang="en-US" baseline="0" dirty="0" smtClean="0">
                <a:latin typeface="Arial"/>
                <a:cs typeface="Arial"/>
              </a:rPr>
              <a:t>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a:p>
        </p:txBody>
      </p:sp>
    </p:spTree>
    <p:extLst>
      <p:ext uri="{BB962C8B-B14F-4D97-AF65-F5344CB8AC3E}">
        <p14:creationId xmlns:p14="http://schemas.microsoft.com/office/powerpoint/2010/main" val="117906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a:p>
        </p:txBody>
      </p:sp>
    </p:spTree>
    <p:extLst>
      <p:ext uri="{BB962C8B-B14F-4D97-AF65-F5344CB8AC3E}">
        <p14:creationId xmlns:p14="http://schemas.microsoft.com/office/powerpoint/2010/main" val="6025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a:p>
        </p:txBody>
      </p:sp>
    </p:spTree>
    <p:extLst>
      <p:ext uri="{BB962C8B-B14F-4D97-AF65-F5344CB8AC3E}">
        <p14:creationId xmlns:p14="http://schemas.microsoft.com/office/powerpoint/2010/main" val="209529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a:p>
        </p:txBody>
      </p:sp>
    </p:spTree>
    <p:extLst>
      <p:ext uri="{BB962C8B-B14F-4D97-AF65-F5344CB8AC3E}">
        <p14:creationId xmlns:p14="http://schemas.microsoft.com/office/powerpoint/2010/main" val="94721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2.1.2.5 </a:t>
            </a:r>
            <a:r>
              <a:rPr lang="en-US" dirty="0">
                <a:latin typeface="Arial" charset="0"/>
              </a:rPr>
              <a:t>– </a:t>
            </a:r>
            <a:r>
              <a:rPr lang="en-US" dirty="0" smtClean="0">
                <a:latin typeface="Arial" charset="0"/>
              </a:rPr>
              <a:t>Packet Tracer</a:t>
            </a:r>
            <a:r>
              <a:rPr lang="en-US" baseline="0" dirty="0" smtClean="0">
                <a:latin typeface="Arial" charset="0"/>
              </a:rPr>
              <a:t> – Troubleshooting Serial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a:p>
        </p:txBody>
      </p:sp>
    </p:spTree>
    <p:extLst>
      <p:ext uri="{BB962C8B-B14F-4D97-AF65-F5344CB8AC3E}">
        <p14:creationId xmlns:p14="http://schemas.microsoft.com/office/powerpoint/2010/main" val="114777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a:t>2</a:t>
            </a:r>
            <a:r>
              <a:rPr lang="en-US" dirty="0" smtClean="0"/>
              <a:t>.2</a:t>
            </a:r>
            <a:r>
              <a:rPr lang="en-US" b="0" dirty="0" smtClean="0"/>
              <a:t> </a:t>
            </a:r>
            <a:r>
              <a:rPr lang="en-US" b="0" dirty="0"/>
              <a:t>– </a:t>
            </a:r>
            <a:r>
              <a:rPr lang="en-US" b="0" dirty="0" smtClean="0"/>
              <a:t>PPP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.2.1 </a:t>
            </a:r>
            <a:r>
              <a:rPr lang="en-US" dirty="0">
                <a:latin typeface="Arial" charset="0"/>
              </a:rPr>
              <a:t>– </a:t>
            </a:r>
            <a:r>
              <a:rPr lang="en-US" dirty="0" smtClean="0">
                <a:latin typeface="Arial" charset="0"/>
                <a:cs typeface="Arial"/>
              </a:rPr>
              <a:t>Benefits of PPP</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.2.1.1 </a:t>
            </a:r>
            <a:r>
              <a:rPr lang="en-US" dirty="0">
                <a:latin typeface="Arial" charset="0"/>
              </a:rPr>
              <a:t>– </a:t>
            </a:r>
            <a:r>
              <a:rPr lang="en-US" dirty="0" smtClean="0">
                <a:latin typeface="Arial"/>
                <a:cs typeface="Arial"/>
              </a:rPr>
              <a:t>Introducing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57730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.2.1 </a:t>
            </a:r>
            <a:r>
              <a:rPr lang="en-US" dirty="0">
                <a:latin typeface="Arial" charset="0"/>
              </a:rPr>
              <a:t>– </a:t>
            </a:r>
            <a:r>
              <a:rPr lang="en-US" dirty="0" smtClean="0">
                <a:latin typeface="Arial" charset="0"/>
                <a:cs typeface="Arial"/>
              </a:rPr>
              <a:t>Benefits of PPP</a:t>
            </a:r>
            <a:endParaRPr lang="en-US" dirty="0">
              <a:latin typeface="Arial" charset="0"/>
              <a:cs typeface="Arial"/>
            </a:endParaRPr>
          </a:p>
          <a:p>
            <a:pPr>
              <a:lnSpc>
                <a:spcPct val="80000"/>
              </a:lnSpc>
            </a:pPr>
            <a:r>
              <a:rPr lang="en-US" dirty="0" smtClean="0">
                <a:latin typeface="Arial" charset="0"/>
              </a:rPr>
              <a:t>2.2.1.2 </a:t>
            </a:r>
            <a:r>
              <a:rPr lang="en-US" dirty="0">
                <a:latin typeface="Arial" charset="0"/>
              </a:rPr>
              <a:t>– </a:t>
            </a:r>
            <a:r>
              <a:rPr lang="en-US" dirty="0" smtClean="0">
                <a:latin typeface="Arial"/>
                <a:cs typeface="Arial"/>
              </a:rPr>
              <a:t>Advantages of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64887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2.2.2.1 </a:t>
            </a:r>
            <a:r>
              <a:rPr lang="en-US" dirty="0">
                <a:latin typeface="Arial" charset="0"/>
              </a:rPr>
              <a:t>– </a:t>
            </a:r>
            <a:r>
              <a:rPr lang="en-US" dirty="0" smtClean="0">
                <a:latin typeface="Arial"/>
                <a:cs typeface="Arial"/>
              </a:rPr>
              <a:t>PPP Layered Architecture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9153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smtClean="0"/>
              <a:t>Chapter 2: Point-to-Point Connections</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2.2.2.2 </a:t>
            </a:r>
            <a:r>
              <a:rPr lang="en-US" dirty="0">
                <a:latin typeface="Arial" charset="0"/>
              </a:rPr>
              <a:t>– </a:t>
            </a:r>
            <a:r>
              <a:rPr lang="en-US" dirty="0" smtClean="0">
                <a:latin typeface="Arial"/>
                <a:cs typeface="Arial"/>
              </a:rPr>
              <a:t>PPP – Link Control Protocol (LCP)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0563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2.2.2.3 </a:t>
            </a:r>
            <a:r>
              <a:rPr lang="en-US" dirty="0">
                <a:latin typeface="Arial" charset="0"/>
              </a:rPr>
              <a:t>– </a:t>
            </a:r>
            <a:r>
              <a:rPr lang="en-US" dirty="0" smtClean="0">
                <a:latin typeface="Arial"/>
                <a:cs typeface="Arial"/>
              </a:rPr>
              <a:t>PPP – Network Control Protocol (NCP)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31977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2.2.2.4 </a:t>
            </a:r>
            <a:r>
              <a:rPr lang="en-US" dirty="0">
                <a:latin typeface="Arial" charset="0"/>
              </a:rPr>
              <a:t>– </a:t>
            </a:r>
            <a:r>
              <a:rPr lang="en-US" dirty="0" smtClean="0">
                <a:latin typeface="Arial"/>
                <a:cs typeface="Arial"/>
              </a:rPr>
              <a:t>PPP Frame Structure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47372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2.2.3.1 </a:t>
            </a:r>
            <a:r>
              <a:rPr lang="en-US" dirty="0">
                <a:latin typeface="Arial" charset="0"/>
              </a:rPr>
              <a:t>– </a:t>
            </a:r>
            <a:r>
              <a:rPr lang="en-US" dirty="0" smtClean="0">
                <a:latin typeface="Arial"/>
                <a:cs typeface="Arial"/>
              </a:rPr>
              <a:t>Establishing a PPP Session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0551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86821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088012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86288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2.2.3.3 </a:t>
            </a:r>
            <a:r>
              <a:rPr lang="en-US" dirty="0">
                <a:latin typeface="Arial" charset="0"/>
              </a:rPr>
              <a:t>– </a:t>
            </a:r>
            <a:r>
              <a:rPr lang="en-US" dirty="0" smtClean="0">
                <a:latin typeface="Arial"/>
                <a:cs typeface="Arial"/>
              </a:rPr>
              <a:t>PPP Configuration</a:t>
            </a:r>
            <a:r>
              <a:rPr lang="en-US" baseline="0" dirty="0" smtClean="0">
                <a:latin typeface="Arial"/>
                <a:cs typeface="Arial"/>
              </a:rPr>
              <a:t>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29575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2.2.3.4 </a:t>
            </a:r>
            <a:r>
              <a:rPr lang="en-US" dirty="0">
                <a:latin typeface="Arial" charset="0"/>
              </a:rPr>
              <a:t>– </a:t>
            </a:r>
            <a:r>
              <a:rPr lang="en-US" dirty="0" smtClean="0">
                <a:latin typeface="Arial"/>
                <a:cs typeface="Arial"/>
              </a:rPr>
              <a:t>NCP Explained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28234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smtClean="0"/>
              <a:t>2.3</a:t>
            </a:r>
            <a:r>
              <a:rPr lang="en-US" b="0" dirty="0" smtClean="0"/>
              <a:t> </a:t>
            </a:r>
            <a:r>
              <a:rPr lang="en-US" b="0" dirty="0"/>
              <a:t>– </a:t>
            </a:r>
            <a:r>
              <a:rPr lang="en-US" b="0" dirty="0" smtClean="0"/>
              <a:t>PPP Implementation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1467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smtClean="0"/>
              <a:t>Chapter 2: Point-to-Point Connections</a:t>
            </a:r>
            <a:endParaRPr lang="en-GB" dirty="0"/>
          </a:p>
        </p:txBody>
      </p:sp>
    </p:spTree>
    <p:extLst>
      <p:ext uri="{BB962C8B-B14F-4D97-AF65-F5344CB8AC3E}">
        <p14:creationId xmlns:p14="http://schemas.microsoft.com/office/powerpoint/2010/main" val="349835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2.3.1.1 </a:t>
            </a:r>
            <a:r>
              <a:rPr lang="en-US" dirty="0">
                <a:latin typeface="Arial" charset="0"/>
              </a:rPr>
              <a:t>– </a:t>
            </a:r>
            <a:r>
              <a:rPr lang="en-US" dirty="0" smtClean="0">
                <a:latin typeface="Arial"/>
                <a:cs typeface="Arial"/>
              </a:rPr>
              <a:t>PPP Configuration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74536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2.3.1.2 </a:t>
            </a:r>
            <a:r>
              <a:rPr lang="en-US" dirty="0">
                <a:latin typeface="Arial" charset="0"/>
              </a:rPr>
              <a:t>– </a:t>
            </a:r>
            <a:r>
              <a:rPr lang="en-US" dirty="0" smtClean="0">
                <a:latin typeface="Arial"/>
                <a:cs typeface="Arial"/>
              </a:rPr>
              <a:t>PPP Basic Configuration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582674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2.3.1.3 </a:t>
            </a:r>
            <a:r>
              <a:rPr lang="en-US" dirty="0">
                <a:latin typeface="Arial" charset="0"/>
              </a:rPr>
              <a:t>– </a:t>
            </a:r>
            <a:r>
              <a:rPr lang="en-US" dirty="0" smtClean="0">
                <a:latin typeface="Arial"/>
                <a:cs typeface="Arial"/>
              </a:rPr>
              <a:t>PPP Compression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1118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2.3.1.4 </a:t>
            </a:r>
            <a:r>
              <a:rPr lang="en-US" dirty="0">
                <a:latin typeface="Arial" charset="0"/>
              </a:rPr>
              <a:t>– </a:t>
            </a:r>
            <a:r>
              <a:rPr lang="en-US" dirty="0" smtClean="0">
                <a:latin typeface="Arial"/>
                <a:cs typeface="Arial"/>
              </a:rPr>
              <a:t>PPP Link Quality Monitoring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3830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2.3.1.5 </a:t>
            </a:r>
            <a:r>
              <a:rPr lang="en-US" dirty="0">
                <a:latin typeface="Arial" charset="0"/>
              </a:rPr>
              <a:t>– </a:t>
            </a:r>
            <a:r>
              <a:rPr lang="en-US" dirty="0" smtClean="0">
                <a:latin typeface="Arial"/>
                <a:cs typeface="Arial"/>
              </a:rPr>
              <a:t>PPP Multilink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972036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2.3.1.6 </a:t>
            </a:r>
            <a:r>
              <a:rPr lang="en-US" dirty="0">
                <a:latin typeface="Arial" charset="0"/>
              </a:rPr>
              <a:t>– </a:t>
            </a:r>
            <a:r>
              <a:rPr lang="en-US" dirty="0" smtClean="0">
                <a:latin typeface="Arial"/>
                <a:cs typeface="Arial"/>
              </a:rPr>
              <a:t>Verifying PPP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303142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 Authentication</a:t>
            </a:r>
            <a:endParaRPr lang="en-US" dirty="0">
              <a:latin typeface="Arial" charset="0"/>
              <a:cs typeface="Arial"/>
            </a:endParaRPr>
          </a:p>
          <a:p>
            <a:pPr>
              <a:lnSpc>
                <a:spcPct val="80000"/>
              </a:lnSpc>
            </a:pPr>
            <a:r>
              <a:rPr lang="en-US" dirty="0" smtClean="0">
                <a:latin typeface="Arial" charset="0"/>
              </a:rPr>
              <a:t>2.3.2.1 </a:t>
            </a:r>
            <a:r>
              <a:rPr lang="en-US" dirty="0">
                <a:latin typeface="Arial" charset="0"/>
              </a:rPr>
              <a:t>– </a:t>
            </a:r>
            <a:r>
              <a:rPr lang="en-US" dirty="0" smtClean="0">
                <a:latin typeface="Arial"/>
                <a:cs typeface="Arial"/>
              </a:rPr>
              <a:t>PPP Authentication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52237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 Authentication</a:t>
            </a:r>
            <a:endParaRPr lang="en-US" dirty="0">
              <a:latin typeface="Arial" charset="0"/>
              <a:cs typeface="Arial"/>
            </a:endParaRPr>
          </a:p>
          <a:p>
            <a:pPr>
              <a:lnSpc>
                <a:spcPct val="80000"/>
              </a:lnSpc>
            </a:pPr>
            <a:r>
              <a:rPr lang="en-US" dirty="0" smtClean="0">
                <a:latin typeface="Arial" charset="0"/>
              </a:rPr>
              <a:t>2.3.2.2 </a:t>
            </a:r>
            <a:r>
              <a:rPr lang="en-US" dirty="0">
                <a:latin typeface="Arial" charset="0"/>
              </a:rPr>
              <a:t>– </a:t>
            </a:r>
            <a:r>
              <a:rPr lang="en-US" dirty="0" smtClean="0">
                <a:latin typeface="Arial"/>
                <a:cs typeface="Arial"/>
              </a:rPr>
              <a:t>Password Authentication</a:t>
            </a:r>
            <a:r>
              <a:rPr lang="en-US" baseline="0" dirty="0" smtClean="0">
                <a:latin typeface="Arial"/>
                <a:cs typeface="Arial"/>
              </a:rPr>
              <a:t> Protocol (PAP)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8668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2.3.2.3 – </a:t>
            </a:r>
            <a:r>
              <a:rPr lang="en-US" dirty="0" smtClean="0">
                <a:latin typeface="Arial"/>
                <a:cs typeface="Arial"/>
              </a:rPr>
              <a:t>Challenge Handshake Authentication Protocol (CHAP)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02209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2.3.2.4 – </a:t>
            </a:r>
            <a:r>
              <a:rPr lang="en-US" dirty="0" smtClean="0">
                <a:latin typeface="Arial"/>
                <a:cs typeface="Arial"/>
              </a:rPr>
              <a:t>PPP Authentication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7823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2 -</a:t>
            </a:r>
            <a:r>
              <a:rPr lang="en-US" b="0" dirty="0" smtClean="0"/>
              <a:t> Point-to-Point Connections</a:t>
            </a:r>
            <a:endParaRPr lang="en-US" b="0" dirty="0"/>
          </a:p>
          <a:p>
            <a:pPr>
              <a:buFontTx/>
              <a:buNone/>
            </a:pPr>
            <a:r>
              <a:rPr lang="en-US" dirty="0"/>
              <a:t>2</a:t>
            </a:r>
            <a:r>
              <a:rPr lang="en-US" dirty="0" smtClean="0"/>
              <a:t>.1</a:t>
            </a:r>
            <a:r>
              <a:rPr lang="en-US" b="0" dirty="0" smtClean="0"/>
              <a:t> </a:t>
            </a:r>
            <a:r>
              <a:rPr lang="en-US" b="0" dirty="0"/>
              <a:t>– </a:t>
            </a:r>
            <a:r>
              <a:rPr lang="en-US" b="0" dirty="0" smtClean="0"/>
              <a:t>Serial Point-to-Point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2.3.2.5 – Configuring </a:t>
            </a:r>
            <a:r>
              <a:rPr lang="en-US" dirty="0" smtClean="0">
                <a:latin typeface="Arial"/>
                <a:cs typeface="Arial"/>
              </a:rPr>
              <a:t>PPP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19550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 PPP </a:t>
            </a:r>
            <a:r>
              <a:rPr lang="en-US" baseline="0" dirty="0" smtClean="0">
                <a:latin typeface="Arial" charset="0"/>
                <a:cs typeface="Arial"/>
              </a:rPr>
              <a:t>Authentication</a:t>
            </a:r>
            <a:endParaRPr lang="en-US" dirty="0" smtClean="0">
              <a:latin typeface="Arial" charset="0"/>
              <a:cs typeface="Arial"/>
            </a:endParaRPr>
          </a:p>
          <a:p>
            <a:pPr>
              <a:lnSpc>
                <a:spcPct val="80000"/>
              </a:lnSpc>
            </a:pPr>
            <a:r>
              <a:rPr lang="en-US" dirty="0" smtClean="0">
                <a:latin typeface="Arial" charset="0"/>
              </a:rPr>
              <a:t>2.3.2.6 – Packet Tracer – Configuring PAP</a:t>
            </a:r>
            <a:r>
              <a:rPr lang="en-US" baseline="0" dirty="0" smtClean="0">
                <a:latin typeface="Arial" charset="0"/>
              </a:rPr>
              <a:t> and CHAP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713561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 PPP </a:t>
            </a:r>
            <a:r>
              <a:rPr lang="en-US" baseline="0" dirty="0" smtClean="0">
                <a:latin typeface="Arial" charset="0"/>
                <a:cs typeface="Arial"/>
              </a:rPr>
              <a:t>Authentication</a:t>
            </a:r>
            <a:endParaRPr lang="en-US" dirty="0" smtClean="0">
              <a:latin typeface="Arial" charset="0"/>
              <a:cs typeface="Arial"/>
            </a:endParaRPr>
          </a:p>
          <a:p>
            <a:pPr>
              <a:lnSpc>
                <a:spcPct val="80000"/>
              </a:lnSpc>
            </a:pPr>
            <a:r>
              <a:rPr lang="en-US" dirty="0" smtClean="0">
                <a:latin typeface="Arial" charset="0"/>
              </a:rPr>
              <a:t>2.3.2.7 – Lab – Configuring Basic PPP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34468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smtClean="0"/>
              <a:t>2.4</a:t>
            </a:r>
            <a:r>
              <a:rPr lang="en-US" b="0" dirty="0" smtClean="0"/>
              <a:t> </a:t>
            </a:r>
            <a:r>
              <a:rPr lang="en-US" b="0" dirty="0"/>
              <a:t>– </a:t>
            </a:r>
            <a:r>
              <a:rPr lang="en-US" b="0" dirty="0" smtClean="0"/>
              <a:t>Troubleshoot WAN Connectivity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51104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2.4.1.1 – </a:t>
            </a:r>
            <a:r>
              <a:rPr lang="en-US" dirty="0" smtClean="0">
                <a:latin typeface="Arial"/>
                <a:cs typeface="Arial"/>
              </a:rPr>
              <a:t>Troubleshooting</a:t>
            </a:r>
            <a:r>
              <a:rPr lang="en-US" baseline="0" dirty="0" smtClean="0">
                <a:latin typeface="Arial"/>
                <a:cs typeface="Arial"/>
              </a:rPr>
              <a:t> PPP Serial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32682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2.4.1.2 – </a:t>
            </a:r>
            <a:r>
              <a:rPr lang="en-US" dirty="0" smtClean="0">
                <a:latin typeface="Arial"/>
                <a:cs typeface="Arial"/>
              </a:rPr>
              <a:t>Debug</a:t>
            </a:r>
            <a:r>
              <a:rPr lang="en-US" baseline="0" dirty="0" smtClean="0">
                <a:latin typeface="Arial"/>
                <a:cs typeface="Arial"/>
              </a:rPr>
              <a:t>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731569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2.4.1.3 – </a:t>
            </a:r>
            <a:r>
              <a:rPr lang="en-US" dirty="0" smtClean="0">
                <a:latin typeface="Arial"/>
                <a:cs typeface="Arial"/>
              </a:rPr>
              <a:t>Troubleshooting</a:t>
            </a:r>
            <a:r>
              <a:rPr lang="en-US" baseline="0" dirty="0" smtClean="0">
                <a:latin typeface="Arial"/>
                <a:cs typeface="Arial"/>
              </a:rPr>
              <a:t> a PPP Configuration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054371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2.4.1.4 – Packet</a:t>
            </a:r>
            <a:r>
              <a:rPr lang="en-US" baseline="0" dirty="0" smtClean="0">
                <a:latin typeface="Arial" charset="0"/>
              </a:rPr>
              <a:t> Tracer -</a:t>
            </a:r>
            <a:r>
              <a:rPr lang="en-US" dirty="0" smtClean="0">
                <a:latin typeface="Arial"/>
                <a:cs typeface="Arial"/>
              </a:rPr>
              <a:t>Troubleshooting</a:t>
            </a:r>
            <a:r>
              <a:rPr lang="en-US" baseline="0" dirty="0" smtClean="0">
                <a:latin typeface="Arial"/>
                <a:cs typeface="Arial"/>
              </a:rPr>
              <a:t> a PPP Configuration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75087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2.4.1.5 – Lab </a:t>
            </a:r>
            <a:r>
              <a:rPr lang="en-US" baseline="0" dirty="0" smtClean="0">
                <a:latin typeface="Arial" charset="0"/>
              </a:rPr>
              <a:t>- </a:t>
            </a:r>
            <a:r>
              <a:rPr lang="en-US" dirty="0" smtClean="0">
                <a:latin typeface="Arial"/>
                <a:cs typeface="Arial"/>
              </a:rPr>
              <a:t>Troubleshooting</a:t>
            </a:r>
            <a:r>
              <a:rPr lang="en-US" baseline="0" dirty="0" smtClean="0">
                <a:latin typeface="Arial"/>
                <a:cs typeface="Arial"/>
              </a:rPr>
              <a:t> Basic PPP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759055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2</a:t>
            </a:r>
            <a:r>
              <a:rPr lang="en-US" sz="1200" b="0" dirty="0" smtClean="0"/>
              <a:t> </a:t>
            </a:r>
            <a:r>
              <a:rPr lang="en-US" sz="1200" b="0" dirty="0"/>
              <a:t>– </a:t>
            </a:r>
            <a:r>
              <a:rPr lang="en-US" sz="1200" b="0" dirty="0" smtClean="0"/>
              <a:t>Point-to-Point Connections</a:t>
            </a:r>
            <a:endParaRPr lang="en-US" sz="1200" b="0" dirty="0"/>
          </a:p>
          <a:p>
            <a:r>
              <a:rPr lang="en-US" dirty="0" smtClean="0"/>
              <a:t>2.5 </a:t>
            </a:r>
            <a:r>
              <a:rPr lang="en-US" dirty="0"/>
              <a:t>–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.1.1.1 </a:t>
            </a:r>
            <a:r>
              <a:rPr lang="en-US" dirty="0">
                <a:latin typeface="Arial" charset="0"/>
              </a:rPr>
              <a:t>– </a:t>
            </a:r>
            <a:r>
              <a:rPr lang="en-US" dirty="0" smtClean="0">
                <a:latin typeface="Arial"/>
                <a:cs typeface="Arial"/>
              </a:rPr>
              <a:t>Serial and Parallel Ports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2.5</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Summary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2.5.1 – </a:t>
            </a:r>
            <a:r>
              <a:rPr lang="en-US" dirty="0" smtClean="0">
                <a:latin typeface="Arial" charset="0"/>
                <a:cs typeface="Arial"/>
              </a:rPr>
              <a:t>Conclusion</a:t>
            </a:r>
          </a:p>
          <a:p>
            <a:pPr>
              <a:lnSpc>
                <a:spcPct val="80000"/>
              </a:lnSpc>
            </a:pPr>
            <a:r>
              <a:rPr lang="en-US" dirty="0" smtClean="0">
                <a:latin typeface="Arial" charset="0"/>
              </a:rPr>
              <a:t>2.5.1.2 – Packet</a:t>
            </a:r>
            <a:r>
              <a:rPr lang="en-US" baseline="0" dirty="0" smtClean="0">
                <a:latin typeface="Arial" charset="0"/>
              </a:rPr>
              <a:t> Tracer –</a:t>
            </a:r>
            <a:r>
              <a:rPr lang="en-US" dirty="0" smtClean="0">
                <a:latin typeface="Arial"/>
                <a:cs typeface="Arial"/>
              </a:rPr>
              <a:t>Skills Integration Challenge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912536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dirty="0" smtClean="0">
                <a:latin typeface="Arial" charset="0"/>
                <a:ea typeface="ＭＳ Ｐゴシック" charset="0"/>
                <a:cs typeface="ＭＳ Ｐゴシック" charset="0"/>
              </a:rPr>
              <a:t>2.5</a:t>
            </a:r>
            <a:r>
              <a:rPr lang="en-US" kern="1200" dirty="0" smtClean="0">
                <a:latin typeface="Arial" charset="0"/>
                <a:ea typeface="ＭＳ Ｐゴシック" charset="0"/>
                <a:cs typeface="ＭＳ Ｐゴシック" charset="0"/>
              </a:rPr>
              <a:t> – </a:t>
            </a:r>
            <a:r>
              <a:rPr lang="en-US" b="0" dirty="0" smtClean="0"/>
              <a:t>Summary</a:t>
            </a:r>
            <a:endParaRPr lang="en-US" dirty="0" smtClean="0">
              <a:latin typeface="Arial" charset="0"/>
              <a:ea typeface="ＭＳ Ｐゴシック" charset="0"/>
              <a:cs typeface="ＭＳ Ｐゴシック" charset="0"/>
            </a:endParaRPr>
          </a:p>
          <a:p>
            <a:pPr>
              <a:lnSpc>
                <a:spcPct val="80000"/>
              </a:lnSpc>
            </a:pPr>
            <a:r>
              <a:rPr lang="en-US" dirty="0" smtClean="0">
                <a:latin typeface="Arial" charset="0"/>
              </a:rPr>
              <a:t>2.5.1 – </a:t>
            </a:r>
            <a:r>
              <a:rPr lang="en-US" dirty="0" smtClean="0">
                <a:latin typeface="Arial" charset="0"/>
                <a:cs typeface="Arial"/>
              </a:rPr>
              <a:t>Conclusion</a:t>
            </a:r>
          </a:p>
        </p:txBody>
      </p:sp>
    </p:spTree>
    <p:extLst>
      <p:ext uri="{BB962C8B-B14F-4D97-AF65-F5344CB8AC3E}">
        <p14:creationId xmlns:p14="http://schemas.microsoft.com/office/powerpoint/2010/main" val="761497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53</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65130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.1.1.1 </a:t>
            </a:r>
            <a:r>
              <a:rPr lang="en-US" dirty="0">
                <a:latin typeface="Arial" charset="0"/>
              </a:rPr>
              <a:t>– </a:t>
            </a:r>
            <a:r>
              <a:rPr lang="en-US" dirty="0" smtClean="0">
                <a:latin typeface="Arial"/>
                <a:cs typeface="Arial"/>
              </a:rPr>
              <a:t>Serial </a:t>
            </a:r>
            <a:r>
              <a:rPr lang="en-US" smtClean="0">
                <a:latin typeface="Arial"/>
                <a:cs typeface="Arial"/>
              </a:rPr>
              <a:t>and Parallel Ports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a:p>
        </p:txBody>
      </p:sp>
    </p:spTree>
    <p:extLst>
      <p:ext uri="{BB962C8B-B14F-4D97-AF65-F5344CB8AC3E}">
        <p14:creationId xmlns:p14="http://schemas.microsoft.com/office/powerpoint/2010/main" val="149751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smtClean="0">
                <a:latin typeface="Arial" charset="0"/>
              </a:rPr>
              <a:t>2.1.1.2 </a:t>
            </a:r>
            <a:r>
              <a:rPr lang="en-US" dirty="0">
                <a:latin typeface="Arial" charset="0"/>
              </a:rPr>
              <a:t>– </a:t>
            </a:r>
            <a:r>
              <a:rPr lang="en-US" dirty="0" smtClean="0">
                <a:latin typeface="Arial"/>
                <a:cs typeface="Arial"/>
              </a:rPr>
              <a:t>Point-to-Point</a:t>
            </a:r>
            <a:r>
              <a:rPr lang="en-US" baseline="0" dirty="0" smtClean="0">
                <a:latin typeface="Arial"/>
                <a:cs typeface="Arial"/>
              </a:rPr>
              <a:t> Communication Links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a:p>
        </p:txBody>
      </p:sp>
    </p:spTree>
    <p:extLst>
      <p:ext uri="{BB962C8B-B14F-4D97-AF65-F5344CB8AC3E}">
        <p14:creationId xmlns:p14="http://schemas.microsoft.com/office/powerpoint/2010/main" val="84412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smtClean="0">
                <a:latin typeface="Arial" charset="0"/>
              </a:rPr>
              <a:t>2.1.1.3 </a:t>
            </a:r>
            <a:r>
              <a:rPr lang="en-US" dirty="0">
                <a:latin typeface="Arial" charset="0"/>
              </a:rPr>
              <a:t>– </a:t>
            </a:r>
            <a:r>
              <a:rPr lang="en-US" dirty="0" smtClean="0">
                <a:latin typeface="Arial"/>
                <a:cs typeface="Arial"/>
              </a:rPr>
              <a:t>Serial</a:t>
            </a:r>
            <a:r>
              <a:rPr lang="en-US" baseline="0" dirty="0" smtClean="0">
                <a:latin typeface="Arial"/>
                <a:cs typeface="Arial"/>
              </a:rPr>
              <a:t> Bandwidth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a:p>
        </p:txBody>
      </p:sp>
    </p:spTree>
    <p:extLst>
      <p:ext uri="{BB962C8B-B14F-4D97-AF65-F5344CB8AC3E}">
        <p14:creationId xmlns:p14="http://schemas.microsoft.com/office/powerpoint/2010/main" val="203010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2.1.2.1 </a:t>
            </a:r>
            <a:r>
              <a:rPr lang="en-US" dirty="0">
                <a:latin typeface="Arial" charset="0"/>
              </a:rPr>
              <a:t>– </a:t>
            </a:r>
            <a:r>
              <a:rPr lang="en-US" dirty="0" smtClean="0">
                <a:latin typeface="Arial"/>
                <a:cs typeface="Arial"/>
              </a:rPr>
              <a:t>WAN Encapsulation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a:p>
        </p:txBody>
      </p:sp>
    </p:spTree>
    <p:extLst>
      <p:ext uri="{BB962C8B-B14F-4D97-AF65-F5344CB8AC3E}">
        <p14:creationId xmlns:p14="http://schemas.microsoft.com/office/powerpoint/2010/main" val="761203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913293"/>
            <a:ext cx="8470262" cy="628430"/>
          </a:xfrm>
        </p:spPr>
        <p:txBody>
          <a:bodyPr/>
          <a:lstStyle/>
          <a:p>
            <a:r>
              <a:rPr lang="en-US" dirty="0" smtClean="0"/>
              <a:t>Chapter 2: Point-to-Point Connections</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altLang="en-US" dirty="0" smtClean="0"/>
              <a:t>HDLC Encapsulation</a:t>
            </a:r>
            <a:endParaRPr lang="en-CA" altLang="en-US" dirty="0">
              <a:solidFill>
                <a:srgbClr val="367187"/>
              </a:solidFill>
              <a:cs typeface="Arial"/>
            </a:endParaRPr>
          </a:p>
        </p:txBody>
      </p:sp>
      <p:sp>
        <p:nvSpPr>
          <p:cNvPr id="7" name="Rectangle 6"/>
          <p:cNvSpPr/>
          <p:nvPr/>
        </p:nvSpPr>
        <p:spPr>
          <a:xfrm>
            <a:off x="5718874" y="216977"/>
            <a:ext cx="3130658" cy="4757980"/>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HDLC is a synchronous data link layer protocol developed by the International Organization for Standardization (ISO).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HDLC defines a Layer 2 framing structure that allows flow and error control through </a:t>
            </a:r>
            <a:r>
              <a:rPr lang="en-US" sz="1500" dirty="0" smtClean="0">
                <a:solidFill>
                  <a:srgbClr val="000000"/>
                </a:solidFill>
                <a:ea typeface="ＭＳ Ｐゴシック" charset="0"/>
                <a:cs typeface="CiscoSans"/>
              </a:rPr>
              <a:t>acknowledgments</a:t>
            </a:r>
            <a:r>
              <a:rPr lang="en-US" sz="1500" dirty="0">
                <a:solidFill>
                  <a:srgbClr val="000000"/>
                </a:solidFill>
                <a:ea typeface="ＭＳ Ｐゴシック" charset="0"/>
                <a:cs typeface="CiscoSans"/>
              </a:rPr>
              <a:t>.</a:t>
            </a:r>
          </a:p>
          <a:p>
            <a:pPr marL="400050" lvl="1" indent="-228600">
              <a:spcBef>
                <a:spcPts val="600"/>
              </a:spcBef>
              <a:buFont typeface="Arial" charset="0"/>
              <a:buChar char="•"/>
            </a:pPr>
            <a:r>
              <a:rPr lang="en-US" sz="1400" dirty="0">
                <a:solidFill>
                  <a:srgbClr val="000000"/>
                </a:solidFill>
                <a:ea typeface="ＭＳ Ｐゴシック" charset="0"/>
                <a:cs typeface="CiscoSans"/>
              </a:rPr>
              <a:t>Default serial encapsulation method when connecting two Cisco routers.</a:t>
            </a:r>
          </a:p>
          <a:p>
            <a:pPr marL="400050" lvl="1" indent="-228600">
              <a:spcBef>
                <a:spcPts val="600"/>
              </a:spcBef>
              <a:buFont typeface="Arial" charset="0"/>
              <a:buChar char="•"/>
            </a:pPr>
            <a:r>
              <a:rPr lang="en-US" sz="1400" dirty="0">
                <a:solidFill>
                  <a:srgbClr val="000000"/>
                </a:solidFill>
                <a:ea typeface="ＭＳ Ｐゴシック" charset="0"/>
                <a:cs typeface="CiscoSans"/>
              </a:rPr>
              <a:t>Cisco’s HDLC is a point-to-point protocol that can be used on leased lines between two Cisco devices.</a:t>
            </a:r>
          </a:p>
          <a:p>
            <a:pPr marL="400050" lvl="1" indent="-228600">
              <a:spcBef>
                <a:spcPts val="600"/>
              </a:spcBef>
              <a:buFont typeface="Arial" charset="0"/>
              <a:buChar char="•"/>
            </a:pPr>
            <a:r>
              <a:rPr lang="en-US" sz="1400" dirty="0">
                <a:solidFill>
                  <a:srgbClr val="000000"/>
                </a:solidFill>
                <a:ea typeface="ＭＳ Ｐゴシック" charset="0"/>
                <a:cs typeface="CiscoSans"/>
              </a:rPr>
              <a:t>Protocol field makes it possible for a single serial link to accommodate multiple network-layer protocols. </a:t>
            </a:r>
          </a:p>
        </p:txBody>
      </p:sp>
      <p:pic>
        <p:nvPicPr>
          <p:cNvPr id="3" name="Picture 2"/>
          <p:cNvPicPr>
            <a:picLocks noChangeAspect="1"/>
          </p:cNvPicPr>
          <p:nvPr/>
        </p:nvPicPr>
        <p:blipFill>
          <a:blip r:embed="rId3"/>
          <a:stretch>
            <a:fillRect/>
          </a:stretch>
        </p:blipFill>
        <p:spPr>
          <a:xfrm>
            <a:off x="119599" y="1231270"/>
            <a:ext cx="5477531" cy="1143008"/>
          </a:xfrm>
          <a:prstGeom prst="rect">
            <a:avLst/>
          </a:prstGeom>
          <a:ln>
            <a:solidFill>
              <a:srgbClr val="000000"/>
            </a:solidFill>
          </a:ln>
        </p:spPr>
      </p:pic>
      <p:pic>
        <p:nvPicPr>
          <p:cNvPr id="4" name="Picture 3"/>
          <p:cNvPicPr>
            <a:picLocks noChangeAspect="1"/>
          </p:cNvPicPr>
          <p:nvPr/>
        </p:nvPicPr>
        <p:blipFill>
          <a:blip r:embed="rId4"/>
          <a:stretch>
            <a:fillRect/>
          </a:stretch>
        </p:blipFill>
        <p:spPr>
          <a:xfrm>
            <a:off x="119599" y="2373049"/>
            <a:ext cx="5477531" cy="1163697"/>
          </a:xfrm>
          <a:prstGeom prst="rect">
            <a:avLst/>
          </a:prstGeom>
          <a:ln>
            <a:solidFill>
              <a:srgbClr val="000000"/>
            </a:solidFill>
          </a:ln>
        </p:spPr>
      </p:pic>
      <p:sp>
        <p:nvSpPr>
          <p:cNvPr id="6" name="TextBox 5"/>
          <p:cNvSpPr txBox="1"/>
          <p:nvPr/>
        </p:nvSpPr>
        <p:spPr>
          <a:xfrm>
            <a:off x="549116" y="861938"/>
            <a:ext cx="4618496" cy="369332"/>
          </a:xfrm>
          <a:prstGeom prst="rect">
            <a:avLst/>
          </a:prstGeom>
          <a:noFill/>
        </p:spPr>
        <p:txBody>
          <a:bodyPr wrap="square" rtlCol="0">
            <a:spAutoFit/>
          </a:bodyPr>
          <a:lstStyle/>
          <a:p>
            <a:r>
              <a:rPr lang="en-US" sz="1400" dirty="0">
                <a:solidFill>
                  <a:srgbClr val="000000"/>
                </a:solidFill>
                <a:ea typeface="ＭＳ Ｐゴシック" charset="0"/>
                <a:cs typeface="CiscoSans"/>
              </a:rPr>
              <a:t>The figure compares standard </a:t>
            </a:r>
            <a:r>
              <a:rPr lang="en-US" sz="1400" dirty="0" smtClean="0">
                <a:solidFill>
                  <a:srgbClr val="000000"/>
                </a:solidFill>
                <a:ea typeface="ＭＳ Ｐゴシック" charset="0"/>
                <a:cs typeface="CiscoSans"/>
              </a:rPr>
              <a:t>HDLC </a:t>
            </a:r>
            <a:r>
              <a:rPr lang="en-US" sz="1400" dirty="0">
                <a:solidFill>
                  <a:srgbClr val="000000"/>
                </a:solidFill>
                <a:ea typeface="ＭＳ Ｐゴシック" charset="0"/>
                <a:cs typeface="CiscoSans"/>
              </a:rPr>
              <a:t>to Cisco </a:t>
            </a:r>
            <a:r>
              <a:rPr lang="en-US" sz="1400" dirty="0" smtClean="0">
                <a:solidFill>
                  <a:srgbClr val="000000"/>
                </a:solidFill>
                <a:ea typeface="ＭＳ Ｐゴシック" charset="0"/>
                <a:cs typeface="CiscoSans"/>
              </a:rPr>
              <a:t>HDLC</a:t>
            </a:r>
            <a:r>
              <a:rPr lang="en-US" dirty="0" smtClean="0">
                <a:solidFill>
                  <a:srgbClr val="000000"/>
                </a:solidFill>
                <a:ea typeface="ＭＳ Ｐゴシック" charset="0"/>
                <a:cs typeface="CiscoSans"/>
              </a:rPr>
              <a:t>.</a:t>
            </a:r>
            <a:endParaRPr lang="en-US" dirty="0">
              <a:solidFill>
                <a:srgbClr val="000000"/>
              </a:solidFill>
              <a:ea typeface="ＭＳ Ｐゴシック" charset="0"/>
              <a:cs typeface="CiscoSans"/>
            </a:endParaRPr>
          </a:p>
        </p:txBody>
      </p:sp>
      <p:sp>
        <p:nvSpPr>
          <p:cNvPr id="9" name="Rectangle 8"/>
          <p:cNvSpPr/>
          <p:nvPr/>
        </p:nvSpPr>
        <p:spPr>
          <a:xfrm>
            <a:off x="577920" y="3645234"/>
            <a:ext cx="2003669" cy="646331"/>
          </a:xfrm>
          <a:prstGeom prst="rect">
            <a:avLst/>
          </a:prstGeom>
          <a:ln>
            <a:solidFill>
              <a:srgbClr val="000000"/>
            </a:solidFill>
          </a:ln>
        </p:spPr>
        <p:txBody>
          <a:bodyPr wrap="square">
            <a:spAutoFit/>
          </a:bodyPr>
          <a:lstStyle/>
          <a:p>
            <a:r>
              <a:rPr lang="en-US" sz="1200" dirty="0">
                <a:solidFill>
                  <a:srgbClr val="000000"/>
                </a:solidFill>
                <a:ea typeface="ＭＳ Ｐゴシック" charset="0"/>
                <a:cs typeface="CiscoSans"/>
              </a:rPr>
              <a:t>U</a:t>
            </a:r>
            <a:r>
              <a:rPr lang="en-US" sz="1200" dirty="0" smtClean="0">
                <a:solidFill>
                  <a:srgbClr val="000000"/>
                </a:solidFill>
                <a:ea typeface="ＭＳ Ｐゴシック" charset="0"/>
                <a:cs typeface="CiscoSans"/>
              </a:rPr>
              <a:t>ses </a:t>
            </a:r>
            <a:r>
              <a:rPr lang="en-US" sz="1200" dirty="0">
                <a:solidFill>
                  <a:srgbClr val="000000"/>
                </a:solidFill>
                <a:ea typeface="ＭＳ Ｐゴシック" charset="0"/>
                <a:cs typeface="CiscoSans"/>
              </a:rPr>
              <a:t>a frame delimiter, or flag, to mark </a:t>
            </a:r>
            <a:r>
              <a:rPr lang="en-US" sz="1200" dirty="0" smtClean="0">
                <a:solidFill>
                  <a:srgbClr val="000000"/>
                </a:solidFill>
                <a:ea typeface="ＭＳ Ｐゴシック" charset="0"/>
                <a:cs typeface="CiscoSans"/>
              </a:rPr>
              <a:t>beginning </a:t>
            </a:r>
            <a:r>
              <a:rPr lang="en-US" sz="1200" dirty="0">
                <a:solidFill>
                  <a:srgbClr val="000000"/>
                </a:solidFill>
                <a:ea typeface="ＭＳ Ｐゴシック" charset="0"/>
                <a:cs typeface="CiscoSans"/>
              </a:rPr>
              <a:t>and </a:t>
            </a:r>
            <a:r>
              <a:rPr lang="en-US" sz="1200" dirty="0" smtClean="0">
                <a:solidFill>
                  <a:srgbClr val="000000"/>
                </a:solidFill>
                <a:ea typeface="ＭＳ Ｐゴシック" charset="0"/>
                <a:cs typeface="CiscoSans"/>
              </a:rPr>
              <a:t>end </a:t>
            </a:r>
            <a:r>
              <a:rPr lang="en-US" sz="1200" dirty="0">
                <a:solidFill>
                  <a:srgbClr val="000000"/>
                </a:solidFill>
                <a:ea typeface="ＭＳ Ｐゴシック" charset="0"/>
                <a:cs typeface="CiscoSans"/>
              </a:rPr>
              <a:t>of each </a:t>
            </a:r>
            <a:r>
              <a:rPr lang="en-US" sz="1200" dirty="0" smtClean="0">
                <a:solidFill>
                  <a:srgbClr val="000000"/>
                </a:solidFill>
                <a:ea typeface="ＭＳ Ｐゴシック" charset="0"/>
                <a:cs typeface="CiscoSans"/>
              </a:rPr>
              <a:t>frame.</a:t>
            </a:r>
            <a:endParaRPr lang="en-US" sz="1200" dirty="0">
              <a:solidFill>
                <a:srgbClr val="000000"/>
              </a:solidFill>
              <a:ea typeface="ＭＳ Ｐゴシック" charset="0"/>
              <a:cs typeface="CiscoSans"/>
            </a:endParaRPr>
          </a:p>
        </p:txBody>
      </p:sp>
      <p:sp>
        <p:nvSpPr>
          <p:cNvPr id="8" name="TextBox 7"/>
          <p:cNvSpPr txBox="1"/>
          <p:nvPr/>
        </p:nvSpPr>
        <p:spPr>
          <a:xfrm>
            <a:off x="3132851" y="3645233"/>
            <a:ext cx="2402517" cy="646331"/>
          </a:xfrm>
          <a:prstGeom prst="rect">
            <a:avLst/>
          </a:prstGeom>
          <a:noFill/>
          <a:ln>
            <a:solidFill>
              <a:srgbClr val="000000"/>
            </a:solidFill>
          </a:ln>
        </p:spPr>
        <p:txBody>
          <a:bodyPr wrap="square" rtlCol="0">
            <a:spAutoFit/>
          </a:bodyPr>
          <a:lstStyle/>
          <a:p>
            <a:pPr marL="0" lvl="1"/>
            <a:r>
              <a:rPr lang="en-US" sz="1200" dirty="0">
                <a:solidFill>
                  <a:srgbClr val="000000"/>
                </a:solidFill>
                <a:ea typeface="ＭＳ Ｐゴシック" charset="0"/>
                <a:cs typeface="CiscoSans"/>
              </a:rPr>
              <a:t>With an added protocol type field, Cisco HDLC can only work with other Cisco devices</a:t>
            </a:r>
            <a:r>
              <a:rPr lang="en-US" sz="1200" dirty="0" smtClean="0">
                <a:solidFill>
                  <a:srgbClr val="000000"/>
                </a:solidFill>
                <a:ea typeface="ＭＳ Ｐゴシック" charset="0"/>
                <a:cs typeface="CiscoSans"/>
              </a:rPr>
              <a:t>. </a:t>
            </a:r>
            <a:endParaRPr lang="en-US" sz="1200" dirty="0">
              <a:solidFill>
                <a:srgbClr val="000000"/>
              </a:solidFill>
              <a:ea typeface="ＭＳ Ｐゴシック" charset="0"/>
              <a:cs typeface="CiscoSans"/>
            </a:endParaRPr>
          </a:p>
        </p:txBody>
      </p:sp>
    </p:spTree>
    <p:extLst>
      <p:ext uri="{BB962C8B-B14F-4D97-AF65-F5344CB8AC3E}">
        <p14:creationId xmlns:p14="http://schemas.microsoft.com/office/powerpoint/2010/main" val="134713055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a:t>C</a:t>
            </a:r>
            <a:r>
              <a:rPr lang="en-US" altLang="en-US" dirty="0" smtClean="0"/>
              <a:t>onfiguring HDLC Encapsulation</a:t>
            </a:r>
            <a:endParaRPr lang="en-CA" altLang="en-US" dirty="0">
              <a:solidFill>
                <a:srgbClr val="367187"/>
              </a:solidFill>
              <a:cs typeface="Arial"/>
            </a:endParaRPr>
          </a:p>
        </p:txBody>
      </p:sp>
      <p:sp>
        <p:nvSpPr>
          <p:cNvPr id="7" name="Rectangle 6"/>
          <p:cNvSpPr/>
          <p:nvPr/>
        </p:nvSpPr>
        <p:spPr>
          <a:xfrm>
            <a:off x="5718874" y="974214"/>
            <a:ext cx="3285642" cy="2708434"/>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Use Cisco HDLC as a point-to-point protocol on leased lines between two Cisco devices.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If connecting non-Cisco devices, use synchronous PPP</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If the default encapsulation method has been changed, use the </a:t>
            </a:r>
            <a:r>
              <a:rPr lang="en-US" sz="1500" b="1" dirty="0">
                <a:solidFill>
                  <a:srgbClr val="000000"/>
                </a:solidFill>
                <a:latin typeface="+mn-lt"/>
                <a:ea typeface="ＭＳ Ｐゴシック" charset="0"/>
                <a:cs typeface="CiscoSans"/>
              </a:rPr>
              <a:t>encapsulation</a:t>
            </a:r>
            <a:r>
              <a:rPr lang="en-US" sz="1500" dirty="0">
                <a:solidFill>
                  <a:srgbClr val="000000"/>
                </a:solidFill>
                <a:latin typeface="+mn-lt"/>
                <a:ea typeface="ＭＳ Ｐゴシック" charset="0"/>
                <a:cs typeface="CiscoSans"/>
              </a:rPr>
              <a:t> </a:t>
            </a:r>
            <a:r>
              <a:rPr lang="en-US" sz="1500" b="1" dirty="0" err="1" smtClean="0">
                <a:solidFill>
                  <a:srgbClr val="000000"/>
                </a:solidFill>
                <a:latin typeface="+mn-lt"/>
                <a:ea typeface="ＭＳ Ｐゴシック" charset="0"/>
                <a:cs typeface="CiscoSans"/>
              </a:rPr>
              <a:t>hdlc</a:t>
            </a:r>
            <a:r>
              <a:rPr lang="en-US" sz="1500" b="1" dirty="0">
                <a:solidFill>
                  <a:srgbClr val="000000"/>
                </a:solidFill>
                <a:latin typeface="+mn-lt"/>
                <a:ea typeface="ＭＳ Ｐゴシック" charset="0"/>
                <a:cs typeface="CiscoSans"/>
              </a:rPr>
              <a:t> </a:t>
            </a:r>
            <a:r>
              <a:rPr lang="en-US" sz="1500" dirty="0" smtClean="0">
                <a:solidFill>
                  <a:srgbClr val="000000"/>
                </a:solidFill>
                <a:latin typeface="+mn-lt"/>
                <a:ea typeface="ＭＳ Ｐゴシック" charset="0"/>
                <a:cs typeface="CiscoSans"/>
              </a:rPr>
              <a:t>command</a:t>
            </a:r>
            <a:r>
              <a:rPr lang="en-US" sz="1500" b="1"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in interface </a:t>
            </a:r>
            <a:r>
              <a:rPr lang="en-US" sz="1500" dirty="0" smtClean="0">
                <a:solidFill>
                  <a:srgbClr val="000000"/>
                </a:solidFill>
                <a:latin typeface="+mn-lt"/>
                <a:ea typeface="ＭＳ Ｐゴシック" charset="0"/>
                <a:cs typeface="CiscoSans"/>
              </a:rPr>
              <a:t>configuration </a:t>
            </a:r>
            <a:r>
              <a:rPr lang="en-US" sz="1500" dirty="0">
                <a:solidFill>
                  <a:srgbClr val="000000"/>
                </a:solidFill>
                <a:latin typeface="+mn-lt"/>
                <a:ea typeface="ＭＳ Ｐゴシック" charset="0"/>
                <a:cs typeface="CiscoSans"/>
              </a:rPr>
              <a:t>mode to re-enable HDLC.</a:t>
            </a:r>
          </a:p>
        </p:txBody>
      </p:sp>
      <p:pic>
        <p:nvPicPr>
          <p:cNvPr id="2" name="Picture 1"/>
          <p:cNvPicPr>
            <a:picLocks noChangeAspect="1"/>
          </p:cNvPicPr>
          <p:nvPr/>
        </p:nvPicPr>
        <p:blipFill>
          <a:blip r:embed="rId3"/>
          <a:stretch>
            <a:fillRect/>
          </a:stretch>
        </p:blipFill>
        <p:spPr>
          <a:xfrm>
            <a:off x="278969" y="1261825"/>
            <a:ext cx="5312062" cy="1620860"/>
          </a:xfrm>
          <a:prstGeom prst="rect">
            <a:avLst/>
          </a:prstGeom>
        </p:spPr>
      </p:pic>
    </p:spTree>
    <p:extLst>
      <p:ext uri="{BB962C8B-B14F-4D97-AF65-F5344CB8AC3E}">
        <p14:creationId xmlns:p14="http://schemas.microsoft.com/office/powerpoint/2010/main" val="73233818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Serial Interface</a:t>
            </a:r>
            <a:endParaRPr lang="en-CA" altLang="en-US" dirty="0">
              <a:solidFill>
                <a:srgbClr val="367187"/>
              </a:solidFill>
              <a:cs typeface="Arial"/>
            </a:endParaRPr>
          </a:p>
        </p:txBody>
      </p:sp>
      <p:sp>
        <p:nvSpPr>
          <p:cNvPr id="7" name="Rectangle 6"/>
          <p:cNvSpPr/>
          <p:nvPr/>
        </p:nvSpPr>
        <p:spPr>
          <a:xfrm>
            <a:off x="5532894" y="974215"/>
            <a:ext cx="3254645" cy="2708434"/>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The</a:t>
            </a:r>
            <a:r>
              <a:rPr lang="en-US" sz="1500" b="1" dirty="0" smtClean="0">
                <a:solidFill>
                  <a:srgbClr val="000000"/>
                </a:solidFill>
                <a:latin typeface="+mn-lt"/>
                <a:ea typeface="ＭＳ Ｐゴシック" charset="0"/>
                <a:cs typeface="CiscoSans"/>
              </a:rPr>
              <a:t> show </a:t>
            </a:r>
            <a:r>
              <a:rPr lang="en-US" sz="1500" b="1" dirty="0">
                <a:solidFill>
                  <a:srgbClr val="000000"/>
                </a:solidFill>
                <a:latin typeface="+mn-lt"/>
                <a:ea typeface="ＭＳ Ｐゴシック" charset="0"/>
                <a:cs typeface="CiscoSans"/>
              </a:rPr>
              <a:t>interfaces serial</a:t>
            </a:r>
            <a:r>
              <a:rPr lang="en-US" sz="1500" dirty="0">
                <a:solidFill>
                  <a:srgbClr val="000000"/>
                </a:solidFill>
                <a:latin typeface="+mn-lt"/>
                <a:ea typeface="ＭＳ Ｐゴシック" charset="0"/>
                <a:cs typeface="CiscoSans"/>
              </a:rPr>
              <a:t> </a:t>
            </a:r>
            <a:r>
              <a:rPr lang="en-US" sz="1500" b="1" i="1" dirty="0" smtClean="0">
                <a:solidFill>
                  <a:srgbClr val="000000"/>
                </a:solidFill>
                <a:latin typeface="+mn-lt"/>
                <a:ea typeface="ＭＳ Ｐゴシック" charset="0"/>
                <a:cs typeface="CiscoSans"/>
              </a:rPr>
              <a:t>x/x/x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displays information specific to serial </a:t>
            </a:r>
            <a:r>
              <a:rPr lang="en-US" sz="1500" dirty="0" smtClean="0">
                <a:solidFill>
                  <a:srgbClr val="000000"/>
                </a:solidFill>
                <a:latin typeface="+mn-lt"/>
                <a:ea typeface="ＭＳ Ｐゴシック" charset="0"/>
                <a:cs typeface="CiscoSans"/>
              </a:rPr>
              <a:t>interfaces.</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When </a:t>
            </a:r>
            <a:r>
              <a:rPr lang="en-US" sz="1500" dirty="0">
                <a:solidFill>
                  <a:srgbClr val="000000"/>
                </a:solidFill>
                <a:latin typeface="+mn-lt"/>
                <a:ea typeface="ＭＳ Ｐゴシック" charset="0"/>
                <a:cs typeface="CiscoSans"/>
              </a:rPr>
              <a:t>HDLC is configured, “encapsulation HDLC” should be reflected in the </a:t>
            </a:r>
            <a:r>
              <a:rPr lang="en-US" sz="1500" dirty="0" smtClean="0">
                <a:solidFill>
                  <a:srgbClr val="000000"/>
                </a:solidFill>
                <a:latin typeface="+mn-lt"/>
                <a:ea typeface="ＭＳ Ｐゴシック" charset="0"/>
                <a:cs typeface="CiscoSans"/>
              </a:rPr>
              <a:t>output as highlighted in the figure.</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“Serial </a:t>
            </a:r>
            <a:r>
              <a:rPr lang="en-US" sz="1500" dirty="0">
                <a:solidFill>
                  <a:srgbClr val="000000"/>
                </a:solidFill>
                <a:latin typeface="+mn-lt"/>
                <a:ea typeface="ＭＳ Ｐゴシック" charset="0"/>
                <a:cs typeface="CiscoSans"/>
              </a:rPr>
              <a:t>0/0/0 is up, line protocol is up”, indicates that the line is up and </a:t>
            </a:r>
            <a:r>
              <a:rPr lang="en-US" sz="1500" dirty="0" smtClean="0">
                <a:solidFill>
                  <a:srgbClr val="000000"/>
                </a:solidFill>
                <a:latin typeface="+mn-lt"/>
                <a:ea typeface="ＭＳ Ｐゴシック" charset="0"/>
                <a:cs typeface="CiscoSans"/>
              </a:rPr>
              <a:t>functioning. </a:t>
            </a:r>
          </a:p>
        </p:txBody>
      </p:sp>
      <p:pic>
        <p:nvPicPr>
          <p:cNvPr id="3" name="Picture 2"/>
          <p:cNvPicPr>
            <a:picLocks noChangeAspect="1"/>
          </p:cNvPicPr>
          <p:nvPr/>
        </p:nvPicPr>
        <p:blipFill>
          <a:blip r:embed="rId3"/>
          <a:stretch>
            <a:fillRect/>
          </a:stretch>
        </p:blipFill>
        <p:spPr>
          <a:xfrm>
            <a:off x="303750" y="974214"/>
            <a:ext cx="4981934" cy="3314700"/>
          </a:xfrm>
          <a:prstGeom prst="rect">
            <a:avLst/>
          </a:prstGeom>
        </p:spPr>
      </p:pic>
    </p:spTree>
    <p:extLst>
      <p:ext uri="{BB962C8B-B14F-4D97-AF65-F5344CB8AC3E}">
        <p14:creationId xmlns:p14="http://schemas.microsoft.com/office/powerpoint/2010/main" val="166220473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42861"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a:t>
            </a:r>
            <a:r>
              <a:rPr lang="en-US" smtClean="0"/>
              <a:t>Serial Interface (Cont.)</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2921429" y="906459"/>
            <a:ext cx="5780867" cy="3833219"/>
          </a:xfrm>
          <a:prstGeom prst="rect">
            <a:avLst/>
          </a:prstGeom>
          <a:ln>
            <a:solidFill>
              <a:srgbClr val="000000"/>
            </a:solidFill>
          </a:ln>
        </p:spPr>
      </p:pic>
      <p:sp>
        <p:nvSpPr>
          <p:cNvPr id="4" name="TextBox 3"/>
          <p:cNvSpPr txBox="1"/>
          <p:nvPr/>
        </p:nvSpPr>
        <p:spPr>
          <a:xfrm>
            <a:off x="305258" y="1812246"/>
            <a:ext cx="2406945" cy="1010822"/>
          </a:xfrm>
          <a:prstGeom prst="rect">
            <a:avLst/>
          </a:prstGeom>
          <a:noFill/>
          <a:ln>
            <a:solidFill>
              <a:srgbClr val="0070C0"/>
            </a:solidFill>
          </a:ln>
        </p:spPr>
        <p:txBody>
          <a:bodyPr wrap="square" rtlCol="0">
            <a:spAutoFit/>
          </a:bodyPr>
          <a:lstStyle/>
          <a:p>
            <a:r>
              <a:rPr lang="en-US" sz="1500" dirty="0" smtClean="0">
                <a:solidFill>
                  <a:srgbClr val="000000"/>
                </a:solidFill>
                <a:latin typeface="+mn-lt"/>
                <a:ea typeface="ＭＳ Ｐゴシック" charset="0"/>
                <a:cs typeface="CiscoSans"/>
              </a:rPr>
              <a:t>Serial interface issues </a:t>
            </a:r>
            <a:r>
              <a:rPr lang="en-US" sz="1500" dirty="0">
                <a:solidFill>
                  <a:srgbClr val="000000"/>
                </a:solidFill>
                <a:latin typeface="+mn-lt"/>
                <a:ea typeface="ＭＳ Ｐゴシック" charset="0"/>
                <a:cs typeface="CiscoSans"/>
              </a:rPr>
              <a:t>associated with </a:t>
            </a:r>
            <a:r>
              <a:rPr lang="en-US" sz="1500" dirty="0" smtClean="0">
                <a:solidFill>
                  <a:srgbClr val="000000"/>
                </a:solidFill>
                <a:latin typeface="+mn-lt"/>
                <a:ea typeface="ＭＳ Ｐゴシック" charset="0"/>
                <a:cs typeface="CiscoSans"/>
              </a:rPr>
              <a:t>state</a:t>
            </a:r>
            <a:r>
              <a:rPr lang="en-US" sz="1500" dirty="0">
                <a:solidFill>
                  <a:srgbClr val="000000"/>
                </a:solidFill>
                <a:latin typeface="+mn-lt"/>
                <a:ea typeface="ＭＳ Ｐゴシック" charset="0"/>
                <a:cs typeface="CiscoSans"/>
              </a:rPr>
              <a:t>, and how to troubleshoot the issue.</a:t>
            </a:r>
          </a:p>
        </p:txBody>
      </p:sp>
    </p:spTree>
    <p:extLst>
      <p:ext uri="{BB962C8B-B14F-4D97-AF65-F5344CB8AC3E}">
        <p14:creationId xmlns:p14="http://schemas.microsoft.com/office/powerpoint/2010/main" val="103432069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42861"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a:t>
            </a:r>
            <a:r>
              <a:rPr lang="en-US" smtClean="0"/>
              <a:t>Serial Interface (Cont.)</a:t>
            </a:r>
            <a:endParaRPr lang="en-CA" altLang="en-US" dirty="0">
              <a:solidFill>
                <a:srgbClr val="367187"/>
              </a:solidFill>
              <a:cs typeface="Arial"/>
            </a:endParaRPr>
          </a:p>
        </p:txBody>
      </p:sp>
      <p:sp>
        <p:nvSpPr>
          <p:cNvPr id="4" name="TextBox 3"/>
          <p:cNvSpPr txBox="1"/>
          <p:nvPr/>
        </p:nvSpPr>
        <p:spPr>
          <a:xfrm>
            <a:off x="305258" y="1334661"/>
            <a:ext cx="2701413" cy="1708160"/>
          </a:xfrm>
          <a:prstGeom prst="rect">
            <a:avLst/>
          </a:prstGeom>
          <a:noFill/>
          <a:ln>
            <a:solidFill>
              <a:srgbClr val="0070C0"/>
            </a:solidFill>
          </a:ln>
        </p:spPr>
        <p:txBody>
          <a:bodyPr wrap="square" rtlCol="0">
            <a:spAutoFit/>
          </a:bodyPr>
          <a:lstStyle/>
          <a:p>
            <a:r>
              <a:rPr lang="en-US" sz="1500" b="1" dirty="0" smtClean="0">
                <a:solidFill>
                  <a:srgbClr val="000000"/>
                </a:solidFill>
                <a:latin typeface="+mn-lt"/>
                <a:ea typeface="ＭＳ Ｐゴシック" charset="0"/>
                <a:cs typeface="CiscoSans"/>
              </a:rPr>
              <a:t>Show controllers</a:t>
            </a:r>
            <a:r>
              <a:rPr lang="en-US" sz="1500" dirty="0">
                <a:solidFill>
                  <a:srgbClr val="000000"/>
                </a:solidFill>
                <a:latin typeface="+mn-lt"/>
                <a:ea typeface="ＭＳ Ｐゴシック" charset="0"/>
                <a:cs typeface="CiscoSans"/>
              </a:rPr>
              <a:t> command </a:t>
            </a:r>
            <a:r>
              <a:rPr lang="en-US" sz="1500" dirty="0" smtClean="0">
                <a:solidFill>
                  <a:srgbClr val="000000"/>
                </a:solidFill>
                <a:latin typeface="+mn-lt"/>
                <a:ea typeface="ＭＳ Ｐゴシック" charset="0"/>
                <a:cs typeface="CiscoSans"/>
              </a:rPr>
              <a:t>output </a:t>
            </a:r>
            <a:r>
              <a:rPr lang="en-US" sz="1500" dirty="0">
                <a:solidFill>
                  <a:srgbClr val="000000"/>
                </a:solidFill>
                <a:latin typeface="+mn-lt"/>
                <a:ea typeface="ＭＳ Ｐゴシック" charset="0"/>
                <a:cs typeface="CiscoSans"/>
              </a:rPr>
              <a:t>indicates the state of the interface channels and whether a cable is attached to the interface. In the figure, interface serial 0/0/0 has a V.35 DCE cable attached. </a:t>
            </a:r>
          </a:p>
        </p:txBody>
      </p:sp>
      <p:pic>
        <p:nvPicPr>
          <p:cNvPr id="3" name="Picture 2"/>
          <p:cNvPicPr>
            <a:picLocks noChangeAspect="1"/>
          </p:cNvPicPr>
          <p:nvPr/>
        </p:nvPicPr>
        <p:blipFill>
          <a:blip r:embed="rId3"/>
          <a:stretch>
            <a:fillRect/>
          </a:stretch>
        </p:blipFill>
        <p:spPr>
          <a:xfrm>
            <a:off x="3287161" y="987487"/>
            <a:ext cx="5532389" cy="3671161"/>
          </a:xfrm>
          <a:prstGeom prst="rect">
            <a:avLst/>
          </a:prstGeom>
        </p:spPr>
      </p:pic>
    </p:spTree>
    <p:extLst>
      <p:ext uri="{BB962C8B-B14F-4D97-AF65-F5344CB8AC3E}">
        <p14:creationId xmlns:p14="http://schemas.microsoft.com/office/powerpoint/2010/main" val="39947528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206713" cy="743919"/>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Packet Tracer - Troubleshooting Serial Interfaces</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2628025" y="867905"/>
            <a:ext cx="3183840" cy="3786841"/>
          </a:xfrm>
          <a:prstGeom prst="rect">
            <a:avLst/>
          </a:prstGeom>
          <a:ln>
            <a:solidFill>
              <a:srgbClr val="000000"/>
            </a:solidFill>
          </a:ln>
        </p:spPr>
      </p:pic>
    </p:spTree>
    <p:extLst>
      <p:ext uri="{BB962C8B-B14F-4D97-AF65-F5344CB8AC3E}">
        <p14:creationId xmlns:p14="http://schemas.microsoft.com/office/powerpoint/2010/main" val="94239541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2</a:t>
            </a:r>
            <a:r>
              <a:rPr lang="en-US" dirty="0" smtClean="0"/>
              <a:t>.2 PPP Operation</a:t>
            </a:r>
            <a:endParaRPr lang="en-US" dirty="0"/>
          </a:p>
        </p:txBody>
      </p:sp>
    </p:spTree>
    <p:extLst>
      <p:ext uri="{BB962C8B-B14F-4D97-AF65-F5344CB8AC3E}">
        <p14:creationId xmlns:p14="http://schemas.microsoft.com/office/powerpoint/2010/main" val="403075603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Benefits of PPP</a:t>
            </a:r>
            <a:r>
              <a:rPr lang="en-US" dirty="0">
                <a:solidFill>
                  <a:schemeClr val="tx1"/>
                </a:solidFill>
              </a:rPr>
              <a:t/>
            </a:r>
            <a:br>
              <a:rPr lang="en-US" dirty="0">
                <a:solidFill>
                  <a:schemeClr val="tx1"/>
                </a:solidFill>
              </a:rPr>
            </a:br>
            <a:r>
              <a:rPr lang="en-US" altLang="en-US" dirty="0" smtClean="0"/>
              <a:t>Introducing PPP</a:t>
            </a:r>
            <a:endParaRPr lang="en-CA" altLang="en-US" dirty="0">
              <a:solidFill>
                <a:srgbClr val="367187"/>
              </a:solidFill>
              <a:cs typeface="Arial"/>
            </a:endParaRPr>
          </a:p>
        </p:txBody>
      </p:sp>
      <p:sp>
        <p:nvSpPr>
          <p:cNvPr id="13315" name="Content Placeholder 2"/>
          <p:cNvSpPr>
            <a:spLocks noGrp="1"/>
          </p:cNvSpPr>
          <p:nvPr>
            <p:ph idx="1"/>
          </p:nvPr>
        </p:nvSpPr>
        <p:spPr>
          <a:xfrm>
            <a:off x="4639882" y="316626"/>
            <a:ext cx="4504118" cy="4576018"/>
          </a:xfrm>
        </p:spPr>
        <p:txBody>
          <a:bodyPr/>
          <a:lstStyle/>
          <a:p>
            <a:pPr marL="169545" indent="-169545"/>
            <a:r>
              <a:rPr lang="en-US" dirty="0" smtClean="0"/>
              <a:t>PPP </a:t>
            </a:r>
            <a:r>
              <a:rPr lang="en-US" dirty="0"/>
              <a:t>encapsulation should be </a:t>
            </a:r>
            <a:r>
              <a:rPr lang="en-US" dirty="0" smtClean="0"/>
              <a:t>used when there is a need to connect </a:t>
            </a:r>
            <a:r>
              <a:rPr lang="en-US" dirty="0"/>
              <a:t>to a non-Cisco </a:t>
            </a:r>
            <a:r>
              <a:rPr lang="en-US" dirty="0" smtClean="0"/>
              <a:t>router.</a:t>
            </a:r>
          </a:p>
          <a:p>
            <a:r>
              <a:rPr lang="en-US" dirty="0" smtClean="0"/>
              <a:t>PPP </a:t>
            </a:r>
            <a:r>
              <a:rPr lang="en-US" dirty="0"/>
              <a:t>encapsulates data frames for transmission over Layer 2 physical </a:t>
            </a:r>
            <a:r>
              <a:rPr lang="en-US" dirty="0" smtClean="0"/>
              <a:t>links.</a:t>
            </a:r>
          </a:p>
          <a:p>
            <a:r>
              <a:rPr lang="en-US" dirty="0" smtClean="0"/>
              <a:t>PPP </a:t>
            </a:r>
            <a:r>
              <a:rPr lang="en-US" dirty="0"/>
              <a:t>establishes a direct connection using serial cables, phone lines, trunk lines, cellular telephones, specialized radio links, or fiber-optic links.</a:t>
            </a:r>
          </a:p>
          <a:p>
            <a:r>
              <a:rPr lang="en-US" dirty="0"/>
              <a:t>PPP contains three main components:</a:t>
            </a:r>
          </a:p>
          <a:p>
            <a:pPr lvl="1"/>
            <a:r>
              <a:rPr lang="en-US" dirty="0"/>
              <a:t>HDLC-like framing for transporting multiprotocol packets over point-to-point links.</a:t>
            </a:r>
          </a:p>
          <a:p>
            <a:pPr lvl="1"/>
            <a:r>
              <a:rPr lang="en-US" dirty="0"/>
              <a:t>Extensible Link Control Protocol (LCP) for establishing, configuring, and testing the data-link connection.</a:t>
            </a:r>
          </a:p>
          <a:p>
            <a:pPr lvl="1"/>
            <a:r>
              <a:rPr lang="en-US" dirty="0" smtClean="0"/>
              <a:t>Network </a:t>
            </a:r>
            <a:r>
              <a:rPr lang="en-US" dirty="0"/>
              <a:t>Control Protocols (NCPs) for establishing and configuring different network layer </a:t>
            </a:r>
            <a:r>
              <a:rPr lang="en-US" dirty="0" smtClean="0"/>
              <a:t>protocols (IPv4 and </a:t>
            </a:r>
            <a:r>
              <a:rPr lang="en-US" dirty="0"/>
              <a:t>IPv6 Control </a:t>
            </a:r>
            <a:r>
              <a:rPr lang="en-US" dirty="0" smtClean="0"/>
              <a:t>Protocol).</a:t>
            </a:r>
            <a:endParaRPr lang="en-US" dirty="0"/>
          </a:p>
          <a:p>
            <a:pPr marL="358457" lvl="1"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9767" y="1036293"/>
            <a:ext cx="4540198" cy="3459850"/>
          </a:xfrm>
          <a:prstGeom prst="rect">
            <a:avLst/>
          </a:prstGeom>
        </p:spPr>
      </p:pic>
      <p:sp>
        <p:nvSpPr>
          <p:cNvPr id="4" name="TextBox 3"/>
          <p:cNvSpPr txBox="1"/>
          <p:nvPr/>
        </p:nvSpPr>
        <p:spPr>
          <a:xfrm>
            <a:off x="1612944" y="2604635"/>
            <a:ext cx="1937289" cy="323165"/>
          </a:xfrm>
          <a:prstGeom prst="rect">
            <a:avLst/>
          </a:prstGeom>
          <a:noFill/>
        </p:spPr>
        <p:txBody>
          <a:bodyPr wrap="square" rtlCol="0">
            <a:spAutoFit/>
          </a:bodyPr>
          <a:lstStyle/>
          <a:p>
            <a:r>
              <a:rPr lang="en-US" sz="1500" dirty="0">
                <a:solidFill>
                  <a:srgbClr val="FF0000"/>
                </a:solidFill>
                <a:latin typeface="+mn-lt"/>
                <a:ea typeface="ＭＳ Ｐゴシック" charset="0"/>
                <a:cs typeface="CiscoSans"/>
              </a:rPr>
              <a:t>What is PPP?</a:t>
            </a:r>
          </a:p>
        </p:txBody>
      </p:sp>
    </p:spTree>
    <p:extLst>
      <p:ext uri="{BB962C8B-B14F-4D97-AF65-F5344CB8AC3E}">
        <p14:creationId xmlns:p14="http://schemas.microsoft.com/office/powerpoint/2010/main" val="347542288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Benefits of PPP</a:t>
            </a:r>
            <a:r>
              <a:rPr lang="en-US" dirty="0">
                <a:solidFill>
                  <a:schemeClr val="tx1"/>
                </a:solidFill>
              </a:rPr>
              <a:t/>
            </a:r>
            <a:br>
              <a:rPr lang="en-US" dirty="0">
                <a:solidFill>
                  <a:schemeClr val="tx1"/>
                </a:solidFill>
              </a:rPr>
            </a:br>
            <a:r>
              <a:rPr lang="en-US" altLang="en-US" dirty="0" smtClean="0"/>
              <a:t>Advantages of PPP</a:t>
            </a:r>
            <a:endParaRPr lang="en-CA" altLang="en-US" dirty="0">
              <a:solidFill>
                <a:srgbClr val="367187"/>
              </a:solidFill>
              <a:cs typeface="Arial"/>
            </a:endParaRPr>
          </a:p>
        </p:txBody>
      </p:sp>
      <p:sp>
        <p:nvSpPr>
          <p:cNvPr id="13315" name="Content Placeholder 2"/>
          <p:cNvSpPr>
            <a:spLocks noGrp="1"/>
          </p:cNvSpPr>
          <p:nvPr>
            <p:ph idx="1"/>
          </p:nvPr>
        </p:nvSpPr>
        <p:spPr>
          <a:xfrm>
            <a:off x="867905" y="2786007"/>
            <a:ext cx="7020732" cy="1657185"/>
          </a:xfrm>
        </p:spPr>
        <p:txBody>
          <a:bodyPr/>
          <a:lstStyle/>
          <a:p>
            <a:r>
              <a:rPr lang="en-US" dirty="0" smtClean="0"/>
              <a:t>PPP </a:t>
            </a:r>
            <a:r>
              <a:rPr lang="en-US" dirty="0"/>
              <a:t>includes many features not available in HDLC:</a:t>
            </a:r>
          </a:p>
          <a:p>
            <a:pPr lvl="1"/>
            <a:r>
              <a:rPr lang="en-US" dirty="0"/>
              <a:t>The link quality management feature (LQM) monitors the quality of the link. LQM can be configured with the interface </a:t>
            </a:r>
            <a:r>
              <a:rPr lang="en-US" dirty="0" smtClean="0"/>
              <a:t>command </a:t>
            </a:r>
            <a:r>
              <a:rPr lang="en-US" b="1" dirty="0" err="1" smtClean="0"/>
              <a:t>ppp</a:t>
            </a:r>
            <a:r>
              <a:rPr lang="en-US" b="1" dirty="0" smtClean="0"/>
              <a:t> </a:t>
            </a:r>
            <a:r>
              <a:rPr lang="en-US" b="1" dirty="0"/>
              <a:t>quality </a:t>
            </a:r>
            <a:r>
              <a:rPr lang="en-US" i="1" dirty="0"/>
              <a:t>percentage</a:t>
            </a:r>
            <a:r>
              <a:rPr lang="en-US" dirty="0"/>
              <a:t>. If the error percentage falls below the configured threshold, the link is taken down and packets are rerouted or dropped.</a:t>
            </a:r>
          </a:p>
          <a:p>
            <a:pPr lvl="1"/>
            <a:r>
              <a:rPr lang="en-US" dirty="0"/>
              <a:t>PPP supports PAP and CHAP authentication. </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093959" y="1142873"/>
            <a:ext cx="4568624" cy="1298773"/>
          </a:xfrm>
          <a:prstGeom prst="rect">
            <a:avLst/>
          </a:prstGeom>
        </p:spPr>
      </p:pic>
    </p:spTree>
    <p:extLst>
      <p:ext uri="{BB962C8B-B14F-4D97-AF65-F5344CB8AC3E}">
        <p14:creationId xmlns:p14="http://schemas.microsoft.com/office/powerpoint/2010/main" val="65367666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LCP and NCP</a:t>
            </a:r>
            <a:br>
              <a:rPr lang="en-US" sz="1600" dirty="0" smtClean="0"/>
            </a:br>
            <a:r>
              <a:rPr lang="en-US" altLang="en-US" dirty="0" smtClean="0"/>
              <a:t>PPP Layered Architecture</a:t>
            </a:r>
            <a:endParaRPr lang="en-CA" altLang="en-US" dirty="0">
              <a:solidFill>
                <a:srgbClr val="367187"/>
              </a:solidFill>
              <a:cs typeface="Arial"/>
            </a:endParaRPr>
          </a:p>
        </p:txBody>
      </p:sp>
      <p:sp>
        <p:nvSpPr>
          <p:cNvPr id="13315" name="Content Placeholder 2"/>
          <p:cNvSpPr>
            <a:spLocks noGrp="1"/>
          </p:cNvSpPr>
          <p:nvPr>
            <p:ph idx="1"/>
          </p:nvPr>
        </p:nvSpPr>
        <p:spPr>
          <a:xfrm>
            <a:off x="5300420" y="966064"/>
            <a:ext cx="3686354" cy="3783407"/>
          </a:xfrm>
        </p:spPr>
        <p:txBody>
          <a:bodyPr/>
          <a:lstStyle/>
          <a:p>
            <a:r>
              <a:rPr lang="en-US" dirty="0"/>
              <a:t>The figure maps the layered architecture of PPP against the Open System Interconnection (OSI) model. </a:t>
            </a:r>
            <a:endParaRPr lang="en-US" dirty="0" smtClean="0"/>
          </a:p>
          <a:p>
            <a:r>
              <a:rPr lang="en-US" dirty="0" smtClean="0"/>
              <a:t>PPP </a:t>
            </a:r>
            <a:r>
              <a:rPr lang="en-US" dirty="0"/>
              <a:t>and OSI share the same physical layer, but PPP distributes the functions of LCP and NCP differently</a:t>
            </a:r>
            <a:r>
              <a:rPr lang="en-US" dirty="0" smtClean="0"/>
              <a:t>.</a:t>
            </a:r>
          </a:p>
          <a:p>
            <a:r>
              <a:rPr lang="en-US" dirty="0" smtClean="0"/>
              <a:t>PPP requires </a:t>
            </a:r>
            <a:r>
              <a:rPr lang="en-US" dirty="0"/>
              <a:t>a full-duplex circuit, either dedicated or switched, that can operate in an asynchronous or synchronous bit-serial </a:t>
            </a:r>
            <a:r>
              <a:rPr lang="en-US" dirty="0" smtClean="0"/>
              <a:t>mode.</a:t>
            </a:r>
          </a:p>
          <a:p>
            <a:r>
              <a:rPr lang="en-US" dirty="0"/>
              <a:t>Most of the work done by PPP happens at the data link and network layers, by LCP and NCPs.</a:t>
            </a:r>
          </a:p>
          <a:p>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48698" y="966064"/>
            <a:ext cx="5151722" cy="3588918"/>
          </a:xfrm>
          <a:prstGeom prst="rect">
            <a:avLst/>
          </a:prstGeom>
        </p:spPr>
      </p:pic>
    </p:spTree>
    <p:extLst>
      <p:ext uri="{BB962C8B-B14F-4D97-AF65-F5344CB8AC3E}">
        <p14:creationId xmlns:p14="http://schemas.microsoft.com/office/powerpoint/2010/main" val="27483080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2</a:t>
            </a:r>
            <a:r>
              <a:rPr lang="en-CA" sz="1600" dirty="0" smtClean="0"/>
              <a:t>.1 Serial Point-to-Point Overview</a:t>
            </a:r>
            <a:endParaRPr lang="en-CA" sz="1600" dirty="0"/>
          </a:p>
          <a:p>
            <a:pPr marL="469106" lvl="1" indent="-214313">
              <a:buFont typeface="Arial" panose="020B0604020202020204" pitchFamily="34" charset="0"/>
              <a:buChar char="•"/>
            </a:pPr>
            <a:r>
              <a:rPr lang="en-CA" sz="1600" dirty="0"/>
              <a:t>Configure HDLC </a:t>
            </a:r>
            <a:r>
              <a:rPr lang="en-CA" sz="1600" dirty="0" smtClean="0"/>
              <a:t>encapsulation</a:t>
            </a:r>
            <a:r>
              <a:rPr lang="en-US" sz="1600" dirty="0" smtClean="0"/>
              <a:t>.</a:t>
            </a:r>
            <a:endParaRPr lang="en-US" sz="1600" dirty="0"/>
          </a:p>
          <a:p>
            <a:pPr marL="557213" lvl="1" indent="-214313">
              <a:buFont typeface="Arial" panose="020B0604020202020204" pitchFamily="34" charset="0"/>
              <a:buChar char="•"/>
            </a:pPr>
            <a:r>
              <a:rPr lang="en-US" dirty="0"/>
              <a:t>Explain the fundamentals of point-to-point serial communication across a WAN.</a:t>
            </a:r>
          </a:p>
          <a:p>
            <a:pPr marL="557213" lvl="1" indent="-214313">
              <a:buFont typeface="Arial" panose="020B0604020202020204" pitchFamily="34" charset="0"/>
              <a:buChar char="•"/>
            </a:pPr>
            <a:r>
              <a:rPr lang="en-US" dirty="0"/>
              <a:t>Configure HDLC encapsulation on a point-to-point serial link.</a:t>
            </a:r>
          </a:p>
          <a:p>
            <a:r>
              <a:rPr lang="en-CA" sz="1600" dirty="0"/>
              <a:t>2</a:t>
            </a:r>
            <a:r>
              <a:rPr lang="en-CA" sz="1600" dirty="0" smtClean="0"/>
              <a:t>.2 </a:t>
            </a:r>
            <a:r>
              <a:rPr lang="en-CA" sz="1600" dirty="0"/>
              <a:t>PPP Operation</a:t>
            </a:r>
          </a:p>
          <a:p>
            <a:pPr marL="469106" lvl="1" indent="-214313">
              <a:buFont typeface="Arial" panose="020B0604020202020204" pitchFamily="34" charset="0"/>
              <a:buChar char="•"/>
            </a:pPr>
            <a:r>
              <a:rPr lang="en-CA" sz="1600" dirty="0"/>
              <a:t>Explain how PPP operates across a point-to-point serial link.</a:t>
            </a:r>
          </a:p>
          <a:p>
            <a:pPr marL="557213" lvl="1" indent="-214313">
              <a:buFont typeface="Arial" panose="020B0604020202020204" pitchFamily="34" charset="0"/>
              <a:buChar char="•"/>
            </a:pPr>
            <a:r>
              <a:rPr lang="en-US" dirty="0"/>
              <a:t>Compare PPP and HDLC.</a:t>
            </a:r>
          </a:p>
          <a:p>
            <a:pPr marL="557213" lvl="1" indent="-214313">
              <a:buFont typeface="Arial" panose="020B0604020202020204" pitchFamily="34" charset="0"/>
              <a:buChar char="•"/>
            </a:pPr>
            <a:r>
              <a:rPr lang="en-US" dirty="0"/>
              <a:t>Explain the PPP-layered architecture and the functions of LCP and NCP.</a:t>
            </a:r>
          </a:p>
          <a:p>
            <a:pPr marL="557213" lvl="1" indent="-214313">
              <a:buFont typeface="Arial" panose="020B0604020202020204" pitchFamily="34" charset="0"/>
              <a:buChar char="•"/>
            </a:pPr>
            <a:r>
              <a:rPr lang="en-US" dirty="0"/>
              <a:t>Explain how PPP establishes a session</a:t>
            </a:r>
            <a:r>
              <a:rPr lang="en-US" dirty="0" smtClean="0"/>
              <a:t>.</a:t>
            </a:r>
          </a:p>
        </p:txBody>
      </p:sp>
      <p:sp>
        <p:nvSpPr>
          <p:cNvPr id="4098" name="Rectangle 33"/>
          <p:cNvSpPr>
            <a:spLocks noGrp="1" noChangeArrowheads="1"/>
          </p:cNvSpPr>
          <p:nvPr>
            <p:ph type="title"/>
          </p:nvPr>
        </p:nvSpPr>
        <p:spPr/>
        <p:txBody>
          <a:bodyPr/>
          <a:lstStyle/>
          <a:p>
            <a:pPr eaLnBrk="1" hangingPunct="1"/>
            <a:r>
              <a:rPr lang="en-US" dirty="0" smtClean="0"/>
              <a:t>Chapter 2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LCP and NCP</a:t>
            </a:r>
            <a:br>
              <a:rPr lang="en-US" sz="1600" dirty="0" smtClean="0"/>
            </a:br>
            <a:r>
              <a:rPr lang="en-US" altLang="en-US" dirty="0" smtClean="0"/>
              <a:t>PPP – Link Control Protocol (LCP)</a:t>
            </a:r>
            <a:endParaRPr lang="en-CA" altLang="en-US" dirty="0">
              <a:solidFill>
                <a:srgbClr val="367187"/>
              </a:solidFill>
              <a:cs typeface="Arial"/>
            </a:endParaRPr>
          </a:p>
        </p:txBody>
      </p:sp>
      <p:sp>
        <p:nvSpPr>
          <p:cNvPr id="13315" name="Content Placeholder 2"/>
          <p:cNvSpPr>
            <a:spLocks noGrp="1"/>
          </p:cNvSpPr>
          <p:nvPr>
            <p:ph idx="1"/>
          </p:nvPr>
        </p:nvSpPr>
        <p:spPr>
          <a:xfrm>
            <a:off x="5163178" y="899687"/>
            <a:ext cx="3717351" cy="3723023"/>
          </a:xfrm>
        </p:spPr>
        <p:txBody>
          <a:bodyPr/>
          <a:lstStyle/>
          <a:p>
            <a:r>
              <a:rPr lang="en-US" dirty="0"/>
              <a:t>LCP functions within the data link layer and has a role in establishing, configuring, and testing the data-link connection</a:t>
            </a:r>
            <a:r>
              <a:rPr lang="en-US" dirty="0" smtClean="0"/>
              <a:t>.</a:t>
            </a:r>
          </a:p>
          <a:p>
            <a:r>
              <a:rPr lang="en-US" dirty="0" smtClean="0"/>
              <a:t>LCP </a:t>
            </a:r>
            <a:r>
              <a:rPr lang="en-US" dirty="0"/>
              <a:t>establishes the point-to-point link. </a:t>
            </a:r>
            <a:endParaRPr lang="en-US" dirty="0" smtClean="0"/>
          </a:p>
          <a:p>
            <a:r>
              <a:rPr lang="en-US" dirty="0" smtClean="0"/>
              <a:t>LCP </a:t>
            </a:r>
            <a:r>
              <a:rPr lang="en-US" dirty="0"/>
              <a:t>also negotiates and sets up control options on the WAN data link, which are handled by the NCPs.</a:t>
            </a:r>
          </a:p>
          <a:p>
            <a:r>
              <a:rPr lang="en-US" dirty="0" smtClean="0"/>
              <a:t>After </a:t>
            </a:r>
            <a:r>
              <a:rPr lang="en-US" dirty="0"/>
              <a:t>the link is established, PPP also uses LCP to agree automatically on encapsulation formats such as authentication, compression, and error detection.</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62529" y="1081618"/>
            <a:ext cx="4789918" cy="3359163"/>
          </a:xfrm>
          <a:prstGeom prst="rect">
            <a:avLst/>
          </a:prstGeom>
        </p:spPr>
      </p:pic>
    </p:spTree>
    <p:extLst>
      <p:ext uri="{BB962C8B-B14F-4D97-AF65-F5344CB8AC3E}">
        <p14:creationId xmlns:p14="http://schemas.microsoft.com/office/powerpoint/2010/main" val="152105973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LCP and NCP</a:t>
            </a:r>
            <a:br>
              <a:rPr lang="en-US" sz="1600" dirty="0" smtClean="0"/>
            </a:br>
            <a:r>
              <a:rPr lang="en-US" altLang="en-US" dirty="0" smtClean="0"/>
              <a:t>PPP </a:t>
            </a:r>
            <a:r>
              <a:rPr lang="en-US" altLang="en-US" smtClean="0"/>
              <a:t>– Network </a:t>
            </a:r>
            <a:r>
              <a:rPr lang="en-US" altLang="en-US" dirty="0" smtClean="0"/>
              <a:t>Control </a:t>
            </a:r>
            <a:r>
              <a:rPr lang="en-US" altLang="en-US" smtClean="0"/>
              <a:t>Protocol (NCP</a:t>
            </a:r>
            <a:r>
              <a:rPr lang="en-US" altLang="en-US" dirty="0" smtClean="0"/>
              <a:t>)</a:t>
            </a:r>
            <a:endParaRPr lang="en-CA" altLang="en-US" dirty="0">
              <a:solidFill>
                <a:srgbClr val="367187"/>
              </a:solidFill>
              <a:cs typeface="Arial"/>
            </a:endParaRPr>
          </a:p>
        </p:txBody>
      </p:sp>
      <p:sp>
        <p:nvSpPr>
          <p:cNvPr id="13315" name="Content Placeholder 2"/>
          <p:cNvSpPr>
            <a:spLocks noGrp="1"/>
          </p:cNvSpPr>
          <p:nvPr>
            <p:ph idx="1"/>
          </p:nvPr>
        </p:nvSpPr>
        <p:spPr>
          <a:xfrm>
            <a:off x="5163178" y="899687"/>
            <a:ext cx="3717351" cy="3723023"/>
          </a:xfrm>
        </p:spPr>
        <p:txBody>
          <a:bodyPr/>
          <a:lstStyle/>
          <a:p>
            <a:r>
              <a:rPr lang="en-US" dirty="0"/>
              <a:t>PPP permits multiple network layer protocols to operate on the same communications link. </a:t>
            </a:r>
            <a:endParaRPr lang="en-US" dirty="0" smtClean="0"/>
          </a:p>
          <a:p>
            <a:r>
              <a:rPr lang="en-US" dirty="0" smtClean="0"/>
              <a:t>For </a:t>
            </a:r>
            <a:r>
              <a:rPr lang="en-US" dirty="0"/>
              <a:t>every network layer protocol used, PPP uses a separate NCP, as shown in </a:t>
            </a:r>
            <a:r>
              <a:rPr lang="en-US" dirty="0" smtClean="0"/>
              <a:t>the figure. IPv4 </a:t>
            </a:r>
            <a:r>
              <a:rPr lang="en-US" dirty="0"/>
              <a:t>uses IP Control Protocol </a:t>
            </a:r>
            <a:r>
              <a:rPr lang="en-US" dirty="0" smtClean="0"/>
              <a:t>and </a:t>
            </a:r>
            <a:r>
              <a:rPr lang="en-US" dirty="0"/>
              <a:t>IPv6 uses IPv6 Control </a:t>
            </a:r>
            <a:r>
              <a:rPr lang="en-US" dirty="0" smtClean="0"/>
              <a:t>Protocol.</a:t>
            </a:r>
            <a:endParaRPr lang="en-US" dirty="0"/>
          </a:p>
          <a:p>
            <a:r>
              <a:rPr lang="en-US" dirty="0"/>
              <a:t>NCPs include functional fields containing standardized codes to indicate the network layer protocol that PPP encapsulates. </a:t>
            </a:r>
            <a:endParaRPr lang="en-US" dirty="0" smtClean="0"/>
          </a:p>
          <a:p>
            <a:pPr lvl="1"/>
            <a:r>
              <a:rPr lang="en-US" altLang="en-US" dirty="0" smtClean="0">
                <a:cs typeface="Arial"/>
              </a:rPr>
              <a:t>Value 8021 = IPCP</a:t>
            </a:r>
          </a:p>
          <a:p>
            <a:pPr lvl="1"/>
            <a:r>
              <a:rPr lang="en-US" altLang="en-US" dirty="0" smtClean="0">
                <a:cs typeface="Arial"/>
              </a:rPr>
              <a:t>Value 8057 = IPv6CP</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30705" y="984830"/>
            <a:ext cx="5032473" cy="3552735"/>
          </a:xfrm>
          <a:prstGeom prst="rect">
            <a:avLst/>
          </a:prstGeom>
        </p:spPr>
      </p:pic>
    </p:spTree>
    <p:extLst>
      <p:ext uri="{BB962C8B-B14F-4D97-AF65-F5344CB8AC3E}">
        <p14:creationId xmlns:p14="http://schemas.microsoft.com/office/powerpoint/2010/main" val="56156215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LCP and NCP</a:t>
            </a:r>
            <a:br>
              <a:rPr lang="en-US" sz="1600" dirty="0" smtClean="0"/>
            </a:br>
            <a:r>
              <a:rPr lang="en-US" altLang="en-US" dirty="0" smtClean="0"/>
              <a:t>PPP Frame Structure</a:t>
            </a:r>
            <a:endParaRPr lang="en-CA" altLang="en-US" dirty="0">
              <a:solidFill>
                <a:srgbClr val="367187"/>
              </a:solidFill>
              <a:cs typeface="Arial"/>
            </a:endParaRPr>
          </a:p>
        </p:txBody>
      </p:sp>
      <p:sp>
        <p:nvSpPr>
          <p:cNvPr id="13315" name="Content Placeholder 2"/>
          <p:cNvSpPr>
            <a:spLocks noGrp="1"/>
          </p:cNvSpPr>
          <p:nvPr>
            <p:ph idx="1"/>
          </p:nvPr>
        </p:nvSpPr>
        <p:spPr>
          <a:xfrm>
            <a:off x="123986" y="1801408"/>
            <a:ext cx="9020014" cy="2832588"/>
          </a:xfrm>
        </p:spPr>
        <p:txBody>
          <a:bodyPr/>
          <a:lstStyle/>
          <a:p>
            <a:r>
              <a:rPr lang="en-US" b="1" dirty="0" smtClean="0"/>
              <a:t>Flag</a:t>
            </a:r>
            <a:r>
              <a:rPr lang="en-US" dirty="0"/>
              <a:t> - A single byte that indicates the beginning or end of a frame. The Flag field consists of the binary sequence 01111110.</a:t>
            </a:r>
          </a:p>
          <a:p>
            <a:r>
              <a:rPr lang="en-US" b="1" dirty="0"/>
              <a:t>Address</a:t>
            </a:r>
            <a:r>
              <a:rPr lang="en-US" dirty="0"/>
              <a:t> - A single byte that contains the binary sequence 11111111, the standard broadcast </a:t>
            </a:r>
            <a:r>
              <a:rPr lang="en-US" dirty="0" smtClean="0"/>
              <a:t>address</a:t>
            </a:r>
            <a:endParaRPr lang="en-US" dirty="0"/>
          </a:p>
          <a:p>
            <a:r>
              <a:rPr lang="en-US" b="1" dirty="0"/>
              <a:t>Control</a:t>
            </a:r>
            <a:r>
              <a:rPr lang="en-US" dirty="0"/>
              <a:t> - A single byte that contains the binary sequence 00000011, which calls for transmission of user data in an </a:t>
            </a:r>
            <a:r>
              <a:rPr lang="en-US" dirty="0" err="1"/>
              <a:t>unsequenced</a:t>
            </a:r>
            <a:r>
              <a:rPr lang="en-US" dirty="0"/>
              <a:t> frame.</a:t>
            </a:r>
          </a:p>
          <a:p>
            <a:r>
              <a:rPr lang="en-US" b="1" dirty="0"/>
              <a:t>Protocol</a:t>
            </a:r>
            <a:r>
              <a:rPr lang="en-US" dirty="0"/>
              <a:t> - Two bytes that identify the protocol encapsulated in the information field of the frame. </a:t>
            </a:r>
          </a:p>
          <a:p>
            <a:r>
              <a:rPr lang="en-US" b="1" dirty="0"/>
              <a:t>Data</a:t>
            </a:r>
            <a:r>
              <a:rPr lang="en-US" dirty="0"/>
              <a:t> - Zero or more bytes that contain the datagram for the protocol specified in the protocol field.</a:t>
            </a:r>
          </a:p>
          <a:p>
            <a:r>
              <a:rPr lang="en-US" b="1" dirty="0"/>
              <a:t>Frame Check Sequence (FCS) </a:t>
            </a:r>
            <a:r>
              <a:rPr lang="en-US" dirty="0"/>
              <a:t>– This is normally 16 bits (2 bytes). If the receiver’s calculation of the FCS does not match the FCS in the PPP frame, the PPP frame is silently </a:t>
            </a:r>
            <a:r>
              <a:rPr lang="en-US" dirty="0" smtClean="0"/>
              <a:t>discarded</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609984" y="130826"/>
            <a:ext cx="5163178" cy="1664221"/>
          </a:xfrm>
          <a:prstGeom prst="rect">
            <a:avLst/>
          </a:prstGeom>
        </p:spPr>
      </p:pic>
      <p:sp>
        <p:nvSpPr>
          <p:cNvPr id="4" name="TextBox 3"/>
          <p:cNvSpPr txBox="1"/>
          <p:nvPr/>
        </p:nvSpPr>
        <p:spPr>
          <a:xfrm>
            <a:off x="1517713" y="1147770"/>
            <a:ext cx="2092271" cy="369332"/>
          </a:xfrm>
          <a:prstGeom prst="rect">
            <a:avLst/>
          </a:prstGeom>
          <a:noFill/>
          <a:ln>
            <a:solidFill>
              <a:schemeClr val="accent1">
                <a:lumMod val="60000"/>
                <a:lumOff val="40000"/>
              </a:schemeClr>
            </a:solidFill>
          </a:ln>
        </p:spPr>
        <p:txBody>
          <a:bodyPr wrap="square" rtlCol="0">
            <a:spAutoFit/>
          </a:bodyPr>
          <a:lstStyle/>
          <a:p>
            <a:r>
              <a:rPr lang="en-US" dirty="0" smtClean="0"/>
              <a:t>PPP Frame Fields</a:t>
            </a:r>
            <a:endParaRPr lang="en-US" dirty="0"/>
          </a:p>
        </p:txBody>
      </p:sp>
    </p:spTree>
    <p:extLst>
      <p:ext uri="{BB962C8B-B14F-4D97-AF65-F5344CB8AC3E}">
        <p14:creationId xmlns:p14="http://schemas.microsoft.com/office/powerpoint/2010/main" val="192382704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Establishing a PPP Session</a:t>
            </a:r>
            <a:endParaRPr lang="en-CA" altLang="en-US" dirty="0">
              <a:solidFill>
                <a:srgbClr val="367187"/>
              </a:solidFill>
              <a:cs typeface="Arial"/>
            </a:endParaRPr>
          </a:p>
        </p:txBody>
      </p:sp>
      <p:sp>
        <p:nvSpPr>
          <p:cNvPr id="13315" name="Content Placeholder 2"/>
          <p:cNvSpPr>
            <a:spLocks noGrp="1"/>
          </p:cNvSpPr>
          <p:nvPr>
            <p:ph idx="1"/>
          </p:nvPr>
        </p:nvSpPr>
        <p:spPr>
          <a:xfrm>
            <a:off x="0" y="958717"/>
            <a:ext cx="4979410" cy="2745378"/>
          </a:xfrm>
        </p:spPr>
        <p:txBody>
          <a:bodyPr/>
          <a:lstStyle/>
          <a:p>
            <a:r>
              <a:rPr lang="en-US" b="1" dirty="0"/>
              <a:t>Phase 1: Link establishment and configuration negotiation</a:t>
            </a:r>
            <a:r>
              <a:rPr lang="en-US" dirty="0"/>
              <a:t> - Before PPP exchanges any network layer datagrams, such as IP, the LCP must first open the connection and negotiate configuration options. This phase is complete when the receiving router sends a configuration-acknowledgment frame back to the router initiating the connection.</a:t>
            </a:r>
          </a:p>
          <a:p>
            <a:r>
              <a:rPr lang="en-US" b="1" dirty="0"/>
              <a:t>Phase 2: Link quality determination (optional)</a:t>
            </a:r>
            <a:r>
              <a:rPr lang="en-US" dirty="0"/>
              <a:t> - The LCP tests the link to determine whether the link quality is sufficient to bring up network layer protocols. </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4839925" y="419894"/>
            <a:ext cx="3947614" cy="3174973"/>
          </a:xfrm>
          <a:prstGeom prst="rect">
            <a:avLst/>
          </a:prstGeom>
        </p:spPr>
      </p:pic>
      <p:sp>
        <p:nvSpPr>
          <p:cNvPr id="5" name="TextBox 4"/>
          <p:cNvSpPr txBox="1"/>
          <p:nvPr/>
        </p:nvSpPr>
        <p:spPr>
          <a:xfrm>
            <a:off x="0" y="3696404"/>
            <a:ext cx="8787539" cy="1369606"/>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a:solidFill>
                  <a:srgbClr val="000000"/>
                </a:solidFill>
                <a:latin typeface="+mn-lt"/>
                <a:ea typeface="ＭＳ Ｐゴシック" charset="0"/>
                <a:cs typeface="CiscoSans"/>
              </a:rPr>
              <a:t>Phase 3: Network layer protocol configuration negotiation </a:t>
            </a:r>
            <a:r>
              <a:rPr lang="en-US" sz="1500" dirty="0">
                <a:solidFill>
                  <a:srgbClr val="000000"/>
                </a:solidFill>
                <a:latin typeface="+mn-lt"/>
                <a:ea typeface="ＭＳ Ｐゴシック" charset="0"/>
                <a:cs typeface="CiscoSans"/>
              </a:rPr>
              <a:t>- After the LCP has finished Phase 2, the appropriate NCP can separately configure the network layer protocols, and bring them up and take them down at any time. If the LCP closes the link, it informs the network layer protocols so that they can take appropriate action.</a:t>
            </a:r>
          </a:p>
          <a:p>
            <a:endParaRPr lang="en-US" dirty="0"/>
          </a:p>
        </p:txBody>
      </p:sp>
    </p:spTree>
    <p:extLst>
      <p:ext uri="{BB962C8B-B14F-4D97-AF65-F5344CB8AC3E}">
        <p14:creationId xmlns:p14="http://schemas.microsoft.com/office/powerpoint/2010/main" val="33304265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a:t>LCP operation includes provisions </a:t>
            </a:r>
            <a:r>
              <a:rPr lang="en-US" dirty="0" smtClean="0"/>
              <a:t>for 3 classes of LCP frames:</a:t>
            </a:r>
          </a:p>
          <a:p>
            <a:pPr lvl="1"/>
            <a:r>
              <a:rPr lang="en-US" dirty="0" smtClean="0"/>
              <a:t>Link-establishment </a:t>
            </a:r>
            <a:r>
              <a:rPr lang="en-US" dirty="0"/>
              <a:t>frames </a:t>
            </a:r>
            <a:endParaRPr lang="en-US" dirty="0" smtClean="0"/>
          </a:p>
          <a:p>
            <a:pPr lvl="1"/>
            <a:r>
              <a:rPr lang="en-US" dirty="0" smtClean="0"/>
              <a:t>Link-maintenance </a:t>
            </a:r>
            <a:r>
              <a:rPr lang="en-US" dirty="0"/>
              <a:t>frames </a:t>
            </a:r>
            <a:endParaRPr lang="en-US" dirty="0" smtClean="0"/>
          </a:p>
          <a:p>
            <a:pPr lvl="1"/>
            <a:r>
              <a:rPr lang="en-US" dirty="0" smtClean="0"/>
              <a:t>Link-termination </a:t>
            </a:r>
            <a:r>
              <a:rPr lang="en-US" dirty="0"/>
              <a:t>frames </a:t>
            </a:r>
            <a:endParaRPr lang="en-US" dirty="0" smtClean="0"/>
          </a:p>
          <a:p>
            <a:r>
              <a:rPr lang="en-US" dirty="0" smtClean="0"/>
              <a:t>During </a:t>
            </a:r>
            <a:r>
              <a:rPr lang="en-US" dirty="0"/>
              <a:t>link establishment, the LCP opens the connection and negotiates the configuration parameters. The link establishment process starts with the initiating device sending a Configure-Request frame to the </a:t>
            </a:r>
            <a:r>
              <a:rPr lang="en-US" dirty="0" smtClean="0"/>
              <a:t>responder.</a:t>
            </a:r>
            <a:endParaRPr lang="en-US" dirty="0"/>
          </a:p>
        </p:txBody>
      </p:sp>
      <p:pic>
        <p:nvPicPr>
          <p:cNvPr id="4" name="Picture 3"/>
          <p:cNvPicPr>
            <a:picLocks noChangeAspect="1"/>
          </p:cNvPicPr>
          <p:nvPr/>
        </p:nvPicPr>
        <p:blipFill>
          <a:blip r:embed="rId3"/>
          <a:stretch>
            <a:fillRect/>
          </a:stretch>
        </p:blipFill>
        <p:spPr>
          <a:xfrm>
            <a:off x="3983062" y="136799"/>
            <a:ext cx="4819974" cy="1622499"/>
          </a:xfrm>
          <a:prstGeom prst="rect">
            <a:avLst/>
          </a:prstGeom>
          <a:ln>
            <a:solidFill>
              <a:srgbClr val="00B0F0"/>
            </a:solidFill>
          </a:ln>
        </p:spPr>
      </p:pic>
      <p:sp>
        <p:nvSpPr>
          <p:cNvPr id="6" name="TextBox 5"/>
          <p:cNvSpPr txBox="1"/>
          <p:nvPr/>
        </p:nvSpPr>
        <p:spPr>
          <a:xfrm>
            <a:off x="5455402" y="266005"/>
            <a:ext cx="1875295" cy="307777"/>
          </a:xfrm>
          <a:prstGeom prst="rect">
            <a:avLst/>
          </a:prstGeom>
          <a:noFill/>
        </p:spPr>
        <p:txBody>
          <a:bodyPr wrap="square" rtlCol="0">
            <a:spAutoFit/>
          </a:bodyPr>
          <a:lstStyle/>
          <a:p>
            <a:r>
              <a:rPr lang="en-US" sz="1400" b="1" dirty="0" smtClean="0"/>
              <a:t>Link Establishment</a:t>
            </a:r>
            <a:endParaRPr lang="en-US" sz="1400" b="1" dirty="0"/>
          </a:p>
        </p:txBody>
      </p:sp>
      <p:sp>
        <p:nvSpPr>
          <p:cNvPr id="7" name="TextBox 6"/>
          <p:cNvSpPr txBox="1"/>
          <p:nvPr/>
        </p:nvSpPr>
        <p:spPr>
          <a:xfrm>
            <a:off x="3859077" y="1724881"/>
            <a:ext cx="5067947" cy="3385542"/>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R</a:t>
            </a:r>
            <a:r>
              <a:rPr lang="en-US" sz="1500" dirty="0" smtClean="0">
                <a:solidFill>
                  <a:srgbClr val="000000"/>
                </a:solidFill>
                <a:ea typeface="ＭＳ Ｐゴシック" charset="0"/>
                <a:cs typeface="CiscoSans"/>
              </a:rPr>
              <a:t>esponder </a:t>
            </a:r>
            <a:r>
              <a:rPr lang="en-US" sz="1500" dirty="0">
                <a:solidFill>
                  <a:srgbClr val="000000"/>
                </a:solidFill>
                <a:ea typeface="ＭＳ Ｐゴシック" charset="0"/>
                <a:cs typeface="CiscoSans"/>
              </a:rPr>
              <a:t>processes the request:</a:t>
            </a:r>
          </a:p>
          <a:p>
            <a:pPr marL="358775" lvl="1" indent="-2159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If the options are not acceptable or not recognized, the responder sends a Configure-</a:t>
            </a:r>
            <a:r>
              <a:rPr lang="en-US" sz="1400" dirty="0" err="1">
                <a:solidFill>
                  <a:srgbClr val="000000"/>
                </a:solidFill>
                <a:ea typeface="ＭＳ Ｐゴシック" charset="0"/>
                <a:cs typeface="CiscoSans"/>
              </a:rPr>
              <a:t>Nak</a:t>
            </a:r>
            <a:r>
              <a:rPr lang="en-US" sz="1400" dirty="0">
                <a:solidFill>
                  <a:srgbClr val="000000"/>
                </a:solidFill>
                <a:ea typeface="ＭＳ Ｐゴシック" charset="0"/>
                <a:cs typeface="CiscoSans"/>
              </a:rPr>
              <a:t> or Configure-Reject message. </a:t>
            </a:r>
          </a:p>
          <a:p>
            <a:pPr marL="358775" lvl="1" indent="-2159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If the options are acceptable, the responder responds with a Configure-</a:t>
            </a:r>
            <a:r>
              <a:rPr lang="en-US" sz="1400" dirty="0" err="1">
                <a:solidFill>
                  <a:srgbClr val="000000"/>
                </a:solidFill>
                <a:ea typeface="ＭＳ Ｐゴシック" charset="0"/>
                <a:cs typeface="CiscoSans"/>
              </a:rPr>
              <a:t>Ack</a:t>
            </a:r>
            <a:r>
              <a:rPr lang="en-US" sz="1400" dirty="0">
                <a:solidFill>
                  <a:srgbClr val="000000"/>
                </a:solidFill>
                <a:ea typeface="ＭＳ Ｐゴシック" charset="0"/>
                <a:cs typeface="CiscoSans"/>
              </a:rPr>
              <a:t> message and the process moves on to the authentication stage. The operation of the link is handed over to the NCP</a:t>
            </a:r>
            <a:r>
              <a:rPr lang="en-US" sz="1500" dirty="0">
                <a:solidFill>
                  <a:srgbClr val="000000"/>
                </a:solidFill>
                <a:ea typeface="ＭＳ Ｐゴシック" charset="0"/>
                <a:cs typeface="CiscoSans"/>
              </a:rPr>
              <a: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When NCP has completed all necessary configurations, including validating authentication, the line is available for data transfer. During the exchange of data, LCP transitions into link maintenance.</a:t>
            </a:r>
          </a:p>
          <a:p>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77028132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 (Cont.)</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smtClean="0"/>
              <a:t>During </a:t>
            </a:r>
            <a:r>
              <a:rPr lang="en-US" dirty="0"/>
              <a:t>link maintenance, LCP can use messages to provide feedback and test the </a:t>
            </a:r>
            <a:r>
              <a:rPr lang="en-US" dirty="0" smtClean="0"/>
              <a:t>link.</a:t>
            </a:r>
          </a:p>
          <a:p>
            <a:pPr lvl="1"/>
            <a:r>
              <a:rPr lang="en-US" b="1" dirty="0" smtClean="0"/>
              <a:t>Echo-Request</a:t>
            </a:r>
            <a:r>
              <a:rPr lang="en-US" b="1" dirty="0"/>
              <a:t>, Echo-Reply, and Discard-Request</a:t>
            </a:r>
            <a:r>
              <a:rPr lang="en-US" dirty="0"/>
              <a:t> - These frames can be used for testing the link.</a:t>
            </a:r>
          </a:p>
          <a:p>
            <a:pPr lvl="1"/>
            <a:r>
              <a:rPr lang="en-US" b="1" dirty="0"/>
              <a:t>Code-Reject and Protocol-Reject</a:t>
            </a:r>
            <a:r>
              <a:rPr lang="en-US" dirty="0"/>
              <a:t> - These frame types provide feedback when one device receives an invalid frame. The sending device will resend the packet.</a:t>
            </a:r>
          </a:p>
        </p:txBody>
      </p:sp>
      <p:pic>
        <p:nvPicPr>
          <p:cNvPr id="2" name="Picture 1"/>
          <p:cNvPicPr>
            <a:picLocks noChangeAspect="1"/>
          </p:cNvPicPr>
          <p:nvPr/>
        </p:nvPicPr>
        <p:blipFill>
          <a:blip r:embed="rId3"/>
          <a:stretch>
            <a:fillRect/>
          </a:stretch>
        </p:blipFill>
        <p:spPr>
          <a:xfrm>
            <a:off x="3799006" y="419894"/>
            <a:ext cx="5344994" cy="4120257"/>
          </a:xfrm>
          <a:prstGeom prst="rect">
            <a:avLst/>
          </a:prstGeom>
        </p:spPr>
      </p:pic>
      <p:sp>
        <p:nvSpPr>
          <p:cNvPr id="3" name="TextBox 2"/>
          <p:cNvSpPr txBox="1"/>
          <p:nvPr/>
        </p:nvSpPr>
        <p:spPr>
          <a:xfrm>
            <a:off x="5394370" y="3886129"/>
            <a:ext cx="1982823" cy="369332"/>
          </a:xfrm>
          <a:prstGeom prst="rect">
            <a:avLst/>
          </a:prstGeom>
          <a:noFill/>
          <a:ln>
            <a:solidFill>
              <a:srgbClr val="000000"/>
            </a:solidFill>
          </a:ln>
        </p:spPr>
        <p:txBody>
          <a:bodyPr wrap="square" rtlCol="0">
            <a:spAutoFit/>
          </a:bodyPr>
          <a:lstStyle/>
          <a:p>
            <a:r>
              <a:rPr lang="en-US" dirty="0" smtClean="0">
                <a:solidFill>
                  <a:srgbClr val="FF0000"/>
                </a:solidFill>
              </a:rPr>
              <a:t>Link Maintenance</a:t>
            </a:r>
            <a:endParaRPr lang="en-US" dirty="0">
              <a:solidFill>
                <a:srgbClr val="FF0000"/>
              </a:solidFill>
            </a:endParaRPr>
          </a:p>
        </p:txBody>
      </p:sp>
    </p:spTree>
    <p:extLst>
      <p:ext uri="{BB962C8B-B14F-4D97-AF65-F5344CB8AC3E}">
        <p14:creationId xmlns:p14="http://schemas.microsoft.com/office/powerpoint/2010/main" val="146785462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 </a:t>
            </a:r>
            <a:r>
              <a:rPr lang="en-US" altLang="en-US" smtClean="0"/>
              <a:t>(Cont.)</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a:t>Link Termination</a:t>
            </a:r>
          </a:p>
          <a:p>
            <a:pPr lvl="1"/>
            <a:r>
              <a:rPr lang="en-US" dirty="0"/>
              <a:t>After the transfer of data at the network layer completes, the LCP terminates the </a:t>
            </a:r>
            <a:r>
              <a:rPr lang="en-US" dirty="0" smtClean="0"/>
              <a:t>link. NCP </a:t>
            </a:r>
            <a:r>
              <a:rPr lang="en-US" dirty="0"/>
              <a:t>only terminates the network layer and NCP </a:t>
            </a:r>
            <a:r>
              <a:rPr lang="en-US" dirty="0" smtClean="0"/>
              <a:t>link. The </a:t>
            </a:r>
            <a:r>
              <a:rPr lang="en-US" dirty="0"/>
              <a:t>link remains open until the LCP terminates it. </a:t>
            </a:r>
            <a:endParaRPr lang="en-US" dirty="0" smtClean="0"/>
          </a:p>
          <a:p>
            <a:pPr lvl="1"/>
            <a:r>
              <a:rPr lang="en-US" dirty="0" smtClean="0"/>
              <a:t>PPP </a:t>
            </a:r>
            <a:r>
              <a:rPr lang="en-US" dirty="0"/>
              <a:t>can terminate the link at any </a:t>
            </a:r>
            <a:r>
              <a:rPr lang="en-US" dirty="0" smtClean="0"/>
              <a:t>time because </a:t>
            </a:r>
            <a:r>
              <a:rPr lang="en-US" dirty="0"/>
              <a:t>of the loss of the carrier, authentication failure, link quality failure, the expiration of an idle-period timer, or the administrative closing of the link. </a:t>
            </a:r>
            <a:endParaRPr lang="en-US" dirty="0" smtClean="0"/>
          </a:p>
          <a:p>
            <a:pPr lvl="1"/>
            <a:r>
              <a:rPr lang="en-US" dirty="0" smtClean="0"/>
              <a:t>The </a:t>
            </a:r>
            <a:r>
              <a:rPr lang="en-US" dirty="0"/>
              <a:t>LCP closes the link by exchanging Terminate packets. </a:t>
            </a:r>
          </a:p>
        </p:txBody>
      </p:sp>
      <p:pic>
        <p:nvPicPr>
          <p:cNvPr id="4" name="Picture 3"/>
          <p:cNvPicPr>
            <a:picLocks noChangeAspect="1"/>
          </p:cNvPicPr>
          <p:nvPr/>
        </p:nvPicPr>
        <p:blipFill>
          <a:blip r:embed="rId3"/>
          <a:stretch>
            <a:fillRect/>
          </a:stretch>
        </p:blipFill>
        <p:spPr>
          <a:xfrm>
            <a:off x="3859077" y="163083"/>
            <a:ext cx="5075658" cy="3942118"/>
          </a:xfrm>
          <a:prstGeom prst="rect">
            <a:avLst/>
          </a:prstGeom>
        </p:spPr>
      </p:pic>
      <p:sp>
        <p:nvSpPr>
          <p:cNvPr id="5" name="TextBox 4"/>
          <p:cNvSpPr txBox="1"/>
          <p:nvPr/>
        </p:nvSpPr>
        <p:spPr>
          <a:xfrm>
            <a:off x="4382126" y="4116671"/>
            <a:ext cx="4029559" cy="738664"/>
          </a:xfrm>
          <a:prstGeom prst="rect">
            <a:avLst/>
          </a:prstGeom>
          <a:noFill/>
          <a:ln>
            <a:solidFill>
              <a:srgbClr val="000000"/>
            </a:solidFill>
          </a:ln>
        </p:spPr>
        <p:txBody>
          <a:bodyPr wrap="square" rtlCol="0">
            <a:spAutoFit/>
          </a:bodyPr>
          <a:lstStyle/>
          <a:p>
            <a:pPr marL="142875" lvl="1" defTabSz="684213">
              <a:spcBef>
                <a:spcPts val="300"/>
              </a:spcBef>
              <a:spcAft>
                <a:spcPts val="300"/>
              </a:spcAft>
              <a:buClr>
                <a:schemeClr val="tx2"/>
              </a:buClr>
            </a:pPr>
            <a:r>
              <a:rPr lang="en-US" sz="1400" dirty="0">
                <a:solidFill>
                  <a:srgbClr val="000000"/>
                </a:solidFill>
                <a:latin typeface="+mn-lt"/>
                <a:ea typeface="ＭＳ Ｐゴシック" charset="0"/>
                <a:cs typeface="CiscoSans"/>
              </a:rPr>
              <a:t>D</a:t>
            </a:r>
            <a:r>
              <a:rPr lang="en-US" sz="1400" dirty="0" smtClean="0">
                <a:solidFill>
                  <a:srgbClr val="000000"/>
                </a:solidFill>
                <a:latin typeface="+mn-lt"/>
                <a:ea typeface="ＭＳ Ｐゴシック" charset="0"/>
                <a:cs typeface="CiscoSans"/>
              </a:rPr>
              <a:t>evice </a:t>
            </a:r>
            <a:r>
              <a:rPr lang="en-US" sz="1400" dirty="0">
                <a:solidFill>
                  <a:srgbClr val="000000"/>
                </a:solidFill>
                <a:latin typeface="+mn-lt"/>
                <a:ea typeface="ＭＳ Ｐゴシック" charset="0"/>
                <a:cs typeface="CiscoSans"/>
              </a:rPr>
              <a:t>initiating the shutdown sends a Terminate-Request message. O</a:t>
            </a:r>
            <a:r>
              <a:rPr lang="en-US" sz="1400" dirty="0" smtClean="0">
                <a:solidFill>
                  <a:srgbClr val="000000"/>
                </a:solidFill>
                <a:latin typeface="+mn-lt"/>
                <a:ea typeface="ＭＳ Ｐゴシック" charset="0"/>
                <a:cs typeface="CiscoSans"/>
              </a:rPr>
              <a:t>ther </a:t>
            </a:r>
            <a:r>
              <a:rPr lang="en-US" sz="1400" dirty="0">
                <a:solidFill>
                  <a:srgbClr val="000000"/>
                </a:solidFill>
                <a:latin typeface="+mn-lt"/>
                <a:ea typeface="ＭＳ Ｐゴシック" charset="0"/>
                <a:cs typeface="CiscoSans"/>
              </a:rPr>
              <a:t>device replies with a Terminate-Ack.</a:t>
            </a:r>
          </a:p>
        </p:txBody>
      </p:sp>
    </p:spTree>
    <p:extLst>
      <p:ext uri="{BB962C8B-B14F-4D97-AF65-F5344CB8AC3E}">
        <p14:creationId xmlns:p14="http://schemas.microsoft.com/office/powerpoint/2010/main" val="174489932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PPP Configuration Options</a:t>
            </a:r>
            <a:endParaRPr lang="en-CA" altLang="en-US" dirty="0">
              <a:solidFill>
                <a:srgbClr val="367187"/>
              </a:solidFill>
              <a:cs typeface="Arial"/>
            </a:endParaRPr>
          </a:p>
        </p:txBody>
      </p:sp>
      <p:pic>
        <p:nvPicPr>
          <p:cNvPr id="3" name="Picture 2"/>
          <p:cNvPicPr>
            <a:picLocks noChangeAspect="1"/>
          </p:cNvPicPr>
          <p:nvPr/>
        </p:nvPicPr>
        <p:blipFill rotWithShape="1">
          <a:blip r:embed="rId3"/>
          <a:srcRect t="7997"/>
          <a:stretch/>
        </p:blipFill>
        <p:spPr>
          <a:xfrm>
            <a:off x="216975" y="798513"/>
            <a:ext cx="4631727" cy="3764150"/>
          </a:xfrm>
          <a:prstGeom prst="rect">
            <a:avLst/>
          </a:prstGeom>
        </p:spPr>
      </p:pic>
      <p:sp>
        <p:nvSpPr>
          <p:cNvPr id="6" name="TextBox 5"/>
          <p:cNvSpPr txBox="1"/>
          <p:nvPr/>
        </p:nvSpPr>
        <p:spPr>
          <a:xfrm>
            <a:off x="5065678" y="1270860"/>
            <a:ext cx="3580108" cy="2386739"/>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Authentication using either PAP or CHAP</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Compression using either Stacker or Predictor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Multilink that combines two or more channels to increase the WAN bandwidth</a:t>
            </a: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84707596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NCP Explained</a:t>
            </a:r>
            <a:endParaRPr lang="en-CA" altLang="en-US" dirty="0">
              <a:solidFill>
                <a:srgbClr val="367187"/>
              </a:solidFill>
              <a:cs typeface="Arial"/>
            </a:endParaRPr>
          </a:p>
        </p:txBody>
      </p:sp>
      <p:sp>
        <p:nvSpPr>
          <p:cNvPr id="6" name="TextBox 5"/>
          <p:cNvSpPr txBox="1"/>
          <p:nvPr/>
        </p:nvSpPr>
        <p:spPr>
          <a:xfrm>
            <a:off x="4797637" y="177919"/>
            <a:ext cx="3998563" cy="467820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After </a:t>
            </a:r>
            <a:r>
              <a:rPr lang="en-US" sz="1500" dirty="0">
                <a:solidFill>
                  <a:srgbClr val="000000"/>
                </a:solidFill>
                <a:latin typeface="+mn-lt"/>
                <a:ea typeface="ＭＳ Ｐゴシック" charset="0"/>
                <a:cs typeface="CiscoSans"/>
              </a:rPr>
              <a:t>LCP has established the link, the routers exchange IPCP messages, negotiating options specific to IPv4.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IPCP </a:t>
            </a:r>
            <a:r>
              <a:rPr lang="en-US" sz="1500" dirty="0">
                <a:solidFill>
                  <a:srgbClr val="000000"/>
                </a:solidFill>
                <a:latin typeface="+mn-lt"/>
                <a:ea typeface="ＭＳ Ｐゴシック" charset="0"/>
                <a:cs typeface="CiscoSans"/>
              </a:rPr>
              <a:t>is responsible for configuring, enabling, and disabling the IPv4 modules on both ends of the link.</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IPCP negotiates two options:</a:t>
            </a:r>
          </a:p>
          <a:p>
            <a:pPr marL="458788" lvl="1" indent="-230188"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Compression - Allows devices to negotiate an algorithm to compress TCP and IP headers and save bandwidth. </a:t>
            </a:r>
            <a:endParaRPr lang="en-US" sz="1400" dirty="0" smtClean="0">
              <a:solidFill>
                <a:srgbClr val="000000"/>
              </a:solidFill>
              <a:latin typeface="+mn-lt"/>
              <a:ea typeface="ＭＳ Ｐゴシック" charset="0"/>
              <a:cs typeface="CiscoSans"/>
            </a:endParaRPr>
          </a:p>
          <a:p>
            <a:pPr marL="458788" lvl="1" indent="-230188"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IPv4-Address</a:t>
            </a:r>
            <a:r>
              <a:rPr lang="en-US" sz="1400" dirty="0">
                <a:solidFill>
                  <a:srgbClr val="000000"/>
                </a:solidFill>
                <a:latin typeface="+mn-lt"/>
                <a:ea typeface="ＭＳ Ｐゴシック" charset="0"/>
                <a:cs typeface="CiscoSans"/>
              </a:rPr>
              <a:t> - Allows the initiating device to specify an IPv4 address to use for routing IP over the PPP link, or to request an IPv4 address for the responder.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After </a:t>
            </a:r>
            <a:r>
              <a:rPr lang="en-US" sz="1500" dirty="0">
                <a:solidFill>
                  <a:srgbClr val="000000"/>
                </a:solidFill>
                <a:latin typeface="+mn-lt"/>
                <a:ea typeface="ＭＳ Ｐゴシック" charset="0"/>
                <a:cs typeface="CiscoSans"/>
              </a:rPr>
              <a:t>the NCP process is complete, the link goes into the open state and LCP takes over again in a link maintenance phase. </a:t>
            </a:r>
          </a:p>
        </p:txBody>
      </p:sp>
      <p:pic>
        <p:nvPicPr>
          <p:cNvPr id="2" name="Picture 1"/>
          <p:cNvPicPr>
            <a:picLocks noChangeAspect="1"/>
          </p:cNvPicPr>
          <p:nvPr/>
        </p:nvPicPr>
        <p:blipFill>
          <a:blip r:embed="rId3"/>
          <a:stretch>
            <a:fillRect/>
          </a:stretch>
        </p:blipFill>
        <p:spPr>
          <a:xfrm>
            <a:off x="185372" y="839788"/>
            <a:ext cx="4402734" cy="3416022"/>
          </a:xfrm>
          <a:prstGeom prst="rect">
            <a:avLst/>
          </a:prstGeom>
          <a:ln>
            <a:solidFill>
              <a:srgbClr val="00B0F0"/>
            </a:solidFill>
          </a:ln>
        </p:spPr>
      </p:pic>
      <p:sp>
        <p:nvSpPr>
          <p:cNvPr id="4" name="TextBox 3"/>
          <p:cNvSpPr txBox="1"/>
          <p:nvPr/>
        </p:nvSpPr>
        <p:spPr>
          <a:xfrm>
            <a:off x="394903" y="4255810"/>
            <a:ext cx="3983672" cy="461665"/>
          </a:xfrm>
          <a:prstGeom prst="rect">
            <a:avLst/>
          </a:prstGeom>
          <a:noFill/>
          <a:ln>
            <a:solidFill>
              <a:srgbClr val="00B0F0"/>
            </a:solidFill>
          </a:ln>
        </p:spPr>
        <p:txBody>
          <a:bodyPr wrap="square" rtlCol="0">
            <a:spAutoFit/>
          </a:bodyPr>
          <a:lstStyle/>
          <a:p>
            <a:r>
              <a:rPr lang="en-US" sz="1200" dirty="0">
                <a:solidFill>
                  <a:srgbClr val="000000"/>
                </a:solidFill>
                <a:ea typeface="ＭＳ Ｐゴシック" charset="0"/>
                <a:cs typeface="CiscoSans"/>
              </a:rPr>
              <a:t>When data transfer is complete, NCP terminates the protocol link and LCP terminates the PPP connection</a:t>
            </a:r>
            <a:r>
              <a:rPr lang="en-US" sz="1200" dirty="0" smtClean="0">
                <a:solidFill>
                  <a:srgbClr val="000000"/>
                </a:solidFill>
                <a:ea typeface="ＭＳ Ｐゴシック" charset="0"/>
                <a:cs typeface="CiscoSans"/>
              </a:rPr>
              <a:t>.</a:t>
            </a:r>
            <a:endParaRPr lang="en-US" sz="1200" dirty="0">
              <a:solidFill>
                <a:srgbClr val="000000"/>
              </a:solidFill>
              <a:ea typeface="ＭＳ Ｐゴシック" charset="0"/>
              <a:cs typeface="CiscoSans"/>
            </a:endParaRPr>
          </a:p>
        </p:txBody>
      </p:sp>
    </p:spTree>
    <p:extLst>
      <p:ext uri="{BB962C8B-B14F-4D97-AF65-F5344CB8AC3E}">
        <p14:creationId xmlns:p14="http://schemas.microsoft.com/office/powerpoint/2010/main" val="63093681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10"/>
            <a:ext cx="8231630" cy="1796794"/>
          </a:xfrm>
        </p:spPr>
        <p:txBody>
          <a:bodyPr/>
          <a:lstStyle/>
          <a:p>
            <a:r>
              <a:rPr lang="en-US" dirty="0" smtClean="0"/>
              <a:t>2.3 PPP Implementation</a:t>
            </a:r>
            <a:endParaRPr lang="en-US" dirty="0"/>
          </a:p>
        </p:txBody>
      </p:sp>
    </p:spTree>
    <p:extLst>
      <p:ext uri="{BB962C8B-B14F-4D97-AF65-F5344CB8AC3E}">
        <p14:creationId xmlns:p14="http://schemas.microsoft.com/office/powerpoint/2010/main" val="167315199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sz="1600" dirty="0" smtClean="0"/>
              <a:t>2.3 PPP Implementation</a:t>
            </a:r>
          </a:p>
          <a:p>
            <a:pPr marL="469106" lvl="1" indent="-214313">
              <a:buFont typeface="Arial" panose="020B0604020202020204" pitchFamily="34" charset="0"/>
              <a:buChar char="•"/>
            </a:pPr>
            <a:r>
              <a:rPr lang="en-US" sz="1600" dirty="0"/>
              <a:t>Configure PPP encapsulation.</a:t>
            </a:r>
          </a:p>
          <a:p>
            <a:pPr marL="557213" lvl="1" indent="-214313">
              <a:buFont typeface="Arial" panose="020B0604020202020204" pitchFamily="34" charset="0"/>
              <a:buChar char="•"/>
            </a:pPr>
            <a:r>
              <a:rPr lang="en-US" dirty="0"/>
              <a:t>Configure PPP encapsulation on a point-to-point serial link.</a:t>
            </a:r>
          </a:p>
          <a:p>
            <a:pPr marL="557213" lvl="1" indent="-214313">
              <a:buFont typeface="Arial" panose="020B0604020202020204" pitchFamily="34" charset="0"/>
              <a:buChar char="•"/>
            </a:pPr>
            <a:r>
              <a:rPr lang="en-US" dirty="0"/>
              <a:t>Configure PPP authentication.</a:t>
            </a:r>
          </a:p>
          <a:p>
            <a:pPr marL="169863" lvl="1" indent="-169863">
              <a:spcBef>
                <a:spcPts val="600"/>
              </a:spcBef>
              <a:spcAft>
                <a:spcPts val="600"/>
              </a:spcAft>
              <a:buSzPct val="90000"/>
              <a:buFont typeface="Wingdings" panose="05000000000000000000" pitchFamily="2" charset="2"/>
              <a:buChar char="§"/>
            </a:pPr>
            <a:r>
              <a:rPr lang="en-US" sz="1600" dirty="0" smtClean="0"/>
              <a:t>2.4 Troubleshoot WAN Connectivity</a:t>
            </a:r>
          </a:p>
          <a:p>
            <a:pPr marL="469106" lvl="1" indent="-214313">
              <a:buSzPct val="90000"/>
              <a:buFont typeface="Arial" panose="020B0604020202020204" pitchFamily="34" charset="0"/>
              <a:buChar char="•"/>
            </a:pPr>
            <a:r>
              <a:rPr lang="en-US" sz="1600" dirty="0"/>
              <a:t>Troubleshoot PPP</a:t>
            </a:r>
            <a:r>
              <a:rPr lang="en-US" sz="1600" dirty="0" smtClean="0"/>
              <a:t>.</a:t>
            </a:r>
          </a:p>
          <a:p>
            <a:pPr marL="557213" lvl="1" indent="-214313">
              <a:buSzPct val="90000"/>
              <a:buFont typeface="Arial" panose="020B0604020202020204" pitchFamily="34" charset="0"/>
              <a:buChar char="•"/>
            </a:pPr>
            <a:r>
              <a:rPr lang="en-US" dirty="0"/>
              <a:t>Troubleshoot PPP using show and debug commands.</a:t>
            </a:r>
          </a:p>
        </p:txBody>
      </p:sp>
      <p:sp>
        <p:nvSpPr>
          <p:cNvPr id="4098" name="Rectangle 33"/>
          <p:cNvSpPr>
            <a:spLocks noGrp="1" noChangeArrowheads="1"/>
          </p:cNvSpPr>
          <p:nvPr>
            <p:ph type="title"/>
          </p:nvPr>
        </p:nvSpPr>
        <p:spPr/>
        <p:txBody>
          <a:bodyPr/>
          <a:lstStyle/>
          <a:p>
            <a:pPr eaLnBrk="1" hangingPunct="1"/>
            <a:r>
              <a:rPr lang="en-US" dirty="0" smtClean="0"/>
              <a:t>Chapter 2 </a:t>
            </a:r>
            <a:r>
              <a:rPr lang="en-US" dirty="0"/>
              <a:t>- Sections &amp; </a:t>
            </a:r>
            <a:r>
              <a:rPr lang="en-US" dirty="0" smtClean="0"/>
              <a:t>Objectives (Cont.)</a:t>
            </a:r>
            <a:endParaRPr lang="en-US" dirty="0"/>
          </a:p>
        </p:txBody>
      </p:sp>
    </p:spTree>
    <p:extLst>
      <p:ext uri="{BB962C8B-B14F-4D97-AF65-F5344CB8AC3E}">
        <p14:creationId xmlns:p14="http://schemas.microsoft.com/office/powerpoint/2010/main" val="182807154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Configuration Options</a:t>
            </a:r>
            <a:endParaRPr lang="en-CA" altLang="en-US" dirty="0">
              <a:solidFill>
                <a:srgbClr val="367187"/>
              </a:solidFill>
              <a:cs typeface="Arial"/>
            </a:endParaRPr>
          </a:p>
        </p:txBody>
      </p:sp>
      <p:sp>
        <p:nvSpPr>
          <p:cNvPr id="6" name="TextBox 5"/>
          <p:cNvSpPr txBox="1"/>
          <p:nvPr/>
        </p:nvSpPr>
        <p:spPr>
          <a:xfrm>
            <a:off x="-1" y="942678"/>
            <a:ext cx="3099661" cy="401648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Compression</a:t>
            </a:r>
            <a:r>
              <a:rPr lang="en-US" sz="1500" dirty="0">
                <a:solidFill>
                  <a:srgbClr val="000000"/>
                </a:solidFill>
                <a:latin typeface="+mn-lt"/>
                <a:ea typeface="ＭＳ Ｐゴシック" charset="0"/>
                <a:cs typeface="CiscoSans"/>
              </a:rPr>
              <a:t> </a:t>
            </a:r>
            <a:r>
              <a:rPr lang="en-US" sz="1500" dirty="0" smtClean="0">
                <a:solidFill>
                  <a:srgbClr val="000000"/>
                </a:solidFill>
                <a:latin typeface="+mn-lt"/>
                <a:ea typeface="ＭＳ Ｐゴシック" charset="0"/>
                <a:cs typeface="CiscoSans"/>
              </a:rPr>
              <a:t>- Two </a:t>
            </a:r>
            <a:r>
              <a:rPr lang="en-US" sz="1500" dirty="0">
                <a:solidFill>
                  <a:srgbClr val="000000"/>
                </a:solidFill>
                <a:latin typeface="+mn-lt"/>
                <a:ea typeface="ＭＳ Ｐゴシック" charset="0"/>
                <a:cs typeface="CiscoSans"/>
              </a:rPr>
              <a:t>compression protocols available in Cisco routers are Stacker and Predictor.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Error </a:t>
            </a:r>
            <a:r>
              <a:rPr lang="en-US" sz="1500" dirty="0">
                <a:solidFill>
                  <a:srgbClr val="000000"/>
                </a:solidFill>
                <a:latin typeface="+mn-lt"/>
                <a:ea typeface="ＭＳ Ｐゴシック" charset="0"/>
                <a:cs typeface="CiscoSans"/>
              </a:rPr>
              <a:t>detection - Identifies fault conditions. The Quality and Magic Number options help ensure a reliable, loop-free data link.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PPP </a:t>
            </a:r>
            <a:r>
              <a:rPr lang="en-US" sz="1500" dirty="0">
                <a:solidFill>
                  <a:srgbClr val="000000"/>
                </a:solidFill>
                <a:latin typeface="+mn-lt"/>
                <a:ea typeface="ＭＳ Ｐゴシック" charset="0"/>
                <a:cs typeface="CiscoSans"/>
              </a:rPr>
              <a:t>Callback - PPP callback is used to enhance security. With this LCP option, a Cisco router can act as a callback client or a callback server.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sp>
        <p:nvSpPr>
          <p:cNvPr id="4" name="TextBox 3"/>
          <p:cNvSpPr txBox="1"/>
          <p:nvPr/>
        </p:nvSpPr>
        <p:spPr>
          <a:xfrm>
            <a:off x="4780923" y="963358"/>
            <a:ext cx="2549775" cy="276999"/>
          </a:xfrm>
          <a:prstGeom prst="rect">
            <a:avLst/>
          </a:prstGeom>
          <a:noFill/>
          <a:ln>
            <a:solidFill>
              <a:srgbClr val="00B0F0"/>
            </a:solidFill>
          </a:ln>
        </p:spPr>
        <p:txBody>
          <a:bodyPr wrap="square" rtlCol="0">
            <a:spAutoFit/>
          </a:bodyPr>
          <a:lstStyle/>
          <a:p>
            <a:r>
              <a:rPr lang="en-US" sz="1200" smtClean="0">
                <a:solidFill>
                  <a:srgbClr val="000000"/>
                </a:solidFill>
                <a:ea typeface="ＭＳ Ｐゴシック" charset="0"/>
                <a:cs typeface="CiscoSans"/>
              </a:rPr>
              <a:t>Configurable Options Field Codes</a:t>
            </a:r>
            <a:endParaRPr lang="en-US" sz="1200" dirty="0">
              <a:solidFill>
                <a:srgbClr val="000000"/>
              </a:solidFill>
              <a:ea typeface="ＭＳ Ｐゴシック" charset="0"/>
              <a:cs typeface="CiscoSans"/>
            </a:endParaRPr>
          </a:p>
        </p:txBody>
      </p:sp>
      <p:pic>
        <p:nvPicPr>
          <p:cNvPr id="3" name="Picture 2"/>
          <p:cNvPicPr>
            <a:picLocks noChangeAspect="1"/>
          </p:cNvPicPr>
          <p:nvPr/>
        </p:nvPicPr>
        <p:blipFill>
          <a:blip r:embed="rId3"/>
          <a:stretch>
            <a:fillRect/>
          </a:stretch>
        </p:blipFill>
        <p:spPr>
          <a:xfrm>
            <a:off x="3208150" y="1278752"/>
            <a:ext cx="5873858" cy="2511796"/>
          </a:xfrm>
          <a:prstGeom prst="rect">
            <a:avLst/>
          </a:prstGeom>
        </p:spPr>
      </p:pic>
    </p:spTree>
    <p:extLst>
      <p:ext uri="{BB962C8B-B14F-4D97-AF65-F5344CB8AC3E}">
        <p14:creationId xmlns:p14="http://schemas.microsoft.com/office/powerpoint/2010/main" val="68168024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Basic Configuration Command</a:t>
            </a:r>
            <a:endParaRPr lang="en-CA" altLang="en-US" dirty="0">
              <a:solidFill>
                <a:srgbClr val="367187"/>
              </a:solidFill>
              <a:cs typeface="Arial"/>
            </a:endParaRPr>
          </a:p>
        </p:txBody>
      </p:sp>
      <p:sp>
        <p:nvSpPr>
          <p:cNvPr id="6" name="TextBox 5"/>
          <p:cNvSpPr txBox="1"/>
          <p:nvPr/>
        </p:nvSpPr>
        <p:spPr>
          <a:xfrm>
            <a:off x="0" y="1237145"/>
            <a:ext cx="3099661" cy="2477601"/>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Remember that if PPP is not configured on a Cisco router, the default encapsulation for serial interfaces is HDLC.</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PPP </a:t>
            </a:r>
            <a:r>
              <a:rPr lang="en-US" sz="1500" dirty="0">
                <a:solidFill>
                  <a:srgbClr val="000000"/>
                </a:solidFill>
                <a:latin typeface="+mn-lt"/>
                <a:ea typeface="ＭＳ Ｐゴシック" charset="0"/>
                <a:cs typeface="CiscoSans"/>
              </a:rPr>
              <a:t>is a Layer 2 encapsulation that supports various Layer 3 protocols including IPv4 </a:t>
            </a:r>
            <a:r>
              <a:rPr lang="en-US" sz="1500">
                <a:solidFill>
                  <a:srgbClr val="000000"/>
                </a:solidFill>
                <a:latin typeface="+mn-lt"/>
                <a:ea typeface="ＭＳ Ｐゴシック" charset="0"/>
                <a:cs typeface="CiscoSans"/>
              </a:rPr>
              <a:t>and </a:t>
            </a:r>
            <a:r>
              <a:rPr lang="en-US" sz="1500" smtClean="0">
                <a:solidFill>
                  <a:srgbClr val="000000"/>
                </a:solidFill>
                <a:latin typeface="+mn-lt"/>
                <a:ea typeface="ＭＳ Ｐゴシック" charset="0"/>
                <a:cs typeface="CiscoSans"/>
              </a:rPr>
              <a:t>IPv6.</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3099661" y="1237145"/>
            <a:ext cx="5827363" cy="2213011"/>
          </a:xfrm>
          <a:prstGeom prst="rect">
            <a:avLst/>
          </a:prstGeom>
        </p:spPr>
      </p:pic>
    </p:spTree>
    <p:extLst>
      <p:ext uri="{BB962C8B-B14F-4D97-AF65-F5344CB8AC3E}">
        <p14:creationId xmlns:p14="http://schemas.microsoft.com/office/powerpoint/2010/main" val="48882653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Compression Commands</a:t>
            </a:r>
            <a:endParaRPr lang="en-CA" altLang="en-US" dirty="0">
              <a:solidFill>
                <a:srgbClr val="367187"/>
              </a:solidFill>
              <a:cs typeface="Arial"/>
            </a:endParaRPr>
          </a:p>
        </p:txBody>
      </p:sp>
      <p:sp>
        <p:nvSpPr>
          <p:cNvPr id="6" name="TextBox 5"/>
          <p:cNvSpPr txBox="1"/>
          <p:nvPr/>
        </p:nvSpPr>
        <p:spPr>
          <a:xfrm>
            <a:off x="0" y="1407627"/>
            <a:ext cx="3099661" cy="2092881"/>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Point-to-point software compression on serial interfaces can be configured after PPP encapsulation is </a:t>
            </a:r>
            <a:r>
              <a:rPr lang="en-US" sz="1500" dirty="0" smtClean="0">
                <a:solidFill>
                  <a:srgbClr val="000000"/>
                </a:solidFill>
                <a:latin typeface="+mn-lt"/>
                <a:ea typeface="ＭＳ Ｐゴシック" charset="0"/>
                <a:cs typeface="CiscoSans"/>
              </a:rPr>
              <a:t>enabled.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Because </a:t>
            </a:r>
            <a:r>
              <a:rPr lang="en-US" sz="1500" dirty="0">
                <a:solidFill>
                  <a:srgbClr val="000000"/>
                </a:solidFill>
                <a:latin typeface="+mn-lt"/>
                <a:ea typeface="ＭＳ Ｐゴシック" charset="0"/>
                <a:cs typeface="CiscoSans"/>
              </a:rPr>
              <a:t>this option invokes a software compression process, it can affect system performance. </a:t>
            </a:r>
          </a:p>
        </p:txBody>
      </p:sp>
      <p:pic>
        <p:nvPicPr>
          <p:cNvPr id="3" name="Picture 2"/>
          <p:cNvPicPr>
            <a:picLocks noChangeAspect="1"/>
          </p:cNvPicPr>
          <p:nvPr/>
        </p:nvPicPr>
        <p:blipFill>
          <a:blip r:embed="rId3"/>
          <a:stretch>
            <a:fillRect/>
          </a:stretch>
        </p:blipFill>
        <p:spPr>
          <a:xfrm>
            <a:off x="3049013" y="1022887"/>
            <a:ext cx="5388560" cy="3487119"/>
          </a:xfrm>
          <a:prstGeom prst="rect">
            <a:avLst/>
          </a:prstGeom>
        </p:spPr>
      </p:pic>
    </p:spTree>
    <p:extLst>
      <p:ext uri="{BB962C8B-B14F-4D97-AF65-F5344CB8AC3E}">
        <p14:creationId xmlns:p14="http://schemas.microsoft.com/office/powerpoint/2010/main" val="8062612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Link Quality Monitoring Command</a:t>
            </a:r>
            <a:endParaRPr lang="en-CA" altLang="en-US" dirty="0">
              <a:solidFill>
                <a:srgbClr val="367187"/>
              </a:solidFill>
              <a:cs typeface="Arial"/>
            </a:endParaRPr>
          </a:p>
        </p:txBody>
      </p:sp>
      <p:sp>
        <p:nvSpPr>
          <p:cNvPr id="6" name="TextBox 5"/>
          <p:cNvSpPr txBox="1"/>
          <p:nvPr/>
        </p:nvSpPr>
        <p:spPr>
          <a:xfrm>
            <a:off x="0" y="1192613"/>
            <a:ext cx="3450279" cy="270843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The</a:t>
            </a:r>
            <a:r>
              <a:rPr lang="en-US" sz="1500" b="1" dirty="0" smtClean="0">
                <a:solidFill>
                  <a:srgbClr val="000000"/>
                </a:solidFill>
                <a:latin typeface="+mn-lt"/>
                <a:ea typeface="ＭＳ Ｐゴシック" charset="0"/>
                <a:cs typeface="CiscoSans"/>
              </a:rPr>
              <a:t> </a:t>
            </a:r>
            <a:r>
              <a:rPr lang="en-US" sz="1500" b="1" dirty="0" err="1" smtClean="0">
                <a:solidFill>
                  <a:srgbClr val="000000"/>
                </a:solidFill>
                <a:latin typeface="+mn-lt"/>
                <a:ea typeface="ＭＳ Ｐゴシック" charset="0"/>
                <a:cs typeface="CiscoSans"/>
              </a:rPr>
              <a:t>ppp</a:t>
            </a:r>
            <a:r>
              <a:rPr lang="en-US" sz="1500" b="1" dirty="0" smtClean="0">
                <a:solidFill>
                  <a:srgbClr val="000000"/>
                </a:solidFill>
                <a:latin typeface="+mn-lt"/>
                <a:ea typeface="ＭＳ Ｐゴシック" charset="0"/>
                <a:cs typeface="CiscoSans"/>
              </a:rPr>
              <a:t> quality </a:t>
            </a:r>
            <a:r>
              <a:rPr lang="en-US" sz="1500" b="1" i="1" dirty="0" smtClean="0">
                <a:solidFill>
                  <a:srgbClr val="000000"/>
                </a:solidFill>
                <a:ea typeface="ＭＳ Ｐゴシック" charset="0"/>
                <a:cs typeface="CiscoSans"/>
              </a:rPr>
              <a:t>percentage</a:t>
            </a:r>
            <a:r>
              <a:rPr lang="en-US" sz="1500" dirty="0">
                <a:solidFill>
                  <a:srgbClr val="000000"/>
                </a:solidFill>
                <a:ea typeface="ＭＳ Ｐゴシック" charset="0"/>
                <a:cs typeface="CiscoSans"/>
              </a:rPr>
              <a:t>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ensures that the link meets the </a:t>
            </a:r>
            <a:r>
              <a:rPr lang="en-US" sz="1500" dirty="0" smtClean="0">
                <a:solidFill>
                  <a:srgbClr val="000000"/>
                </a:solidFill>
                <a:latin typeface="+mn-lt"/>
                <a:ea typeface="ＭＳ Ｐゴシック" charset="0"/>
                <a:cs typeface="CiscoSans"/>
              </a:rPr>
              <a:t>set quality requirement; </a:t>
            </a:r>
            <a:r>
              <a:rPr lang="en-US" sz="1500" dirty="0">
                <a:solidFill>
                  <a:srgbClr val="000000"/>
                </a:solidFill>
                <a:latin typeface="+mn-lt"/>
                <a:ea typeface="ＭＳ Ｐゴシック" charset="0"/>
                <a:cs typeface="CiscoSans"/>
              </a:rPr>
              <a:t>otherwise, the link closes </a:t>
            </a:r>
            <a:r>
              <a:rPr lang="en-US" sz="1500" dirty="0" smtClean="0">
                <a:solidFill>
                  <a:srgbClr val="000000"/>
                </a:solidFill>
                <a:latin typeface="+mn-lt"/>
                <a:ea typeface="ＭＳ Ｐゴシック" charset="0"/>
                <a:cs typeface="CiscoSans"/>
              </a:rPr>
              <a:t>down</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Percentages </a:t>
            </a:r>
            <a:r>
              <a:rPr lang="en-US" sz="1500" dirty="0">
                <a:solidFill>
                  <a:srgbClr val="000000"/>
                </a:solidFill>
                <a:latin typeface="+mn-lt"/>
                <a:ea typeface="ＭＳ Ｐゴシック" charset="0"/>
                <a:cs typeface="CiscoSans"/>
              </a:rPr>
              <a:t>are calculated for both incoming and outgoing </a:t>
            </a:r>
            <a:r>
              <a:rPr lang="en-US" sz="1500" dirty="0" smtClean="0">
                <a:solidFill>
                  <a:srgbClr val="000000"/>
                </a:solidFill>
                <a:latin typeface="+mn-lt"/>
                <a:ea typeface="ＭＳ Ｐゴシック" charset="0"/>
                <a:cs typeface="CiscoSans"/>
              </a:rPr>
              <a:t>directions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a:t>
            </a:r>
            <a:r>
              <a:rPr lang="en-US" sz="1500" dirty="0" smtClean="0">
                <a:solidFill>
                  <a:srgbClr val="000000"/>
                </a:solidFill>
                <a:latin typeface="+mn-lt"/>
                <a:ea typeface="ＭＳ Ｐゴシック" charset="0"/>
                <a:cs typeface="CiscoSans"/>
              </a:rPr>
              <a:t>onfiguration</a:t>
            </a:r>
            <a:r>
              <a:rPr lang="en-US" sz="1500" dirty="0">
                <a:solidFill>
                  <a:srgbClr val="000000"/>
                </a:solidFill>
                <a:latin typeface="+mn-lt"/>
                <a:ea typeface="ＭＳ Ｐゴシック" charset="0"/>
                <a:cs typeface="CiscoSans"/>
              </a:rPr>
              <a:t>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quality 80</a:t>
            </a:r>
            <a:r>
              <a:rPr lang="en-US" sz="1500" dirty="0">
                <a:solidFill>
                  <a:srgbClr val="000000"/>
                </a:solidFill>
                <a:latin typeface="+mn-lt"/>
                <a:ea typeface="ＭＳ Ｐゴシック" charset="0"/>
                <a:cs typeface="CiscoSans"/>
              </a:rPr>
              <a:t>, shown in </a:t>
            </a:r>
            <a:r>
              <a:rPr lang="en-US" sz="1500" dirty="0" smtClean="0">
                <a:solidFill>
                  <a:srgbClr val="000000"/>
                </a:solidFill>
                <a:latin typeface="+mn-lt"/>
                <a:ea typeface="ＭＳ Ｐゴシック" charset="0"/>
                <a:cs typeface="CiscoSans"/>
              </a:rPr>
              <a:t>the figure, </a:t>
            </a:r>
            <a:r>
              <a:rPr lang="en-US" sz="1500" dirty="0">
                <a:solidFill>
                  <a:srgbClr val="000000"/>
                </a:solidFill>
                <a:latin typeface="+mn-lt"/>
                <a:ea typeface="ＭＳ Ｐゴシック" charset="0"/>
                <a:cs typeface="CiscoSans"/>
              </a:rPr>
              <a:t>sets minimum quality to 80</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3450279" y="1022887"/>
            <a:ext cx="5369796" cy="3361195"/>
          </a:xfrm>
          <a:prstGeom prst="rect">
            <a:avLst/>
          </a:prstGeom>
        </p:spPr>
      </p:pic>
    </p:spTree>
    <p:extLst>
      <p:ext uri="{BB962C8B-B14F-4D97-AF65-F5344CB8AC3E}">
        <p14:creationId xmlns:p14="http://schemas.microsoft.com/office/powerpoint/2010/main" val="112370497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Multilink Commands</a:t>
            </a:r>
            <a:endParaRPr lang="en-CA" altLang="en-US" dirty="0">
              <a:solidFill>
                <a:srgbClr val="367187"/>
              </a:solidFill>
              <a:cs typeface="Arial"/>
            </a:endParaRPr>
          </a:p>
        </p:txBody>
      </p:sp>
      <p:sp>
        <p:nvSpPr>
          <p:cNvPr id="6" name="TextBox 5"/>
          <p:cNvSpPr txBox="1"/>
          <p:nvPr/>
        </p:nvSpPr>
        <p:spPr>
          <a:xfrm>
            <a:off x="-1" y="976392"/>
            <a:ext cx="3450279" cy="3247043"/>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Multilink PPP </a:t>
            </a:r>
            <a:r>
              <a:rPr lang="en-US" sz="1500" dirty="0" smtClean="0">
                <a:solidFill>
                  <a:srgbClr val="000000"/>
                </a:solidFill>
                <a:latin typeface="+mn-lt"/>
                <a:ea typeface="ＭＳ Ｐゴシック" charset="0"/>
                <a:cs typeface="CiscoSans"/>
              </a:rPr>
              <a:t>provides </a:t>
            </a:r>
            <a:r>
              <a:rPr lang="en-US" sz="1500" dirty="0">
                <a:solidFill>
                  <a:srgbClr val="000000"/>
                </a:solidFill>
                <a:latin typeface="+mn-lt"/>
                <a:ea typeface="ＭＳ Ｐゴシック" charset="0"/>
                <a:cs typeface="CiscoSans"/>
              </a:rPr>
              <a:t>a method for spreading traffic across multiple physical WAN links.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Configuring </a:t>
            </a:r>
            <a:r>
              <a:rPr lang="en-US" sz="1500" dirty="0">
                <a:solidFill>
                  <a:srgbClr val="000000"/>
                </a:solidFill>
                <a:latin typeface="+mn-lt"/>
                <a:ea typeface="ＭＳ Ｐゴシック" charset="0"/>
                <a:cs typeface="CiscoSans"/>
              </a:rPr>
              <a:t>MPPP requires two steps, as shown in the figure.</a:t>
            </a:r>
          </a:p>
          <a:p>
            <a:pPr marL="350838" lvl="1" indent="-16827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Step 1. Create a multilink bundle.</a:t>
            </a:r>
            <a:endParaRPr lang="en-US" sz="1500" dirty="0">
              <a:solidFill>
                <a:srgbClr val="000000"/>
              </a:solidFill>
              <a:latin typeface="+mn-lt"/>
              <a:ea typeface="ＭＳ Ｐゴシック" charset="0"/>
              <a:cs typeface="CiscoSans"/>
            </a:endParaRPr>
          </a:p>
          <a:p>
            <a:pPr marL="350838" lvl="1" indent="-16827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Step 2. Assign interfaces to the multilink bundle.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To </a:t>
            </a:r>
            <a:r>
              <a:rPr lang="en-US" sz="1500" dirty="0">
                <a:solidFill>
                  <a:srgbClr val="000000"/>
                </a:solidFill>
                <a:latin typeface="+mn-lt"/>
                <a:ea typeface="ＭＳ Ｐゴシック" charset="0"/>
                <a:cs typeface="CiscoSans"/>
              </a:rPr>
              <a:t>disable PPP multilink, use the </a:t>
            </a:r>
            <a:r>
              <a:rPr lang="en-US" sz="1500" b="1" dirty="0">
                <a:solidFill>
                  <a:srgbClr val="000000"/>
                </a:solidFill>
                <a:latin typeface="+mn-lt"/>
                <a:ea typeface="ＭＳ Ｐゴシック" charset="0"/>
                <a:cs typeface="CiscoSans"/>
              </a:rPr>
              <a:t>no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multilink</a:t>
            </a:r>
            <a:r>
              <a:rPr lang="en-US" sz="1500" dirty="0">
                <a:solidFill>
                  <a:srgbClr val="000000"/>
                </a:solidFill>
                <a:latin typeface="+mn-lt"/>
                <a:ea typeface="ＭＳ Ｐゴシック" charset="0"/>
                <a:cs typeface="CiscoSans"/>
              </a:rPr>
              <a:t> command on each of the bundled interfaces. </a:t>
            </a:r>
          </a:p>
        </p:txBody>
      </p:sp>
      <p:pic>
        <p:nvPicPr>
          <p:cNvPr id="3" name="Picture 2"/>
          <p:cNvPicPr>
            <a:picLocks noChangeAspect="1"/>
          </p:cNvPicPr>
          <p:nvPr/>
        </p:nvPicPr>
        <p:blipFill>
          <a:blip r:embed="rId3"/>
          <a:stretch>
            <a:fillRect/>
          </a:stretch>
        </p:blipFill>
        <p:spPr>
          <a:xfrm>
            <a:off x="3755623" y="643530"/>
            <a:ext cx="5279889" cy="3981128"/>
          </a:xfrm>
          <a:prstGeom prst="rect">
            <a:avLst/>
          </a:prstGeom>
        </p:spPr>
      </p:pic>
    </p:spTree>
    <p:extLst>
      <p:ext uri="{BB962C8B-B14F-4D97-AF65-F5344CB8AC3E}">
        <p14:creationId xmlns:p14="http://schemas.microsoft.com/office/powerpoint/2010/main" val="189902266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Verifying PPP Configuration</a:t>
            </a:r>
            <a:endParaRPr lang="en-CA" altLang="en-US" dirty="0">
              <a:solidFill>
                <a:srgbClr val="367187"/>
              </a:solidFill>
              <a:cs typeface="Arial"/>
            </a:endParaRPr>
          </a:p>
        </p:txBody>
      </p:sp>
      <p:pic>
        <p:nvPicPr>
          <p:cNvPr id="2" name="Picture 1"/>
          <p:cNvPicPr>
            <a:picLocks noChangeAspect="1"/>
          </p:cNvPicPr>
          <p:nvPr/>
        </p:nvPicPr>
        <p:blipFill rotWithShape="1">
          <a:blip r:embed="rId3"/>
          <a:srcRect l="2488" r="3809"/>
          <a:stretch/>
        </p:blipFill>
        <p:spPr>
          <a:xfrm>
            <a:off x="171265" y="983868"/>
            <a:ext cx="4508847" cy="3555274"/>
          </a:xfrm>
          <a:prstGeom prst="rect">
            <a:avLst/>
          </a:prstGeom>
          <a:ln>
            <a:solidFill>
              <a:srgbClr val="000000"/>
            </a:solidFill>
          </a:ln>
        </p:spPr>
      </p:pic>
      <p:pic>
        <p:nvPicPr>
          <p:cNvPr id="4" name="Picture 3"/>
          <p:cNvPicPr>
            <a:picLocks noChangeAspect="1"/>
          </p:cNvPicPr>
          <p:nvPr/>
        </p:nvPicPr>
        <p:blipFill>
          <a:blip r:embed="rId4"/>
          <a:stretch>
            <a:fillRect/>
          </a:stretch>
        </p:blipFill>
        <p:spPr>
          <a:xfrm>
            <a:off x="4826588" y="972702"/>
            <a:ext cx="4044650" cy="579340"/>
          </a:xfrm>
          <a:prstGeom prst="rect">
            <a:avLst/>
          </a:prstGeom>
          <a:ln>
            <a:solidFill>
              <a:srgbClr val="000000"/>
            </a:solidFill>
          </a:ln>
        </p:spPr>
      </p:pic>
      <p:pic>
        <p:nvPicPr>
          <p:cNvPr id="5" name="Picture 4"/>
          <p:cNvPicPr>
            <a:picLocks noChangeAspect="1"/>
          </p:cNvPicPr>
          <p:nvPr/>
        </p:nvPicPr>
        <p:blipFill>
          <a:blip r:embed="rId5"/>
          <a:stretch>
            <a:fillRect/>
          </a:stretch>
        </p:blipFill>
        <p:spPr>
          <a:xfrm>
            <a:off x="4761502" y="1726231"/>
            <a:ext cx="4249218" cy="2411509"/>
          </a:xfrm>
          <a:prstGeom prst="rect">
            <a:avLst/>
          </a:prstGeom>
          <a:ln>
            <a:solidFill>
              <a:srgbClr val="000000"/>
            </a:solidFill>
          </a:ln>
        </p:spPr>
      </p:pic>
    </p:spTree>
    <p:extLst>
      <p:ext uri="{BB962C8B-B14F-4D97-AF65-F5344CB8AC3E}">
        <p14:creationId xmlns:p14="http://schemas.microsoft.com/office/powerpoint/2010/main" val="90368938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 Authentication</a:t>
            </a:r>
            <a:br>
              <a:rPr lang="en-US" sz="1600" dirty="0" smtClean="0"/>
            </a:br>
            <a:r>
              <a:rPr lang="en-US" altLang="en-US" dirty="0" smtClean="0"/>
              <a:t>PPP Authentication Protocols</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200517" y="798513"/>
            <a:ext cx="4851930" cy="3708101"/>
          </a:xfrm>
          <a:prstGeom prst="rect">
            <a:avLst/>
          </a:prstGeom>
        </p:spPr>
      </p:pic>
      <p:sp>
        <p:nvSpPr>
          <p:cNvPr id="6" name="TextBox 5"/>
          <p:cNvSpPr txBox="1"/>
          <p:nvPr/>
        </p:nvSpPr>
        <p:spPr>
          <a:xfrm>
            <a:off x="5252965" y="542240"/>
            <a:ext cx="3534574" cy="4247317"/>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PAP is a very basic two-way </a:t>
            </a:r>
            <a:r>
              <a:rPr lang="en-US" sz="1500" dirty="0" smtClean="0">
                <a:solidFill>
                  <a:srgbClr val="000000"/>
                </a:solidFill>
                <a:latin typeface="+mn-lt"/>
                <a:ea typeface="ＭＳ Ｐゴシック" charset="0"/>
                <a:cs typeface="CiscoSans"/>
              </a:rPr>
              <a:t>process with no </a:t>
            </a:r>
            <a:r>
              <a:rPr lang="en-US" sz="1500" dirty="0">
                <a:solidFill>
                  <a:srgbClr val="000000"/>
                </a:solidFill>
                <a:latin typeface="+mn-lt"/>
                <a:ea typeface="ＭＳ Ｐゴシック" charset="0"/>
                <a:cs typeface="CiscoSans"/>
              </a:rPr>
              <a:t>encryption. The username and password are sent in plaintext. If it is accepted, the connection is allowed.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CHAP </a:t>
            </a:r>
            <a:r>
              <a:rPr lang="en-US" sz="1500" dirty="0">
                <a:solidFill>
                  <a:srgbClr val="000000"/>
                </a:solidFill>
                <a:latin typeface="+mn-lt"/>
                <a:ea typeface="ＭＳ Ｐゴシック" charset="0"/>
                <a:cs typeface="CiscoSans"/>
              </a:rPr>
              <a:t>is more secure than PAP. It involves a three-way exchange of a shared secret.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The authentication phase of a PPP session is optional. If used, the peer is authenticated after LCP establishes the link and chooses the authentication protocol.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Authentication </a:t>
            </a:r>
            <a:r>
              <a:rPr lang="en-US" sz="1500" dirty="0">
                <a:solidFill>
                  <a:srgbClr val="000000"/>
                </a:solidFill>
                <a:latin typeface="+mn-lt"/>
                <a:ea typeface="ＭＳ Ｐゴシック" charset="0"/>
                <a:cs typeface="CiscoSans"/>
              </a:rPr>
              <a:t>takes place before the network layer protocol configuration phase begins</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1352530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858360" cy="757238"/>
          </a:xfrm>
        </p:spPr>
        <p:txBody>
          <a:bodyPr/>
          <a:lstStyle/>
          <a:p>
            <a:r>
              <a:rPr lang="en-US" sz="1600" dirty="0" smtClean="0"/>
              <a:t>Configure PPP Authentication</a:t>
            </a:r>
            <a:br>
              <a:rPr lang="en-US" sz="1600" dirty="0" smtClean="0"/>
            </a:br>
            <a:r>
              <a:rPr lang="en-US" altLang="en-US" dirty="0" smtClean="0"/>
              <a:t>Password </a:t>
            </a:r>
            <a:r>
              <a:rPr lang="en-US" altLang="en-US" smtClean="0"/>
              <a:t>Authentication Protocol (PAP)</a:t>
            </a:r>
            <a:endParaRPr lang="en-CA" altLang="en-US" dirty="0">
              <a:solidFill>
                <a:srgbClr val="367187"/>
              </a:solidFill>
              <a:cs typeface="Arial"/>
            </a:endParaRPr>
          </a:p>
        </p:txBody>
      </p:sp>
      <p:sp>
        <p:nvSpPr>
          <p:cNvPr id="6" name="TextBox 5"/>
          <p:cNvSpPr txBox="1"/>
          <p:nvPr/>
        </p:nvSpPr>
        <p:spPr>
          <a:xfrm>
            <a:off x="331608" y="3355262"/>
            <a:ext cx="3853336" cy="1263233"/>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500" dirty="0" smtClean="0">
                <a:solidFill>
                  <a:srgbClr val="000000"/>
                </a:solidFill>
                <a:latin typeface="+mn-lt"/>
                <a:ea typeface="ＭＳ Ｐゴシック" charset="0"/>
                <a:cs typeface="CiscoSans"/>
              </a:rPr>
              <a:t>Note: PAP </a:t>
            </a:r>
            <a:r>
              <a:rPr lang="en-US" sz="1500" dirty="0">
                <a:solidFill>
                  <a:srgbClr val="000000"/>
                </a:solidFill>
                <a:latin typeface="+mn-lt"/>
                <a:ea typeface="ＭＳ Ｐゴシック" charset="0"/>
                <a:cs typeface="CiscoSans"/>
              </a:rPr>
              <a:t>is not a strong authentication protocol. Using PAP, passwords are sent across the link in plaintext and there is no protection from playback or repeated trial-and-error attacks.</a:t>
            </a:r>
            <a:r>
              <a:rPr lang="en-US" sz="1600" dirty="0"/>
              <a:t> </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58521" y="1047750"/>
            <a:ext cx="4172098" cy="1540467"/>
          </a:xfrm>
          <a:prstGeom prst="rect">
            <a:avLst/>
          </a:prstGeom>
        </p:spPr>
      </p:pic>
      <p:pic>
        <p:nvPicPr>
          <p:cNvPr id="4" name="Picture 3"/>
          <p:cNvPicPr>
            <a:picLocks noChangeAspect="1"/>
          </p:cNvPicPr>
          <p:nvPr/>
        </p:nvPicPr>
        <p:blipFill>
          <a:blip r:embed="rId4"/>
          <a:stretch>
            <a:fillRect/>
          </a:stretch>
        </p:blipFill>
        <p:spPr>
          <a:xfrm>
            <a:off x="4576793" y="1047750"/>
            <a:ext cx="4390971" cy="2461399"/>
          </a:xfrm>
          <a:prstGeom prst="rect">
            <a:avLst/>
          </a:prstGeom>
        </p:spPr>
      </p:pic>
      <p:sp>
        <p:nvSpPr>
          <p:cNvPr id="5" name="TextBox 4"/>
          <p:cNvSpPr txBox="1"/>
          <p:nvPr/>
        </p:nvSpPr>
        <p:spPr>
          <a:xfrm>
            <a:off x="331608" y="2598376"/>
            <a:ext cx="4172098" cy="523220"/>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Initiating PAP – R1 Sends its PAP username and password to R3.</a:t>
            </a:r>
          </a:p>
        </p:txBody>
      </p:sp>
      <p:sp>
        <p:nvSpPr>
          <p:cNvPr id="7" name="TextBox 6"/>
          <p:cNvSpPr txBox="1"/>
          <p:nvPr/>
        </p:nvSpPr>
        <p:spPr>
          <a:xfrm>
            <a:off x="4576793" y="3509150"/>
            <a:ext cx="4390971" cy="954108"/>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Completing PAP – R3 Evaluates R1’s username and password against its local database. If it matches, it accepts the connection. If </a:t>
            </a:r>
            <a:r>
              <a:rPr lang="en-US" sz="1400" dirty="0" smtClean="0">
                <a:solidFill>
                  <a:srgbClr val="000000"/>
                </a:solidFill>
                <a:latin typeface="+mn-lt"/>
                <a:ea typeface="ＭＳ Ｐゴシック" charset="0"/>
                <a:cs typeface="CiscoSans"/>
              </a:rPr>
              <a:t>not</a:t>
            </a:r>
            <a:r>
              <a:rPr lang="en-US" sz="1400" dirty="0">
                <a:solidFill>
                  <a:srgbClr val="000000"/>
                </a:solidFill>
                <a:latin typeface="+mn-lt"/>
                <a:ea typeface="ＭＳ Ｐゴシック" charset="0"/>
                <a:cs typeface="CiscoSans"/>
              </a:rPr>
              <a:t>, it rejects the </a:t>
            </a:r>
            <a:r>
              <a:rPr lang="en-US" sz="1400" dirty="0" smtClean="0">
                <a:solidFill>
                  <a:srgbClr val="000000"/>
                </a:solidFill>
                <a:latin typeface="+mn-lt"/>
                <a:ea typeface="ＭＳ Ｐゴシック" charset="0"/>
                <a:cs typeface="CiscoSans"/>
              </a:rPr>
              <a:t>connection</a:t>
            </a:r>
            <a:r>
              <a:rPr lang="en-US" sz="1400" dirty="0">
                <a:solidFill>
                  <a:srgbClr val="000000"/>
                </a:solidFill>
                <a:latin typeface="+mn-lt"/>
                <a:ea typeface="ＭＳ Ｐゴシック" charset="0"/>
                <a:cs typeface="CiscoSans"/>
              </a:rPr>
              <a:t>.</a:t>
            </a:r>
          </a:p>
        </p:txBody>
      </p:sp>
    </p:spTree>
    <p:extLst>
      <p:ext uri="{BB962C8B-B14F-4D97-AF65-F5344CB8AC3E}">
        <p14:creationId xmlns:p14="http://schemas.microsoft.com/office/powerpoint/2010/main" val="15641212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altLang="en-US" dirty="0" smtClean="0"/>
              <a:t>Challenge Handshake Authentication Protocol (CHAP)</a:t>
            </a:r>
            <a:endParaRPr lang="en-CA" altLang="en-US" dirty="0">
              <a:solidFill>
                <a:srgbClr val="367187"/>
              </a:solidFill>
              <a:cs typeface="Arial"/>
            </a:endParaRPr>
          </a:p>
        </p:txBody>
      </p:sp>
      <p:sp>
        <p:nvSpPr>
          <p:cNvPr id="6" name="TextBox 5"/>
          <p:cNvSpPr txBox="1"/>
          <p:nvPr/>
        </p:nvSpPr>
        <p:spPr>
          <a:xfrm>
            <a:off x="4292073" y="4063801"/>
            <a:ext cx="4030516" cy="461665"/>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200" dirty="0">
                <a:solidFill>
                  <a:srgbClr val="000000"/>
                </a:solidFill>
                <a:latin typeface="+mn-lt"/>
                <a:ea typeface="ＭＳ Ｐゴシック" charset="0"/>
                <a:cs typeface="CiscoSans"/>
              </a:rPr>
              <a:t>Note: CHAP conducts periodic challenges to make sure that the remote node still has a valid password value. </a:t>
            </a:r>
          </a:p>
        </p:txBody>
      </p:sp>
      <p:pic>
        <p:nvPicPr>
          <p:cNvPr id="2" name="Picture 1"/>
          <p:cNvPicPr>
            <a:picLocks noChangeAspect="1"/>
          </p:cNvPicPr>
          <p:nvPr/>
        </p:nvPicPr>
        <p:blipFill>
          <a:blip r:embed="rId3"/>
          <a:stretch>
            <a:fillRect/>
          </a:stretch>
        </p:blipFill>
        <p:spPr>
          <a:xfrm>
            <a:off x="294468" y="915299"/>
            <a:ext cx="3147317" cy="1164948"/>
          </a:xfrm>
          <a:prstGeom prst="rect">
            <a:avLst/>
          </a:prstGeom>
        </p:spPr>
      </p:pic>
      <p:sp>
        <p:nvSpPr>
          <p:cNvPr id="5" name="TextBox 4"/>
          <p:cNvSpPr txBox="1"/>
          <p:nvPr/>
        </p:nvSpPr>
        <p:spPr>
          <a:xfrm>
            <a:off x="294468" y="2051170"/>
            <a:ext cx="3147317" cy="461665"/>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#1 R3 </a:t>
            </a:r>
            <a:r>
              <a:rPr lang="en-US" sz="1200" dirty="0">
                <a:solidFill>
                  <a:srgbClr val="000000"/>
                </a:solidFill>
                <a:latin typeface="+mn-lt"/>
                <a:ea typeface="ＭＳ Ｐゴシック" charset="0"/>
                <a:cs typeface="CiscoSans"/>
              </a:rPr>
              <a:t>initiates the 3-way handshake and sends a challenge message to R1.</a:t>
            </a:r>
          </a:p>
        </p:txBody>
      </p:sp>
      <p:sp>
        <p:nvSpPr>
          <p:cNvPr id="7" name="Rectangle 6"/>
          <p:cNvSpPr/>
          <p:nvPr/>
        </p:nvSpPr>
        <p:spPr>
          <a:xfrm>
            <a:off x="294468" y="3879135"/>
            <a:ext cx="3147317" cy="646331"/>
          </a:xfrm>
          <a:prstGeom prst="rect">
            <a:avLst/>
          </a:prstGeom>
          <a:ln>
            <a:solidFill>
              <a:srgbClr val="000000"/>
            </a:solidFill>
          </a:ln>
        </p:spPr>
        <p:txBody>
          <a:bodyPr wrap="square">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#2 The </a:t>
            </a:r>
            <a:r>
              <a:rPr lang="en-US" sz="1200" dirty="0">
                <a:solidFill>
                  <a:srgbClr val="000000"/>
                </a:solidFill>
                <a:latin typeface="+mn-lt"/>
                <a:ea typeface="ＭＳ Ｐゴシック" charset="0"/>
                <a:cs typeface="CiscoSans"/>
              </a:rPr>
              <a:t>remote node responds with a value that is calculated using a one-way hash function. </a:t>
            </a:r>
          </a:p>
        </p:txBody>
      </p:sp>
      <p:pic>
        <p:nvPicPr>
          <p:cNvPr id="8" name="Picture 7"/>
          <p:cNvPicPr>
            <a:picLocks noChangeAspect="1"/>
          </p:cNvPicPr>
          <p:nvPr/>
        </p:nvPicPr>
        <p:blipFill>
          <a:blip r:embed="rId4"/>
          <a:stretch>
            <a:fillRect/>
          </a:stretch>
        </p:blipFill>
        <p:spPr>
          <a:xfrm>
            <a:off x="294468" y="2677388"/>
            <a:ext cx="3147317" cy="1186933"/>
          </a:xfrm>
          <a:prstGeom prst="rect">
            <a:avLst/>
          </a:prstGeom>
        </p:spPr>
      </p:pic>
      <p:pic>
        <p:nvPicPr>
          <p:cNvPr id="9" name="Picture 8"/>
          <p:cNvPicPr>
            <a:picLocks noChangeAspect="1"/>
          </p:cNvPicPr>
          <p:nvPr/>
        </p:nvPicPr>
        <p:blipFill>
          <a:blip r:embed="rId5"/>
          <a:stretch>
            <a:fillRect/>
          </a:stretch>
        </p:blipFill>
        <p:spPr>
          <a:xfrm>
            <a:off x="4292074" y="798513"/>
            <a:ext cx="4030515" cy="2226735"/>
          </a:xfrm>
          <a:prstGeom prst="rect">
            <a:avLst/>
          </a:prstGeom>
        </p:spPr>
      </p:pic>
      <p:sp>
        <p:nvSpPr>
          <p:cNvPr id="10" name="TextBox 9"/>
          <p:cNvSpPr txBox="1"/>
          <p:nvPr/>
        </p:nvSpPr>
        <p:spPr>
          <a:xfrm>
            <a:off x="4292073" y="3025248"/>
            <a:ext cx="4030516" cy="830997"/>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#3 The </a:t>
            </a:r>
            <a:r>
              <a:rPr lang="en-US" sz="1200" dirty="0">
                <a:solidFill>
                  <a:srgbClr val="000000"/>
                </a:solidFill>
                <a:latin typeface="+mn-lt"/>
                <a:ea typeface="ＭＳ Ｐゴシック" charset="0"/>
                <a:cs typeface="CiscoSans"/>
              </a:rPr>
              <a:t>local router checks the response against its own calculation of the expected hash value. If the values match, the initiating node acknowledges the </a:t>
            </a:r>
            <a:r>
              <a:rPr lang="en-US" sz="1200" dirty="0" smtClean="0">
                <a:solidFill>
                  <a:srgbClr val="000000"/>
                </a:solidFill>
                <a:latin typeface="+mn-lt"/>
                <a:ea typeface="ＭＳ Ｐゴシック" charset="0"/>
                <a:cs typeface="CiscoSans"/>
              </a:rPr>
              <a:t>authentication.</a:t>
            </a:r>
            <a:endParaRPr lang="en-US" sz="12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89067755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altLang="en-US" dirty="0" smtClean="0"/>
              <a:t>PPP Authentication Command</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1689561" y="991891"/>
            <a:ext cx="5749625" cy="1811320"/>
          </a:xfrm>
          <a:prstGeom prst="rect">
            <a:avLst/>
          </a:prstGeom>
        </p:spPr>
      </p:pic>
      <p:sp>
        <p:nvSpPr>
          <p:cNvPr id="4" name="Rectangle 3"/>
          <p:cNvSpPr/>
          <p:nvPr/>
        </p:nvSpPr>
        <p:spPr>
          <a:xfrm>
            <a:off x="697545" y="2849705"/>
            <a:ext cx="7733655" cy="1631216"/>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To specify the order in which the CHAP or PAP protocols are requested on the interface, use </a:t>
            </a:r>
            <a:r>
              <a:rPr lang="en-US" sz="1500" dirty="0" smtClean="0">
                <a:solidFill>
                  <a:srgbClr val="000000"/>
                </a:solidFill>
                <a:latin typeface="+mn-lt"/>
                <a:ea typeface="ＭＳ Ｐゴシック" charset="0"/>
                <a:cs typeface="CiscoSans"/>
              </a:rPr>
              <a:t>the </a:t>
            </a:r>
            <a:r>
              <a:rPr lang="en-US" sz="1500" b="1" dirty="0" err="1" smtClean="0">
                <a:solidFill>
                  <a:srgbClr val="000000"/>
                </a:solidFill>
                <a:latin typeface="+mn-lt"/>
                <a:ea typeface="ＭＳ Ｐゴシック" charset="0"/>
                <a:cs typeface="CiscoSans"/>
              </a:rPr>
              <a:t>ppp</a:t>
            </a:r>
            <a:r>
              <a:rPr lang="en-US" sz="1500" b="1" dirty="0" smtClean="0">
                <a:solidFill>
                  <a:srgbClr val="000000"/>
                </a:solidFill>
                <a:latin typeface="+mn-lt"/>
                <a:ea typeface="ＭＳ Ｐゴシック" charset="0"/>
                <a:cs typeface="CiscoSans"/>
              </a:rPr>
              <a:t> </a:t>
            </a:r>
            <a:r>
              <a:rPr lang="en-US" sz="1500" b="1" dirty="0">
                <a:solidFill>
                  <a:srgbClr val="000000"/>
                </a:solidFill>
                <a:latin typeface="+mn-lt"/>
                <a:ea typeface="ＭＳ Ｐゴシック" charset="0"/>
                <a:cs typeface="CiscoSans"/>
              </a:rPr>
              <a:t>authentication</a:t>
            </a:r>
            <a:r>
              <a:rPr lang="en-US" sz="1500" dirty="0">
                <a:solidFill>
                  <a:srgbClr val="000000"/>
                </a:solidFill>
                <a:latin typeface="+mn-lt"/>
                <a:ea typeface="ＭＳ Ｐゴシック" charset="0"/>
                <a:cs typeface="CiscoSans"/>
              </a:rPr>
              <a:t> interface configuration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Use the </a:t>
            </a:r>
            <a:r>
              <a:rPr lang="en-US" sz="1500" b="1" dirty="0">
                <a:solidFill>
                  <a:srgbClr val="000000"/>
                </a:solidFill>
                <a:latin typeface="+mn-lt"/>
                <a:ea typeface="ＭＳ Ｐゴシック" charset="0"/>
                <a:cs typeface="CiscoSans"/>
              </a:rPr>
              <a:t>no</a:t>
            </a:r>
            <a:r>
              <a:rPr lang="en-US" sz="1500" dirty="0">
                <a:solidFill>
                  <a:srgbClr val="000000"/>
                </a:solidFill>
                <a:latin typeface="+mn-lt"/>
                <a:ea typeface="ＭＳ Ｐゴシック" charset="0"/>
                <a:cs typeface="CiscoSans"/>
              </a:rPr>
              <a:t> form of the command to disable this authentication.</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PAP, CHAP, or both can be enabled. If both methods are enabled, the first method specified is requested during link negotiation. If the peer suggests using the second method or simply refuses the first method, the second method should be tried.</a:t>
            </a:r>
          </a:p>
        </p:txBody>
      </p:sp>
    </p:spTree>
    <p:extLst>
      <p:ext uri="{BB962C8B-B14F-4D97-AF65-F5344CB8AC3E}">
        <p14:creationId xmlns:p14="http://schemas.microsoft.com/office/powerpoint/2010/main" val="199897735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974" y="915409"/>
            <a:ext cx="8617058" cy="1874285"/>
          </a:xfrm>
        </p:spPr>
        <p:txBody>
          <a:bodyPr/>
          <a:lstStyle/>
          <a:p>
            <a:r>
              <a:rPr lang="en-US" sz="4400" dirty="0"/>
              <a:t>2</a:t>
            </a:r>
            <a:r>
              <a:rPr lang="en-US" sz="4400" dirty="0" smtClean="0"/>
              <a:t>.1 Serial Point-to-Point Overview</a:t>
            </a:r>
            <a:endParaRPr lang="en-US" sz="4400"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dirty="0"/>
              <a:t>C</a:t>
            </a:r>
            <a:r>
              <a:rPr lang="en-US" altLang="en-US" dirty="0" smtClean="0"/>
              <a:t>onfiguring PPP with Authentication</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108489" y="1206494"/>
            <a:ext cx="4324026" cy="2482103"/>
          </a:xfrm>
          <a:prstGeom prst="rect">
            <a:avLst/>
          </a:prstGeom>
        </p:spPr>
      </p:pic>
      <p:sp>
        <p:nvSpPr>
          <p:cNvPr id="5" name="TextBox 4"/>
          <p:cNvSpPr txBox="1"/>
          <p:nvPr/>
        </p:nvSpPr>
        <p:spPr>
          <a:xfrm>
            <a:off x="821412" y="1704814"/>
            <a:ext cx="3068664" cy="307777"/>
          </a:xfrm>
          <a:prstGeom prst="rect">
            <a:avLst/>
          </a:prstGeom>
          <a:noFill/>
        </p:spPr>
        <p:txBody>
          <a:bodyPr wrap="square" rtlCol="0">
            <a:spAutoFit/>
          </a:bodyPr>
          <a:lstStyle/>
          <a:p>
            <a:r>
              <a:rPr lang="en-US" sz="1400" b="1" dirty="0" smtClean="0"/>
              <a:t>PAP Authentication Configuration</a:t>
            </a:r>
            <a:endParaRPr lang="en-US" sz="1400" b="1" dirty="0"/>
          </a:p>
        </p:txBody>
      </p:sp>
      <p:pic>
        <p:nvPicPr>
          <p:cNvPr id="7" name="Picture 6"/>
          <p:cNvPicPr>
            <a:picLocks noChangeAspect="1"/>
          </p:cNvPicPr>
          <p:nvPr/>
        </p:nvPicPr>
        <p:blipFill>
          <a:blip r:embed="rId4"/>
          <a:stretch>
            <a:fillRect/>
          </a:stretch>
        </p:blipFill>
        <p:spPr>
          <a:xfrm>
            <a:off x="4432515" y="2194675"/>
            <a:ext cx="4624098" cy="2700853"/>
          </a:xfrm>
          <a:prstGeom prst="rect">
            <a:avLst/>
          </a:prstGeom>
        </p:spPr>
      </p:pic>
      <p:sp>
        <p:nvSpPr>
          <p:cNvPr id="9" name="TextBox 8"/>
          <p:cNvSpPr txBox="1"/>
          <p:nvPr/>
        </p:nvSpPr>
        <p:spPr>
          <a:xfrm>
            <a:off x="5244030" y="2771613"/>
            <a:ext cx="3311034" cy="307777"/>
          </a:xfrm>
          <a:prstGeom prst="rect">
            <a:avLst/>
          </a:prstGeom>
          <a:noFill/>
        </p:spPr>
        <p:txBody>
          <a:bodyPr wrap="square" rtlCol="0">
            <a:spAutoFit/>
          </a:bodyPr>
          <a:lstStyle/>
          <a:p>
            <a:r>
              <a:rPr lang="en-US" sz="1400" b="1" smtClean="0"/>
              <a:t>CHAP </a:t>
            </a:r>
            <a:r>
              <a:rPr lang="en-US" sz="1400" b="1" dirty="0" smtClean="0"/>
              <a:t>Authentication Configuration</a:t>
            </a:r>
            <a:endParaRPr lang="en-US" sz="1400" b="1" dirty="0"/>
          </a:p>
        </p:txBody>
      </p:sp>
      <p:sp>
        <p:nvSpPr>
          <p:cNvPr id="8" name="Rectangle 7"/>
          <p:cNvSpPr/>
          <p:nvPr/>
        </p:nvSpPr>
        <p:spPr>
          <a:xfrm>
            <a:off x="108489" y="3688597"/>
            <a:ext cx="4200040" cy="738664"/>
          </a:xfrm>
          <a:prstGeom prst="rect">
            <a:avLst/>
          </a:prstGeom>
          <a:ln>
            <a:solidFill>
              <a:srgbClr val="000000"/>
            </a:solidFill>
          </a:ln>
        </p:spPr>
        <p:txBody>
          <a:bodyPr wrap="square">
            <a:spAutoFit/>
          </a:bodyPr>
          <a:lstStyle/>
          <a:p>
            <a:pPr defTabSz="684213">
              <a:spcBef>
                <a:spcPts val="600"/>
              </a:spcBef>
              <a:spcAft>
                <a:spcPts val="600"/>
              </a:spcAft>
              <a:buClr>
                <a:schemeClr val="tx2"/>
              </a:buClr>
              <a:buSzPct val="90000"/>
            </a:pPr>
            <a:r>
              <a:rPr lang="en-US" sz="1400" dirty="0" smtClean="0">
                <a:solidFill>
                  <a:srgbClr val="000000"/>
                </a:solidFill>
                <a:latin typeface="+mn-lt"/>
                <a:ea typeface="ＭＳ Ｐゴシック" charset="0"/>
                <a:cs typeface="CiscoSans"/>
              </a:rPr>
              <a:t>PAP: </a:t>
            </a:r>
            <a:r>
              <a:rPr lang="en-US" sz="1400" dirty="0">
                <a:solidFill>
                  <a:srgbClr val="000000"/>
                </a:solidFill>
                <a:latin typeface="+mn-lt"/>
                <a:ea typeface="ＭＳ Ｐゴシック" charset="0"/>
                <a:cs typeface="CiscoSans"/>
              </a:rPr>
              <a:t>H</a:t>
            </a:r>
            <a:r>
              <a:rPr lang="en-US" sz="1400" dirty="0" smtClean="0">
                <a:solidFill>
                  <a:srgbClr val="000000"/>
                </a:solidFill>
                <a:latin typeface="+mn-lt"/>
                <a:ea typeface="ＭＳ Ｐゴシック" charset="0"/>
                <a:cs typeface="CiscoSans"/>
              </a:rPr>
              <a:t>ostname </a:t>
            </a:r>
            <a:r>
              <a:rPr lang="en-US" sz="1400" dirty="0">
                <a:solidFill>
                  <a:srgbClr val="000000"/>
                </a:solidFill>
                <a:latin typeface="+mn-lt"/>
                <a:ea typeface="ＭＳ Ｐゴシック" charset="0"/>
                <a:cs typeface="CiscoSans"/>
              </a:rPr>
              <a:t>on one router must match the username the other router has configured for PPP. The passwords must also </a:t>
            </a:r>
            <a:r>
              <a:rPr lang="en-US" sz="1400" dirty="0" smtClean="0">
                <a:solidFill>
                  <a:srgbClr val="000000"/>
                </a:solidFill>
                <a:latin typeface="+mn-lt"/>
                <a:ea typeface="ＭＳ Ｐゴシック" charset="0"/>
                <a:cs typeface="CiscoSans"/>
              </a:rPr>
              <a:t>match.</a:t>
            </a:r>
            <a:endParaRPr lang="en-US" sz="1400" dirty="0">
              <a:solidFill>
                <a:srgbClr val="000000"/>
              </a:solidFill>
              <a:latin typeface="+mn-lt"/>
              <a:ea typeface="ＭＳ Ｐゴシック" charset="0"/>
              <a:cs typeface="CiscoSans"/>
            </a:endParaRPr>
          </a:p>
        </p:txBody>
      </p:sp>
      <p:sp>
        <p:nvSpPr>
          <p:cNvPr id="10" name="Rectangle 9"/>
          <p:cNvSpPr/>
          <p:nvPr/>
        </p:nvSpPr>
        <p:spPr>
          <a:xfrm>
            <a:off x="4432515" y="1240568"/>
            <a:ext cx="4572000" cy="954107"/>
          </a:xfrm>
          <a:prstGeom prst="rect">
            <a:avLst/>
          </a:prstGeom>
          <a:ln>
            <a:solidFill>
              <a:srgbClr val="000000"/>
            </a:solidFill>
          </a:ln>
        </p:spPr>
        <p:txBody>
          <a:bodyPr>
            <a:spAutoFit/>
          </a:bodyPr>
          <a:lstStyle/>
          <a:p>
            <a:r>
              <a:rPr lang="en-US" sz="1400" dirty="0" smtClean="0">
                <a:solidFill>
                  <a:srgbClr val="000000"/>
                </a:solidFill>
                <a:latin typeface="+mn-lt"/>
                <a:ea typeface="ＭＳ Ｐゴシック" charset="0"/>
                <a:cs typeface="CiscoSans"/>
              </a:rPr>
              <a:t>CHAP: </a:t>
            </a:r>
            <a:r>
              <a:rPr lang="en-US" sz="1400" dirty="0">
                <a:solidFill>
                  <a:srgbClr val="000000"/>
                </a:solidFill>
                <a:latin typeface="+mn-lt"/>
                <a:ea typeface="ＭＳ Ｐゴシック" charset="0"/>
                <a:cs typeface="CiscoSans"/>
              </a:rPr>
              <a:t>H</a:t>
            </a:r>
            <a:r>
              <a:rPr lang="en-US" sz="1400" dirty="0" smtClean="0">
                <a:solidFill>
                  <a:srgbClr val="000000"/>
                </a:solidFill>
                <a:latin typeface="+mn-lt"/>
                <a:ea typeface="ＭＳ Ｐゴシック" charset="0"/>
                <a:cs typeface="CiscoSans"/>
              </a:rPr>
              <a:t>ostname </a:t>
            </a:r>
            <a:r>
              <a:rPr lang="en-US" sz="1400" dirty="0">
                <a:solidFill>
                  <a:srgbClr val="000000"/>
                </a:solidFill>
                <a:latin typeface="+mn-lt"/>
                <a:ea typeface="ＭＳ Ｐゴシック" charset="0"/>
                <a:cs typeface="CiscoSans"/>
              </a:rPr>
              <a:t>on one router must match the username the other router has configured. The passwords must also match</a:t>
            </a:r>
            <a:r>
              <a:rPr lang="en-US" sz="1400" dirty="0" smtClean="0">
                <a:solidFill>
                  <a:srgbClr val="000000"/>
                </a:solidFill>
                <a:latin typeface="+mn-lt"/>
                <a:ea typeface="ＭＳ Ｐゴシック" charset="0"/>
                <a:cs typeface="CiscoSans"/>
              </a:rPr>
              <a:t>. Occurs on link establishment and can be repeated.</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8540610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400082" cy="795634"/>
          </a:xfrm>
        </p:spPr>
        <p:txBody>
          <a:bodyPr/>
          <a:lstStyle/>
          <a:p>
            <a:r>
              <a:rPr lang="en-US" sz="1600" dirty="0" smtClean="0"/>
              <a:t>Configure PPP Authentication</a:t>
            </a:r>
            <a:br>
              <a:rPr lang="en-US" sz="1600" dirty="0" smtClean="0"/>
            </a:br>
            <a:r>
              <a:rPr lang="en-US" dirty="0" smtClean="0"/>
              <a:t>Packet Tracer – Configuring PAP and </a:t>
            </a:r>
            <a:r>
              <a:rPr lang="en-US" smtClean="0"/>
              <a:t>CHAP Authentication</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2836191" y="836908"/>
            <a:ext cx="3565388" cy="4224425"/>
          </a:xfrm>
          <a:prstGeom prst="rect">
            <a:avLst/>
          </a:prstGeom>
          <a:ln>
            <a:solidFill>
              <a:srgbClr val="000000"/>
            </a:solidFill>
          </a:ln>
        </p:spPr>
      </p:pic>
    </p:spTree>
    <p:extLst>
      <p:ext uri="{BB962C8B-B14F-4D97-AF65-F5344CB8AC3E}">
        <p14:creationId xmlns:p14="http://schemas.microsoft.com/office/powerpoint/2010/main" val="147498764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400082" cy="795634"/>
          </a:xfrm>
        </p:spPr>
        <p:txBody>
          <a:bodyPr/>
          <a:lstStyle/>
          <a:p>
            <a:r>
              <a:rPr lang="en-US" sz="1600" dirty="0" smtClean="0"/>
              <a:t>Configure PPP Authentication</a:t>
            </a:r>
            <a:br>
              <a:rPr lang="en-US" sz="1600" dirty="0" smtClean="0"/>
            </a:br>
            <a:r>
              <a:rPr lang="en-US" dirty="0" smtClean="0"/>
              <a:t>Lab – Configuring Basic PPP with Authentication</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2247255" y="875056"/>
            <a:ext cx="4339526" cy="3926238"/>
          </a:xfrm>
          <a:prstGeom prst="rect">
            <a:avLst/>
          </a:prstGeom>
          <a:ln>
            <a:solidFill>
              <a:srgbClr val="000000"/>
            </a:solidFill>
          </a:ln>
        </p:spPr>
      </p:pic>
    </p:spTree>
    <p:extLst>
      <p:ext uri="{BB962C8B-B14F-4D97-AF65-F5344CB8AC3E}">
        <p14:creationId xmlns:p14="http://schemas.microsoft.com/office/powerpoint/2010/main" val="558935440"/>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75" y="915409"/>
            <a:ext cx="8632556" cy="2091261"/>
          </a:xfrm>
        </p:spPr>
        <p:txBody>
          <a:bodyPr/>
          <a:lstStyle/>
          <a:p>
            <a:r>
              <a:rPr lang="en-US" sz="4200" dirty="0" smtClean="0"/>
              <a:t>2.4 Troubleshoot WAN Connectivity</a:t>
            </a:r>
            <a:endParaRPr lang="en-US" sz="4200" dirty="0"/>
          </a:p>
        </p:txBody>
      </p:sp>
    </p:spTree>
    <p:extLst>
      <p:ext uri="{BB962C8B-B14F-4D97-AF65-F5344CB8AC3E}">
        <p14:creationId xmlns:p14="http://schemas.microsoft.com/office/powerpoint/2010/main" val="129936409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Troubleshoot PPP</a:t>
            </a:r>
            <a:br>
              <a:rPr lang="en-US" sz="1600" dirty="0" smtClean="0"/>
            </a:br>
            <a:r>
              <a:rPr lang="en-US" altLang="en-US" dirty="0" smtClean="0"/>
              <a:t>Troubleshooting PPP Serial Encapsulation</a:t>
            </a:r>
            <a:endParaRPr lang="en-CA" altLang="en-US" dirty="0">
              <a:solidFill>
                <a:srgbClr val="367187"/>
              </a:solidFill>
              <a:cs typeface="Arial"/>
            </a:endParaRPr>
          </a:p>
        </p:txBody>
      </p:sp>
      <p:sp>
        <p:nvSpPr>
          <p:cNvPr id="4" name="Rectangle 3"/>
          <p:cNvSpPr/>
          <p:nvPr/>
        </p:nvSpPr>
        <p:spPr>
          <a:xfrm>
            <a:off x="6572466" y="1254198"/>
            <a:ext cx="1844298" cy="3170099"/>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smtClean="0">
                <a:solidFill>
                  <a:srgbClr val="000000"/>
                </a:solidFill>
                <a:latin typeface="+mn-lt"/>
                <a:ea typeface="ＭＳ Ｐゴシック" charset="0"/>
                <a:cs typeface="CiscoSans"/>
              </a:rPr>
              <a:t>debug</a:t>
            </a:r>
            <a:r>
              <a:rPr lang="en-US" sz="1500" dirty="0">
                <a:solidFill>
                  <a:srgbClr val="000000"/>
                </a:solidFill>
                <a:latin typeface="+mn-lt"/>
                <a:ea typeface="ＭＳ Ｐゴシック" charset="0"/>
                <a:cs typeface="CiscoSans"/>
              </a:rPr>
              <a:t> command must not be used as a monitoring </a:t>
            </a:r>
            <a:r>
              <a:rPr lang="en-US" sz="1500" dirty="0" smtClean="0">
                <a:solidFill>
                  <a:srgbClr val="000000"/>
                </a:solidFill>
                <a:latin typeface="+mn-lt"/>
                <a:ea typeface="ＭＳ Ｐゴシック" charset="0"/>
                <a:cs typeface="CiscoSans"/>
              </a:rPr>
              <a:t>tool</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meant </a:t>
            </a:r>
            <a:r>
              <a:rPr lang="en-US" sz="1500" dirty="0">
                <a:solidFill>
                  <a:srgbClr val="000000"/>
                </a:solidFill>
                <a:latin typeface="+mn-lt"/>
                <a:ea typeface="ＭＳ Ｐゴシック" charset="0"/>
                <a:cs typeface="CiscoSans"/>
              </a:rPr>
              <a:t>to be used for a short period of time for </a:t>
            </a:r>
            <a:r>
              <a:rPr lang="en-US" sz="1500" dirty="0" smtClean="0">
                <a:solidFill>
                  <a:srgbClr val="000000"/>
                </a:solidFill>
                <a:latin typeface="+mn-lt"/>
                <a:ea typeface="ＭＳ Ｐゴシック" charset="0"/>
                <a:cs typeface="CiscoSans"/>
              </a:rPr>
              <a:t>troubleshooting</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can </a:t>
            </a:r>
            <a:r>
              <a:rPr lang="en-US" sz="1500" dirty="0">
                <a:solidFill>
                  <a:srgbClr val="000000"/>
                </a:solidFill>
                <a:latin typeface="+mn-lt"/>
                <a:ea typeface="ＭＳ Ｐゴシック" charset="0"/>
                <a:cs typeface="CiscoSans"/>
              </a:rPr>
              <a:t>consume a significant amount of </a:t>
            </a:r>
            <a:r>
              <a:rPr lang="en-US" sz="1500" dirty="0" smtClean="0">
                <a:solidFill>
                  <a:srgbClr val="000000"/>
                </a:solidFill>
                <a:latin typeface="+mn-lt"/>
                <a:ea typeface="ＭＳ Ｐゴシック" charset="0"/>
                <a:cs typeface="CiscoSans"/>
              </a:rPr>
              <a:t>resources</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16976" y="1081159"/>
            <a:ext cx="5955816" cy="3516178"/>
          </a:xfrm>
          <a:prstGeom prst="rect">
            <a:avLst/>
          </a:prstGeom>
        </p:spPr>
      </p:pic>
      <p:sp>
        <p:nvSpPr>
          <p:cNvPr id="5" name="TextBox 4"/>
          <p:cNvSpPr txBox="1"/>
          <p:nvPr/>
        </p:nvSpPr>
        <p:spPr>
          <a:xfrm>
            <a:off x="1833266" y="798513"/>
            <a:ext cx="3688597" cy="323165"/>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500" b="1" dirty="0" smtClean="0">
                <a:solidFill>
                  <a:srgbClr val="000000"/>
                </a:solidFill>
                <a:latin typeface="+mn-lt"/>
                <a:ea typeface="ＭＳ Ｐゴシック" charset="0"/>
                <a:cs typeface="CiscoSans"/>
              </a:rPr>
              <a:t>debug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Command Parameters</a:t>
            </a:r>
          </a:p>
        </p:txBody>
      </p:sp>
    </p:spTree>
    <p:extLst>
      <p:ext uri="{BB962C8B-B14F-4D97-AF65-F5344CB8AC3E}">
        <p14:creationId xmlns:p14="http://schemas.microsoft.com/office/powerpoint/2010/main" val="22184591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Troubleshoot PPP</a:t>
            </a:r>
            <a:br>
              <a:rPr lang="en-US" sz="1600" dirty="0" smtClean="0"/>
            </a:br>
            <a:r>
              <a:rPr lang="en-US" altLang="en-US" dirty="0" smtClean="0"/>
              <a:t>Debug PPP</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102109" y="1062863"/>
            <a:ext cx="4345906" cy="3200516"/>
          </a:xfrm>
          <a:prstGeom prst="rect">
            <a:avLst/>
          </a:prstGeom>
        </p:spPr>
      </p:pic>
      <p:pic>
        <p:nvPicPr>
          <p:cNvPr id="6" name="Picture 5"/>
          <p:cNvPicPr>
            <a:picLocks noChangeAspect="1"/>
          </p:cNvPicPr>
          <p:nvPr/>
        </p:nvPicPr>
        <p:blipFill>
          <a:blip r:embed="rId4"/>
          <a:stretch>
            <a:fillRect/>
          </a:stretch>
        </p:blipFill>
        <p:spPr>
          <a:xfrm>
            <a:off x="4638270" y="227251"/>
            <a:ext cx="4317104" cy="3200516"/>
          </a:xfrm>
          <a:prstGeom prst="rect">
            <a:avLst/>
          </a:prstGeom>
        </p:spPr>
      </p:pic>
      <p:pic>
        <p:nvPicPr>
          <p:cNvPr id="7" name="Picture 6"/>
          <p:cNvPicPr>
            <a:picLocks noChangeAspect="1"/>
          </p:cNvPicPr>
          <p:nvPr/>
        </p:nvPicPr>
        <p:blipFill>
          <a:blip r:embed="rId5"/>
          <a:stretch>
            <a:fillRect/>
          </a:stretch>
        </p:blipFill>
        <p:spPr>
          <a:xfrm>
            <a:off x="5402137" y="3441969"/>
            <a:ext cx="2789371" cy="1445024"/>
          </a:xfrm>
          <a:prstGeom prst="rect">
            <a:avLst/>
          </a:prstGeom>
        </p:spPr>
      </p:pic>
    </p:spTree>
    <p:extLst>
      <p:ext uri="{BB962C8B-B14F-4D97-AF65-F5344CB8AC3E}">
        <p14:creationId xmlns:p14="http://schemas.microsoft.com/office/powerpoint/2010/main" val="1295152366"/>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Troubleshoot PPP</a:t>
            </a:r>
            <a:br>
              <a:rPr lang="en-US" sz="1600" dirty="0" smtClean="0"/>
            </a:br>
            <a:r>
              <a:rPr lang="en-US" altLang="en-US" dirty="0" smtClean="0"/>
              <a:t>Troubleshooting a PPP Configuration with Authentication</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418454" y="1119139"/>
            <a:ext cx="8353586" cy="2455647"/>
          </a:xfrm>
          <a:prstGeom prst="rect">
            <a:avLst/>
          </a:prstGeom>
        </p:spPr>
      </p:pic>
      <p:sp>
        <p:nvSpPr>
          <p:cNvPr id="4" name="Rectangle 3"/>
          <p:cNvSpPr/>
          <p:nvPr/>
        </p:nvSpPr>
        <p:spPr>
          <a:xfrm>
            <a:off x="418454" y="3574786"/>
            <a:ext cx="8725546" cy="1092607"/>
          </a:xfrm>
          <a:prstGeom prst="rect">
            <a:avLst/>
          </a:prstGeom>
        </p:spPr>
        <p:txBody>
          <a:bodyPr wrap="square">
            <a:spAutoFit/>
          </a:bodyPr>
          <a:lstStyle/>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In the last line, the code 4 means that a failure has occurred. Other code values are as follows:</a:t>
            </a:r>
          </a:p>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1 </a:t>
            </a:r>
            <a:r>
              <a:rPr lang="en-US" sz="1500" dirty="0" smtClean="0">
                <a:solidFill>
                  <a:srgbClr val="000000"/>
                </a:solidFill>
                <a:latin typeface="+mn-lt"/>
                <a:ea typeface="ＭＳ Ｐゴシック" charset="0"/>
                <a:cs typeface="CiscoSans"/>
              </a:rPr>
              <a:t>– Challenge     2 – Response     3 – Success     4 </a:t>
            </a:r>
            <a:r>
              <a:rPr lang="en-US" sz="1500" dirty="0">
                <a:solidFill>
                  <a:srgbClr val="000000"/>
                </a:solidFill>
                <a:latin typeface="+mn-lt"/>
                <a:ea typeface="ＭＳ Ｐゴシック" charset="0"/>
                <a:cs typeface="CiscoSans"/>
              </a:rPr>
              <a:t>- Failure</a:t>
            </a:r>
          </a:p>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id - 3 is the ID number per LCP packet </a:t>
            </a:r>
            <a:r>
              <a:rPr lang="en-US" sz="1500" dirty="0" smtClean="0">
                <a:solidFill>
                  <a:srgbClr val="000000"/>
                </a:solidFill>
                <a:latin typeface="+mn-lt"/>
                <a:ea typeface="ＭＳ Ｐゴシック" charset="0"/>
                <a:cs typeface="CiscoSans"/>
              </a:rPr>
              <a:t>format       </a:t>
            </a:r>
            <a:r>
              <a:rPr lang="en-US" sz="1500" dirty="0" err="1" smtClean="0">
                <a:solidFill>
                  <a:srgbClr val="000000"/>
                </a:solidFill>
                <a:latin typeface="+mn-lt"/>
                <a:ea typeface="ＭＳ Ｐゴシック" charset="0"/>
                <a:cs typeface="CiscoSans"/>
              </a:rPr>
              <a:t>len</a:t>
            </a:r>
            <a:r>
              <a:rPr lang="en-US" sz="1500"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- 48 is the packet length without the header</a:t>
            </a:r>
          </a:p>
        </p:txBody>
      </p:sp>
    </p:spTree>
    <p:extLst>
      <p:ext uri="{BB962C8B-B14F-4D97-AF65-F5344CB8AC3E}">
        <p14:creationId xmlns:p14="http://schemas.microsoft.com/office/powerpoint/2010/main" val="68275781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Troubleshoot PPP</a:t>
            </a:r>
            <a:br>
              <a:rPr lang="en-US" sz="1600" dirty="0" smtClean="0"/>
            </a:br>
            <a:r>
              <a:rPr lang="en-US" sz="2000" dirty="0"/>
              <a:t>Packet Tracer - </a:t>
            </a:r>
            <a:r>
              <a:rPr lang="en-US" altLang="en-US" sz="2000" dirty="0" smtClean="0"/>
              <a:t>Troubleshooting a PPP Configuration with Authentication</a:t>
            </a:r>
            <a:endParaRPr lang="en-CA" altLang="en-US" sz="2000" dirty="0">
              <a:solidFill>
                <a:srgbClr val="367187"/>
              </a:solidFill>
              <a:cs typeface="Arial"/>
            </a:endParaRPr>
          </a:p>
        </p:txBody>
      </p:sp>
      <p:pic>
        <p:nvPicPr>
          <p:cNvPr id="3" name="Picture 2"/>
          <p:cNvPicPr>
            <a:picLocks noChangeAspect="1"/>
          </p:cNvPicPr>
          <p:nvPr/>
        </p:nvPicPr>
        <p:blipFill>
          <a:blip r:embed="rId3"/>
          <a:stretch>
            <a:fillRect/>
          </a:stretch>
        </p:blipFill>
        <p:spPr>
          <a:xfrm>
            <a:off x="2636654" y="1069383"/>
            <a:ext cx="3522258" cy="3888136"/>
          </a:xfrm>
          <a:prstGeom prst="rect">
            <a:avLst/>
          </a:prstGeom>
          <a:ln>
            <a:solidFill>
              <a:srgbClr val="000000"/>
            </a:solidFill>
          </a:ln>
        </p:spPr>
      </p:pic>
    </p:spTree>
    <p:extLst>
      <p:ext uri="{BB962C8B-B14F-4D97-AF65-F5344CB8AC3E}">
        <p14:creationId xmlns:p14="http://schemas.microsoft.com/office/powerpoint/2010/main" val="48112628"/>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Troubleshoot PPP</a:t>
            </a:r>
            <a:br>
              <a:rPr lang="en-US" sz="1600" dirty="0" smtClean="0"/>
            </a:br>
            <a:r>
              <a:rPr lang="en-US" sz="2000" dirty="0" smtClean="0"/>
              <a:t>Lab - </a:t>
            </a:r>
            <a:r>
              <a:rPr lang="en-US" altLang="en-US" sz="2000" dirty="0" smtClean="0"/>
              <a:t>Troubleshooting Basic PPP with Authentication</a:t>
            </a:r>
            <a:endParaRPr lang="en-CA" altLang="en-US" sz="2000" dirty="0">
              <a:solidFill>
                <a:srgbClr val="367187"/>
              </a:solidFill>
              <a:cs typeface="Arial"/>
            </a:endParaRPr>
          </a:p>
        </p:txBody>
      </p:sp>
      <p:pic>
        <p:nvPicPr>
          <p:cNvPr id="3" name="Picture 2"/>
          <p:cNvPicPr>
            <a:picLocks noChangeAspect="1"/>
          </p:cNvPicPr>
          <p:nvPr/>
        </p:nvPicPr>
        <p:blipFill>
          <a:blip r:embed="rId3"/>
          <a:stretch>
            <a:fillRect/>
          </a:stretch>
        </p:blipFill>
        <p:spPr>
          <a:xfrm>
            <a:off x="2636654" y="1069383"/>
            <a:ext cx="3522258" cy="3888136"/>
          </a:xfrm>
          <a:prstGeom prst="rect">
            <a:avLst/>
          </a:prstGeom>
          <a:ln>
            <a:solidFill>
              <a:srgbClr val="000000"/>
            </a:solidFill>
          </a:ln>
        </p:spPr>
      </p:pic>
    </p:spTree>
    <p:extLst>
      <p:ext uri="{BB962C8B-B14F-4D97-AF65-F5344CB8AC3E}">
        <p14:creationId xmlns:p14="http://schemas.microsoft.com/office/powerpoint/2010/main" val="163030302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2.5 </a:t>
            </a:r>
            <a:r>
              <a:rPr lang="en-US" dirty="0"/>
              <a:t>Summary</a:t>
            </a:r>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Serial and Parallel Ports</a:t>
            </a:r>
            <a:endParaRPr lang="en-CA" altLang="en-US" dirty="0">
              <a:solidFill>
                <a:srgbClr val="367187"/>
              </a:solidFill>
              <a:cs typeface="Arial"/>
            </a:endParaRPr>
          </a:p>
        </p:txBody>
      </p:sp>
      <p:sp>
        <p:nvSpPr>
          <p:cNvPr id="13315" name="Content Placeholder 2"/>
          <p:cNvSpPr>
            <a:spLocks noGrp="1"/>
          </p:cNvSpPr>
          <p:nvPr>
            <p:ph idx="1"/>
          </p:nvPr>
        </p:nvSpPr>
        <p:spPr>
          <a:xfrm>
            <a:off x="4789820" y="480447"/>
            <a:ext cx="3880127" cy="4215538"/>
          </a:xfrm>
        </p:spPr>
        <p:txBody>
          <a:bodyPr/>
          <a:lstStyle/>
          <a:p>
            <a:pPr marL="169545" indent="-169545"/>
            <a:r>
              <a:rPr lang="en-US" altLang="en-US" dirty="0" smtClean="0">
                <a:cs typeface="Arial"/>
              </a:rPr>
              <a:t>A WAN is owned </a:t>
            </a:r>
            <a:r>
              <a:rPr lang="en-US" altLang="en-US" dirty="0">
                <a:cs typeface="Arial"/>
              </a:rPr>
              <a:t>by a service provider and a LAN is typically owned by an organization.</a:t>
            </a:r>
            <a:endParaRPr lang="en-US" dirty="0"/>
          </a:p>
          <a:p>
            <a:pPr marL="169545" indent="-169545"/>
            <a:r>
              <a:rPr lang="en-US" dirty="0"/>
              <a:t>Point-to-point connections connect LANs to service provider WANs and connect LAN segments. </a:t>
            </a:r>
          </a:p>
          <a:p>
            <a:pPr marL="169545" indent="-169545"/>
            <a:r>
              <a:rPr lang="en-US" dirty="0" smtClean="0"/>
              <a:t>A LAN</a:t>
            </a:r>
            <a:r>
              <a:rPr lang="en-US" dirty="0"/>
              <a:t>-to-WAN point-to-point connection is also referred to as a serial connection or leased-line connection. </a:t>
            </a:r>
          </a:p>
          <a:p>
            <a:pPr marL="169545" indent="-169545"/>
            <a:r>
              <a:rPr lang="en-US" dirty="0"/>
              <a:t>Lines are leased from a carrier. </a:t>
            </a:r>
          </a:p>
          <a:p>
            <a:pPr marL="169545" indent="-169545"/>
            <a:r>
              <a:rPr lang="en-US" dirty="0"/>
              <a:t>Companies pay for a continuous connection between two remote sites, and the line is continuously active and available</a:t>
            </a:r>
            <a:r>
              <a:rPr lang="en-US" dirty="0" smtClean="0"/>
              <a:t>.</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4605" y="1187737"/>
            <a:ext cx="4396478" cy="1146033"/>
          </a:xfrm>
          <a:prstGeom prst="rect">
            <a:avLst/>
          </a:prstGeom>
        </p:spPr>
      </p:pic>
      <p:sp>
        <p:nvSpPr>
          <p:cNvPr id="4" name="TextBox 3"/>
          <p:cNvSpPr txBox="1"/>
          <p:nvPr/>
        </p:nvSpPr>
        <p:spPr>
          <a:xfrm>
            <a:off x="1226608" y="2311113"/>
            <a:ext cx="2709961" cy="276999"/>
          </a:xfrm>
          <a:prstGeom prst="rect">
            <a:avLst/>
          </a:prstGeom>
          <a:noFill/>
        </p:spPr>
        <p:txBody>
          <a:bodyPr wrap="square" rtlCol="0">
            <a:spAutoFit/>
          </a:bodyPr>
          <a:lstStyle/>
          <a:p>
            <a:r>
              <a:rPr lang="en-US" sz="1200" b="1" dirty="0" smtClean="0">
                <a:solidFill>
                  <a:srgbClr val="FF0000"/>
                </a:solidFill>
              </a:rPr>
              <a:t>Serial Point-to-Point Connection</a:t>
            </a:r>
            <a:endParaRPr lang="en-US" sz="1200" b="1" dirty="0">
              <a:solidFill>
                <a:srgbClr val="FF0000"/>
              </a:solidFill>
            </a:endParaRPr>
          </a:p>
        </p:txBody>
      </p:sp>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Conclusion</a:t>
            </a:r>
            <a:br>
              <a:rPr lang="en-US" sz="1600" dirty="0" smtClean="0"/>
            </a:br>
            <a:r>
              <a:rPr lang="en-US" dirty="0" smtClean="0"/>
              <a:t>Packet </a:t>
            </a:r>
            <a:r>
              <a:rPr lang="en-US" dirty="0"/>
              <a:t>Tracer </a:t>
            </a:r>
            <a:r>
              <a:rPr lang="en-US" dirty="0" smtClean="0"/>
              <a:t>– </a:t>
            </a:r>
            <a:r>
              <a:rPr lang="en-US" altLang="en-US" dirty="0" smtClean="0"/>
              <a:t>Skills Integration Challenge</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1720312" y="1136130"/>
            <a:ext cx="5982346" cy="3328468"/>
          </a:xfrm>
          <a:prstGeom prst="rect">
            <a:avLst/>
          </a:prstGeom>
          <a:ln>
            <a:solidFill>
              <a:srgbClr val="000000"/>
            </a:solidFill>
          </a:ln>
        </p:spPr>
      </p:pic>
    </p:spTree>
    <p:extLst>
      <p:ext uri="{BB962C8B-B14F-4D97-AF65-F5344CB8AC3E}">
        <p14:creationId xmlns:p14="http://schemas.microsoft.com/office/powerpoint/2010/main" val="1054881302"/>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85624"/>
            <a:ext cx="6450388" cy="1864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pPr marL="280194" indent="-214313">
              <a:buFont typeface="Arial" panose="020B0604020202020204" pitchFamily="34" charset="0"/>
              <a:buChar char="•"/>
            </a:pPr>
            <a:r>
              <a:rPr lang="en-CA" sz="1700" dirty="0"/>
              <a:t>Configure HDLC encapsulation</a:t>
            </a:r>
            <a:r>
              <a:rPr lang="en-US" sz="1700" dirty="0"/>
              <a:t>.</a:t>
            </a:r>
          </a:p>
          <a:p>
            <a:pPr marL="280194" indent="-214313">
              <a:buFont typeface="Arial" panose="020B0604020202020204" pitchFamily="34" charset="0"/>
              <a:buChar char="•"/>
            </a:pPr>
            <a:r>
              <a:rPr lang="en-CA" sz="1700" dirty="0" smtClean="0"/>
              <a:t>Explain </a:t>
            </a:r>
            <a:r>
              <a:rPr lang="en-CA" sz="1700" dirty="0"/>
              <a:t>how PPP operates across a point-to-point serial link</a:t>
            </a:r>
            <a:r>
              <a:rPr lang="en-CA" sz="1700" dirty="0" smtClean="0"/>
              <a:t>.</a:t>
            </a:r>
          </a:p>
          <a:p>
            <a:pPr marL="280194" indent="-214313">
              <a:buFont typeface="Arial" panose="020B0604020202020204" pitchFamily="34" charset="0"/>
              <a:buChar char="•"/>
            </a:pPr>
            <a:r>
              <a:rPr lang="en-US" sz="1700" dirty="0"/>
              <a:t>Configure </a:t>
            </a:r>
            <a:r>
              <a:rPr lang="en-US" sz="1700" smtClean="0"/>
              <a:t>PPP encapsulation.</a:t>
            </a:r>
            <a:endParaRPr lang="en-US" sz="1700" dirty="0"/>
          </a:p>
          <a:p>
            <a:pPr marL="280194" lvl="1" indent="-214313">
              <a:spcBef>
                <a:spcPts val="600"/>
              </a:spcBef>
              <a:spcAft>
                <a:spcPts val="600"/>
              </a:spcAft>
              <a:buSzPct val="90000"/>
              <a:buFont typeface="Arial" panose="020B0604020202020204" pitchFamily="34" charset="0"/>
              <a:buChar char="•"/>
            </a:pPr>
            <a:r>
              <a:rPr lang="en-US" sz="1700" dirty="0"/>
              <a:t>Troubleshoot PPP</a:t>
            </a:r>
          </a:p>
          <a:p>
            <a:pPr marL="280194" indent="-214313">
              <a:buFont typeface="Arial" panose="020B0604020202020204" pitchFamily="34" charset="0"/>
              <a:buChar char="•"/>
            </a:pPr>
            <a:endParaRPr lang="en-CA" sz="1700"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2: </a:t>
            </a:r>
            <a:r>
              <a:rPr lang="en-US" dirty="0" smtClean="0">
                <a:latin typeface="Arial" charset="0"/>
              </a:rPr>
              <a:t>Point-to-Point Connections</a:t>
            </a:r>
            <a:endParaRPr lang="en-US" dirty="0">
              <a:latin typeface="Arial" charset="0"/>
            </a:endParaRPr>
          </a:p>
        </p:txBody>
      </p:sp>
    </p:spTree>
    <p:extLst>
      <p:ext uri="{BB962C8B-B14F-4D97-AF65-F5344CB8AC3E}">
        <p14:creationId xmlns:p14="http://schemas.microsoft.com/office/powerpoint/2010/main" val="162572779"/>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2</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8708928"/>
              </p:ext>
            </p:extLst>
          </p:nvPr>
        </p:nvGraphicFramePr>
        <p:xfrm>
          <a:off x="152927" y="914399"/>
          <a:ext cx="8174317" cy="3952240"/>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35184">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High-Level Data Link Control (HDLC)</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Point-to-Point Protocol (PPP)</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serial connection</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parallel connection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Clock skew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parallel ports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RS-232 serial ports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Universal Serial Bus (USB) interfaces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digital signal level (DS)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synchronous circuits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asynchronous circuits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Password Authentication Protocol (PAP)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Challenge Handshake Authentication Protocol (CHAP)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Serial Line Internet Protocol (SLIP) 	 </a:t>
                      </a: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X.25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Access Procedure, Balanced (LAPB)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bit-oriented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Synchronous Data Link Control (SDLC)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Carrier Detect (CD) signal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err="1" smtClean="0">
                          <a:ln>
                            <a:noFill/>
                          </a:ln>
                          <a:solidFill>
                            <a:srgbClr val="58585B"/>
                          </a:solidFill>
                          <a:effectLst/>
                          <a:uLnTx/>
                          <a:uFillTx/>
                          <a:latin typeface="+mn-lt"/>
                          <a:ea typeface="+mn-ea"/>
                          <a:cs typeface="+mn-cs"/>
                        </a:rPr>
                        <a:t>Keepalives</a:t>
                      </a:r>
                      <a:r>
                        <a:rPr kumimoji="0" lang="en-US" sz="1400" b="0" i="0" u="none" strike="noStrike" kern="1200" cap="none" spc="0" normalizeH="0" baseline="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trunk lines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Control Protocol (LCP)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Network Control Protocols (NCPs)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quality management (LQM)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IP Control Protocol (IPCP)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IPv6 uses IPv6 Control Protocol (IPv6CP)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2</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28151216"/>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Link-establishment frames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Link-maintenance frames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Link-termination frames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PPP Callback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Multilink PPP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Message Digest 5 (MD5)</a:t>
                      </a: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584058116"/>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smtClean="0"/>
              <a:t>Serial Communications</a:t>
            </a:r>
            <a:r>
              <a:rPr lang="en-US" smtClean="0">
                <a:solidFill>
                  <a:schemeClr val="tx1"/>
                </a:solidFill>
              </a:rPr>
              <a:t/>
            </a:r>
            <a:br>
              <a:rPr lang="en-US" smtClean="0">
                <a:solidFill>
                  <a:schemeClr val="tx1"/>
                </a:solidFill>
              </a:rPr>
            </a:br>
            <a:r>
              <a:rPr lang="en-US" altLang="en-US" smtClean="0"/>
              <a:t>Serial and Parallel Ports (Cont.)</a:t>
            </a:r>
            <a:endParaRPr lang="en-CA" altLang="en-US" dirty="0">
              <a:solidFill>
                <a:srgbClr val="367187"/>
              </a:solidFill>
              <a:cs typeface="Arial"/>
            </a:endParaRPr>
          </a:p>
        </p:txBody>
      </p:sp>
      <p:sp>
        <p:nvSpPr>
          <p:cNvPr id="13315" name="Content Placeholder 2"/>
          <p:cNvSpPr>
            <a:spLocks noGrp="1"/>
          </p:cNvSpPr>
          <p:nvPr>
            <p:ph idx="1"/>
          </p:nvPr>
        </p:nvSpPr>
        <p:spPr>
          <a:xfrm>
            <a:off x="4535999" y="280422"/>
            <a:ext cx="4608001" cy="4421664"/>
          </a:xfrm>
        </p:spPr>
        <p:txBody>
          <a:bodyPr/>
          <a:lstStyle/>
          <a:p>
            <a:pPr marL="169545" indent="-169545"/>
            <a:r>
              <a:rPr lang="en-US" dirty="0" smtClean="0"/>
              <a:t>Serial Communication</a:t>
            </a:r>
          </a:p>
          <a:p>
            <a:pPr marL="458726" lvl="5" indent="-169545">
              <a:spcAft>
                <a:spcPts val="600"/>
              </a:spcAft>
              <a:buClr>
                <a:schemeClr val="tx2"/>
              </a:buClr>
              <a:buSzPct val="90000"/>
              <a:buFont typeface="Wingdings" panose="05000000000000000000" pitchFamily="2" charset="2"/>
              <a:buChar char="§"/>
            </a:pPr>
            <a:r>
              <a:rPr lang="en-US" sz="1400" dirty="0">
                <a:solidFill>
                  <a:srgbClr val="000000"/>
                </a:solidFill>
              </a:rPr>
              <a:t>Method of data transmissions in which the bits are transmitted sequentially over a single channel. </a:t>
            </a:r>
          </a:p>
          <a:p>
            <a:pPr marL="458726" lvl="5" indent="-169545">
              <a:spcAft>
                <a:spcPts val="600"/>
              </a:spcAft>
              <a:buClr>
                <a:schemeClr val="tx2"/>
              </a:buClr>
              <a:buSzPct val="90000"/>
              <a:buFont typeface="Wingdings" panose="05000000000000000000" pitchFamily="2" charset="2"/>
              <a:buChar char="§"/>
            </a:pPr>
            <a:r>
              <a:rPr lang="en-US" sz="1400" dirty="0">
                <a:solidFill>
                  <a:srgbClr val="000000"/>
                </a:solidFill>
              </a:rPr>
              <a:t>Equivalent to a pipe only wide enough to fit one ball at a time. Multiple balls can go into the pipe, but only one at a time, and they only have one exit point, the other end of the pipe. </a:t>
            </a:r>
          </a:p>
          <a:p>
            <a:pPr marL="169545" lvl="1" indent="-169545">
              <a:spcBef>
                <a:spcPts val="600"/>
              </a:spcBef>
              <a:spcAft>
                <a:spcPts val="600"/>
              </a:spcAft>
              <a:buSzPct val="90000"/>
              <a:buFont typeface="Wingdings" panose="05000000000000000000" pitchFamily="2" charset="2"/>
              <a:buChar char="§"/>
            </a:pPr>
            <a:r>
              <a:rPr lang="en-US" sz="1500" dirty="0" smtClean="0"/>
              <a:t>Parallel communications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Bits can be transmitted simultaneously over multiple wires.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Sends a byte (eight bits) in the time that a serial connection sends a single bit.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At one time, most PCs included both serial and parallel ports. Parallel ports were used to connect printers, computers, and other devices that required relatively high bandwidth. </a:t>
            </a:r>
            <a:endParaRPr lang="en-CA" altLang="en-US" sz="1400" dirty="0" smtClean="0">
              <a:solidFill>
                <a:srgbClr val="000000"/>
              </a:solidFil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90985" y="951879"/>
            <a:ext cx="4148539" cy="3057710"/>
          </a:xfrm>
          <a:prstGeom prst="rect">
            <a:avLst/>
          </a:prstGeom>
        </p:spPr>
      </p:pic>
      <p:sp>
        <p:nvSpPr>
          <p:cNvPr id="7" name="Rectangle 6"/>
          <p:cNvSpPr/>
          <p:nvPr/>
        </p:nvSpPr>
        <p:spPr>
          <a:xfrm>
            <a:off x="1" y="4009590"/>
            <a:ext cx="3642102" cy="646331"/>
          </a:xfrm>
          <a:prstGeom prst="rect">
            <a:avLst/>
          </a:prstGeom>
        </p:spPr>
        <p:txBody>
          <a:bodyPr wrap="square">
            <a:spAutoFit/>
          </a:bodyPr>
          <a:lstStyle/>
          <a:p>
            <a:pPr marL="242570" lvl="2" indent="-169545" defTabSz="684213">
              <a:spcBef>
                <a:spcPts val="600"/>
              </a:spcBef>
              <a:spcAft>
                <a:spcPts val="600"/>
              </a:spcAft>
              <a:buSzPct val="90000"/>
              <a:buFont typeface="Wingdings" panose="05000000000000000000" pitchFamily="2" charset="2"/>
              <a:buChar char="§"/>
            </a:pPr>
            <a:r>
              <a:rPr lang="en-US" sz="1200" dirty="0">
                <a:solidFill>
                  <a:srgbClr val="FF0000"/>
                </a:solidFill>
                <a:latin typeface="+mn-lt"/>
                <a:ea typeface="ＭＳ Ｐゴシック" charset="0"/>
                <a:cs typeface="CiscoSans"/>
              </a:rPr>
              <a:t>On most PCs, parallel ports and RS-232 serial ports have been replaced by the higher speed serial Universal Serial Bus (USB) interfaces. </a:t>
            </a:r>
          </a:p>
        </p:txBody>
      </p:sp>
    </p:spTree>
    <p:extLst>
      <p:ext uri="{BB962C8B-B14F-4D97-AF65-F5344CB8AC3E}">
        <p14:creationId xmlns:p14="http://schemas.microsoft.com/office/powerpoint/2010/main" val="109625511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Point-to-Point Communication Links</a:t>
            </a:r>
            <a:endParaRPr lang="en-CA" altLang="en-US" dirty="0">
              <a:solidFill>
                <a:srgbClr val="367187"/>
              </a:solidFill>
              <a:cs typeface="Arial"/>
            </a:endParaRPr>
          </a:p>
        </p:txBody>
      </p:sp>
      <p:sp>
        <p:nvSpPr>
          <p:cNvPr id="7" name="Rectangle 6"/>
          <p:cNvSpPr/>
          <p:nvPr/>
        </p:nvSpPr>
        <p:spPr>
          <a:xfrm>
            <a:off x="108488" y="804081"/>
            <a:ext cx="4127574" cy="2292935"/>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Point-to-point link</a:t>
            </a:r>
          </a:p>
          <a:p>
            <a:pPr marL="314008" lvl="3" indent="-169545" defTabSz="684213">
              <a:spcBef>
                <a:spcPts val="600"/>
              </a:spcBef>
              <a:spcAft>
                <a:spcPts val="600"/>
              </a:spcAft>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Used when </a:t>
            </a:r>
            <a:r>
              <a:rPr lang="en-US" sz="1400" dirty="0">
                <a:solidFill>
                  <a:srgbClr val="000000"/>
                </a:solidFill>
                <a:latin typeface="+mn-lt"/>
                <a:ea typeface="ＭＳ Ｐゴシック" charset="0"/>
                <a:cs typeface="CiscoSans"/>
              </a:rPr>
              <a:t>permanent dedicated connections are </a:t>
            </a:r>
            <a:r>
              <a:rPr lang="en-US" sz="1400" dirty="0" smtClean="0">
                <a:solidFill>
                  <a:srgbClr val="000000"/>
                </a:solidFill>
                <a:latin typeface="+mn-lt"/>
                <a:ea typeface="ＭＳ Ｐゴシック" charset="0"/>
                <a:cs typeface="CiscoSans"/>
              </a:rPr>
              <a:t>required</a:t>
            </a:r>
          </a:p>
          <a:p>
            <a:pPr marL="314008" lvl="3" indent="-169545" defTabSz="684213">
              <a:spcBef>
                <a:spcPts val="600"/>
              </a:spcBef>
              <a:spcAft>
                <a:spcPts val="600"/>
              </a:spcAft>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Provides </a:t>
            </a:r>
            <a:r>
              <a:rPr lang="en-US" sz="1400" dirty="0">
                <a:solidFill>
                  <a:srgbClr val="000000"/>
                </a:solidFill>
                <a:latin typeface="+mn-lt"/>
                <a:ea typeface="ＭＳ Ｐゴシック" charset="0"/>
                <a:cs typeface="CiscoSans"/>
              </a:rPr>
              <a:t>a single, pre-established WAN communications </a:t>
            </a:r>
            <a:r>
              <a:rPr lang="en-US" sz="1400" dirty="0" smtClean="0">
                <a:solidFill>
                  <a:srgbClr val="000000"/>
                </a:solidFill>
                <a:latin typeface="+mn-lt"/>
                <a:ea typeface="ＭＳ Ｐゴシック" charset="0"/>
                <a:cs typeface="CiscoSans"/>
              </a:rPr>
              <a:t>path</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latin typeface="+mn-lt"/>
                <a:ea typeface="ＭＳ Ｐゴシック" charset="0"/>
                <a:cs typeface="CiscoSans"/>
              </a:rPr>
              <a:t>P</a:t>
            </a:r>
            <a:r>
              <a:rPr lang="en-US" sz="1400" dirty="0" smtClean="0">
                <a:solidFill>
                  <a:srgbClr val="000000"/>
                </a:solidFill>
                <a:latin typeface="+mn-lt"/>
                <a:ea typeface="ＭＳ Ｐゴシック" charset="0"/>
                <a:cs typeface="CiscoSans"/>
              </a:rPr>
              <a:t>ath </a:t>
            </a:r>
            <a:r>
              <a:rPr lang="en-US" sz="1400" dirty="0">
                <a:solidFill>
                  <a:srgbClr val="000000"/>
                </a:solidFill>
                <a:latin typeface="+mn-lt"/>
                <a:ea typeface="ＭＳ Ｐゴシック" charset="0"/>
                <a:cs typeface="CiscoSans"/>
              </a:rPr>
              <a:t>goes from the customer premises, through the provider network, to a remote destination, as shown in the </a:t>
            </a:r>
            <a:r>
              <a:rPr lang="en-US" sz="1400" dirty="0" smtClean="0">
                <a:solidFill>
                  <a:srgbClr val="000000"/>
                </a:solidFill>
                <a:latin typeface="+mn-lt"/>
                <a:ea typeface="ＭＳ Ｐゴシック" charset="0"/>
                <a:cs typeface="CiscoSans"/>
              </a:rPr>
              <a:t>figure</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236062" y="1018615"/>
            <a:ext cx="4607244" cy="1863866"/>
          </a:xfrm>
          <a:prstGeom prst="rect">
            <a:avLst/>
          </a:prstGeom>
        </p:spPr>
      </p:pic>
      <p:sp>
        <p:nvSpPr>
          <p:cNvPr id="4" name="TextBox 3"/>
          <p:cNvSpPr txBox="1"/>
          <p:nvPr/>
        </p:nvSpPr>
        <p:spPr>
          <a:xfrm>
            <a:off x="98016" y="3044769"/>
            <a:ext cx="8745290" cy="1985159"/>
          </a:xfrm>
          <a:prstGeom prst="rect">
            <a:avLst/>
          </a:prstGeom>
          <a:noFill/>
        </p:spPr>
        <p:txBody>
          <a:bodyPr wrap="square" rtlCol="0">
            <a:spAutoFit/>
          </a:bodyPr>
          <a:lstStyle/>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Can connect two geographically distant sites, such as a corporate office in New York and a regional office in </a:t>
            </a:r>
            <a:r>
              <a:rPr lang="en-US" sz="1400" dirty="0" smtClean="0">
                <a:solidFill>
                  <a:srgbClr val="000000"/>
                </a:solidFill>
                <a:ea typeface="ＭＳ Ｐゴシック" charset="0"/>
                <a:cs typeface="CiscoSans"/>
              </a:rPr>
              <a:t>London</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Not limited to connections that cross land (undersea fiber-optics</a:t>
            </a:r>
            <a:r>
              <a:rPr lang="en-US" sz="1400" dirty="0" smtClean="0">
                <a:solidFill>
                  <a:srgbClr val="000000"/>
                </a:solidFill>
                <a:ea typeface="ＭＳ Ｐゴシック" charset="0"/>
                <a:cs typeface="CiscoSans"/>
              </a:rPr>
              <a:t>)</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Usually more expensive than shared </a:t>
            </a:r>
            <a:r>
              <a:rPr lang="en-US" sz="1400" dirty="0" smtClean="0">
                <a:solidFill>
                  <a:srgbClr val="000000"/>
                </a:solidFill>
                <a:ea typeface="ＭＳ Ｐゴシック" charset="0"/>
                <a:cs typeface="CiscoSans"/>
              </a:rPr>
              <a:t>services</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Constant availability is essential for some applications such as VoIP or video over IP.</a:t>
            </a:r>
          </a:p>
          <a:p>
            <a:endParaRPr lang="en-US" dirty="0"/>
          </a:p>
        </p:txBody>
      </p:sp>
    </p:spTree>
    <p:extLst>
      <p:ext uri="{BB962C8B-B14F-4D97-AF65-F5344CB8AC3E}">
        <p14:creationId xmlns:p14="http://schemas.microsoft.com/office/powerpoint/2010/main" val="102619654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Serial Bandwidth</a:t>
            </a:r>
            <a:endParaRPr lang="en-CA" altLang="en-US" dirty="0">
              <a:solidFill>
                <a:srgbClr val="367187"/>
              </a:solidFill>
              <a:cs typeface="Arial"/>
            </a:endParaRPr>
          </a:p>
        </p:txBody>
      </p:sp>
      <p:sp>
        <p:nvSpPr>
          <p:cNvPr id="7" name="Rectangle 6"/>
          <p:cNvSpPr/>
          <p:nvPr/>
        </p:nvSpPr>
        <p:spPr>
          <a:xfrm>
            <a:off x="108488" y="773085"/>
            <a:ext cx="4212624" cy="3585597"/>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Bandwidth</a:t>
            </a:r>
            <a:endParaRPr lang="en-US" sz="1600" dirty="0">
              <a:solidFill>
                <a:srgbClr val="000000"/>
              </a:solidFill>
              <a:latin typeface="+mn-lt"/>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Refers to the rate at which data is transferred over the communication link. </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Carrier technology will dictate how much bandwidth is available. </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North American (T-carrier) specification </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European (E-carrier) system</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U.S. Optical Carrier (OC) bandwidth points</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OC transmission rates are a set of standardized specifications for the transmission of digital signals carried on SONET fiber-optic networks. </a:t>
            </a:r>
          </a:p>
        </p:txBody>
      </p:sp>
      <p:pic>
        <p:nvPicPr>
          <p:cNvPr id="3" name="Picture 2"/>
          <p:cNvPicPr>
            <a:picLocks noChangeAspect="1"/>
          </p:cNvPicPr>
          <p:nvPr/>
        </p:nvPicPr>
        <p:blipFill>
          <a:blip r:embed="rId3"/>
          <a:stretch>
            <a:fillRect/>
          </a:stretch>
        </p:blipFill>
        <p:spPr>
          <a:xfrm>
            <a:off x="4347274" y="0"/>
            <a:ext cx="4490034" cy="2888090"/>
          </a:xfrm>
          <a:prstGeom prst="rect">
            <a:avLst/>
          </a:prstGeom>
        </p:spPr>
      </p:pic>
      <p:sp>
        <p:nvSpPr>
          <p:cNvPr id="5" name="TextBox 4"/>
          <p:cNvSpPr txBox="1"/>
          <p:nvPr/>
        </p:nvSpPr>
        <p:spPr>
          <a:xfrm>
            <a:off x="4138046" y="2903937"/>
            <a:ext cx="4908489" cy="1661993"/>
          </a:xfrm>
          <a:prstGeom prst="rect">
            <a:avLst/>
          </a:prstGeom>
          <a:noFill/>
        </p:spPr>
        <p:txBody>
          <a:bodyPr wrap="square" rtlCol="0">
            <a:spAutoFit/>
          </a:bodyPr>
          <a:lstStyle/>
          <a:p>
            <a:pPr marL="314008" lvl="3" indent="-16954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In North America, expressed as a digital signal level number (DS0, DS1, etc.), which refers to the rate and format of the signal.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Most fundamental line speed is 64 kb/s, or DS0.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24 DS0s can be bundled to get a DS1 line (T1 line).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28 DS1s can be bundled to get a DS3 line (T3 line).</a:t>
            </a:r>
          </a:p>
        </p:txBody>
      </p:sp>
    </p:spTree>
    <p:extLst>
      <p:ext uri="{BB962C8B-B14F-4D97-AF65-F5344CB8AC3E}">
        <p14:creationId xmlns:p14="http://schemas.microsoft.com/office/powerpoint/2010/main" val="203299190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altLang="en-US" dirty="0" smtClean="0"/>
              <a:t>WAN Encapsulation Protocols</a:t>
            </a:r>
            <a:endParaRPr lang="en-CA" altLang="en-US" dirty="0">
              <a:solidFill>
                <a:srgbClr val="367187"/>
              </a:solidFill>
              <a:cs typeface="Arial"/>
            </a:endParaRPr>
          </a:p>
        </p:txBody>
      </p:sp>
      <p:sp>
        <p:nvSpPr>
          <p:cNvPr id="7" name="Rectangle 6"/>
          <p:cNvSpPr/>
          <p:nvPr/>
        </p:nvSpPr>
        <p:spPr>
          <a:xfrm>
            <a:off x="108487" y="773084"/>
            <a:ext cx="4339527" cy="4047262"/>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Data is encapsulated into frames before crossing the WAN link and must be configured for </a:t>
            </a:r>
            <a:r>
              <a:rPr lang="en-US" sz="1500" dirty="0" smtClean="0">
                <a:solidFill>
                  <a:srgbClr val="000000"/>
                </a:solidFill>
                <a:ea typeface="ＭＳ Ｐゴシック" charset="0"/>
                <a:cs typeface="CiscoSans"/>
              </a:rPr>
              <a:t>the appropriate </a:t>
            </a:r>
            <a:r>
              <a:rPr lang="en-US" sz="1500" dirty="0">
                <a:solidFill>
                  <a:srgbClr val="000000"/>
                </a:solidFill>
                <a:ea typeface="ＭＳ Ｐゴシック" charset="0"/>
                <a:cs typeface="CiscoSans"/>
              </a:rPr>
              <a:t>Layer 2 protocol.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Choice of protocol depends on the WAN technology and the communicating equipment.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WAN protocols (HDLC and </a:t>
            </a:r>
            <a:r>
              <a:rPr lang="en-US" sz="1500" dirty="0" smtClean="0">
                <a:solidFill>
                  <a:srgbClr val="000000"/>
                </a:solidFill>
                <a:ea typeface="ＭＳ Ｐゴシック" charset="0"/>
                <a:cs typeface="CiscoSans"/>
              </a:rPr>
              <a:t>PPP are the </a:t>
            </a:r>
            <a:r>
              <a:rPr lang="en-US" sz="1500" dirty="0">
                <a:solidFill>
                  <a:srgbClr val="000000"/>
                </a:solidFill>
                <a:ea typeface="ＭＳ Ｐゴシック" charset="0"/>
                <a:cs typeface="CiscoSans"/>
              </a:rPr>
              <a:t>focus of this course): </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HDLC - Default encapsulation on point-to-point connections, dedicated links, and circuit-switched connections when the link uses two Cisco devices. </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PPP - Provides router-to-router and host-to-network connections over synchronous and asynchronous circuits. Has built-in security mechanisms such as PAP and CHAP.</a:t>
            </a:r>
          </a:p>
        </p:txBody>
      </p:sp>
      <p:sp>
        <p:nvSpPr>
          <p:cNvPr id="5" name="TextBox 4"/>
          <p:cNvSpPr txBox="1"/>
          <p:nvPr/>
        </p:nvSpPr>
        <p:spPr>
          <a:xfrm>
            <a:off x="4448014" y="2727134"/>
            <a:ext cx="4479010" cy="2215991"/>
          </a:xfrm>
          <a:prstGeom prst="rect">
            <a:avLst/>
          </a:prstGeom>
          <a:noFill/>
        </p:spPr>
        <p:txBody>
          <a:bodyPr wrap="square" rtlCol="0">
            <a:spAutoFit/>
          </a:bodyPr>
          <a:lstStyle/>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Serial Line Internet Protocol (SLIP) - Displaced by PPP.</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X.25/Link Access Procedure, Balanced (LAPB) - Predecessor to Frame Relay.</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Frame Relay - Data link layer protocol that handles multiple virtual circuits. After X.25.</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ATM - International standard for cell relay in which devices send multiple service types, such as voice, video, or data, in fixed-length (53-byte) cells. Takes advantage of high-speed transmission media such as E3, SONET, and T3</a:t>
            </a:r>
            <a:r>
              <a:rPr lang="en-US" sz="1200" dirty="0" smtClean="0">
                <a:solidFill>
                  <a:srgbClr val="000000"/>
                </a:solidFill>
                <a:ea typeface="ＭＳ Ｐゴシック" charset="0"/>
                <a:cs typeface="CiscoSans"/>
              </a:rPr>
              <a:t>..</a:t>
            </a:r>
            <a:endParaRPr lang="en-US" sz="12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5439904" y="156216"/>
            <a:ext cx="2693789" cy="2555072"/>
          </a:xfrm>
          <a:prstGeom prst="rect">
            <a:avLst/>
          </a:prstGeom>
        </p:spPr>
      </p:pic>
    </p:spTree>
    <p:extLst>
      <p:ext uri="{BB962C8B-B14F-4D97-AF65-F5344CB8AC3E}">
        <p14:creationId xmlns:p14="http://schemas.microsoft.com/office/powerpoint/2010/main" val="163273084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4806</TotalTime>
  <Words>2995</Words>
  <Application>Microsoft Office PowerPoint</Application>
  <PresentationFormat>On-screen Show (16:9)</PresentationFormat>
  <Paragraphs>501</Paragraphs>
  <Slides>54</Slides>
  <Notes>53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ＭＳ Ｐゴシック</vt:lpstr>
      <vt:lpstr>Arial</vt:lpstr>
      <vt:lpstr>Calibri</vt:lpstr>
      <vt:lpstr>CiscoSans</vt:lpstr>
      <vt:lpstr>CiscoSans ExtraLight</vt:lpstr>
      <vt:lpstr>CiscoSans Thin</vt:lpstr>
      <vt:lpstr>Wingdings</vt:lpstr>
      <vt:lpstr>Default Theme</vt:lpstr>
      <vt:lpstr>Chapter 2: Point-to-Point Connections</vt:lpstr>
      <vt:lpstr>Chapter 2 - Sections &amp; Objectives</vt:lpstr>
      <vt:lpstr>Chapter 2 - Sections &amp; Objectives (Cont.)</vt:lpstr>
      <vt:lpstr>2.1 Serial Point-to-Point Overview</vt:lpstr>
      <vt:lpstr>Serial Communications Serial and Parallel Ports</vt:lpstr>
      <vt:lpstr>Serial Communications Serial and Parallel Ports (Cont.)</vt:lpstr>
      <vt:lpstr>Serial Communications Point-to-Point Communication Links</vt:lpstr>
      <vt:lpstr>Serial Communications Serial Bandwidth</vt:lpstr>
      <vt:lpstr>HDLC Encapsulation WAN Encapsulation Protocols</vt:lpstr>
      <vt:lpstr>HDLC Encapsulation HDLC Encapsulation</vt:lpstr>
      <vt:lpstr>HDLC Encapsulation Configuring HDLC Encapsulation</vt:lpstr>
      <vt:lpstr>HDLC Encapsulation Troubleshooting a Serial Interface</vt:lpstr>
      <vt:lpstr>HDLC Encapsulation Troubleshooting a Serial Interface (Cont.)</vt:lpstr>
      <vt:lpstr>HDLC Encapsulation Troubleshooting a Serial Interface (Cont.)</vt:lpstr>
      <vt:lpstr>HDLC Encapsulation Packet Tracer - Troubleshooting Serial Interfaces</vt:lpstr>
      <vt:lpstr>2.2 PPP Operation</vt:lpstr>
      <vt:lpstr>Benefits of PPP Introducing PPP</vt:lpstr>
      <vt:lpstr>Benefits of PPP Advantages of PPP</vt:lpstr>
      <vt:lpstr>LCP and NCP PPP Layered Architecture</vt:lpstr>
      <vt:lpstr>LCP and NCP PPP – Link Control Protocol (LCP)</vt:lpstr>
      <vt:lpstr>LCP and NCP PPP – Network Control Protocol (NCP)</vt:lpstr>
      <vt:lpstr>LCP and NCP PPP Frame Structure</vt:lpstr>
      <vt:lpstr>PPP Sessions Establishing a PPP Session</vt:lpstr>
      <vt:lpstr>PPP Sessions LCP Operation</vt:lpstr>
      <vt:lpstr>PPP Sessions LCP Operation (Cont.)</vt:lpstr>
      <vt:lpstr>PPP Sessions LCP Operation (Cont.)</vt:lpstr>
      <vt:lpstr>PPP Sessions PPP Configuration Options</vt:lpstr>
      <vt:lpstr>PPP Sessions NCP Explained</vt:lpstr>
      <vt:lpstr>2.3 PPP Implementation</vt:lpstr>
      <vt:lpstr>Configure PPP PPP Configuration Options</vt:lpstr>
      <vt:lpstr>Configure PPP PPP Basic Configuration Command</vt:lpstr>
      <vt:lpstr>Configure PPP PPP Compression Commands</vt:lpstr>
      <vt:lpstr>Configure PPP PPP Link Quality Monitoring Command</vt:lpstr>
      <vt:lpstr>Configure PPP PPP Multilink Commands</vt:lpstr>
      <vt:lpstr>Configure PPP Verifying PPP Configuration</vt:lpstr>
      <vt:lpstr>Configure PPP Authentication PPP Authentication Protocols</vt:lpstr>
      <vt:lpstr>Configure PPP Authentication Password Authentication Protocol (PAP)</vt:lpstr>
      <vt:lpstr>Configure PPP Authentication Challenge Handshake Authentication Protocol (CHAP)</vt:lpstr>
      <vt:lpstr>Configure PPP Authentication PPP Authentication Command</vt:lpstr>
      <vt:lpstr>Configure PPP Authentication Configuring PPP with Authentication</vt:lpstr>
      <vt:lpstr>Configure PPP Authentication Packet Tracer – Configuring PAP and CHAP Authentication</vt:lpstr>
      <vt:lpstr>Configure PPP Authentication Lab – Configuring Basic PPP with Authentication</vt:lpstr>
      <vt:lpstr>2.4 Troubleshoot WAN Connectivity</vt:lpstr>
      <vt:lpstr>Troubleshoot PPP Troubleshooting PPP Serial Encapsulation</vt:lpstr>
      <vt:lpstr>Troubleshoot PPP Debug PPP</vt:lpstr>
      <vt:lpstr>Troubleshoot PPP Troubleshooting a PPP Configuration with Authentication</vt:lpstr>
      <vt:lpstr>Troubleshoot PPP Packet Tracer - Troubleshooting a PPP Configuration with Authentication</vt:lpstr>
      <vt:lpstr>Troubleshoot PPP Lab - Troubleshooting Basic PPP with Authentication</vt:lpstr>
      <vt:lpstr>2.5 Summary</vt:lpstr>
      <vt:lpstr>Conclusion Packet Tracer – Skills Integration Challenge</vt:lpstr>
      <vt:lpstr>Conclusion Chapter 2: Point-to-Point Connections</vt:lpstr>
      <vt:lpstr>Chapter 2 New Terms and Commands</vt:lpstr>
      <vt:lpstr>Chapter 2 New Terms and Commands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Engineering</cp:lastModifiedBy>
  <cp:revision>487</cp:revision>
  <dcterms:modified xsi:type="dcterms:W3CDTF">2019-03-09T14:55:12Z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