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0"/>
  </p:notesMasterIdLst>
  <p:sldIdLst>
    <p:sldId id="758" r:id="rId2"/>
    <p:sldId id="760" r:id="rId3"/>
    <p:sldId id="759" r:id="rId4"/>
    <p:sldId id="835" r:id="rId5"/>
    <p:sldId id="900" r:id="rId6"/>
    <p:sldId id="901" r:id="rId7"/>
    <p:sldId id="902" r:id="rId8"/>
    <p:sldId id="904" r:id="rId9"/>
    <p:sldId id="905" r:id="rId10"/>
    <p:sldId id="906" r:id="rId11"/>
    <p:sldId id="907" r:id="rId12"/>
    <p:sldId id="908" r:id="rId13"/>
    <p:sldId id="909" r:id="rId14"/>
    <p:sldId id="910" r:id="rId15"/>
    <p:sldId id="911" r:id="rId16"/>
    <p:sldId id="912" r:id="rId17"/>
    <p:sldId id="913" r:id="rId18"/>
    <p:sldId id="914" r:id="rId19"/>
    <p:sldId id="915" r:id="rId20"/>
    <p:sldId id="883" r:id="rId21"/>
    <p:sldId id="916" r:id="rId22"/>
    <p:sldId id="920" r:id="rId23"/>
    <p:sldId id="918" r:id="rId24"/>
    <p:sldId id="921" r:id="rId25"/>
    <p:sldId id="922" r:id="rId26"/>
    <p:sldId id="923" r:id="rId27"/>
    <p:sldId id="924" r:id="rId28"/>
    <p:sldId id="925" r:id="rId29"/>
    <p:sldId id="926" r:id="rId30"/>
    <p:sldId id="927" r:id="rId31"/>
    <p:sldId id="928" r:id="rId32"/>
    <p:sldId id="929" r:id="rId33"/>
    <p:sldId id="930" r:id="rId34"/>
    <p:sldId id="933" r:id="rId35"/>
    <p:sldId id="934" r:id="rId36"/>
    <p:sldId id="935" r:id="rId37"/>
    <p:sldId id="936" r:id="rId38"/>
    <p:sldId id="940" r:id="rId39"/>
    <p:sldId id="937" r:id="rId40"/>
    <p:sldId id="938" r:id="rId41"/>
    <p:sldId id="939" r:id="rId42"/>
    <p:sldId id="771" r:id="rId43"/>
    <p:sldId id="941" r:id="rId44"/>
    <p:sldId id="773" r:id="rId45"/>
    <p:sldId id="887" r:id="rId46"/>
    <p:sldId id="931" r:id="rId47"/>
    <p:sldId id="932" r:id="rId48"/>
    <p:sldId id="291" r:id="rId49"/>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2" autoAdjust="0"/>
    <p:restoredTop sz="80642" autoAdjust="0"/>
  </p:normalViewPr>
  <p:slideViewPr>
    <p:cSldViewPr snapToGrid="0">
      <p:cViewPr varScale="1">
        <p:scale>
          <a:sx n="123" d="100"/>
          <a:sy n="123" d="100"/>
        </p:scale>
        <p:origin x="1032" y="96"/>
      </p:cViewPr>
      <p:guideLst>
        <p:guide orient="horz" pos="1620"/>
        <p:guide pos="3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3/9/2019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latin typeface="Arial" panose="020B0604020202020204" pitchFamily="34" charset="0"/>
                <a:cs typeface="Arial" panose="020B0604020202020204" pitchFamily="34" charset="0"/>
              </a:rPr>
              <a:t>Cisco Networking Academy Program</a:t>
            </a:r>
          </a:p>
          <a:p>
            <a:pPr>
              <a:buFontTx/>
              <a:buNone/>
            </a:pPr>
            <a:r>
              <a:rPr lang="en-US" b="0" dirty="0">
                <a:latin typeface="Arial" panose="020B0604020202020204" pitchFamily="34" charset="0"/>
                <a:cs typeface="Arial" panose="020B0604020202020204" pitchFamily="34" charset="0"/>
              </a:rPr>
              <a:t>Connecting </a:t>
            </a:r>
            <a:r>
              <a:rPr lang="en-US" b="0" baseline="0" dirty="0">
                <a:latin typeface="Arial" panose="020B0604020202020204" pitchFamily="34" charset="0"/>
                <a:cs typeface="Arial" panose="020B0604020202020204" pitchFamily="34" charset="0"/>
              </a:rPr>
              <a:t>Networks v6.0</a:t>
            </a:r>
            <a:endParaRPr lang="en-US" b="0" dirty="0">
              <a:latin typeface="Arial" panose="020B0604020202020204" pitchFamily="34" charset="0"/>
              <a:cs typeface="Arial" panose="020B0604020202020204" pitchFamily="34" charset="0"/>
            </a:endParaRPr>
          </a:p>
          <a:p>
            <a:pPr>
              <a:buFontTx/>
              <a:buNone/>
            </a:pPr>
            <a:r>
              <a:rPr lang="en-US" sz="1200" b="0" dirty="0">
                <a:latin typeface="Arial" panose="020B0604020202020204" pitchFamily="34" charset="0"/>
                <a:cs typeface="Arial" panose="020B0604020202020204" pitchFamily="34" charset="0"/>
              </a:rPr>
              <a:t>Chapter 1: WAN Concepts</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a:p>
        </p:txBody>
      </p:sp>
    </p:spTree>
    <p:extLst>
      <p:ext uri="{BB962C8B-B14F-4D97-AF65-F5344CB8AC3E}">
        <p14:creationId xmlns:p14="http://schemas.microsoft.com/office/powerpoint/2010/main" val="14968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1.1.1.6 – </a:t>
            </a:r>
            <a:r>
              <a:rPr lang="en-US">
                <a:latin typeface="Arial"/>
                <a:cs typeface="Arial"/>
              </a:rPr>
              <a:t>Campus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603671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1.1.1.7 – </a:t>
            </a:r>
            <a:r>
              <a:rPr lang="en-US" dirty="0">
                <a:latin typeface="Arial"/>
                <a:cs typeface="Arial"/>
              </a:rPr>
              <a:t>Branch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8126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1.1.1.8 – </a:t>
            </a:r>
            <a:r>
              <a:rPr lang="en-US" dirty="0">
                <a:latin typeface="Arial"/>
                <a:cs typeface="Arial"/>
              </a:rPr>
              <a:t>Distributed Network</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044118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1.1.2.1 – </a:t>
            </a:r>
            <a:r>
              <a:rPr lang="en-US" dirty="0">
                <a:latin typeface="Arial"/>
                <a:cs typeface="Arial"/>
              </a:rPr>
              <a:t>WANs</a:t>
            </a:r>
            <a:r>
              <a:rPr lang="en-US" baseline="0" dirty="0">
                <a:latin typeface="Arial"/>
                <a:cs typeface="Arial"/>
              </a:rPr>
              <a:t> in the OSI Model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705800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1.1.2.2 – </a:t>
            </a:r>
            <a:r>
              <a:rPr lang="en-US" dirty="0">
                <a:latin typeface="Arial"/>
                <a:cs typeface="Arial"/>
              </a:rPr>
              <a:t>Common WAN Terminology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802248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1.1.2.2 – </a:t>
            </a:r>
            <a:r>
              <a:rPr lang="en-US" dirty="0">
                <a:latin typeface="Arial"/>
                <a:cs typeface="Arial"/>
              </a:rPr>
              <a:t>Common </a:t>
            </a:r>
            <a:r>
              <a:rPr lang="en-US">
                <a:latin typeface="Arial"/>
                <a:cs typeface="Arial"/>
              </a:rPr>
              <a:t>WAN Terminology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39604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1.1.2.3 – </a:t>
            </a:r>
            <a:r>
              <a:rPr lang="en-US">
                <a:latin typeface="Arial"/>
                <a:cs typeface="Arial"/>
              </a:rPr>
              <a:t>WAN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4857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1.1.2.3 – </a:t>
            </a:r>
            <a:r>
              <a:rPr lang="en-US">
                <a:latin typeface="Arial"/>
                <a:cs typeface="Arial"/>
              </a:rPr>
              <a:t>WAN Devices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63767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1.1.2.4 – </a:t>
            </a:r>
            <a:r>
              <a:rPr lang="en-US" dirty="0">
                <a:latin typeface="Arial"/>
                <a:cs typeface="Arial"/>
              </a:rPr>
              <a:t>Circuit Switching</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882991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1.1.2 – </a:t>
            </a:r>
            <a:r>
              <a:rPr lang="en-US" dirty="0">
                <a:latin typeface="Arial" charset="0"/>
                <a:cs typeface="Arial"/>
              </a:rPr>
              <a:t>WAN Operations</a:t>
            </a:r>
          </a:p>
          <a:p>
            <a:pPr>
              <a:lnSpc>
                <a:spcPct val="80000"/>
              </a:lnSpc>
            </a:pPr>
            <a:r>
              <a:rPr lang="en-US" dirty="0">
                <a:latin typeface="Arial" charset="0"/>
              </a:rPr>
              <a:t>1.1.2.5 – </a:t>
            </a:r>
            <a:r>
              <a:rPr lang="en-US" dirty="0">
                <a:latin typeface="Arial"/>
                <a:cs typeface="Arial"/>
              </a:rPr>
              <a:t>Packet Switching</a:t>
            </a: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012822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US" b="0" dirty="0"/>
              <a:t>Cisco Networking Academy Program</a:t>
            </a:r>
          </a:p>
          <a:p>
            <a:r>
              <a:rPr lang="en-US" dirty="0"/>
              <a:t>Connecting Networks v6.0</a:t>
            </a:r>
            <a:endParaRPr lang="en-US" b="0" dirty="0"/>
          </a:p>
          <a:p>
            <a:r>
              <a:rPr lang="en-US" b="0" dirty="0"/>
              <a:t>Chapter 1: W</a:t>
            </a:r>
            <a:r>
              <a:rPr lang="en-US" dirty="0"/>
              <a:t>AN Concepts</a:t>
            </a:r>
            <a:endParaRPr lang="en-GB" dirty="0"/>
          </a:p>
        </p:txBody>
      </p:sp>
    </p:spTree>
    <p:extLst>
      <p:ext uri="{BB962C8B-B14F-4D97-AF65-F5344CB8AC3E}">
        <p14:creationId xmlns:p14="http://schemas.microsoft.com/office/powerpoint/2010/main" val="1024752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b="0" dirty="0"/>
              <a:t> WAN Concepts</a:t>
            </a:r>
          </a:p>
          <a:p>
            <a:pPr>
              <a:buFontTx/>
              <a:buNone/>
            </a:pPr>
            <a:r>
              <a:rPr lang="en-US" dirty="0"/>
              <a:t>1.2</a:t>
            </a:r>
            <a:r>
              <a:rPr lang="en-US" b="0" dirty="0"/>
              <a:t> – Selecting a WAN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17971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1.2.1 – </a:t>
            </a:r>
            <a:r>
              <a:rPr lang="en-US" dirty="0">
                <a:latin typeface="Arial" charset="0"/>
                <a:cs typeface="Arial"/>
              </a:rPr>
              <a:t>WAN Services</a:t>
            </a:r>
          </a:p>
          <a:p>
            <a:pPr>
              <a:lnSpc>
                <a:spcPct val="80000"/>
              </a:lnSpc>
            </a:pPr>
            <a:r>
              <a:rPr lang="en-US" dirty="0">
                <a:latin typeface="Arial" charset="0"/>
              </a:rPr>
              <a:t>1.2.1.1 – </a:t>
            </a:r>
            <a:r>
              <a:rPr lang="en-US" dirty="0">
                <a:latin typeface="Arial"/>
                <a:cs typeface="Arial"/>
              </a:rPr>
              <a:t>WAN Link Connection Options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577305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a:t>
            </a:r>
            <a:r>
              <a:rPr lang="en-US" dirty="0">
                <a:latin typeface="Arial" charset="0"/>
                <a:cs typeface="Arial"/>
              </a:rPr>
              <a:t>WAN Services</a:t>
            </a:r>
          </a:p>
          <a:p>
            <a:pPr>
              <a:lnSpc>
                <a:spcPct val="80000"/>
              </a:lnSpc>
            </a:pPr>
            <a:r>
              <a:rPr lang="en-US" dirty="0">
                <a:latin typeface="Arial" charset="0"/>
              </a:rPr>
              <a:t>1.2.1.2 – </a:t>
            </a:r>
            <a:r>
              <a:rPr lang="en-US" dirty="0">
                <a:latin typeface="Arial"/>
                <a:cs typeface="Arial"/>
              </a:rPr>
              <a:t>Service </a:t>
            </a:r>
            <a:r>
              <a:rPr lang="en-US" dirty="0" smtClean="0">
                <a:latin typeface="Arial"/>
                <a:cs typeface="Arial"/>
              </a:rPr>
              <a:t>Provider </a:t>
            </a:r>
            <a:r>
              <a:rPr lang="en-US" dirty="0">
                <a:latin typeface="Arial"/>
                <a:cs typeface="Arial"/>
              </a:rPr>
              <a:t>Network Infrastructure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22672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1.2.2.1 – </a:t>
            </a:r>
            <a:r>
              <a:rPr lang="en-US" dirty="0" smtClean="0">
                <a:latin typeface="Arial"/>
                <a:cs typeface="Arial"/>
              </a:rPr>
              <a:t>Leased Lines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961345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1.2.2.2 – </a:t>
            </a:r>
            <a:r>
              <a:rPr lang="en-US" dirty="0">
                <a:latin typeface="Arial"/>
                <a:cs typeface="Arial"/>
              </a:rPr>
              <a:t>Dialup</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81270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1.2.2.3 – </a:t>
            </a:r>
            <a:r>
              <a:rPr lang="en-US" dirty="0">
                <a:latin typeface="Arial"/>
                <a:cs typeface="Arial"/>
              </a:rPr>
              <a:t>ISDN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1255387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1.2.2.3 </a:t>
            </a:r>
            <a:r>
              <a:rPr lang="en-US">
                <a:latin typeface="Arial" charset="0"/>
              </a:rPr>
              <a:t>– </a:t>
            </a:r>
            <a:r>
              <a:rPr lang="en-US">
                <a:latin typeface="Arial"/>
                <a:cs typeface="Arial"/>
              </a:rPr>
              <a:t>ISDN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752600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1.2.2.4 – Frame Relay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620031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1.2.2.5 – ATM</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23021463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1.2.2.6 – Ethernet WAN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66988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dirty="0"/>
              <a:t>1-</a:t>
            </a:r>
            <a:r>
              <a:rPr lang="en-US" b="0" dirty="0"/>
              <a:t> WAN</a:t>
            </a:r>
            <a:r>
              <a:rPr lang="en-US" b="0" baseline="0" dirty="0"/>
              <a:t> concepts</a:t>
            </a:r>
            <a:endParaRPr lang="en-US" b="0" dirty="0"/>
          </a:p>
          <a:p>
            <a:pPr>
              <a:buFontTx/>
              <a:buNone/>
            </a:pPr>
            <a:r>
              <a:rPr lang="en-US" dirty="0"/>
              <a:t>1.1</a:t>
            </a:r>
            <a:r>
              <a:rPr lang="en-US" b="0" dirty="0"/>
              <a:t> – WAN Technologies Overview</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1.2.2.7 – MPLS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70061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1.2.2 – Private </a:t>
            </a:r>
            <a:r>
              <a:rPr lang="en-US" dirty="0">
                <a:latin typeface="Arial" charset="0"/>
                <a:cs typeface="Arial"/>
              </a:rPr>
              <a:t>WAN Infrastructures</a:t>
            </a:r>
          </a:p>
          <a:p>
            <a:pPr>
              <a:lnSpc>
                <a:spcPct val="80000"/>
              </a:lnSpc>
            </a:pPr>
            <a:r>
              <a:rPr lang="en-US" dirty="0">
                <a:latin typeface="Arial" charset="0"/>
              </a:rPr>
              <a:t>1.2.2.7 – VSAT</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289794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1.2.3.1 – DSL</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06518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1.2.3.2 – Cable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435948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1.2.3.3 – Wireless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30212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1.2.3.3 – Wireless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47997959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1.2.3.4 – 3G/4G Cellular</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8877007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1.2.3.5 – VPN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3424378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rPr>
              <a:t>1.2.3 – Public </a:t>
            </a:r>
            <a:r>
              <a:rPr lang="en-US" dirty="0">
                <a:latin typeface="Arial" charset="0"/>
                <a:cs typeface="Arial"/>
              </a:rPr>
              <a:t>WAN Infrastructures</a:t>
            </a:r>
          </a:p>
          <a:p>
            <a:pPr>
              <a:lnSpc>
                <a:spcPct val="80000"/>
              </a:lnSpc>
            </a:pPr>
            <a:r>
              <a:rPr lang="en-US" dirty="0">
                <a:latin typeface="Arial" charset="0"/>
              </a:rPr>
              <a:t>1.2.3.5 – VPN Technology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4452970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1.2.4.1 – Choosing a WAN Link</a:t>
            </a:r>
            <a:r>
              <a:rPr lang="en-US" baseline="0" dirty="0">
                <a:latin typeface="Arial" charset="0"/>
              </a:rPr>
              <a:t> Connection</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4829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1.1.1.1 – </a:t>
            </a:r>
            <a:r>
              <a:rPr lang="en-US" dirty="0">
                <a:latin typeface="Arial"/>
                <a:cs typeface="Arial"/>
              </a:rPr>
              <a:t>Why a WAN?</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a:p>
        </p:txBody>
      </p:sp>
    </p:spTree>
    <p:extLst>
      <p:ext uri="{BB962C8B-B14F-4D97-AF65-F5344CB8AC3E}">
        <p14:creationId xmlns:p14="http://schemas.microsoft.com/office/powerpoint/2010/main" val="9211705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1.2.4.2 – Choosing a WAN Link</a:t>
            </a:r>
            <a:r>
              <a:rPr lang="en-US" baseline="0" dirty="0">
                <a:latin typeface="Arial" charset="0"/>
              </a:rPr>
              <a:t> </a:t>
            </a:r>
            <a:r>
              <a:rPr lang="en-US" baseline="0" dirty="0" smtClean="0">
                <a:latin typeface="Arial" charset="0"/>
              </a:rPr>
              <a:t>Connection (Cont.)</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686282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1.2</a:t>
            </a:r>
            <a:r>
              <a:rPr lang="en-US" kern="1200" dirty="0">
                <a:latin typeface="Arial" charset="0"/>
                <a:ea typeface="ＭＳ Ｐゴシック" charset="0"/>
                <a:cs typeface="ＭＳ Ｐゴシック" charset="0"/>
              </a:rPr>
              <a:t> – Selecting a </a:t>
            </a:r>
            <a:r>
              <a:rPr lang="en-US" dirty="0">
                <a:latin typeface="Arial" charset="0"/>
                <a:ea typeface="ＭＳ Ｐゴシック" charset="0"/>
                <a:cs typeface="ＭＳ Ｐゴシック" charset="0"/>
              </a:rPr>
              <a:t>WAN Technology</a:t>
            </a:r>
          </a:p>
          <a:p>
            <a:pPr>
              <a:lnSpc>
                <a:spcPct val="80000"/>
              </a:lnSpc>
            </a:pPr>
            <a:r>
              <a:rPr lang="en-US" dirty="0">
                <a:latin typeface="Arial" charset="0"/>
                <a:ea typeface="ＭＳ Ｐゴシック" charset="0"/>
                <a:cs typeface="ＭＳ Ｐゴシック" charset="0"/>
              </a:rPr>
              <a:t>1.2.4 – Selecting WAN Services</a:t>
            </a:r>
          </a:p>
          <a:p>
            <a:pPr>
              <a:lnSpc>
                <a:spcPct val="80000"/>
              </a:lnSpc>
            </a:pPr>
            <a:r>
              <a:rPr lang="en-US" dirty="0">
                <a:latin typeface="Arial" charset="0"/>
              </a:rPr>
              <a:t>1.2.4.3 – Lab – Researching WAN Technologies</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6550692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sz="1200" b="0" dirty="0"/>
              <a:t>1 – WAN Concepts</a:t>
            </a:r>
          </a:p>
          <a:p>
            <a:r>
              <a:rPr lang="en-US" dirty="0"/>
              <a:t>1.3 – Summary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42</a:t>
            </a:fld>
            <a:endParaRPr lang="en-US"/>
          </a:p>
        </p:txBody>
      </p:sp>
    </p:spTree>
    <p:extLst>
      <p:ext uri="{BB962C8B-B14F-4D97-AF65-F5344CB8AC3E}">
        <p14:creationId xmlns:p14="http://schemas.microsoft.com/office/powerpoint/2010/main" val="1764100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smtClean="0">
                <a:latin typeface="Arial" charset="0"/>
                <a:ea typeface="ＭＳ Ｐゴシック" charset="0"/>
                <a:cs typeface="ＭＳ Ｐゴシック" charset="0"/>
              </a:rPr>
              <a:t>1.3</a:t>
            </a:r>
            <a:r>
              <a:rPr lang="en-US" kern="1200" dirty="0" smtClean="0">
                <a:latin typeface="Arial" charset="0"/>
                <a:ea typeface="ＭＳ Ｐゴシック" charset="0"/>
                <a:cs typeface="ＭＳ Ｐゴシック" charset="0"/>
              </a:rPr>
              <a:t> </a:t>
            </a:r>
            <a:r>
              <a:rPr lang="en-US" kern="1200" dirty="0">
                <a:latin typeface="Arial" charset="0"/>
                <a:ea typeface="ＭＳ Ｐゴシック" charset="0"/>
                <a:cs typeface="ＭＳ Ｐゴシック" charset="0"/>
              </a:rPr>
              <a:t>– </a:t>
            </a:r>
            <a:r>
              <a:rPr lang="en-US" kern="1200" dirty="0" smtClean="0">
                <a:latin typeface="Arial" charset="0"/>
                <a:ea typeface="ＭＳ Ｐゴシック" charset="0"/>
                <a:cs typeface="ＭＳ Ｐゴシック" charset="0"/>
              </a:rPr>
              <a:t>Summary</a:t>
            </a:r>
            <a:endParaRPr lang="en-US" dirty="0">
              <a:latin typeface="Arial" charset="0"/>
              <a:ea typeface="ＭＳ Ｐゴシック" charset="0"/>
              <a:cs typeface="ＭＳ Ｐゴシック" charset="0"/>
            </a:endParaRPr>
          </a:p>
          <a:p>
            <a:pPr>
              <a:lnSpc>
                <a:spcPct val="80000"/>
              </a:lnSpc>
            </a:pPr>
            <a:r>
              <a:rPr lang="en-US" dirty="0" smtClean="0">
                <a:latin typeface="Arial" charset="0"/>
                <a:ea typeface="ＭＳ Ｐゴシック" charset="0"/>
                <a:cs typeface="ＭＳ Ｐゴシック" charset="0"/>
              </a:rPr>
              <a:t>1.3.1 </a:t>
            </a:r>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Conclusion</a:t>
            </a:r>
            <a:endParaRPr lang="en-US" dirty="0">
              <a:latin typeface="Arial" charset="0"/>
              <a:ea typeface="ＭＳ Ｐゴシック" charset="0"/>
              <a:cs typeface="ＭＳ Ｐゴシック" charset="0"/>
            </a:endParaRPr>
          </a:p>
          <a:p>
            <a:pPr>
              <a:lnSpc>
                <a:spcPct val="80000"/>
              </a:lnSpc>
            </a:pPr>
            <a:r>
              <a:rPr lang="en-US" dirty="0" smtClean="0">
                <a:latin typeface="Arial" charset="0"/>
              </a:rPr>
              <a:t>1.3.1.1 </a:t>
            </a:r>
            <a:r>
              <a:rPr lang="en-US" dirty="0">
                <a:latin typeface="Arial" charset="0"/>
              </a:rPr>
              <a:t>– </a:t>
            </a:r>
            <a:r>
              <a:rPr lang="en-US" dirty="0" smtClean="0">
                <a:latin typeface="Arial" charset="0"/>
              </a:rPr>
              <a:t>Chapter 1: WAN Concepts</a:t>
            </a:r>
            <a:endParaRPr lang="en-US" dirty="0">
              <a:latin typeface="Arial" charset="0"/>
              <a:cs typeface="Arial"/>
            </a:endParaRPr>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250712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44</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22129118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45</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651308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46</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6624887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47</a:t>
            </a:fld>
            <a:endParaRPr lang="en-US" sz="80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dirty="0">
                <a:latin typeface="Arial" charset="0"/>
              </a:rPr>
              <a:t>New Terms and Commands</a:t>
            </a:r>
            <a:endParaRPr lang="en-US" dirty="0"/>
          </a:p>
        </p:txBody>
      </p:sp>
    </p:spTree>
    <p:extLst>
      <p:ext uri="{BB962C8B-B14F-4D97-AF65-F5344CB8AC3E}">
        <p14:creationId xmlns:p14="http://schemas.microsoft.com/office/powerpoint/2010/main" val="10174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1.1.1.2 – </a:t>
            </a:r>
            <a:r>
              <a:rPr lang="en-US" dirty="0">
                <a:latin typeface="Arial"/>
                <a:cs typeface="Arial"/>
              </a:rPr>
              <a:t>Are WANs Necessary?</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74307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1.1.1.3 – </a:t>
            </a:r>
            <a:r>
              <a:rPr lang="en-US" dirty="0">
                <a:latin typeface="Arial"/>
                <a:cs typeface="Arial"/>
              </a:rPr>
              <a:t>WAN Topologies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4079406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1.1.1.3 – </a:t>
            </a:r>
            <a:r>
              <a:rPr lang="en-US">
                <a:latin typeface="Arial"/>
                <a:cs typeface="Arial"/>
              </a:rPr>
              <a:t>WAN Topologies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60335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1.1.1.4 – </a:t>
            </a:r>
            <a:r>
              <a:rPr lang="en-US" dirty="0">
                <a:latin typeface="Arial"/>
                <a:cs typeface="Arial"/>
              </a:rPr>
              <a:t>Evolving Networks</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67288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latin typeface="Arial" charset="0"/>
                <a:ea typeface="ＭＳ Ｐゴシック" charset="0"/>
                <a:cs typeface="ＭＳ Ｐゴシック" charset="0"/>
              </a:rPr>
              <a:t>1.1</a:t>
            </a:r>
            <a:r>
              <a:rPr lang="en-US" kern="1200" dirty="0">
                <a:latin typeface="Arial" charset="0"/>
                <a:ea typeface="ＭＳ Ｐゴシック" charset="0"/>
                <a:cs typeface="ＭＳ Ｐゴシック" charset="0"/>
              </a:rPr>
              <a:t> – </a:t>
            </a:r>
            <a:r>
              <a:rPr lang="en-US" dirty="0">
                <a:latin typeface="Arial" charset="0"/>
                <a:ea typeface="ＭＳ Ｐゴシック" charset="0"/>
                <a:cs typeface="ＭＳ Ｐゴシック" charset="0"/>
              </a:rPr>
              <a:t>WAN Technologies Overview</a:t>
            </a:r>
            <a:endParaRPr lang="en-US" kern="1200" dirty="0">
              <a:latin typeface="Arial" charset="0"/>
              <a:ea typeface="ＭＳ Ｐゴシック" charset="0"/>
              <a:cs typeface="ＭＳ Ｐゴシック" charset="0"/>
            </a:endParaRPr>
          </a:p>
          <a:p>
            <a:pPr>
              <a:lnSpc>
                <a:spcPct val="80000"/>
              </a:lnSpc>
            </a:pPr>
            <a:r>
              <a:rPr lang="en-US" dirty="0">
                <a:latin typeface="Arial" charset="0"/>
              </a:rPr>
              <a:t>1.1.1 – </a:t>
            </a:r>
            <a:r>
              <a:rPr lang="en-US" dirty="0">
                <a:latin typeface="Arial" charset="0"/>
                <a:cs typeface="Arial"/>
              </a:rPr>
              <a:t>Purpose of WANs</a:t>
            </a:r>
          </a:p>
          <a:p>
            <a:pPr>
              <a:lnSpc>
                <a:spcPct val="80000"/>
              </a:lnSpc>
            </a:pPr>
            <a:r>
              <a:rPr lang="en-US" dirty="0">
                <a:latin typeface="Arial" charset="0"/>
              </a:rPr>
              <a:t>1.1.1.5 – </a:t>
            </a:r>
            <a:r>
              <a:rPr lang="en-US" dirty="0">
                <a:latin typeface="Arial"/>
                <a:cs typeface="Arial"/>
              </a:rPr>
              <a:t>Small Office</a:t>
            </a: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4967717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086725553"/>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3653042546"/>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p>
        </p:txBody>
      </p:sp>
    </p:spTree>
    <p:extLst>
      <p:ext uri="{BB962C8B-B14F-4D97-AF65-F5344CB8AC3E}">
        <p14:creationId xmlns:p14="http://schemas.microsoft.com/office/powerpoint/2010/main" val="1974617842"/>
      </p:ext>
    </p:extLst>
  </p:cSld>
  <p:clrMapOvr>
    <a:masterClrMapping/>
  </p:clrMapOvr>
  <p:transition spd="slow">
    <p:wipe/>
  </p:transition>
  <p:extLst mod="1">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Chapter 1: WAN Concepts</a:t>
            </a:r>
          </a:p>
        </p:txBody>
      </p:sp>
      <p:sp>
        <p:nvSpPr>
          <p:cNvPr id="7" name="Subtitle 6"/>
          <p:cNvSpPr>
            <a:spLocks noGrp="1"/>
          </p:cNvSpPr>
          <p:nvPr>
            <p:ph type="subTitle" idx="1"/>
          </p:nvPr>
        </p:nvSpPr>
        <p:spPr>
          <a:xfrm>
            <a:off x="469497" y="3809526"/>
            <a:ext cx="2368954" cy="902174"/>
          </a:xfrm>
        </p:spPr>
        <p:txBody>
          <a:bodyPr/>
          <a:lstStyle/>
          <a:p>
            <a:r>
              <a:rPr lang="en-US" dirty="0"/>
              <a:t>CCNA Routing and Switching</a:t>
            </a:r>
          </a:p>
          <a:p>
            <a:r>
              <a:rPr lang="en-US" dirty="0"/>
              <a:t>Connecting Networks v6.0</a:t>
            </a:r>
            <a:endParaRPr lang="en-US" dirty="0">
              <a:cs typeface="Arial"/>
            </a:endParaRPr>
          </a:p>
          <a:p>
            <a:endParaRPr lang="en-US" dirty="0"/>
          </a:p>
        </p:txBody>
      </p:sp>
    </p:spTree>
    <p:extLst>
      <p:ext uri="{BB962C8B-B14F-4D97-AF65-F5344CB8AC3E}">
        <p14:creationId xmlns:p14="http://schemas.microsoft.com/office/powerpoint/2010/main" val="178293801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Campus Network</a:t>
            </a:r>
            <a:endParaRPr lang="en-CA" altLang="en-US" dirty="0">
              <a:solidFill>
                <a:srgbClr val="367187"/>
              </a:solidFill>
              <a:cs typeface="Arial"/>
            </a:endParaRPr>
          </a:p>
        </p:txBody>
      </p:sp>
      <p:sp>
        <p:nvSpPr>
          <p:cNvPr id="13315" name="Content Placeholder 2"/>
          <p:cNvSpPr>
            <a:spLocks noGrp="1"/>
          </p:cNvSpPr>
          <p:nvPr>
            <p:ph idx="1"/>
          </p:nvPr>
        </p:nvSpPr>
        <p:spPr>
          <a:xfrm>
            <a:off x="5265523" y="135467"/>
            <a:ext cx="3826091" cy="4598458"/>
          </a:xfrm>
        </p:spPr>
        <p:txBody>
          <a:bodyPr/>
          <a:lstStyle/>
          <a:p>
            <a:pPr marL="169545" indent="-169545"/>
            <a:r>
              <a:rPr lang="en-US" altLang="en-US" dirty="0">
                <a:cs typeface="Arial"/>
              </a:rPr>
              <a:t>Five years later, SPAN Engineering has grown rapidly.  The company was contracted to design and implement a full-sized waste conversion facility as well as other projects in neighboring municipalities and around the country.</a:t>
            </a:r>
          </a:p>
          <a:p>
            <a:pPr marL="169545" indent="-169545"/>
            <a:r>
              <a:rPr lang="en-US" altLang="en-US" dirty="0">
                <a:cs typeface="Arial"/>
              </a:rPr>
              <a:t>The company is now classified as a small to medium-sized business with several hundred employees.</a:t>
            </a:r>
          </a:p>
          <a:p>
            <a:pPr marL="169545" indent="-169545"/>
            <a:r>
              <a:rPr lang="en-US" altLang="en-US" dirty="0">
                <a:cs typeface="Arial"/>
              </a:rPr>
              <a:t>The company now occupies multiple floors of an office building.</a:t>
            </a:r>
          </a:p>
          <a:p>
            <a:pPr marL="169545" indent="-169545"/>
            <a:r>
              <a:rPr lang="en-US" altLang="en-US" dirty="0">
                <a:cs typeface="Arial"/>
              </a:rPr>
              <a:t>The network has grown to several subnetworks which spans several floors of the building.</a:t>
            </a:r>
          </a:p>
          <a:p>
            <a:pPr marL="169545" indent="-169545"/>
            <a:r>
              <a:rPr lang="en-US" altLang="en-US" dirty="0">
                <a:cs typeface="Arial"/>
              </a:rPr>
              <a:t>The business now has an in-house IT staff to support and maintain the network.</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61783" y="900113"/>
            <a:ext cx="5003740" cy="3646487"/>
          </a:xfrm>
          <a:prstGeom prst="rect">
            <a:avLst/>
          </a:prstGeom>
        </p:spPr>
      </p:pic>
    </p:spTree>
    <p:extLst>
      <p:ext uri="{BB962C8B-B14F-4D97-AF65-F5344CB8AC3E}">
        <p14:creationId xmlns:p14="http://schemas.microsoft.com/office/powerpoint/2010/main" val="152760183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Branch Networks</a:t>
            </a:r>
            <a:endParaRPr lang="en-CA" altLang="en-US" dirty="0">
              <a:solidFill>
                <a:srgbClr val="367187"/>
              </a:solidFill>
              <a:cs typeface="Arial"/>
            </a:endParaRPr>
          </a:p>
        </p:txBody>
      </p:sp>
      <p:sp>
        <p:nvSpPr>
          <p:cNvPr id="13315" name="Content Placeholder 2"/>
          <p:cNvSpPr>
            <a:spLocks noGrp="1"/>
          </p:cNvSpPr>
          <p:nvPr>
            <p:ph idx="1"/>
          </p:nvPr>
        </p:nvSpPr>
        <p:spPr>
          <a:xfrm>
            <a:off x="4817533" y="177800"/>
            <a:ext cx="3818467" cy="4318000"/>
          </a:xfrm>
        </p:spPr>
        <p:txBody>
          <a:bodyPr/>
          <a:lstStyle/>
          <a:p>
            <a:pPr marL="169545" indent="-169545"/>
            <a:r>
              <a:rPr lang="en-US" altLang="en-US" dirty="0">
                <a:cs typeface="Arial"/>
              </a:rPr>
              <a:t>Another six years later, SPAN Engineering has been so successful, they have expanded their operation and have opened small branch offices closer to the project sites.</a:t>
            </a:r>
          </a:p>
          <a:p>
            <a:pPr marL="169545" indent="-169545"/>
            <a:r>
              <a:rPr lang="en-US" altLang="en-US" dirty="0">
                <a:cs typeface="Arial"/>
              </a:rPr>
              <a:t>The company was required to implement a WAN in order for the remote sites to be able to access the data center which houses various databases and servers.</a:t>
            </a:r>
          </a:p>
          <a:p>
            <a:pPr marL="169545" indent="-169545"/>
            <a:r>
              <a:rPr lang="en-US" altLang="en-US" dirty="0">
                <a:cs typeface="Arial"/>
              </a:rPr>
              <a:t>The branch offices that are in nearby cities use private dedicated lines through their local service provider.  </a:t>
            </a:r>
          </a:p>
          <a:p>
            <a:pPr marL="169545" indent="-169545"/>
            <a:r>
              <a:rPr lang="en-US" altLang="en-US" dirty="0">
                <a:cs typeface="Arial"/>
              </a:rPr>
              <a:t>Offices that are located in other countries must use the Internet for their WAN connection.</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77283" y="925513"/>
            <a:ext cx="4137871" cy="3570287"/>
          </a:xfrm>
          <a:prstGeom prst="rect">
            <a:avLst/>
          </a:prstGeom>
        </p:spPr>
      </p:pic>
    </p:spTree>
    <p:extLst>
      <p:ext uri="{BB962C8B-B14F-4D97-AF65-F5344CB8AC3E}">
        <p14:creationId xmlns:p14="http://schemas.microsoft.com/office/powerpoint/2010/main" val="108504288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Distributed Network</a:t>
            </a:r>
            <a:endParaRPr lang="en-CA" altLang="en-US" dirty="0">
              <a:solidFill>
                <a:srgbClr val="367187"/>
              </a:solidFill>
              <a:cs typeface="Arial"/>
            </a:endParaRPr>
          </a:p>
        </p:txBody>
      </p:sp>
      <p:sp>
        <p:nvSpPr>
          <p:cNvPr id="13315" name="Content Placeholder 2"/>
          <p:cNvSpPr>
            <a:spLocks noGrp="1"/>
          </p:cNvSpPr>
          <p:nvPr>
            <p:ph idx="1"/>
          </p:nvPr>
        </p:nvSpPr>
        <p:spPr>
          <a:xfrm>
            <a:off x="4817533" y="177799"/>
            <a:ext cx="4191000" cy="4639733"/>
          </a:xfrm>
        </p:spPr>
        <p:txBody>
          <a:bodyPr/>
          <a:lstStyle/>
          <a:p>
            <a:pPr marL="169545" indent="-169545"/>
            <a:r>
              <a:rPr lang="en-US" altLang="en-US" dirty="0">
                <a:cs typeface="Arial"/>
              </a:rPr>
              <a:t>SPAN Engineering has now been in business for 20 years and has grown to thousands of employees distributed in offices worldwide.</a:t>
            </a:r>
          </a:p>
          <a:p>
            <a:pPr marL="169545" indent="-169545"/>
            <a:r>
              <a:rPr lang="en-US" altLang="en-US" dirty="0">
                <a:cs typeface="Arial"/>
              </a:rPr>
              <a:t>The cost of the network and its related services is a significant expense.</a:t>
            </a:r>
          </a:p>
          <a:p>
            <a:pPr marL="169545" indent="-169545"/>
            <a:r>
              <a:rPr lang="en-US" altLang="en-US" dirty="0">
                <a:cs typeface="Arial"/>
              </a:rPr>
              <a:t>To increase profitability, the company must reduce its operating expense.	</a:t>
            </a:r>
          </a:p>
          <a:p>
            <a:pPr marL="358457" lvl="1" indent="-169545"/>
            <a:r>
              <a:rPr lang="en-US" altLang="en-US" dirty="0">
                <a:cs typeface="Arial"/>
              </a:rPr>
              <a:t>What methods has the company used to reduce its operating costs?</a:t>
            </a:r>
          </a:p>
          <a:p>
            <a:pPr marL="169545" indent="-169545"/>
            <a:r>
              <a:rPr lang="en-US" altLang="en-US" dirty="0">
                <a:cs typeface="Arial"/>
              </a:rPr>
              <a:t>To meet the new requirements, the network must provide the necessary converged service and secure Internet WAN connectivity to remote sites.</a:t>
            </a:r>
          </a:p>
          <a:p>
            <a:pPr marL="169545" indent="-169545"/>
            <a:r>
              <a:rPr lang="en-US" altLang="en-US" dirty="0">
                <a:cs typeface="Arial"/>
              </a:rPr>
              <a:t>As seen in this example, network requirements of a company can change dramatically as a company grows over time.  </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4" name="Picture 3"/>
          <p:cNvPicPr>
            <a:picLocks noChangeAspect="1"/>
          </p:cNvPicPr>
          <p:nvPr/>
        </p:nvPicPr>
        <p:blipFill>
          <a:blip r:embed="rId3"/>
          <a:stretch>
            <a:fillRect/>
          </a:stretch>
        </p:blipFill>
        <p:spPr>
          <a:xfrm>
            <a:off x="249237" y="1104832"/>
            <a:ext cx="4568296" cy="3084648"/>
          </a:xfrm>
          <a:prstGeom prst="rect">
            <a:avLst/>
          </a:prstGeom>
        </p:spPr>
      </p:pic>
    </p:spTree>
    <p:extLst>
      <p:ext uri="{BB962C8B-B14F-4D97-AF65-F5344CB8AC3E}">
        <p14:creationId xmlns:p14="http://schemas.microsoft.com/office/powerpoint/2010/main" val="3367412056"/>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WANs in the OSI Model</a:t>
            </a:r>
            <a:endParaRPr lang="en-CA" altLang="en-US" dirty="0">
              <a:solidFill>
                <a:srgbClr val="367187"/>
              </a:solidFill>
              <a:cs typeface="Arial"/>
            </a:endParaRPr>
          </a:p>
        </p:txBody>
      </p:sp>
      <p:sp>
        <p:nvSpPr>
          <p:cNvPr id="13315" name="Content Placeholder 2"/>
          <p:cNvSpPr>
            <a:spLocks noGrp="1"/>
          </p:cNvSpPr>
          <p:nvPr>
            <p:ph idx="1"/>
          </p:nvPr>
        </p:nvSpPr>
        <p:spPr>
          <a:xfrm>
            <a:off x="4334934" y="287867"/>
            <a:ext cx="4749799" cy="4529665"/>
          </a:xfrm>
        </p:spPr>
        <p:txBody>
          <a:bodyPr/>
          <a:lstStyle/>
          <a:p>
            <a:pPr marL="169545" indent="-169545"/>
            <a:r>
              <a:rPr lang="en-US" altLang="en-US" dirty="0">
                <a:cs typeface="Arial"/>
              </a:rPr>
              <a:t>WAN operations focus primarily on the physical and data link layer of the OSI Model.</a:t>
            </a:r>
          </a:p>
          <a:p>
            <a:pPr marL="169545" indent="-169545"/>
            <a:r>
              <a:rPr lang="en-US" altLang="en-US" dirty="0">
                <a:cs typeface="Arial"/>
              </a:rPr>
              <a:t>Data link layer requirements include physical addressing, flow control and encapsulation.  </a:t>
            </a:r>
          </a:p>
          <a:p>
            <a:pPr marL="169545" indent="-169545"/>
            <a:r>
              <a:rPr lang="en-US" altLang="en-US" dirty="0">
                <a:cs typeface="Arial"/>
              </a:rPr>
              <a:t>WAN access standards are defined and managed by a number of recognized authorities:</a:t>
            </a:r>
          </a:p>
          <a:p>
            <a:pPr marL="358457" lvl="1" indent="-169545"/>
            <a:r>
              <a:rPr lang="en-US" altLang="en-US" sz="1200" dirty="0">
                <a:cs typeface="Arial"/>
              </a:rPr>
              <a:t>TIA/EIA (Telecommunications Industry Association and the Electronic Industries Alliance)</a:t>
            </a:r>
          </a:p>
          <a:p>
            <a:pPr marL="358457" lvl="1" indent="-169545"/>
            <a:r>
              <a:rPr lang="en-US" altLang="en-US" sz="1200" dirty="0">
                <a:cs typeface="Arial"/>
              </a:rPr>
              <a:t>ISO (International Organization for Standardization)</a:t>
            </a:r>
          </a:p>
          <a:p>
            <a:pPr marL="358457" lvl="1" indent="-169545"/>
            <a:r>
              <a:rPr lang="en-US" altLang="en-US" sz="1200" dirty="0">
                <a:cs typeface="Arial"/>
              </a:rPr>
              <a:t>IEEE (Institute of Electrical and Electronics Engineers)</a:t>
            </a:r>
          </a:p>
          <a:p>
            <a:pPr marL="169545" indent="-169545"/>
            <a:r>
              <a:rPr lang="en-US" altLang="en-US" dirty="0">
                <a:cs typeface="Arial"/>
              </a:rPr>
              <a:t>Layer 1 protocols describe how to provide electrical, mechanical, operational, and functional connects to the services of a communications service provider.</a:t>
            </a:r>
          </a:p>
          <a:p>
            <a:pPr marL="169545" indent="-169545"/>
            <a:r>
              <a:rPr lang="en-US" altLang="en-US" dirty="0">
                <a:cs typeface="Arial"/>
              </a:rPr>
              <a:t>Layer 2 protocols define how data is encapsulated and the mechanisms for transferring the resulting frames.</a:t>
            </a: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47423" y="1060981"/>
            <a:ext cx="4187511" cy="3215410"/>
          </a:xfrm>
          <a:prstGeom prst="rect">
            <a:avLst/>
          </a:prstGeom>
        </p:spPr>
      </p:pic>
    </p:spTree>
    <p:extLst>
      <p:ext uri="{BB962C8B-B14F-4D97-AF65-F5344CB8AC3E}">
        <p14:creationId xmlns:p14="http://schemas.microsoft.com/office/powerpoint/2010/main" val="322084519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Common WAN Terminology</a:t>
            </a:r>
            <a:endParaRPr lang="en-CA" altLang="en-US" dirty="0">
              <a:solidFill>
                <a:srgbClr val="367187"/>
              </a:solidFill>
              <a:cs typeface="Arial"/>
            </a:endParaRPr>
          </a:p>
        </p:txBody>
      </p:sp>
      <p:sp>
        <p:nvSpPr>
          <p:cNvPr id="13315" name="Content Placeholder 2"/>
          <p:cNvSpPr>
            <a:spLocks noGrp="1"/>
          </p:cNvSpPr>
          <p:nvPr>
            <p:ph idx="1"/>
          </p:nvPr>
        </p:nvSpPr>
        <p:spPr>
          <a:xfrm>
            <a:off x="4910667" y="287867"/>
            <a:ext cx="4174066" cy="4529665"/>
          </a:xfrm>
        </p:spPr>
        <p:txBody>
          <a:bodyPr/>
          <a:lstStyle/>
          <a:p>
            <a:pPr marL="169545" indent="-169545"/>
            <a:r>
              <a:rPr lang="en-US" altLang="en-US" dirty="0">
                <a:cs typeface="Arial"/>
              </a:rPr>
              <a:t>One primary difference between a WAN and a LAN is that a company must subscribe to an outside WAN service provider to use WAN carrier network services.</a:t>
            </a:r>
          </a:p>
          <a:p>
            <a:pPr marL="169545" indent="-169545"/>
            <a:r>
              <a:rPr lang="en-US" altLang="en-US" dirty="0">
                <a:cs typeface="Arial"/>
              </a:rPr>
              <a:t>Terminology commonly used to describe WAN connections:</a:t>
            </a:r>
          </a:p>
          <a:p>
            <a:pPr marL="358457" lvl="1" indent="-169545"/>
            <a:r>
              <a:rPr lang="en-US" altLang="en-US" dirty="0">
                <a:cs typeface="Arial"/>
              </a:rPr>
              <a:t>Customer Premises Equipment (CPE) –Consists of devices and inside wiring located on the enterprise edge connecting to a carrier </a:t>
            </a:r>
          </a:p>
          <a:p>
            <a:pPr marL="358457" lvl="1" indent="-169545"/>
            <a:r>
              <a:rPr lang="en-US" altLang="en-US" dirty="0">
                <a:cs typeface="Arial"/>
              </a:rPr>
              <a:t>Data Communications Equipment (DCE) – Also called circuit-terminating equipment, the DCE consists of devices that put data on the local loop.  The DCE primarily provides an interface to connect subscribers to a communication link on the WAN cloud.</a:t>
            </a:r>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9916" y="890058"/>
            <a:ext cx="4654550" cy="3671923"/>
          </a:xfrm>
          <a:prstGeom prst="rect">
            <a:avLst/>
          </a:prstGeom>
        </p:spPr>
      </p:pic>
    </p:spTree>
    <p:extLst>
      <p:ext uri="{BB962C8B-B14F-4D97-AF65-F5344CB8AC3E}">
        <p14:creationId xmlns:p14="http://schemas.microsoft.com/office/powerpoint/2010/main" val="209592545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080000"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Common WAN Terminology (Cont.)</a:t>
            </a:r>
            <a:endParaRPr lang="en-CA" altLang="en-US" dirty="0">
              <a:solidFill>
                <a:srgbClr val="367187"/>
              </a:solidFill>
              <a:cs typeface="Arial"/>
            </a:endParaRPr>
          </a:p>
        </p:txBody>
      </p:sp>
      <p:sp>
        <p:nvSpPr>
          <p:cNvPr id="13315" name="Content Placeholder 2"/>
          <p:cNvSpPr>
            <a:spLocks noGrp="1"/>
          </p:cNvSpPr>
          <p:nvPr>
            <p:ph idx="1"/>
          </p:nvPr>
        </p:nvSpPr>
        <p:spPr>
          <a:xfrm>
            <a:off x="4910667" y="355601"/>
            <a:ext cx="4174066" cy="4461932"/>
          </a:xfrm>
        </p:spPr>
        <p:txBody>
          <a:bodyPr/>
          <a:lstStyle/>
          <a:p>
            <a:pPr marL="358457" lvl="1" indent="-169545"/>
            <a:r>
              <a:rPr lang="en-US" altLang="en-US" dirty="0">
                <a:cs typeface="Arial"/>
              </a:rPr>
              <a:t>Data Terminal Equipment (DTE) – The customer devices that pass the data from a customer network or host computer for transmission over the WAN.  The DTE connects to the local loop through the DCE.</a:t>
            </a:r>
          </a:p>
          <a:p>
            <a:pPr marL="358457" lvl="1" indent="-169545"/>
            <a:r>
              <a:rPr lang="en-US" altLang="en-US" dirty="0">
                <a:cs typeface="Arial"/>
              </a:rPr>
              <a:t>Demarcation Point – This is a point established in a building to separate customer equipment from service provider equipment.</a:t>
            </a:r>
          </a:p>
          <a:p>
            <a:pPr marL="358457" lvl="1" indent="-169545"/>
            <a:r>
              <a:rPr lang="en-US" altLang="en-US" dirty="0">
                <a:cs typeface="Arial"/>
              </a:rPr>
              <a:t>Local Loop (“last mile”) – The actual copper or fiber cable that connects the CPE to the CO of the service provider.  </a:t>
            </a:r>
          </a:p>
          <a:p>
            <a:pPr marL="358457" lvl="1" indent="-169545"/>
            <a:r>
              <a:rPr lang="en-US" altLang="en-US" dirty="0">
                <a:cs typeface="Arial"/>
              </a:rPr>
              <a:t>Central Office (CO) – The CO is the local service provider facility or building that connects the CPE to the provider network.</a:t>
            </a:r>
          </a:p>
          <a:p>
            <a:pPr marL="358457" lvl="1" indent="-169545"/>
            <a:r>
              <a:rPr lang="en-US" altLang="en-US" dirty="0">
                <a:cs typeface="Arial"/>
              </a:rPr>
              <a:t>Toll network – This consists of the long-haul, all-digital, fiber-optic communications lines and other equipment inside the WAN provider network.</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9916" y="890058"/>
            <a:ext cx="4654550" cy="3671923"/>
          </a:xfrm>
          <a:prstGeom prst="rect">
            <a:avLst/>
          </a:prstGeom>
        </p:spPr>
      </p:pic>
    </p:spTree>
    <p:extLst>
      <p:ext uri="{BB962C8B-B14F-4D97-AF65-F5344CB8AC3E}">
        <p14:creationId xmlns:p14="http://schemas.microsoft.com/office/powerpoint/2010/main" val="68824202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WAN Devices</a:t>
            </a:r>
            <a:endParaRPr lang="en-CA" altLang="en-US" dirty="0">
              <a:solidFill>
                <a:srgbClr val="367187"/>
              </a:solidFill>
              <a:cs typeface="Arial"/>
            </a:endParaRPr>
          </a:p>
        </p:txBody>
      </p:sp>
      <p:sp>
        <p:nvSpPr>
          <p:cNvPr id="13315" name="Content Placeholder 2"/>
          <p:cNvSpPr>
            <a:spLocks noGrp="1"/>
          </p:cNvSpPr>
          <p:nvPr>
            <p:ph idx="1"/>
          </p:nvPr>
        </p:nvSpPr>
        <p:spPr>
          <a:xfrm>
            <a:off x="4895501" y="287338"/>
            <a:ext cx="4073874" cy="4530725"/>
          </a:xfrm>
        </p:spPr>
        <p:txBody>
          <a:bodyPr/>
          <a:lstStyle/>
          <a:p>
            <a:pPr marL="169545" indent="-169545"/>
            <a:r>
              <a:rPr lang="en-US" altLang="en-US" dirty="0">
                <a:cs typeface="Arial"/>
              </a:rPr>
              <a:t>There are many types of devices that are specific to WAN environments:</a:t>
            </a:r>
          </a:p>
          <a:p>
            <a:pPr marL="358140" lvl="1" indent="-169545"/>
            <a:r>
              <a:rPr lang="en-US" altLang="en-US" dirty="0">
                <a:cs typeface="Arial"/>
              </a:rPr>
              <a:t>Dialup modem – Legacy WAN technology that converts (modulates) the digital signals produced by a computer into voice frequencies which are transmitted over the analog lines of the public telephone network to another modem for demodulation.</a:t>
            </a:r>
          </a:p>
          <a:p>
            <a:pPr marL="358140" lvl="1" indent="-169545"/>
            <a:r>
              <a:rPr lang="en-US" altLang="en-US" dirty="0">
                <a:cs typeface="Arial"/>
              </a:rPr>
              <a:t>Access server – Legacy technology where the server controls and coordinates dialup modem, dial-in and dial-out user communications.  </a:t>
            </a:r>
          </a:p>
          <a:p>
            <a:pPr marL="358140" lvl="1" indent="-169545"/>
            <a:r>
              <a:rPr lang="en-US" altLang="en-US" dirty="0">
                <a:cs typeface="Arial"/>
              </a:rPr>
              <a:t>Broadband modem – A type of digital modem used with high-speed DSL or cable Internet service.  Both operate in a similar manner to the voiceband modem, but </a:t>
            </a:r>
            <a:r>
              <a:rPr lang="en-US" altLang="en-US" dirty="0" smtClean="0">
                <a:cs typeface="Arial"/>
              </a:rPr>
              <a:t>use </a:t>
            </a:r>
            <a:r>
              <a:rPr lang="en-US" altLang="en-US" dirty="0">
                <a:cs typeface="Arial"/>
              </a:rPr>
              <a:t>higher broadband frequencies and transmission speeds.  </a:t>
            </a:r>
          </a:p>
          <a:p>
            <a:pPr marL="358140" lvl="1"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7948" y="798513"/>
            <a:ext cx="4494771" cy="3612620"/>
          </a:xfrm>
          <a:prstGeom prst="rect">
            <a:avLst/>
          </a:prstGeom>
        </p:spPr>
      </p:pic>
    </p:spTree>
    <p:extLst>
      <p:ext uri="{BB962C8B-B14F-4D97-AF65-F5344CB8AC3E}">
        <p14:creationId xmlns:p14="http://schemas.microsoft.com/office/powerpoint/2010/main" val="363755862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latin typeface="ＭＳ Ｐゴシック"/>
              </a:rPr>
              <a:t/>
            </a:r>
            <a:br>
              <a:rPr lang="en-US" dirty="0">
                <a:solidFill>
                  <a:schemeClr val="tx1"/>
                </a:solidFill>
                <a:latin typeface="ＭＳ Ｐゴシック"/>
              </a:rPr>
            </a:br>
            <a:r>
              <a:rPr lang="en-US" altLang="en-US" dirty="0"/>
              <a:t>WAN Devices</a:t>
            </a:r>
            <a:r>
              <a:rPr lang="en-US" altLang="en-US" dirty="0">
                <a:solidFill>
                  <a:srgbClr val="367187"/>
                </a:solidFill>
                <a:cs typeface="Arial"/>
              </a:rPr>
              <a:t> (Cont.)</a:t>
            </a:r>
            <a:endParaRPr lang="en-CA" altLang="en-US" dirty="0">
              <a:solidFill>
                <a:srgbClr val="367187"/>
              </a:solidFill>
              <a:cs typeface="Arial"/>
            </a:endParaRPr>
          </a:p>
        </p:txBody>
      </p:sp>
      <p:sp>
        <p:nvSpPr>
          <p:cNvPr id="13315" name="Content Placeholder 2"/>
          <p:cNvSpPr>
            <a:spLocks noGrp="1"/>
          </p:cNvSpPr>
          <p:nvPr>
            <p:ph idx="1"/>
          </p:nvPr>
        </p:nvSpPr>
        <p:spPr>
          <a:xfrm>
            <a:off x="4895501" y="287338"/>
            <a:ext cx="4073874" cy="4530725"/>
          </a:xfrm>
        </p:spPr>
        <p:txBody>
          <a:bodyPr/>
          <a:lstStyle/>
          <a:p>
            <a:pPr marL="358140" lvl="1" indent="-169545"/>
            <a:r>
              <a:rPr lang="en-US" altLang="en-US" dirty="0" smtClean="0">
                <a:cs typeface="Arial"/>
              </a:rPr>
              <a:t>CSU/DSU </a:t>
            </a:r>
            <a:r>
              <a:rPr lang="en-US" altLang="en-US" dirty="0">
                <a:cs typeface="Arial"/>
              </a:rPr>
              <a:t>- Digital-leased lines require a CSU and a DSU.  The CSU provides termination for the digital signal and ensures connection integrity through error correction and line monitoring.  The DSU converts line frames into frames that the LAN can interpret and vice versa.</a:t>
            </a:r>
          </a:p>
          <a:p>
            <a:pPr marL="358140" lvl="1" indent="-169545"/>
            <a:r>
              <a:rPr lang="en-US" altLang="en-US" dirty="0">
                <a:cs typeface="Arial"/>
              </a:rPr>
              <a:t>Router – Provides internetworking and WAN access interface ports that are used to connect to the service provider.</a:t>
            </a:r>
          </a:p>
          <a:p>
            <a:pPr marL="358140" lvl="1" indent="-169545"/>
            <a:r>
              <a:rPr lang="en-US" altLang="en-US" dirty="0">
                <a:cs typeface="Arial"/>
              </a:rPr>
              <a:t>Core router/Multilayer switch – A router or multilayer switch that resides within the middle or backbone of the WAN.  </a:t>
            </a:r>
          </a:p>
          <a:p>
            <a:pPr marL="358140" lvl="1" indent="-169545"/>
            <a:endParaRPr lang="en-US" altLang="en-US" dirty="0">
              <a:cs typeface="Arial"/>
            </a:endParaRPr>
          </a:p>
          <a:p>
            <a:pPr marL="358140" lvl="1"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7948" y="798513"/>
            <a:ext cx="4494771" cy="3612620"/>
          </a:xfrm>
          <a:prstGeom prst="rect">
            <a:avLst/>
          </a:prstGeom>
        </p:spPr>
      </p:pic>
    </p:spTree>
    <p:extLst>
      <p:ext uri="{BB962C8B-B14F-4D97-AF65-F5344CB8AC3E}">
        <p14:creationId xmlns:p14="http://schemas.microsoft.com/office/powerpoint/2010/main" val="3783746636"/>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Circuit</a:t>
            </a:r>
            <a:r>
              <a:rPr lang="en-US" altLang="en-US" dirty="0">
                <a:solidFill>
                  <a:srgbClr val="367187"/>
                </a:solidFill>
                <a:cs typeface="Arial"/>
              </a:rPr>
              <a:t> Switching</a:t>
            </a:r>
          </a:p>
        </p:txBody>
      </p:sp>
      <p:sp>
        <p:nvSpPr>
          <p:cNvPr id="13315" name="Content Placeholder 2"/>
          <p:cNvSpPr>
            <a:spLocks noGrp="1"/>
          </p:cNvSpPr>
          <p:nvPr>
            <p:ph idx="1"/>
          </p:nvPr>
        </p:nvSpPr>
        <p:spPr>
          <a:xfrm>
            <a:off x="5118248" y="287338"/>
            <a:ext cx="3851127" cy="4530725"/>
          </a:xfrm>
        </p:spPr>
        <p:txBody>
          <a:bodyPr/>
          <a:lstStyle/>
          <a:p>
            <a:pPr marL="356870" lvl="1" indent="-285750"/>
            <a:r>
              <a:rPr lang="en-US" altLang="en-US" dirty="0">
                <a:cs typeface="Arial"/>
              </a:rPr>
              <a:t>A circuit-switched network is one that establishes a dedicated circuit (or channel) between nodes and terminals before the users may communicate.</a:t>
            </a:r>
            <a:endParaRPr lang="en-US" dirty="0">
              <a:cs typeface="Arial"/>
            </a:endParaRPr>
          </a:p>
          <a:p>
            <a:pPr marL="356870" lvl="1" indent="-285750"/>
            <a:r>
              <a:rPr lang="en-US" altLang="en-US" dirty="0">
                <a:cs typeface="Arial"/>
              </a:rPr>
              <a:t>Circuit switching dynamically establishes a dedicated virtual connection for voice or data between a sender and a receiver.  </a:t>
            </a:r>
          </a:p>
          <a:p>
            <a:pPr marL="356870" lvl="1" indent="-285750"/>
            <a:r>
              <a:rPr lang="en-US" altLang="en-US" dirty="0">
                <a:cs typeface="Arial"/>
              </a:rPr>
              <a:t>Communication can't start until the connection is established through the service provider network.</a:t>
            </a:r>
          </a:p>
          <a:p>
            <a:pPr marL="358140" lvl="1" indent="-169545"/>
            <a:r>
              <a:rPr lang="en-CA" altLang="en-US" dirty="0">
                <a:cs typeface="Arial"/>
              </a:rPr>
              <a:t>Dialing a number to make a call is an example of circuit switching technology.</a:t>
            </a:r>
          </a:p>
          <a:p>
            <a:pPr marL="358140" lvl="1" indent="-169545"/>
            <a:r>
              <a:rPr lang="en-CA" altLang="en-US" dirty="0">
                <a:cs typeface="Arial"/>
              </a:rPr>
              <a:t>The two most common types of circuit-switched WAN technologies are the public switched telephone network (PSTN) and the Integrated Services Digital Network (ISDN).</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3">
            <a:extLst>
              <a:ext uri="{FF2B5EF4-FFF2-40B4-BE49-F238E27FC236}">
                <a16:creationId xmlns:a16="http://schemas.microsoft.com/office/drawing/2014/main" id="{AFB12C7E-86BE-4C6D-B344-2DA7117DEF3E}"/>
              </a:ext>
            </a:extLst>
          </p:cNvPr>
          <p:cNvPicPr>
            <a:picLocks noChangeAspect="1"/>
          </p:cNvPicPr>
          <p:nvPr/>
        </p:nvPicPr>
        <p:blipFill>
          <a:blip r:embed="rId3"/>
          <a:stretch>
            <a:fillRect/>
          </a:stretch>
        </p:blipFill>
        <p:spPr>
          <a:xfrm>
            <a:off x="133405" y="1085850"/>
            <a:ext cx="5078338" cy="3225745"/>
          </a:xfrm>
          <a:prstGeom prst="rect">
            <a:avLst/>
          </a:prstGeom>
        </p:spPr>
      </p:pic>
    </p:spTree>
    <p:extLst>
      <p:ext uri="{BB962C8B-B14F-4D97-AF65-F5344CB8AC3E}">
        <p14:creationId xmlns:p14="http://schemas.microsoft.com/office/powerpoint/2010/main" val="102313153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4922327" cy="757238"/>
          </a:xfrm>
        </p:spPr>
        <p:txBody>
          <a:bodyPr/>
          <a:lstStyle/>
          <a:p>
            <a:r>
              <a:rPr lang="en-US" sz="1600" dirty="0"/>
              <a:t>WAN Operations</a:t>
            </a:r>
            <a:r>
              <a:rPr lang="en-US" dirty="0">
                <a:solidFill>
                  <a:schemeClr val="tx1"/>
                </a:solidFill>
              </a:rPr>
              <a:t/>
            </a:r>
            <a:br>
              <a:rPr lang="en-US" dirty="0">
                <a:solidFill>
                  <a:schemeClr val="tx1"/>
                </a:solidFill>
              </a:rPr>
            </a:br>
            <a:r>
              <a:rPr lang="en-US" altLang="en-US" dirty="0"/>
              <a:t>Packet</a:t>
            </a:r>
            <a:r>
              <a:rPr lang="en-US" altLang="en-US" dirty="0">
                <a:solidFill>
                  <a:srgbClr val="367187"/>
                </a:solidFill>
                <a:cs typeface="Arial"/>
              </a:rPr>
              <a:t> Switching</a:t>
            </a:r>
          </a:p>
        </p:txBody>
      </p:sp>
      <p:sp>
        <p:nvSpPr>
          <p:cNvPr id="13315" name="Content Placeholder 2"/>
          <p:cNvSpPr>
            <a:spLocks noGrp="1"/>
          </p:cNvSpPr>
          <p:nvPr>
            <p:ph idx="1"/>
          </p:nvPr>
        </p:nvSpPr>
        <p:spPr>
          <a:xfrm>
            <a:off x="5118248" y="287338"/>
            <a:ext cx="3851127" cy="4530725"/>
          </a:xfrm>
        </p:spPr>
        <p:txBody>
          <a:bodyPr/>
          <a:lstStyle/>
          <a:p>
            <a:pPr marL="356870" lvl="1" indent="-285750"/>
            <a:r>
              <a:rPr lang="en-US" altLang="en-US" dirty="0">
                <a:cs typeface="Arial"/>
              </a:rPr>
              <a:t>In contrast to circuit switching, packet switching splits traffic data into packets that are routed over a shared network. </a:t>
            </a:r>
          </a:p>
          <a:p>
            <a:pPr marL="356870" lvl="1" indent="-285750"/>
            <a:r>
              <a:rPr lang="en-US" altLang="en-US" dirty="0">
                <a:cs typeface="Arial"/>
              </a:rPr>
              <a:t>A circuit does not need to be established and many pairs of nodes can communicate over the same channel.</a:t>
            </a:r>
          </a:p>
          <a:p>
            <a:pPr marL="356870" lvl="1" indent="-285750"/>
            <a:r>
              <a:rPr lang="en-US" altLang="en-US" dirty="0">
                <a:cs typeface="Arial"/>
              </a:rPr>
              <a:t>There are two approaches to packet-switched network link determination:</a:t>
            </a:r>
          </a:p>
          <a:p>
            <a:pPr marL="429895" lvl="2" indent="-285750"/>
            <a:r>
              <a:rPr lang="en-US" altLang="en-US" dirty="0">
                <a:cs typeface="Arial"/>
              </a:rPr>
              <a:t>Connectionless systems – Full addressing information must be carried in each packet. The Internet is an example of a connectionless system.</a:t>
            </a:r>
          </a:p>
          <a:p>
            <a:pPr marL="429895" lvl="2" indent="-285750"/>
            <a:r>
              <a:rPr lang="en-US" altLang="en-US" dirty="0">
                <a:cs typeface="Arial"/>
              </a:rPr>
              <a:t>Connection-oriented systems – The network predetermines the route for a packet, and each packet only has to carry an identifier.  An example of a connection-oriented system is Frame Relay (DLCIs are the identifiers).  </a:t>
            </a:r>
          </a:p>
          <a:p>
            <a:pPr marL="356870" lvl="1" indent="-285750"/>
            <a:r>
              <a:rPr lang="en-US" altLang="en-US" dirty="0">
                <a:cs typeface="Arial"/>
              </a:rPr>
              <a:t>Packet switching costs less than circuit switching, however, latency and jitter are greater in packet-switching networks.</a:t>
            </a:r>
          </a:p>
          <a:p>
            <a:pPr marL="356870" lvl="1" indent="-285750"/>
            <a:endParaRPr lang="en-US" altLang="en-US" dirty="0">
              <a:cs typeface="Arial"/>
            </a:endParaRPr>
          </a:p>
          <a:p>
            <a:pPr marL="356870" lvl="1" indent="-285750"/>
            <a:endParaRPr lang="en-US" altLang="en-US" dirty="0">
              <a:cs typeface="Arial"/>
            </a:endParaRPr>
          </a:p>
          <a:p>
            <a:pPr marL="356870" lvl="1" indent="-285750"/>
            <a:endParaRPr lang="en-US" altLang="en-US" dirty="0">
              <a:cs typeface="Arial"/>
            </a:endParaRPr>
          </a:p>
          <a:p>
            <a:pPr marL="356870" lvl="1" indent="-285750"/>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3">
            <a:extLst>
              <a:ext uri="{FF2B5EF4-FFF2-40B4-BE49-F238E27FC236}">
                <a16:creationId xmlns:a16="http://schemas.microsoft.com/office/drawing/2014/main" id="{1279EE12-51D2-4100-BB41-4BABEAA9EB95}"/>
              </a:ext>
            </a:extLst>
          </p:cNvPr>
          <p:cNvPicPr>
            <a:picLocks noChangeAspect="1"/>
          </p:cNvPicPr>
          <p:nvPr/>
        </p:nvPicPr>
        <p:blipFill>
          <a:blip r:embed="rId3"/>
          <a:stretch>
            <a:fillRect/>
          </a:stretch>
        </p:blipFill>
        <p:spPr>
          <a:xfrm>
            <a:off x="238224" y="1085850"/>
            <a:ext cx="4930218" cy="3064461"/>
          </a:xfrm>
          <a:prstGeom prst="rect">
            <a:avLst/>
          </a:prstGeom>
        </p:spPr>
      </p:pic>
    </p:spTree>
    <p:extLst>
      <p:ext uri="{BB962C8B-B14F-4D97-AF65-F5344CB8AC3E}">
        <p14:creationId xmlns:p14="http://schemas.microsoft.com/office/powerpoint/2010/main" val="139626332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4"/>
          <p:cNvSpPr>
            <a:spLocks noGrp="1" noChangeArrowheads="1"/>
          </p:cNvSpPr>
          <p:nvPr>
            <p:ph idx="1"/>
          </p:nvPr>
        </p:nvSpPr>
        <p:spPr/>
        <p:txBody>
          <a:bodyPr/>
          <a:lstStyle/>
          <a:p>
            <a:r>
              <a:rPr lang="en-CA" sz="1600" dirty="0"/>
              <a:t>1.1 WAN Technologies Overview</a:t>
            </a:r>
          </a:p>
          <a:p>
            <a:pPr marL="469106" lvl="1" indent="-214313">
              <a:buFont typeface="Arial" panose="020B0604020202020204" pitchFamily="34" charset="0"/>
              <a:buChar char="•"/>
            </a:pPr>
            <a:r>
              <a:rPr lang="en-US" sz="1600" dirty="0"/>
              <a:t>Explain WAN access technologies available to small to medium-sized business networks.</a:t>
            </a:r>
          </a:p>
          <a:p>
            <a:pPr marL="557213" lvl="1" indent="-214313">
              <a:buFont typeface="Arial" panose="020B0604020202020204" pitchFamily="34" charset="0"/>
              <a:buChar char="•"/>
            </a:pPr>
            <a:r>
              <a:rPr lang="en-US" dirty="0"/>
              <a:t>Explain the purpose of a WAN.</a:t>
            </a:r>
          </a:p>
          <a:p>
            <a:pPr marL="557213" lvl="1" indent="-214313">
              <a:buFont typeface="Arial" panose="020B0604020202020204" pitchFamily="34" charset="0"/>
              <a:buChar char="•"/>
            </a:pPr>
            <a:r>
              <a:rPr lang="en-US" dirty="0"/>
              <a:t>Explain how WANs operate.</a:t>
            </a:r>
          </a:p>
          <a:p>
            <a:pPr marL="286941" indent="-285750"/>
            <a:r>
              <a:rPr lang="en-CA" sz="1600" dirty="0"/>
              <a:t>1.2 Selecting a WAN Technology</a:t>
            </a:r>
          </a:p>
          <a:p>
            <a:pPr marL="469106" lvl="1" indent="-214313">
              <a:buFont typeface="Arial" panose="020B0604020202020204" pitchFamily="34" charset="0"/>
              <a:buChar char="•"/>
            </a:pPr>
            <a:r>
              <a:rPr lang="en-US" sz="1600" dirty="0"/>
              <a:t>Select WAN access technologies to satisfy business requirements.</a:t>
            </a:r>
          </a:p>
          <a:p>
            <a:pPr marL="557213" lvl="1" indent="-214313">
              <a:buClr>
                <a:srgbClr val="58585B"/>
              </a:buClr>
              <a:buFont typeface="Arial" panose="020B0604020202020204" pitchFamily="34" charset="0"/>
              <a:buChar char="•"/>
            </a:pPr>
            <a:r>
              <a:rPr lang="en-US" dirty="0"/>
              <a:t>Describe WAN services available.</a:t>
            </a:r>
          </a:p>
          <a:p>
            <a:pPr marL="557213" lvl="1" indent="-214313">
              <a:buClr>
                <a:srgbClr val="58585B"/>
              </a:buClr>
              <a:buFont typeface="Arial" panose="020B0604020202020204" pitchFamily="34" charset="0"/>
              <a:buChar char="•"/>
            </a:pPr>
            <a:r>
              <a:rPr lang="en-US" dirty="0"/>
              <a:t>Compare private WAN technologies.</a:t>
            </a:r>
          </a:p>
          <a:p>
            <a:pPr marL="557213" lvl="1" indent="-214313">
              <a:buClr>
                <a:srgbClr val="58585B"/>
              </a:buClr>
              <a:buFont typeface="Arial" panose="020B0604020202020204" pitchFamily="34" charset="0"/>
              <a:buChar char="•"/>
            </a:pPr>
            <a:r>
              <a:rPr lang="en-US" dirty="0"/>
              <a:t>Compare public WAN technologies.</a:t>
            </a:r>
          </a:p>
          <a:p>
            <a:pPr marL="557213" lvl="1" indent="-214313">
              <a:buClr>
                <a:srgbClr val="58585B"/>
              </a:buClr>
              <a:buFont typeface="Arial" panose="020B0604020202020204" pitchFamily="34" charset="0"/>
              <a:buChar char="•"/>
            </a:pPr>
            <a:r>
              <a:rPr lang="en-US" dirty="0"/>
              <a:t>Select the appropriate WAN protocol and service for a specific network </a:t>
            </a:r>
            <a:r>
              <a:rPr lang="en-US" dirty="0" smtClean="0"/>
              <a:t>requirement.</a:t>
            </a:r>
            <a:endParaRPr lang="en-US" dirty="0"/>
          </a:p>
          <a:p>
            <a:pPr marL="557213" lvl="1" indent="-214313">
              <a:buClr>
                <a:srgbClr val="58585B"/>
              </a:buClr>
              <a:buFont typeface="Arial" panose="020B0604020202020204" pitchFamily="34" charset="0"/>
              <a:buChar char="•"/>
            </a:pPr>
            <a:endParaRPr lang="en-US" dirty="0"/>
          </a:p>
        </p:txBody>
      </p:sp>
      <p:sp>
        <p:nvSpPr>
          <p:cNvPr id="4098" name="Rectangle 33"/>
          <p:cNvSpPr>
            <a:spLocks noGrp="1" noChangeArrowheads="1"/>
          </p:cNvSpPr>
          <p:nvPr>
            <p:ph type="title"/>
          </p:nvPr>
        </p:nvSpPr>
        <p:spPr/>
        <p:txBody>
          <a:bodyPr/>
          <a:lstStyle/>
          <a:p>
            <a:pPr eaLnBrk="1" hangingPunct="1"/>
            <a:r>
              <a:rPr lang="en-US" dirty="0"/>
              <a:t>Chapter 1 - Sections &amp; Objectives</a:t>
            </a:r>
          </a:p>
        </p:txBody>
      </p:sp>
    </p:spTree>
    <p:extLst>
      <p:ext uri="{BB962C8B-B14F-4D97-AF65-F5344CB8AC3E}">
        <p14:creationId xmlns:p14="http://schemas.microsoft.com/office/powerpoint/2010/main" val="175886867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1.2 Selecting a WAN Technology</a:t>
            </a:r>
          </a:p>
        </p:txBody>
      </p:sp>
    </p:spTree>
    <p:extLst>
      <p:ext uri="{BB962C8B-B14F-4D97-AF65-F5344CB8AC3E}">
        <p14:creationId xmlns:p14="http://schemas.microsoft.com/office/powerpoint/2010/main" val="4030756038"/>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WAN Services</a:t>
            </a:r>
            <a:r>
              <a:rPr lang="en-US" dirty="0">
                <a:solidFill>
                  <a:schemeClr val="tx1"/>
                </a:solidFill>
              </a:rPr>
              <a:t/>
            </a:r>
            <a:br>
              <a:rPr lang="en-US" dirty="0">
                <a:solidFill>
                  <a:schemeClr val="tx1"/>
                </a:solidFill>
              </a:rPr>
            </a:br>
            <a:r>
              <a:rPr lang="en-US" altLang="en-US" dirty="0"/>
              <a:t>WAN Link Connection Options</a:t>
            </a:r>
            <a:endParaRPr lang="en-CA" altLang="en-US" dirty="0">
              <a:solidFill>
                <a:srgbClr val="367187"/>
              </a:solidFill>
              <a:cs typeface="Arial"/>
            </a:endParaRPr>
          </a:p>
        </p:txBody>
      </p:sp>
      <p:sp>
        <p:nvSpPr>
          <p:cNvPr id="13315" name="Content Placeholder 2"/>
          <p:cNvSpPr>
            <a:spLocks noGrp="1"/>
          </p:cNvSpPr>
          <p:nvPr>
            <p:ph idx="1"/>
          </p:nvPr>
        </p:nvSpPr>
        <p:spPr>
          <a:xfrm>
            <a:off x="4879732" y="135467"/>
            <a:ext cx="4211883" cy="4598458"/>
          </a:xfrm>
        </p:spPr>
        <p:txBody>
          <a:bodyPr/>
          <a:lstStyle/>
          <a:p>
            <a:pPr marL="169545" indent="-169545"/>
            <a:r>
              <a:rPr lang="en-US" altLang="en-US" dirty="0">
                <a:cs typeface="Arial"/>
              </a:rPr>
              <a:t>There are several WAN access connection options that ISPs can use to connect the local loop to the enterprise edge.</a:t>
            </a:r>
          </a:p>
          <a:p>
            <a:pPr marL="169545" indent="-169545"/>
            <a:r>
              <a:rPr lang="en-US" altLang="en-US" dirty="0">
                <a:cs typeface="Arial"/>
              </a:rPr>
              <a:t>Each option has </a:t>
            </a:r>
            <a:r>
              <a:rPr lang="en-US" altLang="en-US" dirty="0" smtClean="0">
                <a:cs typeface="Arial"/>
              </a:rPr>
              <a:t>distinct </a:t>
            </a:r>
            <a:r>
              <a:rPr lang="en-US" altLang="en-US" dirty="0">
                <a:cs typeface="Arial"/>
              </a:rPr>
              <a:t>advantages and disadvantages as well as differences with technology, speed, and cost.  </a:t>
            </a:r>
          </a:p>
          <a:p>
            <a:pPr marL="169545" indent="-169545"/>
            <a:r>
              <a:rPr lang="en-US" altLang="en-US" dirty="0">
                <a:cs typeface="Arial"/>
              </a:rPr>
              <a:t>There are two ways an enterprise can obtain WAN access:</a:t>
            </a:r>
          </a:p>
          <a:p>
            <a:pPr marL="358457" lvl="1" indent="-169545"/>
            <a:r>
              <a:rPr lang="en-US" altLang="en-US" dirty="0">
                <a:cs typeface="Arial"/>
              </a:rPr>
              <a:t>Private WAN infrastructure – Choices may include dedicated point-to-point leased lines, circuit-switched links such as PSTN or ISDN, and packet switched links such as Ethernet WAN, ATM, or Frame Relay.</a:t>
            </a:r>
          </a:p>
          <a:p>
            <a:pPr marL="358457" lvl="1" indent="-169545"/>
            <a:r>
              <a:rPr lang="en-US" altLang="en-US" dirty="0">
                <a:cs typeface="Arial"/>
              </a:rPr>
              <a:t>Public WAN infrastructure – Service providers may offer broadband Internet using DSL, cable, or satellite access.  Data traveling between corporate sites over a public WAN should be protected using VPNs.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63533" y="976314"/>
            <a:ext cx="4716199" cy="3375553"/>
          </a:xfrm>
          <a:prstGeom prst="rect">
            <a:avLst/>
          </a:prstGeom>
        </p:spPr>
      </p:pic>
    </p:spTree>
    <p:extLst>
      <p:ext uri="{BB962C8B-B14F-4D97-AF65-F5344CB8AC3E}">
        <p14:creationId xmlns:p14="http://schemas.microsoft.com/office/powerpoint/2010/main" val="34754228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WAN Services</a:t>
            </a:r>
            <a:r>
              <a:rPr lang="en-US" dirty="0">
                <a:solidFill>
                  <a:schemeClr val="tx1"/>
                </a:solidFill>
              </a:rPr>
              <a:t/>
            </a:r>
            <a:br>
              <a:rPr lang="en-US" dirty="0">
                <a:solidFill>
                  <a:schemeClr val="tx1"/>
                </a:solidFill>
              </a:rPr>
            </a:br>
            <a:r>
              <a:rPr lang="en-US" altLang="en-US" dirty="0"/>
              <a:t>Service Provider Network Infrastructure</a:t>
            </a:r>
            <a:endParaRPr lang="en-CA" altLang="en-US" dirty="0">
              <a:solidFill>
                <a:srgbClr val="367187"/>
              </a:solidFill>
              <a:cs typeface="Arial"/>
            </a:endParaRPr>
          </a:p>
        </p:txBody>
      </p:sp>
      <p:sp>
        <p:nvSpPr>
          <p:cNvPr id="13315" name="Content Placeholder 2"/>
          <p:cNvSpPr>
            <a:spLocks noGrp="1"/>
          </p:cNvSpPr>
          <p:nvPr>
            <p:ph idx="1"/>
          </p:nvPr>
        </p:nvSpPr>
        <p:spPr>
          <a:xfrm>
            <a:off x="4714754" y="735980"/>
            <a:ext cx="4376862" cy="4137103"/>
          </a:xfrm>
        </p:spPr>
        <p:txBody>
          <a:bodyPr/>
          <a:lstStyle/>
          <a:p>
            <a:pPr marL="169545" indent="-169545"/>
            <a:r>
              <a:rPr lang="en-US" altLang="en-US" dirty="0">
                <a:cs typeface="Arial"/>
              </a:rPr>
              <a:t>Service provider networks are complex and consist mostly of high-bandwidth fiber-optic media, using either Synchronous Optical Networking (SONET) or Synchronous Digital Hierarchy (SDH) standard.</a:t>
            </a:r>
          </a:p>
          <a:p>
            <a:pPr marL="169545" indent="-169545"/>
            <a:r>
              <a:rPr lang="en-US" altLang="en-US" dirty="0">
                <a:cs typeface="Arial"/>
              </a:rPr>
              <a:t>A newer fiber-optic media </a:t>
            </a:r>
            <a:r>
              <a:rPr lang="en-US" altLang="en-US" dirty="0" smtClean="0">
                <a:cs typeface="Arial"/>
              </a:rPr>
              <a:t>development for </a:t>
            </a:r>
            <a:r>
              <a:rPr lang="en-US" altLang="en-US" dirty="0">
                <a:cs typeface="Arial"/>
              </a:rPr>
              <a:t>long-range communications is called dense wavelength division multiplexing (DWDM).</a:t>
            </a:r>
          </a:p>
          <a:p>
            <a:pPr marL="358457" lvl="1" indent="-169545"/>
            <a:r>
              <a:rPr lang="en-US" altLang="en-US" dirty="0">
                <a:cs typeface="Arial"/>
              </a:rPr>
              <a:t>Multiplies the amount of bandwidth that a single strand of fiber can support</a:t>
            </a:r>
          </a:p>
          <a:p>
            <a:pPr marL="358457" lvl="1" indent="-169545"/>
            <a:r>
              <a:rPr lang="en-US" altLang="en-US" dirty="0">
                <a:cs typeface="Arial"/>
              </a:rPr>
              <a:t>Enables bidirectional communications over one strand of fiber</a:t>
            </a:r>
          </a:p>
          <a:p>
            <a:pPr marL="358457" lvl="1" indent="-169545"/>
            <a:r>
              <a:rPr lang="en-US" altLang="en-US" dirty="0">
                <a:cs typeface="Arial"/>
              </a:rPr>
              <a:t>Can multiplex more than 80 different channels of data onto a single fiber</a:t>
            </a:r>
          </a:p>
          <a:p>
            <a:pPr marL="358457" lvl="1" indent="-169545"/>
            <a:r>
              <a:rPr lang="en-US" altLang="en-US" dirty="0">
                <a:cs typeface="Arial"/>
              </a:rPr>
              <a:t>Each channel can carry a 10 Gb/s multiplexed signal</a:t>
            </a:r>
          </a:p>
          <a:p>
            <a:pPr marL="358457" lvl="1"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4978" y="1151645"/>
            <a:ext cx="4549775" cy="3229147"/>
          </a:xfrm>
          <a:prstGeom prst="rect">
            <a:avLst/>
          </a:prstGeom>
        </p:spPr>
      </p:pic>
    </p:spTree>
    <p:extLst>
      <p:ext uri="{BB962C8B-B14F-4D97-AF65-F5344CB8AC3E}">
        <p14:creationId xmlns:p14="http://schemas.microsoft.com/office/powerpoint/2010/main" val="220441191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Leased Lines</a:t>
            </a:r>
            <a:endParaRPr lang="en-CA" altLang="en-US" dirty="0">
              <a:solidFill>
                <a:srgbClr val="367187"/>
              </a:solidFill>
              <a:cs typeface="Arial"/>
            </a:endParaRPr>
          </a:p>
        </p:txBody>
      </p:sp>
      <p:sp>
        <p:nvSpPr>
          <p:cNvPr id="13315" name="Content Placeholder 2"/>
          <p:cNvSpPr>
            <a:spLocks noGrp="1"/>
          </p:cNvSpPr>
          <p:nvPr>
            <p:ph idx="1"/>
          </p:nvPr>
        </p:nvSpPr>
        <p:spPr>
          <a:xfrm>
            <a:off x="4714754" y="218114"/>
            <a:ext cx="4311800" cy="4597167"/>
          </a:xfrm>
        </p:spPr>
        <p:txBody>
          <a:bodyPr/>
          <a:lstStyle/>
          <a:p>
            <a:pPr marL="169545" indent="-169545"/>
            <a:r>
              <a:rPr lang="en-US" altLang="en-US" dirty="0">
                <a:cs typeface="Arial"/>
              </a:rPr>
              <a:t>Point-to-point lines are usually leased from a service provider and are called leased lines.  However, since they have been around since the 1950s, they are sometimes referred to as:</a:t>
            </a:r>
          </a:p>
          <a:p>
            <a:pPr marL="358457" lvl="1" indent="-169545"/>
            <a:r>
              <a:rPr lang="en-US" altLang="en-US" dirty="0">
                <a:cs typeface="Arial"/>
              </a:rPr>
              <a:t>Leased circuits</a:t>
            </a:r>
          </a:p>
          <a:p>
            <a:pPr marL="358457" lvl="1" indent="-169545"/>
            <a:r>
              <a:rPr lang="en-US" altLang="en-US" dirty="0">
                <a:cs typeface="Arial"/>
              </a:rPr>
              <a:t>Serial link</a:t>
            </a:r>
          </a:p>
          <a:p>
            <a:pPr marL="358457" lvl="1" indent="-169545"/>
            <a:r>
              <a:rPr lang="en-US" altLang="en-US" dirty="0">
                <a:cs typeface="Arial"/>
              </a:rPr>
              <a:t>Serial line</a:t>
            </a:r>
          </a:p>
          <a:p>
            <a:pPr marL="358457" lvl="1" indent="-169545"/>
            <a:r>
              <a:rPr lang="en-US" altLang="en-US" dirty="0">
                <a:cs typeface="Arial"/>
              </a:rPr>
              <a:t>Point-to-point link</a:t>
            </a:r>
          </a:p>
          <a:p>
            <a:pPr marL="358457" lvl="1" indent="-169545"/>
            <a:r>
              <a:rPr lang="en-US" altLang="en-US" dirty="0">
                <a:cs typeface="Arial"/>
              </a:rPr>
              <a:t>T1/E1 or T3/E3 lines</a:t>
            </a:r>
          </a:p>
          <a:p>
            <a:pPr marL="169545" indent="-169545"/>
            <a:r>
              <a:rPr lang="en-US" altLang="en-US" dirty="0">
                <a:cs typeface="Arial"/>
              </a:rPr>
              <a:t>Leased lines </a:t>
            </a:r>
            <a:r>
              <a:rPr lang="en-US" altLang="en-US" dirty="0" smtClean="0">
                <a:cs typeface="Arial"/>
              </a:rPr>
              <a:t>vary </a:t>
            </a:r>
            <a:r>
              <a:rPr lang="en-US" altLang="en-US" dirty="0">
                <a:cs typeface="Arial"/>
              </a:rPr>
              <a:t>in price depending on the bandwidth required and the distance between the two connected paths.</a:t>
            </a:r>
          </a:p>
          <a:p>
            <a:pPr marL="169545" indent="-169545"/>
            <a:r>
              <a:rPr lang="en-US" altLang="en-US" dirty="0">
                <a:cs typeface="Arial"/>
              </a:rPr>
              <a:t>In North America, service providers use the T-carrier system to define the digital transmission capacity of a serial copper media link.  For example, a T1 link supports 1.544 Mb/s.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12540" y="1084526"/>
            <a:ext cx="4458619" cy="2241022"/>
          </a:xfrm>
          <a:prstGeom prst="rect">
            <a:avLst/>
          </a:prstGeom>
        </p:spPr>
      </p:pic>
      <p:sp>
        <p:nvSpPr>
          <p:cNvPr id="6" name="Content Placeholder 2"/>
          <p:cNvSpPr txBox="1">
            <a:spLocks/>
          </p:cNvSpPr>
          <p:nvPr/>
        </p:nvSpPr>
        <p:spPr bwMode="auto">
          <a:xfrm>
            <a:off x="168946" y="3611562"/>
            <a:ext cx="4545808" cy="824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When permanent dedicated connections are required, a point-to-point link is used to provide a pre-established WAN communications path from the customer premises to the provider network.</a:t>
            </a:r>
          </a:p>
          <a:p>
            <a:pPr marL="169545" indent="-169545"/>
            <a:endParaRPr lang="en-US" altLang="en-US" sz="1200" dirty="0">
              <a:cs typeface="Arial"/>
            </a:endParaRPr>
          </a:p>
          <a:p>
            <a:pPr lvl="1"/>
            <a:endParaRPr lang="en-US" altLang="en-US" sz="1200" dirty="0"/>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a:p>
            <a:pPr lvl="1"/>
            <a:endParaRPr lang="en-US" altLang="en-US" sz="1200" dirty="0">
              <a:cs typeface="Arial"/>
            </a:endParaRPr>
          </a:p>
        </p:txBody>
      </p:sp>
    </p:spTree>
    <p:extLst>
      <p:ext uri="{BB962C8B-B14F-4D97-AF65-F5344CB8AC3E}">
        <p14:creationId xmlns:p14="http://schemas.microsoft.com/office/powerpoint/2010/main" val="1343128465"/>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Dialup</a:t>
            </a:r>
            <a:endParaRPr lang="en-CA" altLang="en-US" dirty="0">
              <a:solidFill>
                <a:srgbClr val="367187"/>
              </a:solidFill>
              <a:cs typeface="Arial"/>
            </a:endParaRPr>
          </a:p>
        </p:txBody>
      </p:sp>
      <p:sp>
        <p:nvSpPr>
          <p:cNvPr id="13315" name="Content Placeholder 2"/>
          <p:cNvSpPr>
            <a:spLocks noGrp="1"/>
          </p:cNvSpPr>
          <p:nvPr>
            <p:ph idx="1"/>
          </p:nvPr>
        </p:nvSpPr>
        <p:spPr>
          <a:xfrm>
            <a:off x="4823670" y="167780"/>
            <a:ext cx="4202884" cy="4605556"/>
          </a:xfrm>
        </p:spPr>
        <p:txBody>
          <a:bodyPr/>
          <a:lstStyle/>
          <a:p>
            <a:pPr marL="169545" indent="-169545"/>
            <a:r>
              <a:rPr lang="en-US" altLang="en-US" dirty="0">
                <a:cs typeface="Arial"/>
              </a:rPr>
              <a:t>Dialup WAN access may be required when no other WAN technology is available. </a:t>
            </a:r>
          </a:p>
          <a:p>
            <a:pPr marL="169545" indent="-169545"/>
            <a:r>
              <a:rPr lang="en-US" altLang="en-US" dirty="0">
                <a:cs typeface="Arial"/>
              </a:rPr>
              <a:t>For example, a remote location could use modems and analog telephone lines to provide low capacity and dedicated switched connections.</a:t>
            </a:r>
          </a:p>
          <a:p>
            <a:pPr marL="169545" indent="-169545"/>
            <a:r>
              <a:rPr lang="en-US" altLang="en-US" dirty="0">
                <a:cs typeface="Arial"/>
              </a:rPr>
              <a:t>Traditional local loops, which use copper cabling, transport binary computer data through the voice telephone network using a modem.</a:t>
            </a:r>
          </a:p>
          <a:p>
            <a:pPr marL="169545" indent="-169545"/>
            <a:r>
              <a:rPr lang="en-US" altLang="en-US" dirty="0">
                <a:cs typeface="Arial"/>
              </a:rPr>
              <a:t>A modem modulates the binary data into an analog signal at the source and demodulates the analog signal to binary data at the destination. </a:t>
            </a:r>
          </a:p>
          <a:p>
            <a:pPr marL="169545" indent="-169545"/>
            <a:r>
              <a:rPr lang="en-US" altLang="en-US" dirty="0">
                <a:cs typeface="Arial"/>
              </a:rPr>
              <a:t>The physical characteristics of the local loop and its connected to the PSTN limit the rate of the signal to less than 56 kb/s.</a:t>
            </a: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52649" y="897841"/>
            <a:ext cx="4510886" cy="2927540"/>
          </a:xfrm>
          <a:prstGeom prst="rect">
            <a:avLst/>
          </a:prstGeom>
        </p:spPr>
      </p:pic>
      <p:sp>
        <p:nvSpPr>
          <p:cNvPr id="7" name="Content Placeholder 2"/>
          <p:cNvSpPr txBox="1">
            <a:spLocks/>
          </p:cNvSpPr>
          <p:nvPr/>
        </p:nvSpPr>
        <p:spPr bwMode="auto">
          <a:xfrm>
            <a:off x="336967" y="3924709"/>
            <a:ext cx="431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WAN built with an on demand connection using a modem and the voice telephone network</a:t>
            </a:r>
          </a:p>
          <a:p>
            <a:pPr marL="169545" indent="-169545"/>
            <a:endParaRPr lang="en-US" altLang="en-US" dirty="0">
              <a:cs typeface="Arial"/>
            </a:endParaRPr>
          </a:p>
          <a:p>
            <a:pPr lvl="1"/>
            <a:endParaRPr lang="en-US" altLang="en-US" dirty="0"/>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657538572"/>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ISDN</a:t>
            </a:r>
            <a:endParaRPr lang="en-CA" altLang="en-US" dirty="0">
              <a:solidFill>
                <a:srgbClr val="367187"/>
              </a:solidFill>
              <a:cs typeface="Arial"/>
            </a:endParaRPr>
          </a:p>
        </p:txBody>
      </p:sp>
      <p:sp>
        <p:nvSpPr>
          <p:cNvPr id="13315" name="Content Placeholder 2"/>
          <p:cNvSpPr>
            <a:spLocks noGrp="1"/>
          </p:cNvSpPr>
          <p:nvPr>
            <p:ph idx="1"/>
          </p:nvPr>
        </p:nvSpPr>
        <p:spPr>
          <a:xfrm>
            <a:off x="4823670" y="369116"/>
            <a:ext cx="4202884" cy="4404219"/>
          </a:xfrm>
        </p:spPr>
        <p:txBody>
          <a:bodyPr/>
          <a:lstStyle/>
          <a:p>
            <a:pPr marL="169545" indent="-169545"/>
            <a:r>
              <a:rPr lang="en-US" altLang="en-US" dirty="0">
                <a:cs typeface="Arial"/>
              </a:rPr>
              <a:t>Integrated Services Digital Network (ISDN) is a circuit-switching technology that enables the local loop of a PSTN to carry digital signals, resulting in higher capacity switched connections.</a:t>
            </a:r>
          </a:p>
          <a:p>
            <a:pPr marL="169545" indent="-169545"/>
            <a:r>
              <a:rPr lang="en-US" altLang="en-US" dirty="0">
                <a:cs typeface="Arial"/>
              </a:rPr>
              <a:t>ISDN changes the internal connections of the PSTN from carrying analog signals to time-division multiplexed (TDM) digital signals.</a:t>
            </a:r>
          </a:p>
          <a:p>
            <a:pPr marL="169545" indent="-169545"/>
            <a:r>
              <a:rPr lang="en-US" altLang="en-US" dirty="0">
                <a:cs typeface="Arial"/>
              </a:rPr>
              <a:t>TDM allows two or more signals, or bit streams, to be transferred as </a:t>
            </a:r>
            <a:r>
              <a:rPr lang="en-US" altLang="en-US" dirty="0" err="1">
                <a:cs typeface="Arial"/>
              </a:rPr>
              <a:t>subchannels</a:t>
            </a:r>
            <a:r>
              <a:rPr lang="en-US" altLang="en-US" dirty="0">
                <a:cs typeface="Arial"/>
              </a:rPr>
              <a:t> in one communication channel.</a:t>
            </a:r>
          </a:p>
          <a:p>
            <a:pPr marL="169545" indent="-169545"/>
            <a:r>
              <a:rPr lang="en-US" altLang="en-US" dirty="0">
                <a:cs typeface="Arial"/>
              </a:rPr>
              <a:t>The ISDN connection may require a terminal adapter (TA) which is a device used to connect ISDN Basic Rate Interface (BRI) connections to a router.</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5470" y="1071998"/>
            <a:ext cx="4648200" cy="3133725"/>
          </a:xfrm>
          <a:prstGeom prst="rect">
            <a:avLst/>
          </a:prstGeom>
        </p:spPr>
      </p:pic>
    </p:spTree>
    <p:extLst>
      <p:ext uri="{BB962C8B-B14F-4D97-AF65-F5344CB8AC3E}">
        <p14:creationId xmlns:p14="http://schemas.microsoft.com/office/powerpoint/2010/main" val="2700273822"/>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ISDN (Cont.)</a:t>
            </a:r>
            <a:endParaRPr lang="en-CA" altLang="en-US" dirty="0">
              <a:solidFill>
                <a:srgbClr val="367187"/>
              </a:solidFill>
              <a:cs typeface="Arial"/>
            </a:endParaRPr>
          </a:p>
        </p:txBody>
      </p:sp>
      <p:sp>
        <p:nvSpPr>
          <p:cNvPr id="13315" name="Content Placeholder 2"/>
          <p:cNvSpPr>
            <a:spLocks noGrp="1"/>
          </p:cNvSpPr>
          <p:nvPr>
            <p:ph idx="1"/>
          </p:nvPr>
        </p:nvSpPr>
        <p:spPr>
          <a:xfrm>
            <a:off x="4823670" y="331888"/>
            <a:ext cx="4202884" cy="4613944"/>
          </a:xfrm>
        </p:spPr>
        <p:txBody>
          <a:bodyPr/>
          <a:lstStyle/>
          <a:p>
            <a:pPr marL="169545" indent="-169545"/>
            <a:r>
              <a:rPr lang="en-US" altLang="en-US" dirty="0">
                <a:cs typeface="Arial"/>
              </a:rPr>
              <a:t>There are two types of ISDN Interfaces:</a:t>
            </a:r>
          </a:p>
          <a:p>
            <a:pPr marL="358457" lvl="1" indent="-169545"/>
            <a:r>
              <a:rPr lang="en-US" altLang="en-US" sz="1300" dirty="0">
                <a:cs typeface="Arial"/>
              </a:rPr>
              <a:t>Basic Rate Interface (BRI) – ISDN BRI provides two 64 kb/s bearer channels (B) for carrying voice and data and a 16 kb/s delta channel (D) for signaling, call setup and other purposes.  </a:t>
            </a:r>
          </a:p>
          <a:p>
            <a:pPr marL="358457" lvl="1" indent="-169545"/>
            <a:r>
              <a:rPr lang="en-US" altLang="en-US" sz="1300" dirty="0">
                <a:cs typeface="Arial"/>
              </a:rPr>
              <a:t>Primary Rate Interface (PRI) – In North America, PRI delivers 23 B channels with 64 kb/s and one D channel with 64 kb/s for a total bit rate of up to 1.544 Mb/s.  This includes some additional overhead for synchronization.  </a:t>
            </a:r>
          </a:p>
          <a:p>
            <a:pPr marL="169545" indent="-169545"/>
            <a:r>
              <a:rPr lang="en-US" altLang="en-US" dirty="0">
                <a:cs typeface="Arial"/>
              </a:rPr>
              <a:t>A common application of ISDN is to provide additional capacity as needed on a leased line connection.  ISDN can also be used as a backup if the leased line fails.  </a:t>
            </a:r>
          </a:p>
          <a:p>
            <a:pPr marL="169545" indent="-169545"/>
            <a:r>
              <a:rPr lang="en-US" altLang="en-US" dirty="0">
                <a:cs typeface="Arial"/>
              </a:rPr>
              <a:t>Although ISDN is still an important technology for telephone service provider networks, it has declined in popularity due to DSL and other broadband services.</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75470" y="1071998"/>
            <a:ext cx="4648200" cy="3133725"/>
          </a:xfrm>
          <a:prstGeom prst="rect">
            <a:avLst/>
          </a:prstGeom>
        </p:spPr>
      </p:pic>
    </p:spTree>
    <p:extLst>
      <p:ext uri="{BB962C8B-B14F-4D97-AF65-F5344CB8AC3E}">
        <p14:creationId xmlns:p14="http://schemas.microsoft.com/office/powerpoint/2010/main" val="2197070375"/>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Frame Relay</a:t>
            </a:r>
            <a:endParaRPr lang="en-CA" altLang="en-US" dirty="0">
              <a:solidFill>
                <a:srgbClr val="367187"/>
              </a:solidFill>
              <a:cs typeface="Arial"/>
            </a:endParaRPr>
          </a:p>
        </p:txBody>
      </p:sp>
      <p:sp>
        <p:nvSpPr>
          <p:cNvPr id="13315" name="Content Placeholder 2"/>
          <p:cNvSpPr>
            <a:spLocks noGrp="1"/>
          </p:cNvSpPr>
          <p:nvPr>
            <p:ph idx="1"/>
          </p:nvPr>
        </p:nvSpPr>
        <p:spPr>
          <a:xfrm>
            <a:off x="4990722" y="352339"/>
            <a:ext cx="4035831" cy="4513720"/>
          </a:xfrm>
        </p:spPr>
        <p:txBody>
          <a:bodyPr/>
          <a:lstStyle/>
          <a:p>
            <a:pPr marL="169545" indent="-169545"/>
            <a:r>
              <a:rPr lang="en-US" altLang="en-US" dirty="0">
                <a:cs typeface="Arial"/>
              </a:rPr>
              <a:t>Frame Relay is a Layer 2 non-broadcast multi-access (NBMA) WAN technology used to interconnect enterprise LANs.  </a:t>
            </a:r>
          </a:p>
          <a:p>
            <a:pPr marL="358457" lvl="1" indent="-169545"/>
            <a:r>
              <a:rPr lang="en-US" altLang="en-US" dirty="0">
                <a:cs typeface="Arial"/>
              </a:rPr>
              <a:t>Data rates of up to 4 Mb/s with some providers offering higher rates</a:t>
            </a:r>
          </a:p>
          <a:p>
            <a:pPr marL="169545" indent="-169545"/>
            <a:r>
              <a:rPr lang="en-US" altLang="en-US" dirty="0">
                <a:cs typeface="Arial"/>
              </a:rPr>
              <a:t>A single router can be used to connect multiple sites using PVCs which can carry both voice and data traffic.</a:t>
            </a:r>
          </a:p>
          <a:p>
            <a:pPr marL="169545" indent="-169545"/>
            <a:r>
              <a:rPr lang="en-US" altLang="en-US" dirty="0">
                <a:cs typeface="Arial"/>
              </a:rPr>
              <a:t>An edge router only requires a single interface, even when multiple virtual circuits are used.</a:t>
            </a:r>
          </a:p>
          <a:p>
            <a:pPr marL="169545" indent="-169545"/>
            <a:r>
              <a:rPr lang="en-US" altLang="en-US" dirty="0">
                <a:cs typeface="Arial"/>
              </a:rPr>
              <a:t>Frame Relay creates PVCs which are uniquely identified by a data-link connection identifier (DLCI).  The PVCs and DLCIs ensure bidirectional communication between one DTE device to another.</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26053" y="953351"/>
            <a:ext cx="4781507" cy="3444653"/>
          </a:xfrm>
          <a:prstGeom prst="rect">
            <a:avLst/>
          </a:prstGeom>
        </p:spPr>
      </p:pic>
    </p:spTree>
    <p:extLst>
      <p:ext uri="{BB962C8B-B14F-4D97-AF65-F5344CB8AC3E}">
        <p14:creationId xmlns:p14="http://schemas.microsoft.com/office/powerpoint/2010/main" val="181669382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ATM</a:t>
            </a:r>
            <a:endParaRPr lang="en-CA" altLang="en-US" dirty="0">
              <a:solidFill>
                <a:srgbClr val="367187"/>
              </a:solidFill>
              <a:cs typeface="Arial"/>
            </a:endParaRPr>
          </a:p>
        </p:txBody>
      </p:sp>
      <p:sp>
        <p:nvSpPr>
          <p:cNvPr id="13315" name="Content Placeholder 2"/>
          <p:cNvSpPr>
            <a:spLocks noGrp="1"/>
          </p:cNvSpPr>
          <p:nvPr>
            <p:ph idx="1"/>
          </p:nvPr>
        </p:nvSpPr>
        <p:spPr>
          <a:xfrm>
            <a:off x="4890782" y="41275"/>
            <a:ext cx="4253218" cy="4938036"/>
          </a:xfrm>
        </p:spPr>
        <p:txBody>
          <a:bodyPr/>
          <a:lstStyle/>
          <a:p>
            <a:pPr marL="169545" indent="-169545"/>
            <a:r>
              <a:rPr lang="en-US" altLang="en-US" dirty="0">
                <a:cs typeface="Arial"/>
              </a:rPr>
              <a:t>Asynchronous Transfer Mode (ATM) technology is capable of transferring voice, video, and data through private and public networks.</a:t>
            </a:r>
          </a:p>
          <a:p>
            <a:pPr marL="358457" lvl="1" indent="-169545"/>
            <a:r>
              <a:rPr lang="en-US" altLang="en-US" sz="1300" dirty="0">
                <a:cs typeface="Arial"/>
              </a:rPr>
              <a:t>ATM is built on a cell-based architecture rather than on a frame-based architecture.</a:t>
            </a:r>
          </a:p>
          <a:p>
            <a:pPr marL="358457" lvl="1" indent="-169545"/>
            <a:r>
              <a:rPr lang="en-US" altLang="en-US" sz="1300" dirty="0">
                <a:cs typeface="Arial"/>
              </a:rPr>
              <a:t>Cells are always a fixed length of 53 bytes.</a:t>
            </a:r>
          </a:p>
          <a:p>
            <a:pPr marL="358457" lvl="1" indent="-169545"/>
            <a:r>
              <a:rPr lang="en-US" altLang="en-US" sz="1300" dirty="0">
                <a:cs typeface="Arial"/>
              </a:rPr>
              <a:t>ATM cells contain a 5-byte ATM header followed by 48 bytes of ATM payload.</a:t>
            </a:r>
          </a:p>
          <a:p>
            <a:pPr marL="169545" indent="-169545"/>
            <a:r>
              <a:rPr lang="en-US" altLang="en-US" dirty="0">
                <a:cs typeface="Arial"/>
              </a:rPr>
              <a:t>Small fixed-length cells are well-suited for voice and video traffic.</a:t>
            </a:r>
          </a:p>
          <a:p>
            <a:pPr marL="169545" indent="-169545"/>
            <a:r>
              <a:rPr lang="en-US" altLang="en-US" dirty="0">
                <a:cs typeface="Arial"/>
              </a:rPr>
              <a:t>A typical ATM line needs almost 20% greater bandwidth than Frame Relay to carry the same volume of network traffic.</a:t>
            </a:r>
          </a:p>
          <a:p>
            <a:pPr marL="169545" indent="-169545"/>
            <a:r>
              <a:rPr lang="en-US" altLang="en-US" dirty="0">
                <a:cs typeface="Arial"/>
              </a:rPr>
              <a:t>When the cell is carrying segmented network layer traffic, the overhead is higher since the ATM switch must be able to reassemble the packets at the destination.</a:t>
            </a: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marL="169545" indent="-169545"/>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96108" y="860874"/>
            <a:ext cx="4798505" cy="3496650"/>
          </a:xfrm>
          <a:prstGeom prst="rect">
            <a:avLst/>
          </a:prstGeom>
        </p:spPr>
      </p:pic>
    </p:spTree>
    <p:extLst>
      <p:ext uri="{BB962C8B-B14F-4D97-AF65-F5344CB8AC3E}">
        <p14:creationId xmlns:p14="http://schemas.microsoft.com/office/powerpoint/2010/main" val="465081371"/>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Ethernet WAN</a:t>
            </a:r>
            <a:endParaRPr lang="en-CA" altLang="en-US" dirty="0">
              <a:solidFill>
                <a:srgbClr val="367187"/>
              </a:solidFill>
              <a:cs typeface="Arial"/>
            </a:endParaRPr>
          </a:p>
        </p:txBody>
      </p:sp>
      <p:sp>
        <p:nvSpPr>
          <p:cNvPr id="13315" name="Content Placeholder 2"/>
          <p:cNvSpPr>
            <a:spLocks noGrp="1"/>
          </p:cNvSpPr>
          <p:nvPr>
            <p:ph idx="1"/>
          </p:nvPr>
        </p:nvSpPr>
        <p:spPr>
          <a:xfrm>
            <a:off x="4756558" y="192947"/>
            <a:ext cx="4085438" cy="4840447"/>
          </a:xfrm>
        </p:spPr>
        <p:txBody>
          <a:bodyPr/>
          <a:lstStyle/>
          <a:p>
            <a:pPr marL="169545" indent="-169545"/>
            <a:r>
              <a:rPr lang="en-US" altLang="en-US" dirty="0">
                <a:cs typeface="Arial"/>
              </a:rPr>
              <a:t>Thanks to newer Ethernet standards using fiber-optic cables, Ethernet is now a reasonable WAN access option.</a:t>
            </a:r>
          </a:p>
          <a:p>
            <a:pPr marL="358457" lvl="1" indent="-169545"/>
            <a:r>
              <a:rPr lang="en-US" altLang="en-US" dirty="0">
                <a:cs typeface="Arial"/>
              </a:rPr>
              <a:t>The original maximum cable length for Ethernet was one kilometer.</a:t>
            </a:r>
          </a:p>
          <a:p>
            <a:pPr marL="358457" lvl="1" indent="-169545"/>
            <a:r>
              <a:rPr lang="en-US" altLang="en-US" dirty="0">
                <a:cs typeface="Arial"/>
              </a:rPr>
              <a:t>With fiber-optic cable, the maximum length is 5 km using IEEE 10000Base-LX, and 70 km using IEEE 1000BASE-ZX standards.</a:t>
            </a:r>
          </a:p>
          <a:p>
            <a:pPr marL="169545" indent="-169545"/>
            <a:r>
              <a:rPr lang="en-US" altLang="en-US" dirty="0">
                <a:cs typeface="Arial"/>
              </a:rPr>
              <a:t>Service providers now offer Ethernet WAN service using fiber-optic cabling which provide several benefits:</a:t>
            </a:r>
          </a:p>
          <a:p>
            <a:pPr marL="358457" lvl="1" indent="-169545"/>
            <a:r>
              <a:rPr lang="en-US" altLang="en-US" dirty="0">
                <a:cs typeface="Arial"/>
              </a:rPr>
              <a:t>Reduced expenses and administration</a:t>
            </a:r>
          </a:p>
          <a:p>
            <a:pPr marL="358457" lvl="1" indent="-169545"/>
            <a:r>
              <a:rPr lang="en-US" altLang="en-US" dirty="0">
                <a:cs typeface="Arial"/>
              </a:rPr>
              <a:t>Easy integration with existing networks</a:t>
            </a:r>
          </a:p>
          <a:p>
            <a:pPr marL="358457" lvl="1" indent="-169545"/>
            <a:r>
              <a:rPr lang="en-US" altLang="en-US" dirty="0">
                <a:cs typeface="Arial"/>
              </a:rPr>
              <a:t>Enhanced business productivity</a:t>
            </a:r>
          </a:p>
          <a:p>
            <a:pPr marL="169545" lvl="0" indent="-169545">
              <a:buClr>
                <a:srgbClr val="58585B"/>
              </a:buClr>
            </a:pPr>
            <a:r>
              <a:rPr lang="en-US" altLang="en-US" dirty="0">
                <a:cs typeface="Arial"/>
              </a:rPr>
              <a:t>Ethernet WANs are commonly being used to replace Frame Relay and ATM WAN links.</a:t>
            </a:r>
          </a:p>
          <a:p>
            <a:pPr marL="358457" lvl="1" indent="-169545"/>
            <a:endParaRPr lang="en-US" altLang="en-US" dirty="0">
              <a:cs typeface="Arial"/>
            </a:endParaRP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24537" y="764837"/>
            <a:ext cx="4448132" cy="3867187"/>
          </a:xfrm>
          <a:prstGeom prst="rect">
            <a:avLst/>
          </a:prstGeom>
        </p:spPr>
      </p:pic>
    </p:spTree>
    <p:extLst>
      <p:ext uri="{BB962C8B-B14F-4D97-AF65-F5344CB8AC3E}">
        <p14:creationId xmlns:p14="http://schemas.microsoft.com/office/powerpoint/2010/main" val="3833054830"/>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4" y="915409"/>
            <a:ext cx="7804709" cy="1802391"/>
          </a:xfrm>
        </p:spPr>
        <p:txBody>
          <a:bodyPr/>
          <a:lstStyle/>
          <a:p>
            <a:r>
              <a:rPr lang="en-US" dirty="0"/>
              <a:t>1.1 WAN Technologies Overview</a:t>
            </a:r>
          </a:p>
        </p:txBody>
      </p:sp>
    </p:spTree>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MPLS</a:t>
            </a:r>
            <a:endParaRPr lang="en-CA" altLang="en-US" dirty="0">
              <a:solidFill>
                <a:srgbClr val="367187"/>
              </a:solidFill>
              <a:cs typeface="Arial"/>
            </a:endParaRPr>
          </a:p>
        </p:txBody>
      </p:sp>
      <p:sp>
        <p:nvSpPr>
          <p:cNvPr id="13315" name="Content Placeholder 2"/>
          <p:cNvSpPr>
            <a:spLocks noGrp="1"/>
          </p:cNvSpPr>
          <p:nvPr>
            <p:ph idx="1"/>
          </p:nvPr>
        </p:nvSpPr>
        <p:spPr>
          <a:xfrm>
            <a:off x="4857226" y="192947"/>
            <a:ext cx="4077049" cy="4605555"/>
          </a:xfrm>
        </p:spPr>
        <p:txBody>
          <a:bodyPr/>
          <a:lstStyle/>
          <a:p>
            <a:pPr marL="169545" indent="-169545"/>
            <a:r>
              <a:rPr lang="en-US" altLang="en-US" dirty="0">
                <a:cs typeface="Arial"/>
              </a:rPr>
              <a:t>Multiprotocol Label Switching (MPLS) is a multiprotocol high-performance WAN technology that directs data from one router to the next.</a:t>
            </a:r>
          </a:p>
          <a:p>
            <a:pPr marL="358457" lvl="1" indent="-169545"/>
            <a:r>
              <a:rPr lang="en-US" altLang="en-US" sz="1300" dirty="0">
                <a:cs typeface="Arial"/>
              </a:rPr>
              <a:t>MPLS is based on short path labels rather than IP network addresses.</a:t>
            </a:r>
          </a:p>
          <a:p>
            <a:pPr marL="358457" lvl="1" indent="-169545"/>
            <a:r>
              <a:rPr lang="en-US" altLang="en-US" sz="1300" dirty="0">
                <a:cs typeface="Arial"/>
              </a:rPr>
              <a:t>It is called Multiprotocol since it has the ability to carry any payload including IPv4, IPv6, Ethernet, ATM, DSL, and Frame Relay traffic.</a:t>
            </a:r>
          </a:p>
          <a:p>
            <a:pPr marL="358457" lvl="1" indent="-169545"/>
            <a:r>
              <a:rPr lang="en-US" altLang="en-US" sz="1300" dirty="0">
                <a:cs typeface="Arial"/>
              </a:rPr>
              <a:t>It uses labels which tell the router what to do with a packet.</a:t>
            </a:r>
          </a:p>
          <a:p>
            <a:pPr marL="169545" indent="-169545"/>
            <a:r>
              <a:rPr lang="en-US" altLang="en-US" dirty="0">
                <a:cs typeface="Arial"/>
              </a:rPr>
              <a:t>Notice in the figure to the left that different sites can connect to the MPLS cloud using different access technologies.</a:t>
            </a:r>
          </a:p>
          <a:p>
            <a:pPr marL="169545" indent="-169545"/>
            <a:r>
              <a:rPr lang="en-US" altLang="en-US" dirty="0">
                <a:cs typeface="Arial"/>
              </a:rPr>
              <a:t>MPLS can support a wide range of WAN technologies including T-carrier / E-carrier links, Carrier Ethernet, ATM, Frame Relay, and DSL. </a:t>
            </a:r>
          </a:p>
          <a:p>
            <a:pPr marL="169545" indent="-169545"/>
            <a:endParaRPr lang="en-US" altLang="en-US" dirty="0">
              <a:cs typeface="Arial"/>
            </a:endParaRP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3273" y="983406"/>
            <a:ext cx="4669401" cy="2682248"/>
          </a:xfrm>
          <a:prstGeom prst="rect">
            <a:avLst/>
          </a:prstGeom>
        </p:spPr>
      </p:pic>
      <p:sp>
        <p:nvSpPr>
          <p:cNvPr id="6" name="Content Placeholder 2"/>
          <p:cNvSpPr txBox="1">
            <a:spLocks/>
          </p:cNvSpPr>
          <p:nvPr/>
        </p:nvSpPr>
        <p:spPr bwMode="auto">
          <a:xfrm>
            <a:off x="169994" y="3850548"/>
            <a:ext cx="4622680" cy="37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300" dirty="0">
                <a:cs typeface="Arial"/>
              </a:rPr>
              <a:t>MPLS is primarily a service provider WAN technology.</a:t>
            </a:r>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524987604"/>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Private WAN Infrastructures</a:t>
            </a:r>
            <a:r>
              <a:rPr lang="en-US" dirty="0">
                <a:solidFill>
                  <a:schemeClr val="tx1"/>
                </a:solidFill>
              </a:rPr>
              <a:t/>
            </a:r>
            <a:br>
              <a:rPr lang="en-US" dirty="0">
                <a:solidFill>
                  <a:schemeClr val="tx1"/>
                </a:solidFill>
              </a:rPr>
            </a:br>
            <a:r>
              <a:rPr lang="en-US" altLang="en-US" dirty="0"/>
              <a:t>VSAT</a:t>
            </a:r>
            <a:endParaRPr lang="en-CA" altLang="en-US" dirty="0">
              <a:solidFill>
                <a:srgbClr val="367187"/>
              </a:solidFill>
              <a:cs typeface="Arial"/>
            </a:endParaRPr>
          </a:p>
        </p:txBody>
      </p:sp>
      <p:sp>
        <p:nvSpPr>
          <p:cNvPr id="13315" name="Content Placeholder 2"/>
          <p:cNvSpPr>
            <a:spLocks noGrp="1"/>
          </p:cNvSpPr>
          <p:nvPr>
            <p:ph idx="1"/>
          </p:nvPr>
        </p:nvSpPr>
        <p:spPr>
          <a:xfrm>
            <a:off x="4756558" y="570451"/>
            <a:ext cx="4085438" cy="4462943"/>
          </a:xfrm>
        </p:spPr>
        <p:txBody>
          <a:bodyPr/>
          <a:lstStyle/>
          <a:p>
            <a:pPr marL="169545" indent="-169545"/>
            <a:r>
              <a:rPr lang="en-US" altLang="en-US" dirty="0">
                <a:cs typeface="Arial"/>
              </a:rPr>
              <a:t>All private WAN technologies discussed so far used either copper or fiber-optic media.</a:t>
            </a:r>
          </a:p>
          <a:p>
            <a:pPr marL="169545" indent="-169545"/>
            <a:r>
              <a:rPr lang="en-US" altLang="en-US" dirty="0">
                <a:cs typeface="Arial"/>
              </a:rPr>
              <a:t>What if an organization needed connectivity in a remote location where there are no service providers that offer WAN service?</a:t>
            </a:r>
          </a:p>
          <a:p>
            <a:pPr marL="169545" indent="-169545"/>
            <a:r>
              <a:rPr lang="en-US" altLang="en-US" dirty="0">
                <a:cs typeface="Arial"/>
              </a:rPr>
              <a:t>Very small aperture terminal (VSAT) is a solution that creates a private WAN using satellite communications.  </a:t>
            </a:r>
          </a:p>
          <a:p>
            <a:pPr marL="169545" indent="-169545"/>
            <a:r>
              <a:rPr lang="en-US" altLang="en-US" dirty="0">
                <a:cs typeface="Arial"/>
              </a:rPr>
              <a:t>A VSAT is a small satellite dish used to create a private WAN that provides connectivity to remote locations.  </a:t>
            </a:r>
          </a:p>
          <a:p>
            <a:pPr marL="169545" indent="-169545"/>
            <a:r>
              <a:rPr lang="en-US" altLang="en-US" dirty="0">
                <a:cs typeface="Arial"/>
              </a:rPr>
              <a:t>The satellite is in geosynchronous orbit in space.  The signals travel approximately 35,786 kilometers to the satellite and back.</a:t>
            </a:r>
          </a:p>
          <a:p>
            <a:pPr marL="169545" indent="-169545"/>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292434" y="798513"/>
            <a:ext cx="3918839" cy="3724287"/>
          </a:xfrm>
          <a:prstGeom prst="rect">
            <a:avLst/>
          </a:prstGeom>
        </p:spPr>
      </p:pic>
    </p:spTree>
    <p:extLst>
      <p:ext uri="{BB962C8B-B14F-4D97-AF65-F5344CB8AC3E}">
        <p14:creationId xmlns:p14="http://schemas.microsoft.com/office/powerpoint/2010/main" val="351814964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DSL</a:t>
            </a:r>
            <a:endParaRPr lang="en-CA" altLang="en-US" dirty="0">
              <a:solidFill>
                <a:srgbClr val="367187"/>
              </a:solidFill>
              <a:cs typeface="Arial"/>
            </a:endParaRPr>
          </a:p>
        </p:txBody>
      </p:sp>
      <p:sp>
        <p:nvSpPr>
          <p:cNvPr id="13315" name="Content Placeholder 2"/>
          <p:cNvSpPr>
            <a:spLocks noGrp="1"/>
          </p:cNvSpPr>
          <p:nvPr>
            <p:ph idx="1"/>
          </p:nvPr>
        </p:nvSpPr>
        <p:spPr>
          <a:xfrm>
            <a:off x="4840448" y="243281"/>
            <a:ext cx="4135772" cy="4622335"/>
          </a:xfrm>
        </p:spPr>
        <p:txBody>
          <a:bodyPr/>
          <a:lstStyle/>
          <a:p>
            <a:pPr marL="169545" indent="-169545"/>
            <a:r>
              <a:rPr lang="en-US" altLang="en-US" dirty="0">
                <a:cs typeface="Arial"/>
              </a:rPr>
              <a:t>DSL is an always-on connection technology that uses existing twisted-pair telephone lines to transport high-bandwidth data, and provides IP services to subscribers.</a:t>
            </a:r>
          </a:p>
          <a:p>
            <a:pPr marL="169545" indent="-169545"/>
            <a:r>
              <a:rPr lang="en-US" altLang="en-US" dirty="0">
                <a:cs typeface="Arial"/>
              </a:rPr>
              <a:t>A DSL modem is required which converts an Ethernet signal from the user device to a DSL signal, which is transmitted to the central office.</a:t>
            </a:r>
          </a:p>
          <a:p>
            <a:pPr marL="169545" indent="-169545"/>
            <a:r>
              <a:rPr lang="en-CA" altLang="en-US" dirty="0"/>
              <a:t>Multiple DSL subscriber lines are multiplexed into a single high-capacity link using a DSLAM at the provider location.</a:t>
            </a:r>
          </a:p>
          <a:p>
            <a:pPr marL="169545" indent="-169545"/>
            <a:r>
              <a:rPr lang="en-CA" altLang="en-US" dirty="0"/>
              <a:t>DSL is a popular choice for IT departments to support home workers.</a:t>
            </a:r>
          </a:p>
          <a:p>
            <a:pPr marL="169545" indent="-169545"/>
            <a:r>
              <a:rPr lang="en-CA" altLang="en-US" dirty="0"/>
              <a:t>A subscriber must first connect to an ISP and then an IP connection is made through the Internet to the enterprise network.</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85572" y="1008238"/>
            <a:ext cx="4570986" cy="3328870"/>
          </a:xfrm>
          <a:prstGeom prst="rect">
            <a:avLst/>
          </a:prstGeom>
        </p:spPr>
      </p:pic>
    </p:spTree>
    <p:extLst>
      <p:ext uri="{BB962C8B-B14F-4D97-AF65-F5344CB8AC3E}">
        <p14:creationId xmlns:p14="http://schemas.microsoft.com/office/powerpoint/2010/main" val="3074769635"/>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Cable</a:t>
            </a:r>
            <a:endParaRPr lang="en-CA" altLang="en-US" dirty="0">
              <a:solidFill>
                <a:srgbClr val="367187"/>
              </a:solidFill>
              <a:cs typeface="Arial"/>
            </a:endParaRPr>
          </a:p>
        </p:txBody>
      </p:sp>
      <p:sp>
        <p:nvSpPr>
          <p:cNvPr id="13315" name="Content Placeholder 2"/>
          <p:cNvSpPr>
            <a:spLocks noGrp="1"/>
          </p:cNvSpPr>
          <p:nvPr>
            <p:ph idx="1"/>
          </p:nvPr>
        </p:nvSpPr>
        <p:spPr>
          <a:xfrm>
            <a:off x="4758515" y="243281"/>
            <a:ext cx="4217705" cy="4622335"/>
          </a:xfrm>
        </p:spPr>
        <p:txBody>
          <a:bodyPr/>
          <a:lstStyle/>
          <a:p>
            <a:pPr marL="169545" indent="-169545"/>
            <a:r>
              <a:rPr lang="en-US" altLang="en-US" dirty="0">
                <a:cs typeface="Arial"/>
              </a:rPr>
              <a:t>Network access is available from many cable television providers (using coaxial cable) which allows for greater bandwidth than the conventional telephone local loop.</a:t>
            </a:r>
          </a:p>
          <a:p>
            <a:pPr marL="169545" indent="-169545"/>
            <a:r>
              <a:rPr lang="en-CA" altLang="en-US" dirty="0">
                <a:cs typeface="Arial"/>
              </a:rPr>
              <a:t>Cable modems provide an always-on connection and a simple installation.</a:t>
            </a:r>
          </a:p>
          <a:p>
            <a:pPr marL="169545" indent="-169545"/>
            <a:r>
              <a:rPr lang="en-CA" altLang="en-US" dirty="0">
                <a:cs typeface="Arial"/>
              </a:rPr>
              <a:t>A subscriber connects a computer or a LAN router to the cable modem, which translates the digital signals into broadband frequencies used for transmitting on a cable television network.  </a:t>
            </a:r>
          </a:p>
          <a:p>
            <a:pPr marL="169545" indent="-169545"/>
            <a:r>
              <a:rPr lang="en-CA" altLang="en-US" dirty="0">
                <a:cs typeface="Arial"/>
              </a:rPr>
              <a:t>The cable modem termination system (CMTS), which is a component located at the local cable TV office (headend), sends and receives digital cable modem signals on a cable network and is necessary for providing Internet services to subscribers.</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56026" y="798513"/>
            <a:ext cx="4602489" cy="3563762"/>
          </a:xfrm>
          <a:prstGeom prst="rect">
            <a:avLst/>
          </a:prstGeom>
        </p:spPr>
      </p:pic>
    </p:spTree>
    <p:extLst>
      <p:ext uri="{BB962C8B-B14F-4D97-AF65-F5344CB8AC3E}">
        <p14:creationId xmlns:p14="http://schemas.microsoft.com/office/powerpoint/2010/main" val="2109650934"/>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Wireless</a:t>
            </a:r>
            <a:endParaRPr lang="en-CA" altLang="en-US" dirty="0">
              <a:solidFill>
                <a:srgbClr val="367187"/>
              </a:solidFill>
              <a:cs typeface="Arial"/>
            </a:endParaRPr>
          </a:p>
        </p:txBody>
      </p:sp>
      <p:sp>
        <p:nvSpPr>
          <p:cNvPr id="13315" name="Content Placeholder 2"/>
          <p:cNvSpPr>
            <a:spLocks noGrp="1"/>
          </p:cNvSpPr>
          <p:nvPr>
            <p:ph idx="1"/>
          </p:nvPr>
        </p:nvSpPr>
        <p:spPr>
          <a:xfrm>
            <a:off x="4882393" y="243281"/>
            <a:ext cx="4093827" cy="4622335"/>
          </a:xfrm>
        </p:spPr>
        <p:txBody>
          <a:bodyPr/>
          <a:lstStyle/>
          <a:p>
            <a:pPr marL="169545" indent="-169545"/>
            <a:r>
              <a:rPr lang="en-US" altLang="en-US" dirty="0">
                <a:cs typeface="Arial"/>
              </a:rPr>
              <a:t>Until recently, one limitation of wireless access has been the need to be within the local transmission range (typically less than 100 feet) of a wireless router or a wireless modem.  The following new developments are changing this:</a:t>
            </a:r>
          </a:p>
          <a:p>
            <a:pPr marL="358140" lvl="1" indent="-169545"/>
            <a:r>
              <a:rPr lang="en-US" altLang="en-US" dirty="0">
                <a:cs typeface="Arial"/>
              </a:rPr>
              <a:t>Municipal Wi-Fi – Many cities have begun setting up municipal wireless networks for free or for substantially less than broadband.</a:t>
            </a:r>
          </a:p>
          <a:p>
            <a:pPr marL="358140" lvl="1" indent="-169545"/>
            <a:r>
              <a:rPr lang="en-US" altLang="en-US" dirty="0">
                <a:cs typeface="Arial"/>
              </a:rPr>
              <a:t>WiMAX (IEEE 802.16) – Worldwide Interoperability for Microwave Access (WiMAX) is a new high-speed broadband technology that is just beginning to come into use.  WiMAX provides broad coverage similar to a cell phone network rather than through Wi-Fi hotspots.  WiMAX operates similar to Wi-Fi, but at higher speeds and over longer distances.</a:t>
            </a: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36955" y="1000519"/>
            <a:ext cx="4521560" cy="3244981"/>
          </a:xfrm>
          <a:prstGeom prst="rect">
            <a:avLst/>
          </a:prstGeom>
        </p:spPr>
      </p:pic>
    </p:spTree>
    <p:extLst>
      <p:ext uri="{BB962C8B-B14F-4D97-AF65-F5344CB8AC3E}">
        <p14:creationId xmlns:p14="http://schemas.microsoft.com/office/powerpoint/2010/main" val="376557333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0766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Wireless (Cont.)</a:t>
            </a:r>
            <a:endParaRPr lang="en-CA" altLang="en-US" dirty="0">
              <a:solidFill>
                <a:srgbClr val="367187"/>
              </a:solidFill>
              <a:cs typeface="Arial"/>
            </a:endParaRPr>
          </a:p>
        </p:txBody>
      </p:sp>
      <p:sp>
        <p:nvSpPr>
          <p:cNvPr id="13315" name="Content Placeholder 2"/>
          <p:cNvSpPr>
            <a:spLocks noGrp="1"/>
          </p:cNvSpPr>
          <p:nvPr>
            <p:ph idx="1"/>
          </p:nvPr>
        </p:nvSpPr>
        <p:spPr>
          <a:xfrm>
            <a:off x="4882393" y="1000519"/>
            <a:ext cx="4093827" cy="3865097"/>
          </a:xfrm>
        </p:spPr>
        <p:txBody>
          <a:bodyPr/>
          <a:lstStyle/>
          <a:p>
            <a:pPr marL="358140" lvl="1" indent="-169545"/>
            <a:r>
              <a:rPr lang="en-US" altLang="en-US" dirty="0">
                <a:cs typeface="Arial"/>
              </a:rPr>
              <a:t>WiMAX uses a network of WiMAX towers that are similar to cell phone towers.  Subscribers must be within 30 miles of a tower.  </a:t>
            </a:r>
            <a:endParaRPr lang="en-US"/>
          </a:p>
          <a:p>
            <a:pPr marL="358140" lvl="1" indent="-169545"/>
            <a:r>
              <a:rPr lang="en-US" altLang="en-US" dirty="0">
                <a:cs typeface="Arial"/>
              </a:rPr>
              <a:t>Satellite Internet – Typically used by rural users where cable and DSL are not available.  A VSAT provides two-way (upload and download) data communications.  The upload speed is about one-tenth of the 500 kb/s download speed.  Cable and DSL have higher download speeds, but satellite systems are about 10 times faster than analog modems. </a:t>
            </a:r>
          </a:p>
          <a:p>
            <a:pPr marL="358140" lvl="1" indent="-169545"/>
            <a:endParaRPr lang="en-US" altLang="en-US" dirty="0">
              <a:cs typeface="Arial"/>
            </a:endParaRPr>
          </a:p>
          <a:p>
            <a:pPr marL="169545" indent="-169545"/>
            <a:endParaRPr lang="en-US" altLang="en-US" dirty="0">
              <a:cs typeface="Arial"/>
            </a:endParaRP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36955" y="1000519"/>
            <a:ext cx="4521560" cy="3244981"/>
          </a:xfrm>
          <a:prstGeom prst="rect">
            <a:avLst/>
          </a:prstGeom>
        </p:spPr>
      </p:pic>
    </p:spTree>
    <p:extLst>
      <p:ext uri="{BB962C8B-B14F-4D97-AF65-F5344CB8AC3E}">
        <p14:creationId xmlns:p14="http://schemas.microsoft.com/office/powerpoint/2010/main" val="232597237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689447"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dirty="0"/>
              <a:t>3G/4G Cellular</a:t>
            </a:r>
            <a:endParaRPr lang="en-CA" altLang="en-US" dirty="0">
              <a:solidFill>
                <a:srgbClr val="367187"/>
              </a:solidFill>
              <a:cs typeface="Arial"/>
            </a:endParaRPr>
          </a:p>
        </p:txBody>
      </p:sp>
      <p:sp>
        <p:nvSpPr>
          <p:cNvPr id="13315" name="Content Placeholder 2"/>
          <p:cNvSpPr>
            <a:spLocks noGrp="1"/>
          </p:cNvSpPr>
          <p:nvPr>
            <p:ph idx="1"/>
          </p:nvPr>
        </p:nvSpPr>
        <p:spPr>
          <a:xfrm>
            <a:off x="4976993" y="488119"/>
            <a:ext cx="4093827" cy="4125825"/>
          </a:xfrm>
        </p:spPr>
        <p:txBody>
          <a:bodyPr/>
          <a:lstStyle/>
          <a:p>
            <a:pPr marL="169545" indent="-169545"/>
            <a:r>
              <a:rPr lang="en-US" altLang="en-US" dirty="0">
                <a:cs typeface="Arial"/>
              </a:rPr>
              <a:t>Increasingly, cellular service is another wireless WAN technology being used to connect users and remote locations where no other WAN access technology is available.</a:t>
            </a:r>
          </a:p>
          <a:p>
            <a:pPr marL="169545" indent="-169545"/>
            <a:r>
              <a:rPr lang="en-US" altLang="en-US" dirty="0">
                <a:cs typeface="Arial"/>
              </a:rPr>
              <a:t>Phones, tablet computers, laptops, and even some routers can communicate through to the Internet using cellular technology. </a:t>
            </a:r>
          </a:p>
          <a:p>
            <a:pPr marL="169545" indent="-169545"/>
            <a:r>
              <a:rPr lang="en-US" altLang="en-US" dirty="0">
                <a:cs typeface="Arial"/>
              </a:rPr>
              <a:t>These devices use radio waves to communicate through a nearby mobile phone tower.  The device has a small radio antenna, and the provider has a much larger antenna sitting at the top of the tower somewhere within miles of the phone.</a:t>
            </a:r>
          </a:p>
          <a:p>
            <a:pPr marL="0" indent="0">
              <a:buNone/>
            </a:pPr>
            <a:endParaRPr lang="en-US" altLang="en-US" dirty="0">
              <a:cs typeface="Arial"/>
            </a:endParaRPr>
          </a:p>
          <a:p>
            <a:pPr marL="169545" indent="-169545"/>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24262" y="798513"/>
            <a:ext cx="4852731" cy="2262887"/>
          </a:xfrm>
          <a:prstGeom prst="rect">
            <a:avLst/>
          </a:prstGeom>
        </p:spPr>
      </p:pic>
      <p:sp>
        <p:nvSpPr>
          <p:cNvPr id="6" name="Content Placeholder 2"/>
          <p:cNvSpPr txBox="1">
            <a:spLocks/>
          </p:cNvSpPr>
          <p:nvPr/>
        </p:nvSpPr>
        <p:spPr bwMode="auto">
          <a:xfrm>
            <a:off x="124262" y="3239795"/>
            <a:ext cx="4622680" cy="137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69545" indent="-169545"/>
            <a:r>
              <a:rPr lang="en-US" altLang="en-US" sz="1200" dirty="0">
                <a:cs typeface="Arial"/>
              </a:rPr>
              <a:t>There are two common cellular industry terms:</a:t>
            </a:r>
          </a:p>
          <a:p>
            <a:pPr marL="358457" lvl="1" indent="-169545"/>
            <a:r>
              <a:rPr lang="en-US" altLang="en-US" sz="1200" dirty="0">
                <a:cs typeface="Arial"/>
              </a:rPr>
              <a:t>3G/4G Wireless – Abbreviation for 3</a:t>
            </a:r>
            <a:r>
              <a:rPr lang="en-US" altLang="en-US" sz="1200" baseline="30000" dirty="0">
                <a:cs typeface="Arial"/>
              </a:rPr>
              <a:t>rd</a:t>
            </a:r>
            <a:r>
              <a:rPr lang="en-US" altLang="en-US" sz="1200" dirty="0">
                <a:cs typeface="Arial"/>
              </a:rPr>
              <a:t> and 4</a:t>
            </a:r>
            <a:r>
              <a:rPr lang="en-US" altLang="en-US" sz="1200" baseline="30000" dirty="0">
                <a:cs typeface="Arial"/>
              </a:rPr>
              <a:t>th</a:t>
            </a:r>
            <a:r>
              <a:rPr lang="en-US" altLang="en-US" sz="1200" dirty="0">
                <a:cs typeface="Arial"/>
              </a:rPr>
              <a:t> generation cellular access.  </a:t>
            </a:r>
          </a:p>
          <a:p>
            <a:pPr marL="358457" lvl="1" indent="-169545"/>
            <a:r>
              <a:rPr lang="en-US" altLang="en-US" sz="1200" dirty="0">
                <a:cs typeface="Arial"/>
              </a:rPr>
              <a:t>Long-Term Evolution (LTE) – Refers to a newer and faster technology and is considered to be part of the fourth generation (4G) technology.</a:t>
            </a:r>
          </a:p>
          <a:p>
            <a:pPr lvl="1"/>
            <a:endParaRPr lang="en-US" altLang="en-US" dirty="0">
              <a:cs typeface="Arial"/>
            </a:endParaRPr>
          </a:p>
          <a:p>
            <a:pPr lvl="1"/>
            <a:endParaRPr lang="en-US" altLang="en-US" dirty="0">
              <a:cs typeface="Arial"/>
            </a:endParaRPr>
          </a:p>
          <a:p>
            <a:pPr lvl="1"/>
            <a:endParaRPr lang="en-US" altLang="en-US" dirty="0">
              <a:cs typeface="Arial"/>
            </a:endParaRPr>
          </a:p>
          <a:p>
            <a:pPr lvl="1"/>
            <a:endParaRPr lang="en-US" altLang="en-US" dirty="0">
              <a:cs typeface="Arial"/>
            </a:endParaRPr>
          </a:p>
        </p:txBody>
      </p:sp>
    </p:spTree>
    <p:extLst>
      <p:ext uri="{BB962C8B-B14F-4D97-AF65-F5344CB8AC3E}">
        <p14:creationId xmlns:p14="http://schemas.microsoft.com/office/powerpoint/2010/main" val="3246345301"/>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VPN Technology</a:t>
            </a:r>
            <a:endParaRPr lang="en-CA" altLang="en-US" dirty="0">
              <a:solidFill>
                <a:srgbClr val="367187"/>
              </a:solidFill>
              <a:cs typeface="Arial"/>
            </a:endParaRPr>
          </a:p>
        </p:txBody>
      </p:sp>
      <p:sp>
        <p:nvSpPr>
          <p:cNvPr id="13315" name="Content Placeholder 2"/>
          <p:cNvSpPr>
            <a:spLocks noGrp="1"/>
          </p:cNvSpPr>
          <p:nvPr>
            <p:ph idx="1"/>
          </p:nvPr>
        </p:nvSpPr>
        <p:spPr>
          <a:xfrm>
            <a:off x="4840288" y="818968"/>
            <a:ext cx="4135437" cy="4046720"/>
          </a:xfrm>
        </p:spPr>
        <p:txBody>
          <a:bodyPr/>
          <a:lstStyle/>
          <a:p>
            <a:pPr marL="169545" indent="-169545"/>
            <a:r>
              <a:rPr lang="en-US" altLang="en-US" dirty="0">
                <a:cs typeface="Arial"/>
              </a:rPr>
              <a:t>Due to security risks, VPNs are needed when a teleworker or a remote office uses a broadband service to access the corporate WAN over the Internet.</a:t>
            </a:r>
            <a:endParaRPr lang="en-CA" altLang="en-US" dirty="0">
              <a:cs typeface="Arial"/>
            </a:endParaRPr>
          </a:p>
          <a:p>
            <a:pPr marL="169545" indent="-169545"/>
            <a:r>
              <a:rPr lang="en-US" altLang="en-US" dirty="0">
                <a:cs typeface="Arial"/>
              </a:rPr>
              <a:t>A VPN is an encrypted connection between private networks over a public network, such as the Internet.</a:t>
            </a:r>
          </a:p>
          <a:p>
            <a:pPr marL="169545" indent="-169545"/>
            <a:r>
              <a:rPr lang="en-US" altLang="en-US" dirty="0">
                <a:cs typeface="Arial"/>
              </a:rPr>
              <a:t>Instead of using a dedicated Layer 2 connection such as a leased line, a VPN uses virtual connections called VPN tunnels, </a:t>
            </a:r>
            <a:r>
              <a:rPr lang="en-US" altLang="en-US" dirty="0" smtClean="0">
                <a:cs typeface="Arial"/>
              </a:rPr>
              <a:t>which </a:t>
            </a:r>
            <a:r>
              <a:rPr lang="en-US" altLang="en-US" dirty="0">
                <a:cs typeface="Arial"/>
              </a:rPr>
              <a:t>are routed through the Internet </a:t>
            </a:r>
            <a:r>
              <a:rPr lang="en-US" altLang="en-US" dirty="0" smtClean="0">
                <a:cs typeface="Arial"/>
              </a:rPr>
              <a:t>from </a:t>
            </a:r>
            <a:r>
              <a:rPr lang="en-US" altLang="en-US" dirty="0">
                <a:cs typeface="Arial"/>
              </a:rPr>
              <a:t>the private network of the company to the remote site or employee host.</a:t>
            </a: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2126" y="798513"/>
            <a:ext cx="4698322" cy="3857377"/>
          </a:xfrm>
          <a:prstGeom prst="rect">
            <a:avLst/>
          </a:prstGeom>
        </p:spPr>
      </p:pic>
    </p:spTree>
    <p:extLst>
      <p:ext uri="{BB962C8B-B14F-4D97-AF65-F5344CB8AC3E}">
        <p14:creationId xmlns:p14="http://schemas.microsoft.com/office/powerpoint/2010/main" val="69298419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Public WAN Infrastructures</a:t>
            </a:r>
            <a:r>
              <a:rPr lang="en-US" dirty="0">
                <a:solidFill>
                  <a:schemeClr val="tx1"/>
                </a:solidFill>
              </a:rPr>
              <a:t/>
            </a:r>
            <a:br>
              <a:rPr lang="en-US" dirty="0">
                <a:solidFill>
                  <a:schemeClr val="tx1"/>
                </a:solidFill>
              </a:rPr>
            </a:br>
            <a:r>
              <a:rPr lang="en-US" altLang="en-US" dirty="0"/>
              <a:t>VPN Technology</a:t>
            </a:r>
            <a:r>
              <a:rPr lang="en-US" altLang="en-US" dirty="0">
                <a:solidFill>
                  <a:srgbClr val="367187"/>
                </a:solidFill>
                <a:cs typeface="Arial"/>
              </a:rPr>
              <a:t> (Cont.)</a:t>
            </a:r>
            <a:endParaRPr lang="en-CA" altLang="en-US" dirty="0">
              <a:solidFill>
                <a:srgbClr val="367187"/>
              </a:solidFill>
              <a:cs typeface="Arial"/>
            </a:endParaRPr>
          </a:p>
        </p:txBody>
      </p:sp>
      <p:sp>
        <p:nvSpPr>
          <p:cNvPr id="13315" name="Content Placeholder 2"/>
          <p:cNvSpPr>
            <a:spLocks noGrp="1"/>
          </p:cNvSpPr>
          <p:nvPr>
            <p:ph idx="1"/>
          </p:nvPr>
        </p:nvSpPr>
        <p:spPr>
          <a:xfrm>
            <a:off x="4840288" y="627063"/>
            <a:ext cx="4135437" cy="3879619"/>
          </a:xfrm>
        </p:spPr>
        <p:txBody>
          <a:bodyPr/>
          <a:lstStyle/>
          <a:p>
            <a:pPr marL="169545" indent="-169545"/>
            <a:r>
              <a:rPr lang="en-US" altLang="en-US" dirty="0">
                <a:cs typeface="Arial"/>
              </a:rPr>
              <a:t>There are several benefits to using VPNs:</a:t>
            </a:r>
            <a:endParaRPr lang="en-CA" altLang="en-US" dirty="0">
              <a:cs typeface="Arial"/>
            </a:endParaRPr>
          </a:p>
          <a:p>
            <a:pPr lvl="1">
              <a:buFont typeface="Arial" panose="05000000000000000000" pitchFamily="2" charset="2"/>
              <a:buChar char="•"/>
            </a:pPr>
            <a:r>
              <a:rPr lang="en-US" dirty="0">
                <a:cs typeface="Arial"/>
              </a:rPr>
              <a:t>Cost savings </a:t>
            </a:r>
          </a:p>
          <a:p>
            <a:pPr lvl="1">
              <a:buFont typeface="Arial"/>
              <a:buChar char="•"/>
            </a:pPr>
            <a:r>
              <a:rPr lang="en-US" dirty="0">
                <a:cs typeface="Arial"/>
              </a:rPr>
              <a:t>Security</a:t>
            </a:r>
          </a:p>
          <a:p>
            <a:pPr lvl="1">
              <a:buFont typeface="Arial"/>
              <a:buChar char="•"/>
            </a:pPr>
            <a:r>
              <a:rPr lang="en-US" dirty="0">
                <a:cs typeface="Arial"/>
              </a:rPr>
              <a:t>Scalability</a:t>
            </a:r>
          </a:p>
          <a:p>
            <a:pPr lvl="1">
              <a:buFont typeface="Arial"/>
              <a:buChar char="•"/>
            </a:pPr>
            <a:r>
              <a:rPr lang="en-US" dirty="0">
                <a:cs typeface="Arial"/>
              </a:rPr>
              <a:t>Compatibility with broadband technology </a:t>
            </a:r>
            <a:endParaRPr lang="en-US" dirty="0">
              <a:solidFill>
                <a:schemeClr val="tx1"/>
              </a:solidFill>
            </a:endParaRPr>
          </a:p>
          <a:p>
            <a:pPr marL="169545" indent="-169545"/>
            <a:r>
              <a:rPr lang="en-US" altLang="en-US" dirty="0">
                <a:cs typeface="Arial"/>
              </a:rPr>
              <a:t>There are two types of VPN access:</a:t>
            </a:r>
          </a:p>
          <a:p>
            <a:pPr lvl="1">
              <a:buFont typeface="Arial" panose="05000000000000000000" pitchFamily="2" charset="2"/>
            </a:pPr>
            <a:r>
              <a:rPr lang="en-US" altLang="en-US" dirty="0">
                <a:cs typeface="Arial"/>
              </a:rPr>
              <a:t>Site-to-site VPNs – Connects entire networks to each other; for example, they can connect a branch office network to a </a:t>
            </a:r>
            <a:r>
              <a:rPr lang="en-US" altLang="en-US" dirty="0" smtClean="0">
                <a:cs typeface="Arial"/>
              </a:rPr>
              <a:t>company </a:t>
            </a:r>
            <a:r>
              <a:rPr lang="en-US" altLang="en-US" dirty="0">
                <a:cs typeface="Arial"/>
              </a:rPr>
              <a:t>headquarters network.  </a:t>
            </a:r>
          </a:p>
          <a:p>
            <a:pPr lvl="1">
              <a:buFont typeface="Arial" panose="05000000000000000000" pitchFamily="2" charset="2"/>
            </a:pPr>
            <a:r>
              <a:rPr lang="en-US" altLang="en-US" dirty="0">
                <a:cs typeface="Arial"/>
              </a:rPr>
              <a:t>Remote-access VPNs – Enables telecommuters, mobile users, and extranet consumers to access a company network securely over the Internet.</a:t>
            </a:r>
          </a:p>
          <a:p>
            <a:pPr lvl="1">
              <a:buFont typeface="Arial" panose="05000000000000000000" pitchFamily="2" charset="2"/>
            </a:pPr>
            <a:endParaRPr 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2126" y="798513"/>
            <a:ext cx="4698322" cy="3857377"/>
          </a:xfrm>
          <a:prstGeom prst="rect">
            <a:avLst/>
          </a:prstGeom>
        </p:spPr>
      </p:pic>
    </p:spTree>
    <p:extLst>
      <p:ext uri="{BB962C8B-B14F-4D97-AF65-F5344CB8AC3E}">
        <p14:creationId xmlns:p14="http://schemas.microsoft.com/office/powerpoint/2010/main" val="2695606874"/>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4840449"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Choosing a WAN Link Connection</a:t>
            </a:r>
            <a:endParaRPr lang="en-CA" altLang="en-US" dirty="0">
              <a:solidFill>
                <a:srgbClr val="367187"/>
              </a:solidFill>
              <a:cs typeface="Arial"/>
            </a:endParaRPr>
          </a:p>
        </p:txBody>
      </p:sp>
      <p:sp>
        <p:nvSpPr>
          <p:cNvPr id="13315" name="Content Placeholder 2"/>
          <p:cNvSpPr>
            <a:spLocks noGrp="1"/>
          </p:cNvSpPr>
          <p:nvPr>
            <p:ph idx="1"/>
          </p:nvPr>
        </p:nvSpPr>
        <p:spPr>
          <a:xfrm>
            <a:off x="4724855" y="111125"/>
            <a:ext cx="4250870" cy="4754563"/>
          </a:xfrm>
        </p:spPr>
        <p:txBody>
          <a:bodyPr/>
          <a:lstStyle/>
          <a:p>
            <a:pPr marL="169545" indent="-169545"/>
            <a:r>
              <a:rPr lang="en-US" altLang="en-US" dirty="0">
                <a:cs typeface="Arial"/>
              </a:rPr>
              <a:t>There are many factors to consider when choosing an appropriate WAN connection.  Network administrators must answer numerous questions including:</a:t>
            </a:r>
            <a:endParaRPr lang="en-CA" altLang="en-US" dirty="0">
              <a:cs typeface="Arial"/>
            </a:endParaRPr>
          </a:p>
          <a:p>
            <a:pPr lvl="1"/>
            <a:r>
              <a:rPr lang="en-US" altLang="en-US" dirty="0">
                <a:cs typeface="Arial"/>
              </a:rPr>
              <a:t>What is the purpose of the WAN?</a:t>
            </a:r>
          </a:p>
          <a:p>
            <a:pPr lvl="2" indent="-169545"/>
            <a:r>
              <a:rPr lang="en-US" altLang="en-US" dirty="0">
                <a:cs typeface="Arial"/>
              </a:rPr>
              <a:t>Will the enterprise connect local branches in the same city area, connect remote branches, or connect to a single branch?</a:t>
            </a:r>
          </a:p>
          <a:p>
            <a:pPr lvl="2" indent="-169545"/>
            <a:r>
              <a:rPr lang="en-US" altLang="en-US" dirty="0">
                <a:cs typeface="Arial"/>
              </a:rPr>
              <a:t>Will the WAN be used to connect internal or external employees or customers?</a:t>
            </a:r>
          </a:p>
          <a:p>
            <a:pPr lvl="1"/>
            <a:r>
              <a:rPr lang="en-US" altLang="en-US" dirty="0">
                <a:cs typeface="Arial"/>
              </a:rPr>
              <a:t>What is the geographic scope?</a:t>
            </a:r>
          </a:p>
          <a:p>
            <a:pPr lvl="2" indent="-169545"/>
            <a:r>
              <a:rPr lang="en-US" altLang="en-US" dirty="0">
                <a:cs typeface="Arial"/>
              </a:rPr>
              <a:t>Is the WAN local, regional, or global?</a:t>
            </a:r>
          </a:p>
          <a:p>
            <a:pPr lvl="2" indent="-169545"/>
            <a:r>
              <a:rPr lang="en-US" altLang="en-US" dirty="0">
                <a:cs typeface="Arial"/>
              </a:rPr>
              <a:t>Is the WAN one-to-one (single branch), one-to-many branches, or many-to-many (distributed)?</a:t>
            </a:r>
          </a:p>
          <a:p>
            <a:pPr lvl="1"/>
            <a:r>
              <a:rPr lang="en-US" altLang="en-US" dirty="0">
                <a:cs typeface="Arial"/>
              </a:rPr>
              <a:t>What are the traffic requirements?</a:t>
            </a:r>
          </a:p>
          <a:p>
            <a:pPr lvl="2" indent="-169545"/>
            <a:r>
              <a:rPr lang="en-US" altLang="en-US" dirty="0">
                <a:cs typeface="Arial"/>
              </a:rPr>
              <a:t>What type of traffic must be supported?</a:t>
            </a:r>
          </a:p>
          <a:p>
            <a:pPr lvl="2" indent="-169545"/>
            <a:r>
              <a:rPr lang="en-US" altLang="en-US" dirty="0">
                <a:cs typeface="Arial"/>
              </a:rPr>
              <a:t>What are the quality and performance requirements?</a:t>
            </a:r>
          </a:p>
          <a:p>
            <a:pPr lvl="2" indent="-169545"/>
            <a:r>
              <a:rPr lang="en-US" altLang="en-US" dirty="0">
                <a:cs typeface="Arial"/>
              </a:rPr>
              <a:t>What Quality of Service is required?</a:t>
            </a:r>
          </a:p>
          <a:p>
            <a:pPr lvl="1"/>
            <a:endParaRPr lang="en-US" altLang="en-US" dirty="0">
              <a:cs typeface="Arial"/>
            </a:endParaRPr>
          </a:p>
          <a:p>
            <a:pPr lvl="1"/>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415211" y="896442"/>
            <a:ext cx="4010025" cy="3686175"/>
          </a:xfrm>
          <a:prstGeom prst="rect">
            <a:avLst/>
          </a:prstGeom>
        </p:spPr>
      </p:pic>
    </p:spTree>
    <p:extLst>
      <p:ext uri="{BB962C8B-B14F-4D97-AF65-F5344CB8AC3E}">
        <p14:creationId xmlns:p14="http://schemas.microsoft.com/office/powerpoint/2010/main" val="318685598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Why a WAN?</a:t>
            </a:r>
            <a:endParaRPr lang="en-CA" altLang="en-US" dirty="0">
              <a:solidFill>
                <a:srgbClr val="367187"/>
              </a:solidFill>
              <a:cs typeface="Arial"/>
            </a:endParaRPr>
          </a:p>
        </p:txBody>
      </p:sp>
      <p:sp>
        <p:nvSpPr>
          <p:cNvPr id="13315" name="Content Placeholder 2"/>
          <p:cNvSpPr>
            <a:spLocks noGrp="1"/>
          </p:cNvSpPr>
          <p:nvPr>
            <p:ph idx="1"/>
          </p:nvPr>
        </p:nvSpPr>
        <p:spPr>
          <a:xfrm>
            <a:off x="5367868" y="414867"/>
            <a:ext cx="3723746" cy="4319058"/>
          </a:xfrm>
        </p:spPr>
        <p:txBody>
          <a:bodyPr/>
          <a:lstStyle/>
          <a:p>
            <a:pPr marL="169545" indent="-169545"/>
            <a:r>
              <a:rPr lang="en-US" altLang="en-US" dirty="0"/>
              <a:t>A WAN operates beyond the geographic scope of a LAN.</a:t>
            </a:r>
          </a:p>
          <a:p>
            <a:pPr marL="169545" indent="-169545"/>
            <a:r>
              <a:rPr lang="en-US" altLang="en-US" dirty="0">
                <a:cs typeface="Arial"/>
              </a:rPr>
              <a:t>WANs are used to interconnect the enterprise LAN to remote LANs in branch sites and telecommuter sites.</a:t>
            </a:r>
          </a:p>
          <a:p>
            <a:pPr marL="169545" indent="-169545"/>
            <a:r>
              <a:rPr lang="en-US" altLang="en-US" dirty="0">
                <a:cs typeface="Arial"/>
              </a:rPr>
              <a:t>A WAN is owned by a service provider whereas a LAN is typically owned by an organization.</a:t>
            </a:r>
          </a:p>
          <a:p>
            <a:pPr marL="169545" indent="-169545"/>
            <a:r>
              <a:rPr lang="en-US" altLang="en-US" dirty="0">
                <a:cs typeface="Arial"/>
              </a:rPr>
              <a:t>An organization must pay a fee to use the WAN service provider’s network services to connect remote sites.  </a:t>
            </a:r>
          </a:p>
          <a:p>
            <a:pPr marL="169545" indent="-169545"/>
            <a:r>
              <a:rPr lang="en-US" altLang="en-US" dirty="0">
                <a:cs typeface="Arial"/>
              </a:rPr>
              <a:t>Service providers provide links to interconnect remote sites for the purpose of transporting data, voice, and video.</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90246" y="1027113"/>
            <a:ext cx="4782686" cy="3494087"/>
          </a:xfrm>
          <a:prstGeom prst="rect">
            <a:avLst/>
          </a:prstGeom>
        </p:spPr>
      </p:pic>
    </p:spTree>
    <p:extLst>
      <p:ext uri="{BB962C8B-B14F-4D97-AF65-F5344CB8AC3E}">
        <p14:creationId xmlns:p14="http://schemas.microsoft.com/office/powerpoint/2010/main" val="126274041"/>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Choosing a WAN Link Connection (Cont.)</a:t>
            </a:r>
            <a:endParaRPr lang="en-CA" altLang="en-US" dirty="0">
              <a:solidFill>
                <a:srgbClr val="367187"/>
              </a:solidFill>
              <a:cs typeface="Arial"/>
            </a:endParaRPr>
          </a:p>
        </p:txBody>
      </p:sp>
      <p:sp>
        <p:nvSpPr>
          <p:cNvPr id="13315" name="Content Placeholder 2"/>
          <p:cNvSpPr>
            <a:spLocks noGrp="1"/>
          </p:cNvSpPr>
          <p:nvPr>
            <p:ph idx="1"/>
          </p:nvPr>
        </p:nvSpPr>
        <p:spPr>
          <a:xfrm>
            <a:off x="4691874" y="788988"/>
            <a:ext cx="4283851" cy="4076700"/>
          </a:xfrm>
        </p:spPr>
        <p:txBody>
          <a:bodyPr/>
          <a:lstStyle/>
          <a:p>
            <a:pPr marL="169545" indent="-169545"/>
            <a:r>
              <a:rPr lang="en-US" altLang="en-US" dirty="0">
                <a:cs typeface="Arial"/>
              </a:rPr>
              <a:t>Should the WAN use private or public infrastructure?</a:t>
            </a:r>
          </a:p>
          <a:p>
            <a:pPr lvl="1"/>
            <a:r>
              <a:rPr lang="en-US" altLang="en-US" dirty="0">
                <a:cs typeface="Arial"/>
              </a:rPr>
              <a:t>Private infrastructure – offers the best security</a:t>
            </a:r>
          </a:p>
          <a:p>
            <a:pPr lvl="1"/>
            <a:r>
              <a:rPr lang="en-US" altLang="en-US" dirty="0">
                <a:cs typeface="Arial"/>
              </a:rPr>
              <a:t>Public Internet infrastructure – not as secure, but offers the most flexibility and lowest ongoing expense </a:t>
            </a:r>
          </a:p>
          <a:p>
            <a:pPr marL="169545" indent="-169545"/>
            <a:r>
              <a:rPr lang="en-US" altLang="en-US" dirty="0">
                <a:cs typeface="Arial"/>
              </a:rPr>
              <a:t>For a private WAN, should it be dedicated or switched?</a:t>
            </a:r>
          </a:p>
          <a:p>
            <a:pPr marL="169545" indent="-169545"/>
            <a:r>
              <a:rPr lang="en-US" altLang="en-US" dirty="0">
                <a:cs typeface="Arial"/>
              </a:rPr>
              <a:t>For a public WAN, what type of VPN access is required?</a:t>
            </a:r>
          </a:p>
          <a:p>
            <a:pPr marL="169545" indent="-169545"/>
            <a:r>
              <a:rPr lang="en-US" altLang="en-US" dirty="0">
                <a:cs typeface="Arial"/>
              </a:rPr>
              <a:t>Which connection options are available locally?</a:t>
            </a:r>
          </a:p>
          <a:p>
            <a:pPr marL="169545" indent="-169545"/>
            <a:r>
              <a:rPr lang="en-US" altLang="en-US" dirty="0">
                <a:cs typeface="Arial"/>
              </a:rPr>
              <a:t>What are the costs of the connection options available?</a:t>
            </a:r>
          </a:p>
          <a:p>
            <a:pPr marL="169545" indent="-169545"/>
            <a:endParaRPr lang="en-US"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76225" y="912813"/>
            <a:ext cx="4408955" cy="3508573"/>
          </a:xfrm>
          <a:prstGeom prst="rect">
            <a:avLst/>
          </a:prstGeom>
        </p:spPr>
      </p:pic>
    </p:spTree>
    <p:extLst>
      <p:ext uri="{BB962C8B-B14F-4D97-AF65-F5344CB8AC3E}">
        <p14:creationId xmlns:p14="http://schemas.microsoft.com/office/powerpoint/2010/main" val="3450443393"/>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a:t>Selecting WAN Services</a:t>
            </a:r>
            <a:r>
              <a:rPr lang="en-US" dirty="0">
                <a:solidFill>
                  <a:schemeClr val="tx1"/>
                </a:solidFill>
              </a:rPr>
              <a:t/>
            </a:r>
            <a:br>
              <a:rPr lang="en-US" dirty="0">
                <a:solidFill>
                  <a:schemeClr val="tx1"/>
                </a:solidFill>
              </a:rPr>
            </a:br>
            <a:r>
              <a:rPr lang="en-US" dirty="0"/>
              <a:t>Lab – Researching WAN Technologies</a:t>
            </a:r>
            <a:endParaRPr lang="en-CA" altLang="en-US" dirty="0">
              <a:solidFill>
                <a:srgbClr val="367187"/>
              </a:solidFill>
              <a:cs typeface="Arial"/>
            </a:endParaRPr>
          </a:p>
        </p:txBody>
      </p:sp>
      <p:sp>
        <p:nvSpPr>
          <p:cNvPr id="13315" name="Content Placeholder 2"/>
          <p:cNvSpPr>
            <a:spLocks noGrp="1"/>
          </p:cNvSpPr>
          <p:nvPr>
            <p:ph idx="1"/>
          </p:nvPr>
        </p:nvSpPr>
        <p:spPr>
          <a:xfrm>
            <a:off x="6551802" y="1342236"/>
            <a:ext cx="2457974" cy="2835480"/>
          </a:xfrm>
        </p:spPr>
        <p:txBody>
          <a:bodyPr/>
          <a:lstStyle/>
          <a:p>
            <a:pPr marL="169545" indent="-169545"/>
            <a:r>
              <a:rPr lang="en-US" altLang="en-US" dirty="0">
                <a:cs typeface="Arial"/>
              </a:rPr>
              <a:t>In this lab, you will be required to investigate the cost and availability of purchasing a dedicated T1 Internet connection for your home or business.</a:t>
            </a:r>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165333" y="1082179"/>
            <a:ext cx="6475722" cy="3095537"/>
          </a:xfrm>
          <a:prstGeom prst="rect">
            <a:avLst/>
          </a:prstGeom>
        </p:spPr>
      </p:pic>
    </p:spTree>
    <p:extLst>
      <p:ext uri="{BB962C8B-B14F-4D97-AF65-F5344CB8AC3E}">
        <p14:creationId xmlns:p14="http://schemas.microsoft.com/office/powerpoint/2010/main" val="22089245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915409"/>
            <a:ext cx="7598042" cy="1802391"/>
          </a:xfrm>
        </p:spPr>
        <p:txBody>
          <a:bodyPr/>
          <a:lstStyle/>
          <a:p>
            <a:r>
              <a:rPr lang="en-US" dirty="0"/>
              <a:t>1.3 Summary</a:t>
            </a:r>
          </a:p>
        </p:txBody>
      </p:sp>
    </p:spTree>
    <p:extLst>
      <p:ext uri="{BB962C8B-B14F-4D97-AF65-F5344CB8AC3E}">
        <p14:creationId xmlns:p14="http://schemas.microsoft.com/office/powerpoint/2010/main" val="3886944279"/>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 y="41275"/>
            <a:ext cx="6375634" cy="757238"/>
          </a:xfrm>
        </p:spPr>
        <p:txBody>
          <a:bodyPr/>
          <a:lstStyle/>
          <a:p>
            <a:r>
              <a:rPr lang="en-US" sz="1600" dirty="0" smtClean="0"/>
              <a:t>Summary</a:t>
            </a:r>
            <a:r>
              <a:rPr lang="en-US" dirty="0">
                <a:solidFill>
                  <a:schemeClr val="tx1"/>
                </a:solidFill>
              </a:rPr>
              <a:t/>
            </a:r>
            <a:br>
              <a:rPr lang="en-US" dirty="0">
                <a:solidFill>
                  <a:schemeClr val="tx1"/>
                </a:solidFill>
              </a:rPr>
            </a:br>
            <a:r>
              <a:rPr lang="en-US" dirty="0" smtClean="0"/>
              <a:t>Conclusion</a:t>
            </a:r>
            <a:endParaRPr lang="en-CA" altLang="en-US" dirty="0">
              <a:solidFill>
                <a:srgbClr val="367187"/>
              </a:solidFill>
              <a:cs typeface="Arial"/>
            </a:endParaRPr>
          </a:p>
        </p:txBody>
      </p:sp>
      <p:sp>
        <p:nvSpPr>
          <p:cNvPr id="3" name="Content Placeholder 2"/>
          <p:cNvSpPr>
            <a:spLocks noGrp="1"/>
          </p:cNvSpPr>
          <p:nvPr>
            <p:ph idx="1"/>
          </p:nvPr>
        </p:nvSpPr>
        <p:spPr/>
        <p:txBody>
          <a:bodyPr/>
          <a:lstStyle/>
          <a:p>
            <a:pPr marL="469106" lvl="1" indent="-214313">
              <a:buFont typeface="Arial" panose="020B0604020202020204" pitchFamily="34" charset="0"/>
              <a:buChar char="•"/>
            </a:pPr>
            <a:r>
              <a:rPr lang="en-US" sz="1600" dirty="0"/>
              <a:t>Explain WAN access technologies available to small to medium-sized business networks.</a:t>
            </a:r>
          </a:p>
          <a:p>
            <a:pPr marL="469106" lvl="1" indent="-214313">
              <a:buFont typeface="Arial" panose="020B0604020202020204" pitchFamily="34" charset="0"/>
              <a:buChar char="•"/>
            </a:pPr>
            <a:r>
              <a:rPr lang="en-US" sz="1600" dirty="0" smtClean="0"/>
              <a:t>Select </a:t>
            </a:r>
            <a:r>
              <a:rPr lang="en-US" sz="1600" dirty="0"/>
              <a:t>WAN access technologies to satisfy business requirements.</a:t>
            </a:r>
          </a:p>
          <a:p>
            <a:endParaRPr lang="en-US" dirty="0"/>
          </a:p>
        </p:txBody>
      </p:sp>
    </p:spTree>
    <p:extLst>
      <p:ext uri="{BB962C8B-B14F-4D97-AF65-F5344CB8AC3E}">
        <p14:creationId xmlns:p14="http://schemas.microsoft.com/office/powerpoint/2010/main" val="318207003"/>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61277183"/>
              </p:ext>
            </p:extLst>
          </p:nvPr>
        </p:nvGraphicFramePr>
        <p:xfrm>
          <a:off x="152927" y="798944"/>
          <a:ext cx="8174317" cy="3850640"/>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service provider</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Point-to-Point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Hub-and-Spoke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Full Mesh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Dual-Homed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leased line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T1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E1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hub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single-homed topology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Voice over IP (VoIP)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service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Digital Subscriber Line (DSL)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dedicated lines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enterprise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teleworking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Private Networks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Telecommunications Industry Association (TIA)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Electronic Industries Alliance (EIA)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International Organization for Standardization (ISO)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Institute of Electrical and Electronics Engineers (IEEE)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Point-to-Point Protocol (PPP)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Frame Relay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Asynchronous Transfer Mode (ATM)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375223826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94982923"/>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High-Level Data Link Control (HDLC)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Customer Premises Equipment (CPE)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 Communications Equipment (DCE)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 Terminal Equipment (DTE)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Demarcation Point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Local Loop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last-mile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Central Office (CO)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Toll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Dialup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modulates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demodulates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Access server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Channel service unit/data service unit (CSU/ DSU)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WAN switch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circuit-switched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public switched telephone network (PSTN)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Integrated Services Digital Network (ISDN)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packet-switched network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circuit (VC)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data-link connection identifiers (DLCIs)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latency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jitter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Private WAN infrastructure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Public WAN infrastructure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584058116"/>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550960760"/>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Broadband connections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Synchronous Optical Networking (SONET)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Synchronous Digital Hierarchy (SDH)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light-emitting diodes (LEDs)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dense wavelength division multiplexing (DWDM)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multiplex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Optical Carrier (OC)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time-division multiplexed (TDM)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Basic Rate Interface (BRI)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Primary Rate Interface (PRI)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non-broadcast multi-access (NBMA)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permanent virtual circuits (PVCs)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Metropolitan Ethernet (</a:t>
                      </a:r>
                      <a:r>
                        <a:rPr kumimoji="0" lang="en-US" sz="1400" b="0" i="0" u="none" strike="noStrike" kern="1200" cap="none" spc="0" normalizeH="0" baseline="0" noProof="0" dirty="0" err="1">
                          <a:ln>
                            <a:noFill/>
                          </a:ln>
                          <a:solidFill>
                            <a:srgbClr val="58585B"/>
                          </a:solidFill>
                          <a:effectLst/>
                          <a:uLnTx/>
                          <a:uFillTx/>
                          <a:latin typeface="+mn-lt"/>
                          <a:ea typeface="+mn-ea"/>
                          <a:cs typeface="+mn-cs"/>
                        </a:rPr>
                        <a:t>MetroE</a:t>
                      </a:r>
                      <a:r>
                        <a:rPr kumimoji="0" lang="en-US" sz="1400" b="0" i="0" u="none" strike="noStrike" kern="1200" cap="none" spc="0" normalizeH="0" baseline="0" noProof="0" dirty="0">
                          <a:ln>
                            <a:noFill/>
                          </a:ln>
                          <a:solidFill>
                            <a:srgbClr val="58585B"/>
                          </a:solidFill>
                          <a:effectLst/>
                          <a:uLnTx/>
                          <a:uFillTx/>
                          <a:latin typeface="+mn-lt"/>
                          <a:ea typeface="+mn-ea"/>
                          <a:cs typeface="+mn-cs"/>
                        </a:rPr>
                        <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Ethernet over MPLS (</a:t>
                      </a:r>
                      <a:r>
                        <a:rPr kumimoji="0" lang="en-US" sz="1400" b="0" i="0" u="none" strike="noStrike" kern="1200" cap="none" spc="0" normalizeH="0" baseline="0" noProof="0" dirty="0" err="1">
                          <a:ln>
                            <a:noFill/>
                          </a:ln>
                          <a:solidFill>
                            <a:srgbClr val="58585B"/>
                          </a:solidFill>
                          <a:effectLst/>
                          <a:uLnTx/>
                          <a:uFillTx/>
                          <a:latin typeface="+mn-lt"/>
                          <a:ea typeface="+mn-ea"/>
                          <a:cs typeface="+mn-cs"/>
                        </a:rPr>
                        <a:t>EoMPLS</a:t>
                      </a:r>
                      <a:r>
                        <a:rPr kumimoji="0" lang="en-US" sz="1400" b="0" i="0" u="none" strike="noStrike" kern="1200" cap="none" spc="0" normalizeH="0" baseline="0" noProof="0" dirty="0">
                          <a:ln>
                            <a:noFill/>
                          </a:ln>
                          <a:solidFill>
                            <a:srgbClr val="58585B"/>
                          </a:solidFill>
                          <a:effectLst/>
                          <a:uLnTx/>
                          <a:uFillTx/>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Virtual Private LAN Service (VPLS)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Multiprotocol Label Switching (MPLS)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Very small aperture terminal (VSAT)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DSL modem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DSL access multiplexer (DSLAM)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point of presence (POP)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Cable modems (CM)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headend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cable modem termination system (CMTS)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Municipal Wi-Fi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WiMAX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Satellite Internet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3G/4G Wireless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Long-Term Evolution (LTE)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1443337300"/>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400" dirty="0">
                <a:latin typeface="Arial" charset="0"/>
              </a:rPr>
              <a:t>Chapter 1</a:t>
            </a:r>
            <a:r>
              <a:rPr lang="en-US" dirty="0">
                <a:latin typeface="Arial" charset="0"/>
              </a:rPr>
              <a:t/>
            </a:r>
            <a:br>
              <a:rPr lang="en-US" dirty="0">
                <a:latin typeface="Arial" charset="0"/>
              </a:rPr>
            </a:br>
            <a:r>
              <a:rPr lang="en-US" dirty="0">
                <a:latin typeface="Arial" charset="0"/>
              </a:rPr>
              <a:t>New Terms and Commands (Cont.)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654925270"/>
              </p:ext>
            </p:extLst>
          </p:nvPr>
        </p:nvGraphicFramePr>
        <p:xfrm>
          <a:off x="152927" y="798944"/>
          <a:ext cx="8174317" cy="3747656"/>
        </p:xfrm>
        <a:graphic>
          <a:graphicData uri="http://schemas.openxmlformats.org/drawingml/2006/table">
            <a:tbl>
              <a:tblPr firstRow="1" bandRow="1">
                <a:tableStyleId>{F5AB1C69-6EDB-4FF4-983F-18BD219EF322}</a:tableStyleId>
              </a:tblPr>
              <a:tblGrid>
                <a:gridCol w="4385206">
                  <a:extLst>
                    <a:ext uri="{9D8B030D-6E8A-4147-A177-3AD203B41FA5}">
                      <a16:colId xmlns:a16="http://schemas.microsoft.com/office/drawing/2014/main" val="2731093094"/>
                    </a:ext>
                  </a:extLst>
                </a:gridCol>
                <a:gridCol w="3789111">
                  <a:extLst>
                    <a:ext uri="{9D8B030D-6E8A-4147-A177-3AD203B41FA5}">
                      <a16:colId xmlns:a16="http://schemas.microsoft.com/office/drawing/2014/main" val="2353496225"/>
                    </a:ext>
                  </a:extLst>
                </a:gridCol>
              </a:tblGrid>
              <a:tr h="3747656">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teleworker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Site-to-site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58585B"/>
                          </a:solidFill>
                          <a:effectLst/>
                          <a:uLnTx/>
                          <a:uFillTx/>
                          <a:latin typeface="+mn-lt"/>
                          <a:ea typeface="+mn-ea"/>
                          <a:cs typeface="+mn-cs"/>
                        </a:rPr>
                        <a:t>Remote-access VPNs </a:t>
                      </a:r>
                    </a:p>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3038" marR="0" lvl="0" indent="-173038" algn="l" defTabSz="685777" rtl="0" eaLnBrk="1" fontAlgn="auto" latinLnBrk="0" hangingPunct="1">
                        <a:lnSpc>
                          <a:spcPct val="100000"/>
                        </a:lnSpc>
                        <a:spcBef>
                          <a:spcPts val="200"/>
                        </a:spcBef>
                        <a:spcAft>
                          <a:spcPts val="20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58585B"/>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0795013"/>
                  </a:ext>
                </a:extLst>
              </a:tr>
            </a:tbl>
          </a:graphicData>
        </a:graphic>
      </p:graphicFrame>
    </p:spTree>
    <p:extLst>
      <p:ext uri="{BB962C8B-B14F-4D97-AF65-F5344CB8AC3E}">
        <p14:creationId xmlns:p14="http://schemas.microsoft.com/office/powerpoint/2010/main" val="2436606131"/>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Are WANs Necessary?</a:t>
            </a:r>
            <a:endParaRPr lang="en-CA" altLang="en-US" dirty="0">
              <a:solidFill>
                <a:srgbClr val="367187"/>
              </a:solidFill>
              <a:cs typeface="Arial"/>
            </a:endParaRPr>
          </a:p>
        </p:txBody>
      </p:sp>
      <p:sp>
        <p:nvSpPr>
          <p:cNvPr id="13315" name="Content Placeholder 2"/>
          <p:cNvSpPr>
            <a:spLocks noGrp="1"/>
          </p:cNvSpPr>
          <p:nvPr>
            <p:ph idx="1"/>
          </p:nvPr>
        </p:nvSpPr>
        <p:spPr>
          <a:xfrm>
            <a:off x="4775200" y="296333"/>
            <a:ext cx="4316415" cy="4437592"/>
          </a:xfrm>
        </p:spPr>
        <p:txBody>
          <a:bodyPr/>
          <a:lstStyle/>
          <a:p>
            <a:pPr marL="169545" indent="-169545"/>
            <a:r>
              <a:rPr lang="en-US" altLang="en-US" dirty="0">
                <a:cs typeface="Arial"/>
              </a:rPr>
              <a:t>Without WANs, LANs would be a series of isolated networks.</a:t>
            </a:r>
          </a:p>
          <a:p>
            <a:pPr marL="169545" indent="-169545"/>
            <a:r>
              <a:rPr lang="en-US" altLang="en-US" dirty="0">
                <a:cs typeface="Arial"/>
              </a:rPr>
              <a:t>As organizations expand, businesses require the ability to communicate between geographically separated sites.  For example:</a:t>
            </a:r>
          </a:p>
          <a:p>
            <a:pPr marL="358457" lvl="1" indent="-169545"/>
            <a:r>
              <a:rPr lang="en-US" altLang="en-US" dirty="0">
                <a:cs typeface="Arial"/>
              </a:rPr>
              <a:t>Regional or branch offices of an organization need to be able to communicate and share data with the central site.</a:t>
            </a:r>
          </a:p>
          <a:p>
            <a:pPr marL="358457" lvl="1" indent="-169545"/>
            <a:r>
              <a:rPr lang="en-US" altLang="en-US" dirty="0">
                <a:cs typeface="Arial"/>
              </a:rPr>
              <a:t>Organizations need to share information with other customer organizations.</a:t>
            </a:r>
          </a:p>
          <a:p>
            <a:pPr marL="358457" lvl="1" indent="-169545"/>
            <a:r>
              <a:rPr lang="en-US" altLang="en-US" dirty="0">
                <a:cs typeface="Arial"/>
              </a:rPr>
              <a:t>Employees who travel on company business frequently need to access the corporate network.</a:t>
            </a:r>
          </a:p>
          <a:p>
            <a:pPr marL="169545" lvl="0" indent="-169545">
              <a:buClr>
                <a:srgbClr val="58585B"/>
              </a:buClr>
            </a:pPr>
            <a:r>
              <a:rPr lang="en-US" altLang="en-US" dirty="0">
                <a:cs typeface="Arial"/>
              </a:rPr>
              <a:t>In </a:t>
            </a:r>
            <a:r>
              <a:rPr lang="en-US" altLang="en-US" dirty="0" smtClean="0">
                <a:cs typeface="Arial"/>
              </a:rPr>
              <a:t>addition, </a:t>
            </a:r>
            <a:r>
              <a:rPr lang="en-US" altLang="en-US" dirty="0">
                <a:cs typeface="Arial"/>
              </a:rPr>
              <a:t>consumers now commonly communicate over the Internet with banks, stores, and other providers of goods and services.</a:t>
            </a:r>
          </a:p>
          <a:p>
            <a:pPr marL="358457" lvl="1" indent="-169545"/>
            <a:endParaRPr lang="en-US" altLang="en-US" dirty="0">
              <a:cs typeface="Arial"/>
            </a:endParaRPr>
          </a:p>
          <a:p>
            <a:pPr marL="358457"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04058" y="1060979"/>
            <a:ext cx="4494942" cy="3198901"/>
          </a:xfrm>
          <a:prstGeom prst="rect">
            <a:avLst/>
          </a:prstGeom>
        </p:spPr>
      </p:pic>
    </p:spTree>
    <p:extLst>
      <p:ext uri="{BB962C8B-B14F-4D97-AF65-F5344CB8AC3E}">
        <p14:creationId xmlns:p14="http://schemas.microsoft.com/office/powerpoint/2010/main" val="137128731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WAN Topologies</a:t>
            </a:r>
            <a:endParaRPr lang="en-CA" altLang="en-US" dirty="0">
              <a:solidFill>
                <a:srgbClr val="367187"/>
              </a:solidFill>
              <a:cs typeface="Arial"/>
            </a:endParaRPr>
          </a:p>
        </p:txBody>
      </p:sp>
      <p:sp>
        <p:nvSpPr>
          <p:cNvPr id="13315" name="Content Placeholder 2"/>
          <p:cNvSpPr>
            <a:spLocks noGrp="1"/>
          </p:cNvSpPr>
          <p:nvPr>
            <p:ph idx="1"/>
          </p:nvPr>
        </p:nvSpPr>
        <p:spPr>
          <a:xfrm>
            <a:off x="4131733" y="101600"/>
            <a:ext cx="4959883" cy="4944533"/>
          </a:xfrm>
        </p:spPr>
        <p:txBody>
          <a:bodyPr/>
          <a:lstStyle/>
          <a:p>
            <a:pPr marL="169545" indent="-169545"/>
            <a:r>
              <a:rPr lang="en-US" altLang="en-US" dirty="0">
                <a:cs typeface="Arial"/>
              </a:rPr>
              <a:t>Interconnecting multiple sites across WANs can involve a variety of service provider technologies and WAN topologies. </a:t>
            </a:r>
            <a:r>
              <a:rPr lang="en-US" altLang="en-US" dirty="0" smtClean="0">
                <a:cs typeface="Arial"/>
              </a:rPr>
              <a:t>There </a:t>
            </a:r>
            <a:r>
              <a:rPr lang="en-US" altLang="en-US" dirty="0">
                <a:cs typeface="Arial"/>
              </a:rPr>
              <a:t>are four Common WAN topologies.</a:t>
            </a:r>
          </a:p>
          <a:p>
            <a:pPr marL="169545" indent="-169545"/>
            <a:r>
              <a:rPr lang="en-US" altLang="en-US" dirty="0">
                <a:cs typeface="Arial"/>
              </a:rPr>
              <a:t>Point-to-Point topology </a:t>
            </a:r>
          </a:p>
          <a:p>
            <a:pPr marL="358140" lvl="1" indent="-169545"/>
            <a:r>
              <a:rPr lang="en-US" altLang="en-US" dirty="0">
                <a:cs typeface="Arial"/>
              </a:rPr>
              <a:t>Employs a point-to-point circuit between two endpoints</a:t>
            </a:r>
          </a:p>
          <a:p>
            <a:pPr marL="358140" lvl="1" indent="-169545"/>
            <a:r>
              <a:rPr lang="en-US" altLang="en-US" dirty="0">
                <a:cs typeface="Arial"/>
              </a:rPr>
              <a:t>Typically involves a dedicated leased-line connection such as a T1/E1 line.  </a:t>
            </a:r>
          </a:p>
          <a:p>
            <a:pPr marL="358140" lvl="1" indent="-169545"/>
            <a:r>
              <a:rPr lang="en-US" altLang="en-US" dirty="0">
                <a:cs typeface="Arial"/>
              </a:rPr>
              <a:t>Transparent to the customer network and appears to be a direct physical link between two endpoints</a:t>
            </a:r>
          </a:p>
          <a:p>
            <a:pPr marL="169545" indent="-169545"/>
            <a:r>
              <a:rPr lang="en-US" altLang="en-US" dirty="0">
                <a:cs typeface="Arial"/>
              </a:rPr>
              <a:t>Hub-and-Spoke</a:t>
            </a:r>
          </a:p>
          <a:p>
            <a:pPr marL="358140" lvl="1" indent="-169545"/>
            <a:r>
              <a:rPr lang="en-US" altLang="en-US" dirty="0">
                <a:cs typeface="Arial"/>
              </a:rPr>
              <a:t>Applicable when a private network connection between multiple sites is required</a:t>
            </a:r>
          </a:p>
          <a:p>
            <a:pPr marL="358140" lvl="1" indent="-169545"/>
            <a:r>
              <a:rPr lang="en-US" altLang="en-US" dirty="0">
                <a:cs typeface="Arial"/>
              </a:rPr>
              <a:t>A single interface to the hub can be shared by all spoke circuits.</a:t>
            </a:r>
          </a:p>
          <a:p>
            <a:pPr marL="358140" lvl="1" indent="-169545"/>
            <a:r>
              <a:rPr lang="en-US" altLang="en-US" dirty="0">
                <a:cs typeface="Arial"/>
              </a:rPr>
              <a:t>Spoke sites can be interconnected through the hub site using virtual circuits and routed </a:t>
            </a:r>
            <a:r>
              <a:rPr lang="en-US" altLang="en-US" dirty="0" err="1">
                <a:cs typeface="Arial"/>
              </a:rPr>
              <a:t>subinterfaces</a:t>
            </a:r>
            <a:r>
              <a:rPr lang="en-US" altLang="en-US" dirty="0">
                <a:cs typeface="Arial"/>
              </a:rPr>
              <a:t> at the hub.</a:t>
            </a:r>
          </a:p>
          <a:p>
            <a:pPr marL="358140" lvl="1" indent="-169545"/>
            <a:endParaRPr lang="en-US" altLang="en-US" dirty="0">
              <a:cs typeface="Arial"/>
            </a:endParaRPr>
          </a:p>
          <a:p>
            <a:pPr marL="358140" lvl="1" indent="-169545"/>
            <a:endParaRPr lang="en-US" altLang="en-US" dirty="0">
              <a:cs typeface="Arial"/>
            </a:endParaRPr>
          </a:p>
          <a:p>
            <a:pPr marL="358140" lvl="1" indent="-169545"/>
            <a:endParaRPr lang="en-US" altLang="en-US" dirty="0">
              <a:cs typeface="Arial"/>
            </a:endParaRPr>
          </a:p>
          <a:p>
            <a:pPr marL="358140"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420687" y="798513"/>
            <a:ext cx="3499379" cy="3833818"/>
          </a:xfrm>
          <a:prstGeom prst="rect">
            <a:avLst/>
          </a:prstGeom>
        </p:spPr>
      </p:pic>
    </p:spTree>
    <p:extLst>
      <p:ext uri="{BB962C8B-B14F-4D97-AF65-F5344CB8AC3E}">
        <p14:creationId xmlns:p14="http://schemas.microsoft.com/office/powerpoint/2010/main" val="346432077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05857"/>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WAN Topologies (Cont.)</a:t>
            </a:r>
            <a:endParaRPr lang="en-CA" altLang="en-US" dirty="0">
              <a:solidFill>
                <a:srgbClr val="367187"/>
              </a:solidFill>
              <a:cs typeface="Arial"/>
            </a:endParaRPr>
          </a:p>
        </p:txBody>
      </p:sp>
      <p:sp>
        <p:nvSpPr>
          <p:cNvPr id="13315" name="Content Placeholder 2"/>
          <p:cNvSpPr>
            <a:spLocks noGrp="1"/>
          </p:cNvSpPr>
          <p:nvPr>
            <p:ph idx="1"/>
          </p:nvPr>
        </p:nvSpPr>
        <p:spPr>
          <a:xfrm>
            <a:off x="204785" y="724829"/>
            <a:ext cx="4883682" cy="3982638"/>
          </a:xfrm>
        </p:spPr>
        <p:txBody>
          <a:bodyPr/>
          <a:lstStyle/>
          <a:p>
            <a:pPr marL="169545" indent="-169545"/>
            <a:r>
              <a:rPr lang="en-US" altLang="en-US" dirty="0">
                <a:cs typeface="Arial"/>
              </a:rPr>
              <a:t>Full Mesh</a:t>
            </a:r>
          </a:p>
          <a:p>
            <a:pPr marL="358457" lvl="1" indent="-169545"/>
            <a:r>
              <a:rPr lang="en-US" altLang="en-US" dirty="0">
                <a:cs typeface="Arial"/>
              </a:rPr>
              <a:t>A disadvantage of the hub-and-spoke topology is that all communication has to go through the hub.</a:t>
            </a:r>
          </a:p>
          <a:p>
            <a:pPr marL="358457" lvl="1" indent="-169545"/>
            <a:r>
              <a:rPr lang="en-US" altLang="en-US" dirty="0">
                <a:cs typeface="Arial"/>
              </a:rPr>
              <a:t>With a full mesh topology using virtual circuits, any site can communicate directly with any other site.</a:t>
            </a:r>
          </a:p>
          <a:p>
            <a:pPr marL="358457" lvl="1" indent="-169545"/>
            <a:r>
              <a:rPr lang="en-US" altLang="en-US" dirty="0">
                <a:cs typeface="Arial"/>
              </a:rPr>
              <a:t>A disadvantage is the large number of virtual circuits that need to be configured and maintained. </a:t>
            </a:r>
          </a:p>
          <a:p>
            <a:pPr marL="169545" indent="-169545"/>
            <a:r>
              <a:rPr lang="en-US" altLang="en-US" dirty="0">
                <a:cs typeface="Arial"/>
              </a:rPr>
              <a:t>Dual-homed Topology</a:t>
            </a:r>
          </a:p>
          <a:p>
            <a:pPr marL="358457" lvl="1" indent="-169545"/>
            <a:r>
              <a:rPr lang="en-US" altLang="en-US" dirty="0">
                <a:cs typeface="Arial"/>
              </a:rPr>
              <a:t>Provides redundancy and load balancing however they are more expensive to implement than single-homed topologies.</a:t>
            </a:r>
          </a:p>
          <a:p>
            <a:pPr marL="358457" lvl="1" indent="-169545"/>
            <a:r>
              <a:rPr lang="en-US" altLang="en-US" dirty="0">
                <a:cs typeface="Arial"/>
              </a:rPr>
              <a:t>Requires additional networking hardware including routers and switches.</a:t>
            </a:r>
          </a:p>
          <a:p>
            <a:pPr marL="358457" lvl="1" indent="-169545"/>
            <a:r>
              <a:rPr lang="en-US" altLang="en-US" dirty="0">
                <a:cs typeface="Arial"/>
              </a:rPr>
              <a:t>More difficult to implement since they require complex configurations.</a:t>
            </a:r>
          </a:p>
          <a:p>
            <a:pPr marL="358457" lvl="1" indent="-169545"/>
            <a:endParaRPr lang="en-US" altLang="en-US" dirty="0">
              <a:cs typeface="Arial"/>
            </a:endParaRPr>
          </a:p>
          <a:p>
            <a:pPr marL="169545" indent="-169545"/>
            <a:endParaRPr lang="en-US" altLang="en-US" dirty="0">
              <a:cs typeface="Arial"/>
            </a:endParaRPr>
          </a:p>
          <a:p>
            <a:pPr marL="358457" lvl="1" indent="-169545"/>
            <a:endParaRPr lang="en-US" altLang="en-US" dirty="0">
              <a:cs typeface="Arial"/>
            </a:endParaRPr>
          </a:p>
          <a:p>
            <a:pPr marL="358457" lvl="1" indent="-169545"/>
            <a:endParaRPr lang="en-US" altLang="en-US" dirty="0">
              <a:cs typeface="Arial"/>
            </a:endParaRP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5293252" y="201322"/>
            <a:ext cx="3662668" cy="4506145"/>
          </a:xfrm>
          <a:prstGeom prst="rect">
            <a:avLst/>
          </a:prstGeom>
        </p:spPr>
      </p:pic>
    </p:spTree>
    <p:extLst>
      <p:ext uri="{BB962C8B-B14F-4D97-AF65-F5344CB8AC3E}">
        <p14:creationId xmlns:p14="http://schemas.microsoft.com/office/powerpoint/2010/main" val="121102522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Evolving Networks</a:t>
            </a:r>
            <a:endParaRPr lang="en-CA" altLang="en-US" dirty="0">
              <a:solidFill>
                <a:srgbClr val="367187"/>
              </a:solidFill>
              <a:cs typeface="Arial"/>
            </a:endParaRPr>
          </a:p>
        </p:txBody>
      </p:sp>
      <p:sp>
        <p:nvSpPr>
          <p:cNvPr id="13315" name="Content Placeholder 2"/>
          <p:cNvSpPr>
            <a:spLocks noGrp="1"/>
          </p:cNvSpPr>
          <p:nvPr>
            <p:ph idx="1"/>
          </p:nvPr>
        </p:nvSpPr>
        <p:spPr>
          <a:xfrm>
            <a:off x="5367868" y="135467"/>
            <a:ext cx="3723746" cy="4598458"/>
          </a:xfrm>
        </p:spPr>
        <p:txBody>
          <a:bodyPr/>
          <a:lstStyle/>
          <a:p>
            <a:pPr marL="169545" indent="-169545"/>
            <a:r>
              <a:rPr lang="en-US" altLang="en-US" dirty="0">
                <a:cs typeface="Arial"/>
              </a:rPr>
              <a:t>In slow economic times, many businesses focus on increasing their profitability by improving the efficiency of their existing operations – including establishing and managing their network.</a:t>
            </a:r>
          </a:p>
          <a:p>
            <a:pPr marL="169545" indent="-169545"/>
            <a:r>
              <a:rPr lang="en-US" altLang="en-US" dirty="0">
                <a:cs typeface="Arial"/>
              </a:rPr>
              <a:t>To justify such a large expense, many companies expect their networks to perform optimally and to be able to deliver an increasing array of services and applications to support productivity and profitability.</a:t>
            </a:r>
          </a:p>
          <a:p>
            <a:pPr marL="169545" indent="-169545"/>
            <a:r>
              <a:rPr lang="en-US" altLang="en-US" dirty="0">
                <a:cs typeface="Arial"/>
              </a:rPr>
              <a:t>This chapter will focus on a fictitious company called SPAN Engineering.</a:t>
            </a:r>
          </a:p>
          <a:p>
            <a:pPr marL="169545" indent="-169545"/>
            <a:r>
              <a:rPr lang="en-US" altLang="en-US" dirty="0">
                <a:cs typeface="Arial"/>
              </a:rPr>
              <a:t>This topic will illustrate how SPAN’s network requirements change as the company grows from a small, local business into a global enterprise.</a:t>
            </a:r>
          </a:p>
          <a:p>
            <a:pPr marL="169545" indent="-169545"/>
            <a:endParaRPr lang="en-US" altLang="en-US" dirty="0">
              <a:cs typeface="Arial"/>
            </a:endParaRPr>
          </a:p>
          <a:p>
            <a:pPr lvl="1">
              <a:buFont typeface="Arial" panose="05000000000000000000" pitchFamily="2" charset="2"/>
            </a:pPr>
            <a:endParaRPr lang="en-US" altLang="en-US" dirty="0">
              <a:cs typeface="Arial"/>
            </a:endParaRP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2" name="Picture 1"/>
          <p:cNvPicPr>
            <a:picLocks noChangeAspect="1"/>
          </p:cNvPicPr>
          <p:nvPr/>
        </p:nvPicPr>
        <p:blipFill>
          <a:blip r:embed="rId3"/>
          <a:stretch>
            <a:fillRect/>
          </a:stretch>
        </p:blipFill>
        <p:spPr>
          <a:xfrm>
            <a:off x="280772" y="913851"/>
            <a:ext cx="4821767" cy="3100955"/>
          </a:xfrm>
          <a:prstGeom prst="rect">
            <a:avLst/>
          </a:prstGeom>
        </p:spPr>
      </p:pic>
    </p:spTree>
    <p:extLst>
      <p:ext uri="{BB962C8B-B14F-4D97-AF65-F5344CB8AC3E}">
        <p14:creationId xmlns:p14="http://schemas.microsoft.com/office/powerpoint/2010/main" val="498817501"/>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41275"/>
            <a:ext cx="5163178" cy="757238"/>
          </a:xfrm>
        </p:spPr>
        <p:txBody>
          <a:bodyPr/>
          <a:lstStyle/>
          <a:p>
            <a:r>
              <a:rPr lang="en-US" sz="1600" dirty="0"/>
              <a:t>Purpose of WANs</a:t>
            </a:r>
            <a:r>
              <a:rPr lang="en-US" dirty="0">
                <a:solidFill>
                  <a:schemeClr val="tx1"/>
                </a:solidFill>
              </a:rPr>
              <a:t/>
            </a:r>
            <a:br>
              <a:rPr lang="en-US" dirty="0">
                <a:solidFill>
                  <a:schemeClr val="tx1"/>
                </a:solidFill>
              </a:rPr>
            </a:br>
            <a:r>
              <a:rPr lang="en-US" altLang="en-US" dirty="0"/>
              <a:t>Small Office</a:t>
            </a:r>
            <a:endParaRPr lang="en-CA" altLang="en-US" dirty="0">
              <a:solidFill>
                <a:srgbClr val="367187"/>
              </a:solidFill>
              <a:cs typeface="Arial"/>
            </a:endParaRPr>
          </a:p>
        </p:txBody>
      </p:sp>
      <p:sp>
        <p:nvSpPr>
          <p:cNvPr id="13315" name="Content Placeholder 2"/>
          <p:cNvSpPr>
            <a:spLocks noGrp="1"/>
          </p:cNvSpPr>
          <p:nvPr>
            <p:ph idx="1"/>
          </p:nvPr>
        </p:nvSpPr>
        <p:spPr>
          <a:xfrm>
            <a:off x="5367868" y="135467"/>
            <a:ext cx="3723746" cy="4598458"/>
          </a:xfrm>
        </p:spPr>
        <p:txBody>
          <a:bodyPr/>
          <a:lstStyle/>
          <a:p>
            <a:pPr marL="169545" indent="-169545"/>
            <a:r>
              <a:rPr lang="en-US" altLang="en-US" dirty="0">
                <a:cs typeface="Arial"/>
              </a:rPr>
              <a:t>SPAN Engineering:</a:t>
            </a:r>
          </a:p>
          <a:p>
            <a:pPr marL="358457" lvl="1" indent="-169545"/>
            <a:r>
              <a:rPr lang="en-US" altLang="en-US" dirty="0">
                <a:cs typeface="Arial"/>
              </a:rPr>
              <a:t>Environmental consulting firm (4 years)</a:t>
            </a:r>
          </a:p>
          <a:p>
            <a:pPr marL="358457" lvl="1" indent="-169545"/>
            <a:r>
              <a:rPr lang="en-US" altLang="en-US" dirty="0">
                <a:cs typeface="Arial"/>
              </a:rPr>
              <a:t>Has developed a special process for converting household waste into electricity and is developing a small pilot project for a municipal government in its local area.</a:t>
            </a:r>
          </a:p>
          <a:p>
            <a:pPr marL="358457" lvl="1" indent="-169545"/>
            <a:r>
              <a:rPr lang="en-US" altLang="en-US" dirty="0">
                <a:cs typeface="Arial"/>
              </a:rPr>
              <a:t>15 employees:  six engineers, four computer-aided drawing (CAD) designers, a receptionist, two senior partners and two office assistants</a:t>
            </a:r>
          </a:p>
          <a:p>
            <a:pPr marL="358457" lvl="1" indent="-169545"/>
            <a:r>
              <a:rPr lang="en-US" altLang="en-US" dirty="0">
                <a:cs typeface="Arial"/>
              </a:rPr>
              <a:t>Small office uses a single LAN to share information between computers, support their VoIP phones, share peripherals, printer, and large-scale plotter</a:t>
            </a:r>
          </a:p>
          <a:p>
            <a:pPr marL="358457" lvl="1" indent="-169545"/>
            <a:r>
              <a:rPr lang="en-US" altLang="en-US" dirty="0">
                <a:cs typeface="Arial"/>
              </a:rPr>
              <a:t>Connects to the Internet using DSL</a:t>
            </a:r>
          </a:p>
          <a:p>
            <a:pPr lvl="1">
              <a:buFont typeface="Arial" panose="05000000000000000000" pitchFamily="2" charset="2"/>
            </a:pPr>
            <a:r>
              <a:rPr lang="en-US" altLang="en-US" dirty="0">
                <a:cs typeface="Arial"/>
              </a:rPr>
              <a:t>Uses support services purchased from DSL provider for IT support.</a:t>
            </a:r>
          </a:p>
          <a:p>
            <a:pPr lvl="1"/>
            <a:endParaRPr lang="en-CA" altLang="en-US" dirty="0"/>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a:p>
            <a:pPr lvl="1"/>
            <a:endParaRPr lang="en-CA" altLang="en-US" dirty="0">
              <a:cs typeface="Arial"/>
            </a:endParaRPr>
          </a:p>
        </p:txBody>
      </p:sp>
      <p:pic>
        <p:nvPicPr>
          <p:cNvPr id="3" name="Picture 2"/>
          <p:cNvPicPr>
            <a:picLocks noChangeAspect="1"/>
          </p:cNvPicPr>
          <p:nvPr/>
        </p:nvPicPr>
        <p:blipFill>
          <a:blip r:embed="rId3"/>
          <a:stretch>
            <a:fillRect/>
          </a:stretch>
        </p:blipFill>
        <p:spPr>
          <a:xfrm>
            <a:off x="143504" y="798513"/>
            <a:ext cx="4928030" cy="3777845"/>
          </a:xfrm>
          <a:prstGeom prst="rect">
            <a:avLst/>
          </a:prstGeom>
        </p:spPr>
      </p:pic>
    </p:spTree>
    <p:extLst>
      <p:ext uri="{BB962C8B-B14F-4D97-AF65-F5344CB8AC3E}">
        <p14:creationId xmlns:p14="http://schemas.microsoft.com/office/powerpoint/2010/main" val="4166649728"/>
      </p:ext>
    </p:extLst>
  </p:cSld>
  <p:clrMapOvr>
    <a:masterClrMapping/>
  </p:clrMapOvr>
  <p:transition spd="slow">
    <p:wipe/>
  </p:transition>
</p:sld>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fault Theme" id="{A3178FD6-045E-43BB-9FF9-79BDC55288A1}" vid="{B3635A64-254C-4D4D-B1C2-6197525273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1910</TotalTime>
  <Words>4404</Words>
  <Application>Microsoft Office PowerPoint</Application>
  <PresentationFormat>On-screen Show (16:9)</PresentationFormat>
  <Paragraphs>763</Paragraphs>
  <Slides>48</Slides>
  <Notes>47</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ＭＳ Ｐゴシック</vt:lpstr>
      <vt:lpstr>Arial</vt:lpstr>
      <vt:lpstr>Calibri</vt:lpstr>
      <vt:lpstr>CiscoSans</vt:lpstr>
      <vt:lpstr>CiscoSans ExtraLight</vt:lpstr>
      <vt:lpstr>CiscoSans Thin</vt:lpstr>
      <vt:lpstr>Wingdings</vt:lpstr>
      <vt:lpstr>Default Theme</vt:lpstr>
      <vt:lpstr>Chapter 1: WAN Concepts</vt:lpstr>
      <vt:lpstr>Chapter 1 - Sections &amp; Objectives</vt:lpstr>
      <vt:lpstr>1.1 WAN Technologies Overview</vt:lpstr>
      <vt:lpstr>Purpose of WANs Why a WAN?</vt:lpstr>
      <vt:lpstr>Purpose of WANs Are WANs Necessary?</vt:lpstr>
      <vt:lpstr>Purpose of WANs WAN Topologies</vt:lpstr>
      <vt:lpstr>Purpose of WANs WAN Topologies (Cont.)</vt:lpstr>
      <vt:lpstr>Purpose of WANs Evolving Networks</vt:lpstr>
      <vt:lpstr>Purpose of WANs Small Office</vt:lpstr>
      <vt:lpstr>Purpose of WANs Campus Network</vt:lpstr>
      <vt:lpstr>Purpose of WANs Branch Networks</vt:lpstr>
      <vt:lpstr>Purpose of WANs Distributed Network</vt:lpstr>
      <vt:lpstr>WAN Operations WANs in the OSI Model</vt:lpstr>
      <vt:lpstr>WAN Operations Common WAN Terminology</vt:lpstr>
      <vt:lpstr>WAN Operations Common WAN Terminology (Cont.)</vt:lpstr>
      <vt:lpstr>WAN Operations WAN Devices</vt:lpstr>
      <vt:lpstr>WAN Operations WAN Devices (Cont.)</vt:lpstr>
      <vt:lpstr>WAN Operations Circuit Switching</vt:lpstr>
      <vt:lpstr>WAN Operations Packet Switching</vt:lpstr>
      <vt:lpstr>1.2 Selecting a WAN Technology</vt:lpstr>
      <vt:lpstr>WAN Services WAN Link Connection Options</vt:lpstr>
      <vt:lpstr>WAN Services Service Provider Network Infrastructure</vt:lpstr>
      <vt:lpstr>Private WAN Infrastructures Leased Lines</vt:lpstr>
      <vt:lpstr>Private WAN Infrastructures Dialup</vt:lpstr>
      <vt:lpstr>Private WAN Infrastructures ISDN</vt:lpstr>
      <vt:lpstr>Private WAN Infrastructures ISDN (Cont.)</vt:lpstr>
      <vt:lpstr>Private WAN Infrastructures Frame Relay</vt:lpstr>
      <vt:lpstr>Private WAN Infrastructures ATM</vt:lpstr>
      <vt:lpstr>Private WAN Infrastructures Ethernet WAN</vt:lpstr>
      <vt:lpstr>Private WAN Infrastructures MPLS</vt:lpstr>
      <vt:lpstr>Private WAN Infrastructures VSAT</vt:lpstr>
      <vt:lpstr>Public WAN Infrastructures DSL</vt:lpstr>
      <vt:lpstr>Public WAN Infrastructures Cable</vt:lpstr>
      <vt:lpstr>Public WAN Infrastructures Wireless</vt:lpstr>
      <vt:lpstr>Public WAN Infrastructures Wireless (Cont.)</vt:lpstr>
      <vt:lpstr>Public WAN Infrastructures 3G/4G Cellular</vt:lpstr>
      <vt:lpstr>Public WAN Infrastructures VPN Technology</vt:lpstr>
      <vt:lpstr>Public WAN Infrastructures VPN Technology (Cont.)</vt:lpstr>
      <vt:lpstr>Selecting WAN Services Choosing a WAN Link Connection</vt:lpstr>
      <vt:lpstr>Selecting WAN Services Choosing a WAN Link Connection (Cont.)</vt:lpstr>
      <vt:lpstr>Selecting WAN Services Lab – Researching WAN Technologies</vt:lpstr>
      <vt:lpstr>1.3 Summary</vt:lpstr>
      <vt:lpstr>Summary Conclusion</vt:lpstr>
      <vt:lpstr>Chapter 1 New Terms and Commands</vt:lpstr>
      <vt:lpstr>Chapter 1 New Terms and Commands (Cont.)</vt:lpstr>
      <vt:lpstr>Chapter 1 New Terms and Commands (Cont.)</vt:lpstr>
      <vt:lpstr>Chapter 1 New Terms and Commands (Cont.)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 Access Control Lists</dc:title>
  <dc:creator>Torres,Frank A.</dc:creator>
  <cp:lastModifiedBy>Engineering</cp:lastModifiedBy>
  <cp:revision>427</cp:revision>
  <dcterms:modified xsi:type="dcterms:W3CDTF">2019-03-09T14:54:43Z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ies>
</file>