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8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9.xml" ContentType="application/vnd.openxmlformats-officedocument.presentationml.tags+xml"/>
  <Override PartName="/ppt/notesSlides/notesSlide41.xml" ContentType="application/vnd.openxmlformats-officedocument.presentationml.notesSlide+xml"/>
  <Override PartName="/ppt/tags/tag10.xml" ContentType="application/vnd.openxmlformats-officedocument.presentationml.tags+xml"/>
  <Override PartName="/ppt/notesSlides/notesSlide42.xml" ContentType="application/vnd.openxmlformats-officedocument.presentationml.notesSlide+xml"/>
  <Override PartName="/ppt/tags/tag11.xml" ContentType="application/vnd.openxmlformats-officedocument.presentationml.tags+xml"/>
  <Override PartName="/ppt/notesSlides/notesSlide43.xml" ContentType="application/vnd.openxmlformats-officedocument.presentationml.notesSlide+xml"/>
  <Override PartName="/ppt/tags/tag12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46"/>
  </p:notesMasterIdLst>
  <p:sldIdLst>
    <p:sldId id="876" r:id="rId2"/>
    <p:sldId id="1096" r:id="rId3"/>
    <p:sldId id="759" r:id="rId4"/>
    <p:sldId id="1054" r:id="rId5"/>
    <p:sldId id="1163" r:id="rId6"/>
    <p:sldId id="1164" r:id="rId7"/>
    <p:sldId id="1165" r:id="rId8"/>
    <p:sldId id="1166" r:id="rId9"/>
    <p:sldId id="1167" r:id="rId10"/>
    <p:sldId id="1168" r:id="rId11"/>
    <p:sldId id="1056" r:id="rId12"/>
    <p:sldId id="1103" r:id="rId13"/>
    <p:sldId id="1169" r:id="rId14"/>
    <p:sldId id="1172" r:id="rId15"/>
    <p:sldId id="1170" r:id="rId16"/>
    <p:sldId id="1171" r:id="rId17"/>
    <p:sldId id="1173" r:id="rId18"/>
    <p:sldId id="1161" r:id="rId19"/>
    <p:sldId id="1177" r:id="rId20"/>
    <p:sldId id="1274" r:id="rId21"/>
    <p:sldId id="1275" r:id="rId22"/>
    <p:sldId id="1178" r:id="rId23"/>
    <p:sldId id="1276" r:id="rId24"/>
    <p:sldId id="1179" r:id="rId25"/>
    <p:sldId id="1180" r:id="rId26"/>
    <p:sldId id="1181" r:id="rId27"/>
    <p:sldId id="1182" r:id="rId28"/>
    <p:sldId id="1183" r:id="rId29"/>
    <p:sldId id="1162" r:id="rId30"/>
    <p:sldId id="1176" r:id="rId31"/>
    <p:sldId id="1184" r:id="rId32"/>
    <p:sldId id="1277" r:id="rId33"/>
    <p:sldId id="1278" r:id="rId34"/>
    <p:sldId id="1279" r:id="rId35"/>
    <p:sldId id="1185" r:id="rId36"/>
    <p:sldId id="1280" r:id="rId37"/>
    <p:sldId id="1281" r:id="rId38"/>
    <p:sldId id="1282" r:id="rId39"/>
    <p:sldId id="957" r:id="rId40"/>
    <p:sldId id="1155" r:id="rId41"/>
    <p:sldId id="958" r:id="rId42"/>
    <p:sldId id="1186" r:id="rId43"/>
    <p:sldId id="874" r:id="rId44"/>
    <p:sldId id="291" r:id="rId45"/>
  </p:sldIdLst>
  <p:sldSz cx="9144000" cy="5143500" type="screen16x9"/>
  <p:notesSz cx="6858000" cy="9144000"/>
  <p:custDataLst>
    <p:tags r:id="rId4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29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FE8FB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77288" autoAdjust="0"/>
  </p:normalViewPr>
  <p:slideViewPr>
    <p:cSldViewPr snapToGrid="0" showGuides="1">
      <p:cViewPr varScale="1">
        <p:scale>
          <a:sx n="99" d="100"/>
          <a:sy n="99" d="100"/>
        </p:scale>
        <p:origin x="96" y="1219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6/19/2020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b="0" dirty="0"/>
              <a:t>Cisco Networking Academy Program</a:t>
            </a:r>
          </a:p>
          <a:p>
            <a:pPr>
              <a:buFontTx/>
              <a:buNone/>
            </a:pPr>
            <a:r>
              <a:rPr lang="en-US" b="0" baseline="0" dirty="0"/>
              <a:t>Enterprise Networking, Security, and Automation v</a:t>
            </a:r>
            <a:r>
              <a:rPr lang="en-US" b="0" dirty="0"/>
              <a:t>7.0 (ENSA)</a:t>
            </a:r>
          </a:p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11.1.7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Role of Switched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11.1.8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Your Understanding - Hierarchical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9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11.2 – </a:t>
            </a:r>
            <a:r>
              <a:rPr lang="en-CA" dirty="0"/>
              <a:t>Scalable Networks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9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11.2.1 – Design for Scalability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57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11.2.2 – Plan for Redundancy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67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11.2.3 – Reduce Failure Domain Size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9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11.2.4 – Increase Bandwidth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89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11.2.5 – Expand the Access Layer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14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11.2 – Scalable Networks</a:t>
            </a:r>
          </a:p>
          <a:p>
            <a:r>
              <a:rPr lang="en-US" dirty="0"/>
              <a:t>11.2.6 – Tune Routing Protocols</a:t>
            </a:r>
          </a:p>
          <a:p>
            <a:r>
              <a:rPr lang="en-US" dirty="0"/>
              <a:t>11.2.7 – </a:t>
            </a:r>
            <a:r>
              <a:rPr lang="en-CA" dirty="0"/>
              <a:t>Check Your Understanding - Scalable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09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Switch Hardware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39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2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2</a:t>
            </a:fld>
            <a:endParaRPr lang="en-US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pPr>
              <a:buFontTx/>
              <a:buNone/>
            </a:pPr>
            <a:r>
              <a:rPr lang="en-US" sz="1200" b="0" dirty="0"/>
              <a:t>11.0 – Introduction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11.0.2 –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I learn to do in this module?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445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47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Platforms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82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94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Switch Form Factors (Cont.)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1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 Density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30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11.3.4 – Forwarding Rates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18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11.3.5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over Ethernet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29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11.3.6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Multilayer Switching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07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11.3 –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11.3.7 – </a:t>
            </a:r>
            <a:r>
              <a:rPr lang="en-CA" dirty="0"/>
              <a:t>Business Considerations for Switch Selection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11.3.8</a:t>
            </a:r>
            <a:r>
              <a:rPr lang="en-US" dirty="0"/>
              <a:t>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Your Understanding - Switch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32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11.4 –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Router Hardware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2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pPr>
              <a:buFontTx/>
              <a:buNone/>
            </a:pPr>
            <a:r>
              <a:rPr lang="en-US" sz="1200" b="0" dirty="0"/>
              <a:t>11.1 – </a:t>
            </a:r>
            <a:r>
              <a:rPr lang="en-CA" dirty="0"/>
              <a:t>Hierarchical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Requirements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79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404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178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22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939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5130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70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11 – Network Design</a:t>
            </a:r>
          </a:p>
          <a:p>
            <a:r>
              <a:rPr lang="en-CA" dirty="0"/>
              <a:t>11.4 – Router Hardware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11.4.3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Router Form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11.4.4</a:t>
            </a:r>
            <a:r>
              <a:rPr lang="en-US" dirty="0"/>
              <a:t> – </a:t>
            </a:r>
            <a:r>
              <a:rPr lang="en-CA" dirty="0"/>
              <a:t>Check Your Understanding - Router Hardware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4607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4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11.1.1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- Three-Layer Network Design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2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11.5.1 – Packet Tracer – Compare Layer 2 and Layer 3 Devices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7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41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11.5.2 – What did I learn in this module?</a:t>
            </a:r>
          </a:p>
        </p:txBody>
      </p:sp>
    </p:spTree>
    <p:extLst>
      <p:ext uri="{BB962C8B-B14F-4D97-AF65-F5344CB8AC3E}">
        <p14:creationId xmlns:p14="http://schemas.microsoft.com/office/powerpoint/2010/main" val="14768241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42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11 – </a:t>
            </a:r>
            <a:r>
              <a:rPr lang="en-CA" dirty="0"/>
              <a:t>Network Design</a:t>
            </a:r>
            <a:endParaRPr lang="en-US" dirty="0"/>
          </a:p>
          <a:p>
            <a:r>
              <a:rPr lang="en-US" dirty="0"/>
              <a:t>11.5 - Module Practice and Quiz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11.5.2 – What did I learn in this module?</a:t>
            </a:r>
          </a:p>
        </p:txBody>
      </p:sp>
    </p:spTree>
    <p:extLst>
      <p:ext uri="{BB962C8B-B14F-4D97-AF65-F5344CB8AC3E}">
        <p14:creationId xmlns:p14="http://schemas.microsoft.com/office/powerpoint/2010/main" val="38551180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>
                <a:solidFill>
                  <a:prstClr val="black"/>
                </a:solidFill>
              </a:rPr>
              <a:pPr/>
              <a:t>43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429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11.1.2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Need to Scale the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56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11.1.3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Borderless Switched Networks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15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11.1.4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Hierarchy in the Borderless Switched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93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11.1.5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Access, Distribution, and Core Layer Functions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5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</a:t>
            </a:r>
            <a:r>
              <a:rPr lang="en-US" sz="1200" baseline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– </a:t>
            </a:r>
            <a:r>
              <a:rPr lang="en-CA" sz="1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dirty="0"/>
          </a:p>
          <a:p>
            <a:r>
              <a:rPr lang="en-CA" dirty="0"/>
              <a:t>11.1 – Hierarchical Networks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11.1.6 –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Three-Tier and Two-Tier Examples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9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2011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2011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316480"/>
            <a:ext cx="6658416" cy="1080143"/>
          </a:xfrm>
        </p:spPr>
        <p:txBody>
          <a:bodyPr/>
          <a:lstStyle/>
          <a:p>
            <a:r>
              <a:rPr lang="en-US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11: </a:t>
            </a:r>
            <a:r>
              <a:rPr lang="en-CA" sz="4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Network Design</a:t>
            </a:r>
            <a:endParaRPr lang="en-US" sz="4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102503" cy="90217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Enterprise Networking, Security, and Automation v7.0 (ENSA)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Role of Switched Networks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41400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Networks have fundamentally changed from a flat network of hubs to switched LANs in a hierarchical network.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 switched LAN allows additional flexibility, traffic management, quality of service, security.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 switched LAN may also support wireless networking and other technologies such as IP telephone and mobility services.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EF52F-1EFD-433E-AEE3-BE926237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855419"/>
            <a:ext cx="4301953" cy="26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11.2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Scalable Networks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935958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Design for Scalability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Scalability is the term for a network that can grow without losing availability and reliability.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Network designers must develop strategies to enable the network to be available and to scale effectively and easily.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This is accomplished using: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Redundancy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Multiple Links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Scalable Routing protocol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Wireless Connectivity</a:t>
            </a:r>
          </a:p>
        </p:txBody>
      </p:sp>
    </p:spTree>
    <p:extLst>
      <p:ext uri="{BB962C8B-B14F-4D97-AF65-F5344CB8AC3E}">
        <p14:creationId xmlns:p14="http://schemas.microsoft.com/office/powerpoint/2010/main" val="28725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Plan for Redundancy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494560" cy="117340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Redundancy can prevent disruption of network services by minimizing the possibility of a single point of failure by: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Installing duplicate equipment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Providing failover services for critical devices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DAE4F9C-9268-4037-8E0D-424569AB6FA4}"/>
              </a:ext>
            </a:extLst>
          </p:cNvPr>
          <p:cNvSpPr txBox="1">
            <a:spLocks/>
          </p:cNvSpPr>
          <p:nvPr/>
        </p:nvSpPr>
        <p:spPr>
          <a:xfrm>
            <a:off x="431971" y="2152408"/>
            <a:ext cx="4454354" cy="213567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Redundant paths offer alternate physical paths for data to traverse the network supporting high availability.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However, redundant paths in an Ethernet network may cause logical Layer 2 loops.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Therefore, Spanning Tree Protocol (STP) is required.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5B3D53-8978-4B77-BA2D-87083F80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28" y="1987518"/>
            <a:ext cx="3825703" cy="24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Reduce Failure Domain Size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 lIns="91420" tIns="45710" rIns="91420" bIns="45710">
            <a:noAutofit/>
          </a:bodyPr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 well-designed network controls traffic and limits the size of failure domains (i.e., the area of a network that is impacted when the network experiences problems).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In the hierarchical design model, failure domains are terminated at the distribution layer.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Every router functions as a gateway for a limited number of access layer users.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Routers, or multilayer switches, are usually deployed in pairs in a configuration referred to as a building, or departmental, switch block.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Each switch block acts independently of the others.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As a result, the failure of a single device does not cause the network to go down.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Increase Bandwidth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628650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Link aggregation (e.g., EtherChannel) allows an administrator to increase the amount of bandwidth between devices by creating one logical link made up of several physical links.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C767F96-94C4-4A72-A459-32533F3212EA}"/>
              </a:ext>
            </a:extLst>
          </p:cNvPr>
          <p:cNvSpPr txBox="1">
            <a:spLocks/>
          </p:cNvSpPr>
          <p:nvPr/>
        </p:nvSpPr>
        <p:spPr>
          <a:xfrm>
            <a:off x="431971" y="1484069"/>
            <a:ext cx="4635329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EtherChannel combines existing switch ports into one logical link using a Port Channel interface.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Most configuration tasks are done on the Port Channel interface (instead of on each individual port) to ensure configuration consistency on the links.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EtherChannel can load balance between links.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79AB6-120E-4FD1-99F8-6ADA91580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589521"/>
            <a:ext cx="3644728" cy="21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Expand the Access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869920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An increasingly popular option for extending access layer connectivity is through wireless.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Wireless LANs (WLANs) provides increased flexibility, reduced costs, and the ability to grow and adapt to changing network and business requirements.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02A9BEE-B866-4503-8FF5-F03851763D0A}"/>
              </a:ext>
            </a:extLst>
          </p:cNvPr>
          <p:cNvSpPr txBox="1">
            <a:spLocks/>
          </p:cNvSpPr>
          <p:nvPr/>
        </p:nvSpPr>
        <p:spPr>
          <a:xfrm>
            <a:off x="355772" y="1725339"/>
            <a:ext cx="4692478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835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0000"/>
                </a:solidFill>
              </a:rPr>
              <a:t>To communicate wirelessly, end devices require a wireless NIC to connect to a wireless router or a wireless access point (AP).</a:t>
            </a:r>
          </a:p>
          <a:p>
            <a:pPr marL="358835" lvl="1" indent="-285750">
              <a:buFont typeface="Arial" panose="020B0604020202020204" pitchFamily="34" charset="0"/>
              <a:buChar char="•"/>
            </a:pPr>
            <a:endParaRPr lang="en-CA" dirty="0">
              <a:solidFill>
                <a:srgbClr val="000000"/>
              </a:solidFill>
            </a:endParaRPr>
          </a:p>
          <a:p>
            <a:pPr marL="73085" lvl="1" indent="0">
              <a:buNone/>
            </a:pPr>
            <a:r>
              <a:rPr lang="en-CA" sz="1600" dirty="0">
                <a:solidFill>
                  <a:srgbClr val="000000"/>
                </a:solidFill>
              </a:rPr>
              <a:t>Considerations when implementing a wireless network include: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Types of wireless devices connecting to the WLAN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Wireless coverage requirements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Interference considerations</a:t>
            </a:r>
          </a:p>
          <a:p>
            <a:pPr marL="358835" lvl="1" indent="-285750"/>
            <a:r>
              <a:rPr lang="en-CA" dirty="0">
                <a:solidFill>
                  <a:srgbClr val="000000"/>
                </a:solidFill>
              </a:rPr>
              <a:t>Security considerations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2BAF4-03E1-4755-A8D5-9E3B5393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22" y="1737916"/>
            <a:ext cx="3175206" cy="25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5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Scalable Networks</a:t>
            </a:r>
            <a:br>
              <a:rPr lang="en-US" dirty="0"/>
            </a:br>
            <a:r>
              <a:rPr lang="en-US" sz="2400" dirty="0"/>
              <a:t>Tune Routing Protocols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731837"/>
            <a:ext cx="8280057" cy="559635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Advanced routing protocols, such as Open Shortest Path First (OSPF) are used in large networks.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7396B99-1213-47B6-A222-0AFB22F94578}"/>
              </a:ext>
            </a:extLst>
          </p:cNvPr>
          <p:cNvSpPr txBox="1">
            <a:spLocks/>
          </p:cNvSpPr>
          <p:nvPr/>
        </p:nvSpPr>
        <p:spPr>
          <a:xfrm>
            <a:off x="431971" y="1393513"/>
            <a:ext cx="3355670" cy="335500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is a link-state routing protocol that uses areas to support a hierarchical networks.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routers establish and maintain neighbor adjacencies with other connected OSPF routers.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OSPF routers synchronize their link-state database.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When a network change occurs, link-state updates are sent, informing other OSPF routers of the change and establishing a new best path, if one is available.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4BCCA-ED46-4706-8611-C818C2BD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640" y="1393513"/>
            <a:ext cx="5245370" cy="26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11.3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Switch Hardware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71107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Platforms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1323439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There is a variety of switch platforms, form factors, and other features that must be considered before choosing a switch. </a:t>
            </a:r>
            <a:r>
              <a:rPr lang="en-US" sz="1600" dirty="0">
                <a:solidFill>
                  <a:srgbClr val="000000"/>
                </a:solidFill>
              </a:rPr>
              <a:t>When designing a network, it is important to select the proper hardware to meet current network requirements, as well as to allow for network growth. Within an enterprise network, both switches and routers play a critical role in network communication.</a:t>
            </a:r>
            <a:endParaRPr lang="en-CA" sz="1600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578701" y="2729508"/>
            <a:ext cx="424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Campus LAN Switches, such as the Cisco 3850 series shown here, support high concentrations of user connections with speed and security appropriate for the enterprise network.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83C31-D3C3-4A88-BF7B-F2508116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88" b="24029"/>
          <a:stretch/>
        </p:blipFill>
        <p:spPr>
          <a:xfrm>
            <a:off x="4965737" y="2571750"/>
            <a:ext cx="3493757" cy="15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Module Objectives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5758CB9-E7D6-4639-ACDC-3F86DC2D2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82" y="769893"/>
            <a:ext cx="88046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Module Title: </a:t>
            </a:r>
            <a:r>
              <a:rPr kumimoji="0" lang="en-CA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Network Design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defTabSz="914400" eaLnBrk="0" hangingPunct="0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Module Objective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CA" altLang="en-US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Explain the characteristics of scalable network architectures.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74E1EB-2DBE-496F-B0B0-6C44227DA4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06940"/>
              </p:ext>
            </p:extLst>
          </p:nvPr>
        </p:nvGraphicFramePr>
        <p:xfrm>
          <a:off x="396000" y="1620000"/>
          <a:ext cx="8328900" cy="2454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0000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4208900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2163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Topic Title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Topic Objective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Hierarchical Networks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data, voice, and video are converged in a switched network.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Scalable Networks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considerations for designing a scalable network.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5904258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Switch Hardware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how switch hardware features support network requirements.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032680"/>
                  </a:ext>
                </a:extLst>
              </a:tr>
              <a:tr h="559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Router Hardware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 the types of routers available for small to-medium-sized business networks.</a:t>
                      </a:r>
                      <a:endParaRPr lang="en-US" sz="14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3178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4570917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Platforms (Cont.)</a:t>
            </a:r>
            <a:endParaRPr lang="en-US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331694" y="846405"/>
            <a:ext cx="4240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Cisco Meraki cloud-managed access switches enable virtual stacking of switches. They monitor and configure thousands of switch ports over the web, without the intervention of onsite IT staff.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72ECFD-8B18-455B-9562-33A54D9C3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29" y="990074"/>
            <a:ext cx="4508108" cy="1438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784B90-F325-44E7-898F-498802C67E15}"/>
              </a:ext>
            </a:extLst>
          </p:cNvPr>
          <p:cNvSpPr txBox="1"/>
          <p:nvPr/>
        </p:nvSpPr>
        <p:spPr>
          <a:xfrm>
            <a:off x="244066" y="2657242"/>
            <a:ext cx="283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The Cisco Nexus platform promotes infrastructure scalability, operational continuity, and transport flexibility in the data center.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60EB1-285F-4894-AFFF-43398968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02" y="2715420"/>
            <a:ext cx="5242631" cy="15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Platforms (Cont.)</a:t>
            </a:r>
            <a:endParaRPr lang="en-US" sz="2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8696E-8F22-4AB6-A0BA-D9B53F034471}"/>
              </a:ext>
            </a:extLst>
          </p:cNvPr>
          <p:cNvSpPr txBox="1"/>
          <p:nvPr/>
        </p:nvSpPr>
        <p:spPr>
          <a:xfrm>
            <a:off x="331694" y="1330499"/>
            <a:ext cx="4240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Service provider Ethernet access switches feature application intelligence, unified services, virtualization, integrated security, and simplified management.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930EF7-935F-4D95-B3AB-51A7A2613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89" y="520467"/>
            <a:ext cx="4602643" cy="2615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784B90-F325-44E7-898F-498802C67E15}"/>
              </a:ext>
            </a:extLst>
          </p:cNvPr>
          <p:cNvSpPr txBox="1"/>
          <p:nvPr/>
        </p:nvSpPr>
        <p:spPr>
          <a:xfrm>
            <a:off x="244066" y="3407028"/>
            <a:ext cx="4198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Cisco Nexus virtual networking switch platforms provide secure multi-tenant services by adding virtualization intelligence technology to the data center network.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4243B-F3D1-435B-9A26-10C2348D3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56" y="3910627"/>
            <a:ext cx="4296911" cy="5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Form Factors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27731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When selecting switches, network administrators must determine the switch form factors. This includes fixed configuration, modular configuration, stackable, or non-stackable.</a:t>
            </a:r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33D6-E860-48F9-91B5-506435D05667}"/>
              </a:ext>
            </a:extLst>
          </p:cNvPr>
          <p:cNvSpPr/>
          <p:nvPr/>
        </p:nvSpPr>
        <p:spPr>
          <a:xfrm>
            <a:off x="431971" y="1783209"/>
            <a:ext cx="5206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Features and options on fixed configuration switches are limited to those that originally come with the switch.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CEA07-4264-4D0F-920A-D80636A1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412" y="1680607"/>
            <a:ext cx="2094659" cy="8328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CD4499-E50F-4CD8-A337-C207F0C68B04}"/>
              </a:ext>
            </a:extLst>
          </p:cNvPr>
          <p:cNvSpPr/>
          <p:nvPr/>
        </p:nvSpPr>
        <p:spPr>
          <a:xfrm>
            <a:off x="431971" y="35325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The chassis on modular switches accept field-replaceable line cards.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F720F-19EB-4B50-A638-F3082B4D2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682" y="2734521"/>
            <a:ext cx="2709302" cy="20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Switch Form Factors (Cont.)</a:t>
            </a:r>
            <a:endParaRPr lang="en-US" sz="23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33D6-E860-48F9-91B5-506435D05667}"/>
              </a:ext>
            </a:extLst>
          </p:cNvPr>
          <p:cNvSpPr/>
          <p:nvPr/>
        </p:nvSpPr>
        <p:spPr>
          <a:xfrm>
            <a:off x="431970" y="1491624"/>
            <a:ext cx="5531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Special cables are used to connect stackable switches that allow them to effectively operate as one large switch.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B5150-7900-4E3A-B6BB-461097FAF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130" y="851647"/>
            <a:ext cx="2748899" cy="22624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CD4499-E50F-4CD8-A337-C207F0C68B04}"/>
              </a:ext>
            </a:extLst>
          </p:cNvPr>
          <p:cNvSpPr/>
          <p:nvPr/>
        </p:nvSpPr>
        <p:spPr>
          <a:xfrm>
            <a:off x="337009" y="3559462"/>
            <a:ext cx="8469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n-lt"/>
              </a:rPr>
              <a:t>The thickness of the switch, which is expressed in the number of rack units, is also important for switches that are mounted in a rack. For example, the fixed configuration switches shown in the figure are all one rack units (1U) or 1.75 inches (44.45 mm) in height.</a:t>
            </a:r>
          </a:p>
        </p:txBody>
      </p:sp>
    </p:spTree>
    <p:extLst>
      <p:ext uri="{BB962C8B-B14F-4D97-AF65-F5344CB8AC3E}">
        <p14:creationId xmlns:p14="http://schemas.microsoft.com/office/powerpoint/2010/main" val="1568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Port Density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436053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The port density of a switch refers to the number of ports available on a single switch.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0C936-99B2-4626-BE83-203BADDD8FFF}"/>
              </a:ext>
            </a:extLst>
          </p:cNvPr>
          <p:cNvSpPr/>
          <p:nvPr/>
        </p:nvSpPr>
        <p:spPr>
          <a:xfrm>
            <a:off x="620824" y="2975258"/>
            <a:ext cx="34424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Fixed configuration switches support a variety of port density configurations. The Cisco Catalyst 3850 come in 12, 24, 48 port configurations.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B92C6A-6394-4F37-A202-EBF3A7D2D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21" b="25710"/>
          <a:stretch/>
        </p:blipFill>
        <p:spPr>
          <a:xfrm>
            <a:off x="431971" y="1442292"/>
            <a:ext cx="3732424" cy="15329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605AAA-8CC2-4D49-A40E-B851FCFBAA10}"/>
              </a:ext>
            </a:extLst>
          </p:cNvPr>
          <p:cNvSpPr/>
          <p:nvPr/>
        </p:nvSpPr>
        <p:spPr>
          <a:xfrm>
            <a:off x="4904565" y="3579723"/>
            <a:ext cx="35171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Modular switches can support very high port densities through the addition of multiple switchport line cards. The modular Catalyst 9400 switch supports 384 switchport interfaces.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CD0E2-0E2A-46A3-A577-CD56F3E5A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7" t="4276" r="6205" b="5505"/>
          <a:stretch/>
        </p:blipFill>
        <p:spPr>
          <a:xfrm>
            <a:off x="5569891" y="1203194"/>
            <a:ext cx="1837765" cy="23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3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Forwarding Rates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Forwarding rates define the processing capabilities of a switch by rating how much data the switch can process per second.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Switch product lines are classified by forwarding rates.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Entry-level switches have lower forwarding rates than enterprise-level switches.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If switch forwarding rate is too low, it cannot accommodate full wire-speed communication across all of its switch ports.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Wire speed is the data rate that each Ethernet port on the switch is capable of attaining.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Data rates can be 100 Mbps, 1 Gbps, 10 Gbps, or 100 Gbps.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Access layer switches typically do not need to operate at full wire speed, because they are physically limited by their uplinks to the distribution layer. </a:t>
            </a:r>
          </a:p>
        </p:txBody>
      </p:sp>
    </p:spTree>
    <p:extLst>
      <p:ext uri="{BB962C8B-B14F-4D97-AF65-F5344CB8AC3E}">
        <p14:creationId xmlns:p14="http://schemas.microsoft.com/office/powerpoint/2010/main" val="8810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Power over Ethernet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Power over Ethernet (PoE) allows the switch to deliver power to a device (e.g., IP phone, AP, camera) over the existing Ethernet cabling.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A network administrator should ensure that the PoE features are actually required for a given installation, because switches that support PoE are expensive.</a:t>
            </a:r>
          </a:p>
        </p:txBody>
      </p:sp>
    </p:spTree>
    <p:extLst>
      <p:ext uri="{BB962C8B-B14F-4D97-AF65-F5344CB8AC3E}">
        <p14:creationId xmlns:p14="http://schemas.microsoft.com/office/powerpoint/2010/main" val="9310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Multilayer Switching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Multilayer switches are typically deployed in the core and distribution layers of an organization's switched network.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support some routing protocols and forward IP packets at a rate close to that of Layer 2 forwarding.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Multilayer switches often support specialized hardware, such as application-specific integrated circuits (ASICs).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ASICs along with dedicated software data structures can streamline the forwarding of IP packets independent of the CPU.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Switch Hardware</a:t>
            </a:r>
            <a:br>
              <a:rPr lang="en-US" dirty="0"/>
            </a:br>
            <a:r>
              <a:rPr lang="en-CA" sz="2300" dirty="0"/>
              <a:t>Business Considerations for Switch Selection</a:t>
            </a:r>
            <a:endParaRPr lang="en-US" sz="23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0CDA23-7A25-4806-A77B-FF0D195C4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666051"/>
              </p:ext>
            </p:extLst>
          </p:nvPr>
        </p:nvGraphicFramePr>
        <p:xfrm>
          <a:off x="623773" y="694660"/>
          <a:ext cx="7903536" cy="387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145">
                  <a:extLst>
                    <a:ext uri="{9D8B030D-6E8A-4147-A177-3AD203B41FA5}">
                      <a16:colId xmlns:a16="http://schemas.microsoft.com/office/drawing/2014/main" val="2880648621"/>
                    </a:ext>
                  </a:extLst>
                </a:gridCol>
                <a:gridCol w="6528391">
                  <a:extLst>
                    <a:ext uri="{9D8B030D-6E8A-4147-A177-3AD203B41FA5}">
                      <a16:colId xmlns:a16="http://schemas.microsoft.com/office/drawing/2014/main" val="279898273"/>
                    </a:ext>
                  </a:extLst>
                </a:gridCol>
              </a:tblGrid>
              <a:tr h="25555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dirty="0">
                          <a:effectLst/>
                        </a:rPr>
                        <a:t>Consideration</a:t>
                      </a:r>
                      <a:endParaRPr lang="en-CA" sz="1200" dirty="0">
                        <a:effectLst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sz="1200" b="1" dirty="0">
                          <a:effectLst/>
                        </a:rPr>
                        <a:t>Description</a:t>
                      </a:r>
                      <a:endParaRPr lang="en-CA" sz="1200" dirty="0">
                        <a:effectLst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793136662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Cost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cost of a switch will depend on the number and speed of the interfaces, supported features, and expansion capability.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34749947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Port density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Network switches must support the appropriate number of devices on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1969062315"/>
                  </a:ext>
                </a:extLst>
              </a:tr>
              <a:tr h="554144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Power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It is now common to power access points, IP phones, and compact switches user Power over Ethernet (PoE). </a:t>
                      </a:r>
                    </a:p>
                    <a:p>
                      <a:pPr fontAlgn="ctr"/>
                      <a:r>
                        <a:rPr lang="en-CA" sz="1200" b="0" dirty="0">
                          <a:effectLst/>
                        </a:rPr>
                        <a:t>In addition to PoE considerations, some chassis-based switches support redundant power supplies.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964581937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Reliability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switch should provide continuous access to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125447969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Port speed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speed of the network connection is of primary concern to end users.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806587129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Frame buffers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ability of the switch to store frames is important in a network where there may be congested ports to servers or other areas of the network.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6753756"/>
                  </a:ext>
                </a:extLst>
              </a:tr>
              <a:tr h="470049">
                <a:tc>
                  <a:txBody>
                    <a:bodyPr/>
                    <a:lstStyle/>
                    <a:p>
                      <a:pPr fontAlgn="ctr"/>
                      <a:r>
                        <a:rPr lang="en-CA" sz="1200" b="1" dirty="0">
                          <a:effectLst/>
                        </a:rPr>
                        <a:t>Scalability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CA" sz="1200" b="0" dirty="0">
                          <a:effectLst/>
                        </a:rPr>
                        <a:t>The number of users on a network typically grows over time; therefore, the switch should provide the opportunity for growth.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219819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3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84834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11.4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Router Hardware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33354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598042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11.1 </a:t>
            </a:r>
            <a:r>
              <a:rPr lang="en-C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Hierarchical Networks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 use the network portion (prefix) of the destination IP address to route packets to the proper destination.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select an alternate path if a link goes down.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All hosts on a network specify the IP address of the local router interface as their default gateway.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Routers also serve other beneficial functions as follows: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provide broadcast containment by limiting broadcasts to the local network.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interconnect geographically separated locations.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group users logically by application or department within a company, who have command needs or require access to the same resources.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They provide enhanced security by filtering unwanted traffic through access control lists.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Branch routers, shown in the figure, optimize branch services on a single platform while delivering an optimal application experience across branch and WAN infrastructures. Shown are the Cisco Integrated Services Router (ISR) 4000 Series Routers.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749454-54E3-433B-9B86-1B6FEB45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46" y="2032338"/>
            <a:ext cx="7325107" cy="15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Network edge routers, shown in the figure, enable the network edge to deliver high-performance, highly secure, and reliable services that unite campus, data center, and branch networks. Shown are the Cisco Aggregation Services Routers (ASR) 9000 Series Routers.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35AF0-95D7-4F62-A13C-5141D50A2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1" y="1876705"/>
            <a:ext cx="57054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683950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Service provider routers, shown in the figure, deliver end-to-end scalable solutions and subscriber-aware services. Shown are the Cisco Network Convergence System (NCS) 6000 Series Routers.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33EBB-68E5-4A31-B7F0-3DB1DDAA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52" y="1439115"/>
            <a:ext cx="35242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Cisco Routers (Cont.)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8"/>
            <a:ext cx="8280057" cy="803053"/>
          </a:xfrm>
        </p:spPr>
        <p:txBody>
          <a:bodyPr/>
          <a:lstStyle/>
          <a:p>
            <a:pPr marL="0" indent="0" algn="l"/>
            <a:r>
              <a:rPr lang="en-US" sz="1600" dirty="0">
                <a:solidFill>
                  <a:srgbClr val="000000"/>
                </a:solidFill>
              </a:rPr>
              <a:t>Industrial routers, such as the ones shown in the figure, are designed to provide enterprise-class features in rugged and harsh environments. Shown are the Cisco 1100 Series Industrial Integrated Services Routers.</a:t>
            </a:r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24D01-475D-4716-BCAD-C34D575C3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49" y="2077570"/>
            <a:ext cx="56007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7"/>
            <a:ext cx="8280057" cy="926353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900 Series: </a:t>
            </a:r>
            <a:r>
              <a:rPr lang="en-US" sz="1600" dirty="0">
                <a:solidFill>
                  <a:srgbClr val="000000"/>
                </a:solidFill>
              </a:rPr>
              <a:t>This is a small branch office router. It combines WAN, switching, security, and advanced connectivity options in a compact, fanless platform for small and medium-sized businesses.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8DCB63-3725-4F82-9A67-1397D00F9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1658190"/>
            <a:ext cx="56959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8"/>
            <a:ext cx="8280057" cy="731838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ASR 9000 and 1000 Series Aggregation Services Routers: </a:t>
            </a:r>
            <a:r>
              <a:rPr lang="en-US" sz="1600" dirty="0">
                <a:solidFill>
                  <a:srgbClr val="000000"/>
                </a:solidFill>
              </a:rPr>
              <a:t>These routers provide density and resiliency with programmability, for a scalable network edge.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559299-2F8A-4529-81F6-AEBE712A7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1735232"/>
            <a:ext cx="58007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68" y="1646237"/>
            <a:ext cx="4864752" cy="1276257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Network Convergence System 5500 Series Routers: </a:t>
            </a:r>
            <a:r>
              <a:rPr lang="en-US" sz="1600" dirty="0">
                <a:solidFill>
                  <a:srgbClr val="000000"/>
                </a:solidFill>
              </a:rPr>
              <a:t>These routers are designed to efficiently scale between large data centers and large enterprise networks, web, and service provider WAN and aggregation networks.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54192-B6D2-4200-8FD4-EA6B2E22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888" y="365917"/>
            <a:ext cx="2228511" cy="43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Router Hardware</a:t>
            </a:r>
            <a:br>
              <a:rPr lang="en-US" dirty="0"/>
            </a:br>
            <a:r>
              <a:rPr lang="en-US" sz="2400" dirty="0"/>
              <a:t>Router Form Factors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AE94B-A156-4021-8225-EF76C33A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77" y="731837"/>
            <a:ext cx="8280057" cy="731837"/>
          </a:xfrm>
        </p:spPr>
        <p:txBody>
          <a:bodyPr/>
          <a:lstStyle/>
          <a:p>
            <a:pPr marL="0" indent="0" algn="l"/>
            <a:r>
              <a:rPr lang="en-US" sz="1600" b="1" dirty="0">
                <a:solidFill>
                  <a:srgbClr val="000000"/>
                </a:solidFill>
              </a:rPr>
              <a:t>Cisco 800 Industrial Integrated Services Router: </a:t>
            </a:r>
            <a:r>
              <a:rPr lang="en-US" sz="1600" dirty="0">
                <a:solidFill>
                  <a:srgbClr val="000000"/>
                </a:solidFill>
              </a:rPr>
              <a:t>This router is compact and designed for harsh environments.</a:t>
            </a:r>
          </a:p>
          <a:p>
            <a:pPr marL="0" indent="0" algn="l"/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81F677-9ED0-423C-B018-AFC3DECF4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47812"/>
            <a:ext cx="57912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47520"/>
            <a:ext cx="8280314" cy="97028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11.5 Module Practice and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992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Video - Three-Layer Network Design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67451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This video will demonstrate a three-layer model in network design.</a:t>
            </a:r>
          </a:p>
        </p:txBody>
      </p:sp>
    </p:spTree>
    <p:extLst>
      <p:ext uri="{BB962C8B-B14F-4D97-AF65-F5344CB8AC3E}">
        <p14:creationId xmlns:p14="http://schemas.microsoft.com/office/powerpoint/2010/main" val="16710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</p:spPr>
        <p:txBody>
          <a:bodyPr/>
          <a:lstStyle/>
          <a:p>
            <a:r>
              <a:rPr lang="en-CA" sz="1600" dirty="0"/>
              <a:t>Module Practice and Quiz</a:t>
            </a:r>
            <a:br>
              <a:rPr lang="en-US" dirty="0"/>
            </a:br>
            <a:r>
              <a:rPr lang="en-CA" sz="2300" dirty="0"/>
              <a:t>Packet Tracer - Compare Layer 2 and Layer 3 Devices</a:t>
            </a:r>
            <a:endParaRPr lang="en-US" sz="23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1" y="855419"/>
            <a:ext cx="8280057" cy="3073946"/>
          </a:xfrm>
        </p:spPr>
        <p:txBody>
          <a:bodyPr/>
          <a:lstStyle/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In this Packet Tracer activity, you will use various commands to examine three different switching topologies and compare the similarities and differences between the 2960 and 3650 switches. </a:t>
            </a:r>
          </a:p>
          <a:p>
            <a:pPr marL="0" indent="0" algn="l"/>
            <a:endParaRPr lang="en-CA" sz="1600" dirty="0">
              <a:solidFill>
                <a:srgbClr val="000000"/>
              </a:solidFill>
            </a:endParaRPr>
          </a:p>
          <a:p>
            <a:pPr marL="0" indent="0" algn="l"/>
            <a:r>
              <a:rPr lang="en-CA" sz="1600" dirty="0">
                <a:solidFill>
                  <a:srgbClr val="000000"/>
                </a:solidFill>
              </a:rPr>
              <a:t>You will also compare the routing table of a 4321 router with that of a 3650 switch.</a:t>
            </a:r>
          </a:p>
        </p:txBody>
      </p:sp>
    </p:spTree>
    <p:extLst>
      <p:ext uri="{BB962C8B-B14F-4D97-AF65-F5344CB8AC3E}">
        <p14:creationId xmlns:p14="http://schemas.microsoft.com/office/powerpoint/2010/main" val="25564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Module Practice and Quiz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What did I learn in this module?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C22E0C-A8B9-7D4B-BC8E-95F59476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 Cisco Borderless Network provides the framework to unify wired and wireless access, and is built on a hierarchical infrastructure of hardware that is scalable and resilient.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Two proven hierarchical design frameworks for campus networks are the three-tier layer and the two-tier layer models.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 three critical layers within these tiered designs are the access, distribution, and core layers.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redundant links between critical devices and between access layer and core layer devices.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multiple links between equipment, with either link aggregation (EtherChannel) or equal cost load balancing, to increase bandwidth.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Use a scalable routing protocol and implementing features to minimize the routing table size.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Implement wireless connectivity to allow for mobility and expansion.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999575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>
                <a:latin typeface="Arial" charset="0"/>
              </a:rPr>
              <a:t>Module Practice and Quiz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What did I learn in this module? (Cont.)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C22E0C-A8B9-7D4B-BC8E-95F594764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There are campus LAN, cloud-managed, data center, service provider, and virtual networking witches. </a:t>
            </a:r>
          </a:p>
          <a:p>
            <a:pPr marL="182563" indent="-166688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600" dirty="0"/>
              <a:t>Form factors for switches include fixed configuration, modular configuration, and stack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Routers use the network portion (prefix) of the destination IP address to route packets to the proper destination.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Routers select an alternate path if a link or path goes down.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1600" dirty="0"/>
              <a:t>Cisco has several categories of routers including branch, network edge, service provider and industrial. </a:t>
            </a:r>
            <a:endParaRPr lang="en-CA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525308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609056"/>
          </a:xfrm>
        </p:spPr>
        <p:txBody>
          <a:bodyPr/>
          <a:lstStyle/>
          <a:p>
            <a:pPr eaLnBrk="1" hangingPunct="1"/>
            <a:r>
              <a:rPr lang="en-US" sz="1400" dirty="0">
                <a:latin typeface="Arial" charset="0"/>
              </a:rPr>
              <a:t>Module 11: </a:t>
            </a:r>
            <a:r>
              <a:rPr lang="en-CA" sz="1400" dirty="0">
                <a:latin typeface="Arial" charset="0"/>
              </a:rPr>
              <a:t>Network Design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480B83-AF5E-4A70-B69B-F1E3A8FAC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125189"/>
              </p:ext>
            </p:extLst>
          </p:nvPr>
        </p:nvGraphicFramePr>
        <p:xfrm>
          <a:off x="144463" y="798513"/>
          <a:ext cx="8853486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26743">
                  <a:extLst>
                    <a:ext uri="{9D8B030D-6E8A-4147-A177-3AD203B41FA5}">
                      <a16:colId xmlns:a16="http://schemas.microsoft.com/office/drawing/2014/main" val="3270854437"/>
                    </a:ext>
                  </a:extLst>
                </a:gridCol>
                <a:gridCol w="4426743">
                  <a:extLst>
                    <a:ext uri="{9D8B030D-6E8A-4147-A177-3AD203B41FA5}">
                      <a16:colId xmlns:a16="http://schemas.microsoft.com/office/drawing/2014/main" val="1988644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Borderless Network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Hierarchical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Scalable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Modular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Resilient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Flexible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Three-tier model</a:t>
                      </a:r>
                    </a:p>
                    <a:p>
                      <a:pPr marL="285750" marR="0" lvl="0" indent="-2857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Two-tier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Access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Distribution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Core Layer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EtherChannel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Rack unit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Power over Ethernet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79670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71745509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The Need to Scale the Network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Organizations increasingly rely on their network infrastructure to provide mission-critical services.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Evolving organizations require networks that can scale and support: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Converged network traffic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Critical applications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Diverse business needs</a:t>
            </a:r>
          </a:p>
          <a:p>
            <a:pPr marL="255648" lvl="1" indent="-166688"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Centralized administrative control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Campus network designs include small networks that use a single LAN switch, up to very large networks with thousands of connections.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Borderless Switched Networks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8667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dirty="0">
                <a:solidFill>
                  <a:srgbClr val="000000"/>
                </a:solidFill>
              </a:rPr>
              <a:t>The Cisco Borderless Network is a network architecture that can connect anyone, anywhere, anytime, on any device; securely, reliably, and seamlessly.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367011D-D707-4A6F-A87F-8344D769DEF2}"/>
              </a:ext>
            </a:extLst>
          </p:cNvPr>
          <p:cNvSpPr txBox="1">
            <a:spLocks/>
          </p:cNvSpPr>
          <p:nvPr/>
        </p:nvSpPr>
        <p:spPr>
          <a:xfrm>
            <a:off x="431972" y="1722120"/>
            <a:ext cx="4719148" cy="239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It provides the framework to unify wired and wireless access, built on a hierarchical infrastructure of hardware that is scalable and resilient.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Borderless switched networks are hierarchical, modular, resilient, and flexible.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04C689-B4E6-4647-A6F0-FE737D217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120" y="1631144"/>
            <a:ext cx="3847672" cy="26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Hierarchy in the Borderless Switched Network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20"/>
            <a:ext cx="8345488" cy="63401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None/>
            </a:pPr>
            <a:r>
              <a:rPr lang="en-CA" sz="1600" dirty="0">
                <a:solidFill>
                  <a:srgbClr val="000000"/>
                </a:solidFill>
              </a:rPr>
              <a:t>Hierarchical networks use a tiered design of access, distribution, and core layers with each layer performing a well-defined role in the campus network.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6D67F3D-3AB5-4DD1-9D3B-FEE869B7A312}"/>
              </a:ext>
            </a:extLst>
          </p:cNvPr>
          <p:cNvSpPr txBox="1">
            <a:spLocks/>
          </p:cNvSpPr>
          <p:nvPr/>
        </p:nvSpPr>
        <p:spPr>
          <a:xfrm>
            <a:off x="443631" y="1621542"/>
            <a:ext cx="2194794" cy="274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000" b="0" i="0" kern="1200" baseline="0">
                <a:solidFill>
                  <a:schemeClr val="bg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lvl="1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None/>
            </a:pPr>
            <a:r>
              <a:rPr lang="en-CA" sz="1600" dirty="0">
                <a:solidFill>
                  <a:srgbClr val="000000"/>
                </a:solidFill>
              </a:rPr>
              <a:t>There are two time-tested and proven hierarchical design frameworks for campus networks.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FDC4B5-0DDC-4C55-94AF-BB4B26A6EDCB}"/>
              </a:ext>
            </a:extLst>
          </p:cNvPr>
          <p:cNvSpPr/>
          <p:nvPr/>
        </p:nvSpPr>
        <p:spPr>
          <a:xfrm>
            <a:off x="2722083" y="1630493"/>
            <a:ext cx="2942012" cy="258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200" b="1" dirty="0">
                <a:solidFill>
                  <a:srgbClr val="000000"/>
                </a:solidFill>
              </a:rPr>
              <a:t>Three-tier layer</a:t>
            </a:r>
            <a:endParaRPr lang="en-CA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2E4AF-5CCD-4C58-B7A5-A292750E4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348" y="1884256"/>
            <a:ext cx="2682378" cy="23226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C34727-99DD-4F6D-A610-D97FC6BEF6AB}"/>
              </a:ext>
            </a:extLst>
          </p:cNvPr>
          <p:cNvSpPr/>
          <p:nvPr/>
        </p:nvSpPr>
        <p:spPr>
          <a:xfrm>
            <a:off x="5992285" y="1621543"/>
            <a:ext cx="2942012" cy="25870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CA" sz="1200" b="1" dirty="0">
                <a:solidFill>
                  <a:srgbClr val="000000"/>
                </a:solidFill>
              </a:rPr>
              <a:t>Two-tier layer</a:t>
            </a:r>
            <a:endParaRPr lang="en-CA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64307-DA76-48E6-8AF5-8D33C8BDA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32" y="2206218"/>
            <a:ext cx="2640466" cy="198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Access, Distribution, and Core Layer Functions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855419"/>
            <a:ext cx="8508828" cy="35965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Access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access layer provide network access to the user.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Access layer switches connect to distribution layer switches.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Distribution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distribution layer implements routing, quality of service, and security.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It aggregates large-scale wiring closet networks and limits Layer 2 broadcast domains.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Distribution layer switches connect to access layer and core layer switches.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Core Layer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core layer is the network backbone and connects several layers of the network.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The core layer provides fault isolation and high-speed backbone connectivity.</a:t>
            </a:r>
          </a:p>
        </p:txBody>
      </p:sp>
    </p:spTree>
    <p:extLst>
      <p:ext uri="{BB962C8B-B14F-4D97-AF65-F5344CB8AC3E}">
        <p14:creationId xmlns:p14="http://schemas.microsoft.com/office/powerpoint/2010/main" val="156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AA8F8-1E43-384B-8982-C0BB9404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45488" cy="731837"/>
          </a:xfrm>
        </p:spPr>
        <p:txBody>
          <a:bodyPr/>
          <a:lstStyle/>
          <a:p>
            <a:r>
              <a:rPr lang="en-CA" sz="1600" dirty="0"/>
              <a:t>Hierarchical Networks</a:t>
            </a:r>
            <a:br>
              <a:rPr lang="en-US" dirty="0"/>
            </a:br>
            <a:r>
              <a:rPr lang="en-CA" sz="2400" dirty="0"/>
              <a:t>Three-Tier and Two-Tier Examples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93879-5816-3444-9D50-A12F1F37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72" y="603927"/>
            <a:ext cx="5843438" cy="3576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/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Three-tier Campus Network</a:t>
            </a:r>
            <a:endParaRPr lang="en-CA" sz="1600" b="1" dirty="0"/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Used by organizations requiring access, distribution, and core layers.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The recommendation is to build an extended-star physical network topology from a centralized building location to all other buildings on the same campus.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endParaRPr lang="en-CA" sz="14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endParaRPr lang="en-CA" sz="1600" dirty="0">
              <a:solidFill>
                <a:srgbClr val="000000"/>
              </a:solidFill>
            </a:endParaRPr>
          </a:p>
          <a:p>
            <a:pPr marL="15875" indent="0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</a:pPr>
            <a:r>
              <a:rPr lang="en-CA" sz="1600" b="1" dirty="0">
                <a:solidFill>
                  <a:srgbClr val="000000"/>
                </a:solidFill>
              </a:rPr>
              <a:t>Two-tier Campus Network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Used when separate distribution and core layers is not required. 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Useful for smaller campus locations, or in campus sites consisting of a single building.</a:t>
            </a:r>
          </a:p>
          <a:p>
            <a:pPr marL="182563" indent="-166688" algn="l" defTabSz="684213" fontAlgn="base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0000"/>
                </a:solidFill>
              </a:rPr>
              <a:t>Also known as the </a:t>
            </a:r>
            <a:r>
              <a:rPr lang="en-CA" sz="1400" i="1" dirty="0">
                <a:solidFill>
                  <a:srgbClr val="000000"/>
                </a:solidFill>
              </a:rPr>
              <a:t>collapsed core </a:t>
            </a:r>
            <a:r>
              <a:rPr lang="en-CA" sz="1400" dirty="0">
                <a:solidFill>
                  <a:srgbClr val="000000"/>
                </a:solidFill>
              </a:rPr>
              <a:t>network design.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7A2D27-0F34-461C-8744-4CCABC2C539A}"/>
              </a:ext>
            </a:extLst>
          </p:cNvPr>
          <p:cNvSpPr/>
          <p:nvPr/>
        </p:nvSpPr>
        <p:spPr>
          <a:xfrm>
            <a:off x="502758" y="603927"/>
            <a:ext cx="8209270" cy="20983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sz="1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8969ED-91A1-4BE9-92EE-DC30AA2B9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28" y="707462"/>
            <a:ext cx="2004114" cy="1974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0FCF7D-A450-4B65-86FD-D70C13AF2FB2}"/>
              </a:ext>
            </a:extLst>
          </p:cNvPr>
          <p:cNvSpPr/>
          <p:nvPr/>
        </p:nvSpPr>
        <p:spPr>
          <a:xfrm>
            <a:off x="486415" y="2773453"/>
            <a:ext cx="8209270" cy="18687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CA" sz="1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56D14-0EA2-4429-A445-9F2F46EB7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753" y="2888261"/>
            <a:ext cx="2365832" cy="16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13274</TotalTime>
  <Words>3394</Words>
  <Application>Microsoft Office PowerPoint</Application>
  <PresentationFormat>On-screen Show (16:9)</PresentationFormat>
  <Paragraphs>411</Paragraphs>
  <Slides>44</Slides>
  <Notes>44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CiscoSans ExtraLight</vt:lpstr>
      <vt:lpstr>Wingdings</vt:lpstr>
      <vt:lpstr>Default Theme</vt:lpstr>
      <vt:lpstr>Module 11: Network Design</vt:lpstr>
      <vt:lpstr>Module Objectives</vt:lpstr>
      <vt:lpstr>11.1 Hierarchical Networks</vt:lpstr>
      <vt:lpstr>Hierarchical Networks Video - Three-Layer Network Design</vt:lpstr>
      <vt:lpstr>Hierarchical Networks The Need to Scale the Network</vt:lpstr>
      <vt:lpstr>Hierarchical Networks Borderless Switched Networks</vt:lpstr>
      <vt:lpstr>Hierarchical Networks Hierarchy in the Borderless Switched Network</vt:lpstr>
      <vt:lpstr>Hierarchical Networks Access, Distribution, and Core Layer Functions</vt:lpstr>
      <vt:lpstr>Hierarchical Networks Three-Tier and Two-Tier Examples</vt:lpstr>
      <vt:lpstr>Hierarchical Networks Role of Switched Networks</vt:lpstr>
      <vt:lpstr>11.2 Scalable Networks</vt:lpstr>
      <vt:lpstr>Scalable Networks Design for Scalability</vt:lpstr>
      <vt:lpstr>Scalable Networks Plan for Redundancy</vt:lpstr>
      <vt:lpstr>Scalable Networks Reduce Failure Domain Size</vt:lpstr>
      <vt:lpstr>Scalable Networks Increase Bandwidth</vt:lpstr>
      <vt:lpstr>Scalable Networks Expand the Access Layer</vt:lpstr>
      <vt:lpstr>Scalable Networks Tune Routing Protocols</vt:lpstr>
      <vt:lpstr>11.3 Switch Hardware</vt:lpstr>
      <vt:lpstr>Switch Hardware Switch Platforms</vt:lpstr>
      <vt:lpstr>Switch Hardware Switch Platforms (Cont.)</vt:lpstr>
      <vt:lpstr>Switch Hardware Switch Platforms (Cont.)</vt:lpstr>
      <vt:lpstr>Switch Hardware Switch Form Factors</vt:lpstr>
      <vt:lpstr>Switch Hardware Switch Form Factors (Cont.)</vt:lpstr>
      <vt:lpstr>Switch Hardware Port Density</vt:lpstr>
      <vt:lpstr>Switch Hardware Forwarding Rates</vt:lpstr>
      <vt:lpstr>Switch Hardware Power over Ethernet</vt:lpstr>
      <vt:lpstr>Switch Hardware Multilayer Switching</vt:lpstr>
      <vt:lpstr>Switch Hardware Business Considerations for Switch Selection</vt:lpstr>
      <vt:lpstr>11.4 Router Hardware</vt:lpstr>
      <vt:lpstr>Router Hardware Router Requirements</vt:lpstr>
      <vt:lpstr>Router Hardware Cisco Routers</vt:lpstr>
      <vt:lpstr>Router Hardware Cisco Routers (Cont.)</vt:lpstr>
      <vt:lpstr>Router Hardware Cisco Routers (Cont.)</vt:lpstr>
      <vt:lpstr>Router Hardware Cisco Routers (Cont.)</vt:lpstr>
      <vt:lpstr>Router Hardware Router Form Factors</vt:lpstr>
      <vt:lpstr>Router Hardware Router Form Factors</vt:lpstr>
      <vt:lpstr>Router Hardware Router Form Factors</vt:lpstr>
      <vt:lpstr>Router Hardware Router Form Factors</vt:lpstr>
      <vt:lpstr>11.5 Module Practice and Quiz</vt:lpstr>
      <vt:lpstr>Module Practice and Quiz Packet Tracer - Compare Layer 2 and Layer 3 Devices</vt:lpstr>
      <vt:lpstr>Module Practice and Quiz What did I learn in this module?</vt:lpstr>
      <vt:lpstr>Module Practice and Quiz What did I learn in this module? (Cont.)</vt:lpstr>
      <vt:lpstr>Module 11: Network Design New Terms and Commands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John Mowry</cp:lastModifiedBy>
  <cp:revision>359</cp:revision>
  <dcterms:created xsi:type="dcterms:W3CDTF">2019-10-18T06:21:22Z</dcterms:created>
  <dcterms:modified xsi:type="dcterms:W3CDTF">2020-06-19T15:16:05Z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