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notesSlides/notesSlide11.xml" ContentType="application/vnd.openxmlformats-officedocument.presentationml.notesSlide+xml"/>
  <Override PartName="/ppt/tags/tag7.xml" ContentType="application/vnd.openxmlformats-officedocument.presentationml.tags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tags/tag10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1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20"/>
  </p:notesMasterIdLst>
  <p:sldIdLst>
    <p:sldId id="876" r:id="rId2"/>
    <p:sldId id="925" r:id="rId3"/>
    <p:sldId id="759" r:id="rId4"/>
    <p:sldId id="628" r:id="rId5"/>
    <p:sldId id="926" r:id="rId6"/>
    <p:sldId id="1059" r:id="rId7"/>
    <p:sldId id="1060" r:id="rId8"/>
    <p:sldId id="1061" r:id="rId9"/>
    <p:sldId id="1062" r:id="rId10"/>
    <p:sldId id="1063" r:id="rId11"/>
    <p:sldId id="927" r:id="rId12"/>
    <p:sldId id="788" r:id="rId13"/>
    <p:sldId id="1070" r:id="rId14"/>
    <p:sldId id="1071" r:id="rId15"/>
    <p:sldId id="886" r:id="rId16"/>
    <p:sldId id="1131" r:id="rId17"/>
    <p:sldId id="874" r:id="rId18"/>
    <p:sldId id="1135" r:id="rId19"/>
  </p:sldIdLst>
  <p:sldSz cx="9144000" cy="5143500" type="screen16x9"/>
  <p:notesSz cx="6858000" cy="9144000"/>
  <p:custDataLst>
    <p:tags r:id="rId21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bara Reif" initials="BR" lastIdx="3" clrIdx="0"/>
  <p:cmAuthor id="1" name="Jane Gibbons -X (jagibbon - DEL ORO CONSULTING INC at Cisco)" initials="JG-(-DOCIaC" lastIdx="28" clrIdx="1"/>
  <p:cmAuthor id="2" name="Bob Vachon" initials="BV" lastIdx="24" clrIdx="2"/>
  <p:cmAuthor id="3" name="Sue Livingston -X (suliving - UNICON INC at Cisco)" initials="SL-(-UIaC" lastIdx="3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000099"/>
    <a:srgbClr val="CC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13" autoAdjust="0"/>
    <p:restoredTop sz="84965" autoAdjust="0"/>
  </p:normalViewPr>
  <p:slideViewPr>
    <p:cSldViewPr snapToGrid="0" showGuides="1">
      <p:cViewPr varScale="1">
        <p:scale>
          <a:sx n="228" d="100"/>
          <a:sy n="228" d="100"/>
        </p:scale>
        <p:origin x="1872" y="149"/>
      </p:cViewPr>
      <p:guideLst>
        <p:guide orient="horz" pos="1620"/>
        <p:guide pos="3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1" d="100"/>
        <a:sy n="111" d="100"/>
      </p:scale>
      <p:origin x="0" y="-5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337D9-3022-3D41-8D8A-BDF2F3B0DD8E}" type="datetimeFigureOut">
              <a:rPr lang="en-US" smtClean="0"/>
              <a:t>5/16/2020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1018C-6CAF-B84E-B92C-ECB119457F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6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0" dirty="0"/>
              <a:t>Cisco Networking Academy Program</a:t>
            </a:r>
          </a:p>
          <a:p>
            <a:pPr>
              <a:buFontTx/>
              <a:buNone/>
            </a:pPr>
            <a:r>
              <a:rPr lang="en-US" b="0" dirty="0"/>
              <a:t>Switching, Routing and Wireless Essentials</a:t>
            </a:r>
            <a:r>
              <a:rPr lang="en-US" b="0" baseline="0" dirty="0"/>
              <a:t> v</a:t>
            </a:r>
            <a:r>
              <a:rPr lang="en-US" b="0" dirty="0"/>
              <a:t>7.0 (SRWE)</a:t>
            </a:r>
          </a:p>
          <a:p>
            <a:pPr>
              <a:buFontTx/>
              <a:buNone/>
            </a:pP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Module 2: Switching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18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26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4267211-205D-47E8-9F29-7E4C01D43DC3}" type="slidenum">
              <a:rPr lang="en-US" altLang="en-US" sz="800" smtClean="0">
                <a:solidFill>
                  <a:prstClr val="black"/>
                </a:solidFill>
              </a:rPr>
              <a:pPr/>
              <a:t>10</a:t>
            </a:fld>
            <a:endParaRPr lang="en-US" altLang="en-US" sz="800" dirty="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1200" baseline="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Switching Concepts</a:t>
            </a:r>
            <a:endParaRPr lang="en-US" dirty="0"/>
          </a:p>
          <a:p>
            <a:pPr>
              <a:buFontTx/>
              <a:buNone/>
            </a:pPr>
            <a:r>
              <a:rPr lang="en-US" sz="1200" b="0" dirty="0"/>
              <a:t>2.1 –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Frame Forwarding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</a:rPr>
              <a:t>2.1.7</a:t>
            </a:r>
            <a:r>
              <a:rPr lang="en-US" baseline="0" dirty="0">
                <a:latin typeface="Arial" charset="0"/>
              </a:rPr>
              <a:t> </a:t>
            </a:r>
            <a:r>
              <a:rPr lang="en-US" sz="1200" b="0" dirty="0"/>
              <a:t>– </a:t>
            </a:r>
            <a:r>
              <a:rPr lang="en-US" altLang="en-US" dirty="0"/>
              <a:t>Cut-Through Switching</a:t>
            </a:r>
          </a:p>
          <a:p>
            <a:pPr marL="0" marR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 charset="0"/>
              </a:rPr>
              <a:t>2.1.8</a:t>
            </a:r>
            <a:r>
              <a:rPr lang="en-US" baseline="0" dirty="0">
                <a:latin typeface="Arial" charset="0"/>
              </a:rPr>
              <a:t> </a:t>
            </a:r>
            <a:r>
              <a:rPr lang="en-US" sz="1200" b="0" dirty="0"/>
              <a:t>– </a:t>
            </a:r>
            <a:r>
              <a:rPr lang="en-US" altLang="en-US" dirty="0"/>
              <a:t>Activity – Switch It!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35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1200" baseline="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Switching Concepts</a:t>
            </a:r>
            <a:endParaRPr lang="en-US" dirty="0"/>
          </a:p>
          <a:p>
            <a:pPr>
              <a:buFontTx/>
              <a:buNone/>
            </a:pPr>
            <a:r>
              <a:rPr lang="en-US" sz="1200" b="0" dirty="0"/>
              <a:t>2.2 –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Switching Domains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29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26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4267211-205D-47E8-9F29-7E4C01D43DC3}" type="slidenum">
              <a:rPr lang="en-US" altLang="en-US" sz="800" smtClean="0">
                <a:solidFill>
                  <a:prstClr val="black"/>
                </a:solidFill>
              </a:rPr>
              <a:pPr/>
              <a:t>12</a:t>
            </a:fld>
            <a:endParaRPr lang="en-US" altLang="en-US" sz="800" dirty="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1200" baseline="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Switching Concepts</a:t>
            </a:r>
            <a:endParaRPr lang="en-US" dirty="0"/>
          </a:p>
          <a:p>
            <a:pPr>
              <a:buFontTx/>
              <a:buNone/>
            </a:pPr>
            <a:r>
              <a:rPr lang="en-US" sz="1200" b="0" dirty="0"/>
              <a:t>2.2 –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Switching Domains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2.2.1 – </a:t>
            </a:r>
            <a:r>
              <a:rPr lang="en-US" altLang="en-US" dirty="0"/>
              <a:t>Collision Domains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5545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26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4267211-205D-47E8-9F29-7E4C01D43DC3}" type="slidenum">
              <a:rPr lang="en-US" altLang="en-US" sz="800" smtClean="0">
                <a:solidFill>
                  <a:prstClr val="black"/>
                </a:solidFill>
              </a:rPr>
              <a:pPr/>
              <a:t>13</a:t>
            </a:fld>
            <a:endParaRPr lang="en-US" altLang="en-US" sz="800" dirty="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1200" baseline="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Switching Concepts</a:t>
            </a:r>
            <a:endParaRPr lang="en-US" dirty="0"/>
          </a:p>
          <a:p>
            <a:pPr>
              <a:buFontTx/>
              <a:buNone/>
            </a:pPr>
            <a:r>
              <a:rPr lang="en-US" sz="1200" b="0" dirty="0"/>
              <a:t>2.2 –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Switching Domains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2.2.2</a:t>
            </a:r>
            <a:r>
              <a:rPr lang="en-US" sz="1200" kern="1200" baseline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altLang="en-US" dirty="0"/>
              <a:t>Broadcast Domains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554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26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4267211-205D-47E8-9F29-7E4C01D43DC3}" type="slidenum">
              <a:rPr lang="en-US" altLang="en-US" sz="800" smtClean="0">
                <a:solidFill>
                  <a:prstClr val="black"/>
                </a:solidFill>
              </a:rPr>
              <a:pPr/>
              <a:t>14</a:t>
            </a:fld>
            <a:endParaRPr lang="en-US" altLang="en-US" sz="800" dirty="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1200" baseline="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Switching Concepts</a:t>
            </a:r>
            <a:endParaRPr lang="en-US" dirty="0"/>
          </a:p>
          <a:p>
            <a:pPr>
              <a:buFontTx/>
              <a:buNone/>
            </a:pPr>
            <a:r>
              <a:rPr lang="en-US" sz="1200" b="0" dirty="0"/>
              <a:t>2.2 –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Switching Domains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2.2.3</a:t>
            </a:r>
            <a:r>
              <a:rPr lang="en-US" sz="1200" kern="1200" baseline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altLang="en-US" dirty="0"/>
              <a:t>Alleviated Network Congestion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marR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2.2.4</a:t>
            </a:r>
            <a:r>
              <a:rPr lang="en-US" sz="1200" kern="1200" baseline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>
                <a:effectLst/>
              </a:rPr>
              <a:t>– Check Your Understanding -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Switching Domains</a:t>
            </a:r>
            <a:r>
              <a:rPr lang="en-US" sz="1200" b="0" baseline="0" dirty="0"/>
              <a:t> 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5545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1200" baseline="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Switching Concepts</a:t>
            </a:r>
            <a:endParaRPr lang="en-US" dirty="0"/>
          </a:p>
          <a:p>
            <a:pPr>
              <a:buFontTx/>
              <a:buNone/>
            </a:pPr>
            <a:r>
              <a:rPr lang="en-US" sz="1200" b="0" dirty="0"/>
              <a:t>2.3 –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Module Practice and Quiz </a:t>
            </a:r>
            <a:endParaRPr lang="en-GB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181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1200" baseline="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Switching Concepts</a:t>
            </a:r>
            <a:endParaRPr lang="en-US" dirty="0"/>
          </a:p>
          <a:p>
            <a:pPr>
              <a:buFontTx/>
              <a:buNone/>
            </a:pPr>
            <a:r>
              <a:rPr lang="en-US" sz="1200" b="0" dirty="0"/>
              <a:t>2.3 –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Module Practice and Quiz </a:t>
            </a:r>
            <a:endParaRPr lang="en-GB" b="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</a:rPr>
              <a:t>2.3.1</a:t>
            </a:r>
            <a:r>
              <a:rPr lang="en-US" baseline="0" dirty="0">
                <a:latin typeface="Arial" charset="0"/>
              </a:rPr>
              <a:t> – </a:t>
            </a:r>
            <a:r>
              <a:rPr lang="en-US" altLang="en-US" dirty="0"/>
              <a:t>What did I learn in this module?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6941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92755B-29FD-8743-9094-C0E3A734D22E}" type="slidenum">
              <a:rPr lang="en-US" sz="800">
                <a:solidFill>
                  <a:prstClr val="black"/>
                </a:solidFill>
              </a:rPr>
              <a:pPr/>
              <a:t>17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42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0A313ED8-785B-4D16-9B17-4143385249B9}" type="slidenum">
              <a:rPr lang="en-US" sz="800" b="0"/>
              <a:pPr algn="r"/>
              <a:t>2</a:t>
            </a:fld>
            <a:endParaRPr lang="en-US" sz="800" b="0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1200" baseline="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Switching Concepts</a:t>
            </a:r>
            <a:endParaRPr lang="en-US" dirty="0"/>
          </a:p>
          <a:p>
            <a:pPr>
              <a:buFontTx/>
              <a:buNone/>
            </a:pPr>
            <a:r>
              <a:rPr lang="en-US" sz="1200" b="0" dirty="0"/>
              <a:t>2.0 – Introduction</a:t>
            </a:r>
            <a:endParaRPr lang="en-GB" b="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2.0.2 –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will I learn to do in this module?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924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1200" baseline="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Switching Concepts</a:t>
            </a:r>
            <a:endParaRPr lang="en-US" dirty="0"/>
          </a:p>
          <a:p>
            <a:pPr>
              <a:buFontTx/>
              <a:buNone/>
            </a:pPr>
            <a:r>
              <a:rPr lang="en-US" sz="1200" b="0" dirty="0"/>
              <a:t>2.1 –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Frame Forwarding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018C-6CAF-B84E-B92C-ECB119457F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29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26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4267211-205D-47E8-9F29-7E4C01D43DC3}" type="slidenum">
              <a:rPr lang="en-US" altLang="en-US" sz="800" smtClean="0"/>
              <a:pPr/>
              <a:t>4</a:t>
            </a:fld>
            <a:endParaRPr lang="en-US" altLang="en-US" sz="800" dirty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1200" baseline="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Switching Concepts</a:t>
            </a:r>
            <a:endParaRPr lang="en-US" dirty="0"/>
          </a:p>
          <a:p>
            <a:pPr>
              <a:buFontTx/>
              <a:buNone/>
            </a:pPr>
            <a:r>
              <a:rPr lang="en-US" sz="1200" b="0" dirty="0"/>
              <a:t>2.1 –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Frame Forwarding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2.1.1 – </a:t>
            </a:r>
            <a:r>
              <a:rPr lang="en-US" altLang="en-US" dirty="0"/>
              <a:t>Switching in Networking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90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26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4267211-205D-47E8-9F29-7E4C01D43DC3}" type="slidenum">
              <a:rPr lang="en-US" altLang="en-US" sz="800" smtClean="0">
                <a:solidFill>
                  <a:prstClr val="black"/>
                </a:solidFill>
              </a:rPr>
              <a:pPr/>
              <a:t>5</a:t>
            </a:fld>
            <a:endParaRPr lang="en-US" altLang="en-US" sz="800" dirty="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1200" baseline="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Switching Concepts</a:t>
            </a:r>
            <a:endParaRPr lang="en-US" dirty="0"/>
          </a:p>
          <a:p>
            <a:pPr>
              <a:buFontTx/>
              <a:buNone/>
            </a:pPr>
            <a:r>
              <a:rPr lang="en-US" sz="1200" b="0" dirty="0"/>
              <a:t>2.1 –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Frame Forwarding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</a:rPr>
              <a:t>2.1.2</a:t>
            </a:r>
            <a:r>
              <a:rPr lang="en-US" baseline="0" dirty="0">
                <a:latin typeface="Arial" charset="0"/>
              </a:rPr>
              <a:t> </a:t>
            </a:r>
            <a:r>
              <a:rPr lang="en-US" sz="1200" b="0" dirty="0"/>
              <a:t>–</a:t>
            </a:r>
            <a:r>
              <a:rPr lang="en-US" altLang="en-US" dirty="0"/>
              <a:t> The Switch MAC Address Table</a:t>
            </a:r>
            <a:endParaRPr lang="en-US" baseline="0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35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26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4267211-205D-47E8-9F29-7E4C01D43DC3}" type="slidenum">
              <a:rPr lang="en-US" altLang="en-US" sz="800" smtClean="0">
                <a:solidFill>
                  <a:prstClr val="black"/>
                </a:solidFill>
              </a:rPr>
              <a:pPr/>
              <a:t>6</a:t>
            </a:fld>
            <a:endParaRPr lang="en-US" altLang="en-US" sz="800" dirty="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1200" baseline="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Switching Concepts</a:t>
            </a:r>
            <a:endParaRPr lang="en-US" dirty="0"/>
          </a:p>
          <a:p>
            <a:pPr>
              <a:buFontTx/>
              <a:buNone/>
            </a:pPr>
            <a:r>
              <a:rPr lang="en-US" sz="1200" b="0" dirty="0"/>
              <a:t>2.1 –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Frame Forwarding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</a:rPr>
              <a:t>2.1.3</a:t>
            </a:r>
            <a:r>
              <a:rPr lang="en-US" baseline="0" dirty="0">
                <a:latin typeface="Arial" charset="0"/>
              </a:rPr>
              <a:t> </a:t>
            </a:r>
            <a:r>
              <a:rPr lang="en-US" sz="1200" b="0" dirty="0"/>
              <a:t>– </a:t>
            </a:r>
            <a:r>
              <a:rPr lang="en-US" altLang="en-US" dirty="0"/>
              <a:t>The Switch Learn and Forward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35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26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4267211-205D-47E8-9F29-7E4C01D43DC3}" type="slidenum">
              <a:rPr lang="en-US" altLang="en-US" sz="800" smtClean="0">
                <a:solidFill>
                  <a:prstClr val="black"/>
                </a:solidFill>
              </a:rPr>
              <a:pPr/>
              <a:t>7</a:t>
            </a:fld>
            <a:endParaRPr lang="en-US" altLang="en-US" sz="800" dirty="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1200" baseline="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Switching Concepts</a:t>
            </a:r>
            <a:endParaRPr lang="en-US" dirty="0"/>
          </a:p>
          <a:p>
            <a:pPr>
              <a:buFontTx/>
              <a:buNone/>
            </a:pPr>
            <a:r>
              <a:rPr lang="en-US" sz="1200" b="0" dirty="0"/>
              <a:t>2.1 –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Frame Forwarding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</a:rPr>
              <a:t>2.1.4</a:t>
            </a:r>
            <a:r>
              <a:rPr lang="en-US" baseline="0" dirty="0">
                <a:latin typeface="Arial" charset="0"/>
              </a:rPr>
              <a:t> </a:t>
            </a:r>
            <a:r>
              <a:rPr lang="en-US" sz="1200" b="0" dirty="0"/>
              <a:t>– </a:t>
            </a:r>
            <a:r>
              <a:rPr lang="en-US" altLang="en-US" dirty="0"/>
              <a:t>Video – MAC Address Tables on Connected Switches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35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26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4267211-205D-47E8-9F29-7E4C01D43DC3}" type="slidenum">
              <a:rPr lang="en-US" altLang="en-US" sz="800" smtClean="0">
                <a:solidFill>
                  <a:prstClr val="black"/>
                </a:solidFill>
              </a:rPr>
              <a:pPr/>
              <a:t>8</a:t>
            </a:fld>
            <a:endParaRPr lang="en-US" altLang="en-US" sz="800" dirty="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1200" baseline="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Switching Concepts</a:t>
            </a:r>
            <a:endParaRPr lang="en-US" dirty="0"/>
          </a:p>
          <a:p>
            <a:pPr>
              <a:buFontTx/>
              <a:buNone/>
            </a:pPr>
            <a:r>
              <a:rPr lang="en-US" sz="1200" b="0" dirty="0"/>
              <a:t>2.1 –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Frame Forwarding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</a:rPr>
              <a:t>2.1.5</a:t>
            </a:r>
            <a:r>
              <a:rPr lang="en-US" baseline="0" dirty="0">
                <a:latin typeface="Arial" charset="0"/>
              </a:rPr>
              <a:t> </a:t>
            </a:r>
            <a:r>
              <a:rPr lang="en-US" sz="1200" b="0" dirty="0"/>
              <a:t>– </a:t>
            </a:r>
            <a:r>
              <a:rPr lang="en-US" altLang="en-US" dirty="0"/>
              <a:t>Switch Forwarding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35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6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826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826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8826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4267211-205D-47E8-9F29-7E4C01D43DC3}" type="slidenum">
              <a:rPr lang="en-US" altLang="en-US" sz="800" smtClean="0">
                <a:solidFill>
                  <a:prstClr val="black"/>
                </a:solidFill>
              </a:rPr>
              <a:pPr/>
              <a:t>9</a:t>
            </a:fld>
            <a:endParaRPr lang="en-US" altLang="en-US" sz="800" dirty="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1200" baseline="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– </a:t>
            </a:r>
            <a:r>
              <a:rPr lang="en-US" sz="1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Switching Concepts</a:t>
            </a:r>
            <a:endParaRPr lang="en-US" dirty="0"/>
          </a:p>
          <a:p>
            <a:pPr>
              <a:buFontTx/>
              <a:buNone/>
            </a:pPr>
            <a:r>
              <a:rPr lang="en-US" sz="1200" b="0" dirty="0"/>
              <a:t>2.1 – 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Frame Forwarding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latin typeface="Arial" charset="0"/>
              </a:rPr>
              <a:t>2.1.6</a:t>
            </a:r>
            <a:r>
              <a:rPr lang="en-US" baseline="0" dirty="0">
                <a:latin typeface="Arial" charset="0"/>
              </a:rPr>
              <a:t> </a:t>
            </a:r>
            <a:r>
              <a:rPr lang="en-US" sz="1200" b="0" dirty="0"/>
              <a:t>– </a:t>
            </a:r>
            <a:r>
              <a:rPr lang="en-US" altLang="en-US" dirty="0"/>
              <a:t>Store-and-Forward Switching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3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5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bg2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rgbClr val="38C6F4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chemeClr val="accent5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86725553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3999" cy="5165874"/>
          </a:xfrm>
          <a:prstGeom prst="rect">
            <a:avLst/>
          </a:prstGeom>
        </p:spPr>
      </p:pic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5"/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9884330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394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5"/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7974899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losing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3746294" y="2129856"/>
            <a:ext cx="1617944" cy="860542"/>
            <a:chOff x="310" y="249"/>
            <a:chExt cx="502" cy="267"/>
          </a:xfrm>
          <a:solidFill>
            <a:schemeClr val="accent1">
              <a:lumMod val="75000"/>
            </a:schemeClr>
          </a:solidFill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51544963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3441" y="4954263"/>
            <a:ext cx="676910" cy="189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>
                <a:solidFill>
                  <a:schemeClr val="tx2"/>
                </a:solidFill>
              </a:defRPr>
            </a:lvl1pPr>
          </a:lstStyle>
          <a:p>
            <a:pPr defTabSz="385763">
              <a:defRPr/>
            </a:pPr>
            <a:fld id="{2F5CCB13-0A32-4557-88E9-079F0C330695}" type="slidenum">
              <a:rPr lang="en-US" kern="0" smtClean="0">
                <a:solidFill>
                  <a:srgbClr val="595959"/>
                </a:solidFill>
              </a:rPr>
              <a:pPr defTabSz="385763">
                <a:defRPr/>
              </a:pPr>
              <a:t>‹#›</a:t>
            </a:fld>
            <a:endParaRPr lang="en-US" kern="0" dirty="0">
              <a:solidFill>
                <a:srgbClr val="595959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44065" y="798944"/>
            <a:ext cx="8853286" cy="4155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182880" bIns="45720" numCol="1" anchor="t" anchorCtr="0" compatLnSpc="1">
            <a:prstTxWarp prst="textNoShape">
              <a:avLst/>
            </a:prstTxWarp>
          </a:bodyPr>
          <a:lstStyle>
            <a:lvl1pPr marL="169863" indent="-1698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>
                <a:solidFill>
                  <a:srgbClr val="000000"/>
                </a:solidFill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 dirty="0">
                <a:sym typeface="Arial" pitchFamily="34" charset="0"/>
              </a:rPr>
              <a:t>Second level</a:t>
            </a:r>
          </a:p>
          <a:p>
            <a:pPr lvl="2"/>
            <a:r>
              <a:rPr lang="en-US" dirty="0">
                <a:sym typeface="Arial" pitchFamily="34" charset="0"/>
              </a:rPr>
              <a:t>Third level</a:t>
            </a:r>
          </a:p>
          <a:p>
            <a:pPr lvl="3"/>
            <a:r>
              <a:rPr lang="en-US" dirty="0">
                <a:sym typeface="Arial" pitchFamily="34" charset="0"/>
              </a:rPr>
              <a:t>Fourth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41393"/>
            <a:ext cx="9144000" cy="75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 dirty="0">
                <a:sym typeface="Arial" pitchFamily="34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79966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1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1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1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rgbClr val="004C69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accent1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chemeClr val="accent1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3042546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-animated gradi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69496" y="3809526"/>
            <a:ext cx="4319105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200" b="0" i="0">
                <a:solidFill>
                  <a:schemeClr val="accent5"/>
                </a:solidFill>
                <a:latin typeface="+mn-lt"/>
                <a:cs typeface="CiscoSans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469496" y="4049523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469496" y="4289520"/>
            <a:ext cx="4319105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200" b="0" i="0" kern="1200" dirty="0" smtClean="0">
                <a:solidFill>
                  <a:schemeClr val="accent5"/>
                </a:solidFill>
                <a:latin typeface="+mn-lt"/>
                <a:ea typeface="+mn-ea"/>
                <a:cs typeface="CiscoSans ExtraLight" pitchFamily="34" charset="0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492125" y="395288"/>
            <a:ext cx="796924" cy="423863"/>
            <a:chOff x="310" y="249"/>
            <a:chExt cx="502" cy="267"/>
          </a:xfrm>
          <a:solidFill>
            <a:schemeClr val="accent5"/>
          </a:solidFill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3292" y="2872236"/>
            <a:ext cx="5925246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000" baseline="0">
                <a:solidFill>
                  <a:schemeClr val="bg2"/>
                </a:solidFill>
                <a:latin typeface="+mj-l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425765" y="2300750"/>
            <a:ext cx="5955513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0" spc="0" baseline="0">
                <a:solidFill>
                  <a:srgbClr val="38C6F4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4617842"/>
      </p:ext>
    </p:extLst>
  </p:cSld>
  <p:clrMapOvr>
    <a:masterClrMapping/>
  </p:clrMapOvr>
  <p:transition spd="slow">
    <p:wipe/>
  </p:transition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orient="horz" pos="518" userDrawn="1">
          <p15:clr>
            <a:srgbClr val="FBAE40"/>
          </p15:clr>
        </p15:guide>
        <p15:guide id="4" pos="812" userDrawn="1">
          <p15:clr>
            <a:srgbClr val="FBAE40"/>
          </p15:clr>
        </p15:guide>
        <p15:guide id="5" pos="31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Seg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rgbClr val="00394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16425" y="915409"/>
            <a:ext cx="7598042" cy="256994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600" b="0" i="0" spc="0" baseline="0">
                <a:solidFill>
                  <a:schemeClr val="accent5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6A1E46DC-7EF6-4EA2-B285-14272867D133}" type="slidenum">
              <a:rPr lang="en-US" sz="6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ltGray">
          <a:xfrm>
            <a:off x="5867508" y="4741653"/>
            <a:ext cx="265801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CiscoSans Thin"/>
              </a:rPr>
              <a:t>© 2016  Cisco and/or its affiliates. All rights reserved.   Cisco Confidential</a:t>
            </a:r>
          </a:p>
        </p:txBody>
      </p:sp>
      <p:grpSp>
        <p:nvGrpSpPr>
          <p:cNvPr id="11" name="Group 4"/>
          <p:cNvGrpSpPr>
            <a:grpSpLocks noChangeAspect="1"/>
          </p:cNvGrpSpPr>
          <p:nvPr userDrawn="1"/>
        </p:nvGrpSpPr>
        <p:grpSpPr bwMode="auto">
          <a:xfrm>
            <a:off x="508039" y="4715197"/>
            <a:ext cx="340257" cy="180974"/>
            <a:chOff x="310" y="249"/>
            <a:chExt cx="502" cy="267"/>
          </a:xfrm>
          <a:solidFill>
            <a:srgbClr val="086D8E"/>
          </a:solidFill>
        </p:grpSpPr>
        <p:sp>
          <p:nvSpPr>
            <p:cNvPr id="12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9085412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lti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4662" y="1347788"/>
            <a:ext cx="8280057" cy="3073946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5690" marR="0" indent="-285690" algn="ctr" defTabSz="457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 baseline="0">
                <a:solidFill>
                  <a:schemeClr val="bg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4C69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96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912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Oval 11"/>
          <p:cNvSpPr/>
          <p:nvPr/>
        </p:nvSpPr>
        <p:spPr>
          <a:xfrm>
            <a:off x="575610" y="2552550"/>
            <a:ext cx="698624" cy="698624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5610" y="1426607"/>
            <a:ext cx="698624" cy="698624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bg1"/>
              </a:solidFill>
              <a:cs typeface="Arial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5610" y="3653093"/>
            <a:ext cx="698624" cy="698624"/>
          </a:xfrm>
          <a:prstGeom prst="ellipse">
            <a:avLst/>
          </a:prstGeom>
          <a:solidFill>
            <a:schemeClr val="accent5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solidFill>
                <a:srgbClr val="049FD9"/>
              </a:solidFill>
              <a:cs typeface="Arial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365250" y="1432522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365250" y="2557793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365250" y="3653093"/>
            <a:ext cx="5473700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0" y="2552550"/>
            <a:ext cx="698624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1" y="3651140"/>
            <a:ext cx="698624" cy="693381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75610" y="1427248"/>
            <a:ext cx="698624" cy="693381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4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5387266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Oval 11"/>
          <p:cNvSpPr/>
          <p:nvPr/>
        </p:nvSpPr>
        <p:spPr>
          <a:xfrm>
            <a:off x="575611" y="1979318"/>
            <a:ext cx="464815" cy="464815"/>
          </a:xfrm>
          <a:prstGeom prst="ellipse">
            <a:avLst/>
          </a:prstGeom>
          <a:solidFill>
            <a:srgbClr val="38C6F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5610" y="1328927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5611" y="2627446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72384" y="1334842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172385" y="1984561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172385" y="2627446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75611" y="1327521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1" y="197931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2" y="262549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575612" y="3274581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172386" y="3274581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575613" y="327262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575613" y="3921716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4000" dirty="0">
              <a:ln>
                <a:solidFill>
                  <a:schemeClr val="bg2"/>
                </a:solidFill>
              </a:ln>
              <a:solidFill>
                <a:schemeClr val="accent5"/>
              </a:solidFill>
              <a:cs typeface="Arial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172387" y="3921716"/>
            <a:ext cx="5678748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2000" b="0" i="0" baseline="0">
                <a:solidFill>
                  <a:schemeClr val="accent1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75614" y="3919763"/>
            <a:ext cx="464815" cy="461327"/>
          </a:xfrm>
          <a:prstGeom prst="rect">
            <a:avLst/>
          </a:prstGeom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20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6212501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ircled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C6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2" name="Oval 41"/>
          <p:cNvSpPr/>
          <p:nvPr/>
        </p:nvSpPr>
        <p:spPr>
          <a:xfrm>
            <a:off x="575611" y="1979318"/>
            <a:ext cx="464815" cy="464815"/>
          </a:xfrm>
          <a:prstGeom prst="ellipse">
            <a:avLst/>
          </a:prstGeom>
          <a:solidFill>
            <a:srgbClr val="38C6F4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575610" y="1328927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rgbClr val="FFFFFF"/>
              </a:solidFill>
              <a:cs typeface="Arial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575611" y="2627446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45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72384" y="133484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1172385" y="1984561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172385" y="2627446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75611" y="1327521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49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5611" y="197931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50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575612" y="262549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51" name="Oval 50"/>
          <p:cNvSpPr/>
          <p:nvPr/>
        </p:nvSpPr>
        <p:spPr>
          <a:xfrm>
            <a:off x="575612" y="3274581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2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1172386" y="3274581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575613" y="3272628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54" name="Oval 53"/>
          <p:cNvSpPr/>
          <p:nvPr/>
        </p:nvSpPr>
        <p:spPr>
          <a:xfrm>
            <a:off x="575613" y="3921716"/>
            <a:ext cx="464815" cy="46481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5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1172387" y="3921716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75614" y="3919763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57" name="Oval 56"/>
          <p:cNvSpPr/>
          <p:nvPr/>
        </p:nvSpPr>
        <p:spPr>
          <a:xfrm>
            <a:off x="4414576" y="1983084"/>
            <a:ext cx="464815" cy="464815"/>
          </a:xfrm>
          <a:prstGeom prst="ellipse">
            <a:avLst/>
          </a:prstGeom>
          <a:solidFill>
            <a:schemeClr val="accent6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4414575" y="1332693"/>
            <a:ext cx="464815" cy="464815"/>
          </a:xfrm>
          <a:prstGeom prst="ellipse">
            <a:avLst/>
          </a:prstGeom>
          <a:solidFill>
            <a:srgbClr val="00394F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4414576" y="2631212"/>
            <a:ext cx="464815" cy="464815"/>
          </a:xfrm>
          <a:prstGeom prst="ellipse">
            <a:avLst/>
          </a:prstGeom>
          <a:solidFill>
            <a:schemeClr val="accent5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60" name="Text Placeholder 17"/>
          <p:cNvSpPr>
            <a:spLocks noGrp="1"/>
          </p:cNvSpPr>
          <p:nvPr>
            <p:ph type="body" sz="quarter" idx="23"/>
          </p:nvPr>
        </p:nvSpPr>
        <p:spPr>
          <a:xfrm>
            <a:off x="5011349" y="1338608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Text Placeholder 17"/>
          <p:cNvSpPr>
            <a:spLocks noGrp="1"/>
          </p:cNvSpPr>
          <p:nvPr>
            <p:ph type="body" sz="quarter" idx="24"/>
          </p:nvPr>
        </p:nvSpPr>
        <p:spPr>
          <a:xfrm>
            <a:off x="5011350" y="1988327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17"/>
          <p:cNvSpPr>
            <a:spLocks noGrp="1"/>
          </p:cNvSpPr>
          <p:nvPr>
            <p:ph type="body" sz="quarter" idx="25"/>
          </p:nvPr>
        </p:nvSpPr>
        <p:spPr>
          <a:xfrm>
            <a:off x="5011350" y="263121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3" name="Text Placeholder 17"/>
          <p:cNvSpPr>
            <a:spLocks noGrp="1"/>
          </p:cNvSpPr>
          <p:nvPr>
            <p:ph type="body" sz="quarter" idx="26" hasCustomPrompt="1"/>
          </p:nvPr>
        </p:nvSpPr>
        <p:spPr>
          <a:xfrm>
            <a:off x="4414576" y="1331287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64" name="Text Placeholder 17"/>
          <p:cNvSpPr>
            <a:spLocks noGrp="1"/>
          </p:cNvSpPr>
          <p:nvPr>
            <p:ph type="body" sz="quarter" idx="27" hasCustomPrompt="1"/>
          </p:nvPr>
        </p:nvSpPr>
        <p:spPr>
          <a:xfrm>
            <a:off x="4414576" y="1983084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7</a:t>
            </a:r>
          </a:p>
        </p:txBody>
      </p:sp>
      <p:sp>
        <p:nvSpPr>
          <p:cNvPr id="65" name="Text Placeholder 17"/>
          <p:cNvSpPr>
            <a:spLocks noGrp="1"/>
          </p:cNvSpPr>
          <p:nvPr>
            <p:ph type="body" sz="quarter" idx="28" hasCustomPrompt="1"/>
          </p:nvPr>
        </p:nvSpPr>
        <p:spPr>
          <a:xfrm>
            <a:off x="4414577" y="2629259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8</a:t>
            </a:r>
          </a:p>
        </p:txBody>
      </p:sp>
      <p:sp>
        <p:nvSpPr>
          <p:cNvPr id="66" name="Oval 65"/>
          <p:cNvSpPr/>
          <p:nvPr/>
        </p:nvSpPr>
        <p:spPr>
          <a:xfrm>
            <a:off x="4414577" y="3278347"/>
            <a:ext cx="464815" cy="464815"/>
          </a:xfrm>
          <a:prstGeom prst="ellipse">
            <a:avLst/>
          </a:prstGeom>
          <a:solidFill>
            <a:schemeClr val="bg2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67" name="Text Placeholder 17"/>
          <p:cNvSpPr>
            <a:spLocks noGrp="1"/>
          </p:cNvSpPr>
          <p:nvPr>
            <p:ph type="body" sz="quarter" idx="29"/>
          </p:nvPr>
        </p:nvSpPr>
        <p:spPr>
          <a:xfrm>
            <a:off x="5011351" y="3278347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17"/>
          <p:cNvSpPr>
            <a:spLocks noGrp="1"/>
          </p:cNvSpPr>
          <p:nvPr>
            <p:ph type="body" sz="quarter" idx="30" hasCustomPrompt="1"/>
          </p:nvPr>
        </p:nvSpPr>
        <p:spPr>
          <a:xfrm>
            <a:off x="4414578" y="3276394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9</a:t>
            </a:r>
          </a:p>
        </p:txBody>
      </p:sp>
      <p:sp>
        <p:nvSpPr>
          <p:cNvPr id="69" name="Oval 68"/>
          <p:cNvSpPr/>
          <p:nvPr/>
        </p:nvSpPr>
        <p:spPr>
          <a:xfrm>
            <a:off x="4414578" y="3925482"/>
            <a:ext cx="464815" cy="46481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 anchorCtr="0"/>
          <a:lstStyle/>
          <a:p>
            <a:pPr algn="ctr"/>
            <a:endParaRPr lang="en-US" sz="1800" dirty="0">
              <a:ln>
                <a:solidFill>
                  <a:schemeClr val="bg2"/>
                </a:solidFill>
              </a:ln>
              <a:solidFill>
                <a:schemeClr val="bg2"/>
              </a:solidFill>
              <a:cs typeface="Arial"/>
            </a:endParaRPr>
          </a:p>
        </p:txBody>
      </p:sp>
      <p:sp>
        <p:nvSpPr>
          <p:cNvPr id="70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5011352" y="3925482"/>
            <a:ext cx="2175886" cy="461327"/>
          </a:xfrm>
          <a:prstGeom prst="rect">
            <a:avLst/>
          </a:prstGeom>
        </p:spPr>
        <p:txBody>
          <a:bodyPr lIns="91420" tIns="45710" rIns="91420" bIns="45710" anchor="ctr" anchorCtr="0">
            <a:noAutofit/>
          </a:bodyPr>
          <a:lstStyle>
            <a:lvl1pPr marL="0" indent="0" algn="l">
              <a:buNone/>
              <a:defRPr sz="1800" b="0" i="0" baseline="0">
                <a:solidFill>
                  <a:srgbClr val="004C69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17"/>
          <p:cNvSpPr>
            <a:spLocks noGrp="1"/>
          </p:cNvSpPr>
          <p:nvPr>
            <p:ph type="body" sz="quarter" idx="32" hasCustomPrompt="1"/>
          </p:nvPr>
        </p:nvSpPr>
        <p:spPr>
          <a:xfrm>
            <a:off x="4414579" y="3923529"/>
            <a:ext cx="464815" cy="461327"/>
          </a:xfrm>
          <a:prstGeom prst="rect">
            <a:avLst/>
          </a:prstGeom>
          <a:noFill/>
          <a:ln>
            <a:noFill/>
          </a:ln>
        </p:spPr>
        <p:txBody>
          <a:bodyPr lIns="91420" tIns="45710" rIns="91420" bIns="45710" anchor="ctr" anchorCtr="0">
            <a:noAutofit/>
          </a:bodyPr>
          <a:lstStyle>
            <a:lvl1pPr marL="0" indent="0" algn="ctr">
              <a:buNone/>
              <a:defRPr sz="1800" b="0" i="0" baseline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+mn-lt"/>
                <a:cs typeface="CiscoSans ExtraLight"/>
              </a:defRPr>
            </a:lvl1pPr>
            <a:lvl2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2pPr>
            <a:lvl3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3pPr>
            <a:lvl4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4pPr>
            <a:lvl5pPr>
              <a:defRPr b="0" i="0">
                <a:solidFill>
                  <a:srgbClr val="FFFFFF"/>
                </a:solidFill>
                <a:latin typeface="CiscoSans ExtraLight"/>
                <a:cs typeface="CiscoSans ExtraLight"/>
              </a:defRPr>
            </a:lvl5pPr>
          </a:lstStyle>
          <a:p>
            <a:pPr lvl="0"/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4309995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438150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Title Goes Here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ltGray">
          <a:xfrm>
            <a:off x="8515707" y="4742907"/>
            <a:ext cx="218414" cy="154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61586" tIns="30792" rIns="61586" bIns="30792" anchor="b">
            <a:spAutoFit/>
          </a:bodyPr>
          <a:lstStyle/>
          <a:p>
            <a:pPr algn="r" defTabSz="610744" fontAlgn="auto">
              <a:spcBef>
                <a:spcPts val="0"/>
              </a:spcBef>
              <a:spcAft>
                <a:spcPts val="0"/>
              </a:spcAft>
              <a:defRPr/>
            </a:pPr>
            <a:fld id="{6A1E46DC-7EF6-4EA2-B285-14272867D133}" type="slidenum">
              <a:rPr lang="en-US" sz="600">
                <a:solidFill>
                  <a:schemeClr val="accent3">
                    <a:lumMod val="85000"/>
                  </a:schemeClr>
                </a:solidFill>
                <a:latin typeface="+mn-lt"/>
                <a:ea typeface="+mn-ea"/>
                <a:cs typeface="CiscoSans Thin"/>
              </a:rPr>
              <a:pPr algn="r" defTabSz="610744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600" dirty="0">
              <a:solidFill>
                <a:schemeClr val="accent3">
                  <a:lumMod val="85000"/>
                </a:schemeClr>
              </a:solidFill>
              <a:latin typeface="+mn-lt"/>
              <a:ea typeface="+mn-ea"/>
              <a:cs typeface="CiscoSans Thin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ltGray">
          <a:xfrm>
            <a:off x="5867508" y="4741653"/>
            <a:ext cx="265801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chemeClr val="accent3">
                    <a:lumMod val="85000"/>
                  </a:schemeClr>
                </a:solidFill>
                <a:latin typeface="+mn-lt"/>
                <a:ea typeface="+mn-ea"/>
                <a:cs typeface="CiscoSans Thin"/>
              </a:rPr>
              <a:t>© 2016  Cisco and/or its affiliates. All rights reserved.   Cisco Confidential</a:t>
            </a: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508039" y="4715197"/>
            <a:ext cx="340257" cy="180974"/>
            <a:chOff x="310" y="249"/>
            <a:chExt cx="502" cy="267"/>
          </a:xfrm>
          <a:solidFill>
            <a:schemeClr val="accent5"/>
          </a:solidFill>
        </p:grpSpPr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452" y="426"/>
              <a:ext cx="22" cy="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585" y="425"/>
              <a:ext cx="66" cy="91"/>
            </a:xfrm>
            <a:custGeom>
              <a:avLst/>
              <a:gdLst>
                <a:gd name="T0" fmla="*/ 51 w 51"/>
                <a:gd name="T1" fmla="*/ 20 h 69"/>
                <a:gd name="T2" fmla="*/ 37 w 51"/>
                <a:gd name="T3" fmla="*/ 16 h 69"/>
                <a:gd name="T4" fmla="*/ 18 w 51"/>
                <a:gd name="T5" fmla="*/ 34 h 69"/>
                <a:gd name="T6" fmla="*/ 37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7" y="16"/>
                  </a:cubicBezTo>
                  <a:cubicBezTo>
                    <a:pt x="26" y="16"/>
                    <a:pt x="18" y="24"/>
                    <a:pt x="18" y="34"/>
                  </a:cubicBezTo>
                  <a:cubicBezTo>
                    <a:pt x="18" y="44"/>
                    <a:pt x="25" y="52"/>
                    <a:pt x="37" y="52"/>
                  </a:cubicBezTo>
                  <a:cubicBezTo>
                    <a:pt x="45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55" y="425"/>
              <a:ext cx="67" cy="91"/>
            </a:xfrm>
            <a:custGeom>
              <a:avLst/>
              <a:gdLst>
                <a:gd name="T0" fmla="*/ 51 w 51"/>
                <a:gd name="T1" fmla="*/ 20 h 69"/>
                <a:gd name="T2" fmla="*/ 36 w 51"/>
                <a:gd name="T3" fmla="*/ 16 h 69"/>
                <a:gd name="T4" fmla="*/ 18 w 51"/>
                <a:gd name="T5" fmla="*/ 34 h 69"/>
                <a:gd name="T6" fmla="*/ 36 w 51"/>
                <a:gd name="T7" fmla="*/ 52 h 69"/>
                <a:gd name="T8" fmla="*/ 51 w 51"/>
                <a:gd name="T9" fmla="*/ 49 h 69"/>
                <a:gd name="T10" fmla="*/ 51 w 51"/>
                <a:gd name="T11" fmla="*/ 67 h 69"/>
                <a:gd name="T12" fmla="*/ 35 w 51"/>
                <a:gd name="T13" fmla="*/ 69 h 69"/>
                <a:gd name="T14" fmla="*/ 0 w 51"/>
                <a:gd name="T15" fmla="*/ 34 h 69"/>
                <a:gd name="T16" fmla="*/ 35 w 51"/>
                <a:gd name="T17" fmla="*/ 0 h 69"/>
                <a:gd name="T18" fmla="*/ 51 w 51"/>
                <a:gd name="T19" fmla="*/ 2 h 69"/>
                <a:gd name="T20" fmla="*/ 51 w 51"/>
                <a:gd name="T21" fmla="*/ 2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69">
                  <a:moveTo>
                    <a:pt x="51" y="20"/>
                  </a:moveTo>
                  <a:cubicBezTo>
                    <a:pt x="50" y="20"/>
                    <a:pt x="45" y="16"/>
                    <a:pt x="36" y="16"/>
                  </a:cubicBezTo>
                  <a:cubicBezTo>
                    <a:pt x="25" y="16"/>
                    <a:pt x="18" y="24"/>
                    <a:pt x="18" y="34"/>
                  </a:cubicBezTo>
                  <a:cubicBezTo>
                    <a:pt x="18" y="44"/>
                    <a:pt x="25" y="52"/>
                    <a:pt x="36" y="52"/>
                  </a:cubicBezTo>
                  <a:cubicBezTo>
                    <a:pt x="44" y="52"/>
                    <a:pt x="50" y="49"/>
                    <a:pt x="51" y="49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49" y="67"/>
                    <a:pt x="43" y="69"/>
                    <a:pt x="35" y="69"/>
                  </a:cubicBezTo>
                  <a:cubicBezTo>
                    <a:pt x="16" y="69"/>
                    <a:pt x="0" y="56"/>
                    <a:pt x="0" y="34"/>
                  </a:cubicBezTo>
                  <a:cubicBezTo>
                    <a:pt x="0" y="14"/>
                    <a:pt x="15" y="0"/>
                    <a:pt x="35" y="0"/>
                  </a:cubicBezTo>
                  <a:cubicBezTo>
                    <a:pt x="43" y="0"/>
                    <a:pt x="49" y="2"/>
                    <a:pt x="51" y="2"/>
                  </a:cubicBezTo>
                  <a:lnTo>
                    <a:pt x="51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675" y="425"/>
              <a:ext cx="91" cy="91"/>
            </a:xfrm>
            <a:custGeom>
              <a:avLst/>
              <a:gdLst>
                <a:gd name="T0" fmla="*/ 70 w 70"/>
                <a:gd name="T1" fmla="*/ 34 h 69"/>
                <a:gd name="T2" fmla="*/ 35 w 70"/>
                <a:gd name="T3" fmla="*/ 69 h 69"/>
                <a:gd name="T4" fmla="*/ 0 w 70"/>
                <a:gd name="T5" fmla="*/ 34 h 69"/>
                <a:gd name="T6" fmla="*/ 35 w 70"/>
                <a:gd name="T7" fmla="*/ 0 h 69"/>
                <a:gd name="T8" fmla="*/ 70 w 70"/>
                <a:gd name="T9" fmla="*/ 34 h 69"/>
                <a:gd name="T10" fmla="*/ 35 w 70"/>
                <a:gd name="T11" fmla="*/ 17 h 69"/>
                <a:gd name="T12" fmla="*/ 18 w 70"/>
                <a:gd name="T13" fmla="*/ 34 h 69"/>
                <a:gd name="T14" fmla="*/ 35 w 70"/>
                <a:gd name="T15" fmla="*/ 52 h 69"/>
                <a:gd name="T16" fmla="*/ 52 w 70"/>
                <a:gd name="T17" fmla="*/ 34 h 69"/>
                <a:gd name="T18" fmla="*/ 35 w 70"/>
                <a:gd name="T19" fmla="*/ 1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69">
                  <a:moveTo>
                    <a:pt x="70" y="34"/>
                  </a:moveTo>
                  <a:cubicBezTo>
                    <a:pt x="70" y="53"/>
                    <a:pt x="56" y="69"/>
                    <a:pt x="35" y="69"/>
                  </a:cubicBezTo>
                  <a:cubicBezTo>
                    <a:pt x="14" y="69"/>
                    <a:pt x="0" y="53"/>
                    <a:pt x="0" y="34"/>
                  </a:cubicBezTo>
                  <a:cubicBezTo>
                    <a:pt x="0" y="15"/>
                    <a:pt x="14" y="0"/>
                    <a:pt x="35" y="0"/>
                  </a:cubicBezTo>
                  <a:cubicBezTo>
                    <a:pt x="56" y="0"/>
                    <a:pt x="70" y="15"/>
                    <a:pt x="70" y="34"/>
                  </a:cubicBezTo>
                  <a:close/>
                  <a:moveTo>
                    <a:pt x="35" y="17"/>
                  </a:moveTo>
                  <a:cubicBezTo>
                    <a:pt x="25" y="17"/>
                    <a:pt x="18" y="25"/>
                    <a:pt x="18" y="34"/>
                  </a:cubicBezTo>
                  <a:cubicBezTo>
                    <a:pt x="18" y="44"/>
                    <a:pt x="25" y="52"/>
                    <a:pt x="35" y="52"/>
                  </a:cubicBezTo>
                  <a:cubicBezTo>
                    <a:pt x="45" y="52"/>
                    <a:pt x="52" y="44"/>
                    <a:pt x="52" y="34"/>
                  </a:cubicBezTo>
                  <a:cubicBezTo>
                    <a:pt x="52" y="25"/>
                    <a:pt x="45" y="17"/>
                    <a:pt x="35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503" y="425"/>
              <a:ext cx="60" cy="91"/>
            </a:xfrm>
            <a:custGeom>
              <a:avLst/>
              <a:gdLst>
                <a:gd name="T0" fmla="*/ 42 w 46"/>
                <a:gd name="T1" fmla="*/ 16 h 69"/>
                <a:gd name="T2" fmla="*/ 29 w 46"/>
                <a:gd name="T3" fmla="*/ 14 h 69"/>
                <a:gd name="T4" fmla="*/ 18 w 46"/>
                <a:gd name="T5" fmla="*/ 20 h 69"/>
                <a:gd name="T6" fmla="*/ 26 w 46"/>
                <a:gd name="T7" fmla="*/ 26 h 69"/>
                <a:gd name="T8" fmla="*/ 30 w 46"/>
                <a:gd name="T9" fmla="*/ 27 h 69"/>
                <a:gd name="T10" fmla="*/ 46 w 46"/>
                <a:gd name="T11" fmla="*/ 47 h 69"/>
                <a:gd name="T12" fmla="*/ 19 w 46"/>
                <a:gd name="T13" fmla="*/ 69 h 69"/>
                <a:gd name="T14" fmla="*/ 1 w 46"/>
                <a:gd name="T15" fmla="*/ 67 h 69"/>
                <a:gd name="T16" fmla="*/ 1 w 46"/>
                <a:gd name="T17" fmla="*/ 52 h 69"/>
                <a:gd name="T18" fmla="*/ 16 w 46"/>
                <a:gd name="T19" fmla="*/ 54 h 69"/>
                <a:gd name="T20" fmla="*/ 29 w 46"/>
                <a:gd name="T21" fmla="*/ 48 h 69"/>
                <a:gd name="T22" fmla="*/ 21 w 46"/>
                <a:gd name="T23" fmla="*/ 41 h 69"/>
                <a:gd name="T24" fmla="*/ 18 w 46"/>
                <a:gd name="T25" fmla="*/ 40 h 69"/>
                <a:gd name="T26" fmla="*/ 0 w 46"/>
                <a:gd name="T27" fmla="*/ 21 h 69"/>
                <a:gd name="T28" fmla="*/ 25 w 46"/>
                <a:gd name="T29" fmla="*/ 0 h 69"/>
                <a:gd name="T30" fmla="*/ 42 w 46"/>
                <a:gd name="T31" fmla="*/ 2 h 69"/>
                <a:gd name="T32" fmla="*/ 42 w 46"/>
                <a:gd name="T33" fmla="*/ 1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" h="69">
                  <a:moveTo>
                    <a:pt x="42" y="16"/>
                  </a:moveTo>
                  <a:cubicBezTo>
                    <a:pt x="41" y="16"/>
                    <a:pt x="34" y="14"/>
                    <a:pt x="29" y="14"/>
                  </a:cubicBezTo>
                  <a:cubicBezTo>
                    <a:pt x="22" y="14"/>
                    <a:pt x="18" y="16"/>
                    <a:pt x="18" y="20"/>
                  </a:cubicBezTo>
                  <a:cubicBezTo>
                    <a:pt x="18" y="24"/>
                    <a:pt x="23" y="25"/>
                    <a:pt x="26" y="2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41" y="31"/>
                    <a:pt x="46" y="38"/>
                    <a:pt x="46" y="47"/>
                  </a:cubicBezTo>
                  <a:cubicBezTo>
                    <a:pt x="46" y="63"/>
                    <a:pt x="32" y="69"/>
                    <a:pt x="19" y="69"/>
                  </a:cubicBezTo>
                  <a:cubicBezTo>
                    <a:pt x="10" y="69"/>
                    <a:pt x="1" y="67"/>
                    <a:pt x="1" y="67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2" y="52"/>
                    <a:pt x="9" y="54"/>
                    <a:pt x="16" y="54"/>
                  </a:cubicBezTo>
                  <a:cubicBezTo>
                    <a:pt x="25" y="54"/>
                    <a:pt x="29" y="52"/>
                    <a:pt x="29" y="48"/>
                  </a:cubicBezTo>
                  <a:cubicBezTo>
                    <a:pt x="29" y="45"/>
                    <a:pt x="25" y="43"/>
                    <a:pt x="21" y="41"/>
                  </a:cubicBezTo>
                  <a:cubicBezTo>
                    <a:pt x="20" y="41"/>
                    <a:pt x="19" y="41"/>
                    <a:pt x="18" y="40"/>
                  </a:cubicBezTo>
                  <a:cubicBezTo>
                    <a:pt x="8" y="37"/>
                    <a:pt x="0" y="32"/>
                    <a:pt x="0" y="21"/>
                  </a:cubicBezTo>
                  <a:cubicBezTo>
                    <a:pt x="0" y="8"/>
                    <a:pt x="10" y="0"/>
                    <a:pt x="25" y="0"/>
                  </a:cubicBezTo>
                  <a:cubicBezTo>
                    <a:pt x="34" y="0"/>
                    <a:pt x="41" y="2"/>
                    <a:pt x="42" y="2"/>
                  </a:cubicBez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31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37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43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8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8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8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49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8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8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8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55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8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8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61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670" y="249"/>
              <a:ext cx="22" cy="139"/>
            </a:xfrm>
            <a:custGeom>
              <a:avLst/>
              <a:gdLst>
                <a:gd name="T0" fmla="*/ 17 w 17"/>
                <a:gd name="T1" fmla="*/ 8 h 106"/>
                <a:gd name="T2" fmla="*/ 9 w 17"/>
                <a:gd name="T3" fmla="*/ 0 h 106"/>
                <a:gd name="T4" fmla="*/ 0 w 17"/>
                <a:gd name="T5" fmla="*/ 8 h 106"/>
                <a:gd name="T6" fmla="*/ 0 w 17"/>
                <a:gd name="T7" fmla="*/ 97 h 106"/>
                <a:gd name="T8" fmla="*/ 9 w 17"/>
                <a:gd name="T9" fmla="*/ 106 h 106"/>
                <a:gd name="T10" fmla="*/ 17 w 17"/>
                <a:gd name="T11" fmla="*/ 97 h 106"/>
                <a:gd name="T12" fmla="*/ 17 w 17"/>
                <a:gd name="T13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6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2"/>
                    <a:pt x="4" y="106"/>
                    <a:pt x="9" y="106"/>
                  </a:cubicBezTo>
                  <a:cubicBezTo>
                    <a:pt x="13" y="106"/>
                    <a:pt x="17" y="102"/>
                    <a:pt x="17" y="97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730" y="291"/>
              <a:ext cx="22" cy="75"/>
            </a:xfrm>
            <a:custGeom>
              <a:avLst/>
              <a:gdLst>
                <a:gd name="T0" fmla="*/ 17 w 17"/>
                <a:gd name="T1" fmla="*/ 8 h 57"/>
                <a:gd name="T2" fmla="*/ 9 w 17"/>
                <a:gd name="T3" fmla="*/ 0 h 57"/>
                <a:gd name="T4" fmla="*/ 0 w 17"/>
                <a:gd name="T5" fmla="*/ 8 h 57"/>
                <a:gd name="T6" fmla="*/ 0 w 17"/>
                <a:gd name="T7" fmla="*/ 49 h 57"/>
                <a:gd name="T8" fmla="*/ 9 w 17"/>
                <a:gd name="T9" fmla="*/ 57 h 57"/>
                <a:gd name="T10" fmla="*/ 17 w 17"/>
                <a:gd name="T11" fmla="*/ 49 h 57"/>
                <a:gd name="T12" fmla="*/ 17 w 17"/>
                <a:gd name="T13" fmla="*/ 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5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3"/>
                    <a:pt x="4" y="57"/>
                    <a:pt x="9" y="57"/>
                  </a:cubicBezTo>
                  <a:cubicBezTo>
                    <a:pt x="13" y="57"/>
                    <a:pt x="17" y="53"/>
                    <a:pt x="17" y="49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790" y="321"/>
              <a:ext cx="22" cy="45"/>
            </a:xfrm>
            <a:custGeom>
              <a:avLst/>
              <a:gdLst>
                <a:gd name="T0" fmla="*/ 17 w 17"/>
                <a:gd name="T1" fmla="*/ 8 h 34"/>
                <a:gd name="T2" fmla="*/ 9 w 17"/>
                <a:gd name="T3" fmla="*/ 0 h 34"/>
                <a:gd name="T4" fmla="*/ 0 w 17"/>
                <a:gd name="T5" fmla="*/ 8 h 34"/>
                <a:gd name="T6" fmla="*/ 0 w 17"/>
                <a:gd name="T7" fmla="*/ 26 h 34"/>
                <a:gd name="T8" fmla="*/ 9 w 17"/>
                <a:gd name="T9" fmla="*/ 34 h 34"/>
                <a:gd name="T10" fmla="*/ 17 w 17"/>
                <a:gd name="T11" fmla="*/ 26 h 34"/>
                <a:gd name="T12" fmla="*/ 17 w 17"/>
                <a:gd name="T13" fmla="*/ 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34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9" y="34"/>
                  </a:cubicBezTo>
                  <a:cubicBezTo>
                    <a:pt x="13" y="34"/>
                    <a:pt x="17" y="30"/>
                    <a:pt x="17" y="26"/>
                  </a:cubicBezTo>
                  <a:lnTo>
                    <a:pt x="17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4013" r:id="rId2"/>
    <p:sldLayoutId id="2147484014" r:id="rId3"/>
    <p:sldLayoutId id="2147483965" r:id="rId4"/>
    <p:sldLayoutId id="2147483967" r:id="rId5"/>
    <p:sldLayoutId id="2147483995" r:id="rId6"/>
    <p:sldLayoutId id="2147484007" r:id="rId7"/>
    <p:sldLayoutId id="2147484010" r:id="rId8"/>
    <p:sldLayoutId id="2147484011" r:id="rId9"/>
    <p:sldLayoutId id="2147484015" r:id="rId10"/>
    <p:sldLayoutId id="2147483998" r:id="rId11"/>
    <p:sldLayoutId id="2147484027" r:id="rId12"/>
    <p:sldLayoutId id="2147484029" r:id="rId13"/>
  </p:sldLayoutIdLst>
  <p:transition spd="slow">
    <p:wipe/>
  </p:transition>
  <p:txStyles>
    <p:titleStyle>
      <a:lvl1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3200" kern="1200" dirty="0">
          <a:solidFill>
            <a:schemeClr val="accent4"/>
          </a:solidFill>
          <a:latin typeface="+mj-lt"/>
          <a:ea typeface="ＭＳ Ｐゴシック" charset="0"/>
          <a:cs typeface="CiscoSans"/>
        </a:defRPr>
      </a:lvl1pPr>
      <a:lvl2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2pPr>
      <a:lvl3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3pPr>
      <a:lvl4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4pPr>
      <a:lvl5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  <a:cs typeface="CiscoSans" pitchFamily="34" charset="0"/>
        </a:defRPr>
      </a:lvl5pPr>
      <a:lvl6pPr marL="4572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6pPr>
      <a:lvl7pPr marL="9144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7pPr>
      <a:lvl8pPr marL="13716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8pPr>
      <a:lvl9pPr marL="18288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169863" indent="-169863" algn="l" defTabSz="684213" rtl="0" eaLnBrk="1" fontAlgn="base" hangingPunct="1">
        <a:lnSpc>
          <a:spcPct val="95000"/>
        </a:lnSpc>
        <a:spcBef>
          <a:spcPts val="1075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15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358775" indent="-215900" algn="l" defTabSz="684213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4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431800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503238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574675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863856" indent="-171445" algn="l" defTabSz="685777" rtl="0" eaLnBrk="1" latinLnBrk="0" hangingPunct="1">
        <a:spcBef>
          <a:spcPts val="600"/>
        </a:spcBef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5844" indent="-171422" algn="l" defTabSz="685777" rtl="0" eaLnBrk="1" latinLnBrk="0" hangingPunct="1">
        <a:spcBef>
          <a:spcPts val="600"/>
        </a:spcBef>
        <a:buFont typeface="Arial" pitchFamily="34" charset="0"/>
        <a:buChar char="•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220" indent="0" algn="l" defTabSz="685777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5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2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3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91365" y="2125682"/>
            <a:ext cx="7550307" cy="1270941"/>
          </a:xfrm>
        </p:spPr>
        <p:txBody>
          <a:bodyPr/>
          <a:lstStyle/>
          <a:p>
            <a:r>
              <a:rPr lang="en-US" sz="4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Module 2: Switching Concepts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9497" y="3809526"/>
            <a:ext cx="2368954" cy="902174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Switching, Routing, and Wireless Essentials v7.0 (SRWE)</a:t>
            </a:r>
          </a:p>
          <a:p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389863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1393"/>
            <a:ext cx="4590287" cy="757551"/>
          </a:xfrm>
        </p:spPr>
        <p:txBody>
          <a:bodyPr/>
          <a:lstStyle/>
          <a:p>
            <a:r>
              <a:rPr lang="en-US" altLang="en-US" sz="1600" dirty="0"/>
              <a:t>Frame Forwarding</a:t>
            </a:r>
            <a:br>
              <a:rPr lang="en-US" altLang="en-US" dirty="0"/>
            </a:br>
            <a:r>
              <a:rPr lang="en-US" altLang="en-US" dirty="0"/>
              <a:t>Cut-Through Switching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idx="1"/>
          </p:nvPr>
        </p:nvSpPr>
        <p:spPr>
          <a:xfrm>
            <a:off x="4590288" y="420168"/>
            <a:ext cx="4553711" cy="3919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Cut-through forwards the frame immediately after determining the destination MAC.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Fragment (Frag) Free method will check the destination and ensure that the frame is at least 64 Bytes. This will eliminate runts.</a:t>
            </a:r>
          </a:p>
          <a:p>
            <a:pPr marL="0" indent="0">
              <a:buNone/>
            </a:pPr>
            <a:r>
              <a:rPr lang="en-US" sz="1600" dirty="0"/>
              <a:t>Concepts of Cut-Through switching: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Is appropriate for switches needing latency to be under 10 microseconds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Does not check the FCS, so it can propagate errors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May lead to bandwidth issues if the switch propagates too many errors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Cannot support ports with differing speeds going from ingress to egress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45" y="1685717"/>
            <a:ext cx="4313382" cy="24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469625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915409"/>
            <a:ext cx="7598042" cy="1802391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2.2 Switching Domains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8337446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600" dirty="0"/>
              <a:t>Switching Domains</a:t>
            </a:r>
            <a:br>
              <a:rPr lang="en-US" altLang="en-US" dirty="0"/>
            </a:br>
            <a:r>
              <a:rPr lang="en-US" altLang="en-US" dirty="0"/>
              <a:t>Collision Domains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idx="1"/>
          </p:nvPr>
        </p:nvSpPr>
        <p:spPr>
          <a:xfrm>
            <a:off x="246743" y="798945"/>
            <a:ext cx="4195948" cy="385618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600" dirty="0"/>
              <a:t>Switches eliminate collision domains and reduce congestion.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/>
              <a:t>When there is full duplex on the link the collision domains are eliminated.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/>
              <a:t>When there is one or more devices in half-duplex there will now be a collision domain.</a:t>
            </a:r>
          </a:p>
          <a:p>
            <a:pPr lvl="2"/>
            <a:r>
              <a:rPr lang="en-US" altLang="en-US" sz="1600" dirty="0"/>
              <a:t>There will now be contention for the bandwidth.</a:t>
            </a:r>
          </a:p>
          <a:p>
            <a:pPr lvl="2"/>
            <a:r>
              <a:rPr lang="en-US" altLang="en-US" sz="1600" dirty="0"/>
              <a:t>Collisions are now possible.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/>
              <a:t>Most devices, including Cisco and Microsoft use auto-negotiation as the default setting for duplex and speed.</a:t>
            </a:r>
          </a:p>
          <a:p>
            <a:pPr marL="0" indent="0">
              <a:buNone/>
            </a:pPr>
            <a:r>
              <a:rPr lang="en-US" altLang="ja-JP" sz="1400" dirty="0"/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829" y="1450110"/>
            <a:ext cx="4622280" cy="2985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9223303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1393"/>
            <a:ext cx="4034970" cy="757551"/>
          </a:xfrm>
        </p:spPr>
        <p:txBody>
          <a:bodyPr/>
          <a:lstStyle/>
          <a:p>
            <a:r>
              <a:rPr lang="en-US" altLang="en-US" sz="1600" dirty="0"/>
              <a:t>Switching Domains</a:t>
            </a:r>
            <a:br>
              <a:rPr lang="en-US" altLang="en-US" dirty="0"/>
            </a:br>
            <a:r>
              <a:rPr lang="en-US" altLang="en-US" dirty="0"/>
              <a:t>Broadcast Domains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idx="1"/>
          </p:nvPr>
        </p:nvSpPr>
        <p:spPr>
          <a:xfrm>
            <a:off x="4279074" y="609601"/>
            <a:ext cx="4717144" cy="41223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600" dirty="0"/>
              <a:t>A broadcast domain extends across all Layer 1 or Layer 2 devices on a LAN.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Only a layer 3 device (router) will break the broadcast domain, also called a MAC broadcast domain.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The broadcast domain consists of all devices on the LAN that receive the broadcast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600" dirty="0"/>
              <a:t>When the layer 2 switch receives the broadcast it will flood it out all interfaces except for the ingress interface.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600" dirty="0"/>
              <a:t>Too many broadcasts may cause congestion and poor network performance.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600" dirty="0"/>
              <a:t>Increasing devices at Layer 1 or layer 2 will cause the broadcast domain to expand.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17" y="1283855"/>
            <a:ext cx="3928140" cy="281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311268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393"/>
            <a:ext cx="4688113" cy="829464"/>
          </a:xfrm>
        </p:spPr>
        <p:txBody>
          <a:bodyPr/>
          <a:lstStyle/>
          <a:p>
            <a:r>
              <a:rPr lang="en-US" altLang="en-US" sz="1600" dirty="0"/>
              <a:t>Switching Domains</a:t>
            </a:r>
            <a:br>
              <a:rPr lang="en-US" altLang="en-US" dirty="0"/>
            </a:br>
            <a:r>
              <a:rPr lang="en-US" altLang="en-US" dirty="0"/>
              <a:t>Alleviated Network Congestion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idx="1"/>
          </p:nvPr>
        </p:nvSpPr>
        <p:spPr>
          <a:xfrm>
            <a:off x="203201" y="986971"/>
            <a:ext cx="8571344" cy="990512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Switches use the MAC address table and full-duplex to  eliminate collisions and avoid congestion.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1600" dirty="0"/>
              <a:t>Features of the switch that alleviate congestion are as follows:</a:t>
            </a:r>
          </a:p>
          <a:p>
            <a:pPr marL="0" indent="0">
              <a:buNone/>
            </a:pPr>
            <a:endParaRPr lang="en-US" altLang="ja-JP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821400"/>
              </p:ext>
            </p:extLst>
          </p:nvPr>
        </p:nvGraphicFramePr>
        <p:xfrm>
          <a:off x="449717" y="2254251"/>
          <a:ext cx="8316911" cy="1998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463">
                <a:tc>
                  <a:txBody>
                    <a:bodyPr/>
                    <a:lstStyle/>
                    <a:p>
                      <a:r>
                        <a:rPr lang="en-US" dirty="0"/>
                        <a:t>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62">
                <a:tc>
                  <a:txBody>
                    <a:bodyPr/>
                    <a:lstStyle/>
                    <a:p>
                      <a:r>
                        <a:rPr lang="en-US" b="1" dirty="0"/>
                        <a:t>Fast Port Speeds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Depending on the model, switches may have up to 100Gbps port speeds.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828">
                <a:tc>
                  <a:txBody>
                    <a:bodyPr/>
                    <a:lstStyle/>
                    <a:p>
                      <a:r>
                        <a:rPr lang="en-US" b="1" dirty="0"/>
                        <a:t>Fast Internal Switching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This uses fast internal bus or shared memory to improve</a:t>
                      </a:r>
                      <a:r>
                        <a:rPr lang="en-US" baseline="0" dirty="0"/>
                        <a:t> performance.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0">
                <a:tc>
                  <a:txBody>
                    <a:bodyPr/>
                    <a:lstStyle/>
                    <a:p>
                      <a:r>
                        <a:rPr lang="en-US" b="1" dirty="0"/>
                        <a:t>Large Frame Buffers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allows for temporary</a:t>
                      </a:r>
                      <a:r>
                        <a:rPr lang="en-US" baseline="0" dirty="0"/>
                        <a:t> storage while processing large quantities of frames.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r>
                        <a:rPr lang="en-US" b="1" dirty="0"/>
                        <a:t>High Port Density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provides many ports for devices to be connected to LAN with</a:t>
                      </a:r>
                      <a:r>
                        <a:rPr lang="en-US" baseline="0" dirty="0"/>
                        <a:t> less cost. This also provides for more local traffic with less congestion.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74144685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915409"/>
            <a:ext cx="8231464" cy="1802391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2.3 Module Practice and Quiz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8985433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" y="41393"/>
            <a:ext cx="9144000" cy="635263"/>
          </a:xfrm>
        </p:spPr>
        <p:txBody>
          <a:bodyPr/>
          <a:lstStyle/>
          <a:p>
            <a:r>
              <a:rPr lang="en-US" altLang="en-US" sz="1600" dirty="0"/>
              <a:t>Module Practice and Quiz</a:t>
            </a:r>
            <a:br>
              <a:rPr lang="en-US" altLang="en-US" dirty="0"/>
            </a:br>
            <a:r>
              <a:rPr lang="en-US" altLang="en-US" dirty="0"/>
              <a:t>What did I learn in this module?</a:t>
            </a:r>
            <a:endParaRPr lang="en-CA" alt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0" y="722376"/>
            <a:ext cx="9043416" cy="3986783"/>
          </a:xfrm>
        </p:spPr>
        <p:txBody>
          <a:bodyPr/>
          <a:lstStyle/>
          <a:p>
            <a:pPr marL="142875" lvl="1" indent="0">
              <a:buNone/>
            </a:pPr>
            <a:r>
              <a:rPr lang="en-US" sz="1600" b="1" dirty="0"/>
              <a:t>Frame Forwarding</a:t>
            </a:r>
          </a:p>
          <a:p>
            <a:pPr lvl="2"/>
            <a:r>
              <a:rPr lang="en-US" sz="1600" dirty="0"/>
              <a:t>Ingress is the entry port, egress is the exit port.</a:t>
            </a:r>
          </a:p>
          <a:p>
            <a:pPr lvl="2"/>
            <a:r>
              <a:rPr lang="en-US" sz="1600" dirty="0"/>
              <a:t>The switch builds a MAC address table to forward frames on the LAN.</a:t>
            </a:r>
          </a:p>
          <a:p>
            <a:pPr lvl="2"/>
            <a:r>
              <a:rPr lang="en-US" sz="1600" dirty="0"/>
              <a:t>The switch can use either the store-and-forward or cut-through method of switch forwarding.</a:t>
            </a:r>
          </a:p>
          <a:p>
            <a:pPr marL="142875" lvl="1" indent="0">
              <a:buNone/>
            </a:pPr>
            <a:r>
              <a:rPr lang="en-US" sz="1600" b="1" dirty="0"/>
              <a:t>Switching Domains</a:t>
            </a:r>
          </a:p>
          <a:p>
            <a:pPr lvl="2"/>
            <a:r>
              <a:rPr lang="en-US" sz="1600" dirty="0"/>
              <a:t>Ethernet ports in half-duplex will be a part of a collision domain.</a:t>
            </a:r>
          </a:p>
          <a:p>
            <a:pPr lvl="2"/>
            <a:r>
              <a:rPr lang="en-US" sz="1600" dirty="0"/>
              <a:t>Full-duplex will eliminate collision domains.</a:t>
            </a:r>
          </a:p>
          <a:p>
            <a:pPr lvl="2"/>
            <a:r>
              <a:rPr lang="en-US" sz="1600" dirty="0"/>
              <a:t>A switch will flood out all interfaces except the ingress port if the frame is a broadcast or if the unicast destination MAC is unknown. </a:t>
            </a:r>
          </a:p>
          <a:p>
            <a:pPr lvl="2"/>
            <a:r>
              <a:rPr lang="en-US" sz="1600" dirty="0"/>
              <a:t>Broadcast domains may be broken up by a layer 3 device, like a router.</a:t>
            </a:r>
          </a:p>
          <a:p>
            <a:pPr lvl="2"/>
            <a:r>
              <a:rPr lang="en-US" sz="1600" dirty="0"/>
              <a:t>Switches extend broadcast domains, but can eliminate collision domains and relieve congestion.</a:t>
            </a:r>
          </a:p>
          <a:p>
            <a:pPr marL="142875" lvl="1" indent="0">
              <a:buNone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14056258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1394"/>
            <a:ext cx="9144000" cy="609056"/>
          </a:xfrm>
        </p:spPr>
        <p:txBody>
          <a:bodyPr/>
          <a:lstStyle/>
          <a:p>
            <a:pPr eaLnBrk="1" hangingPunct="1"/>
            <a:r>
              <a:rPr lang="en-US" sz="1400" dirty="0">
                <a:latin typeface="Arial" charset="0"/>
              </a:rPr>
              <a:t>Module 2: Switching Concepts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New Terms and Commands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510E73-4BA7-41D8-852B-8314AABA1827}"/>
              </a:ext>
            </a:extLst>
          </p:cNvPr>
          <p:cNvSpPr/>
          <p:nvPr/>
        </p:nvSpPr>
        <p:spPr>
          <a:xfrm>
            <a:off x="146051" y="880533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content accessible memory (CAM)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MAC address table</a:t>
            </a:r>
          </a:p>
          <a:p>
            <a:pPr marL="285750" indent="-285750" defTabSz="685777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store-and-forward switching</a:t>
            </a:r>
          </a:p>
          <a:p>
            <a:pPr marL="285750" indent="-285750" defTabSz="685777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cut-through switching</a:t>
            </a:r>
          </a:p>
          <a:p>
            <a:pPr marL="285750" indent="-285750" defTabSz="685777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automatic buffering</a:t>
            </a:r>
          </a:p>
          <a:p>
            <a:pPr marL="285750" indent="-285750" defTabSz="685777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fragment free switching</a:t>
            </a:r>
          </a:p>
          <a:p>
            <a:pPr marL="285750" indent="-285750" defTabSz="685777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collision domains</a:t>
            </a:r>
          </a:p>
          <a:p>
            <a:pPr marL="285750" indent="-285750" defTabSz="685777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broadcast domains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1745509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171476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3"/>
          <p:cNvSpPr>
            <a:spLocks noGrp="1" noChangeArrowheads="1"/>
          </p:cNvSpPr>
          <p:nvPr>
            <p:ph type="title"/>
          </p:nvPr>
        </p:nvSpPr>
        <p:spPr>
          <a:xfrm>
            <a:off x="1" y="41394"/>
            <a:ext cx="9144000" cy="612812"/>
          </a:xfrm>
        </p:spPr>
        <p:txBody>
          <a:bodyPr/>
          <a:lstStyle/>
          <a:p>
            <a:pPr eaLnBrk="1" hangingPunct="1"/>
            <a:r>
              <a:rPr lang="en-US" dirty="0"/>
              <a:t>Module Objectives</a:t>
            </a:r>
          </a:p>
        </p:txBody>
      </p:sp>
      <p:sp>
        <p:nvSpPr>
          <p:cNvPr id="6147" name="Rectangle 34"/>
          <p:cNvSpPr>
            <a:spLocks noGrp="1" noChangeArrowheads="1"/>
          </p:cNvSpPr>
          <p:nvPr>
            <p:ph idx="1"/>
          </p:nvPr>
        </p:nvSpPr>
        <p:spPr>
          <a:xfrm>
            <a:off x="101841" y="819756"/>
            <a:ext cx="8769026" cy="889134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/>
              <a:t>Module Title: </a:t>
            </a:r>
            <a:r>
              <a:rPr lang="en-US" sz="1600" dirty="0"/>
              <a:t>Switching Concepts</a:t>
            </a:r>
            <a:endParaRPr lang="en-US" dirty="0"/>
          </a:p>
          <a:p>
            <a:pPr marL="0" indent="0">
              <a:spcBef>
                <a:spcPct val="30000"/>
              </a:spcBef>
              <a:buNone/>
            </a:pPr>
            <a:r>
              <a:rPr lang="en-US" b="1" dirty="0"/>
              <a:t>Module Objective: </a:t>
            </a:r>
            <a:r>
              <a:rPr lang="en-US" dirty="0"/>
              <a:t>Explain how Layer 2 switches forward data.</a:t>
            </a:r>
          </a:p>
          <a:p>
            <a:pPr marL="0" indent="0">
              <a:spcBef>
                <a:spcPct val="30000"/>
              </a:spcBef>
              <a:buNone/>
            </a:pPr>
            <a:endParaRPr lang="en-US" dirty="0"/>
          </a:p>
          <a:p>
            <a:pPr marL="89297" indent="0">
              <a:spcBef>
                <a:spcPct val="30000"/>
              </a:spcBef>
              <a:buNone/>
            </a:pPr>
            <a:endParaRPr lang="en-US" dirty="0"/>
          </a:p>
          <a:p>
            <a:pPr marL="89297" indent="0">
              <a:spcBef>
                <a:spcPct val="30000"/>
              </a:spcBef>
              <a:buNone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018778"/>
              </p:ext>
            </p:extLst>
          </p:nvPr>
        </p:nvGraphicFramePr>
        <p:xfrm>
          <a:off x="487933" y="1874440"/>
          <a:ext cx="8168134" cy="930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6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1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61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Topic Title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Topic Objective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Frame Forwarding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Explain how frames are forwarded in a switched network.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3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Switching Domains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Compare a collision domain to a broadcast domain.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8189466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425" y="915409"/>
            <a:ext cx="7598042" cy="1802391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2.1 Frame Forwarding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309964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1393"/>
            <a:ext cx="9144000" cy="789880"/>
          </a:xfrm>
        </p:spPr>
        <p:txBody>
          <a:bodyPr/>
          <a:lstStyle/>
          <a:p>
            <a:r>
              <a:rPr lang="en-US" altLang="en-US" sz="1600" dirty="0"/>
              <a:t>Frame Forwarding</a:t>
            </a:r>
            <a:br>
              <a:rPr lang="en-US" altLang="en-US" dirty="0"/>
            </a:br>
            <a:r>
              <a:rPr lang="en-US" altLang="en-US" dirty="0"/>
              <a:t>Switching in Networking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55" y="834569"/>
            <a:ext cx="4896590" cy="3608122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Two terms are associated with frames entering or leaving an interface: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Ingress</a:t>
            </a:r>
            <a:r>
              <a:rPr lang="en-US" sz="1600" dirty="0"/>
              <a:t> – entering the interface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Egress</a:t>
            </a:r>
            <a:r>
              <a:rPr lang="en-US" sz="1600" dirty="0"/>
              <a:t> – exiting the interface</a:t>
            </a:r>
          </a:p>
          <a:p>
            <a:pPr marL="0" indent="0">
              <a:buNone/>
            </a:pPr>
            <a:r>
              <a:rPr lang="en-US" sz="1600" dirty="0"/>
              <a:t>A switch forwards based on the ingress interface and the destination MAC address.</a:t>
            </a:r>
          </a:p>
          <a:p>
            <a:pPr marL="0" indent="0">
              <a:buNone/>
            </a:pPr>
            <a:r>
              <a:rPr lang="en-US" sz="1600" dirty="0"/>
              <a:t>A switch uses its MAC address table to make forwarding decisions.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/>
              <a:t>Note</a:t>
            </a:r>
            <a:r>
              <a:rPr lang="en-US" sz="1600" dirty="0"/>
              <a:t>: A switch will never allow traffic to be forwarded out the interface it received the traffic.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622" y="798941"/>
            <a:ext cx="3951778" cy="3519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4247823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600" dirty="0"/>
              <a:t>Frame Forwarding</a:t>
            </a:r>
            <a:br>
              <a:rPr lang="en-US" altLang="en-US" dirty="0"/>
            </a:br>
            <a:r>
              <a:rPr lang="en-US" altLang="en-US" dirty="0"/>
              <a:t>The Switch MAC Address Table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idx="1"/>
          </p:nvPr>
        </p:nvSpPr>
        <p:spPr>
          <a:xfrm>
            <a:off x="124609" y="905949"/>
            <a:ext cx="8853286" cy="287172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A switch will use the destination MAC address to determine the egress interface.</a:t>
            </a:r>
          </a:p>
          <a:p>
            <a:pPr marL="0" indent="0">
              <a:buNone/>
            </a:pPr>
            <a:r>
              <a:rPr lang="en-US" sz="1800" dirty="0"/>
              <a:t>Before a switch can make this decision it must learn what interface the destination is located.</a:t>
            </a:r>
          </a:p>
          <a:p>
            <a:pPr marL="0" indent="0">
              <a:buNone/>
            </a:pPr>
            <a:r>
              <a:rPr lang="en-US" sz="1800" dirty="0"/>
              <a:t>A switch builds a MAC address table, also known as a Content Addressable Memory (CAM) table, by recording the source MAC address into the table along with the port it was received.</a:t>
            </a:r>
          </a:p>
          <a:p>
            <a:pPr lvl="1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2921276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600" dirty="0"/>
              <a:t>Frame Forwarding</a:t>
            </a:r>
            <a:br>
              <a:rPr lang="en-US" altLang="en-US" dirty="0"/>
            </a:br>
            <a:r>
              <a:rPr lang="en-US" altLang="en-US" dirty="0"/>
              <a:t>The Switch Learn and Forward Method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idx="1"/>
          </p:nvPr>
        </p:nvSpPr>
        <p:spPr>
          <a:xfrm>
            <a:off x="124609" y="894073"/>
            <a:ext cx="8853286" cy="258803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switch uses a two step process:</a:t>
            </a:r>
          </a:p>
          <a:p>
            <a:pPr marL="142875" lvl="1" indent="0">
              <a:buNone/>
            </a:pPr>
            <a:r>
              <a:rPr lang="en-US" sz="1600" b="1" dirty="0"/>
              <a:t>Step 1.</a:t>
            </a:r>
            <a:r>
              <a:rPr lang="en-US" sz="1600" dirty="0"/>
              <a:t> Learn – Examines Source Address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Adds the source MAC if not in table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Resets the time out setting back to 5 minutes if source is in the table</a:t>
            </a:r>
          </a:p>
          <a:p>
            <a:pPr marL="142875" lvl="1" indent="0">
              <a:buNone/>
            </a:pPr>
            <a:r>
              <a:rPr lang="en-US" sz="1600" b="1" dirty="0"/>
              <a:t>Step 2.</a:t>
            </a:r>
            <a:r>
              <a:rPr lang="en-US" sz="1600" dirty="0"/>
              <a:t> Forward – Examines Destination Address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If the destination MAC is in the MAC address table it is forwarded out the specified port.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If a destination MAC is not in the table, it is flooded out all interfaces except the one it was received.</a:t>
            </a:r>
          </a:p>
        </p:txBody>
      </p:sp>
    </p:spTree>
    <p:extLst>
      <p:ext uri="{BB962C8B-B14F-4D97-AF65-F5344CB8AC3E}">
        <p14:creationId xmlns:p14="http://schemas.microsoft.com/office/powerpoint/2010/main" val="322054925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600" dirty="0"/>
              <a:t>Frame Forwarding</a:t>
            </a:r>
            <a:br>
              <a:rPr lang="en-US" altLang="en-US" dirty="0"/>
            </a:br>
            <a:r>
              <a:rPr lang="en-US" altLang="en-US" dirty="0"/>
              <a:t>Video – MAC Address Tables on Connected Switches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idx="1"/>
          </p:nvPr>
        </p:nvSpPr>
        <p:spPr>
          <a:xfrm>
            <a:off x="100858" y="914400"/>
            <a:ext cx="8853286" cy="183816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This video will cover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How switches build MAC address tables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How switches forward frames based on the content of their MAC address tables</a:t>
            </a:r>
          </a:p>
        </p:txBody>
      </p:sp>
    </p:spTree>
    <p:extLst>
      <p:ext uri="{BB962C8B-B14F-4D97-AF65-F5344CB8AC3E}">
        <p14:creationId xmlns:p14="http://schemas.microsoft.com/office/powerpoint/2010/main" val="358774427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600" dirty="0"/>
              <a:t>Frame Forwarding</a:t>
            </a:r>
            <a:br>
              <a:rPr lang="en-US" altLang="en-US" dirty="0"/>
            </a:br>
            <a:r>
              <a:rPr lang="en-US" altLang="en-US" dirty="0"/>
              <a:t>Switch Forwarding Methods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idx="1"/>
          </p:nvPr>
        </p:nvSpPr>
        <p:spPr>
          <a:xfrm>
            <a:off x="100858" y="858446"/>
            <a:ext cx="8853286" cy="285457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Switches use software on application-specific-integrated circuits (ASICs) to make very quick decisions.</a:t>
            </a:r>
          </a:p>
          <a:p>
            <a:pPr marL="0" indent="0">
              <a:buNone/>
            </a:pPr>
            <a:r>
              <a:rPr lang="en-US" sz="1800" dirty="0"/>
              <a:t>A switch will use one of two methods to make forwarding decisions after it receives a frame: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/>
              <a:t>Store-and-forward switching</a:t>
            </a:r>
            <a:r>
              <a:rPr lang="en-US" sz="1800" dirty="0"/>
              <a:t> - Receives the entire frame and ensures the frame is valid. Store-and-forward switching is Cisco’s preferred switching method.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/>
              <a:t>Cut-through switching</a:t>
            </a:r>
            <a:r>
              <a:rPr lang="en-US" sz="1800" dirty="0"/>
              <a:t> – Forwards the frame immediately after determining the destination MAC address of an incoming frame and the egress port. </a:t>
            </a:r>
          </a:p>
        </p:txBody>
      </p:sp>
    </p:spTree>
    <p:extLst>
      <p:ext uri="{BB962C8B-B14F-4D97-AF65-F5344CB8AC3E}">
        <p14:creationId xmlns:p14="http://schemas.microsoft.com/office/powerpoint/2010/main" val="167526765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1394"/>
            <a:ext cx="9144000" cy="688280"/>
          </a:xfrm>
        </p:spPr>
        <p:txBody>
          <a:bodyPr/>
          <a:lstStyle/>
          <a:p>
            <a:r>
              <a:rPr lang="en-US" altLang="en-US" sz="1600" dirty="0"/>
              <a:t>Frame Forwarding</a:t>
            </a:r>
            <a:br>
              <a:rPr lang="en-US" altLang="en-US" dirty="0"/>
            </a:br>
            <a:r>
              <a:rPr lang="en-US" altLang="en-US" dirty="0"/>
              <a:t>Store-and-Forward Switching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idx="1"/>
          </p:nvPr>
        </p:nvSpPr>
        <p:spPr>
          <a:xfrm>
            <a:off x="91622" y="738372"/>
            <a:ext cx="8853286" cy="1666287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Store-and-forward has two primary characteristics: </a:t>
            </a:r>
          </a:p>
          <a:p>
            <a:pPr lvl="1"/>
            <a:r>
              <a:rPr lang="en-US" sz="1600" dirty="0"/>
              <a:t>Error Checking – The switch will check the Frame Check Sequence (FCS) for CRC errors. Bad frames will be discarded.</a:t>
            </a:r>
          </a:p>
          <a:p>
            <a:pPr lvl="1"/>
            <a:r>
              <a:rPr lang="en-US" sz="1600" dirty="0"/>
              <a:t>Buffering – The ingress interface will buffer the frame while it checks the FCS. This also allows the switch to adjust to a potential difference in speeds between the ingress and egress ports.</a:t>
            </a:r>
          </a:p>
          <a:p>
            <a:pPr marL="142875" lvl="1" indent="0">
              <a:buNone/>
            </a:pPr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902" y="2404659"/>
            <a:ext cx="4708814" cy="225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9615737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7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Theme">
  <a:themeElements>
    <a:clrScheme name="Custom 6">
      <a:dk1>
        <a:srgbClr val="58585B"/>
      </a:dk1>
      <a:lt1>
        <a:srgbClr val="FFFFFF"/>
      </a:lt1>
      <a:dk2>
        <a:srgbClr val="58585B"/>
      </a:dk2>
      <a:lt2>
        <a:srgbClr val="81C569"/>
      </a:lt2>
      <a:accent1>
        <a:srgbClr val="004C69"/>
      </a:accent1>
      <a:accent2>
        <a:srgbClr val="9E0B0F"/>
      </a:accent2>
      <a:accent3>
        <a:srgbClr val="FFFFFF"/>
      </a:accent3>
      <a:accent4>
        <a:srgbClr val="367187"/>
      </a:accent4>
      <a:accent5>
        <a:srgbClr val="38C6F4"/>
      </a:accent5>
      <a:accent6>
        <a:srgbClr val="FBAB18"/>
      </a:accent6>
      <a:hlink>
        <a:srgbClr val="38C6F4"/>
      </a:hlink>
      <a:folHlink>
        <a:srgbClr val="81C56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6A4D7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Default Theme" id="{A3178FD6-045E-43BB-9FF9-79BDC55288A1}" vid="{B3635A64-254C-4D4D-B1C2-6197525273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20303</TotalTime>
  <Words>1309</Words>
  <Application>Microsoft Office PowerPoint</Application>
  <PresentationFormat>On-screen Show (16:9)</PresentationFormat>
  <Paragraphs>168</Paragraphs>
  <Slides>18</Slides>
  <Notes>17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CiscoSans ExtraLight</vt:lpstr>
      <vt:lpstr>Wingdings</vt:lpstr>
      <vt:lpstr>Default Theme</vt:lpstr>
      <vt:lpstr>Module 2: Switching Concepts</vt:lpstr>
      <vt:lpstr>Module Objectives</vt:lpstr>
      <vt:lpstr>2.1 Frame Forwarding</vt:lpstr>
      <vt:lpstr>Frame Forwarding Switching in Networking</vt:lpstr>
      <vt:lpstr>Frame Forwarding The Switch MAC Address Table</vt:lpstr>
      <vt:lpstr>Frame Forwarding The Switch Learn and Forward Method</vt:lpstr>
      <vt:lpstr>Frame Forwarding Video – MAC Address Tables on Connected Switches</vt:lpstr>
      <vt:lpstr>Frame Forwarding Switch Forwarding Methods</vt:lpstr>
      <vt:lpstr>Frame Forwarding Store-and-Forward Switching</vt:lpstr>
      <vt:lpstr>Frame Forwarding Cut-Through Switching</vt:lpstr>
      <vt:lpstr>2.2 Switching Domains</vt:lpstr>
      <vt:lpstr>Switching Domains Collision Domains</vt:lpstr>
      <vt:lpstr>Switching Domains Broadcast Domains</vt:lpstr>
      <vt:lpstr>Switching Domains Alleviated Network Congestion</vt:lpstr>
      <vt:lpstr>2.3 Module Practice and Quiz</vt:lpstr>
      <vt:lpstr>Module Practice and Quiz What did I learn in this module?</vt:lpstr>
      <vt:lpstr>Module 2: Switching Concepts New Terms and Commands</vt:lpstr>
      <vt:lpstr>PowerPoint Presentation</vt:lpstr>
    </vt:vector>
  </TitlesOfParts>
  <Company>Cisco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bvachon@cisco.com</dc:creator>
  <cp:lastModifiedBy>John Mowry</cp:lastModifiedBy>
  <cp:revision>1012</cp:revision>
  <dcterms:created xsi:type="dcterms:W3CDTF">2016-08-22T22:27:36Z</dcterms:created>
  <dcterms:modified xsi:type="dcterms:W3CDTF">2020-05-16T23:26:32Z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https://cisco.jiveon.com</vt:lpwstr>
  </property>
  <property fmtid="{D5CDD505-2E9C-101B-9397-08002B2CF9AE}" pid="3" name="Offisync_UpdateToken">
    <vt:lpwstr>1</vt:lpwstr>
  </property>
  <property fmtid="{D5CDD505-2E9C-101B-9397-08002B2CF9AE}" pid="4" name="Offisync_ServerID">
    <vt:lpwstr>07841bbc-cd3c-4a76-827f-75a2226890f4</vt:lpwstr>
  </property>
  <property fmtid="{D5CDD505-2E9C-101B-9397-08002B2CF9AE}" pid="5" name="Offisync_UniqueId">
    <vt:lpwstr>1702406</vt:lpwstr>
  </property>
  <property fmtid="{D5CDD505-2E9C-101B-9397-08002B2CF9AE}" pid="6" name="Jive_VersionGuid">
    <vt:lpwstr>fd96a0b3-f68d-4727-8e4f-2128d37ed30a</vt:lpwstr>
  </property>
  <property fmtid="{D5CDD505-2E9C-101B-9397-08002B2CF9AE}" pid="7" name="Jive_LatestUserAccountName">
    <vt:lpwstr>alljohns</vt:lpwstr>
  </property>
  <property fmtid="{D5CDD505-2E9C-101B-9397-08002B2CF9AE}" pid="8" name="ArticulateGUID">
    <vt:lpwstr>F9A496F7-57D7-4028-9572-D40DFDF3715A</vt:lpwstr>
  </property>
  <property fmtid="{D5CDD505-2E9C-101B-9397-08002B2CF9AE}" pid="9" name="ArticulatePath">
    <vt:lpwstr>ITE7_Chp9_by_jg</vt:lpwstr>
  </property>
</Properties>
</file>