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6.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7.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8.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9.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10.xml" ContentType="application/vnd.openxmlformats-officedocument.presentationml.tags+xml"/>
  <Override PartName="/ppt/notesSlides/notesSlide37.xml" ContentType="application/vnd.openxmlformats-officedocument.presentationml.notesSlide+xml"/>
  <Override PartName="/ppt/tags/tag11.xml" ContentType="application/vnd.openxmlformats-officedocument.presentationml.tags+xml"/>
  <Override PartName="/ppt/notesSlides/notesSlide38.xml" ContentType="application/vnd.openxmlformats-officedocument.presentationml.notesSlide+xml"/>
  <Override PartName="/ppt/tags/tag12.xml" ContentType="application/vnd.openxmlformats-officedocument.presentationml.tags+xml"/>
  <Override PartName="/ppt/notesSlides/notesSlide39.xml" ContentType="application/vnd.openxmlformats-officedocument.presentationml.notesSlide+xml"/>
  <Override PartName="/ppt/tags/tag13.xml" ContentType="application/vnd.openxmlformats-officedocument.presentationml.tags+xml"/>
  <Override PartName="/ppt/notesSlides/notesSlide40.xml" ContentType="application/vnd.openxmlformats-officedocument.presentationml.notesSlide+xml"/>
  <Override PartName="/ppt/tags/tag14.xml" ContentType="application/vnd.openxmlformats-officedocument.presentationml.tags+xml"/>
  <Override PartName="/ppt/notesSlides/notesSlide41.xml" ContentType="application/vnd.openxmlformats-officedocument.presentationml.notesSlide+xml"/>
  <Override PartName="/ppt/tags/tag15.xml" ContentType="application/vnd.openxmlformats-officedocument.presentationml.tags+xml"/>
  <Override PartName="/ppt/notesSlides/notesSlide42.xml" ContentType="application/vnd.openxmlformats-officedocument.presentationml.notesSlide+xml"/>
  <Override PartName="/ppt/tags/tag16.xml" ContentType="application/vnd.openxmlformats-officedocument.presentationml.tags+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45"/>
  </p:notesMasterIdLst>
  <p:sldIdLst>
    <p:sldId id="876" r:id="rId2"/>
    <p:sldId id="860" r:id="rId3"/>
    <p:sldId id="759" r:id="rId4"/>
    <p:sldId id="1054" r:id="rId5"/>
    <p:sldId id="1055" r:id="rId6"/>
    <p:sldId id="1056" r:id="rId7"/>
    <p:sldId id="1057" r:id="rId8"/>
    <p:sldId id="1058" r:id="rId9"/>
    <p:sldId id="1059" r:id="rId10"/>
    <p:sldId id="1060" r:id="rId11"/>
    <p:sldId id="1061" r:id="rId12"/>
    <p:sldId id="1062" r:id="rId13"/>
    <p:sldId id="1063" r:id="rId14"/>
    <p:sldId id="1064" r:id="rId15"/>
    <p:sldId id="1065" r:id="rId16"/>
    <p:sldId id="1066" r:id="rId17"/>
    <p:sldId id="1067" r:id="rId18"/>
    <p:sldId id="1068" r:id="rId19"/>
    <p:sldId id="1071" r:id="rId20"/>
    <p:sldId id="1072" r:id="rId21"/>
    <p:sldId id="1073" r:id="rId22"/>
    <p:sldId id="1074" r:id="rId23"/>
    <p:sldId id="1077" r:id="rId24"/>
    <p:sldId id="1078" r:id="rId25"/>
    <p:sldId id="1079" r:id="rId26"/>
    <p:sldId id="1080" r:id="rId27"/>
    <p:sldId id="1081" r:id="rId28"/>
    <p:sldId id="1082" r:id="rId29"/>
    <p:sldId id="1083" r:id="rId30"/>
    <p:sldId id="1084" r:id="rId31"/>
    <p:sldId id="1085" r:id="rId32"/>
    <p:sldId id="1086" r:id="rId33"/>
    <p:sldId id="1087" r:id="rId34"/>
    <p:sldId id="1088" r:id="rId35"/>
    <p:sldId id="1090" r:id="rId36"/>
    <p:sldId id="1091" r:id="rId37"/>
    <p:sldId id="957" r:id="rId38"/>
    <p:sldId id="958" r:id="rId39"/>
    <p:sldId id="1089" r:id="rId40"/>
    <p:sldId id="1093" r:id="rId41"/>
    <p:sldId id="1092" r:id="rId42"/>
    <p:sldId id="874" r:id="rId43"/>
    <p:sldId id="291" r:id="rId44"/>
  </p:sldIdLst>
  <p:sldSz cx="9144000" cy="5143500" type="screen16x9"/>
  <p:notesSz cx="6858000" cy="9144000"/>
  <p:custDataLst>
    <p:tags r:id="rId46"/>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29"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E8FB"/>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77285" autoAdjust="0"/>
  </p:normalViewPr>
  <p:slideViewPr>
    <p:cSldViewPr snapToGrid="0" showGuides="1">
      <p:cViewPr varScale="1">
        <p:scale>
          <a:sx n="208" d="100"/>
          <a:sy n="208" d="100"/>
        </p:scale>
        <p:origin x="2102" y="130"/>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51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8/23/2020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pPr>
              <a:buFontTx/>
              <a:buNone/>
            </a:pPr>
            <a:r>
              <a:rPr lang="en-US" b="0" baseline="0" dirty="0"/>
              <a:t>Introduction to Networks v</a:t>
            </a:r>
            <a:r>
              <a:rPr lang="en-US" b="0" dirty="0"/>
              <a:t>7.0 (ITN)</a:t>
            </a:r>
          </a:p>
          <a:p>
            <a:r>
              <a:rPr lang="en-US" dirty="0"/>
              <a:t>Module 4: Physical Layer</a:t>
            </a:r>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4.2 – Physical Layer Characteristics</a:t>
            </a:r>
          </a:p>
          <a:p>
            <a:r>
              <a:rPr lang="en-US" dirty="0"/>
              <a:t>4.2.4 – Signaling</a:t>
            </a:r>
          </a:p>
        </p:txBody>
      </p:sp>
      <p:sp>
        <p:nvSpPr>
          <p:cNvPr id="4" name="Slide Number Placeholder 3"/>
          <p:cNvSpPr>
            <a:spLocks noGrp="1"/>
          </p:cNvSpPr>
          <p:nvPr>
            <p:ph type="sldNum" sz="quarter" idx="5"/>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4113318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4.2 – Physical Layer Characteristics</a:t>
            </a:r>
          </a:p>
          <a:p>
            <a:r>
              <a:rPr lang="en-US" dirty="0"/>
              <a:t>4.2.5 – Bandwidth</a:t>
            </a:r>
          </a:p>
        </p:txBody>
      </p:sp>
      <p:sp>
        <p:nvSpPr>
          <p:cNvPr id="4" name="Slide Number Placeholder 3"/>
          <p:cNvSpPr>
            <a:spLocks noGrp="1"/>
          </p:cNvSpPr>
          <p:nvPr>
            <p:ph type="sldNum" sz="quarter" idx="5"/>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2045062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4.2 – Physical Layer Characteristics</a:t>
            </a:r>
          </a:p>
          <a:p>
            <a:r>
              <a:rPr lang="en-US" dirty="0"/>
              <a:t>4.2.6 – Bandwidth Terminology</a:t>
            </a:r>
          </a:p>
          <a:p>
            <a:r>
              <a:rPr lang="en-US" dirty="0"/>
              <a:t>4.2.7 Check Your Understanding – Physical Layer Characteristics</a:t>
            </a:r>
          </a:p>
        </p:txBody>
      </p:sp>
      <p:sp>
        <p:nvSpPr>
          <p:cNvPr id="4" name="Slide Number Placeholder 3"/>
          <p:cNvSpPr>
            <a:spLocks noGrp="1"/>
          </p:cNvSpPr>
          <p:nvPr>
            <p:ph type="sldNum" sz="quarter" idx="5"/>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3494789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4.3 - Copper Cabling</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977755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4.3 – Copper Cabling</a:t>
            </a:r>
          </a:p>
          <a:p>
            <a:r>
              <a:rPr lang="en-US" dirty="0"/>
              <a:t>4.3.1 – Characteristics of Copper Cabling</a:t>
            </a:r>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3315570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4.3 – Copper Cabling</a:t>
            </a:r>
          </a:p>
          <a:p>
            <a:r>
              <a:rPr lang="en-US" dirty="0"/>
              <a:t>4.3.2 – Types of Copper Cabling</a:t>
            </a:r>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29810029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4.3 – Copper Cabling</a:t>
            </a:r>
          </a:p>
          <a:p>
            <a:r>
              <a:rPr lang="en-US" dirty="0"/>
              <a:t>4.3.3 – Unshielded Twisted Pair (UTP)</a:t>
            </a:r>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22228829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4.3 – Copper Cabling</a:t>
            </a:r>
          </a:p>
          <a:p>
            <a:r>
              <a:rPr lang="en-US" dirty="0"/>
              <a:t>4.3.4 – Shielded Twisted Pair (STP)</a:t>
            </a:r>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3301197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4.3 – Copper Cabling</a:t>
            </a:r>
          </a:p>
          <a:p>
            <a:r>
              <a:rPr lang="en-US" dirty="0"/>
              <a:t>4.3.5 – Coaxial Cable</a:t>
            </a:r>
          </a:p>
          <a:p>
            <a:r>
              <a:rPr lang="en-US" dirty="0"/>
              <a:t>4.3.6 Check Your Understanding – Copper Cabling</a:t>
            </a:r>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16082753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4 -Physical Layer</a:t>
            </a:r>
          </a:p>
          <a:p>
            <a:r>
              <a:rPr lang="en-US" dirty="0"/>
              <a:t>4.4 - UTP cabling</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815519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2</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GB" dirty="0"/>
              <a:t>4- Physical Layer</a:t>
            </a:r>
          </a:p>
          <a:p>
            <a:pPr>
              <a:buFontTx/>
              <a:buNone/>
            </a:pPr>
            <a:r>
              <a:rPr lang="en-GB" dirty="0"/>
              <a:t>4.0.2- What will I learn to do in this Module.</a:t>
            </a:r>
          </a:p>
        </p:txBody>
      </p:sp>
    </p:spTree>
    <p:extLst>
      <p:ext uri="{BB962C8B-B14F-4D97-AF65-F5344CB8AC3E}">
        <p14:creationId xmlns:p14="http://schemas.microsoft.com/office/powerpoint/2010/main" val="1734445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4.4 – UTP Cabling</a:t>
            </a:r>
          </a:p>
          <a:p>
            <a:r>
              <a:rPr lang="en-US" dirty="0"/>
              <a:t>4.4.1 – Properties of UTP Cabling</a:t>
            </a:r>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8278725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4.4 – UTP Cabling</a:t>
            </a:r>
          </a:p>
          <a:p>
            <a:r>
              <a:rPr lang="en-US" dirty="0"/>
              <a:t>4.4.2 - UTP Cabling Standards and Connectors</a:t>
            </a:r>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11347312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4.4 – UTP Cabling</a:t>
            </a:r>
          </a:p>
          <a:p>
            <a:r>
              <a:rPr lang="en-US" dirty="0"/>
              <a:t>4.4.2 – UTP Cabling Standards and Connectors</a:t>
            </a:r>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8900367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4.4 – UTP Cabling</a:t>
            </a:r>
          </a:p>
          <a:p>
            <a:r>
              <a:rPr lang="en-US" dirty="0"/>
              <a:t>4.4.3 – Straight-through and Crossover UTP Cables</a:t>
            </a:r>
          </a:p>
          <a:p>
            <a:r>
              <a:rPr lang="en-US" dirty="0"/>
              <a:t>4.4.4 – Activity – Cable Pinouts</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14120748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Physical Layer</a:t>
            </a:r>
          </a:p>
          <a:p>
            <a:r>
              <a:rPr lang="en-US" dirty="0"/>
              <a:t>4.5 - Fiber-Optic Cabling</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12009606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4.5 – Fiber-Optic Cabling</a:t>
            </a:r>
          </a:p>
          <a:p>
            <a:r>
              <a:rPr lang="en-US" dirty="0"/>
              <a:t>4.5.1 – Properties of Fiber-Optic Cabling</a:t>
            </a:r>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610095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4.5 – Fiber-Optic Cabling</a:t>
            </a:r>
          </a:p>
          <a:p>
            <a:r>
              <a:rPr lang="en-US" dirty="0"/>
              <a:t>4.5.2 – Types of Fiber Media</a:t>
            </a:r>
          </a:p>
        </p:txBody>
      </p:sp>
      <p:sp>
        <p:nvSpPr>
          <p:cNvPr id="4" name="Slide Number Placeholder 3"/>
          <p:cNvSpPr>
            <a:spLocks noGrp="1"/>
          </p:cNvSpPr>
          <p:nvPr>
            <p:ph type="sldNum" sz="quarter" idx="5"/>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8782842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4.5 – Fiber-Optic Cabling</a:t>
            </a:r>
          </a:p>
          <a:p>
            <a:r>
              <a:rPr lang="en-US" dirty="0"/>
              <a:t>4.5.3 – Fiber-Optic Cabling Usage</a:t>
            </a:r>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3186482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4.5 – Fiber-Optic Cabling</a:t>
            </a:r>
          </a:p>
          <a:p>
            <a:r>
              <a:rPr lang="en-US" dirty="0"/>
              <a:t>4.5.4 – Fiber-Optic Connectors</a:t>
            </a:r>
          </a:p>
        </p:txBody>
      </p:sp>
      <p:sp>
        <p:nvSpPr>
          <p:cNvPr id="4" name="Slide Number Placeholder 3"/>
          <p:cNvSpPr>
            <a:spLocks noGrp="1"/>
          </p:cNvSpPr>
          <p:nvPr>
            <p:ph type="sldNum" sz="quarter" idx="5"/>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6055409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4.5 – Fiber-Optic Cabling</a:t>
            </a:r>
          </a:p>
          <a:p>
            <a:r>
              <a:rPr lang="en-US" dirty="0"/>
              <a:t>4.5.5  - Fiber Patch Cords</a:t>
            </a:r>
          </a:p>
        </p:txBody>
      </p:sp>
      <p:sp>
        <p:nvSpPr>
          <p:cNvPr id="4" name="Slide Number Placeholder 3"/>
          <p:cNvSpPr>
            <a:spLocks noGrp="1"/>
          </p:cNvSpPr>
          <p:nvPr>
            <p:ph type="sldNum" sz="quarter" idx="5"/>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3613400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Physical Layer</a:t>
            </a:r>
          </a:p>
          <a:p>
            <a:r>
              <a:rPr lang="en-US" dirty="0"/>
              <a:t>4.1- Purpose of the Physical Layer</a:t>
            </a:r>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4.5 – Fiber-Optic Cabling</a:t>
            </a:r>
          </a:p>
          <a:p>
            <a:r>
              <a:rPr lang="en-US" dirty="0"/>
              <a:t>4.5.6 – Fiber versus Copper</a:t>
            </a:r>
          </a:p>
          <a:p>
            <a:r>
              <a:rPr lang="en-US" dirty="0"/>
              <a:t>4.5.7 – Check Your Understanding – Fiber-Optic Cabling</a:t>
            </a:r>
          </a:p>
        </p:txBody>
      </p:sp>
      <p:sp>
        <p:nvSpPr>
          <p:cNvPr id="4" name="Slide Number Placeholder 3"/>
          <p:cNvSpPr>
            <a:spLocks noGrp="1"/>
          </p:cNvSpPr>
          <p:nvPr>
            <p:ph type="sldNum" sz="quarter" idx="5"/>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39996723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4.6 - Wireless Media</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17190075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4.6 – Wireless Media</a:t>
            </a:r>
          </a:p>
          <a:p>
            <a:r>
              <a:rPr lang="en-US" dirty="0"/>
              <a:t>4.6.1 – Properties of Wireless Media</a:t>
            </a:r>
          </a:p>
        </p:txBody>
      </p:sp>
      <p:sp>
        <p:nvSpPr>
          <p:cNvPr id="4" name="Slide Number Placeholder 3"/>
          <p:cNvSpPr>
            <a:spLocks noGrp="1"/>
          </p:cNvSpPr>
          <p:nvPr>
            <p:ph type="sldNum" sz="quarter" idx="5"/>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37829707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4.6 – Wireless Media</a:t>
            </a:r>
          </a:p>
          <a:p>
            <a:r>
              <a:rPr lang="en-US" dirty="0"/>
              <a:t>4.6.2 - Types of Wireless Media</a:t>
            </a:r>
          </a:p>
        </p:txBody>
      </p:sp>
      <p:sp>
        <p:nvSpPr>
          <p:cNvPr id="4" name="Slide Number Placeholder 3"/>
          <p:cNvSpPr>
            <a:spLocks noGrp="1"/>
          </p:cNvSpPr>
          <p:nvPr>
            <p:ph type="sldNum" sz="quarter" idx="5"/>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34923342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4.6 – Wireless Media</a:t>
            </a:r>
          </a:p>
          <a:p>
            <a:r>
              <a:rPr lang="en-US" dirty="0"/>
              <a:t>4.6.3 – Wireless LAN</a:t>
            </a:r>
          </a:p>
          <a:p>
            <a:r>
              <a:rPr lang="en-US" dirty="0"/>
              <a:t>4.6.4 – Check Your Understanding – Wireless Media</a:t>
            </a:r>
          </a:p>
        </p:txBody>
      </p:sp>
      <p:sp>
        <p:nvSpPr>
          <p:cNvPr id="4" name="Slide Number Placeholder 3"/>
          <p:cNvSpPr>
            <a:spLocks noGrp="1"/>
          </p:cNvSpPr>
          <p:nvPr>
            <p:ph type="sldNum" sz="quarter" idx="5"/>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7411931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4.6 – Wireless Media</a:t>
            </a:r>
          </a:p>
          <a:p>
            <a:r>
              <a:rPr lang="en-US" dirty="0"/>
              <a:t>4.6.5 – Packet Tracer – Connect a Wired and Wireless LAN</a:t>
            </a:r>
          </a:p>
        </p:txBody>
      </p:sp>
      <p:sp>
        <p:nvSpPr>
          <p:cNvPr id="4" name="Slide Number Placeholder 3"/>
          <p:cNvSpPr>
            <a:spLocks noGrp="1"/>
          </p:cNvSpPr>
          <p:nvPr>
            <p:ph type="sldNum" sz="quarter" idx="5"/>
          </p:nvPr>
        </p:nvSpPr>
        <p:spPr/>
        <p:txBody>
          <a:bodyPr/>
          <a:lstStyle/>
          <a:p>
            <a:fld id="{5641018C-6CAF-B84E-B92C-ECB119457FBA}" type="slidenum">
              <a:rPr lang="en-US" smtClean="0"/>
              <a:t>35</a:t>
            </a:fld>
            <a:endParaRPr lang="en-US" dirty="0"/>
          </a:p>
        </p:txBody>
      </p:sp>
    </p:spTree>
    <p:extLst>
      <p:ext uri="{BB962C8B-B14F-4D97-AF65-F5344CB8AC3E}">
        <p14:creationId xmlns:p14="http://schemas.microsoft.com/office/powerpoint/2010/main" val="38384567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4.6 – Wireless Media</a:t>
            </a:r>
          </a:p>
          <a:p>
            <a:r>
              <a:rPr lang="en-US" dirty="0"/>
              <a:t>4.6.6 – Lab – View Wired and Wireless NIC Information</a:t>
            </a:r>
          </a:p>
        </p:txBody>
      </p:sp>
      <p:sp>
        <p:nvSpPr>
          <p:cNvPr id="4" name="Slide Number Placeholder 3"/>
          <p:cNvSpPr>
            <a:spLocks noGrp="1"/>
          </p:cNvSpPr>
          <p:nvPr>
            <p:ph type="sldNum" sz="quarter" idx="5"/>
          </p:nvPr>
        </p:nvSpPr>
        <p:spPr/>
        <p:txBody>
          <a:bodyPr/>
          <a:lstStyle/>
          <a:p>
            <a:fld id="{5641018C-6CAF-B84E-B92C-ECB119457FBA}" type="slidenum">
              <a:rPr lang="en-US" smtClean="0"/>
              <a:t>36</a:t>
            </a:fld>
            <a:endParaRPr lang="en-US" dirty="0"/>
          </a:p>
        </p:txBody>
      </p:sp>
    </p:spTree>
    <p:extLst>
      <p:ext uri="{BB962C8B-B14F-4D97-AF65-F5344CB8AC3E}">
        <p14:creationId xmlns:p14="http://schemas.microsoft.com/office/powerpoint/2010/main" val="21414570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4.7-  Module Practice and Quiz</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37</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38</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4 – Physical Layer</a:t>
            </a:r>
          </a:p>
          <a:p>
            <a:r>
              <a:rPr lang="en-US" dirty="0"/>
              <a:t>4.7 – Module Practice and Quiz</a:t>
            </a:r>
          </a:p>
          <a:p>
            <a:r>
              <a:rPr lang="en-US" dirty="0"/>
              <a:t>4.7.2 – What did I learn in this module?</a:t>
            </a:r>
          </a:p>
        </p:txBody>
      </p:sp>
    </p:spTree>
    <p:extLst>
      <p:ext uri="{BB962C8B-B14F-4D97-AF65-F5344CB8AC3E}">
        <p14:creationId xmlns:p14="http://schemas.microsoft.com/office/powerpoint/2010/main" val="14768241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39</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4 – Physical Layer</a:t>
            </a:r>
          </a:p>
          <a:p>
            <a:r>
              <a:rPr lang="en-US" dirty="0"/>
              <a:t>4.7 – Module Practice and Quiz</a:t>
            </a:r>
          </a:p>
          <a:p>
            <a:r>
              <a:rPr lang="en-US" dirty="0"/>
              <a:t>4.7.2 – What did I learn in this module?</a:t>
            </a:r>
          </a:p>
        </p:txBody>
      </p:sp>
    </p:spTree>
    <p:extLst>
      <p:ext uri="{BB962C8B-B14F-4D97-AF65-F5344CB8AC3E}">
        <p14:creationId xmlns:p14="http://schemas.microsoft.com/office/powerpoint/2010/main" val="2707434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4.1 – Purpose of the Physical Layer</a:t>
            </a:r>
          </a:p>
          <a:p>
            <a:r>
              <a:rPr lang="en-US" dirty="0"/>
              <a:t>4.1.1 – The Physical Connection</a:t>
            </a:r>
          </a:p>
        </p:txBody>
      </p:sp>
      <p:sp>
        <p:nvSpPr>
          <p:cNvPr id="4" name="Slide Number Placeholder 3"/>
          <p:cNvSpPr>
            <a:spLocks noGrp="1"/>
          </p:cNvSpPr>
          <p:nvPr>
            <p:ph type="sldNum" sz="quarter" idx="5"/>
          </p:nvPr>
        </p:nvSpPr>
        <p:spPr/>
        <p:txBody>
          <a:bodyPr/>
          <a:lstStyle/>
          <a:p>
            <a:fld id="{5641018C-6CAF-B84E-B92C-ECB119457FBA}" type="slidenum">
              <a:rPr lang="en-US" smtClean="0"/>
              <a:t>4</a:t>
            </a:fld>
            <a:endParaRPr lang="en-US" dirty="0"/>
          </a:p>
        </p:txBody>
      </p:sp>
    </p:spTree>
    <p:extLst>
      <p:ext uri="{BB962C8B-B14F-4D97-AF65-F5344CB8AC3E}">
        <p14:creationId xmlns:p14="http://schemas.microsoft.com/office/powerpoint/2010/main" val="30923122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4-Physical Layer</a:t>
            </a:r>
          </a:p>
          <a:p>
            <a:r>
              <a:rPr lang="en-US" dirty="0"/>
              <a:t>4.8 - Summary</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40</a:t>
            </a:fld>
            <a:endParaRPr lang="en-US" dirty="0"/>
          </a:p>
        </p:txBody>
      </p:sp>
    </p:spTree>
    <p:extLst>
      <p:ext uri="{BB962C8B-B14F-4D97-AF65-F5344CB8AC3E}">
        <p14:creationId xmlns:p14="http://schemas.microsoft.com/office/powerpoint/2010/main" val="32264961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41</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4 – Physical Layer</a:t>
            </a:r>
          </a:p>
          <a:p>
            <a:r>
              <a:rPr lang="en-US" dirty="0"/>
              <a:t>4.8 – Summary</a:t>
            </a:r>
          </a:p>
          <a:p>
            <a:r>
              <a:rPr lang="en-US" dirty="0"/>
              <a:t>4.8.1 – Packet Tracer – Connect the Physical Layer</a:t>
            </a:r>
          </a:p>
          <a:p>
            <a:r>
              <a:rPr lang="en-US" dirty="0"/>
              <a:t>4.8.2 – Check Your Understanding – Connect the Physical Layer</a:t>
            </a:r>
          </a:p>
        </p:txBody>
      </p:sp>
    </p:spTree>
    <p:extLst>
      <p:ext uri="{BB962C8B-B14F-4D97-AF65-F5344CB8AC3E}">
        <p14:creationId xmlns:p14="http://schemas.microsoft.com/office/powerpoint/2010/main" val="570636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42</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43</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4.1 – Purpose of the Physical Layer</a:t>
            </a:r>
          </a:p>
          <a:p>
            <a:r>
              <a:rPr lang="en-US" dirty="0"/>
              <a:t>4.1.2 – The Physical Layer</a:t>
            </a:r>
          </a:p>
          <a:p>
            <a:r>
              <a:rPr lang="en-US" dirty="0"/>
              <a:t>4.1.3 – Check Your Understanding – Purpose of the Physical Layer</a:t>
            </a:r>
          </a:p>
        </p:txBody>
      </p:sp>
      <p:sp>
        <p:nvSpPr>
          <p:cNvPr id="4" name="Slide Number Placeholder 3"/>
          <p:cNvSpPr>
            <a:spLocks noGrp="1"/>
          </p:cNvSpPr>
          <p:nvPr>
            <p:ph type="sldNum" sz="quarter" idx="5"/>
          </p:nvPr>
        </p:nvSpPr>
        <p:spPr/>
        <p:txBody>
          <a:bodyPr/>
          <a:lstStyle/>
          <a:p>
            <a:fld id="{5641018C-6CAF-B84E-B92C-ECB119457FBA}" type="slidenum">
              <a:rPr lang="en-US" smtClean="0"/>
              <a:t>5</a:t>
            </a:fld>
            <a:endParaRPr lang="en-US" dirty="0"/>
          </a:p>
        </p:txBody>
      </p:sp>
    </p:spTree>
    <p:extLst>
      <p:ext uri="{BB962C8B-B14F-4D97-AF65-F5344CB8AC3E}">
        <p14:creationId xmlns:p14="http://schemas.microsoft.com/office/powerpoint/2010/main" val="1866435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4.2 - Physical Layer Characteristics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6</a:t>
            </a:fld>
            <a:endParaRPr lang="en-US" dirty="0"/>
          </a:p>
        </p:txBody>
      </p:sp>
    </p:spTree>
    <p:extLst>
      <p:ext uri="{BB962C8B-B14F-4D97-AF65-F5344CB8AC3E}">
        <p14:creationId xmlns:p14="http://schemas.microsoft.com/office/powerpoint/2010/main" val="3963291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4.2 – Physical Layer Characteristics</a:t>
            </a:r>
          </a:p>
          <a:p>
            <a:r>
              <a:rPr lang="en-US" dirty="0"/>
              <a:t>4.2.1 – Physical Layer Standards</a:t>
            </a:r>
          </a:p>
        </p:txBody>
      </p:sp>
      <p:sp>
        <p:nvSpPr>
          <p:cNvPr id="4" name="Slide Number Placeholder 3"/>
          <p:cNvSpPr>
            <a:spLocks noGrp="1"/>
          </p:cNvSpPr>
          <p:nvPr>
            <p:ph type="sldNum" sz="quarter" idx="5"/>
          </p:nvPr>
        </p:nvSpPr>
        <p:spPr/>
        <p:txBody>
          <a:bodyPr/>
          <a:lstStyle/>
          <a:p>
            <a:fld id="{5641018C-6CAF-B84E-B92C-ECB119457FBA}" type="slidenum">
              <a:rPr lang="en-US" smtClean="0"/>
              <a:t>7</a:t>
            </a:fld>
            <a:endParaRPr lang="en-US" dirty="0"/>
          </a:p>
        </p:txBody>
      </p:sp>
    </p:spTree>
    <p:extLst>
      <p:ext uri="{BB962C8B-B14F-4D97-AF65-F5344CB8AC3E}">
        <p14:creationId xmlns:p14="http://schemas.microsoft.com/office/powerpoint/2010/main" val="2552125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4.2 – Physical Layer Characteristics</a:t>
            </a:r>
          </a:p>
          <a:p>
            <a:r>
              <a:rPr lang="en-US" dirty="0"/>
              <a:t>4.2.2 – Physical Components</a:t>
            </a:r>
          </a:p>
        </p:txBody>
      </p:sp>
      <p:sp>
        <p:nvSpPr>
          <p:cNvPr id="4" name="Slide Number Placeholder 3"/>
          <p:cNvSpPr>
            <a:spLocks noGrp="1"/>
          </p:cNvSpPr>
          <p:nvPr>
            <p:ph type="sldNum" sz="quarter" idx="5"/>
          </p:nvPr>
        </p:nvSpPr>
        <p:spPr/>
        <p:txBody>
          <a:bodyPr/>
          <a:lstStyle/>
          <a:p>
            <a:fld id="{5641018C-6CAF-B84E-B92C-ECB119457FBA}" type="slidenum">
              <a:rPr lang="en-US" smtClean="0"/>
              <a:t>8</a:t>
            </a:fld>
            <a:endParaRPr lang="en-US" dirty="0"/>
          </a:p>
        </p:txBody>
      </p:sp>
    </p:spTree>
    <p:extLst>
      <p:ext uri="{BB962C8B-B14F-4D97-AF65-F5344CB8AC3E}">
        <p14:creationId xmlns:p14="http://schemas.microsoft.com/office/powerpoint/2010/main" val="4173039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4.2 – Physical Layer Characteristics</a:t>
            </a:r>
          </a:p>
          <a:p>
            <a:r>
              <a:rPr lang="en-US" dirty="0"/>
              <a:t>4.2.3 – Encoding</a:t>
            </a:r>
          </a:p>
        </p:txBody>
      </p:sp>
      <p:sp>
        <p:nvSpPr>
          <p:cNvPr id="4" name="Slide Number Placeholder 3"/>
          <p:cNvSpPr>
            <a:spLocks noGrp="1"/>
          </p:cNvSpPr>
          <p:nvPr>
            <p:ph type="sldNum" sz="quarter" idx="5"/>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41369941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3.xml"/><Relationship Id="rId1" Type="http://schemas.openxmlformats.org/officeDocument/2006/relationships/tags" Target="../tags/tag15.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0.xml"/><Relationship Id="rId1" Type="http://schemas.openxmlformats.org/officeDocument/2006/relationships/tags" Target="../tags/tag1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2316480"/>
            <a:ext cx="6672708" cy="1080143"/>
          </a:xfrm>
        </p:spPr>
        <p:txBody>
          <a:bodyPr/>
          <a:lstStyle/>
          <a:p>
            <a:r>
              <a:rPr lang="en-US" dirty="0">
                <a:solidFill>
                  <a:schemeClr val="accent5">
                    <a:lumMod val="40000"/>
                    <a:lumOff val="60000"/>
                  </a:schemeClr>
                </a:solidFill>
              </a:rPr>
              <a:t>Module 4: Physical Layer</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Introduction to Networks v7.0 (ITN)</a:t>
            </a:r>
          </a:p>
          <a:p>
            <a:endParaRPr lang="en-US" dirty="0"/>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4572000" cy="731837"/>
          </a:xfrm>
        </p:spPr>
        <p:txBody>
          <a:bodyPr/>
          <a:lstStyle/>
          <a:p>
            <a:r>
              <a:rPr lang="en-US" sz="1600" dirty="0"/>
              <a:t>Physical Layer Characteristics</a:t>
            </a:r>
            <a:br>
              <a:rPr lang="en-US" dirty="0"/>
            </a:br>
            <a:r>
              <a:rPr lang="en-US" sz="2400" dirty="0"/>
              <a:t>Signaling</a:t>
            </a:r>
          </a:p>
        </p:txBody>
      </p:sp>
      <p:sp>
        <p:nvSpPr>
          <p:cNvPr id="8" name="TextBox 7">
            <a:extLst>
              <a:ext uri="{FF2B5EF4-FFF2-40B4-BE49-F238E27FC236}">
                <a16:creationId xmlns:a16="http://schemas.microsoft.com/office/drawing/2014/main" id="{867B373F-3A37-F348-AE55-90901B27B883}"/>
              </a:ext>
            </a:extLst>
          </p:cNvPr>
          <p:cNvSpPr txBox="1"/>
          <p:nvPr/>
        </p:nvSpPr>
        <p:spPr>
          <a:xfrm>
            <a:off x="386862" y="1066800"/>
            <a:ext cx="4056184"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000000"/>
                </a:solidFill>
                <a:latin typeface="+mn-lt"/>
              </a:rPr>
              <a:t>The signaling method is how the bit values, “1” and “0” are represented on the physical medium.</a:t>
            </a:r>
          </a:p>
          <a:p>
            <a:pPr marL="285750" indent="-285750">
              <a:buFont typeface="Arial" panose="020B0604020202020204" pitchFamily="34" charset="0"/>
              <a:buChar char="•"/>
            </a:pPr>
            <a:r>
              <a:rPr lang="en-US" sz="1600" dirty="0">
                <a:solidFill>
                  <a:srgbClr val="000000"/>
                </a:solidFill>
                <a:latin typeface="+mn-lt"/>
              </a:rPr>
              <a:t>The method of signaling will vary based on the type of medium being used.</a:t>
            </a:r>
          </a:p>
        </p:txBody>
      </p:sp>
      <p:pic>
        <p:nvPicPr>
          <p:cNvPr id="6" name="Content Placeholder 5">
            <a:extLst>
              <a:ext uri="{FF2B5EF4-FFF2-40B4-BE49-F238E27FC236}">
                <a16:creationId xmlns:a16="http://schemas.microsoft.com/office/drawing/2014/main" id="{A269CFD5-4CF5-6F41-84C4-121383F6B569}"/>
              </a:ext>
            </a:extLst>
          </p:cNvPr>
          <p:cNvPicPr>
            <a:picLocks noGrp="1" noChangeAspect="1"/>
          </p:cNvPicPr>
          <p:nvPr>
            <p:ph idx="1"/>
          </p:nvPr>
        </p:nvPicPr>
        <p:blipFill>
          <a:blip r:embed="rId3"/>
          <a:stretch>
            <a:fillRect/>
          </a:stretch>
        </p:blipFill>
        <p:spPr>
          <a:xfrm>
            <a:off x="678748" y="2847476"/>
            <a:ext cx="3072240" cy="1083409"/>
          </a:xfrm>
        </p:spPr>
      </p:pic>
      <p:sp>
        <p:nvSpPr>
          <p:cNvPr id="13" name="TextBox 12">
            <a:extLst>
              <a:ext uri="{FF2B5EF4-FFF2-40B4-BE49-F238E27FC236}">
                <a16:creationId xmlns:a16="http://schemas.microsoft.com/office/drawing/2014/main" id="{B661482A-007E-BE46-BEAF-3DA2CB5B442B}"/>
              </a:ext>
            </a:extLst>
          </p:cNvPr>
          <p:cNvSpPr txBox="1"/>
          <p:nvPr/>
        </p:nvSpPr>
        <p:spPr>
          <a:xfrm>
            <a:off x="856964" y="3930885"/>
            <a:ext cx="2715808" cy="276999"/>
          </a:xfrm>
          <a:prstGeom prst="rect">
            <a:avLst/>
          </a:prstGeom>
          <a:noFill/>
        </p:spPr>
        <p:txBody>
          <a:bodyPr wrap="none" rtlCol="0">
            <a:spAutoFit/>
          </a:bodyPr>
          <a:lstStyle/>
          <a:p>
            <a:r>
              <a:rPr lang="en-US" sz="1200" dirty="0"/>
              <a:t>Electrical Signals Over Copper Cable</a:t>
            </a:r>
          </a:p>
        </p:txBody>
      </p:sp>
      <p:pic>
        <p:nvPicPr>
          <p:cNvPr id="10" name="Picture 9">
            <a:extLst>
              <a:ext uri="{FF2B5EF4-FFF2-40B4-BE49-F238E27FC236}">
                <a16:creationId xmlns:a16="http://schemas.microsoft.com/office/drawing/2014/main" id="{7417B433-B0D6-D348-A6BA-E2DE3E28C539}"/>
              </a:ext>
            </a:extLst>
          </p:cNvPr>
          <p:cNvPicPr>
            <a:picLocks noChangeAspect="1"/>
          </p:cNvPicPr>
          <p:nvPr/>
        </p:nvPicPr>
        <p:blipFill>
          <a:blip r:embed="rId4"/>
          <a:stretch>
            <a:fillRect/>
          </a:stretch>
        </p:blipFill>
        <p:spPr>
          <a:xfrm>
            <a:off x="4891700" y="131163"/>
            <a:ext cx="3575378" cy="975103"/>
          </a:xfrm>
          <a:prstGeom prst="rect">
            <a:avLst/>
          </a:prstGeom>
        </p:spPr>
      </p:pic>
      <p:sp>
        <p:nvSpPr>
          <p:cNvPr id="14" name="TextBox 13">
            <a:extLst>
              <a:ext uri="{FF2B5EF4-FFF2-40B4-BE49-F238E27FC236}">
                <a16:creationId xmlns:a16="http://schemas.microsoft.com/office/drawing/2014/main" id="{77BAD6EB-A82B-CC4A-B7B5-C06FE8DEA4F2}"/>
              </a:ext>
            </a:extLst>
          </p:cNvPr>
          <p:cNvSpPr txBox="1"/>
          <p:nvPr/>
        </p:nvSpPr>
        <p:spPr>
          <a:xfrm>
            <a:off x="5358354" y="1186674"/>
            <a:ext cx="2642070" cy="276999"/>
          </a:xfrm>
          <a:prstGeom prst="rect">
            <a:avLst/>
          </a:prstGeom>
          <a:noFill/>
        </p:spPr>
        <p:txBody>
          <a:bodyPr wrap="none" rtlCol="0">
            <a:spAutoFit/>
          </a:bodyPr>
          <a:lstStyle/>
          <a:p>
            <a:r>
              <a:rPr lang="en-US" sz="1200" dirty="0"/>
              <a:t>Light Pulses Over Fiber-Optic Cable</a:t>
            </a:r>
          </a:p>
        </p:txBody>
      </p:sp>
      <p:pic>
        <p:nvPicPr>
          <p:cNvPr id="12" name="Picture 11">
            <a:extLst>
              <a:ext uri="{FF2B5EF4-FFF2-40B4-BE49-F238E27FC236}">
                <a16:creationId xmlns:a16="http://schemas.microsoft.com/office/drawing/2014/main" id="{D4B1E1AC-C55C-7B4C-80AC-FDBBEFFFCFA3}"/>
              </a:ext>
            </a:extLst>
          </p:cNvPr>
          <p:cNvPicPr>
            <a:picLocks noChangeAspect="1"/>
          </p:cNvPicPr>
          <p:nvPr/>
        </p:nvPicPr>
        <p:blipFill>
          <a:blip r:embed="rId5"/>
          <a:stretch>
            <a:fillRect/>
          </a:stretch>
        </p:blipFill>
        <p:spPr>
          <a:xfrm>
            <a:off x="5007344" y="1743204"/>
            <a:ext cx="3612070" cy="2719199"/>
          </a:xfrm>
          <a:prstGeom prst="rect">
            <a:avLst/>
          </a:prstGeom>
        </p:spPr>
      </p:pic>
      <p:sp>
        <p:nvSpPr>
          <p:cNvPr id="15" name="TextBox 14">
            <a:extLst>
              <a:ext uri="{FF2B5EF4-FFF2-40B4-BE49-F238E27FC236}">
                <a16:creationId xmlns:a16="http://schemas.microsoft.com/office/drawing/2014/main" id="{649305C5-A24C-804E-9F7C-9668430FDC07}"/>
              </a:ext>
            </a:extLst>
          </p:cNvPr>
          <p:cNvSpPr txBox="1"/>
          <p:nvPr/>
        </p:nvSpPr>
        <p:spPr>
          <a:xfrm>
            <a:off x="5578105" y="4380398"/>
            <a:ext cx="2470548" cy="276999"/>
          </a:xfrm>
          <a:prstGeom prst="rect">
            <a:avLst/>
          </a:prstGeom>
          <a:noFill/>
        </p:spPr>
        <p:txBody>
          <a:bodyPr wrap="none" rtlCol="0">
            <a:spAutoFit/>
          </a:bodyPr>
          <a:lstStyle/>
          <a:p>
            <a:r>
              <a:rPr lang="en-US" sz="1200" dirty="0"/>
              <a:t>Microwave Signals Over Wireless</a:t>
            </a:r>
          </a:p>
        </p:txBody>
      </p:sp>
    </p:spTree>
    <p:extLst>
      <p:ext uri="{BB962C8B-B14F-4D97-AF65-F5344CB8AC3E}">
        <p14:creationId xmlns:p14="http://schemas.microsoft.com/office/powerpoint/2010/main" val="41090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Physical Layer Characteristics</a:t>
            </a:r>
            <a:br>
              <a:rPr lang="en-US" dirty="0"/>
            </a:br>
            <a:r>
              <a:rPr lang="en-US" sz="2400" dirty="0"/>
              <a:t>Bandwidth</a:t>
            </a:r>
          </a:p>
        </p:txBody>
      </p:sp>
      <p:sp>
        <p:nvSpPr>
          <p:cNvPr id="5" name="TextBox 4">
            <a:extLst>
              <a:ext uri="{FF2B5EF4-FFF2-40B4-BE49-F238E27FC236}">
                <a16:creationId xmlns:a16="http://schemas.microsoft.com/office/drawing/2014/main" id="{4857A863-7491-0041-AF26-F779D70A7E36}"/>
              </a:ext>
            </a:extLst>
          </p:cNvPr>
          <p:cNvSpPr txBox="1"/>
          <p:nvPr/>
        </p:nvSpPr>
        <p:spPr>
          <a:xfrm>
            <a:off x="474662" y="890954"/>
            <a:ext cx="8094907"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000000"/>
                </a:solidFill>
              </a:rPr>
              <a:t>Bandwidth is the capacity at which a medium can carry data.</a:t>
            </a:r>
          </a:p>
          <a:p>
            <a:pPr marL="285750" indent="-285750">
              <a:buFont typeface="Arial" panose="020B0604020202020204" pitchFamily="34" charset="0"/>
              <a:buChar char="•"/>
            </a:pPr>
            <a:r>
              <a:rPr lang="en-US" sz="1600" dirty="0">
                <a:solidFill>
                  <a:srgbClr val="000000"/>
                </a:solidFill>
              </a:rPr>
              <a:t>Digital bandwidth measures the amount of data that can flow from one place to another in a given amount of time; how many bits can be transmitted in a second.</a:t>
            </a:r>
          </a:p>
          <a:p>
            <a:pPr marL="285750" indent="-285750">
              <a:buFont typeface="Arial" panose="020B0604020202020204" pitchFamily="34" charset="0"/>
              <a:buChar char="•"/>
            </a:pPr>
            <a:r>
              <a:rPr lang="en-US" sz="1600" dirty="0">
                <a:solidFill>
                  <a:srgbClr val="000000"/>
                </a:solidFill>
              </a:rPr>
              <a:t>Physical media properties, current technologies, and the laws of physics play a role in determining available bandwidth.</a:t>
            </a:r>
          </a:p>
        </p:txBody>
      </p:sp>
      <p:graphicFrame>
        <p:nvGraphicFramePr>
          <p:cNvPr id="7" name="Content Placeholder 6">
            <a:extLst>
              <a:ext uri="{FF2B5EF4-FFF2-40B4-BE49-F238E27FC236}">
                <a16:creationId xmlns:a16="http://schemas.microsoft.com/office/drawing/2014/main" id="{73BB6E86-62EB-2348-9F73-08093BACDAF3}"/>
              </a:ext>
            </a:extLst>
          </p:cNvPr>
          <p:cNvGraphicFramePr>
            <a:graphicFrameLocks noGrp="1"/>
          </p:cNvGraphicFramePr>
          <p:nvPr>
            <p:ph idx="1"/>
            <p:extLst>
              <p:ext uri="{D42A27DB-BD31-4B8C-83A1-F6EECF244321}">
                <p14:modId xmlns:p14="http://schemas.microsoft.com/office/powerpoint/2010/main" val="498589601"/>
              </p:ext>
            </p:extLst>
          </p:nvPr>
        </p:nvGraphicFramePr>
        <p:xfrm>
          <a:off x="474662" y="2373510"/>
          <a:ext cx="8280399" cy="2225040"/>
        </p:xfrm>
        <a:graphic>
          <a:graphicData uri="http://schemas.openxmlformats.org/drawingml/2006/table">
            <a:tbl>
              <a:tblPr firstRow="1" bandRow="1">
                <a:tableStyleId>{5C22544A-7EE6-4342-B048-85BDC9FD1C3A}</a:tableStyleId>
              </a:tblPr>
              <a:tblGrid>
                <a:gridCol w="2116138">
                  <a:extLst>
                    <a:ext uri="{9D8B030D-6E8A-4147-A177-3AD203B41FA5}">
                      <a16:colId xmlns:a16="http://schemas.microsoft.com/office/drawing/2014/main" val="3729139006"/>
                    </a:ext>
                  </a:extLst>
                </a:gridCol>
                <a:gridCol w="1312985">
                  <a:extLst>
                    <a:ext uri="{9D8B030D-6E8A-4147-A177-3AD203B41FA5}">
                      <a16:colId xmlns:a16="http://schemas.microsoft.com/office/drawing/2014/main" val="2623022619"/>
                    </a:ext>
                  </a:extLst>
                </a:gridCol>
                <a:gridCol w="4851276">
                  <a:extLst>
                    <a:ext uri="{9D8B030D-6E8A-4147-A177-3AD203B41FA5}">
                      <a16:colId xmlns:a16="http://schemas.microsoft.com/office/drawing/2014/main" val="1988913492"/>
                    </a:ext>
                  </a:extLst>
                </a:gridCol>
              </a:tblGrid>
              <a:tr h="370840">
                <a:tc>
                  <a:txBody>
                    <a:bodyPr/>
                    <a:lstStyle/>
                    <a:p>
                      <a:r>
                        <a:rPr lang="en-US" dirty="0"/>
                        <a:t>Unit of Bandwidth</a:t>
                      </a:r>
                    </a:p>
                  </a:txBody>
                  <a:tcPr/>
                </a:tc>
                <a:tc>
                  <a:txBody>
                    <a:bodyPr/>
                    <a:lstStyle/>
                    <a:p>
                      <a:r>
                        <a:rPr lang="en-US" dirty="0"/>
                        <a:t>Abbreviation</a:t>
                      </a:r>
                    </a:p>
                  </a:txBody>
                  <a:tcPr/>
                </a:tc>
                <a:tc>
                  <a:txBody>
                    <a:bodyPr/>
                    <a:lstStyle/>
                    <a:p>
                      <a:r>
                        <a:rPr lang="en-US" dirty="0"/>
                        <a:t>Equivalence</a:t>
                      </a:r>
                    </a:p>
                  </a:txBody>
                  <a:tcPr/>
                </a:tc>
                <a:extLst>
                  <a:ext uri="{0D108BD9-81ED-4DB2-BD59-A6C34878D82A}">
                    <a16:rowId xmlns:a16="http://schemas.microsoft.com/office/drawing/2014/main" val="2583676789"/>
                  </a:ext>
                </a:extLst>
              </a:tr>
              <a:tr h="370840">
                <a:tc>
                  <a:txBody>
                    <a:bodyPr/>
                    <a:lstStyle/>
                    <a:p>
                      <a:r>
                        <a:rPr lang="en-US" dirty="0">
                          <a:solidFill>
                            <a:srgbClr val="000000"/>
                          </a:solidFill>
                        </a:rPr>
                        <a:t>Bits per second</a:t>
                      </a:r>
                    </a:p>
                  </a:txBody>
                  <a:tcPr/>
                </a:tc>
                <a:tc>
                  <a:txBody>
                    <a:bodyPr/>
                    <a:lstStyle/>
                    <a:p>
                      <a:r>
                        <a:rPr lang="en-US" dirty="0">
                          <a:solidFill>
                            <a:srgbClr val="000000"/>
                          </a:solidFill>
                        </a:rPr>
                        <a:t>bps</a:t>
                      </a:r>
                    </a:p>
                  </a:txBody>
                  <a:tcPr/>
                </a:tc>
                <a:tc>
                  <a:txBody>
                    <a:bodyPr/>
                    <a:lstStyle/>
                    <a:p>
                      <a:r>
                        <a:rPr lang="en-US" dirty="0">
                          <a:solidFill>
                            <a:srgbClr val="000000"/>
                          </a:solidFill>
                        </a:rPr>
                        <a:t>1 bps = fundamental unit of bandwidth</a:t>
                      </a:r>
                    </a:p>
                  </a:txBody>
                  <a:tcPr/>
                </a:tc>
                <a:extLst>
                  <a:ext uri="{0D108BD9-81ED-4DB2-BD59-A6C34878D82A}">
                    <a16:rowId xmlns:a16="http://schemas.microsoft.com/office/drawing/2014/main" val="3849654457"/>
                  </a:ext>
                </a:extLst>
              </a:tr>
              <a:tr h="370840">
                <a:tc>
                  <a:txBody>
                    <a:bodyPr/>
                    <a:lstStyle/>
                    <a:p>
                      <a:r>
                        <a:rPr lang="en-US" dirty="0">
                          <a:solidFill>
                            <a:srgbClr val="000000"/>
                          </a:solidFill>
                        </a:rPr>
                        <a:t>Kilobits per second</a:t>
                      </a:r>
                    </a:p>
                  </a:txBody>
                  <a:tcPr/>
                </a:tc>
                <a:tc>
                  <a:txBody>
                    <a:bodyPr/>
                    <a:lstStyle/>
                    <a:p>
                      <a:r>
                        <a:rPr lang="en-US" dirty="0">
                          <a:solidFill>
                            <a:srgbClr val="000000"/>
                          </a:solidFill>
                        </a:rPr>
                        <a:t>Kbps</a:t>
                      </a:r>
                    </a:p>
                  </a:txBody>
                  <a:tcPr/>
                </a:tc>
                <a:tc>
                  <a:txBody>
                    <a:bodyPr/>
                    <a:lstStyle/>
                    <a:p>
                      <a:r>
                        <a:rPr lang="en-US" dirty="0">
                          <a:solidFill>
                            <a:srgbClr val="000000"/>
                          </a:solidFill>
                        </a:rPr>
                        <a:t>1 Kbps = 1,000 bps = 10</a:t>
                      </a:r>
                      <a:r>
                        <a:rPr lang="en-US" baseline="30000" dirty="0">
                          <a:solidFill>
                            <a:srgbClr val="000000"/>
                          </a:solidFill>
                        </a:rPr>
                        <a:t>3</a:t>
                      </a:r>
                      <a:r>
                        <a:rPr lang="en-US" dirty="0">
                          <a:solidFill>
                            <a:srgbClr val="000000"/>
                          </a:solidFill>
                        </a:rPr>
                        <a:t> bps</a:t>
                      </a:r>
                    </a:p>
                  </a:txBody>
                  <a:tcPr/>
                </a:tc>
                <a:extLst>
                  <a:ext uri="{0D108BD9-81ED-4DB2-BD59-A6C34878D82A}">
                    <a16:rowId xmlns:a16="http://schemas.microsoft.com/office/drawing/2014/main" val="235735172"/>
                  </a:ext>
                </a:extLst>
              </a:tr>
              <a:tr h="370840">
                <a:tc>
                  <a:txBody>
                    <a:bodyPr/>
                    <a:lstStyle/>
                    <a:p>
                      <a:r>
                        <a:rPr lang="en-US" dirty="0">
                          <a:solidFill>
                            <a:srgbClr val="000000"/>
                          </a:solidFill>
                        </a:rPr>
                        <a:t>Megabits per second</a:t>
                      </a:r>
                    </a:p>
                  </a:txBody>
                  <a:tcPr/>
                </a:tc>
                <a:tc>
                  <a:txBody>
                    <a:bodyPr/>
                    <a:lstStyle/>
                    <a:p>
                      <a:r>
                        <a:rPr lang="en-US" dirty="0">
                          <a:solidFill>
                            <a:srgbClr val="000000"/>
                          </a:solidFill>
                        </a:rPr>
                        <a:t>Mbps</a:t>
                      </a:r>
                    </a:p>
                  </a:txBody>
                  <a:tcPr/>
                </a:tc>
                <a:tc>
                  <a:txBody>
                    <a:bodyPr/>
                    <a:lstStyle/>
                    <a:p>
                      <a:r>
                        <a:rPr lang="en-US" dirty="0">
                          <a:solidFill>
                            <a:srgbClr val="000000"/>
                          </a:solidFill>
                        </a:rPr>
                        <a:t>1 Mbps = 1,000,000 bps = 10</a:t>
                      </a:r>
                      <a:r>
                        <a:rPr lang="en-US" baseline="30000" dirty="0">
                          <a:solidFill>
                            <a:srgbClr val="000000"/>
                          </a:solidFill>
                        </a:rPr>
                        <a:t>6</a:t>
                      </a:r>
                      <a:r>
                        <a:rPr lang="en-US" dirty="0">
                          <a:solidFill>
                            <a:srgbClr val="000000"/>
                          </a:solidFill>
                        </a:rPr>
                        <a:t> bps</a:t>
                      </a:r>
                    </a:p>
                  </a:txBody>
                  <a:tcPr/>
                </a:tc>
                <a:extLst>
                  <a:ext uri="{0D108BD9-81ED-4DB2-BD59-A6C34878D82A}">
                    <a16:rowId xmlns:a16="http://schemas.microsoft.com/office/drawing/2014/main" val="354468046"/>
                  </a:ext>
                </a:extLst>
              </a:tr>
              <a:tr h="370840">
                <a:tc>
                  <a:txBody>
                    <a:bodyPr/>
                    <a:lstStyle/>
                    <a:p>
                      <a:r>
                        <a:rPr lang="en-US" dirty="0">
                          <a:solidFill>
                            <a:srgbClr val="000000"/>
                          </a:solidFill>
                        </a:rPr>
                        <a:t>Gigabits per second</a:t>
                      </a:r>
                    </a:p>
                  </a:txBody>
                  <a:tcPr/>
                </a:tc>
                <a:tc>
                  <a:txBody>
                    <a:bodyPr/>
                    <a:lstStyle/>
                    <a:p>
                      <a:r>
                        <a:rPr lang="en-US" dirty="0">
                          <a:solidFill>
                            <a:srgbClr val="000000"/>
                          </a:solidFill>
                        </a:rPr>
                        <a:t>Gbps</a:t>
                      </a:r>
                    </a:p>
                  </a:txBody>
                  <a:tcPr/>
                </a:tc>
                <a:tc>
                  <a:txBody>
                    <a:bodyPr/>
                    <a:lstStyle/>
                    <a:p>
                      <a:r>
                        <a:rPr lang="en-US" dirty="0">
                          <a:solidFill>
                            <a:srgbClr val="000000"/>
                          </a:solidFill>
                        </a:rPr>
                        <a:t>1 Gbps – 1,000,000,000 bps = 10</a:t>
                      </a:r>
                      <a:r>
                        <a:rPr lang="en-US" baseline="30000" dirty="0">
                          <a:solidFill>
                            <a:srgbClr val="000000"/>
                          </a:solidFill>
                        </a:rPr>
                        <a:t>9</a:t>
                      </a:r>
                      <a:r>
                        <a:rPr lang="en-US" dirty="0">
                          <a:solidFill>
                            <a:srgbClr val="000000"/>
                          </a:solidFill>
                        </a:rPr>
                        <a:t> bps</a:t>
                      </a:r>
                    </a:p>
                  </a:txBody>
                  <a:tcPr/>
                </a:tc>
                <a:extLst>
                  <a:ext uri="{0D108BD9-81ED-4DB2-BD59-A6C34878D82A}">
                    <a16:rowId xmlns:a16="http://schemas.microsoft.com/office/drawing/2014/main" val="1458107787"/>
                  </a:ext>
                </a:extLst>
              </a:tr>
              <a:tr h="370840">
                <a:tc>
                  <a:txBody>
                    <a:bodyPr/>
                    <a:lstStyle/>
                    <a:p>
                      <a:r>
                        <a:rPr lang="en-US" dirty="0">
                          <a:solidFill>
                            <a:srgbClr val="000000"/>
                          </a:solidFill>
                        </a:rPr>
                        <a:t>Terabits per second</a:t>
                      </a:r>
                    </a:p>
                  </a:txBody>
                  <a:tcPr/>
                </a:tc>
                <a:tc>
                  <a:txBody>
                    <a:bodyPr/>
                    <a:lstStyle/>
                    <a:p>
                      <a:r>
                        <a:rPr lang="en-US" dirty="0">
                          <a:solidFill>
                            <a:srgbClr val="000000"/>
                          </a:solidFill>
                        </a:rPr>
                        <a:t>Tbps</a:t>
                      </a:r>
                    </a:p>
                  </a:txBody>
                  <a:tcPr/>
                </a:tc>
                <a:tc>
                  <a:txBody>
                    <a:bodyPr/>
                    <a:lstStyle/>
                    <a:p>
                      <a:r>
                        <a:rPr lang="en-US" dirty="0">
                          <a:solidFill>
                            <a:srgbClr val="000000"/>
                          </a:solidFill>
                        </a:rPr>
                        <a:t>1 Tbps = 1,000,000,000,000 bps = 10</a:t>
                      </a:r>
                      <a:r>
                        <a:rPr lang="en-US" baseline="30000" dirty="0">
                          <a:solidFill>
                            <a:srgbClr val="000000"/>
                          </a:solidFill>
                        </a:rPr>
                        <a:t>12</a:t>
                      </a:r>
                      <a:r>
                        <a:rPr lang="en-US" dirty="0">
                          <a:solidFill>
                            <a:srgbClr val="000000"/>
                          </a:solidFill>
                        </a:rPr>
                        <a:t> bps</a:t>
                      </a:r>
                    </a:p>
                  </a:txBody>
                  <a:tcPr/>
                </a:tc>
                <a:extLst>
                  <a:ext uri="{0D108BD9-81ED-4DB2-BD59-A6C34878D82A}">
                    <a16:rowId xmlns:a16="http://schemas.microsoft.com/office/drawing/2014/main" val="2495454272"/>
                  </a:ext>
                </a:extLst>
              </a:tr>
            </a:tbl>
          </a:graphicData>
        </a:graphic>
      </p:graphicFrame>
    </p:spTree>
    <p:extLst>
      <p:ext uri="{BB962C8B-B14F-4D97-AF65-F5344CB8AC3E}">
        <p14:creationId xmlns:p14="http://schemas.microsoft.com/office/powerpoint/2010/main" val="3737522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Physical Layer Characteristics</a:t>
            </a:r>
            <a:br>
              <a:rPr lang="en-US" dirty="0"/>
            </a:br>
            <a:r>
              <a:rPr lang="en-US" sz="2400" dirty="0"/>
              <a:t>Bandwidth Terminology</a:t>
            </a:r>
          </a:p>
        </p:txBody>
      </p:sp>
      <p:sp>
        <p:nvSpPr>
          <p:cNvPr id="4" name="Content Placeholder 3">
            <a:extLst>
              <a:ext uri="{FF2B5EF4-FFF2-40B4-BE49-F238E27FC236}">
                <a16:creationId xmlns:a16="http://schemas.microsoft.com/office/drawing/2014/main" id="{A4EF841D-3C4C-0D41-9A8A-23EC2874E5ED}"/>
              </a:ext>
            </a:extLst>
          </p:cNvPr>
          <p:cNvSpPr>
            <a:spLocks noGrp="1"/>
          </p:cNvSpPr>
          <p:nvPr>
            <p:ph idx="1"/>
          </p:nvPr>
        </p:nvSpPr>
        <p:spPr>
          <a:xfrm>
            <a:off x="474662" y="820615"/>
            <a:ext cx="8280057" cy="3601119"/>
          </a:xfrm>
        </p:spPr>
        <p:txBody>
          <a:bodyPr/>
          <a:lstStyle/>
          <a:p>
            <a:pPr marL="0" indent="0" algn="l"/>
            <a:r>
              <a:rPr lang="en-US" dirty="0">
                <a:solidFill>
                  <a:srgbClr val="000000"/>
                </a:solidFill>
              </a:rPr>
              <a:t>Latency</a:t>
            </a:r>
          </a:p>
          <a:p>
            <a:pPr marL="415985" lvl="1" indent="-342900">
              <a:buFont typeface="Arial" panose="020B0604020202020204" pitchFamily="34" charset="0"/>
              <a:buChar char="•"/>
            </a:pPr>
            <a:r>
              <a:rPr lang="en-US" dirty="0">
                <a:solidFill>
                  <a:srgbClr val="000000"/>
                </a:solidFill>
              </a:rPr>
              <a:t>Amount of time, including delays, for data to travel from one given point to another</a:t>
            </a:r>
          </a:p>
          <a:p>
            <a:pPr marL="0" indent="0" algn="l"/>
            <a:r>
              <a:rPr lang="en-US" dirty="0">
                <a:solidFill>
                  <a:srgbClr val="000000"/>
                </a:solidFill>
              </a:rPr>
              <a:t>Throughput</a:t>
            </a:r>
          </a:p>
          <a:p>
            <a:pPr marL="415985" lvl="1" indent="-342900">
              <a:buFont typeface="Arial" panose="020B0604020202020204" pitchFamily="34" charset="0"/>
              <a:buChar char="•"/>
            </a:pPr>
            <a:r>
              <a:rPr lang="en-US" dirty="0">
                <a:solidFill>
                  <a:srgbClr val="000000"/>
                </a:solidFill>
              </a:rPr>
              <a:t>The measure of the transfer of bits across the media over a given period of time</a:t>
            </a:r>
          </a:p>
          <a:p>
            <a:pPr marL="0" indent="0" algn="l"/>
            <a:r>
              <a:rPr lang="en-US" dirty="0">
                <a:solidFill>
                  <a:srgbClr val="000000"/>
                </a:solidFill>
              </a:rPr>
              <a:t>Goodput</a:t>
            </a:r>
          </a:p>
          <a:p>
            <a:pPr marL="415985" lvl="1" indent="-342900">
              <a:buFont typeface="Arial" panose="020B0604020202020204" pitchFamily="34" charset="0"/>
              <a:buChar char="•"/>
            </a:pPr>
            <a:r>
              <a:rPr lang="en-US" dirty="0">
                <a:solidFill>
                  <a:srgbClr val="000000"/>
                </a:solidFill>
              </a:rPr>
              <a:t>The measure of usable data transferred over a given period of time</a:t>
            </a:r>
          </a:p>
          <a:p>
            <a:pPr marL="415985" lvl="1" indent="-342900">
              <a:buFont typeface="Arial" panose="020B0604020202020204" pitchFamily="34" charset="0"/>
              <a:buChar char="•"/>
            </a:pPr>
            <a:r>
              <a:rPr lang="en-US" dirty="0">
                <a:solidFill>
                  <a:srgbClr val="000000"/>
                </a:solidFill>
              </a:rPr>
              <a:t>Goodput = Throughput - traffic overhead</a:t>
            </a:r>
          </a:p>
        </p:txBody>
      </p:sp>
    </p:spTree>
    <p:extLst>
      <p:ext uri="{BB962C8B-B14F-4D97-AF65-F5344CB8AC3E}">
        <p14:creationId xmlns:p14="http://schemas.microsoft.com/office/powerpoint/2010/main" val="1405309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4.3 Copper Cabling</a:t>
            </a:r>
          </a:p>
        </p:txBody>
      </p:sp>
    </p:spTree>
    <p:custDataLst>
      <p:tags r:id="rId1"/>
    </p:custDataLst>
    <p:extLst>
      <p:ext uri="{BB962C8B-B14F-4D97-AF65-F5344CB8AC3E}">
        <p14:creationId xmlns:p14="http://schemas.microsoft.com/office/powerpoint/2010/main" val="473391011"/>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Copper Cabling</a:t>
            </a:r>
            <a:br>
              <a:rPr lang="en-US" dirty="0"/>
            </a:br>
            <a:r>
              <a:rPr lang="en-US" sz="2400" dirty="0"/>
              <a:t>Characteristics of Copper Cabling</a:t>
            </a:r>
          </a:p>
        </p:txBody>
      </p:sp>
      <p:sp>
        <p:nvSpPr>
          <p:cNvPr id="5" name="Content Placeholder 4">
            <a:extLst>
              <a:ext uri="{FF2B5EF4-FFF2-40B4-BE49-F238E27FC236}">
                <a16:creationId xmlns:a16="http://schemas.microsoft.com/office/drawing/2014/main" id="{CC4F0493-B526-DE4A-B220-F79C82C4F124}"/>
              </a:ext>
            </a:extLst>
          </p:cNvPr>
          <p:cNvSpPr>
            <a:spLocks noGrp="1"/>
          </p:cNvSpPr>
          <p:nvPr>
            <p:ph idx="1"/>
          </p:nvPr>
        </p:nvSpPr>
        <p:spPr>
          <a:xfrm>
            <a:off x="431971" y="902311"/>
            <a:ext cx="8280057" cy="3505566"/>
          </a:xfrm>
        </p:spPr>
        <p:txBody>
          <a:bodyPr/>
          <a:lstStyle/>
          <a:p>
            <a:pPr marL="0" indent="0" algn="l"/>
            <a:r>
              <a:rPr lang="en-US" sz="1600" dirty="0">
                <a:solidFill>
                  <a:srgbClr val="000000"/>
                </a:solidFill>
              </a:rPr>
              <a:t>Copper cabling is the most common type of cabling used in networks today. It is inexpensive, easy to install, and has low resistance to electrical current flow.</a:t>
            </a:r>
          </a:p>
          <a:p>
            <a:pPr marL="0" indent="0" algn="l"/>
            <a:r>
              <a:rPr lang="en-US" sz="1600" dirty="0">
                <a:solidFill>
                  <a:srgbClr val="000000"/>
                </a:solidFill>
              </a:rPr>
              <a:t>Limitations:</a:t>
            </a:r>
          </a:p>
          <a:p>
            <a:pPr marL="415985" lvl="1" indent="-342900">
              <a:buFont typeface="Arial" panose="020B0604020202020204" pitchFamily="34" charset="0"/>
              <a:buChar char="•"/>
            </a:pPr>
            <a:r>
              <a:rPr lang="en-US" dirty="0">
                <a:solidFill>
                  <a:srgbClr val="000000"/>
                </a:solidFill>
              </a:rPr>
              <a:t>Attenuation – the longer the electrical signals have to travel, the weaker they get. </a:t>
            </a:r>
          </a:p>
          <a:p>
            <a:pPr marL="415985" lvl="1" indent="-342900">
              <a:buFont typeface="Arial" panose="020B0604020202020204" pitchFamily="34" charset="0"/>
              <a:buChar char="•"/>
            </a:pPr>
            <a:r>
              <a:rPr lang="en-US" dirty="0">
                <a:solidFill>
                  <a:srgbClr val="000000"/>
                </a:solidFill>
              </a:rPr>
              <a:t>The electrical signal is susceptible to interference from two sources, which can distort and corrupt the data signals (Electromagnetic Interference (EMI) and Radio Frequency Interference (RFI) and Crosstalk).</a:t>
            </a:r>
          </a:p>
          <a:p>
            <a:pPr marL="0" indent="0" algn="l"/>
            <a:r>
              <a:rPr lang="en-US" sz="1600" dirty="0">
                <a:solidFill>
                  <a:srgbClr val="000000"/>
                </a:solidFill>
              </a:rPr>
              <a:t>Mitigation:</a:t>
            </a:r>
          </a:p>
          <a:p>
            <a:pPr marL="415985" lvl="1" indent="-342900">
              <a:buFont typeface="Arial" panose="020B0604020202020204" pitchFamily="34" charset="0"/>
              <a:buChar char="•"/>
            </a:pPr>
            <a:r>
              <a:rPr lang="en-US" dirty="0">
                <a:solidFill>
                  <a:srgbClr val="000000"/>
                </a:solidFill>
              </a:rPr>
              <a:t>Strict adherence to cable length limits will mitigate attenuation.</a:t>
            </a:r>
          </a:p>
          <a:p>
            <a:pPr marL="415985" lvl="1" indent="-342900">
              <a:buFont typeface="Arial" panose="020B0604020202020204" pitchFamily="34" charset="0"/>
              <a:buChar char="•"/>
            </a:pPr>
            <a:r>
              <a:rPr lang="en-US" dirty="0">
                <a:solidFill>
                  <a:srgbClr val="000000"/>
                </a:solidFill>
              </a:rPr>
              <a:t>Some kinds of copper cable mitigate EMI and RFI by using metallic shielding and grounding.</a:t>
            </a:r>
          </a:p>
          <a:p>
            <a:pPr marL="415985" lvl="1" indent="-342900">
              <a:buFont typeface="Arial" panose="020B0604020202020204" pitchFamily="34" charset="0"/>
              <a:buChar char="•"/>
            </a:pPr>
            <a:r>
              <a:rPr lang="en-US" dirty="0">
                <a:solidFill>
                  <a:srgbClr val="000000"/>
                </a:solidFill>
              </a:rPr>
              <a:t>Some kinds of copper cable mitigate crosstalk by twisting opposing circuit pair wires together.</a:t>
            </a:r>
          </a:p>
        </p:txBody>
      </p:sp>
    </p:spTree>
    <p:extLst>
      <p:ext uri="{BB962C8B-B14F-4D97-AF65-F5344CB8AC3E}">
        <p14:creationId xmlns:p14="http://schemas.microsoft.com/office/powerpoint/2010/main" val="394579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Copper Cabling</a:t>
            </a:r>
            <a:br>
              <a:rPr lang="en-US" dirty="0"/>
            </a:br>
            <a:r>
              <a:rPr lang="en-US" sz="2400" dirty="0"/>
              <a:t>Types of Copper Cabling</a:t>
            </a:r>
          </a:p>
        </p:txBody>
      </p:sp>
      <p:pic>
        <p:nvPicPr>
          <p:cNvPr id="4" name="Picture 3"/>
          <p:cNvPicPr>
            <a:picLocks noChangeAspect="1"/>
          </p:cNvPicPr>
          <p:nvPr/>
        </p:nvPicPr>
        <p:blipFill>
          <a:blip r:embed="rId3"/>
          <a:stretch>
            <a:fillRect/>
          </a:stretch>
        </p:blipFill>
        <p:spPr>
          <a:xfrm>
            <a:off x="1732078" y="647504"/>
            <a:ext cx="5404014" cy="3963825"/>
          </a:xfrm>
          <a:prstGeom prst="rect">
            <a:avLst/>
          </a:prstGeom>
        </p:spPr>
      </p:pic>
    </p:spTree>
    <p:extLst>
      <p:ext uri="{BB962C8B-B14F-4D97-AF65-F5344CB8AC3E}">
        <p14:creationId xmlns:p14="http://schemas.microsoft.com/office/powerpoint/2010/main" val="276503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Copper Cabling</a:t>
            </a:r>
            <a:br>
              <a:rPr lang="en-US" dirty="0"/>
            </a:br>
            <a:r>
              <a:rPr lang="en-US" sz="2400" dirty="0"/>
              <a:t>Unshielded Twisted Pair (UTP)</a:t>
            </a:r>
          </a:p>
        </p:txBody>
      </p:sp>
      <p:sp>
        <p:nvSpPr>
          <p:cNvPr id="8" name="TextBox 7">
            <a:extLst>
              <a:ext uri="{FF2B5EF4-FFF2-40B4-BE49-F238E27FC236}">
                <a16:creationId xmlns:a16="http://schemas.microsoft.com/office/drawing/2014/main" id="{ED05A705-AD6D-F040-9963-71FFC072A0AC}"/>
              </a:ext>
            </a:extLst>
          </p:cNvPr>
          <p:cNvSpPr txBox="1"/>
          <p:nvPr/>
        </p:nvSpPr>
        <p:spPr>
          <a:xfrm>
            <a:off x="4887179" y="731837"/>
            <a:ext cx="3940297" cy="3539430"/>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000000"/>
                </a:solidFill>
              </a:rPr>
              <a:t>UTP is the most common networking media.</a:t>
            </a:r>
          </a:p>
          <a:p>
            <a:pPr marL="285750" indent="-285750">
              <a:buFont typeface="Arial" panose="020B0604020202020204" pitchFamily="34" charset="0"/>
              <a:buChar char="•"/>
            </a:pPr>
            <a:r>
              <a:rPr lang="en-US" sz="1600" dirty="0">
                <a:solidFill>
                  <a:srgbClr val="000000"/>
                </a:solidFill>
              </a:rPr>
              <a:t>Terminated with RJ-45 connectors</a:t>
            </a:r>
          </a:p>
          <a:p>
            <a:pPr marL="285750" indent="-285750">
              <a:buFont typeface="Arial" panose="020B0604020202020204" pitchFamily="34" charset="0"/>
              <a:buChar char="•"/>
            </a:pPr>
            <a:r>
              <a:rPr lang="en-US" sz="1600" dirty="0">
                <a:solidFill>
                  <a:srgbClr val="000000"/>
                </a:solidFill>
              </a:rPr>
              <a:t>Interconnects hosts with intermediary network devices.</a:t>
            </a:r>
          </a:p>
          <a:p>
            <a:pPr marL="285750" indent="-285750">
              <a:buFont typeface="Arial" panose="020B0604020202020204" pitchFamily="34" charset="0"/>
              <a:buChar char="•"/>
            </a:pPr>
            <a:endParaRPr lang="en-US" sz="1600" dirty="0">
              <a:solidFill>
                <a:srgbClr val="000000"/>
              </a:solidFill>
            </a:endParaRPr>
          </a:p>
          <a:p>
            <a:r>
              <a:rPr lang="en-US" sz="1600" dirty="0">
                <a:solidFill>
                  <a:srgbClr val="000000"/>
                </a:solidFill>
              </a:rPr>
              <a:t>Key Characteristics of UTP</a:t>
            </a:r>
          </a:p>
          <a:p>
            <a:pPr marL="342900" indent="-342900">
              <a:buFont typeface="+mj-lt"/>
              <a:buAutoNum type="arabicPeriod"/>
            </a:pPr>
            <a:r>
              <a:rPr lang="en-US" sz="1600" dirty="0">
                <a:solidFill>
                  <a:srgbClr val="000000"/>
                </a:solidFill>
              </a:rPr>
              <a:t>The outer jacket protects the copper wires from physical damage.</a:t>
            </a:r>
          </a:p>
          <a:p>
            <a:pPr marL="342900" indent="-342900">
              <a:buFont typeface="+mj-lt"/>
              <a:buAutoNum type="arabicPeriod"/>
            </a:pPr>
            <a:r>
              <a:rPr lang="en-US" sz="1600" dirty="0">
                <a:solidFill>
                  <a:srgbClr val="000000"/>
                </a:solidFill>
              </a:rPr>
              <a:t>Twisted pairs protect the signal from interference.</a:t>
            </a:r>
          </a:p>
          <a:p>
            <a:pPr marL="342900" indent="-342900">
              <a:buFont typeface="+mj-lt"/>
              <a:buAutoNum type="arabicPeriod"/>
            </a:pPr>
            <a:r>
              <a:rPr lang="en-US" sz="1600" dirty="0">
                <a:solidFill>
                  <a:srgbClr val="000000"/>
                </a:solidFill>
              </a:rPr>
              <a:t>Color-coded plastic insulation electrically isolates the wires from each other and identifies each pair.</a:t>
            </a:r>
          </a:p>
        </p:txBody>
      </p:sp>
      <p:pic>
        <p:nvPicPr>
          <p:cNvPr id="6" name="Content Placeholder 5">
            <a:extLst>
              <a:ext uri="{FF2B5EF4-FFF2-40B4-BE49-F238E27FC236}">
                <a16:creationId xmlns:a16="http://schemas.microsoft.com/office/drawing/2014/main" id="{2EC31CAE-F2A8-9644-AE28-6D73094DBEC1}"/>
              </a:ext>
            </a:extLst>
          </p:cNvPr>
          <p:cNvPicPr>
            <a:picLocks noGrp="1" noChangeAspect="1"/>
          </p:cNvPicPr>
          <p:nvPr>
            <p:ph idx="1"/>
          </p:nvPr>
        </p:nvPicPr>
        <p:blipFill>
          <a:blip r:embed="rId3"/>
          <a:stretch>
            <a:fillRect/>
          </a:stretch>
        </p:blipFill>
        <p:spPr>
          <a:xfrm>
            <a:off x="0" y="1583715"/>
            <a:ext cx="4648200" cy="2273300"/>
          </a:xfrm>
        </p:spPr>
      </p:pic>
    </p:spTree>
    <p:extLst>
      <p:ext uri="{BB962C8B-B14F-4D97-AF65-F5344CB8AC3E}">
        <p14:creationId xmlns:p14="http://schemas.microsoft.com/office/powerpoint/2010/main" val="177585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Copper Cabling</a:t>
            </a:r>
            <a:br>
              <a:rPr lang="en-US" dirty="0"/>
            </a:br>
            <a:r>
              <a:rPr lang="en-US" sz="2400" dirty="0"/>
              <a:t>Shielded Twisted Pair (STP)</a:t>
            </a:r>
          </a:p>
        </p:txBody>
      </p:sp>
      <p:sp>
        <p:nvSpPr>
          <p:cNvPr id="8" name="TextBox 7">
            <a:extLst>
              <a:ext uri="{FF2B5EF4-FFF2-40B4-BE49-F238E27FC236}">
                <a16:creationId xmlns:a16="http://schemas.microsoft.com/office/drawing/2014/main" id="{ED05A705-AD6D-F040-9963-71FFC072A0AC}"/>
              </a:ext>
            </a:extLst>
          </p:cNvPr>
          <p:cNvSpPr txBox="1"/>
          <p:nvPr/>
        </p:nvSpPr>
        <p:spPr>
          <a:xfrm>
            <a:off x="5004411" y="309592"/>
            <a:ext cx="3940297" cy="4524315"/>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000000"/>
                </a:solidFill>
              </a:rPr>
              <a:t>Better noise protection than UTP</a:t>
            </a:r>
          </a:p>
          <a:p>
            <a:pPr marL="285750" indent="-285750">
              <a:buFont typeface="Arial" panose="020B0604020202020204" pitchFamily="34" charset="0"/>
              <a:buChar char="•"/>
            </a:pPr>
            <a:r>
              <a:rPr lang="en-US" sz="1600" dirty="0">
                <a:solidFill>
                  <a:srgbClr val="000000"/>
                </a:solidFill>
              </a:rPr>
              <a:t>More expensive than UTP</a:t>
            </a:r>
          </a:p>
          <a:p>
            <a:pPr marL="285750" indent="-285750">
              <a:buFont typeface="Arial" panose="020B0604020202020204" pitchFamily="34" charset="0"/>
              <a:buChar char="•"/>
            </a:pPr>
            <a:r>
              <a:rPr lang="en-US" sz="1600" dirty="0">
                <a:solidFill>
                  <a:srgbClr val="000000"/>
                </a:solidFill>
              </a:rPr>
              <a:t>Harder to install than UTP</a:t>
            </a:r>
          </a:p>
          <a:p>
            <a:pPr marL="285750" indent="-285750">
              <a:buFont typeface="Arial" panose="020B0604020202020204" pitchFamily="34" charset="0"/>
              <a:buChar char="•"/>
            </a:pPr>
            <a:r>
              <a:rPr lang="en-US" sz="1600" dirty="0">
                <a:solidFill>
                  <a:srgbClr val="000000"/>
                </a:solidFill>
              </a:rPr>
              <a:t>Terminated with RJ-45 connectors</a:t>
            </a:r>
          </a:p>
          <a:p>
            <a:pPr marL="285750" indent="-285750">
              <a:buFont typeface="Arial" panose="020B0604020202020204" pitchFamily="34" charset="0"/>
              <a:buChar char="•"/>
            </a:pPr>
            <a:r>
              <a:rPr lang="en-US" sz="1600" dirty="0">
                <a:solidFill>
                  <a:srgbClr val="000000"/>
                </a:solidFill>
              </a:rPr>
              <a:t>Interconnects hosts with intermediary network devices</a:t>
            </a:r>
          </a:p>
          <a:p>
            <a:pPr marL="285750" indent="-285750">
              <a:buFont typeface="Arial" panose="020B0604020202020204" pitchFamily="34" charset="0"/>
              <a:buChar char="•"/>
            </a:pPr>
            <a:endParaRPr lang="en-US" sz="1600" dirty="0">
              <a:solidFill>
                <a:srgbClr val="000000"/>
              </a:solidFill>
            </a:endParaRPr>
          </a:p>
          <a:p>
            <a:r>
              <a:rPr lang="en-US" sz="1600" dirty="0">
                <a:solidFill>
                  <a:srgbClr val="000000"/>
                </a:solidFill>
              </a:rPr>
              <a:t>Key Characteristics of STP</a:t>
            </a:r>
          </a:p>
          <a:p>
            <a:pPr marL="342900" indent="-342900">
              <a:buFont typeface="+mj-lt"/>
              <a:buAutoNum type="arabicPeriod"/>
            </a:pPr>
            <a:r>
              <a:rPr lang="en-US" sz="1600" dirty="0">
                <a:solidFill>
                  <a:srgbClr val="000000"/>
                </a:solidFill>
              </a:rPr>
              <a:t>The outer jacket protects the copper wires from physical damage</a:t>
            </a:r>
          </a:p>
          <a:p>
            <a:pPr marL="342900" indent="-342900">
              <a:buFont typeface="+mj-lt"/>
              <a:buAutoNum type="arabicPeriod"/>
            </a:pPr>
            <a:r>
              <a:rPr lang="en-US" sz="1600" dirty="0">
                <a:solidFill>
                  <a:srgbClr val="000000"/>
                </a:solidFill>
              </a:rPr>
              <a:t>Braided or foil shield provides EMI/RFI protection</a:t>
            </a:r>
          </a:p>
          <a:p>
            <a:pPr marL="342900" indent="-342900">
              <a:buFont typeface="+mj-lt"/>
              <a:buAutoNum type="arabicPeriod"/>
            </a:pPr>
            <a:r>
              <a:rPr lang="en-US" sz="1600" dirty="0">
                <a:solidFill>
                  <a:srgbClr val="000000"/>
                </a:solidFill>
              </a:rPr>
              <a:t>Foil shield for each pair of wires provides EMI/RFI protection</a:t>
            </a:r>
          </a:p>
          <a:p>
            <a:pPr marL="342900" indent="-342900">
              <a:buFont typeface="+mj-lt"/>
              <a:buAutoNum type="arabicPeriod"/>
            </a:pPr>
            <a:r>
              <a:rPr lang="en-US" sz="1600" dirty="0">
                <a:solidFill>
                  <a:srgbClr val="000000"/>
                </a:solidFill>
              </a:rPr>
              <a:t>Color-coded plastic insulation electrically isolates the wires from each other and identifies each pair</a:t>
            </a:r>
          </a:p>
          <a:p>
            <a:endParaRPr lang="en-US" sz="1600" dirty="0">
              <a:solidFill>
                <a:srgbClr val="000000"/>
              </a:solidFill>
            </a:endParaRPr>
          </a:p>
        </p:txBody>
      </p:sp>
      <p:pic>
        <p:nvPicPr>
          <p:cNvPr id="9" name="Content Placeholder 8">
            <a:extLst>
              <a:ext uri="{FF2B5EF4-FFF2-40B4-BE49-F238E27FC236}">
                <a16:creationId xmlns:a16="http://schemas.microsoft.com/office/drawing/2014/main" id="{B34FD882-F1AD-1C49-ABA6-6BCF3CF4E9AA}"/>
              </a:ext>
            </a:extLst>
          </p:cNvPr>
          <p:cNvPicPr>
            <a:picLocks noGrp="1" noChangeAspect="1"/>
          </p:cNvPicPr>
          <p:nvPr>
            <p:ph idx="1"/>
          </p:nvPr>
        </p:nvPicPr>
        <p:blipFill>
          <a:blip r:embed="rId3"/>
          <a:stretch>
            <a:fillRect/>
          </a:stretch>
        </p:blipFill>
        <p:spPr>
          <a:xfrm>
            <a:off x="469533" y="1661869"/>
            <a:ext cx="4394200" cy="2070100"/>
          </a:xfrm>
          <a:prstGeom prst="rect">
            <a:avLst/>
          </a:prstGeom>
        </p:spPr>
      </p:pic>
    </p:spTree>
    <p:extLst>
      <p:ext uri="{BB962C8B-B14F-4D97-AF65-F5344CB8AC3E}">
        <p14:creationId xmlns:p14="http://schemas.microsoft.com/office/powerpoint/2010/main" val="2925943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Copper Cabling</a:t>
            </a:r>
            <a:br>
              <a:rPr lang="en-US" dirty="0"/>
            </a:br>
            <a:r>
              <a:rPr lang="en-US" sz="2400" dirty="0"/>
              <a:t>Coaxial Cable</a:t>
            </a:r>
          </a:p>
        </p:txBody>
      </p:sp>
      <p:sp>
        <p:nvSpPr>
          <p:cNvPr id="7" name="TextBox 6">
            <a:extLst>
              <a:ext uri="{FF2B5EF4-FFF2-40B4-BE49-F238E27FC236}">
                <a16:creationId xmlns:a16="http://schemas.microsoft.com/office/drawing/2014/main" id="{B102DE77-35D1-784E-B1FC-70E9B4C07BE8}"/>
              </a:ext>
            </a:extLst>
          </p:cNvPr>
          <p:cNvSpPr txBox="1"/>
          <p:nvPr/>
        </p:nvSpPr>
        <p:spPr>
          <a:xfrm>
            <a:off x="241359" y="731837"/>
            <a:ext cx="4641726" cy="3970318"/>
          </a:xfrm>
          <a:prstGeom prst="rect">
            <a:avLst/>
          </a:prstGeom>
          <a:noFill/>
        </p:spPr>
        <p:txBody>
          <a:bodyPr wrap="square" rtlCol="0">
            <a:spAutoFit/>
          </a:bodyPr>
          <a:lstStyle/>
          <a:p>
            <a:r>
              <a:rPr lang="en-US" sz="1400" dirty="0">
                <a:solidFill>
                  <a:srgbClr val="000000"/>
                </a:solidFill>
              </a:rPr>
              <a:t>Consists of the following:</a:t>
            </a:r>
          </a:p>
          <a:p>
            <a:pPr marL="342900" indent="-342900">
              <a:buFont typeface="+mj-lt"/>
              <a:buAutoNum type="arabicPeriod"/>
            </a:pPr>
            <a:r>
              <a:rPr lang="en-US" sz="1400" dirty="0">
                <a:solidFill>
                  <a:srgbClr val="000000"/>
                </a:solidFill>
              </a:rPr>
              <a:t>Outer cable jacket to prevent minor physical damage</a:t>
            </a:r>
          </a:p>
          <a:p>
            <a:pPr marL="342900" indent="-342900">
              <a:buFont typeface="+mj-lt"/>
              <a:buAutoNum type="arabicPeriod"/>
            </a:pPr>
            <a:r>
              <a:rPr lang="en-US" sz="1400" dirty="0">
                <a:solidFill>
                  <a:srgbClr val="000000"/>
                </a:solidFill>
              </a:rPr>
              <a:t>A woven copper braid, or metallic foil, acts as the second wire in the circuit and as a shield for the inner conductor.</a:t>
            </a:r>
          </a:p>
          <a:p>
            <a:pPr marL="342900" indent="-342900">
              <a:buFont typeface="+mj-lt"/>
              <a:buAutoNum type="arabicPeriod"/>
            </a:pPr>
            <a:r>
              <a:rPr lang="en-US" sz="1400" dirty="0">
                <a:solidFill>
                  <a:srgbClr val="000000"/>
                </a:solidFill>
              </a:rPr>
              <a:t>A layer of flexible plastic insulation</a:t>
            </a:r>
          </a:p>
          <a:p>
            <a:pPr marL="342900" indent="-342900">
              <a:buFont typeface="+mj-lt"/>
              <a:buAutoNum type="arabicPeriod"/>
            </a:pPr>
            <a:r>
              <a:rPr lang="en-US" sz="1400" dirty="0">
                <a:solidFill>
                  <a:srgbClr val="000000"/>
                </a:solidFill>
              </a:rPr>
              <a:t>A copper conductor is used to transmit the electronic signals.</a:t>
            </a:r>
          </a:p>
          <a:p>
            <a:endParaRPr lang="en-US" sz="1400" dirty="0">
              <a:solidFill>
                <a:srgbClr val="000000"/>
              </a:solidFill>
            </a:endParaRPr>
          </a:p>
          <a:p>
            <a:r>
              <a:rPr lang="en-US" sz="1400" dirty="0">
                <a:solidFill>
                  <a:srgbClr val="000000"/>
                </a:solidFill>
              </a:rPr>
              <a:t>There are different types of connectors used with coax cable.</a:t>
            </a:r>
          </a:p>
          <a:p>
            <a:endParaRPr lang="en-US" sz="1400" dirty="0">
              <a:solidFill>
                <a:srgbClr val="000000"/>
              </a:solidFill>
            </a:endParaRPr>
          </a:p>
          <a:p>
            <a:r>
              <a:rPr lang="en-US" sz="1400" dirty="0">
                <a:solidFill>
                  <a:srgbClr val="000000"/>
                </a:solidFill>
              </a:rPr>
              <a:t>Commonly used in the following situations:</a:t>
            </a:r>
          </a:p>
          <a:p>
            <a:pPr marL="285750" indent="-285750">
              <a:buFont typeface="Arial" panose="020B0604020202020204" pitchFamily="34" charset="0"/>
              <a:buChar char="•"/>
            </a:pPr>
            <a:r>
              <a:rPr lang="en-US" sz="1400" dirty="0">
                <a:solidFill>
                  <a:srgbClr val="000000"/>
                </a:solidFill>
              </a:rPr>
              <a:t>Wireless installations </a:t>
            </a:r>
            <a:r>
              <a:rPr lang="en-US" sz="1400" b="1" dirty="0">
                <a:solidFill>
                  <a:srgbClr val="000000"/>
                </a:solidFill>
              </a:rPr>
              <a:t>-</a:t>
            </a:r>
            <a:r>
              <a:rPr lang="en-US" sz="1400" dirty="0">
                <a:solidFill>
                  <a:srgbClr val="000000"/>
                </a:solidFill>
              </a:rPr>
              <a:t> attach antennas to wireless devices</a:t>
            </a:r>
          </a:p>
          <a:p>
            <a:pPr marL="285750" indent="-285750">
              <a:buFont typeface="Arial" panose="020B0604020202020204" pitchFamily="34" charset="0"/>
              <a:buChar char="•"/>
            </a:pPr>
            <a:r>
              <a:rPr lang="en-US" sz="1400" dirty="0">
                <a:solidFill>
                  <a:srgbClr val="000000"/>
                </a:solidFill>
              </a:rPr>
              <a:t>Cable internet installations </a:t>
            </a:r>
            <a:r>
              <a:rPr lang="en-US" sz="1400" b="1" dirty="0">
                <a:solidFill>
                  <a:srgbClr val="000000"/>
                </a:solidFill>
              </a:rPr>
              <a:t>-</a:t>
            </a:r>
            <a:r>
              <a:rPr lang="en-US" sz="1400" dirty="0">
                <a:solidFill>
                  <a:srgbClr val="000000"/>
                </a:solidFill>
              </a:rPr>
              <a:t> customer premises wiring</a:t>
            </a:r>
          </a:p>
        </p:txBody>
      </p:sp>
      <p:pic>
        <p:nvPicPr>
          <p:cNvPr id="6" name="Content Placeholder 5">
            <a:extLst>
              <a:ext uri="{FF2B5EF4-FFF2-40B4-BE49-F238E27FC236}">
                <a16:creationId xmlns:a16="http://schemas.microsoft.com/office/drawing/2014/main" id="{D4D7E851-B888-264E-BD9C-00821E90C266}"/>
              </a:ext>
            </a:extLst>
          </p:cNvPr>
          <p:cNvPicPr>
            <a:picLocks noGrp="1" noChangeAspect="1"/>
          </p:cNvPicPr>
          <p:nvPr>
            <p:ph idx="1"/>
          </p:nvPr>
        </p:nvPicPr>
        <p:blipFill>
          <a:blip r:embed="rId3"/>
          <a:stretch>
            <a:fillRect/>
          </a:stretch>
        </p:blipFill>
        <p:spPr>
          <a:xfrm>
            <a:off x="4996600" y="875488"/>
            <a:ext cx="3831613" cy="1176372"/>
          </a:xfrm>
        </p:spPr>
      </p:pic>
      <p:pic>
        <p:nvPicPr>
          <p:cNvPr id="2" name="Picture 1"/>
          <p:cNvPicPr>
            <a:picLocks noChangeAspect="1"/>
          </p:cNvPicPr>
          <p:nvPr/>
        </p:nvPicPr>
        <p:blipFill>
          <a:blip r:embed="rId4"/>
          <a:stretch>
            <a:fillRect/>
          </a:stretch>
        </p:blipFill>
        <p:spPr>
          <a:xfrm>
            <a:off x="4799565" y="2327486"/>
            <a:ext cx="4028648" cy="1858015"/>
          </a:xfrm>
          <a:prstGeom prst="rect">
            <a:avLst/>
          </a:prstGeom>
        </p:spPr>
      </p:pic>
    </p:spTree>
    <p:extLst>
      <p:ext uri="{BB962C8B-B14F-4D97-AF65-F5344CB8AC3E}">
        <p14:creationId xmlns:p14="http://schemas.microsoft.com/office/powerpoint/2010/main" val="17003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4.4 UTP Cabling</a:t>
            </a:r>
          </a:p>
        </p:txBody>
      </p:sp>
    </p:spTree>
    <p:custDataLst>
      <p:tags r:id="rId1"/>
    </p:custDataLst>
    <p:extLst>
      <p:ext uri="{BB962C8B-B14F-4D97-AF65-F5344CB8AC3E}">
        <p14:creationId xmlns:p14="http://schemas.microsoft.com/office/powerpoint/2010/main" val="3049413720"/>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a:t>
            </a:r>
          </a:p>
        </p:txBody>
      </p:sp>
      <p:sp>
        <p:nvSpPr>
          <p:cNvPr id="3" name="Rectangle 1">
            <a:extLst>
              <a:ext uri="{FF2B5EF4-FFF2-40B4-BE49-F238E27FC236}">
                <a16:creationId xmlns:a16="http://schemas.microsoft.com/office/drawing/2014/main" id="{B5758CB9-E7D6-4639-ACDC-3F86DC2D2F72}"/>
              </a:ext>
            </a:extLst>
          </p:cNvPr>
          <p:cNvSpPr>
            <a:spLocks noChangeArrowheads="1"/>
          </p:cNvSpPr>
          <p:nvPr/>
        </p:nvSpPr>
        <p:spPr bwMode="auto">
          <a:xfrm>
            <a:off x="169682" y="646783"/>
            <a:ext cx="880463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Module Title: </a:t>
            </a:r>
            <a:r>
              <a:rPr kumimoji="0" lang="en-US" altLang="en-US" sz="16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Physical Layer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Module Objective</a:t>
            </a:r>
            <a:r>
              <a:rPr kumimoji="0" lang="en-US" altLang="en-US" sz="16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 Explain how physical layer protocols, services, and network media support communications across data networks</a:t>
            </a: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2" name="Table 1">
            <a:extLst>
              <a:ext uri="{FF2B5EF4-FFF2-40B4-BE49-F238E27FC236}">
                <a16:creationId xmlns:a16="http://schemas.microsoft.com/office/drawing/2014/main" id="{E974E1EB-2DBE-496F-B0B0-6C44227DA401}"/>
              </a:ext>
            </a:extLst>
          </p:cNvPr>
          <p:cNvGraphicFramePr>
            <a:graphicFrameLocks noGrp="1"/>
          </p:cNvGraphicFramePr>
          <p:nvPr>
            <p:extLst>
              <p:ext uri="{D42A27DB-BD31-4B8C-83A1-F6EECF244321}">
                <p14:modId xmlns:p14="http://schemas.microsoft.com/office/powerpoint/2010/main" val="2170267144"/>
              </p:ext>
            </p:extLst>
          </p:nvPr>
        </p:nvGraphicFramePr>
        <p:xfrm>
          <a:off x="766914" y="1892353"/>
          <a:ext cx="7604088" cy="2753032"/>
        </p:xfrm>
        <a:graphic>
          <a:graphicData uri="http://schemas.openxmlformats.org/drawingml/2006/table">
            <a:tbl>
              <a:tblPr firstRow="1" firstCol="1" bandRow="1">
                <a:tableStyleId>{5C22544A-7EE6-4342-B048-85BDC9FD1C3A}</a:tableStyleId>
              </a:tblPr>
              <a:tblGrid>
                <a:gridCol w="3802044">
                  <a:extLst>
                    <a:ext uri="{9D8B030D-6E8A-4147-A177-3AD203B41FA5}">
                      <a16:colId xmlns:a16="http://schemas.microsoft.com/office/drawing/2014/main" val="1523797708"/>
                    </a:ext>
                  </a:extLst>
                </a:gridCol>
                <a:gridCol w="3802044">
                  <a:extLst>
                    <a:ext uri="{9D8B030D-6E8A-4147-A177-3AD203B41FA5}">
                      <a16:colId xmlns:a16="http://schemas.microsoft.com/office/drawing/2014/main" val="2750207184"/>
                    </a:ext>
                  </a:extLst>
                </a:gridCol>
              </a:tblGrid>
              <a:tr h="216347">
                <a:tc>
                  <a:txBody>
                    <a:bodyPr/>
                    <a:lstStyle/>
                    <a:p>
                      <a:pPr marL="0" marR="0">
                        <a:lnSpc>
                          <a:spcPct val="107000"/>
                        </a:lnSpc>
                        <a:spcBef>
                          <a:spcPts val="0"/>
                        </a:spcBef>
                        <a:spcAft>
                          <a:spcPts val="0"/>
                        </a:spcAft>
                      </a:pPr>
                      <a:r>
                        <a:rPr lang="en-US" sz="1200" dirty="0">
                          <a:effectLst/>
                        </a:rPr>
                        <a:t>Topic Title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Topic Objective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4061904"/>
                  </a:ext>
                </a:extLst>
              </a:tr>
              <a:tr h="444151">
                <a:tc>
                  <a:txBody>
                    <a:bodyPr/>
                    <a:lstStyle/>
                    <a:p>
                      <a:pPr marL="0" marR="0">
                        <a:lnSpc>
                          <a:spcPct val="107000"/>
                        </a:lnSpc>
                        <a:spcBef>
                          <a:spcPts val="0"/>
                        </a:spcBef>
                        <a:spcAft>
                          <a:spcPts val="0"/>
                        </a:spcAft>
                      </a:pPr>
                      <a:r>
                        <a:rPr lang="en-US" sz="1200" dirty="0">
                          <a:effectLst/>
                        </a:rPr>
                        <a:t>Purpose of the Physical Layer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solidFill>
                            <a:srgbClr val="000000"/>
                          </a:solidFill>
                          <a:effectLst/>
                        </a:rPr>
                        <a:t>Describe the purpose and functions of the physical layer in the network.</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46858405"/>
                  </a:ext>
                </a:extLst>
              </a:tr>
              <a:tr h="315930">
                <a:tc>
                  <a:txBody>
                    <a:bodyPr/>
                    <a:lstStyle/>
                    <a:p>
                      <a:pPr marL="0" marR="0">
                        <a:lnSpc>
                          <a:spcPct val="107000"/>
                        </a:lnSpc>
                        <a:spcBef>
                          <a:spcPts val="0"/>
                        </a:spcBef>
                        <a:spcAft>
                          <a:spcPts val="0"/>
                        </a:spcAft>
                      </a:pPr>
                      <a:r>
                        <a:rPr lang="en-US" sz="1200" dirty="0">
                          <a:effectLst/>
                        </a:rPr>
                        <a:t>Physical Layer Characteristics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solidFill>
                            <a:srgbClr val="000000"/>
                          </a:solidFill>
                          <a:effectLst/>
                        </a:rPr>
                        <a:t>Describe characteristics of the physical layer.</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35904258"/>
                  </a:ext>
                </a:extLst>
              </a:tr>
              <a:tr h="444151">
                <a:tc>
                  <a:txBody>
                    <a:bodyPr/>
                    <a:lstStyle/>
                    <a:p>
                      <a:pPr marL="0" marR="0">
                        <a:lnSpc>
                          <a:spcPct val="107000"/>
                        </a:lnSpc>
                        <a:spcBef>
                          <a:spcPts val="0"/>
                        </a:spcBef>
                        <a:spcAft>
                          <a:spcPts val="0"/>
                        </a:spcAft>
                      </a:pPr>
                      <a:r>
                        <a:rPr lang="en-US" sz="1200" dirty="0">
                          <a:effectLst/>
                        </a:rPr>
                        <a:t>Copper Cabling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solidFill>
                            <a:srgbClr val="000000"/>
                          </a:solidFill>
                          <a:effectLst/>
                        </a:rPr>
                        <a:t>Identify the basic characteristics of copper cabling.</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1737215"/>
                  </a:ext>
                </a:extLst>
              </a:tr>
              <a:tr h="444151">
                <a:tc>
                  <a:txBody>
                    <a:bodyPr/>
                    <a:lstStyle/>
                    <a:p>
                      <a:pPr marL="0" marR="0">
                        <a:lnSpc>
                          <a:spcPct val="107000"/>
                        </a:lnSpc>
                        <a:spcBef>
                          <a:spcPts val="0"/>
                        </a:spcBef>
                        <a:spcAft>
                          <a:spcPts val="0"/>
                        </a:spcAft>
                      </a:pPr>
                      <a:r>
                        <a:rPr lang="en-US" sz="1200" dirty="0">
                          <a:effectLst/>
                        </a:rPr>
                        <a:t>UTP Cabling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solidFill>
                            <a:srgbClr val="000000"/>
                          </a:solidFill>
                          <a:effectLst/>
                        </a:rPr>
                        <a:t>Explain how UTP cable is used in Ethernet networks.</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18444524"/>
                  </a:ext>
                </a:extLst>
              </a:tr>
              <a:tr h="444151">
                <a:tc>
                  <a:txBody>
                    <a:bodyPr/>
                    <a:lstStyle/>
                    <a:p>
                      <a:pPr marL="0" marR="0">
                        <a:lnSpc>
                          <a:spcPct val="107000"/>
                        </a:lnSpc>
                        <a:spcBef>
                          <a:spcPts val="0"/>
                        </a:spcBef>
                        <a:spcAft>
                          <a:spcPts val="0"/>
                        </a:spcAft>
                      </a:pPr>
                      <a:r>
                        <a:rPr lang="en-US" sz="1200" dirty="0">
                          <a:effectLst/>
                        </a:rPr>
                        <a:t>Fiber-Optic Cabling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solidFill>
                            <a:srgbClr val="000000"/>
                          </a:solidFill>
                          <a:effectLst/>
                        </a:rPr>
                        <a:t>Describe fiber optic cabling and its main advantages over other media.</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46877670"/>
                  </a:ext>
                </a:extLst>
              </a:tr>
              <a:tr h="444151">
                <a:tc>
                  <a:txBody>
                    <a:bodyPr/>
                    <a:lstStyle/>
                    <a:p>
                      <a:pPr marL="0" marR="0">
                        <a:lnSpc>
                          <a:spcPct val="107000"/>
                        </a:lnSpc>
                        <a:spcBef>
                          <a:spcPts val="0"/>
                        </a:spcBef>
                        <a:spcAft>
                          <a:spcPts val="0"/>
                        </a:spcAft>
                      </a:pPr>
                      <a:r>
                        <a:rPr lang="en-US" sz="1200" dirty="0">
                          <a:effectLst/>
                        </a:rPr>
                        <a:t>Wireless Media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solidFill>
                            <a:srgbClr val="000000"/>
                          </a:solidFill>
                          <a:effectLst/>
                        </a:rPr>
                        <a:t>Connect devices using wired and wireless media.</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86050846"/>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UTP Cabling</a:t>
            </a:r>
            <a:br>
              <a:rPr lang="en-US" dirty="0"/>
            </a:br>
            <a:r>
              <a:rPr lang="en-US" sz="2400" dirty="0"/>
              <a:t>Properties of UTP Cabling</a:t>
            </a:r>
          </a:p>
        </p:txBody>
      </p:sp>
      <p:sp>
        <p:nvSpPr>
          <p:cNvPr id="5" name="Content Placeholder 4">
            <a:extLst>
              <a:ext uri="{FF2B5EF4-FFF2-40B4-BE49-F238E27FC236}">
                <a16:creationId xmlns:a16="http://schemas.microsoft.com/office/drawing/2014/main" id="{CC4F0493-B526-DE4A-B220-F79C82C4F124}"/>
              </a:ext>
            </a:extLst>
          </p:cNvPr>
          <p:cNvSpPr>
            <a:spLocks noGrp="1"/>
          </p:cNvSpPr>
          <p:nvPr>
            <p:ph idx="1"/>
          </p:nvPr>
        </p:nvSpPr>
        <p:spPr>
          <a:xfrm>
            <a:off x="431971" y="902311"/>
            <a:ext cx="5203285" cy="3505566"/>
          </a:xfrm>
        </p:spPr>
        <p:txBody>
          <a:bodyPr/>
          <a:lstStyle/>
          <a:p>
            <a:pPr marL="0" indent="0" algn="l"/>
            <a:r>
              <a:rPr lang="en-US" sz="1800" dirty="0">
                <a:solidFill>
                  <a:srgbClr val="000000"/>
                </a:solidFill>
              </a:rPr>
              <a:t>UTP has four pairs of color-coded copper wires twisted together and encased in a flexible plastic sheath. No shielding is used. UTP relies on the following properties to limit crosstalk:</a:t>
            </a:r>
          </a:p>
          <a:p>
            <a:pPr marL="415985" lvl="1" indent="-342900">
              <a:buFont typeface="Arial" panose="020B0604020202020204" pitchFamily="34" charset="0"/>
              <a:buChar char="•"/>
            </a:pPr>
            <a:r>
              <a:rPr lang="en-US" sz="1600" dirty="0">
                <a:solidFill>
                  <a:srgbClr val="000000"/>
                </a:solidFill>
              </a:rPr>
              <a:t>Cancellation - Each wire in a pair of wires uses opposite polarity. One wire is negative, the other wire is positive. They are twisted together and the magnetic fields effectively cancel each other and outside EMI/RFI.</a:t>
            </a:r>
          </a:p>
          <a:p>
            <a:pPr marL="415985" lvl="1" indent="-342900">
              <a:buFont typeface="Arial" panose="020B0604020202020204" pitchFamily="34" charset="0"/>
              <a:buChar char="•"/>
            </a:pPr>
            <a:r>
              <a:rPr lang="en-US" sz="1600" dirty="0">
                <a:solidFill>
                  <a:srgbClr val="000000"/>
                </a:solidFill>
              </a:rPr>
              <a:t>Variation in twists per foot in each wire - Each wire is twisted a different amount, which helps prevent crosstalk amongst the wires in the cable.</a:t>
            </a:r>
          </a:p>
        </p:txBody>
      </p:sp>
      <p:pic>
        <p:nvPicPr>
          <p:cNvPr id="4" name="Picture 3">
            <a:extLst>
              <a:ext uri="{FF2B5EF4-FFF2-40B4-BE49-F238E27FC236}">
                <a16:creationId xmlns:a16="http://schemas.microsoft.com/office/drawing/2014/main" id="{BC230FD4-1F3A-1A43-99BD-45B8BE4A0C15}"/>
              </a:ext>
            </a:extLst>
          </p:cNvPr>
          <p:cNvPicPr>
            <a:picLocks noChangeAspect="1"/>
          </p:cNvPicPr>
          <p:nvPr/>
        </p:nvPicPr>
        <p:blipFill>
          <a:blip r:embed="rId3"/>
          <a:stretch>
            <a:fillRect/>
          </a:stretch>
        </p:blipFill>
        <p:spPr>
          <a:xfrm>
            <a:off x="5635256" y="1518154"/>
            <a:ext cx="3387588" cy="1853904"/>
          </a:xfrm>
          <a:prstGeom prst="rect">
            <a:avLst/>
          </a:prstGeom>
        </p:spPr>
      </p:pic>
    </p:spTree>
    <p:extLst>
      <p:ext uri="{BB962C8B-B14F-4D97-AF65-F5344CB8AC3E}">
        <p14:creationId xmlns:p14="http://schemas.microsoft.com/office/powerpoint/2010/main" val="4014795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5977851" cy="731837"/>
          </a:xfrm>
        </p:spPr>
        <p:txBody>
          <a:bodyPr/>
          <a:lstStyle/>
          <a:p>
            <a:r>
              <a:rPr lang="en-US" sz="1600" dirty="0"/>
              <a:t>UTP Cabling</a:t>
            </a:r>
            <a:br>
              <a:rPr lang="en-US" dirty="0"/>
            </a:br>
            <a:r>
              <a:rPr lang="en-US" sz="2400" dirty="0"/>
              <a:t>UTP Cabling Standards and Connectors</a:t>
            </a:r>
          </a:p>
        </p:txBody>
      </p:sp>
      <p:sp>
        <p:nvSpPr>
          <p:cNvPr id="5" name="Content Placeholder 4">
            <a:extLst>
              <a:ext uri="{FF2B5EF4-FFF2-40B4-BE49-F238E27FC236}">
                <a16:creationId xmlns:a16="http://schemas.microsoft.com/office/drawing/2014/main" id="{CC4F0493-B526-DE4A-B220-F79C82C4F124}"/>
              </a:ext>
            </a:extLst>
          </p:cNvPr>
          <p:cNvSpPr>
            <a:spLocks noGrp="1"/>
          </p:cNvSpPr>
          <p:nvPr>
            <p:ph idx="1"/>
          </p:nvPr>
        </p:nvSpPr>
        <p:spPr>
          <a:xfrm>
            <a:off x="207391" y="731838"/>
            <a:ext cx="5770460" cy="3676040"/>
          </a:xfrm>
        </p:spPr>
        <p:txBody>
          <a:bodyPr/>
          <a:lstStyle/>
          <a:p>
            <a:pPr marL="0" indent="0" algn="l"/>
            <a:r>
              <a:rPr lang="en-US" sz="1600" dirty="0">
                <a:solidFill>
                  <a:srgbClr val="000000"/>
                </a:solidFill>
              </a:rPr>
              <a:t>Standards for UTP are established by the TIA/EIA. TIA/EIA-568 standardizes elements like:</a:t>
            </a:r>
          </a:p>
          <a:p>
            <a:pPr marL="415985" lvl="1" indent="-342900">
              <a:buFont typeface="Arial" panose="020B0604020202020204" pitchFamily="34" charset="0"/>
              <a:buChar char="•"/>
            </a:pPr>
            <a:r>
              <a:rPr lang="en-US" dirty="0">
                <a:solidFill>
                  <a:srgbClr val="000000"/>
                </a:solidFill>
              </a:rPr>
              <a:t>Cable Types</a:t>
            </a:r>
          </a:p>
          <a:p>
            <a:pPr marL="415985" lvl="1" indent="-342900">
              <a:buFont typeface="Arial" panose="020B0604020202020204" pitchFamily="34" charset="0"/>
              <a:buChar char="•"/>
            </a:pPr>
            <a:r>
              <a:rPr lang="en-US" dirty="0">
                <a:solidFill>
                  <a:srgbClr val="000000"/>
                </a:solidFill>
              </a:rPr>
              <a:t>Cable Lengths</a:t>
            </a:r>
          </a:p>
          <a:p>
            <a:pPr marL="415985" lvl="1" indent="-342900">
              <a:buFont typeface="Arial" panose="020B0604020202020204" pitchFamily="34" charset="0"/>
              <a:buChar char="•"/>
            </a:pPr>
            <a:r>
              <a:rPr lang="en-US" dirty="0">
                <a:solidFill>
                  <a:srgbClr val="000000"/>
                </a:solidFill>
              </a:rPr>
              <a:t>Connectors</a:t>
            </a:r>
          </a:p>
          <a:p>
            <a:pPr marL="415985" lvl="1" indent="-342900">
              <a:buFont typeface="Arial" panose="020B0604020202020204" pitchFamily="34" charset="0"/>
              <a:buChar char="•"/>
            </a:pPr>
            <a:r>
              <a:rPr lang="en-US" dirty="0">
                <a:solidFill>
                  <a:srgbClr val="000000"/>
                </a:solidFill>
              </a:rPr>
              <a:t>Cable Termination</a:t>
            </a:r>
          </a:p>
          <a:p>
            <a:pPr marL="415985" lvl="1" indent="-342900">
              <a:buFont typeface="Arial" panose="020B0604020202020204" pitchFamily="34" charset="0"/>
              <a:buChar char="•"/>
            </a:pPr>
            <a:r>
              <a:rPr lang="en-US" dirty="0">
                <a:solidFill>
                  <a:srgbClr val="000000"/>
                </a:solidFill>
              </a:rPr>
              <a:t>Testing Methods</a:t>
            </a:r>
          </a:p>
          <a:p>
            <a:pPr marL="0" indent="0" algn="l"/>
            <a:endParaRPr lang="en-US" sz="1600" dirty="0">
              <a:solidFill>
                <a:srgbClr val="000000"/>
              </a:solidFill>
            </a:endParaRPr>
          </a:p>
          <a:p>
            <a:pPr marL="0" indent="0" algn="l"/>
            <a:r>
              <a:rPr lang="en-US" sz="1600" dirty="0">
                <a:solidFill>
                  <a:srgbClr val="000000"/>
                </a:solidFill>
              </a:rPr>
              <a:t>Electrical standards for copper cabling are established by the IEEE, which rates cable according to its performance. Examples include:</a:t>
            </a:r>
          </a:p>
          <a:p>
            <a:pPr marL="415985" lvl="1" indent="-342900">
              <a:buFont typeface="Arial" panose="020B0604020202020204" pitchFamily="34" charset="0"/>
              <a:buChar char="•"/>
            </a:pPr>
            <a:r>
              <a:rPr lang="en-US" dirty="0">
                <a:solidFill>
                  <a:srgbClr val="000000"/>
                </a:solidFill>
              </a:rPr>
              <a:t>Category 3</a:t>
            </a:r>
          </a:p>
          <a:p>
            <a:pPr marL="415985" lvl="1" indent="-342900">
              <a:buFont typeface="Arial" panose="020B0604020202020204" pitchFamily="34" charset="0"/>
              <a:buChar char="•"/>
            </a:pPr>
            <a:r>
              <a:rPr lang="en-US" dirty="0">
                <a:solidFill>
                  <a:srgbClr val="000000"/>
                </a:solidFill>
              </a:rPr>
              <a:t>Category 5 and 5e</a:t>
            </a:r>
          </a:p>
          <a:p>
            <a:pPr marL="415985" lvl="1" indent="-342900">
              <a:buFont typeface="Arial" panose="020B0604020202020204" pitchFamily="34" charset="0"/>
              <a:buChar char="•"/>
            </a:pPr>
            <a:r>
              <a:rPr lang="en-US" dirty="0">
                <a:solidFill>
                  <a:srgbClr val="000000"/>
                </a:solidFill>
              </a:rPr>
              <a:t>Category 6</a:t>
            </a:r>
          </a:p>
          <a:p>
            <a:pPr marL="0" indent="0" algn="l"/>
            <a:endParaRPr lang="en-US" sz="1600" dirty="0">
              <a:solidFill>
                <a:srgbClr val="000000"/>
              </a:solidFill>
            </a:endParaRPr>
          </a:p>
        </p:txBody>
      </p:sp>
      <p:pic>
        <p:nvPicPr>
          <p:cNvPr id="6" name="Picture 5">
            <a:extLst>
              <a:ext uri="{FF2B5EF4-FFF2-40B4-BE49-F238E27FC236}">
                <a16:creationId xmlns:a16="http://schemas.microsoft.com/office/drawing/2014/main" id="{2DB226B2-F9C7-5842-91A8-DBB12759BE48}"/>
              </a:ext>
            </a:extLst>
          </p:cNvPr>
          <p:cNvPicPr>
            <a:picLocks noChangeAspect="1"/>
          </p:cNvPicPr>
          <p:nvPr/>
        </p:nvPicPr>
        <p:blipFill>
          <a:blip r:embed="rId3"/>
          <a:stretch>
            <a:fillRect/>
          </a:stretch>
        </p:blipFill>
        <p:spPr>
          <a:xfrm>
            <a:off x="5977851" y="365918"/>
            <a:ext cx="2797934" cy="4306460"/>
          </a:xfrm>
          <a:prstGeom prst="rect">
            <a:avLst/>
          </a:prstGeom>
        </p:spPr>
      </p:pic>
    </p:spTree>
    <p:extLst>
      <p:ext uri="{BB962C8B-B14F-4D97-AF65-F5344CB8AC3E}">
        <p14:creationId xmlns:p14="http://schemas.microsoft.com/office/powerpoint/2010/main" val="460195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UTP Cabling</a:t>
            </a:r>
            <a:br>
              <a:rPr lang="en-US" dirty="0"/>
            </a:br>
            <a:r>
              <a:rPr lang="en-US" sz="2400" dirty="0"/>
              <a:t>UTP Cabling Standards and Connectors (Cont.)</a:t>
            </a:r>
          </a:p>
        </p:txBody>
      </p:sp>
      <p:pic>
        <p:nvPicPr>
          <p:cNvPr id="4" name="Picture 3">
            <a:extLst>
              <a:ext uri="{FF2B5EF4-FFF2-40B4-BE49-F238E27FC236}">
                <a16:creationId xmlns:a16="http://schemas.microsoft.com/office/drawing/2014/main" id="{BA3FD6E4-4BF3-4240-BC13-7B676A9FDF9A}"/>
              </a:ext>
            </a:extLst>
          </p:cNvPr>
          <p:cNvPicPr>
            <a:picLocks noChangeAspect="1"/>
          </p:cNvPicPr>
          <p:nvPr/>
        </p:nvPicPr>
        <p:blipFill>
          <a:blip r:embed="rId3"/>
          <a:stretch>
            <a:fillRect/>
          </a:stretch>
        </p:blipFill>
        <p:spPr>
          <a:xfrm>
            <a:off x="681322" y="731837"/>
            <a:ext cx="1152743" cy="1741377"/>
          </a:xfrm>
          <a:prstGeom prst="rect">
            <a:avLst/>
          </a:prstGeom>
        </p:spPr>
      </p:pic>
      <p:pic>
        <p:nvPicPr>
          <p:cNvPr id="8" name="Picture 7">
            <a:extLst>
              <a:ext uri="{FF2B5EF4-FFF2-40B4-BE49-F238E27FC236}">
                <a16:creationId xmlns:a16="http://schemas.microsoft.com/office/drawing/2014/main" id="{6E38D7A7-C224-F948-BC38-6EB511F63870}"/>
              </a:ext>
            </a:extLst>
          </p:cNvPr>
          <p:cNvPicPr>
            <a:picLocks noChangeAspect="1"/>
          </p:cNvPicPr>
          <p:nvPr/>
        </p:nvPicPr>
        <p:blipFill>
          <a:blip r:embed="rId4"/>
          <a:stretch>
            <a:fillRect/>
          </a:stretch>
        </p:blipFill>
        <p:spPr>
          <a:xfrm>
            <a:off x="2041326" y="939092"/>
            <a:ext cx="1503672" cy="1257744"/>
          </a:xfrm>
          <a:prstGeom prst="rect">
            <a:avLst/>
          </a:prstGeom>
        </p:spPr>
      </p:pic>
      <p:sp>
        <p:nvSpPr>
          <p:cNvPr id="17" name="TextBox 16">
            <a:extLst>
              <a:ext uri="{FF2B5EF4-FFF2-40B4-BE49-F238E27FC236}">
                <a16:creationId xmlns:a16="http://schemas.microsoft.com/office/drawing/2014/main" id="{A7CD34FA-9398-864C-9489-136B1105502D}"/>
              </a:ext>
            </a:extLst>
          </p:cNvPr>
          <p:cNvSpPr txBox="1"/>
          <p:nvPr/>
        </p:nvSpPr>
        <p:spPr>
          <a:xfrm>
            <a:off x="1483300" y="2282255"/>
            <a:ext cx="1537600" cy="307777"/>
          </a:xfrm>
          <a:prstGeom prst="rect">
            <a:avLst/>
          </a:prstGeom>
          <a:noFill/>
        </p:spPr>
        <p:txBody>
          <a:bodyPr wrap="none" rtlCol="0">
            <a:spAutoFit/>
          </a:bodyPr>
          <a:lstStyle/>
          <a:p>
            <a:r>
              <a:rPr lang="en-US" sz="1400" dirty="0"/>
              <a:t>RJ-45 Connector</a:t>
            </a:r>
          </a:p>
        </p:txBody>
      </p:sp>
      <p:pic>
        <p:nvPicPr>
          <p:cNvPr id="10" name="Picture 9">
            <a:extLst>
              <a:ext uri="{FF2B5EF4-FFF2-40B4-BE49-F238E27FC236}">
                <a16:creationId xmlns:a16="http://schemas.microsoft.com/office/drawing/2014/main" id="{7844EFD8-BA62-954B-B9F2-003C3399FD51}"/>
              </a:ext>
            </a:extLst>
          </p:cNvPr>
          <p:cNvPicPr>
            <a:picLocks noChangeAspect="1"/>
          </p:cNvPicPr>
          <p:nvPr/>
        </p:nvPicPr>
        <p:blipFill>
          <a:blip r:embed="rId5"/>
          <a:stretch>
            <a:fillRect/>
          </a:stretch>
        </p:blipFill>
        <p:spPr>
          <a:xfrm>
            <a:off x="850041" y="2983229"/>
            <a:ext cx="951656" cy="1257744"/>
          </a:xfrm>
          <a:prstGeom prst="rect">
            <a:avLst/>
          </a:prstGeom>
        </p:spPr>
      </p:pic>
      <p:pic>
        <p:nvPicPr>
          <p:cNvPr id="12" name="Picture 11">
            <a:extLst>
              <a:ext uri="{FF2B5EF4-FFF2-40B4-BE49-F238E27FC236}">
                <a16:creationId xmlns:a16="http://schemas.microsoft.com/office/drawing/2014/main" id="{A3C04399-2672-F14A-9635-7DA0B6F6BD2F}"/>
              </a:ext>
            </a:extLst>
          </p:cNvPr>
          <p:cNvPicPr>
            <a:picLocks noChangeAspect="1"/>
          </p:cNvPicPr>
          <p:nvPr/>
        </p:nvPicPr>
        <p:blipFill>
          <a:blip r:embed="rId6"/>
          <a:stretch>
            <a:fillRect/>
          </a:stretch>
        </p:blipFill>
        <p:spPr>
          <a:xfrm>
            <a:off x="2365693" y="2983229"/>
            <a:ext cx="1413464" cy="1257743"/>
          </a:xfrm>
          <a:prstGeom prst="rect">
            <a:avLst/>
          </a:prstGeom>
        </p:spPr>
      </p:pic>
      <p:sp>
        <p:nvSpPr>
          <p:cNvPr id="18" name="TextBox 17">
            <a:extLst>
              <a:ext uri="{FF2B5EF4-FFF2-40B4-BE49-F238E27FC236}">
                <a16:creationId xmlns:a16="http://schemas.microsoft.com/office/drawing/2014/main" id="{B17A183A-435C-AA49-AFFC-BC09395ADF76}"/>
              </a:ext>
            </a:extLst>
          </p:cNvPr>
          <p:cNvSpPr txBox="1"/>
          <p:nvPr/>
        </p:nvSpPr>
        <p:spPr>
          <a:xfrm>
            <a:off x="1538831" y="4326392"/>
            <a:ext cx="1260281" cy="307777"/>
          </a:xfrm>
          <a:prstGeom prst="rect">
            <a:avLst/>
          </a:prstGeom>
          <a:noFill/>
        </p:spPr>
        <p:txBody>
          <a:bodyPr wrap="none" rtlCol="0">
            <a:spAutoFit/>
          </a:bodyPr>
          <a:lstStyle/>
          <a:p>
            <a:r>
              <a:rPr lang="en-US" sz="1400" dirty="0"/>
              <a:t>RJ-45 Socket</a:t>
            </a:r>
          </a:p>
        </p:txBody>
      </p:sp>
      <p:pic>
        <p:nvPicPr>
          <p:cNvPr id="14" name="Picture 13">
            <a:extLst>
              <a:ext uri="{FF2B5EF4-FFF2-40B4-BE49-F238E27FC236}">
                <a16:creationId xmlns:a16="http://schemas.microsoft.com/office/drawing/2014/main" id="{433C858A-2163-CE43-A289-9E5276DE6856}"/>
              </a:ext>
            </a:extLst>
          </p:cNvPr>
          <p:cNvPicPr>
            <a:picLocks noChangeAspect="1"/>
          </p:cNvPicPr>
          <p:nvPr/>
        </p:nvPicPr>
        <p:blipFill>
          <a:blip r:embed="rId7"/>
          <a:stretch>
            <a:fillRect/>
          </a:stretch>
        </p:blipFill>
        <p:spPr>
          <a:xfrm>
            <a:off x="5891233" y="882948"/>
            <a:ext cx="2571445" cy="1370032"/>
          </a:xfrm>
          <a:prstGeom prst="rect">
            <a:avLst/>
          </a:prstGeom>
        </p:spPr>
      </p:pic>
      <p:sp>
        <p:nvSpPr>
          <p:cNvPr id="19" name="TextBox 18">
            <a:extLst>
              <a:ext uri="{FF2B5EF4-FFF2-40B4-BE49-F238E27FC236}">
                <a16:creationId xmlns:a16="http://schemas.microsoft.com/office/drawing/2014/main" id="{988BA4D4-01B8-A344-A17E-4BEDDC8786C3}"/>
              </a:ext>
            </a:extLst>
          </p:cNvPr>
          <p:cNvSpPr txBox="1"/>
          <p:nvPr/>
        </p:nvSpPr>
        <p:spPr>
          <a:xfrm>
            <a:off x="5891233" y="2250202"/>
            <a:ext cx="2470485" cy="307777"/>
          </a:xfrm>
          <a:prstGeom prst="rect">
            <a:avLst/>
          </a:prstGeom>
          <a:noFill/>
        </p:spPr>
        <p:txBody>
          <a:bodyPr wrap="none" rtlCol="0">
            <a:spAutoFit/>
          </a:bodyPr>
          <a:lstStyle/>
          <a:p>
            <a:r>
              <a:rPr lang="en-US" sz="1400" dirty="0"/>
              <a:t>Poorly terminated UTP cable</a:t>
            </a:r>
          </a:p>
        </p:txBody>
      </p:sp>
      <p:pic>
        <p:nvPicPr>
          <p:cNvPr id="16" name="Picture 15">
            <a:extLst>
              <a:ext uri="{FF2B5EF4-FFF2-40B4-BE49-F238E27FC236}">
                <a16:creationId xmlns:a16="http://schemas.microsoft.com/office/drawing/2014/main" id="{880A1867-5D2E-2C4D-B373-E1B6440CA0DD}"/>
              </a:ext>
            </a:extLst>
          </p:cNvPr>
          <p:cNvPicPr>
            <a:picLocks noChangeAspect="1"/>
          </p:cNvPicPr>
          <p:nvPr/>
        </p:nvPicPr>
        <p:blipFill>
          <a:blip r:embed="rId8"/>
          <a:stretch>
            <a:fillRect/>
          </a:stretch>
        </p:blipFill>
        <p:spPr>
          <a:xfrm>
            <a:off x="5816009" y="2659010"/>
            <a:ext cx="2477950" cy="1347839"/>
          </a:xfrm>
          <a:prstGeom prst="rect">
            <a:avLst/>
          </a:prstGeom>
        </p:spPr>
      </p:pic>
      <p:sp>
        <p:nvSpPr>
          <p:cNvPr id="20" name="TextBox 19">
            <a:extLst>
              <a:ext uri="{FF2B5EF4-FFF2-40B4-BE49-F238E27FC236}">
                <a16:creationId xmlns:a16="http://schemas.microsoft.com/office/drawing/2014/main" id="{AEB19259-8FD8-E143-8B42-4941E201E9F4}"/>
              </a:ext>
            </a:extLst>
          </p:cNvPr>
          <p:cNvSpPr txBox="1"/>
          <p:nvPr/>
        </p:nvSpPr>
        <p:spPr>
          <a:xfrm>
            <a:off x="5891232" y="4006849"/>
            <a:ext cx="2669257" cy="307777"/>
          </a:xfrm>
          <a:prstGeom prst="rect">
            <a:avLst/>
          </a:prstGeom>
          <a:noFill/>
        </p:spPr>
        <p:txBody>
          <a:bodyPr wrap="none" rtlCol="0">
            <a:spAutoFit/>
          </a:bodyPr>
          <a:lstStyle/>
          <a:p>
            <a:r>
              <a:rPr lang="en-US" sz="1400" dirty="0"/>
              <a:t>Properly terminated UTP cable</a:t>
            </a:r>
          </a:p>
        </p:txBody>
      </p:sp>
    </p:spTree>
    <p:extLst>
      <p:ext uri="{BB962C8B-B14F-4D97-AF65-F5344CB8AC3E}">
        <p14:creationId xmlns:p14="http://schemas.microsoft.com/office/powerpoint/2010/main" val="2560120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85060"/>
            <a:ext cx="8345488" cy="731837"/>
          </a:xfrm>
        </p:spPr>
        <p:txBody>
          <a:bodyPr/>
          <a:lstStyle/>
          <a:p>
            <a:r>
              <a:rPr lang="en-US" sz="1600" dirty="0"/>
              <a:t>UTP Cabling</a:t>
            </a:r>
            <a:br>
              <a:rPr lang="en-US" dirty="0"/>
            </a:br>
            <a:r>
              <a:rPr lang="en-US" sz="2400" dirty="0"/>
              <a:t>Straight-through and Crossover UTP Cables </a:t>
            </a:r>
          </a:p>
        </p:txBody>
      </p:sp>
      <p:pic>
        <p:nvPicPr>
          <p:cNvPr id="4" name="Picture 3">
            <a:extLst>
              <a:ext uri="{FF2B5EF4-FFF2-40B4-BE49-F238E27FC236}">
                <a16:creationId xmlns:a16="http://schemas.microsoft.com/office/drawing/2014/main" id="{9A2A4AE6-4974-B345-8143-0F5E35175BB2}"/>
              </a:ext>
            </a:extLst>
          </p:cNvPr>
          <p:cNvPicPr>
            <a:picLocks noChangeAspect="1"/>
          </p:cNvPicPr>
          <p:nvPr/>
        </p:nvPicPr>
        <p:blipFill>
          <a:blip r:embed="rId3"/>
          <a:stretch>
            <a:fillRect/>
          </a:stretch>
        </p:blipFill>
        <p:spPr>
          <a:xfrm>
            <a:off x="2413590" y="877403"/>
            <a:ext cx="3742125" cy="1813242"/>
          </a:xfrm>
          <a:prstGeom prst="rect">
            <a:avLst/>
          </a:prstGeom>
        </p:spPr>
      </p:pic>
      <p:graphicFrame>
        <p:nvGraphicFramePr>
          <p:cNvPr id="5" name="Table 4">
            <a:extLst>
              <a:ext uri="{FF2B5EF4-FFF2-40B4-BE49-F238E27FC236}">
                <a16:creationId xmlns:a16="http://schemas.microsoft.com/office/drawing/2014/main" id="{CA4DD5F5-2964-1944-91B1-7A3C2EC8B5F2}"/>
              </a:ext>
            </a:extLst>
          </p:cNvPr>
          <p:cNvGraphicFramePr>
            <a:graphicFrameLocks noGrp="1"/>
          </p:cNvGraphicFramePr>
          <p:nvPr>
            <p:extLst>
              <p:ext uri="{D42A27DB-BD31-4B8C-83A1-F6EECF244321}">
                <p14:modId xmlns:p14="http://schemas.microsoft.com/office/powerpoint/2010/main" val="2322507103"/>
              </p:ext>
            </p:extLst>
          </p:nvPr>
        </p:nvGraphicFramePr>
        <p:xfrm>
          <a:off x="769088" y="2751151"/>
          <a:ext cx="7576401" cy="1915160"/>
        </p:xfrm>
        <a:graphic>
          <a:graphicData uri="http://schemas.openxmlformats.org/drawingml/2006/table">
            <a:tbl>
              <a:tblPr firstRow="1" bandRow="1">
                <a:tableStyleId>{5C22544A-7EE6-4342-B048-85BDC9FD1C3A}</a:tableStyleId>
              </a:tblPr>
              <a:tblGrid>
                <a:gridCol w="2324986">
                  <a:extLst>
                    <a:ext uri="{9D8B030D-6E8A-4147-A177-3AD203B41FA5}">
                      <a16:colId xmlns:a16="http://schemas.microsoft.com/office/drawing/2014/main" val="2767075972"/>
                    </a:ext>
                  </a:extLst>
                </a:gridCol>
                <a:gridCol w="2413591">
                  <a:extLst>
                    <a:ext uri="{9D8B030D-6E8A-4147-A177-3AD203B41FA5}">
                      <a16:colId xmlns:a16="http://schemas.microsoft.com/office/drawing/2014/main" val="2533726508"/>
                    </a:ext>
                  </a:extLst>
                </a:gridCol>
                <a:gridCol w="2837824">
                  <a:extLst>
                    <a:ext uri="{9D8B030D-6E8A-4147-A177-3AD203B41FA5}">
                      <a16:colId xmlns:a16="http://schemas.microsoft.com/office/drawing/2014/main" val="3265811275"/>
                    </a:ext>
                  </a:extLst>
                </a:gridCol>
              </a:tblGrid>
              <a:tr h="370840">
                <a:tc>
                  <a:txBody>
                    <a:bodyPr/>
                    <a:lstStyle/>
                    <a:p>
                      <a:r>
                        <a:rPr lang="en-US" sz="1200" dirty="0"/>
                        <a:t>Cable Type</a:t>
                      </a:r>
                    </a:p>
                  </a:txBody>
                  <a:tcPr/>
                </a:tc>
                <a:tc>
                  <a:txBody>
                    <a:bodyPr/>
                    <a:lstStyle/>
                    <a:p>
                      <a:r>
                        <a:rPr lang="en-US" sz="1200" dirty="0"/>
                        <a:t>Standard</a:t>
                      </a:r>
                    </a:p>
                  </a:txBody>
                  <a:tcPr/>
                </a:tc>
                <a:tc>
                  <a:txBody>
                    <a:bodyPr/>
                    <a:lstStyle/>
                    <a:p>
                      <a:r>
                        <a:rPr lang="en-US" sz="1200" dirty="0"/>
                        <a:t>Application</a:t>
                      </a:r>
                    </a:p>
                  </a:txBody>
                  <a:tcPr/>
                </a:tc>
                <a:extLst>
                  <a:ext uri="{0D108BD9-81ED-4DB2-BD59-A6C34878D82A}">
                    <a16:rowId xmlns:a16="http://schemas.microsoft.com/office/drawing/2014/main" val="3025646199"/>
                  </a:ext>
                </a:extLst>
              </a:tr>
              <a:tr h="370840">
                <a:tc>
                  <a:txBody>
                    <a:bodyPr/>
                    <a:lstStyle/>
                    <a:p>
                      <a:r>
                        <a:rPr lang="en-US" sz="1200" dirty="0">
                          <a:solidFill>
                            <a:srgbClr val="000000"/>
                          </a:solidFill>
                        </a:rPr>
                        <a:t>Ethernet Straight-through</a:t>
                      </a:r>
                    </a:p>
                  </a:txBody>
                  <a:tcPr/>
                </a:tc>
                <a:tc>
                  <a:txBody>
                    <a:bodyPr/>
                    <a:lstStyle/>
                    <a:p>
                      <a:r>
                        <a:rPr lang="en-US" sz="1200" dirty="0">
                          <a:solidFill>
                            <a:srgbClr val="000000"/>
                          </a:solidFill>
                        </a:rPr>
                        <a:t>Both ends T568A or T568B</a:t>
                      </a:r>
                    </a:p>
                  </a:txBody>
                  <a:tcPr/>
                </a:tc>
                <a:tc>
                  <a:txBody>
                    <a:bodyPr/>
                    <a:lstStyle/>
                    <a:p>
                      <a:r>
                        <a:rPr lang="en-US" sz="1200" dirty="0">
                          <a:solidFill>
                            <a:srgbClr val="000000"/>
                          </a:solidFill>
                        </a:rPr>
                        <a:t>Host to Network Device</a:t>
                      </a:r>
                    </a:p>
                  </a:txBody>
                  <a:tcPr/>
                </a:tc>
                <a:extLst>
                  <a:ext uri="{0D108BD9-81ED-4DB2-BD59-A6C34878D82A}">
                    <a16:rowId xmlns:a16="http://schemas.microsoft.com/office/drawing/2014/main" val="3188198789"/>
                  </a:ext>
                </a:extLst>
              </a:tr>
              <a:tr h="370840">
                <a:tc>
                  <a:txBody>
                    <a:bodyPr/>
                    <a:lstStyle/>
                    <a:p>
                      <a:r>
                        <a:rPr lang="en-US" sz="1200" dirty="0">
                          <a:solidFill>
                            <a:srgbClr val="000000"/>
                          </a:solidFill>
                        </a:rPr>
                        <a:t>Ethernet Crossover *</a:t>
                      </a:r>
                    </a:p>
                  </a:txBody>
                  <a:tcPr/>
                </a:tc>
                <a:tc>
                  <a:txBody>
                    <a:bodyPr/>
                    <a:lstStyle/>
                    <a:p>
                      <a:r>
                        <a:rPr lang="en-US" sz="1200" dirty="0">
                          <a:solidFill>
                            <a:srgbClr val="000000"/>
                          </a:solidFill>
                        </a:rPr>
                        <a:t>One end T568A, other end T568B</a:t>
                      </a:r>
                    </a:p>
                  </a:txBody>
                  <a:tcPr/>
                </a:tc>
                <a:tc>
                  <a:txBody>
                    <a:bodyPr/>
                    <a:lstStyle/>
                    <a:p>
                      <a:r>
                        <a:rPr lang="en-US" sz="1200" dirty="0">
                          <a:solidFill>
                            <a:srgbClr val="000000"/>
                          </a:solidFill>
                        </a:rPr>
                        <a:t>Host-to-Host, Switch-to-Switch, Router-to-Router</a:t>
                      </a:r>
                    </a:p>
                  </a:txBody>
                  <a:tcPr/>
                </a:tc>
                <a:extLst>
                  <a:ext uri="{0D108BD9-81ED-4DB2-BD59-A6C34878D82A}">
                    <a16:rowId xmlns:a16="http://schemas.microsoft.com/office/drawing/2014/main" val="4082003186"/>
                  </a:ext>
                </a:extLst>
              </a:tr>
              <a:tr h="122239">
                <a:tc gridSpan="3">
                  <a:txBody>
                    <a:bodyPr/>
                    <a:lstStyle/>
                    <a:p>
                      <a:r>
                        <a:rPr lang="en-US" sz="1100" dirty="0">
                          <a:solidFill>
                            <a:srgbClr val="000000"/>
                          </a:solidFill>
                        </a:rPr>
                        <a:t>* Considered Legacy due to most NICs using Auto-MDIX to sense cable type and complete connection</a:t>
                      </a:r>
                    </a:p>
                  </a:txBody>
                  <a:tcPr/>
                </a:tc>
                <a:tc hMerge="1">
                  <a:txBody>
                    <a:bodyPr/>
                    <a:lstStyle/>
                    <a:p>
                      <a:endParaRPr lang="en-US" sz="1200" dirty="0">
                        <a:solidFill>
                          <a:srgbClr val="000000"/>
                        </a:solidFill>
                      </a:endParaRPr>
                    </a:p>
                  </a:txBody>
                  <a:tcPr/>
                </a:tc>
                <a:tc hMerge="1">
                  <a:txBody>
                    <a:bodyPr/>
                    <a:lstStyle/>
                    <a:p>
                      <a:endParaRPr lang="en-US" sz="1200" dirty="0">
                        <a:solidFill>
                          <a:srgbClr val="000000"/>
                        </a:solidFill>
                      </a:endParaRPr>
                    </a:p>
                  </a:txBody>
                  <a:tcPr/>
                </a:tc>
                <a:extLst>
                  <a:ext uri="{0D108BD9-81ED-4DB2-BD59-A6C34878D82A}">
                    <a16:rowId xmlns:a16="http://schemas.microsoft.com/office/drawing/2014/main" val="2604894185"/>
                  </a:ext>
                </a:extLst>
              </a:tr>
              <a:tr h="370840">
                <a:tc>
                  <a:txBody>
                    <a:bodyPr/>
                    <a:lstStyle/>
                    <a:p>
                      <a:r>
                        <a:rPr lang="en-US" sz="1200" dirty="0">
                          <a:solidFill>
                            <a:srgbClr val="000000"/>
                          </a:solidFill>
                        </a:rPr>
                        <a:t>Rollover</a:t>
                      </a:r>
                    </a:p>
                  </a:txBody>
                  <a:tcPr/>
                </a:tc>
                <a:tc>
                  <a:txBody>
                    <a:bodyPr/>
                    <a:lstStyle/>
                    <a:p>
                      <a:r>
                        <a:rPr lang="en-US" sz="1200" dirty="0">
                          <a:solidFill>
                            <a:srgbClr val="000000"/>
                          </a:solidFill>
                        </a:rPr>
                        <a:t>Cisco Proprietary</a:t>
                      </a:r>
                    </a:p>
                  </a:txBody>
                  <a:tcPr/>
                </a:tc>
                <a:tc>
                  <a:txBody>
                    <a:bodyPr/>
                    <a:lstStyle/>
                    <a:p>
                      <a:r>
                        <a:rPr lang="en-US" sz="1200" dirty="0">
                          <a:solidFill>
                            <a:srgbClr val="000000"/>
                          </a:solidFill>
                        </a:rPr>
                        <a:t>Host serial port to Router or Switch Console Port, using an adapter</a:t>
                      </a:r>
                    </a:p>
                  </a:txBody>
                  <a:tcPr/>
                </a:tc>
                <a:extLst>
                  <a:ext uri="{0D108BD9-81ED-4DB2-BD59-A6C34878D82A}">
                    <a16:rowId xmlns:a16="http://schemas.microsoft.com/office/drawing/2014/main" val="2506356182"/>
                  </a:ext>
                </a:extLst>
              </a:tr>
            </a:tbl>
          </a:graphicData>
        </a:graphic>
      </p:graphicFrame>
    </p:spTree>
    <p:extLst>
      <p:ext uri="{BB962C8B-B14F-4D97-AF65-F5344CB8AC3E}">
        <p14:creationId xmlns:p14="http://schemas.microsoft.com/office/powerpoint/2010/main" val="3826224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4.5 Fiber-Optic Cabling</a:t>
            </a:r>
          </a:p>
        </p:txBody>
      </p:sp>
    </p:spTree>
    <p:custDataLst>
      <p:tags r:id="rId1"/>
    </p:custDataLst>
    <p:extLst>
      <p:ext uri="{BB962C8B-B14F-4D97-AF65-F5344CB8AC3E}">
        <p14:creationId xmlns:p14="http://schemas.microsoft.com/office/powerpoint/2010/main" val="2549051537"/>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Fiber-Optic Cabling</a:t>
            </a:r>
            <a:br>
              <a:rPr lang="en-US" dirty="0"/>
            </a:br>
            <a:r>
              <a:rPr lang="en-US" sz="2400" dirty="0"/>
              <a:t>Properties of Fiber-Optic Cabling</a:t>
            </a:r>
          </a:p>
        </p:txBody>
      </p:sp>
      <p:sp>
        <p:nvSpPr>
          <p:cNvPr id="5" name="Content Placeholder 4">
            <a:extLst>
              <a:ext uri="{FF2B5EF4-FFF2-40B4-BE49-F238E27FC236}">
                <a16:creationId xmlns:a16="http://schemas.microsoft.com/office/drawing/2014/main" id="{CC4F0493-B526-DE4A-B220-F79C82C4F124}"/>
              </a:ext>
            </a:extLst>
          </p:cNvPr>
          <p:cNvSpPr>
            <a:spLocks noGrp="1"/>
          </p:cNvSpPr>
          <p:nvPr>
            <p:ph idx="1"/>
          </p:nvPr>
        </p:nvSpPr>
        <p:spPr>
          <a:xfrm>
            <a:off x="431971" y="902311"/>
            <a:ext cx="7755099" cy="3505566"/>
          </a:xfrm>
        </p:spPr>
        <p:txBody>
          <a:bodyPr/>
          <a:lstStyle/>
          <a:p>
            <a:pPr marL="342900" indent="-342900" algn="l">
              <a:buFont typeface="Arial" panose="020B0604020202020204" pitchFamily="34" charset="0"/>
              <a:buChar char="•"/>
            </a:pPr>
            <a:r>
              <a:rPr lang="en-US" sz="1600" dirty="0">
                <a:solidFill>
                  <a:srgbClr val="000000"/>
                </a:solidFill>
              </a:rPr>
              <a:t>Not as common as UTP because of the expense involved</a:t>
            </a:r>
          </a:p>
          <a:p>
            <a:pPr marL="342900" indent="-342900" algn="l">
              <a:buFont typeface="Arial" panose="020B0604020202020204" pitchFamily="34" charset="0"/>
              <a:buChar char="•"/>
            </a:pPr>
            <a:r>
              <a:rPr lang="en-US" sz="1600" dirty="0">
                <a:solidFill>
                  <a:srgbClr val="000000"/>
                </a:solidFill>
              </a:rPr>
              <a:t>Ideal for some networking scenarios</a:t>
            </a:r>
          </a:p>
          <a:p>
            <a:pPr marL="342900" indent="-342900" algn="l">
              <a:buFont typeface="Arial" panose="020B0604020202020204" pitchFamily="34" charset="0"/>
              <a:buChar char="•"/>
            </a:pPr>
            <a:r>
              <a:rPr lang="en-US" sz="1600" dirty="0">
                <a:solidFill>
                  <a:srgbClr val="000000"/>
                </a:solidFill>
              </a:rPr>
              <a:t>Transmits data over longer distances at higher bandwidth than any other networking media</a:t>
            </a:r>
          </a:p>
          <a:p>
            <a:pPr marL="342900" indent="-342900" algn="l">
              <a:buFont typeface="Arial" panose="020B0604020202020204" pitchFamily="34" charset="0"/>
              <a:buChar char="•"/>
            </a:pPr>
            <a:r>
              <a:rPr lang="en-US" sz="1600" dirty="0">
                <a:solidFill>
                  <a:srgbClr val="000000"/>
                </a:solidFill>
              </a:rPr>
              <a:t>Less susceptible to attenuation, and completely immune to EMI/RFI</a:t>
            </a:r>
          </a:p>
          <a:p>
            <a:pPr marL="342900" indent="-342900" algn="l">
              <a:buFont typeface="Arial" panose="020B0604020202020204" pitchFamily="34" charset="0"/>
              <a:buChar char="•"/>
            </a:pPr>
            <a:r>
              <a:rPr lang="en-US" sz="1600" dirty="0">
                <a:solidFill>
                  <a:srgbClr val="000000"/>
                </a:solidFill>
              </a:rPr>
              <a:t>Made of flexible, extremely thin strands of very pure glass</a:t>
            </a:r>
          </a:p>
          <a:p>
            <a:pPr marL="342900" indent="-342900" algn="l">
              <a:buFont typeface="Arial" panose="020B0604020202020204" pitchFamily="34" charset="0"/>
              <a:buChar char="•"/>
            </a:pPr>
            <a:r>
              <a:rPr lang="en-US" sz="1600" dirty="0">
                <a:solidFill>
                  <a:srgbClr val="000000"/>
                </a:solidFill>
              </a:rPr>
              <a:t>Uses a laser or LED to encode bits as pulses of light</a:t>
            </a:r>
          </a:p>
          <a:p>
            <a:pPr marL="342900" indent="-342900" algn="l">
              <a:buFont typeface="Arial" panose="020B0604020202020204" pitchFamily="34" charset="0"/>
              <a:buChar char="•"/>
            </a:pPr>
            <a:r>
              <a:rPr lang="en-US" sz="1600" dirty="0">
                <a:solidFill>
                  <a:srgbClr val="000000"/>
                </a:solidFill>
              </a:rPr>
              <a:t>The fiber-optic cable acts as a wave guide to transmit light between the two ends with minimal signal loss</a:t>
            </a:r>
          </a:p>
        </p:txBody>
      </p:sp>
    </p:spTree>
    <p:extLst>
      <p:ext uri="{BB962C8B-B14F-4D97-AF65-F5344CB8AC3E}">
        <p14:creationId xmlns:p14="http://schemas.microsoft.com/office/powerpoint/2010/main" val="3566960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9427"/>
            <a:ext cx="8345488" cy="731837"/>
          </a:xfrm>
        </p:spPr>
        <p:txBody>
          <a:bodyPr/>
          <a:lstStyle/>
          <a:p>
            <a:r>
              <a:rPr lang="en-US" sz="1600" dirty="0"/>
              <a:t>Fiber-Optic Cabling</a:t>
            </a:r>
            <a:br>
              <a:rPr lang="en-US" dirty="0"/>
            </a:br>
            <a:r>
              <a:rPr lang="en-US" sz="2400" dirty="0"/>
              <a:t>Types of Fiber Media</a:t>
            </a:r>
          </a:p>
        </p:txBody>
      </p:sp>
      <p:sp>
        <p:nvSpPr>
          <p:cNvPr id="10" name="TextBox 9">
            <a:extLst>
              <a:ext uri="{FF2B5EF4-FFF2-40B4-BE49-F238E27FC236}">
                <a16:creationId xmlns:a16="http://schemas.microsoft.com/office/drawing/2014/main" id="{0145086B-2901-0F41-A9EB-B71B1C482E4F}"/>
              </a:ext>
            </a:extLst>
          </p:cNvPr>
          <p:cNvSpPr txBox="1"/>
          <p:nvPr/>
        </p:nvSpPr>
        <p:spPr>
          <a:xfrm>
            <a:off x="1223992" y="776263"/>
            <a:ext cx="1858201" cy="338554"/>
          </a:xfrm>
          <a:prstGeom prst="rect">
            <a:avLst/>
          </a:prstGeom>
          <a:noFill/>
        </p:spPr>
        <p:txBody>
          <a:bodyPr wrap="none" rtlCol="0">
            <a:spAutoFit/>
          </a:bodyPr>
          <a:lstStyle/>
          <a:p>
            <a:r>
              <a:rPr lang="en-US" sz="1600" dirty="0"/>
              <a:t>Single-Mode Fiber</a:t>
            </a:r>
          </a:p>
        </p:txBody>
      </p:sp>
      <p:sp>
        <p:nvSpPr>
          <p:cNvPr id="12" name="TextBox 11">
            <a:extLst>
              <a:ext uri="{FF2B5EF4-FFF2-40B4-BE49-F238E27FC236}">
                <a16:creationId xmlns:a16="http://schemas.microsoft.com/office/drawing/2014/main" id="{2A4ED91E-0D65-D341-8674-40BFA887E49F}"/>
              </a:ext>
            </a:extLst>
          </p:cNvPr>
          <p:cNvSpPr txBox="1"/>
          <p:nvPr/>
        </p:nvSpPr>
        <p:spPr>
          <a:xfrm>
            <a:off x="856904" y="3044268"/>
            <a:ext cx="2592376" cy="738664"/>
          </a:xfrm>
          <a:prstGeom prst="rect">
            <a:avLst/>
          </a:prstGeom>
          <a:noFill/>
        </p:spPr>
        <p:txBody>
          <a:bodyPr wrap="none" rtlCol="0">
            <a:spAutoFit/>
          </a:bodyPr>
          <a:lstStyle/>
          <a:p>
            <a:pPr marL="285750" indent="-285750">
              <a:buFont typeface="Arial" panose="020B0604020202020204" pitchFamily="34" charset="0"/>
              <a:buChar char="•"/>
            </a:pPr>
            <a:r>
              <a:rPr lang="en-US" sz="1400" dirty="0">
                <a:solidFill>
                  <a:srgbClr val="000000"/>
                </a:solidFill>
              </a:rPr>
              <a:t>Very small core</a:t>
            </a:r>
          </a:p>
          <a:p>
            <a:pPr marL="285750" indent="-285750">
              <a:buFont typeface="Arial" panose="020B0604020202020204" pitchFamily="34" charset="0"/>
              <a:buChar char="•"/>
            </a:pPr>
            <a:r>
              <a:rPr lang="en-US" sz="1400" dirty="0">
                <a:solidFill>
                  <a:srgbClr val="000000"/>
                </a:solidFill>
              </a:rPr>
              <a:t>Uses expensive lasers</a:t>
            </a:r>
          </a:p>
          <a:p>
            <a:pPr marL="285750" indent="-285750">
              <a:buFont typeface="Arial" panose="020B0604020202020204" pitchFamily="34" charset="0"/>
              <a:buChar char="•"/>
            </a:pPr>
            <a:r>
              <a:rPr lang="en-US" sz="1400" dirty="0">
                <a:solidFill>
                  <a:srgbClr val="000000"/>
                </a:solidFill>
              </a:rPr>
              <a:t>Long-distance applications</a:t>
            </a:r>
          </a:p>
        </p:txBody>
      </p:sp>
      <p:pic>
        <p:nvPicPr>
          <p:cNvPr id="7" name="Picture 6">
            <a:extLst>
              <a:ext uri="{FF2B5EF4-FFF2-40B4-BE49-F238E27FC236}">
                <a16:creationId xmlns:a16="http://schemas.microsoft.com/office/drawing/2014/main" id="{85F69D71-1615-F943-A89B-B8E540C616D0}"/>
              </a:ext>
            </a:extLst>
          </p:cNvPr>
          <p:cNvPicPr>
            <a:picLocks noChangeAspect="1"/>
          </p:cNvPicPr>
          <p:nvPr/>
        </p:nvPicPr>
        <p:blipFill>
          <a:blip r:embed="rId3"/>
          <a:stretch>
            <a:fillRect/>
          </a:stretch>
        </p:blipFill>
        <p:spPr>
          <a:xfrm>
            <a:off x="404037" y="1159244"/>
            <a:ext cx="3498112" cy="1826949"/>
          </a:xfrm>
          <a:prstGeom prst="rect">
            <a:avLst/>
          </a:prstGeom>
        </p:spPr>
      </p:pic>
      <p:sp>
        <p:nvSpPr>
          <p:cNvPr id="11" name="TextBox 10">
            <a:extLst>
              <a:ext uri="{FF2B5EF4-FFF2-40B4-BE49-F238E27FC236}">
                <a16:creationId xmlns:a16="http://schemas.microsoft.com/office/drawing/2014/main" id="{602F7914-42F0-484B-BB97-EB9EA6A329D7}"/>
              </a:ext>
            </a:extLst>
          </p:cNvPr>
          <p:cNvSpPr txBox="1"/>
          <p:nvPr/>
        </p:nvSpPr>
        <p:spPr>
          <a:xfrm>
            <a:off x="5976150" y="776263"/>
            <a:ext cx="1654620" cy="338554"/>
          </a:xfrm>
          <a:prstGeom prst="rect">
            <a:avLst/>
          </a:prstGeom>
          <a:noFill/>
        </p:spPr>
        <p:txBody>
          <a:bodyPr wrap="none" rtlCol="0">
            <a:spAutoFit/>
          </a:bodyPr>
          <a:lstStyle/>
          <a:p>
            <a:r>
              <a:rPr lang="en-US" sz="1600" dirty="0"/>
              <a:t>Multimode Fiber</a:t>
            </a:r>
          </a:p>
        </p:txBody>
      </p:sp>
      <p:sp>
        <p:nvSpPr>
          <p:cNvPr id="13" name="TextBox 12">
            <a:extLst>
              <a:ext uri="{FF2B5EF4-FFF2-40B4-BE49-F238E27FC236}">
                <a16:creationId xmlns:a16="http://schemas.microsoft.com/office/drawing/2014/main" id="{D9E7D19F-4913-9C4C-95A2-35193F2716BF}"/>
              </a:ext>
            </a:extLst>
          </p:cNvPr>
          <p:cNvSpPr txBox="1"/>
          <p:nvPr/>
        </p:nvSpPr>
        <p:spPr>
          <a:xfrm>
            <a:off x="5496243" y="2941486"/>
            <a:ext cx="3066802" cy="954107"/>
          </a:xfrm>
          <a:prstGeom prst="rect">
            <a:avLst/>
          </a:prstGeom>
          <a:noFill/>
        </p:spPr>
        <p:txBody>
          <a:bodyPr wrap="none" rtlCol="0">
            <a:spAutoFit/>
          </a:bodyPr>
          <a:lstStyle/>
          <a:p>
            <a:pPr marL="285750" indent="-285750">
              <a:buFont typeface="Arial" panose="020B0604020202020204" pitchFamily="34" charset="0"/>
              <a:buChar char="•"/>
            </a:pPr>
            <a:r>
              <a:rPr lang="en-US" sz="1400" dirty="0">
                <a:solidFill>
                  <a:srgbClr val="000000"/>
                </a:solidFill>
              </a:rPr>
              <a:t>Larger core</a:t>
            </a:r>
          </a:p>
          <a:p>
            <a:pPr marL="285750" indent="-285750">
              <a:buFont typeface="Arial" panose="020B0604020202020204" pitchFamily="34" charset="0"/>
              <a:buChar char="•"/>
            </a:pPr>
            <a:r>
              <a:rPr lang="en-US" sz="1400" dirty="0">
                <a:solidFill>
                  <a:srgbClr val="000000"/>
                </a:solidFill>
              </a:rPr>
              <a:t>Uses less expensive LEDs</a:t>
            </a:r>
          </a:p>
          <a:p>
            <a:pPr marL="285750" indent="-285750">
              <a:buFont typeface="Arial" panose="020B0604020202020204" pitchFamily="34" charset="0"/>
              <a:buChar char="•"/>
            </a:pPr>
            <a:r>
              <a:rPr lang="en-US" sz="1400" dirty="0">
                <a:solidFill>
                  <a:srgbClr val="000000"/>
                </a:solidFill>
              </a:rPr>
              <a:t>LEDs transmit at different angles</a:t>
            </a:r>
          </a:p>
          <a:p>
            <a:pPr marL="285750" indent="-285750">
              <a:buFont typeface="Arial" panose="020B0604020202020204" pitchFamily="34" charset="0"/>
              <a:buChar char="•"/>
            </a:pPr>
            <a:r>
              <a:rPr lang="en-US" sz="1400" dirty="0">
                <a:solidFill>
                  <a:srgbClr val="000000"/>
                </a:solidFill>
              </a:rPr>
              <a:t>Up to 10 Gbps over 550 meters</a:t>
            </a:r>
          </a:p>
        </p:txBody>
      </p:sp>
      <p:pic>
        <p:nvPicPr>
          <p:cNvPr id="9" name="Picture 8">
            <a:extLst>
              <a:ext uri="{FF2B5EF4-FFF2-40B4-BE49-F238E27FC236}">
                <a16:creationId xmlns:a16="http://schemas.microsoft.com/office/drawing/2014/main" id="{E68DE850-D35E-6A46-911C-7201A131A7ED}"/>
              </a:ext>
            </a:extLst>
          </p:cNvPr>
          <p:cNvPicPr>
            <a:picLocks noChangeAspect="1"/>
          </p:cNvPicPr>
          <p:nvPr/>
        </p:nvPicPr>
        <p:blipFill>
          <a:blip r:embed="rId4"/>
          <a:stretch>
            <a:fillRect/>
          </a:stretch>
        </p:blipFill>
        <p:spPr>
          <a:xfrm>
            <a:off x="5054404" y="1159244"/>
            <a:ext cx="3498112" cy="1822655"/>
          </a:xfrm>
          <a:prstGeom prst="rect">
            <a:avLst/>
          </a:prstGeom>
        </p:spPr>
      </p:pic>
      <p:sp>
        <p:nvSpPr>
          <p:cNvPr id="14" name="TextBox 13">
            <a:extLst>
              <a:ext uri="{FF2B5EF4-FFF2-40B4-BE49-F238E27FC236}">
                <a16:creationId xmlns:a16="http://schemas.microsoft.com/office/drawing/2014/main" id="{D010E103-DB24-A243-A5CD-29306830B737}"/>
              </a:ext>
            </a:extLst>
          </p:cNvPr>
          <p:cNvSpPr txBox="1"/>
          <p:nvPr/>
        </p:nvSpPr>
        <p:spPr>
          <a:xfrm>
            <a:off x="475618" y="4025477"/>
            <a:ext cx="8192763" cy="738664"/>
          </a:xfrm>
          <a:prstGeom prst="rect">
            <a:avLst/>
          </a:prstGeom>
          <a:noFill/>
        </p:spPr>
        <p:txBody>
          <a:bodyPr wrap="square" rtlCol="0">
            <a:spAutoFit/>
          </a:bodyPr>
          <a:lstStyle/>
          <a:p>
            <a:r>
              <a:rPr lang="en-US" sz="1400" dirty="0">
                <a:solidFill>
                  <a:srgbClr val="000000"/>
                </a:solidFill>
              </a:rPr>
              <a:t>Dispersion refers to the spreading out of a light pulse over time. Increased dispersion means increased loss of signal strength. MMF has greater dispersion than SMF, with a the maximum cable distance for MMF is 550 meters.</a:t>
            </a:r>
          </a:p>
        </p:txBody>
      </p:sp>
    </p:spTree>
    <p:extLst>
      <p:ext uri="{BB962C8B-B14F-4D97-AF65-F5344CB8AC3E}">
        <p14:creationId xmlns:p14="http://schemas.microsoft.com/office/powerpoint/2010/main" val="935141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Fiber-Optic Cabling</a:t>
            </a:r>
            <a:br>
              <a:rPr lang="en-US" dirty="0"/>
            </a:br>
            <a:r>
              <a:rPr lang="en-US" sz="2400" dirty="0"/>
              <a:t>Fiber-Optic Cabling Usage</a:t>
            </a:r>
          </a:p>
        </p:txBody>
      </p:sp>
      <p:sp>
        <p:nvSpPr>
          <p:cNvPr id="4" name="Content Placeholder 3">
            <a:extLst>
              <a:ext uri="{FF2B5EF4-FFF2-40B4-BE49-F238E27FC236}">
                <a16:creationId xmlns:a16="http://schemas.microsoft.com/office/drawing/2014/main" id="{DFF076BC-3C2E-CE4F-A6DA-A339E2D4B22B}"/>
              </a:ext>
            </a:extLst>
          </p:cNvPr>
          <p:cNvSpPr>
            <a:spLocks noGrp="1"/>
          </p:cNvSpPr>
          <p:nvPr>
            <p:ph idx="1"/>
          </p:nvPr>
        </p:nvSpPr>
        <p:spPr>
          <a:xfrm>
            <a:off x="431971" y="933119"/>
            <a:ext cx="8280057" cy="3073946"/>
          </a:xfrm>
        </p:spPr>
        <p:txBody>
          <a:bodyPr/>
          <a:lstStyle/>
          <a:p>
            <a:pPr algn="l"/>
            <a:r>
              <a:rPr lang="en-US" sz="1600" dirty="0">
                <a:solidFill>
                  <a:srgbClr val="000000"/>
                </a:solidFill>
              </a:rPr>
              <a:t>Fiber-optic cabling is now being used in four types of industry:</a:t>
            </a:r>
          </a:p>
          <a:p>
            <a:pPr algn="l"/>
            <a:endParaRPr lang="en-US" sz="1600" dirty="0">
              <a:solidFill>
                <a:srgbClr val="000000"/>
              </a:solidFill>
            </a:endParaRPr>
          </a:p>
          <a:p>
            <a:pPr marL="342900" indent="-342900" algn="l">
              <a:buFont typeface="+mj-lt"/>
              <a:buAutoNum type="arabicPeriod"/>
            </a:pPr>
            <a:r>
              <a:rPr lang="en-US" sz="1600" b="1" dirty="0">
                <a:solidFill>
                  <a:srgbClr val="000000"/>
                </a:solidFill>
              </a:rPr>
              <a:t>Enterprise Networks -</a:t>
            </a:r>
            <a:r>
              <a:rPr lang="en-US" sz="1600" dirty="0">
                <a:solidFill>
                  <a:srgbClr val="000000"/>
                </a:solidFill>
              </a:rPr>
              <a:t> Used for backbone cabling applications and interconnecting infrastructure devices</a:t>
            </a:r>
          </a:p>
          <a:p>
            <a:pPr marL="342900" indent="-342900" algn="l">
              <a:buFont typeface="+mj-lt"/>
              <a:buAutoNum type="arabicPeriod"/>
            </a:pPr>
            <a:r>
              <a:rPr lang="en-US" sz="1600" b="1" dirty="0">
                <a:solidFill>
                  <a:srgbClr val="000000"/>
                </a:solidFill>
              </a:rPr>
              <a:t>Fiber-to-the-Home (FTTH) -</a:t>
            </a:r>
            <a:r>
              <a:rPr lang="en-US" sz="1600" dirty="0">
                <a:solidFill>
                  <a:srgbClr val="000000"/>
                </a:solidFill>
              </a:rPr>
              <a:t> Used to provide always-on broadband services to homes and small businesses</a:t>
            </a:r>
          </a:p>
          <a:p>
            <a:pPr marL="342900" indent="-342900" algn="l">
              <a:buFont typeface="+mj-lt"/>
              <a:buAutoNum type="arabicPeriod"/>
            </a:pPr>
            <a:r>
              <a:rPr lang="en-US" sz="1600" b="1" dirty="0">
                <a:solidFill>
                  <a:srgbClr val="000000"/>
                </a:solidFill>
              </a:rPr>
              <a:t>Long-Haul Networks -</a:t>
            </a:r>
            <a:r>
              <a:rPr lang="en-US" sz="1600" dirty="0">
                <a:solidFill>
                  <a:srgbClr val="000000"/>
                </a:solidFill>
              </a:rPr>
              <a:t> Used by service providers to connect countries and cities</a:t>
            </a:r>
          </a:p>
          <a:p>
            <a:pPr marL="342900" indent="-342900" algn="l">
              <a:buFont typeface="+mj-lt"/>
              <a:buAutoNum type="arabicPeriod"/>
            </a:pPr>
            <a:r>
              <a:rPr lang="en-US" sz="1600" b="1" dirty="0">
                <a:solidFill>
                  <a:srgbClr val="000000"/>
                </a:solidFill>
              </a:rPr>
              <a:t>Submarine Cable Networks -</a:t>
            </a:r>
            <a:r>
              <a:rPr lang="en-US" sz="1600" dirty="0">
                <a:solidFill>
                  <a:srgbClr val="000000"/>
                </a:solidFill>
              </a:rPr>
              <a:t> Used to provide reliable high-speed, high-capacity solutions capable of surviving in harsh undersea environments at up to transoceanic distances. </a:t>
            </a:r>
          </a:p>
          <a:p>
            <a:pPr algn="l"/>
            <a:endParaRPr lang="en-US" sz="1600" dirty="0">
              <a:solidFill>
                <a:srgbClr val="000000"/>
              </a:solidFill>
            </a:endParaRPr>
          </a:p>
          <a:p>
            <a:pPr algn="l"/>
            <a:r>
              <a:rPr lang="en-US" sz="1600" dirty="0">
                <a:solidFill>
                  <a:srgbClr val="000000"/>
                </a:solidFill>
              </a:rPr>
              <a:t>Our focus in this course is the use of fiber within the enterprise.</a:t>
            </a:r>
          </a:p>
          <a:p>
            <a:pPr algn="l"/>
            <a:endParaRPr lang="en-US" sz="1400" dirty="0">
              <a:solidFill>
                <a:srgbClr val="000000"/>
              </a:solidFill>
            </a:endParaRPr>
          </a:p>
        </p:txBody>
      </p:sp>
    </p:spTree>
    <p:extLst>
      <p:ext uri="{BB962C8B-B14F-4D97-AF65-F5344CB8AC3E}">
        <p14:creationId xmlns:p14="http://schemas.microsoft.com/office/powerpoint/2010/main" val="424732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Fiber-Optic Cabling</a:t>
            </a:r>
            <a:br>
              <a:rPr lang="en-US" dirty="0"/>
            </a:br>
            <a:r>
              <a:rPr lang="en-US" sz="2400" dirty="0"/>
              <a:t>Fiber-Optic Connectors</a:t>
            </a:r>
          </a:p>
        </p:txBody>
      </p:sp>
      <p:pic>
        <p:nvPicPr>
          <p:cNvPr id="9" name="Picture 8">
            <a:extLst>
              <a:ext uri="{FF2B5EF4-FFF2-40B4-BE49-F238E27FC236}">
                <a16:creationId xmlns:a16="http://schemas.microsoft.com/office/drawing/2014/main" id="{B26D65F4-B7C3-924E-9B83-6DED04AD85D6}"/>
              </a:ext>
            </a:extLst>
          </p:cNvPr>
          <p:cNvPicPr>
            <a:picLocks noChangeAspect="1"/>
          </p:cNvPicPr>
          <p:nvPr/>
        </p:nvPicPr>
        <p:blipFill>
          <a:blip r:embed="rId3"/>
          <a:stretch>
            <a:fillRect/>
          </a:stretch>
        </p:blipFill>
        <p:spPr>
          <a:xfrm>
            <a:off x="1009650" y="959161"/>
            <a:ext cx="2499094" cy="1158225"/>
          </a:xfrm>
          <a:prstGeom prst="rect">
            <a:avLst/>
          </a:prstGeom>
        </p:spPr>
      </p:pic>
      <p:sp>
        <p:nvSpPr>
          <p:cNvPr id="18" name="TextBox 17">
            <a:extLst>
              <a:ext uri="{FF2B5EF4-FFF2-40B4-BE49-F238E27FC236}">
                <a16:creationId xmlns:a16="http://schemas.microsoft.com/office/drawing/2014/main" id="{044A587F-DE40-3E49-8A91-EEAED1C33FB7}"/>
              </a:ext>
            </a:extLst>
          </p:cNvPr>
          <p:cNvSpPr txBox="1"/>
          <p:nvPr/>
        </p:nvSpPr>
        <p:spPr>
          <a:xfrm>
            <a:off x="966086" y="2134142"/>
            <a:ext cx="2465483" cy="307777"/>
          </a:xfrm>
          <a:prstGeom prst="rect">
            <a:avLst/>
          </a:prstGeom>
          <a:noFill/>
        </p:spPr>
        <p:txBody>
          <a:bodyPr wrap="none" rtlCol="0">
            <a:spAutoFit/>
          </a:bodyPr>
          <a:lstStyle/>
          <a:p>
            <a:r>
              <a:rPr lang="en-US" sz="1400" dirty="0">
                <a:solidFill>
                  <a:srgbClr val="000000"/>
                </a:solidFill>
              </a:rPr>
              <a:t>Straight-Tip (ST) Connectors</a:t>
            </a:r>
          </a:p>
        </p:txBody>
      </p:sp>
      <p:pic>
        <p:nvPicPr>
          <p:cNvPr id="13" name="Picture 12">
            <a:extLst>
              <a:ext uri="{FF2B5EF4-FFF2-40B4-BE49-F238E27FC236}">
                <a16:creationId xmlns:a16="http://schemas.microsoft.com/office/drawing/2014/main" id="{FD808FC8-9C53-6F46-BBFE-9EA2FE573C6E}"/>
              </a:ext>
            </a:extLst>
          </p:cNvPr>
          <p:cNvPicPr>
            <a:picLocks noChangeAspect="1"/>
          </p:cNvPicPr>
          <p:nvPr/>
        </p:nvPicPr>
        <p:blipFill>
          <a:blip r:embed="rId4"/>
          <a:stretch>
            <a:fillRect/>
          </a:stretch>
        </p:blipFill>
        <p:spPr>
          <a:xfrm>
            <a:off x="1009650" y="2766454"/>
            <a:ext cx="1923902" cy="1559373"/>
          </a:xfrm>
          <a:prstGeom prst="rect">
            <a:avLst/>
          </a:prstGeom>
        </p:spPr>
      </p:pic>
      <p:sp>
        <p:nvSpPr>
          <p:cNvPr id="19" name="TextBox 18">
            <a:extLst>
              <a:ext uri="{FF2B5EF4-FFF2-40B4-BE49-F238E27FC236}">
                <a16:creationId xmlns:a16="http://schemas.microsoft.com/office/drawing/2014/main" id="{5E458872-CEC9-3244-B967-B0823E20436A}"/>
              </a:ext>
            </a:extLst>
          </p:cNvPr>
          <p:cNvSpPr txBox="1"/>
          <p:nvPr/>
        </p:nvSpPr>
        <p:spPr>
          <a:xfrm>
            <a:off x="609546" y="4401210"/>
            <a:ext cx="3299301" cy="307777"/>
          </a:xfrm>
          <a:prstGeom prst="rect">
            <a:avLst/>
          </a:prstGeom>
          <a:noFill/>
        </p:spPr>
        <p:txBody>
          <a:bodyPr wrap="none" rtlCol="0">
            <a:spAutoFit/>
          </a:bodyPr>
          <a:lstStyle/>
          <a:p>
            <a:r>
              <a:rPr lang="en-US" sz="1400" dirty="0">
                <a:solidFill>
                  <a:srgbClr val="000000"/>
                </a:solidFill>
              </a:rPr>
              <a:t>Subscriber Connector (SC) Connectors</a:t>
            </a:r>
          </a:p>
        </p:txBody>
      </p:sp>
      <p:pic>
        <p:nvPicPr>
          <p:cNvPr id="15" name="Picture 14">
            <a:extLst>
              <a:ext uri="{FF2B5EF4-FFF2-40B4-BE49-F238E27FC236}">
                <a16:creationId xmlns:a16="http://schemas.microsoft.com/office/drawing/2014/main" id="{0A64F955-27EC-7C4C-AD3C-DBA6ACB9CC02}"/>
              </a:ext>
            </a:extLst>
          </p:cNvPr>
          <p:cNvPicPr>
            <a:picLocks noChangeAspect="1"/>
          </p:cNvPicPr>
          <p:nvPr/>
        </p:nvPicPr>
        <p:blipFill>
          <a:blip r:embed="rId5"/>
          <a:stretch>
            <a:fillRect/>
          </a:stretch>
        </p:blipFill>
        <p:spPr>
          <a:xfrm>
            <a:off x="5333119" y="920750"/>
            <a:ext cx="3303761" cy="1119814"/>
          </a:xfrm>
          <a:prstGeom prst="rect">
            <a:avLst/>
          </a:prstGeom>
        </p:spPr>
      </p:pic>
      <p:sp>
        <p:nvSpPr>
          <p:cNvPr id="20" name="TextBox 19">
            <a:extLst>
              <a:ext uri="{FF2B5EF4-FFF2-40B4-BE49-F238E27FC236}">
                <a16:creationId xmlns:a16="http://schemas.microsoft.com/office/drawing/2014/main" id="{8FFAB514-071E-774B-A4BE-76D1026B088F}"/>
              </a:ext>
            </a:extLst>
          </p:cNvPr>
          <p:cNvSpPr txBox="1"/>
          <p:nvPr/>
        </p:nvSpPr>
        <p:spPr>
          <a:xfrm>
            <a:off x="5161423" y="2040564"/>
            <a:ext cx="3647152" cy="307777"/>
          </a:xfrm>
          <a:prstGeom prst="rect">
            <a:avLst/>
          </a:prstGeom>
          <a:noFill/>
        </p:spPr>
        <p:txBody>
          <a:bodyPr wrap="none" rtlCol="0">
            <a:spAutoFit/>
          </a:bodyPr>
          <a:lstStyle/>
          <a:p>
            <a:r>
              <a:rPr lang="en-US" sz="1400" dirty="0">
                <a:solidFill>
                  <a:srgbClr val="000000"/>
                </a:solidFill>
              </a:rPr>
              <a:t>Lucent Connector (LC) Simplex Connectors</a:t>
            </a:r>
          </a:p>
        </p:txBody>
      </p:sp>
      <p:pic>
        <p:nvPicPr>
          <p:cNvPr id="17" name="Picture 16">
            <a:extLst>
              <a:ext uri="{FF2B5EF4-FFF2-40B4-BE49-F238E27FC236}">
                <a16:creationId xmlns:a16="http://schemas.microsoft.com/office/drawing/2014/main" id="{6DFA9AAA-D0E3-1B4B-BCE3-E072F4C23680}"/>
              </a:ext>
            </a:extLst>
          </p:cNvPr>
          <p:cNvPicPr>
            <a:picLocks noChangeAspect="1"/>
          </p:cNvPicPr>
          <p:nvPr/>
        </p:nvPicPr>
        <p:blipFill>
          <a:blip r:embed="rId6"/>
          <a:stretch>
            <a:fillRect/>
          </a:stretch>
        </p:blipFill>
        <p:spPr>
          <a:xfrm>
            <a:off x="5353677" y="2766454"/>
            <a:ext cx="3303876" cy="1634756"/>
          </a:xfrm>
          <a:prstGeom prst="rect">
            <a:avLst/>
          </a:prstGeom>
        </p:spPr>
      </p:pic>
      <p:sp>
        <p:nvSpPr>
          <p:cNvPr id="21" name="TextBox 20">
            <a:extLst>
              <a:ext uri="{FF2B5EF4-FFF2-40B4-BE49-F238E27FC236}">
                <a16:creationId xmlns:a16="http://schemas.microsoft.com/office/drawing/2014/main" id="{A9A193B0-64EF-0045-89BD-9F60A6D39A54}"/>
              </a:ext>
            </a:extLst>
          </p:cNvPr>
          <p:cNvSpPr txBox="1"/>
          <p:nvPr/>
        </p:nvSpPr>
        <p:spPr>
          <a:xfrm>
            <a:off x="5574774" y="4367121"/>
            <a:ext cx="2861681" cy="307777"/>
          </a:xfrm>
          <a:prstGeom prst="rect">
            <a:avLst/>
          </a:prstGeom>
          <a:noFill/>
        </p:spPr>
        <p:txBody>
          <a:bodyPr wrap="none" rtlCol="0">
            <a:spAutoFit/>
          </a:bodyPr>
          <a:lstStyle/>
          <a:p>
            <a:r>
              <a:rPr lang="en-US" sz="1400" dirty="0">
                <a:solidFill>
                  <a:srgbClr val="000000"/>
                </a:solidFill>
              </a:rPr>
              <a:t>Duplex Multimode LC Connectors</a:t>
            </a:r>
          </a:p>
        </p:txBody>
      </p:sp>
    </p:spTree>
    <p:extLst>
      <p:ext uri="{BB962C8B-B14F-4D97-AF65-F5344CB8AC3E}">
        <p14:creationId xmlns:p14="http://schemas.microsoft.com/office/powerpoint/2010/main" val="117139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Fiber-Optic Cabling</a:t>
            </a:r>
            <a:br>
              <a:rPr lang="en-US" dirty="0"/>
            </a:br>
            <a:r>
              <a:rPr lang="en-US" sz="2400" dirty="0"/>
              <a:t>Fiber Patch Cords</a:t>
            </a:r>
          </a:p>
        </p:txBody>
      </p:sp>
      <p:sp>
        <p:nvSpPr>
          <p:cNvPr id="18" name="TextBox 17">
            <a:extLst>
              <a:ext uri="{FF2B5EF4-FFF2-40B4-BE49-F238E27FC236}">
                <a16:creationId xmlns:a16="http://schemas.microsoft.com/office/drawing/2014/main" id="{044A587F-DE40-3E49-8A91-EEAED1C33FB7}"/>
              </a:ext>
            </a:extLst>
          </p:cNvPr>
          <p:cNvSpPr txBox="1"/>
          <p:nvPr/>
        </p:nvSpPr>
        <p:spPr>
          <a:xfrm>
            <a:off x="294919" y="3351215"/>
            <a:ext cx="2022979" cy="307777"/>
          </a:xfrm>
          <a:prstGeom prst="rect">
            <a:avLst/>
          </a:prstGeom>
          <a:noFill/>
        </p:spPr>
        <p:txBody>
          <a:bodyPr wrap="square" rtlCol="0">
            <a:spAutoFit/>
          </a:bodyPr>
          <a:lstStyle/>
          <a:p>
            <a:r>
              <a:rPr lang="en-US" sz="1400" dirty="0">
                <a:solidFill>
                  <a:srgbClr val="000000"/>
                </a:solidFill>
              </a:rPr>
              <a:t>SC-SC MM Patch Cord</a:t>
            </a:r>
          </a:p>
        </p:txBody>
      </p:sp>
      <p:pic>
        <p:nvPicPr>
          <p:cNvPr id="4" name="Picture 3">
            <a:extLst>
              <a:ext uri="{FF2B5EF4-FFF2-40B4-BE49-F238E27FC236}">
                <a16:creationId xmlns:a16="http://schemas.microsoft.com/office/drawing/2014/main" id="{A47EFFFC-758E-6943-85A1-8D1A084794A1}"/>
              </a:ext>
            </a:extLst>
          </p:cNvPr>
          <p:cNvPicPr>
            <a:picLocks noChangeAspect="1"/>
          </p:cNvPicPr>
          <p:nvPr/>
        </p:nvPicPr>
        <p:blipFill>
          <a:blip r:embed="rId3"/>
          <a:stretch>
            <a:fillRect/>
          </a:stretch>
        </p:blipFill>
        <p:spPr>
          <a:xfrm>
            <a:off x="136822" y="993211"/>
            <a:ext cx="2261511" cy="2270310"/>
          </a:xfrm>
          <a:prstGeom prst="rect">
            <a:avLst/>
          </a:prstGeom>
        </p:spPr>
      </p:pic>
      <p:sp>
        <p:nvSpPr>
          <p:cNvPr id="23" name="TextBox 22">
            <a:extLst>
              <a:ext uri="{FF2B5EF4-FFF2-40B4-BE49-F238E27FC236}">
                <a16:creationId xmlns:a16="http://schemas.microsoft.com/office/drawing/2014/main" id="{B292615F-AE90-F847-A154-41C4C44DB535}"/>
              </a:ext>
            </a:extLst>
          </p:cNvPr>
          <p:cNvSpPr txBox="1"/>
          <p:nvPr/>
        </p:nvSpPr>
        <p:spPr>
          <a:xfrm>
            <a:off x="2614243" y="3351215"/>
            <a:ext cx="2022979" cy="307777"/>
          </a:xfrm>
          <a:prstGeom prst="rect">
            <a:avLst/>
          </a:prstGeom>
          <a:noFill/>
        </p:spPr>
        <p:txBody>
          <a:bodyPr wrap="square" rtlCol="0">
            <a:spAutoFit/>
          </a:bodyPr>
          <a:lstStyle/>
          <a:p>
            <a:r>
              <a:rPr lang="en-US" sz="1400" dirty="0">
                <a:solidFill>
                  <a:srgbClr val="000000"/>
                </a:solidFill>
              </a:rPr>
              <a:t>LC-LC SM Patch Cord</a:t>
            </a:r>
          </a:p>
        </p:txBody>
      </p:sp>
      <p:pic>
        <p:nvPicPr>
          <p:cNvPr id="8" name="Picture 7">
            <a:extLst>
              <a:ext uri="{FF2B5EF4-FFF2-40B4-BE49-F238E27FC236}">
                <a16:creationId xmlns:a16="http://schemas.microsoft.com/office/drawing/2014/main" id="{7D7E7CC7-1B3A-0741-AEB9-886AB99D5148}"/>
              </a:ext>
            </a:extLst>
          </p:cNvPr>
          <p:cNvPicPr>
            <a:picLocks noChangeAspect="1"/>
          </p:cNvPicPr>
          <p:nvPr/>
        </p:nvPicPr>
        <p:blipFill>
          <a:blip r:embed="rId4"/>
          <a:stretch>
            <a:fillRect/>
          </a:stretch>
        </p:blipFill>
        <p:spPr>
          <a:xfrm>
            <a:off x="2534507" y="1135923"/>
            <a:ext cx="2182453" cy="1742511"/>
          </a:xfrm>
          <a:prstGeom prst="rect">
            <a:avLst/>
          </a:prstGeom>
        </p:spPr>
      </p:pic>
      <p:pic>
        <p:nvPicPr>
          <p:cNvPr id="11" name="Picture 10">
            <a:extLst>
              <a:ext uri="{FF2B5EF4-FFF2-40B4-BE49-F238E27FC236}">
                <a16:creationId xmlns:a16="http://schemas.microsoft.com/office/drawing/2014/main" id="{8E723C68-87AF-FB41-982B-B6FD2A4EE0A6}"/>
              </a:ext>
            </a:extLst>
          </p:cNvPr>
          <p:cNvPicPr>
            <a:picLocks noChangeAspect="1"/>
          </p:cNvPicPr>
          <p:nvPr/>
        </p:nvPicPr>
        <p:blipFill>
          <a:blip r:embed="rId5"/>
          <a:stretch>
            <a:fillRect/>
          </a:stretch>
        </p:blipFill>
        <p:spPr>
          <a:xfrm>
            <a:off x="4785984" y="1034720"/>
            <a:ext cx="2096505" cy="2049627"/>
          </a:xfrm>
          <a:prstGeom prst="rect">
            <a:avLst/>
          </a:prstGeom>
        </p:spPr>
      </p:pic>
      <p:sp>
        <p:nvSpPr>
          <p:cNvPr id="24" name="TextBox 23">
            <a:extLst>
              <a:ext uri="{FF2B5EF4-FFF2-40B4-BE49-F238E27FC236}">
                <a16:creationId xmlns:a16="http://schemas.microsoft.com/office/drawing/2014/main" id="{93CF4337-D9BE-C745-8327-70A85BC3A360}"/>
              </a:ext>
            </a:extLst>
          </p:cNvPr>
          <p:cNvSpPr txBox="1"/>
          <p:nvPr/>
        </p:nvSpPr>
        <p:spPr>
          <a:xfrm>
            <a:off x="4933567" y="3351215"/>
            <a:ext cx="2022979" cy="307777"/>
          </a:xfrm>
          <a:prstGeom prst="rect">
            <a:avLst/>
          </a:prstGeom>
          <a:noFill/>
        </p:spPr>
        <p:txBody>
          <a:bodyPr wrap="square" rtlCol="0">
            <a:spAutoFit/>
          </a:bodyPr>
          <a:lstStyle/>
          <a:p>
            <a:r>
              <a:rPr lang="en-US" sz="1400" dirty="0">
                <a:solidFill>
                  <a:srgbClr val="000000"/>
                </a:solidFill>
              </a:rPr>
              <a:t>ST-LC MM Patch Cord</a:t>
            </a:r>
          </a:p>
        </p:txBody>
      </p:sp>
      <p:pic>
        <p:nvPicPr>
          <p:cNvPr id="22" name="Picture 21">
            <a:extLst>
              <a:ext uri="{FF2B5EF4-FFF2-40B4-BE49-F238E27FC236}">
                <a16:creationId xmlns:a16="http://schemas.microsoft.com/office/drawing/2014/main" id="{51C28A5B-B6F5-274E-9424-046DCC31CCAC}"/>
              </a:ext>
            </a:extLst>
          </p:cNvPr>
          <p:cNvPicPr>
            <a:picLocks noChangeAspect="1"/>
          </p:cNvPicPr>
          <p:nvPr/>
        </p:nvPicPr>
        <p:blipFill>
          <a:blip r:embed="rId6"/>
          <a:stretch>
            <a:fillRect/>
          </a:stretch>
        </p:blipFill>
        <p:spPr>
          <a:xfrm>
            <a:off x="6938100" y="1143007"/>
            <a:ext cx="2124689" cy="1941340"/>
          </a:xfrm>
          <a:prstGeom prst="rect">
            <a:avLst/>
          </a:prstGeom>
        </p:spPr>
      </p:pic>
      <p:sp>
        <p:nvSpPr>
          <p:cNvPr id="25" name="TextBox 24">
            <a:extLst>
              <a:ext uri="{FF2B5EF4-FFF2-40B4-BE49-F238E27FC236}">
                <a16:creationId xmlns:a16="http://schemas.microsoft.com/office/drawing/2014/main" id="{2A289004-FFFB-C642-8A47-A4307F4C63D5}"/>
              </a:ext>
            </a:extLst>
          </p:cNvPr>
          <p:cNvSpPr txBox="1"/>
          <p:nvPr/>
        </p:nvSpPr>
        <p:spPr>
          <a:xfrm>
            <a:off x="6988954" y="3351215"/>
            <a:ext cx="2022979" cy="307777"/>
          </a:xfrm>
          <a:prstGeom prst="rect">
            <a:avLst/>
          </a:prstGeom>
          <a:noFill/>
        </p:spPr>
        <p:txBody>
          <a:bodyPr wrap="square" rtlCol="0">
            <a:spAutoFit/>
          </a:bodyPr>
          <a:lstStyle/>
          <a:p>
            <a:r>
              <a:rPr lang="en-US" sz="1400" dirty="0">
                <a:solidFill>
                  <a:srgbClr val="000000"/>
                </a:solidFill>
              </a:rPr>
              <a:t>ST-SC SM Patch Cord</a:t>
            </a:r>
          </a:p>
        </p:txBody>
      </p:sp>
      <p:sp>
        <p:nvSpPr>
          <p:cNvPr id="26" name="Rectangle 25">
            <a:extLst>
              <a:ext uri="{FF2B5EF4-FFF2-40B4-BE49-F238E27FC236}">
                <a16:creationId xmlns:a16="http://schemas.microsoft.com/office/drawing/2014/main" id="{3AF71162-B24B-0449-B572-371479B4D5FA}"/>
              </a:ext>
            </a:extLst>
          </p:cNvPr>
          <p:cNvSpPr/>
          <p:nvPr/>
        </p:nvSpPr>
        <p:spPr>
          <a:xfrm>
            <a:off x="294919" y="4029194"/>
            <a:ext cx="8594785" cy="584775"/>
          </a:xfrm>
          <a:prstGeom prst="rect">
            <a:avLst/>
          </a:prstGeom>
        </p:spPr>
        <p:txBody>
          <a:bodyPr wrap="square">
            <a:spAutoFit/>
          </a:bodyPr>
          <a:lstStyle/>
          <a:p>
            <a:r>
              <a:rPr lang="en-US" sz="1600" dirty="0">
                <a:solidFill>
                  <a:srgbClr val="000000"/>
                </a:solidFill>
                <a:latin typeface="+mn-lt"/>
              </a:rPr>
              <a:t>A yellow jacket is for single-mode fiber cables and orange (or aqua) for multimode fiber cables</a:t>
            </a:r>
            <a:r>
              <a:rPr lang="en-US" sz="1400" dirty="0">
                <a:solidFill>
                  <a:srgbClr val="000000"/>
                </a:solidFill>
                <a:latin typeface="+mn-lt"/>
              </a:rPr>
              <a:t>.</a:t>
            </a:r>
          </a:p>
        </p:txBody>
      </p:sp>
    </p:spTree>
    <p:extLst>
      <p:ext uri="{BB962C8B-B14F-4D97-AF65-F5344CB8AC3E}">
        <p14:creationId xmlns:p14="http://schemas.microsoft.com/office/powerpoint/2010/main" val="2524735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r>
              <a:rPr lang="en-US" dirty="0">
                <a:solidFill>
                  <a:schemeClr val="accent5">
                    <a:lumMod val="40000"/>
                    <a:lumOff val="60000"/>
                  </a:schemeClr>
                </a:solidFill>
              </a:rPr>
              <a:t>4.1 Purpose of the Physical Layer</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Fiber-Optic Cabling</a:t>
            </a:r>
            <a:br>
              <a:rPr lang="en-US" dirty="0"/>
            </a:br>
            <a:r>
              <a:rPr lang="en-US" sz="2400" dirty="0"/>
              <a:t>Fiber versus Copper</a:t>
            </a:r>
          </a:p>
        </p:txBody>
      </p:sp>
      <p:sp>
        <p:nvSpPr>
          <p:cNvPr id="5" name="Content Placeholder 4">
            <a:extLst>
              <a:ext uri="{FF2B5EF4-FFF2-40B4-BE49-F238E27FC236}">
                <a16:creationId xmlns:a16="http://schemas.microsoft.com/office/drawing/2014/main" id="{E7154448-E35D-BC47-BD49-7F9C30521470}"/>
              </a:ext>
            </a:extLst>
          </p:cNvPr>
          <p:cNvSpPr>
            <a:spLocks noGrp="1"/>
          </p:cNvSpPr>
          <p:nvPr>
            <p:ph idx="1"/>
          </p:nvPr>
        </p:nvSpPr>
        <p:spPr>
          <a:xfrm>
            <a:off x="431971" y="802894"/>
            <a:ext cx="8280057" cy="731837"/>
          </a:xfrm>
        </p:spPr>
        <p:txBody>
          <a:bodyPr/>
          <a:lstStyle/>
          <a:p>
            <a:pPr algn="l">
              <a:spcBef>
                <a:spcPts val="0"/>
              </a:spcBef>
            </a:pPr>
            <a:r>
              <a:rPr lang="en-US" sz="1600" dirty="0">
                <a:solidFill>
                  <a:srgbClr val="000000"/>
                </a:solidFill>
              </a:rPr>
              <a:t>Optical fiber is primarily used as backbone cabling for high-traffic, point-to-point</a:t>
            </a:r>
          </a:p>
          <a:p>
            <a:pPr algn="l">
              <a:spcBef>
                <a:spcPts val="0"/>
              </a:spcBef>
            </a:pPr>
            <a:r>
              <a:rPr lang="en-US" sz="1600" dirty="0">
                <a:solidFill>
                  <a:srgbClr val="000000"/>
                </a:solidFill>
              </a:rPr>
              <a:t>connections between data distribution facilities and for the interconnection of buildings</a:t>
            </a:r>
          </a:p>
          <a:p>
            <a:pPr algn="l">
              <a:spcBef>
                <a:spcPts val="0"/>
              </a:spcBef>
            </a:pPr>
            <a:r>
              <a:rPr lang="en-US" sz="1600" dirty="0">
                <a:solidFill>
                  <a:srgbClr val="000000"/>
                </a:solidFill>
              </a:rPr>
              <a:t>in multi-building campuses.</a:t>
            </a:r>
          </a:p>
          <a:p>
            <a:pPr algn="l"/>
            <a:endParaRPr lang="en-US" sz="1600" dirty="0">
              <a:solidFill>
                <a:srgbClr val="000000"/>
              </a:solidFill>
            </a:endParaRPr>
          </a:p>
          <a:p>
            <a:pPr algn="l"/>
            <a:endParaRPr lang="en-US" sz="1600" dirty="0">
              <a:solidFill>
                <a:srgbClr val="000000"/>
              </a:solidFill>
            </a:endParaRPr>
          </a:p>
        </p:txBody>
      </p:sp>
      <p:graphicFrame>
        <p:nvGraphicFramePr>
          <p:cNvPr id="6" name="Table 5">
            <a:extLst>
              <a:ext uri="{FF2B5EF4-FFF2-40B4-BE49-F238E27FC236}">
                <a16:creationId xmlns:a16="http://schemas.microsoft.com/office/drawing/2014/main" id="{D8A5C7BF-C4C9-B349-B21A-EFF7CBA07861}"/>
              </a:ext>
            </a:extLst>
          </p:cNvPr>
          <p:cNvGraphicFramePr>
            <a:graphicFrameLocks noGrp="1"/>
          </p:cNvGraphicFramePr>
          <p:nvPr>
            <p:extLst>
              <p:ext uri="{D42A27DB-BD31-4B8C-83A1-F6EECF244321}">
                <p14:modId xmlns:p14="http://schemas.microsoft.com/office/powerpoint/2010/main" val="276147438"/>
              </p:ext>
            </p:extLst>
          </p:nvPr>
        </p:nvGraphicFramePr>
        <p:xfrm>
          <a:off x="474662" y="1665079"/>
          <a:ext cx="8280057" cy="2966720"/>
        </p:xfrm>
        <a:graphic>
          <a:graphicData uri="http://schemas.openxmlformats.org/drawingml/2006/table">
            <a:tbl>
              <a:tblPr firstRow="1" bandRow="1">
                <a:tableStyleId>{5C22544A-7EE6-4342-B048-85BDC9FD1C3A}</a:tableStyleId>
              </a:tblPr>
              <a:tblGrid>
                <a:gridCol w="2565808">
                  <a:extLst>
                    <a:ext uri="{9D8B030D-6E8A-4147-A177-3AD203B41FA5}">
                      <a16:colId xmlns:a16="http://schemas.microsoft.com/office/drawing/2014/main" val="208618587"/>
                    </a:ext>
                  </a:extLst>
                </a:gridCol>
                <a:gridCol w="2706129">
                  <a:extLst>
                    <a:ext uri="{9D8B030D-6E8A-4147-A177-3AD203B41FA5}">
                      <a16:colId xmlns:a16="http://schemas.microsoft.com/office/drawing/2014/main" val="3036265104"/>
                    </a:ext>
                  </a:extLst>
                </a:gridCol>
                <a:gridCol w="3008120">
                  <a:extLst>
                    <a:ext uri="{9D8B030D-6E8A-4147-A177-3AD203B41FA5}">
                      <a16:colId xmlns:a16="http://schemas.microsoft.com/office/drawing/2014/main" val="1572155159"/>
                    </a:ext>
                  </a:extLst>
                </a:gridCol>
              </a:tblGrid>
              <a:tr h="370840">
                <a:tc>
                  <a:txBody>
                    <a:bodyPr/>
                    <a:lstStyle/>
                    <a:p>
                      <a:pPr algn="l" fontAlgn="ctr"/>
                      <a:r>
                        <a:rPr lang="en-US" b="1" dirty="0">
                          <a:effectLst/>
                        </a:rPr>
                        <a:t>Implementation Issues</a:t>
                      </a:r>
                      <a:endParaRPr lang="en-US" dirty="0">
                        <a:effectLst/>
                      </a:endParaRPr>
                    </a:p>
                  </a:txBody>
                  <a:tcPr marL="47625" marR="47625" marT="47625" marB="47625" anchor="ctr"/>
                </a:tc>
                <a:tc>
                  <a:txBody>
                    <a:bodyPr/>
                    <a:lstStyle/>
                    <a:p>
                      <a:pPr algn="l" fontAlgn="ctr"/>
                      <a:r>
                        <a:rPr lang="en-US" b="1" dirty="0">
                          <a:effectLst/>
                        </a:rPr>
                        <a:t>UTP Cabling</a:t>
                      </a:r>
                      <a:endParaRPr lang="en-US" dirty="0">
                        <a:effectLst/>
                      </a:endParaRPr>
                    </a:p>
                  </a:txBody>
                  <a:tcPr marL="47625" marR="47625" marT="47625" marB="47625" anchor="ctr"/>
                </a:tc>
                <a:tc>
                  <a:txBody>
                    <a:bodyPr/>
                    <a:lstStyle/>
                    <a:p>
                      <a:pPr algn="l" fontAlgn="ctr"/>
                      <a:r>
                        <a:rPr lang="en-US" b="1" dirty="0">
                          <a:effectLst/>
                        </a:rPr>
                        <a:t>Fiber-Optic Cabling</a:t>
                      </a:r>
                      <a:endParaRPr lang="en-US" dirty="0">
                        <a:effectLst/>
                      </a:endParaRPr>
                    </a:p>
                  </a:txBody>
                  <a:tcPr marL="47625" marR="47625" marT="47625" marB="47625" anchor="ctr"/>
                </a:tc>
                <a:extLst>
                  <a:ext uri="{0D108BD9-81ED-4DB2-BD59-A6C34878D82A}">
                    <a16:rowId xmlns:a16="http://schemas.microsoft.com/office/drawing/2014/main" val="2863137053"/>
                  </a:ext>
                </a:extLst>
              </a:tr>
              <a:tr h="370840">
                <a:tc>
                  <a:txBody>
                    <a:bodyPr/>
                    <a:lstStyle/>
                    <a:p>
                      <a:pPr fontAlgn="ctr"/>
                      <a:r>
                        <a:rPr lang="en-US" b="0" dirty="0">
                          <a:solidFill>
                            <a:srgbClr val="000000"/>
                          </a:solidFill>
                          <a:effectLst/>
                        </a:rPr>
                        <a:t>Bandwidth supported</a:t>
                      </a:r>
                    </a:p>
                  </a:txBody>
                  <a:tcPr marL="47625" marR="47625" marT="47625" marB="47625" anchor="ctr"/>
                </a:tc>
                <a:tc>
                  <a:txBody>
                    <a:bodyPr/>
                    <a:lstStyle/>
                    <a:p>
                      <a:pPr fontAlgn="ctr"/>
                      <a:r>
                        <a:rPr lang="en-US" b="0" dirty="0">
                          <a:solidFill>
                            <a:srgbClr val="000000"/>
                          </a:solidFill>
                          <a:effectLst/>
                        </a:rPr>
                        <a:t>10 Mb/s - 10 Gb/s</a:t>
                      </a:r>
                    </a:p>
                  </a:txBody>
                  <a:tcPr marL="47625" marR="47625" marT="47625" marB="47625" anchor="ctr"/>
                </a:tc>
                <a:tc>
                  <a:txBody>
                    <a:bodyPr/>
                    <a:lstStyle/>
                    <a:p>
                      <a:pPr fontAlgn="ctr"/>
                      <a:r>
                        <a:rPr lang="en-US" b="0" dirty="0">
                          <a:solidFill>
                            <a:srgbClr val="000000"/>
                          </a:solidFill>
                          <a:effectLst/>
                        </a:rPr>
                        <a:t>10 Mb/s - 100 Gb/s</a:t>
                      </a:r>
                    </a:p>
                  </a:txBody>
                  <a:tcPr marL="47625" marR="47625" marT="47625" marB="47625" anchor="ctr"/>
                </a:tc>
                <a:extLst>
                  <a:ext uri="{0D108BD9-81ED-4DB2-BD59-A6C34878D82A}">
                    <a16:rowId xmlns:a16="http://schemas.microsoft.com/office/drawing/2014/main" val="3114237156"/>
                  </a:ext>
                </a:extLst>
              </a:tr>
              <a:tr h="370840">
                <a:tc>
                  <a:txBody>
                    <a:bodyPr/>
                    <a:lstStyle/>
                    <a:p>
                      <a:pPr fontAlgn="ctr"/>
                      <a:r>
                        <a:rPr lang="en-US" b="0" dirty="0">
                          <a:solidFill>
                            <a:srgbClr val="000000"/>
                          </a:solidFill>
                          <a:effectLst/>
                        </a:rPr>
                        <a:t>Distance</a:t>
                      </a:r>
                    </a:p>
                  </a:txBody>
                  <a:tcPr marL="47625" marR="47625" marT="47625" marB="47625" anchor="ctr"/>
                </a:tc>
                <a:tc>
                  <a:txBody>
                    <a:bodyPr/>
                    <a:lstStyle/>
                    <a:p>
                      <a:pPr fontAlgn="ctr"/>
                      <a:r>
                        <a:rPr lang="en-US" b="0" dirty="0">
                          <a:solidFill>
                            <a:srgbClr val="000000"/>
                          </a:solidFill>
                          <a:effectLst/>
                        </a:rPr>
                        <a:t>Relatively short (1 - 100 meters)</a:t>
                      </a:r>
                    </a:p>
                  </a:txBody>
                  <a:tcPr marL="47625" marR="47625" marT="47625" marB="47625" anchor="ctr"/>
                </a:tc>
                <a:tc>
                  <a:txBody>
                    <a:bodyPr/>
                    <a:lstStyle/>
                    <a:p>
                      <a:pPr fontAlgn="ctr"/>
                      <a:r>
                        <a:rPr lang="en-US" b="0" dirty="0">
                          <a:solidFill>
                            <a:srgbClr val="000000"/>
                          </a:solidFill>
                          <a:effectLst/>
                        </a:rPr>
                        <a:t>Relatively long ( 1 - 100,000 meters)</a:t>
                      </a:r>
                    </a:p>
                  </a:txBody>
                  <a:tcPr marL="47625" marR="47625" marT="47625" marB="47625" anchor="ctr"/>
                </a:tc>
                <a:extLst>
                  <a:ext uri="{0D108BD9-81ED-4DB2-BD59-A6C34878D82A}">
                    <a16:rowId xmlns:a16="http://schemas.microsoft.com/office/drawing/2014/main" val="2135285250"/>
                  </a:ext>
                </a:extLst>
              </a:tr>
              <a:tr h="370840">
                <a:tc>
                  <a:txBody>
                    <a:bodyPr/>
                    <a:lstStyle/>
                    <a:p>
                      <a:pPr fontAlgn="ctr"/>
                      <a:r>
                        <a:rPr lang="en-US" b="0" dirty="0">
                          <a:solidFill>
                            <a:srgbClr val="000000"/>
                          </a:solidFill>
                          <a:effectLst/>
                        </a:rPr>
                        <a:t>Immunity to EMI and RFI</a:t>
                      </a:r>
                    </a:p>
                  </a:txBody>
                  <a:tcPr marL="47625" marR="47625" marT="47625" marB="47625" anchor="ctr"/>
                </a:tc>
                <a:tc>
                  <a:txBody>
                    <a:bodyPr/>
                    <a:lstStyle/>
                    <a:p>
                      <a:pPr fontAlgn="ctr"/>
                      <a:r>
                        <a:rPr lang="en-US" b="0" dirty="0">
                          <a:solidFill>
                            <a:srgbClr val="000000"/>
                          </a:solidFill>
                          <a:effectLst/>
                        </a:rPr>
                        <a:t>Low</a:t>
                      </a:r>
                    </a:p>
                  </a:txBody>
                  <a:tcPr marL="47625" marR="47625" marT="47625" marB="47625" anchor="ctr"/>
                </a:tc>
                <a:tc>
                  <a:txBody>
                    <a:bodyPr/>
                    <a:lstStyle/>
                    <a:p>
                      <a:pPr fontAlgn="ctr"/>
                      <a:r>
                        <a:rPr lang="en-US" b="0" dirty="0">
                          <a:solidFill>
                            <a:srgbClr val="000000"/>
                          </a:solidFill>
                          <a:effectLst/>
                        </a:rPr>
                        <a:t>High (Completely immune)</a:t>
                      </a:r>
                    </a:p>
                  </a:txBody>
                  <a:tcPr marL="47625" marR="47625" marT="47625" marB="47625" anchor="ctr"/>
                </a:tc>
                <a:extLst>
                  <a:ext uri="{0D108BD9-81ED-4DB2-BD59-A6C34878D82A}">
                    <a16:rowId xmlns:a16="http://schemas.microsoft.com/office/drawing/2014/main" val="2960717250"/>
                  </a:ext>
                </a:extLst>
              </a:tr>
              <a:tr h="370840">
                <a:tc>
                  <a:txBody>
                    <a:bodyPr/>
                    <a:lstStyle/>
                    <a:p>
                      <a:pPr fontAlgn="ctr"/>
                      <a:r>
                        <a:rPr lang="en-US" b="0" dirty="0">
                          <a:solidFill>
                            <a:srgbClr val="000000"/>
                          </a:solidFill>
                          <a:effectLst/>
                        </a:rPr>
                        <a:t>Immunity to electrical hazards</a:t>
                      </a:r>
                    </a:p>
                  </a:txBody>
                  <a:tcPr marL="47625" marR="47625" marT="47625" marB="47625" anchor="ctr"/>
                </a:tc>
                <a:tc>
                  <a:txBody>
                    <a:bodyPr/>
                    <a:lstStyle/>
                    <a:p>
                      <a:pPr fontAlgn="ctr"/>
                      <a:r>
                        <a:rPr lang="en-US" b="0" dirty="0">
                          <a:solidFill>
                            <a:srgbClr val="000000"/>
                          </a:solidFill>
                          <a:effectLst/>
                        </a:rPr>
                        <a:t>Low</a:t>
                      </a:r>
                    </a:p>
                  </a:txBody>
                  <a:tcPr marL="47625" marR="47625" marT="47625" marB="47625" anchor="ctr"/>
                </a:tc>
                <a:tc>
                  <a:txBody>
                    <a:bodyPr/>
                    <a:lstStyle/>
                    <a:p>
                      <a:pPr fontAlgn="ctr"/>
                      <a:r>
                        <a:rPr lang="en-US" b="0" dirty="0">
                          <a:solidFill>
                            <a:srgbClr val="000000"/>
                          </a:solidFill>
                          <a:effectLst/>
                        </a:rPr>
                        <a:t>High (Completely immune)</a:t>
                      </a:r>
                    </a:p>
                  </a:txBody>
                  <a:tcPr marL="47625" marR="47625" marT="47625" marB="47625" anchor="ctr"/>
                </a:tc>
                <a:extLst>
                  <a:ext uri="{0D108BD9-81ED-4DB2-BD59-A6C34878D82A}">
                    <a16:rowId xmlns:a16="http://schemas.microsoft.com/office/drawing/2014/main" val="2027643397"/>
                  </a:ext>
                </a:extLst>
              </a:tr>
              <a:tr h="370840">
                <a:tc>
                  <a:txBody>
                    <a:bodyPr/>
                    <a:lstStyle/>
                    <a:p>
                      <a:pPr fontAlgn="ctr"/>
                      <a:r>
                        <a:rPr lang="en-US" b="0" dirty="0">
                          <a:solidFill>
                            <a:srgbClr val="000000"/>
                          </a:solidFill>
                          <a:effectLst/>
                        </a:rPr>
                        <a:t>Media and connector costs</a:t>
                      </a:r>
                    </a:p>
                  </a:txBody>
                  <a:tcPr marL="47625" marR="47625" marT="47625" marB="47625" anchor="ctr"/>
                </a:tc>
                <a:tc>
                  <a:txBody>
                    <a:bodyPr/>
                    <a:lstStyle/>
                    <a:p>
                      <a:pPr fontAlgn="ctr"/>
                      <a:r>
                        <a:rPr lang="en-US" b="0" dirty="0">
                          <a:solidFill>
                            <a:srgbClr val="000000"/>
                          </a:solidFill>
                          <a:effectLst/>
                        </a:rPr>
                        <a:t>Lowest</a:t>
                      </a:r>
                    </a:p>
                  </a:txBody>
                  <a:tcPr marL="47625" marR="47625" marT="47625" marB="47625" anchor="ctr"/>
                </a:tc>
                <a:tc>
                  <a:txBody>
                    <a:bodyPr/>
                    <a:lstStyle/>
                    <a:p>
                      <a:pPr fontAlgn="ctr"/>
                      <a:r>
                        <a:rPr lang="en-US" b="0" dirty="0">
                          <a:solidFill>
                            <a:srgbClr val="000000"/>
                          </a:solidFill>
                          <a:effectLst/>
                        </a:rPr>
                        <a:t>Highest</a:t>
                      </a:r>
                    </a:p>
                  </a:txBody>
                  <a:tcPr marL="47625" marR="47625" marT="47625" marB="47625" anchor="ctr"/>
                </a:tc>
                <a:extLst>
                  <a:ext uri="{0D108BD9-81ED-4DB2-BD59-A6C34878D82A}">
                    <a16:rowId xmlns:a16="http://schemas.microsoft.com/office/drawing/2014/main" val="4021883645"/>
                  </a:ext>
                </a:extLst>
              </a:tr>
              <a:tr h="370840">
                <a:tc>
                  <a:txBody>
                    <a:bodyPr/>
                    <a:lstStyle/>
                    <a:p>
                      <a:pPr fontAlgn="ctr"/>
                      <a:r>
                        <a:rPr lang="en-US" b="0" dirty="0">
                          <a:solidFill>
                            <a:srgbClr val="000000"/>
                          </a:solidFill>
                          <a:effectLst/>
                        </a:rPr>
                        <a:t>Installation skills required</a:t>
                      </a:r>
                    </a:p>
                  </a:txBody>
                  <a:tcPr marL="47625" marR="47625" marT="47625" marB="47625" anchor="ctr"/>
                </a:tc>
                <a:tc>
                  <a:txBody>
                    <a:bodyPr/>
                    <a:lstStyle/>
                    <a:p>
                      <a:pPr fontAlgn="ctr"/>
                      <a:r>
                        <a:rPr lang="en-US" b="0" dirty="0">
                          <a:solidFill>
                            <a:srgbClr val="000000"/>
                          </a:solidFill>
                          <a:effectLst/>
                        </a:rPr>
                        <a:t>Lowest</a:t>
                      </a:r>
                    </a:p>
                  </a:txBody>
                  <a:tcPr marL="47625" marR="47625" marT="47625" marB="47625" anchor="ctr"/>
                </a:tc>
                <a:tc>
                  <a:txBody>
                    <a:bodyPr/>
                    <a:lstStyle/>
                    <a:p>
                      <a:pPr fontAlgn="ctr"/>
                      <a:r>
                        <a:rPr lang="en-US" b="0" dirty="0">
                          <a:solidFill>
                            <a:srgbClr val="000000"/>
                          </a:solidFill>
                          <a:effectLst/>
                        </a:rPr>
                        <a:t>Highest</a:t>
                      </a:r>
                    </a:p>
                  </a:txBody>
                  <a:tcPr marL="47625" marR="47625" marT="47625" marB="47625" anchor="ctr"/>
                </a:tc>
                <a:extLst>
                  <a:ext uri="{0D108BD9-81ED-4DB2-BD59-A6C34878D82A}">
                    <a16:rowId xmlns:a16="http://schemas.microsoft.com/office/drawing/2014/main" val="1856916499"/>
                  </a:ext>
                </a:extLst>
              </a:tr>
              <a:tr h="370840">
                <a:tc>
                  <a:txBody>
                    <a:bodyPr/>
                    <a:lstStyle/>
                    <a:p>
                      <a:pPr fontAlgn="ctr"/>
                      <a:r>
                        <a:rPr lang="en-US" b="0" dirty="0">
                          <a:solidFill>
                            <a:srgbClr val="000000"/>
                          </a:solidFill>
                          <a:effectLst/>
                        </a:rPr>
                        <a:t>Safety precautions</a:t>
                      </a:r>
                    </a:p>
                  </a:txBody>
                  <a:tcPr marL="47625" marR="47625" marT="47625" marB="47625" anchor="ctr"/>
                </a:tc>
                <a:tc>
                  <a:txBody>
                    <a:bodyPr/>
                    <a:lstStyle/>
                    <a:p>
                      <a:pPr fontAlgn="ctr"/>
                      <a:r>
                        <a:rPr lang="en-US" b="0" dirty="0">
                          <a:solidFill>
                            <a:srgbClr val="000000"/>
                          </a:solidFill>
                          <a:effectLst/>
                        </a:rPr>
                        <a:t>Lowest</a:t>
                      </a:r>
                    </a:p>
                  </a:txBody>
                  <a:tcPr marL="47625" marR="47625" marT="47625" marB="47625" anchor="ctr"/>
                </a:tc>
                <a:tc>
                  <a:txBody>
                    <a:bodyPr/>
                    <a:lstStyle/>
                    <a:p>
                      <a:pPr fontAlgn="ctr"/>
                      <a:r>
                        <a:rPr lang="en-US" b="0" dirty="0">
                          <a:solidFill>
                            <a:srgbClr val="000000"/>
                          </a:solidFill>
                          <a:effectLst/>
                        </a:rPr>
                        <a:t>Highest</a:t>
                      </a:r>
                    </a:p>
                  </a:txBody>
                  <a:tcPr marL="47625" marR="47625" marT="47625" marB="47625" anchor="ctr"/>
                </a:tc>
                <a:extLst>
                  <a:ext uri="{0D108BD9-81ED-4DB2-BD59-A6C34878D82A}">
                    <a16:rowId xmlns:a16="http://schemas.microsoft.com/office/drawing/2014/main" val="1497517308"/>
                  </a:ext>
                </a:extLst>
              </a:tr>
            </a:tbl>
          </a:graphicData>
        </a:graphic>
      </p:graphicFrame>
    </p:spTree>
    <p:extLst>
      <p:ext uri="{BB962C8B-B14F-4D97-AF65-F5344CB8AC3E}">
        <p14:creationId xmlns:p14="http://schemas.microsoft.com/office/powerpoint/2010/main" val="130987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4.6 Wireless Media</a:t>
            </a:r>
          </a:p>
        </p:txBody>
      </p:sp>
    </p:spTree>
    <p:custDataLst>
      <p:tags r:id="rId1"/>
    </p:custDataLst>
    <p:extLst>
      <p:ext uri="{BB962C8B-B14F-4D97-AF65-F5344CB8AC3E}">
        <p14:creationId xmlns:p14="http://schemas.microsoft.com/office/powerpoint/2010/main" val="335568059"/>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Wireless Media</a:t>
            </a:r>
            <a:br>
              <a:rPr lang="en-US" dirty="0"/>
            </a:br>
            <a:r>
              <a:rPr lang="en-US" sz="2400" dirty="0"/>
              <a:t>Properties of Wireless Media</a:t>
            </a:r>
          </a:p>
        </p:txBody>
      </p:sp>
      <p:sp>
        <p:nvSpPr>
          <p:cNvPr id="5" name="Content Placeholder 4">
            <a:extLst>
              <a:ext uri="{FF2B5EF4-FFF2-40B4-BE49-F238E27FC236}">
                <a16:creationId xmlns:a16="http://schemas.microsoft.com/office/drawing/2014/main" id="{7FC66286-CFA0-104C-B29B-89853AF732B7}"/>
              </a:ext>
            </a:extLst>
          </p:cNvPr>
          <p:cNvSpPr>
            <a:spLocks noGrp="1"/>
          </p:cNvSpPr>
          <p:nvPr>
            <p:ph idx="1"/>
          </p:nvPr>
        </p:nvSpPr>
        <p:spPr>
          <a:xfrm>
            <a:off x="474662" y="731837"/>
            <a:ext cx="8280057" cy="3934431"/>
          </a:xfrm>
        </p:spPr>
        <p:txBody>
          <a:bodyPr/>
          <a:lstStyle/>
          <a:p>
            <a:pPr marL="0" indent="0" algn="l"/>
            <a:r>
              <a:rPr lang="en-US" sz="1800" dirty="0">
                <a:solidFill>
                  <a:srgbClr val="000000"/>
                </a:solidFill>
              </a:rPr>
              <a:t>It carries electromagnetic signals representing binary digits using radio or microwave frequencies. This provides the greatest mobility option. Wireless connection numbers continue to increase.</a:t>
            </a:r>
          </a:p>
          <a:p>
            <a:pPr marL="0" indent="0" algn="l"/>
            <a:endParaRPr lang="en-US" sz="1800" dirty="0">
              <a:solidFill>
                <a:srgbClr val="000000"/>
              </a:solidFill>
            </a:endParaRPr>
          </a:p>
          <a:p>
            <a:pPr marL="0" indent="0" algn="l"/>
            <a:r>
              <a:rPr lang="en-US" sz="1800" dirty="0">
                <a:solidFill>
                  <a:srgbClr val="000000"/>
                </a:solidFill>
              </a:rPr>
              <a:t>Some of the limitations of wireless:</a:t>
            </a:r>
          </a:p>
          <a:p>
            <a:pPr marL="358835" lvl="1" indent="-285750">
              <a:buFont typeface="Arial" panose="020B0604020202020204" pitchFamily="34" charset="0"/>
              <a:buChar char="•"/>
            </a:pPr>
            <a:r>
              <a:rPr lang="en-US" sz="1600" b="1" dirty="0">
                <a:solidFill>
                  <a:srgbClr val="000000"/>
                </a:solidFill>
              </a:rPr>
              <a:t>Coverage area</a:t>
            </a:r>
            <a:r>
              <a:rPr lang="en-US" sz="1600" dirty="0">
                <a:solidFill>
                  <a:srgbClr val="000000"/>
                </a:solidFill>
              </a:rPr>
              <a:t> - Effective coverage can be significantly impacted by the physical characteristics of the deployment location.</a:t>
            </a:r>
          </a:p>
          <a:p>
            <a:pPr marL="358835" lvl="1" indent="-285750">
              <a:buFont typeface="Arial" panose="020B0604020202020204" pitchFamily="34" charset="0"/>
              <a:buChar char="•"/>
            </a:pPr>
            <a:r>
              <a:rPr lang="en-US" sz="1600" b="1" dirty="0">
                <a:solidFill>
                  <a:srgbClr val="000000"/>
                </a:solidFill>
              </a:rPr>
              <a:t>Interference</a:t>
            </a:r>
            <a:r>
              <a:rPr lang="en-US" sz="1600" dirty="0">
                <a:solidFill>
                  <a:srgbClr val="000000"/>
                </a:solidFill>
              </a:rPr>
              <a:t> - Wireless is susceptible to interference and can be disrupted by many common devices.</a:t>
            </a:r>
          </a:p>
          <a:p>
            <a:pPr marL="358835" lvl="1" indent="-285750">
              <a:buFont typeface="Arial" panose="020B0604020202020204" pitchFamily="34" charset="0"/>
              <a:buChar char="•"/>
            </a:pPr>
            <a:r>
              <a:rPr lang="en-US" sz="1600" b="1" dirty="0">
                <a:solidFill>
                  <a:srgbClr val="000000"/>
                </a:solidFill>
              </a:rPr>
              <a:t>Security</a:t>
            </a:r>
            <a:r>
              <a:rPr lang="en-US" sz="1600" dirty="0">
                <a:solidFill>
                  <a:srgbClr val="000000"/>
                </a:solidFill>
              </a:rPr>
              <a:t> - Wireless communication coverage requires no access to a physical strand of media, so anyone can gain access to the transmission.</a:t>
            </a:r>
          </a:p>
          <a:p>
            <a:pPr marL="358835" lvl="1" indent="-285750">
              <a:buFont typeface="Arial" panose="020B0604020202020204" pitchFamily="34" charset="0"/>
              <a:buChar char="•"/>
            </a:pPr>
            <a:r>
              <a:rPr lang="en-US" sz="1600" b="1" dirty="0">
                <a:solidFill>
                  <a:srgbClr val="000000"/>
                </a:solidFill>
              </a:rPr>
              <a:t>Shared medium</a:t>
            </a:r>
            <a:r>
              <a:rPr lang="en-US" sz="1600" dirty="0">
                <a:solidFill>
                  <a:srgbClr val="000000"/>
                </a:solidFill>
              </a:rPr>
              <a:t> - WLANs operate in half-duplex, which means only one device can send or receive at a time. Many users accessing the WLAN simultaneously results in reduced bandwidth for each user.</a:t>
            </a:r>
          </a:p>
        </p:txBody>
      </p:sp>
    </p:spTree>
    <p:extLst>
      <p:ext uri="{BB962C8B-B14F-4D97-AF65-F5344CB8AC3E}">
        <p14:creationId xmlns:p14="http://schemas.microsoft.com/office/powerpoint/2010/main" val="3418942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Wireless Media</a:t>
            </a:r>
            <a:br>
              <a:rPr lang="en-US" dirty="0"/>
            </a:br>
            <a:r>
              <a:rPr lang="en-US" sz="2400" dirty="0"/>
              <a:t>Types of Wireless Media</a:t>
            </a:r>
          </a:p>
        </p:txBody>
      </p:sp>
      <p:sp>
        <p:nvSpPr>
          <p:cNvPr id="4" name="Content Placeholder 3">
            <a:extLst>
              <a:ext uri="{FF2B5EF4-FFF2-40B4-BE49-F238E27FC236}">
                <a16:creationId xmlns:a16="http://schemas.microsoft.com/office/drawing/2014/main" id="{47C98538-A3BD-9F47-9419-316666EE7D5D}"/>
              </a:ext>
            </a:extLst>
          </p:cNvPr>
          <p:cNvSpPr>
            <a:spLocks noGrp="1"/>
          </p:cNvSpPr>
          <p:nvPr>
            <p:ph idx="1"/>
          </p:nvPr>
        </p:nvSpPr>
        <p:spPr>
          <a:xfrm>
            <a:off x="474662" y="656423"/>
            <a:ext cx="8424241" cy="4094687"/>
          </a:xfrm>
        </p:spPr>
        <p:txBody>
          <a:bodyPr/>
          <a:lstStyle/>
          <a:p>
            <a:pPr marL="0" algn="l">
              <a:spcBef>
                <a:spcPts val="0"/>
              </a:spcBef>
            </a:pPr>
            <a:r>
              <a:rPr lang="en-US" sz="1600" dirty="0">
                <a:solidFill>
                  <a:srgbClr val="000000"/>
                </a:solidFill>
              </a:rPr>
              <a:t>The IEEE and telecommunications industry standards for wireless data communications</a:t>
            </a:r>
          </a:p>
          <a:p>
            <a:pPr marL="0" algn="l">
              <a:spcBef>
                <a:spcPts val="0"/>
              </a:spcBef>
            </a:pPr>
            <a:r>
              <a:rPr lang="en-US" sz="1600" dirty="0">
                <a:solidFill>
                  <a:srgbClr val="000000"/>
                </a:solidFill>
              </a:rPr>
              <a:t>cover both the data link and physical layers. In each of these standards, physical layer</a:t>
            </a:r>
          </a:p>
          <a:p>
            <a:pPr marL="0" algn="l">
              <a:spcBef>
                <a:spcPts val="0"/>
              </a:spcBef>
            </a:pPr>
            <a:r>
              <a:rPr lang="en-US" sz="1600" dirty="0">
                <a:solidFill>
                  <a:srgbClr val="000000"/>
                </a:solidFill>
              </a:rPr>
              <a:t>specifications dictate:</a:t>
            </a:r>
          </a:p>
          <a:p>
            <a:pPr marL="285750" indent="-285750" algn="l">
              <a:buFont typeface="Arial" panose="020B0604020202020204" pitchFamily="34" charset="0"/>
              <a:buChar char="•"/>
            </a:pPr>
            <a:r>
              <a:rPr lang="en-US" sz="1500" dirty="0">
                <a:solidFill>
                  <a:srgbClr val="000000"/>
                </a:solidFill>
              </a:rPr>
              <a:t>Data to radio signal encoding methods</a:t>
            </a:r>
          </a:p>
          <a:p>
            <a:pPr marL="285750" indent="-285750" algn="l">
              <a:buFont typeface="Arial" panose="020B0604020202020204" pitchFamily="34" charset="0"/>
              <a:buChar char="•"/>
            </a:pPr>
            <a:r>
              <a:rPr lang="en-US" sz="1500" dirty="0">
                <a:solidFill>
                  <a:srgbClr val="000000"/>
                </a:solidFill>
              </a:rPr>
              <a:t>Frequency and power of transmission</a:t>
            </a:r>
          </a:p>
          <a:p>
            <a:pPr marL="285750" indent="-285750" algn="l">
              <a:buFont typeface="Arial" panose="020B0604020202020204" pitchFamily="34" charset="0"/>
              <a:buChar char="•"/>
            </a:pPr>
            <a:r>
              <a:rPr lang="en-US" sz="1500" dirty="0">
                <a:solidFill>
                  <a:srgbClr val="000000"/>
                </a:solidFill>
              </a:rPr>
              <a:t>Signal reception and decoding requirements</a:t>
            </a:r>
          </a:p>
          <a:p>
            <a:pPr marL="285750" indent="-285750" algn="l">
              <a:buFont typeface="Arial" panose="020B0604020202020204" pitchFamily="34" charset="0"/>
              <a:buChar char="•"/>
            </a:pPr>
            <a:r>
              <a:rPr lang="en-US" sz="1500" dirty="0">
                <a:solidFill>
                  <a:srgbClr val="000000"/>
                </a:solidFill>
              </a:rPr>
              <a:t>Antenna design and construction</a:t>
            </a:r>
          </a:p>
          <a:p>
            <a:pPr algn="l"/>
            <a:endParaRPr lang="en-US" sz="1600" dirty="0">
              <a:solidFill>
                <a:srgbClr val="000000"/>
              </a:solidFill>
            </a:endParaRPr>
          </a:p>
          <a:p>
            <a:pPr algn="l"/>
            <a:r>
              <a:rPr lang="en-US" sz="1600" dirty="0">
                <a:solidFill>
                  <a:srgbClr val="000000"/>
                </a:solidFill>
              </a:rPr>
              <a:t>Wireless Standards:</a:t>
            </a:r>
          </a:p>
          <a:p>
            <a:pPr marL="285750" indent="-285750" algn="l">
              <a:buFont typeface="Arial" panose="020B0604020202020204" pitchFamily="34" charset="0"/>
              <a:buChar char="•"/>
            </a:pPr>
            <a:r>
              <a:rPr lang="en-US" sz="1500" b="1" dirty="0">
                <a:solidFill>
                  <a:srgbClr val="000000"/>
                </a:solidFill>
              </a:rPr>
              <a:t>Wi-Fi (IEEE 802.11) </a:t>
            </a:r>
            <a:r>
              <a:rPr lang="en-US" sz="1500" dirty="0">
                <a:solidFill>
                  <a:srgbClr val="000000"/>
                </a:solidFill>
              </a:rPr>
              <a:t>- Wireless LAN (WLAN) technology</a:t>
            </a:r>
          </a:p>
          <a:p>
            <a:pPr marL="285750" indent="-285750" algn="l">
              <a:buFont typeface="Arial" panose="020B0604020202020204" pitchFamily="34" charset="0"/>
              <a:buChar char="•"/>
            </a:pPr>
            <a:r>
              <a:rPr lang="en-US" sz="1500" b="1" dirty="0">
                <a:solidFill>
                  <a:srgbClr val="000000"/>
                </a:solidFill>
              </a:rPr>
              <a:t>Bluetooth (IEEE 802.15) </a:t>
            </a:r>
            <a:r>
              <a:rPr lang="en-US" sz="1500" dirty="0">
                <a:solidFill>
                  <a:srgbClr val="000000"/>
                </a:solidFill>
              </a:rPr>
              <a:t>- Wireless Personal Area network (WPAN) standard</a:t>
            </a:r>
          </a:p>
          <a:p>
            <a:pPr marL="285750" indent="-285750" algn="l">
              <a:buFont typeface="Arial" panose="020B0604020202020204" pitchFamily="34" charset="0"/>
              <a:buChar char="•"/>
            </a:pPr>
            <a:r>
              <a:rPr lang="en-US" sz="1500" b="1" dirty="0">
                <a:solidFill>
                  <a:srgbClr val="000000"/>
                </a:solidFill>
              </a:rPr>
              <a:t>WiMAX (IEEE 802.16) </a:t>
            </a:r>
            <a:r>
              <a:rPr lang="en-US" sz="1500" dirty="0">
                <a:solidFill>
                  <a:srgbClr val="000000"/>
                </a:solidFill>
              </a:rPr>
              <a:t>- Uses a point-to-multipoint topology to provide broadband wireless access</a:t>
            </a:r>
          </a:p>
          <a:p>
            <a:pPr marL="285750" indent="-285750" algn="l">
              <a:buFont typeface="Arial" panose="020B0604020202020204" pitchFamily="34" charset="0"/>
              <a:buChar char="•"/>
            </a:pPr>
            <a:r>
              <a:rPr lang="en-US" sz="1500" b="1" dirty="0">
                <a:solidFill>
                  <a:srgbClr val="000000"/>
                </a:solidFill>
              </a:rPr>
              <a:t>Zigbee (IEEE 802.15.4) </a:t>
            </a:r>
            <a:r>
              <a:rPr lang="en-US" sz="1500" dirty="0">
                <a:solidFill>
                  <a:srgbClr val="000000"/>
                </a:solidFill>
              </a:rPr>
              <a:t>- Low data-rate, low power-consumption communications, primarily for Internet of Things (IoT) applications</a:t>
            </a:r>
          </a:p>
        </p:txBody>
      </p:sp>
    </p:spTree>
    <p:extLst>
      <p:ext uri="{BB962C8B-B14F-4D97-AF65-F5344CB8AC3E}">
        <p14:creationId xmlns:p14="http://schemas.microsoft.com/office/powerpoint/2010/main" val="2666050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Wireless Media</a:t>
            </a:r>
            <a:br>
              <a:rPr lang="en-US" dirty="0"/>
            </a:br>
            <a:r>
              <a:rPr lang="en-US" sz="2400" dirty="0"/>
              <a:t>Wireless LAN</a:t>
            </a:r>
          </a:p>
        </p:txBody>
      </p:sp>
      <p:sp>
        <p:nvSpPr>
          <p:cNvPr id="5" name="Content Placeholder 4">
            <a:extLst>
              <a:ext uri="{FF2B5EF4-FFF2-40B4-BE49-F238E27FC236}">
                <a16:creationId xmlns:a16="http://schemas.microsoft.com/office/drawing/2014/main" id="{16874280-9EA6-0242-8034-EC3F27C940E8}"/>
              </a:ext>
            </a:extLst>
          </p:cNvPr>
          <p:cNvSpPr>
            <a:spLocks noGrp="1"/>
          </p:cNvSpPr>
          <p:nvPr>
            <p:ph idx="1"/>
          </p:nvPr>
        </p:nvSpPr>
        <p:spPr>
          <a:xfrm>
            <a:off x="474662" y="877330"/>
            <a:ext cx="8280057" cy="3544404"/>
          </a:xfrm>
        </p:spPr>
        <p:txBody>
          <a:bodyPr/>
          <a:lstStyle/>
          <a:p>
            <a:pPr marL="0" indent="0" algn="l"/>
            <a:r>
              <a:rPr lang="en-US" sz="1800" dirty="0">
                <a:solidFill>
                  <a:srgbClr val="000000"/>
                </a:solidFill>
              </a:rPr>
              <a:t>In general, a Wireless LAN (WLAN) requires the following devices:</a:t>
            </a:r>
          </a:p>
          <a:p>
            <a:pPr marL="342900" indent="-342900" algn="l">
              <a:buFont typeface="Arial" panose="020B0604020202020204" pitchFamily="34" charset="0"/>
              <a:buChar char="•"/>
            </a:pPr>
            <a:r>
              <a:rPr lang="en-US" sz="1800" b="1" dirty="0">
                <a:solidFill>
                  <a:srgbClr val="000000"/>
                </a:solidFill>
              </a:rPr>
              <a:t>Wireless Access Point (AP) </a:t>
            </a:r>
            <a:r>
              <a:rPr lang="en-US" sz="1800" dirty="0">
                <a:solidFill>
                  <a:srgbClr val="000000"/>
                </a:solidFill>
              </a:rPr>
              <a:t>- Concentrate wireless signals from users and connect to the existing copper-based network infrastructure</a:t>
            </a:r>
          </a:p>
          <a:p>
            <a:pPr marL="342900" indent="-342900" algn="l">
              <a:buFont typeface="Arial" panose="020B0604020202020204" pitchFamily="34" charset="0"/>
              <a:buChar char="•"/>
            </a:pPr>
            <a:r>
              <a:rPr lang="en-US" sz="1800" b="1" dirty="0">
                <a:solidFill>
                  <a:srgbClr val="000000"/>
                </a:solidFill>
              </a:rPr>
              <a:t>Wireless NIC Adapters </a:t>
            </a:r>
            <a:r>
              <a:rPr lang="en-US" sz="1800" dirty="0">
                <a:solidFill>
                  <a:srgbClr val="000000"/>
                </a:solidFill>
              </a:rPr>
              <a:t>- Provide wireless communications capability to network hosts</a:t>
            </a:r>
          </a:p>
          <a:p>
            <a:pPr marL="0" indent="0" algn="l"/>
            <a:endParaRPr lang="en-US" sz="1800" dirty="0">
              <a:solidFill>
                <a:srgbClr val="000000"/>
              </a:solidFill>
            </a:endParaRPr>
          </a:p>
          <a:p>
            <a:pPr marL="0" indent="0" algn="l"/>
            <a:r>
              <a:rPr lang="en-US" sz="1800" dirty="0">
                <a:solidFill>
                  <a:srgbClr val="000000"/>
                </a:solidFill>
              </a:rPr>
              <a:t>There are a number of WLAN standards. When purchasing WLAN equipment, ensure compatibility, and interoperability.</a:t>
            </a:r>
          </a:p>
          <a:p>
            <a:pPr marL="0" indent="0" algn="l"/>
            <a:endParaRPr lang="en-US" sz="1800" dirty="0">
              <a:solidFill>
                <a:srgbClr val="000000"/>
              </a:solidFill>
            </a:endParaRPr>
          </a:p>
          <a:p>
            <a:pPr marL="0" indent="0" algn="l"/>
            <a:r>
              <a:rPr lang="en-US" sz="1800" dirty="0">
                <a:solidFill>
                  <a:srgbClr val="000000"/>
                </a:solidFill>
              </a:rPr>
              <a:t>Network Administrators must develop and apply stringent security policies and processes to protect WLANs from unauthorized access and damage.</a:t>
            </a:r>
          </a:p>
        </p:txBody>
      </p:sp>
    </p:spTree>
    <p:extLst>
      <p:ext uri="{BB962C8B-B14F-4D97-AF65-F5344CB8AC3E}">
        <p14:creationId xmlns:p14="http://schemas.microsoft.com/office/powerpoint/2010/main" val="1301200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Wireless Media</a:t>
            </a:r>
            <a:br>
              <a:rPr lang="en-US" dirty="0"/>
            </a:br>
            <a:r>
              <a:rPr lang="en-US" sz="2400" dirty="0"/>
              <a:t>Packet Tracer – Connect a Wired and Wireless LAN</a:t>
            </a:r>
          </a:p>
        </p:txBody>
      </p:sp>
      <p:sp>
        <p:nvSpPr>
          <p:cNvPr id="5" name="Content Placeholder 4">
            <a:extLst>
              <a:ext uri="{FF2B5EF4-FFF2-40B4-BE49-F238E27FC236}">
                <a16:creationId xmlns:a16="http://schemas.microsoft.com/office/drawing/2014/main" id="{16874280-9EA6-0242-8034-EC3F27C940E8}"/>
              </a:ext>
            </a:extLst>
          </p:cNvPr>
          <p:cNvSpPr>
            <a:spLocks noGrp="1"/>
          </p:cNvSpPr>
          <p:nvPr>
            <p:ph idx="1"/>
          </p:nvPr>
        </p:nvSpPr>
        <p:spPr>
          <a:xfrm>
            <a:off x="474662" y="877330"/>
            <a:ext cx="8280057" cy="3544404"/>
          </a:xfrm>
        </p:spPr>
        <p:txBody>
          <a:bodyPr/>
          <a:lstStyle/>
          <a:p>
            <a:pPr marL="0" indent="0" algn="l"/>
            <a:r>
              <a:rPr lang="en-US" sz="1800" dirty="0">
                <a:solidFill>
                  <a:srgbClr val="000000"/>
                </a:solidFill>
              </a:rPr>
              <a:t>In this Packet Tracer, you will do the following:</a:t>
            </a:r>
          </a:p>
          <a:p>
            <a:pPr marL="0" indent="0" algn="l"/>
            <a:endParaRPr lang="en-US" sz="1800" dirty="0">
              <a:solidFill>
                <a:srgbClr val="000000"/>
              </a:solidFill>
            </a:endParaRPr>
          </a:p>
          <a:p>
            <a:pPr marL="342900" indent="-342900" algn="l">
              <a:buFont typeface="Arial" panose="020B0604020202020204" pitchFamily="34" charset="0"/>
              <a:buChar char="•"/>
            </a:pPr>
            <a:r>
              <a:rPr lang="en-US" sz="1800" dirty="0">
                <a:solidFill>
                  <a:srgbClr val="000000"/>
                </a:solidFill>
              </a:rPr>
              <a:t>Connect to the Cloud</a:t>
            </a:r>
          </a:p>
          <a:p>
            <a:pPr marL="342900" indent="-342900" algn="l">
              <a:buFont typeface="Arial" panose="020B0604020202020204" pitchFamily="34" charset="0"/>
              <a:buChar char="•"/>
            </a:pPr>
            <a:r>
              <a:rPr lang="en-US" sz="1800" dirty="0">
                <a:solidFill>
                  <a:srgbClr val="000000"/>
                </a:solidFill>
              </a:rPr>
              <a:t>Connect a Router</a:t>
            </a:r>
          </a:p>
          <a:p>
            <a:pPr marL="342900" indent="-342900" algn="l">
              <a:buFont typeface="Arial" panose="020B0604020202020204" pitchFamily="34" charset="0"/>
              <a:buChar char="•"/>
            </a:pPr>
            <a:r>
              <a:rPr lang="en-US" sz="1800" dirty="0">
                <a:solidFill>
                  <a:srgbClr val="000000"/>
                </a:solidFill>
              </a:rPr>
              <a:t>Connect Remaining Devices</a:t>
            </a:r>
          </a:p>
          <a:p>
            <a:pPr marL="342900" indent="-342900" algn="l">
              <a:buFont typeface="Arial" panose="020B0604020202020204" pitchFamily="34" charset="0"/>
              <a:buChar char="•"/>
            </a:pPr>
            <a:r>
              <a:rPr lang="en-US" sz="1800" dirty="0">
                <a:solidFill>
                  <a:srgbClr val="000000"/>
                </a:solidFill>
              </a:rPr>
              <a:t>Verify Connections</a:t>
            </a:r>
          </a:p>
          <a:p>
            <a:pPr marL="342900" indent="-342900" algn="l">
              <a:buFont typeface="Arial" panose="020B0604020202020204" pitchFamily="34" charset="0"/>
              <a:buChar char="•"/>
            </a:pPr>
            <a:r>
              <a:rPr lang="en-US" sz="1800" dirty="0">
                <a:solidFill>
                  <a:srgbClr val="000000"/>
                </a:solidFill>
              </a:rPr>
              <a:t>Examine the Physical Topology</a:t>
            </a:r>
          </a:p>
          <a:p>
            <a:pPr marL="0" indent="0" algn="l"/>
            <a:endParaRPr lang="en-US" sz="1800" dirty="0">
              <a:solidFill>
                <a:srgbClr val="000000"/>
              </a:solidFill>
            </a:endParaRPr>
          </a:p>
        </p:txBody>
      </p:sp>
    </p:spTree>
    <p:extLst>
      <p:ext uri="{BB962C8B-B14F-4D97-AF65-F5344CB8AC3E}">
        <p14:creationId xmlns:p14="http://schemas.microsoft.com/office/powerpoint/2010/main" val="207498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Wireless Media</a:t>
            </a:r>
            <a:br>
              <a:rPr lang="en-US" dirty="0"/>
            </a:br>
            <a:r>
              <a:rPr lang="en-US" sz="2400" dirty="0"/>
              <a:t>Lab – View Wired and Wireless NIC Information</a:t>
            </a:r>
          </a:p>
        </p:txBody>
      </p:sp>
      <p:sp>
        <p:nvSpPr>
          <p:cNvPr id="5" name="Content Placeholder 4">
            <a:extLst>
              <a:ext uri="{FF2B5EF4-FFF2-40B4-BE49-F238E27FC236}">
                <a16:creationId xmlns:a16="http://schemas.microsoft.com/office/drawing/2014/main" id="{16874280-9EA6-0242-8034-EC3F27C940E8}"/>
              </a:ext>
            </a:extLst>
          </p:cNvPr>
          <p:cNvSpPr>
            <a:spLocks noGrp="1"/>
          </p:cNvSpPr>
          <p:nvPr>
            <p:ph idx="1"/>
          </p:nvPr>
        </p:nvSpPr>
        <p:spPr>
          <a:xfrm>
            <a:off x="474662" y="877330"/>
            <a:ext cx="8280057" cy="3544404"/>
          </a:xfrm>
        </p:spPr>
        <p:txBody>
          <a:bodyPr/>
          <a:lstStyle/>
          <a:p>
            <a:pPr marL="0" indent="0" algn="l"/>
            <a:r>
              <a:rPr lang="en-US" sz="1800" dirty="0">
                <a:solidFill>
                  <a:srgbClr val="000000"/>
                </a:solidFill>
              </a:rPr>
              <a:t>In this lab, you will complete the following objectives:</a:t>
            </a:r>
          </a:p>
          <a:p>
            <a:pPr marL="0" indent="0" algn="l"/>
            <a:endParaRPr lang="en-US" sz="1800" dirty="0">
              <a:solidFill>
                <a:srgbClr val="000000"/>
              </a:solidFill>
            </a:endParaRPr>
          </a:p>
          <a:p>
            <a:pPr marL="342900" indent="-342900" algn="l">
              <a:buFont typeface="Arial" panose="020B0604020202020204" pitchFamily="34" charset="0"/>
              <a:buChar char="•"/>
            </a:pPr>
            <a:r>
              <a:rPr lang="en-US" sz="1800" dirty="0">
                <a:solidFill>
                  <a:srgbClr val="000000"/>
                </a:solidFill>
              </a:rPr>
              <a:t>Identify and Work with PC NICs</a:t>
            </a:r>
          </a:p>
          <a:p>
            <a:pPr marL="342900" indent="-342900" algn="l">
              <a:buFont typeface="Arial" panose="020B0604020202020204" pitchFamily="34" charset="0"/>
              <a:buChar char="•"/>
            </a:pPr>
            <a:r>
              <a:rPr lang="en-US" sz="1800" dirty="0">
                <a:solidFill>
                  <a:srgbClr val="000000"/>
                </a:solidFill>
              </a:rPr>
              <a:t>Identify and Use the System Tray Network Icons</a:t>
            </a:r>
          </a:p>
          <a:p>
            <a:pPr marL="0" indent="0" algn="l"/>
            <a:endParaRPr lang="en-US" sz="1800" dirty="0">
              <a:solidFill>
                <a:srgbClr val="000000"/>
              </a:solidFill>
            </a:endParaRPr>
          </a:p>
        </p:txBody>
      </p:sp>
    </p:spTree>
    <p:extLst>
      <p:ext uri="{BB962C8B-B14F-4D97-AF65-F5344CB8AC3E}">
        <p14:creationId xmlns:p14="http://schemas.microsoft.com/office/powerpoint/2010/main" val="4077620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4.7 Module Practice and Quiz</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a:t>
            </a:r>
          </a:p>
        </p:txBody>
      </p:sp>
      <p:sp>
        <p:nvSpPr>
          <p:cNvPr id="2" name="Content Placeholder 1">
            <a:extLst>
              <a:ext uri="{FF2B5EF4-FFF2-40B4-BE49-F238E27FC236}">
                <a16:creationId xmlns:a16="http://schemas.microsoft.com/office/drawing/2014/main" id="{BAC22E0C-A8B9-7D4B-BC8E-95F5947642E5}"/>
              </a:ext>
            </a:extLst>
          </p:cNvPr>
          <p:cNvSpPr>
            <a:spLocks noGrp="1"/>
          </p:cNvSpPr>
          <p:nvPr>
            <p:ph idx="1"/>
          </p:nvPr>
        </p:nvSpPr>
        <p:spPr/>
        <p:txBody>
          <a:bodyPr/>
          <a:lstStyle/>
          <a:p>
            <a:pPr marL="173037" indent="-342900">
              <a:spcBef>
                <a:spcPts val="0"/>
              </a:spcBef>
              <a:spcAft>
                <a:spcPts val="0"/>
              </a:spcAft>
              <a:buFont typeface="Arial" panose="020B0604020202020204" pitchFamily="34" charset="0"/>
              <a:buChar char="•"/>
            </a:pPr>
            <a:r>
              <a:rPr lang="en-US" sz="1600" dirty="0"/>
              <a:t>Before any network communications can occur, a physical connection to a local network, either wired or wireless, must be established. </a:t>
            </a:r>
          </a:p>
          <a:p>
            <a:pPr marL="173037" indent="-342900">
              <a:spcBef>
                <a:spcPts val="0"/>
              </a:spcBef>
              <a:spcAft>
                <a:spcPts val="0"/>
              </a:spcAft>
              <a:buFont typeface="Arial" panose="020B0604020202020204" pitchFamily="34" charset="0"/>
              <a:buChar char="•"/>
            </a:pPr>
            <a:r>
              <a:rPr lang="en-US" sz="1600" dirty="0"/>
              <a:t>The physical layer consists of electronic circuitry, media, and connectors developed by engineers. </a:t>
            </a:r>
          </a:p>
          <a:p>
            <a:pPr marL="173037" indent="-342900">
              <a:spcBef>
                <a:spcPts val="0"/>
              </a:spcBef>
              <a:spcAft>
                <a:spcPts val="0"/>
              </a:spcAft>
              <a:buFont typeface="Arial" panose="020B0604020202020204" pitchFamily="34" charset="0"/>
              <a:buChar char="•"/>
            </a:pPr>
            <a:r>
              <a:rPr lang="en-US" sz="1600" dirty="0"/>
              <a:t>The physical layer standards address three functional areas: physical components, encoding, and signaling. </a:t>
            </a:r>
          </a:p>
          <a:p>
            <a:pPr marL="173037" indent="-342900">
              <a:spcBef>
                <a:spcPts val="0"/>
              </a:spcBef>
              <a:spcAft>
                <a:spcPts val="0"/>
              </a:spcAft>
              <a:buFont typeface="Arial" panose="020B0604020202020204" pitchFamily="34" charset="0"/>
              <a:buChar char="•"/>
            </a:pPr>
            <a:r>
              <a:rPr lang="en-US" sz="1600" dirty="0"/>
              <a:t>Three types of copper cabling are: UTP, STP, and coaxial cable (coax). </a:t>
            </a:r>
          </a:p>
          <a:p>
            <a:pPr marL="173037" indent="-342900">
              <a:spcBef>
                <a:spcPts val="0"/>
              </a:spcBef>
              <a:spcAft>
                <a:spcPts val="0"/>
              </a:spcAft>
              <a:buFont typeface="Arial" panose="020B0604020202020204" pitchFamily="34" charset="0"/>
              <a:buChar char="•"/>
            </a:pPr>
            <a:r>
              <a:rPr lang="en-US" sz="1600" dirty="0"/>
              <a:t>UTP cabling conforms to the standards established jointly by the TIA/EIA. The electrical characteristics of copper cabling are defined by the Institute of Electrical and Electronics Engineers (IEEE). </a:t>
            </a:r>
          </a:p>
          <a:p>
            <a:pPr marL="173037" indent="-342900">
              <a:spcBef>
                <a:spcPts val="0"/>
              </a:spcBef>
              <a:spcAft>
                <a:spcPts val="0"/>
              </a:spcAft>
              <a:buFont typeface="Arial" panose="020B0604020202020204" pitchFamily="34" charset="0"/>
              <a:buChar char="•"/>
            </a:pPr>
            <a:r>
              <a:rPr lang="en-US" sz="1600" dirty="0"/>
              <a:t>The main cable types that are obtained by using specific wiring conventions are Ethernet Straight-through and Ethernet Crossover. </a:t>
            </a:r>
          </a:p>
        </p:txBody>
      </p:sp>
    </p:spTree>
    <p:custDataLst>
      <p:tags r:id="rId1"/>
    </p:custDataLst>
    <p:extLst>
      <p:ext uri="{BB962C8B-B14F-4D97-AF65-F5344CB8AC3E}">
        <p14:creationId xmlns:p14="http://schemas.microsoft.com/office/powerpoint/2010/main" val="2548999575"/>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2" name="Content Placeholder 1">
            <a:extLst>
              <a:ext uri="{FF2B5EF4-FFF2-40B4-BE49-F238E27FC236}">
                <a16:creationId xmlns:a16="http://schemas.microsoft.com/office/drawing/2014/main" id="{BAC22E0C-A8B9-7D4B-BC8E-95F5947642E5}"/>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600" dirty="0"/>
              <a:t>Optical fiber cable transmits data over longer distances and at higher bandwidths than any other networking media. </a:t>
            </a:r>
          </a:p>
          <a:p>
            <a:pPr>
              <a:spcBef>
                <a:spcPts val="0"/>
              </a:spcBef>
              <a:spcAft>
                <a:spcPts val="0"/>
              </a:spcAft>
              <a:buFont typeface="Arial" panose="020B0604020202020204" pitchFamily="34" charset="0"/>
              <a:buChar char="•"/>
            </a:pPr>
            <a:r>
              <a:rPr lang="en-US" sz="1600" dirty="0"/>
              <a:t>There are four types of fiber-optic connectors: ST, SC, LC, and duplex multimode LC. </a:t>
            </a:r>
          </a:p>
          <a:p>
            <a:pPr>
              <a:spcBef>
                <a:spcPts val="0"/>
              </a:spcBef>
              <a:spcAft>
                <a:spcPts val="0"/>
              </a:spcAft>
              <a:buFont typeface="Arial" panose="020B0604020202020204" pitchFamily="34" charset="0"/>
              <a:buChar char="•"/>
            </a:pPr>
            <a:r>
              <a:rPr lang="en-US" sz="1600" dirty="0"/>
              <a:t>Fiber-optic patch cords include SC-SC multimode, LC-LC single-mode, ST-LC multimode, and SC-ST single-mode. </a:t>
            </a:r>
          </a:p>
          <a:p>
            <a:pPr>
              <a:spcBef>
                <a:spcPts val="0"/>
              </a:spcBef>
              <a:spcAft>
                <a:spcPts val="0"/>
              </a:spcAft>
              <a:buFont typeface="Arial" panose="020B0604020202020204" pitchFamily="34" charset="0"/>
              <a:buChar char="•"/>
            </a:pPr>
            <a:r>
              <a:rPr lang="en-US" sz="1600" dirty="0"/>
              <a:t>Wireless media carry electromagnetic signals that represent the binary digits of data communications using radio or microwave frequencies. Wireless does have some limitations, including coverage area, interference, security, and the problems that occur with any shared medium. </a:t>
            </a:r>
          </a:p>
          <a:p>
            <a:pPr>
              <a:spcBef>
                <a:spcPts val="0"/>
              </a:spcBef>
              <a:spcAft>
                <a:spcPts val="0"/>
              </a:spcAft>
              <a:buFont typeface="Arial" panose="020B0604020202020204" pitchFamily="34" charset="0"/>
              <a:buChar char="•"/>
            </a:pPr>
            <a:r>
              <a:rPr lang="en-US" sz="1600" dirty="0"/>
              <a:t>Wireless standards include the following: Wi-Fi (IEEE 802.11), Bluetooth (IEEE 802.15), WiMAX (IEEE 802.16), and Zigbee (IEEE 802.15.4). </a:t>
            </a:r>
          </a:p>
          <a:p>
            <a:pPr>
              <a:spcBef>
                <a:spcPts val="0"/>
              </a:spcBef>
              <a:spcAft>
                <a:spcPts val="0"/>
              </a:spcAft>
              <a:buFont typeface="Arial" panose="020B0604020202020204" pitchFamily="34" charset="0"/>
              <a:buChar char="•"/>
            </a:pPr>
            <a:r>
              <a:rPr lang="en-US" sz="1600" dirty="0"/>
              <a:t>Wireless LAN (WLAN) requires a wireless AP and wireless NIC adapters.</a:t>
            </a:r>
          </a:p>
          <a:p>
            <a:endParaRPr lang="en-US" sz="1200" dirty="0"/>
          </a:p>
        </p:txBody>
      </p:sp>
    </p:spTree>
    <p:custDataLst>
      <p:tags r:id="rId1"/>
    </p:custDataLst>
    <p:extLst>
      <p:ext uri="{BB962C8B-B14F-4D97-AF65-F5344CB8AC3E}">
        <p14:creationId xmlns:p14="http://schemas.microsoft.com/office/powerpoint/2010/main" val="409109726"/>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Purpose of the Physical Layer</a:t>
            </a:r>
            <a:br>
              <a:rPr lang="en-US" dirty="0"/>
            </a:br>
            <a:r>
              <a:rPr lang="en-US" sz="2400" dirty="0"/>
              <a:t>The Physical Connection</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073946"/>
          </a:xfrm>
        </p:spPr>
        <p:txBody>
          <a:bodyPr/>
          <a:lstStyle/>
          <a:p>
            <a:pPr marL="342900" indent="-342900" algn="l">
              <a:buFont typeface="Arial" panose="020B0604020202020204" pitchFamily="34" charset="0"/>
              <a:buChar char="•"/>
            </a:pPr>
            <a:r>
              <a:rPr lang="en-US" sz="1600" dirty="0">
                <a:solidFill>
                  <a:srgbClr val="000000"/>
                </a:solidFill>
              </a:rPr>
              <a:t>Before any network communications can occur, a physical connection to a local network must be established.</a:t>
            </a:r>
          </a:p>
          <a:p>
            <a:pPr marL="342900" indent="-342900" algn="l">
              <a:buFont typeface="Arial" panose="020B0604020202020204" pitchFamily="34" charset="0"/>
              <a:buChar char="•"/>
            </a:pPr>
            <a:r>
              <a:rPr lang="en-US" sz="1600" dirty="0">
                <a:solidFill>
                  <a:srgbClr val="000000"/>
                </a:solidFill>
              </a:rPr>
              <a:t>This connection could be wired or wireless, depending on the setup of the network.</a:t>
            </a:r>
          </a:p>
          <a:p>
            <a:pPr marL="342900" indent="-342900" algn="l">
              <a:buFont typeface="Arial" panose="020B0604020202020204" pitchFamily="34" charset="0"/>
              <a:buChar char="•"/>
            </a:pPr>
            <a:r>
              <a:rPr lang="en-US" sz="1600" dirty="0">
                <a:solidFill>
                  <a:srgbClr val="000000"/>
                </a:solidFill>
              </a:rPr>
              <a:t>This generally applies whether you are considering a corporate office or a home.</a:t>
            </a:r>
          </a:p>
          <a:p>
            <a:pPr marL="342900" indent="-342900" algn="l">
              <a:buFont typeface="Arial" panose="020B0604020202020204" pitchFamily="34" charset="0"/>
              <a:buChar char="•"/>
            </a:pPr>
            <a:r>
              <a:rPr lang="en-US" sz="1600" dirty="0">
                <a:solidFill>
                  <a:srgbClr val="000000"/>
                </a:solidFill>
              </a:rPr>
              <a:t>A Network Interface Card (NIC) connects a device to the network.</a:t>
            </a:r>
          </a:p>
          <a:p>
            <a:pPr marL="342900" indent="-342900" algn="l">
              <a:buFont typeface="Arial" panose="020B0604020202020204" pitchFamily="34" charset="0"/>
              <a:buChar char="•"/>
            </a:pPr>
            <a:r>
              <a:rPr lang="en-US" sz="1600" dirty="0">
                <a:solidFill>
                  <a:srgbClr val="000000"/>
                </a:solidFill>
              </a:rPr>
              <a:t>Some devices may have just one NIC, while others may have multiple NICs (Wired and/or Wireless, for example).</a:t>
            </a:r>
          </a:p>
          <a:p>
            <a:pPr marL="342900" indent="-342900" algn="l">
              <a:buFont typeface="Arial" panose="020B0604020202020204" pitchFamily="34" charset="0"/>
              <a:buChar char="•"/>
            </a:pPr>
            <a:r>
              <a:rPr lang="en-US" sz="1600" dirty="0">
                <a:solidFill>
                  <a:srgbClr val="000000"/>
                </a:solidFill>
              </a:rPr>
              <a:t>Not all physical connections offer the same level of performance.</a:t>
            </a:r>
          </a:p>
        </p:txBody>
      </p:sp>
    </p:spTree>
    <p:extLst>
      <p:ext uri="{BB962C8B-B14F-4D97-AF65-F5344CB8AC3E}">
        <p14:creationId xmlns:p14="http://schemas.microsoft.com/office/powerpoint/2010/main" val="167106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4.8 Summary</a:t>
            </a:r>
          </a:p>
        </p:txBody>
      </p:sp>
    </p:spTree>
    <p:custDataLst>
      <p:tags r:id="rId1"/>
    </p:custDataLst>
    <p:extLst>
      <p:ext uri="{BB962C8B-B14F-4D97-AF65-F5344CB8AC3E}">
        <p14:creationId xmlns:p14="http://schemas.microsoft.com/office/powerpoint/2010/main" val="3642480080"/>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Packet Tracer – Connect the Physical Layer</a:t>
            </a:r>
          </a:p>
        </p:txBody>
      </p:sp>
      <p:sp>
        <p:nvSpPr>
          <p:cNvPr id="2" name="Content Placeholder 1">
            <a:extLst>
              <a:ext uri="{FF2B5EF4-FFF2-40B4-BE49-F238E27FC236}">
                <a16:creationId xmlns:a16="http://schemas.microsoft.com/office/drawing/2014/main" id="{BAC22E0C-A8B9-7D4B-BC8E-95F5947642E5}"/>
              </a:ext>
            </a:extLst>
          </p:cNvPr>
          <p:cNvSpPr>
            <a:spLocks noGrp="1"/>
          </p:cNvSpPr>
          <p:nvPr>
            <p:ph idx="1"/>
          </p:nvPr>
        </p:nvSpPr>
        <p:spPr/>
        <p:txBody>
          <a:bodyPr/>
          <a:lstStyle/>
          <a:p>
            <a:pPr marL="0" indent="0">
              <a:spcBef>
                <a:spcPts val="0"/>
              </a:spcBef>
              <a:spcAft>
                <a:spcPts val="0"/>
              </a:spcAft>
              <a:buNone/>
            </a:pPr>
            <a:r>
              <a:rPr lang="en-US" dirty="0"/>
              <a:t>In this Packet Tracer, you will do the following:</a:t>
            </a:r>
          </a:p>
          <a:p>
            <a:pPr marL="0" indent="0">
              <a:spcBef>
                <a:spcPts val="0"/>
              </a:spcBef>
              <a:spcAft>
                <a:spcPts val="0"/>
              </a:spcAft>
              <a:buNone/>
            </a:pPr>
            <a:endParaRPr lang="en-US" dirty="0"/>
          </a:p>
          <a:p>
            <a:pPr>
              <a:buFont typeface="Arial" panose="020B0604020202020204" pitchFamily="34" charset="0"/>
              <a:buChar char="•"/>
            </a:pPr>
            <a:r>
              <a:rPr lang="en-US" dirty="0"/>
              <a:t>Identify Physical Characteristics of Internetworking Devices</a:t>
            </a:r>
          </a:p>
          <a:p>
            <a:pPr>
              <a:buFont typeface="Arial" panose="020B0604020202020204" pitchFamily="34" charset="0"/>
              <a:buChar char="•"/>
            </a:pPr>
            <a:r>
              <a:rPr lang="en-US" dirty="0"/>
              <a:t>Select Correct Modules for Connectivity</a:t>
            </a:r>
          </a:p>
          <a:p>
            <a:pPr>
              <a:buFont typeface="Arial" panose="020B0604020202020204" pitchFamily="34" charset="0"/>
              <a:buChar char="•"/>
            </a:pPr>
            <a:r>
              <a:rPr lang="en-US" dirty="0"/>
              <a:t>Connect Devices</a:t>
            </a:r>
          </a:p>
          <a:p>
            <a:pPr>
              <a:buFont typeface="Arial" panose="020B0604020202020204" pitchFamily="34" charset="0"/>
              <a:buChar char="•"/>
            </a:pPr>
            <a:r>
              <a:rPr lang="en-US" dirty="0"/>
              <a:t>Check Connectivity</a:t>
            </a:r>
          </a:p>
          <a:p>
            <a:pPr marL="0" indent="0">
              <a:buNone/>
            </a:pPr>
            <a:endParaRPr lang="en-US" sz="1200" dirty="0"/>
          </a:p>
        </p:txBody>
      </p:sp>
    </p:spTree>
    <p:custDataLst>
      <p:tags r:id="rId1"/>
    </p:custDataLst>
    <p:extLst>
      <p:ext uri="{BB962C8B-B14F-4D97-AF65-F5344CB8AC3E}">
        <p14:creationId xmlns:p14="http://schemas.microsoft.com/office/powerpoint/2010/main" val="1352804588"/>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41394"/>
            <a:ext cx="9144000" cy="609056"/>
          </a:xfrm>
        </p:spPr>
        <p:txBody>
          <a:bodyPr/>
          <a:lstStyle/>
          <a:p>
            <a:pPr eaLnBrk="1" hangingPunct="1"/>
            <a:r>
              <a:rPr lang="en-US" sz="1400" dirty="0">
                <a:latin typeface="Arial" charset="0"/>
              </a:rPr>
              <a:t>Module 4: Physical Layer</a:t>
            </a:r>
            <a:br>
              <a:rPr lang="en-US" dirty="0">
                <a:latin typeface="Arial" charset="0"/>
              </a:rPr>
            </a:br>
            <a:r>
              <a:rPr lang="en-US" dirty="0">
                <a:latin typeface="Arial" charset="0"/>
              </a:rPr>
              <a:t>New Terms and Commands</a:t>
            </a:r>
          </a:p>
        </p:txBody>
      </p:sp>
      <p:graphicFrame>
        <p:nvGraphicFramePr>
          <p:cNvPr id="9" name="Table 9">
            <a:extLst>
              <a:ext uri="{FF2B5EF4-FFF2-40B4-BE49-F238E27FC236}">
                <a16:creationId xmlns:a16="http://schemas.microsoft.com/office/drawing/2014/main" id="{F2480B83-AF5E-4A70-B69B-F1E3A8FAC758}"/>
              </a:ext>
            </a:extLst>
          </p:cNvPr>
          <p:cNvGraphicFramePr>
            <a:graphicFrameLocks noGrp="1"/>
          </p:cNvGraphicFramePr>
          <p:nvPr>
            <p:ph idx="1"/>
            <p:extLst>
              <p:ext uri="{D42A27DB-BD31-4B8C-83A1-F6EECF244321}">
                <p14:modId xmlns:p14="http://schemas.microsoft.com/office/powerpoint/2010/main" val="3817300588"/>
              </p:ext>
            </p:extLst>
          </p:nvPr>
        </p:nvGraphicFramePr>
        <p:xfrm>
          <a:off x="144463" y="798513"/>
          <a:ext cx="8853486" cy="3505200"/>
        </p:xfrm>
        <a:graphic>
          <a:graphicData uri="http://schemas.openxmlformats.org/drawingml/2006/table">
            <a:tbl>
              <a:tblPr firstRow="1" bandRow="1">
                <a:tableStyleId>{F5AB1C69-6EDB-4FF4-983F-18BD219EF322}</a:tableStyleId>
              </a:tblPr>
              <a:tblGrid>
                <a:gridCol w="4426743">
                  <a:extLst>
                    <a:ext uri="{9D8B030D-6E8A-4147-A177-3AD203B41FA5}">
                      <a16:colId xmlns:a16="http://schemas.microsoft.com/office/drawing/2014/main" val="3270854437"/>
                    </a:ext>
                  </a:extLst>
                </a:gridCol>
                <a:gridCol w="4426743">
                  <a:extLst>
                    <a:ext uri="{9D8B030D-6E8A-4147-A177-3AD203B41FA5}">
                      <a16:colId xmlns:a16="http://schemas.microsoft.com/office/drawing/2014/main" val="1988644124"/>
                    </a:ext>
                  </a:extLst>
                </a:gridCol>
              </a:tblGrid>
              <a:tr h="370840">
                <a:tc>
                  <a:txBody>
                    <a:bodyPr/>
                    <a:lstStyle/>
                    <a:p>
                      <a:pPr marL="285750" indent="-285750">
                        <a:buFont typeface="Arial" panose="020B0604020202020204" pitchFamily="34" charset="0"/>
                        <a:buChar char="•"/>
                      </a:pPr>
                      <a:r>
                        <a:rPr lang="en-US" b="0" dirty="0">
                          <a:solidFill>
                            <a:srgbClr val="000000"/>
                          </a:solidFill>
                        </a:rPr>
                        <a:t>Telecommunications Industry Association/Electronic Industries Association (TIA/EIA)</a:t>
                      </a:r>
                    </a:p>
                    <a:p>
                      <a:pPr marL="285750" indent="-285750">
                        <a:buFont typeface="Arial" panose="020B0604020202020204" pitchFamily="34" charset="0"/>
                        <a:buChar char="•"/>
                      </a:pPr>
                      <a:r>
                        <a:rPr lang="en-US" b="0" dirty="0">
                          <a:solidFill>
                            <a:srgbClr val="000000"/>
                          </a:solidFill>
                        </a:rPr>
                        <a:t>latency</a:t>
                      </a:r>
                    </a:p>
                    <a:p>
                      <a:pPr marL="285750" indent="-285750">
                        <a:buFont typeface="Arial" panose="020B0604020202020204" pitchFamily="34" charset="0"/>
                        <a:buChar char="•"/>
                      </a:pPr>
                      <a:r>
                        <a:rPr lang="en-US" b="0" dirty="0">
                          <a:solidFill>
                            <a:srgbClr val="000000"/>
                          </a:solidFill>
                        </a:rPr>
                        <a:t>throughput</a:t>
                      </a:r>
                    </a:p>
                    <a:p>
                      <a:pPr marL="285750" indent="-285750">
                        <a:buFont typeface="Arial" panose="020B0604020202020204" pitchFamily="34" charset="0"/>
                        <a:buChar char="•"/>
                      </a:pPr>
                      <a:r>
                        <a:rPr lang="en-US" b="0" dirty="0">
                          <a:solidFill>
                            <a:srgbClr val="000000"/>
                          </a:solidFill>
                        </a:rPr>
                        <a:t>goodput</a:t>
                      </a:r>
                    </a:p>
                    <a:p>
                      <a:pPr marL="285750" indent="-285750">
                        <a:buFont typeface="Arial" panose="020B0604020202020204" pitchFamily="34" charset="0"/>
                        <a:buChar char="•"/>
                      </a:pPr>
                      <a:r>
                        <a:rPr lang="en-US" b="0" dirty="0">
                          <a:solidFill>
                            <a:srgbClr val="000000"/>
                          </a:solidFill>
                        </a:rPr>
                        <a:t>Electromagnetic interference (EMI) </a:t>
                      </a:r>
                    </a:p>
                    <a:p>
                      <a:pPr marL="285750" indent="-285750">
                        <a:buFont typeface="Arial" panose="020B0604020202020204" pitchFamily="34" charset="0"/>
                        <a:buChar char="•"/>
                      </a:pPr>
                      <a:r>
                        <a:rPr lang="en-US" b="0" dirty="0">
                          <a:solidFill>
                            <a:srgbClr val="000000"/>
                          </a:solidFill>
                        </a:rPr>
                        <a:t>Radio frequency interference (RFI)</a:t>
                      </a:r>
                    </a:p>
                    <a:p>
                      <a:pPr marL="285750" indent="-285750">
                        <a:buFont typeface="Arial" panose="020B0604020202020204" pitchFamily="34" charset="0"/>
                        <a:buChar char="•"/>
                      </a:pPr>
                      <a:r>
                        <a:rPr lang="en-US" b="0" dirty="0">
                          <a:solidFill>
                            <a:srgbClr val="000000"/>
                          </a:solidFill>
                        </a:rPr>
                        <a:t>Crosstalk</a:t>
                      </a:r>
                    </a:p>
                    <a:p>
                      <a:pPr marL="285750" indent="-285750">
                        <a:buFont typeface="Arial" panose="020B0604020202020204" pitchFamily="34" charset="0"/>
                        <a:buChar char="•"/>
                      </a:pPr>
                      <a:r>
                        <a:rPr lang="en-US" b="0" dirty="0">
                          <a:solidFill>
                            <a:srgbClr val="000000"/>
                          </a:solidFill>
                        </a:rPr>
                        <a:t>Unshielded Twisted Pair (UTP)</a:t>
                      </a:r>
                    </a:p>
                    <a:p>
                      <a:pPr marL="285750" indent="-285750">
                        <a:buFont typeface="Arial" panose="020B0604020202020204" pitchFamily="34" charset="0"/>
                        <a:buChar char="•"/>
                      </a:pPr>
                      <a:r>
                        <a:rPr lang="en-US" b="0" dirty="0">
                          <a:solidFill>
                            <a:srgbClr val="000000"/>
                          </a:solidFill>
                        </a:rPr>
                        <a:t>Shielded Twisted Pair (STP)</a:t>
                      </a:r>
                    </a:p>
                    <a:p>
                      <a:pPr marL="285750" indent="-285750">
                        <a:buFont typeface="Arial" panose="020B0604020202020204" pitchFamily="34" charset="0"/>
                        <a:buChar char="•"/>
                      </a:pPr>
                      <a:r>
                        <a:rPr lang="en-US" b="0" dirty="0">
                          <a:solidFill>
                            <a:srgbClr val="000000"/>
                          </a:solidFill>
                        </a:rPr>
                        <a:t>Coaxial cable</a:t>
                      </a:r>
                    </a:p>
                    <a:p>
                      <a:pPr marL="285750" indent="-285750">
                        <a:buFont typeface="Arial" panose="020B0604020202020204" pitchFamily="34" charset="0"/>
                        <a:buChar char="•"/>
                      </a:pPr>
                      <a:r>
                        <a:rPr lang="en-US" b="0" dirty="0">
                          <a:solidFill>
                            <a:srgbClr val="000000"/>
                          </a:solidFill>
                        </a:rPr>
                        <a:t>RJ-45</a:t>
                      </a:r>
                    </a:p>
                    <a:p>
                      <a:pPr marL="285750" indent="-285750">
                        <a:buFont typeface="Arial" panose="020B0604020202020204" pitchFamily="34" charset="0"/>
                        <a:buChar char="•"/>
                      </a:pPr>
                      <a:r>
                        <a:rPr lang="en-US" b="0" dirty="0">
                          <a:solidFill>
                            <a:srgbClr val="000000"/>
                          </a:solidFill>
                        </a:rPr>
                        <a:t>Cancellation</a:t>
                      </a:r>
                    </a:p>
                    <a:p>
                      <a:pPr marL="285750" indent="-285750">
                        <a:buFont typeface="Arial" panose="020B0604020202020204" pitchFamily="34" charset="0"/>
                        <a:buChar char="•"/>
                      </a:pPr>
                      <a:r>
                        <a:rPr lang="en-US" b="0" dirty="0">
                          <a:solidFill>
                            <a:srgbClr val="000000"/>
                          </a:solidFill>
                        </a:rPr>
                        <a:t>TIA/EIA-568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b="0" dirty="0">
                          <a:solidFill>
                            <a:srgbClr val="000000"/>
                          </a:solidFill>
                        </a:rPr>
                        <a:t>Ethernet Straight-through</a:t>
                      </a:r>
                    </a:p>
                    <a:p>
                      <a:pPr marL="285750" indent="-285750">
                        <a:buFont typeface="Arial" panose="020B0604020202020204" pitchFamily="34" charset="0"/>
                        <a:buChar char="•"/>
                      </a:pPr>
                      <a:r>
                        <a:rPr lang="en-US" b="0" dirty="0">
                          <a:solidFill>
                            <a:srgbClr val="000000"/>
                          </a:solidFill>
                        </a:rPr>
                        <a:t>Ethernet crossover</a:t>
                      </a:r>
                    </a:p>
                    <a:p>
                      <a:pPr marL="285750" indent="-285750">
                        <a:buFont typeface="Arial" panose="020B0604020202020204" pitchFamily="34" charset="0"/>
                        <a:buChar char="•"/>
                      </a:pPr>
                      <a:r>
                        <a:rPr lang="en-US" b="0" dirty="0">
                          <a:solidFill>
                            <a:srgbClr val="000000"/>
                          </a:solidFill>
                        </a:rPr>
                        <a:t>Rollover</a:t>
                      </a:r>
                    </a:p>
                    <a:p>
                      <a:pPr marL="285750" indent="-285750">
                        <a:buFont typeface="Arial" panose="020B0604020202020204" pitchFamily="34" charset="0"/>
                        <a:buChar char="•"/>
                      </a:pPr>
                      <a:r>
                        <a:rPr lang="en-US" b="0" dirty="0">
                          <a:solidFill>
                            <a:srgbClr val="000000"/>
                          </a:solidFill>
                        </a:rPr>
                        <a:t>Single-Mode Fiber (SMF)</a:t>
                      </a:r>
                    </a:p>
                    <a:p>
                      <a:pPr marL="285750" indent="-285750">
                        <a:buFont typeface="Arial" panose="020B0604020202020204" pitchFamily="34" charset="0"/>
                        <a:buChar char="•"/>
                      </a:pPr>
                      <a:r>
                        <a:rPr lang="en-US" b="0" dirty="0">
                          <a:solidFill>
                            <a:srgbClr val="000000"/>
                          </a:solidFill>
                        </a:rPr>
                        <a:t>Multimode (MMF)</a:t>
                      </a:r>
                    </a:p>
                    <a:p>
                      <a:pPr marL="285750" indent="-285750">
                        <a:buFont typeface="Arial" panose="020B0604020202020204" pitchFamily="34" charset="0"/>
                        <a:buChar char="•"/>
                      </a:pPr>
                      <a:r>
                        <a:rPr lang="en-US" b="0" dirty="0">
                          <a:solidFill>
                            <a:srgbClr val="000000"/>
                          </a:solidFill>
                        </a:rPr>
                        <a:t>Straight-tip (ST) Connectors</a:t>
                      </a:r>
                    </a:p>
                    <a:p>
                      <a:pPr marL="285750" indent="-285750">
                        <a:buFont typeface="Arial" panose="020B0604020202020204" pitchFamily="34" charset="0"/>
                        <a:buChar char="•"/>
                      </a:pPr>
                      <a:r>
                        <a:rPr lang="en-US" b="0" dirty="0">
                          <a:solidFill>
                            <a:srgbClr val="000000"/>
                          </a:solidFill>
                        </a:rPr>
                        <a:t>Subscriber Connector (SC) Connectors</a:t>
                      </a:r>
                    </a:p>
                    <a:p>
                      <a:pPr marL="285750" indent="-285750">
                        <a:buFont typeface="Arial" panose="020B0604020202020204" pitchFamily="34" charset="0"/>
                        <a:buChar char="•"/>
                      </a:pPr>
                      <a:r>
                        <a:rPr lang="en-US" b="0" dirty="0">
                          <a:solidFill>
                            <a:srgbClr val="000000"/>
                          </a:solidFill>
                        </a:rPr>
                        <a:t>Lucent Connector (LC) Simplex Connectors</a:t>
                      </a:r>
                    </a:p>
                    <a:p>
                      <a:pPr marL="285750" indent="-285750">
                        <a:buFont typeface="Arial" panose="020B0604020202020204" pitchFamily="34" charset="0"/>
                        <a:buChar char="•"/>
                      </a:pPr>
                      <a:r>
                        <a:rPr lang="en-US" b="0" dirty="0">
                          <a:solidFill>
                            <a:srgbClr val="000000"/>
                          </a:solidFill>
                        </a:rPr>
                        <a:t>Duplex Multimode LC Connectors</a:t>
                      </a:r>
                    </a:p>
                    <a:p>
                      <a:pPr marL="285750" indent="-285750">
                        <a:buFont typeface="Arial" panose="020B0604020202020204" pitchFamily="34" charset="0"/>
                        <a:buChar char="•"/>
                      </a:pPr>
                      <a:r>
                        <a:rPr lang="en-US" b="0" dirty="0">
                          <a:solidFill>
                            <a:srgbClr val="000000"/>
                          </a:solidFill>
                        </a:rPr>
                        <a:t>Bluetooth (IEEE 802.15)</a:t>
                      </a:r>
                    </a:p>
                    <a:p>
                      <a:pPr marL="285750" indent="-285750">
                        <a:buFont typeface="Arial" panose="020B0604020202020204" pitchFamily="34" charset="0"/>
                        <a:buChar char="•"/>
                      </a:pPr>
                      <a:r>
                        <a:rPr lang="en-US" b="0" dirty="0">
                          <a:solidFill>
                            <a:srgbClr val="000000"/>
                          </a:solidFill>
                        </a:rPr>
                        <a:t>WiMAX (IEEE 802.16)</a:t>
                      </a:r>
                    </a:p>
                    <a:p>
                      <a:pPr marL="285750" indent="-285750">
                        <a:buFont typeface="Arial" panose="020B0604020202020204" pitchFamily="34" charset="0"/>
                        <a:buChar char="•"/>
                      </a:pPr>
                      <a:r>
                        <a:rPr lang="en-US" b="0" dirty="0">
                          <a:solidFill>
                            <a:srgbClr val="000000"/>
                          </a:solidFill>
                        </a:rPr>
                        <a:t>Zigbee (IEEE 802.15.4)</a:t>
                      </a:r>
                    </a:p>
                    <a:p>
                      <a:pPr marL="285750" indent="-285750">
                        <a:buFont typeface="Arial" panose="020B0604020202020204" pitchFamily="34" charset="0"/>
                        <a:buChar char="•"/>
                      </a:pPr>
                      <a:r>
                        <a:rPr lang="en-US" b="0" dirty="0">
                          <a:solidFill>
                            <a:srgbClr val="000000"/>
                          </a:solidFill>
                        </a:rPr>
                        <a:t>Wireless Access Point (AP)</a:t>
                      </a:r>
                    </a:p>
                    <a:p>
                      <a:endParaRPr lang="en-US" dirty="0">
                        <a:solidFill>
                          <a:srgbClr val="000000"/>
                        </a:solidFill>
                      </a:endParaRPr>
                    </a:p>
                    <a:p>
                      <a:endParaRPr lang="en-US" dirty="0">
                        <a:solidFill>
                          <a:srgbClr val="000000"/>
                        </a:solidFill>
                      </a:endParaRPr>
                    </a:p>
                    <a:p>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8796709"/>
                  </a:ext>
                </a:extLst>
              </a:tr>
            </a:tbl>
          </a:graphicData>
        </a:graphic>
      </p:graphicFrame>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Purpose of the Physical Layer</a:t>
            </a:r>
            <a:br>
              <a:rPr lang="en-US" dirty="0"/>
            </a:br>
            <a:r>
              <a:rPr lang="en-US" sz="2400" dirty="0"/>
              <a:t>The Physical Layer</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8"/>
            <a:ext cx="3401475" cy="3528045"/>
          </a:xfrm>
        </p:spPr>
        <p:txBody>
          <a:bodyPr/>
          <a:lstStyle/>
          <a:p>
            <a:pPr marL="342900" indent="-342900" algn="l">
              <a:buFont typeface="Arial" panose="020B0604020202020204" pitchFamily="34" charset="0"/>
              <a:buChar char="•"/>
            </a:pPr>
            <a:r>
              <a:rPr lang="en-US" sz="1600" dirty="0">
                <a:solidFill>
                  <a:srgbClr val="000000"/>
                </a:solidFill>
              </a:rPr>
              <a:t>Transports bits across the network media</a:t>
            </a:r>
          </a:p>
          <a:p>
            <a:pPr marL="342900" indent="-342900" algn="l">
              <a:buFont typeface="Arial" panose="020B0604020202020204" pitchFamily="34" charset="0"/>
              <a:buChar char="•"/>
            </a:pPr>
            <a:r>
              <a:rPr lang="en-US" sz="1600" dirty="0">
                <a:solidFill>
                  <a:srgbClr val="000000"/>
                </a:solidFill>
              </a:rPr>
              <a:t>Accepts a complete frame from the Data Link Layer and encodes it as a series of signals that are transmitted to the local media</a:t>
            </a:r>
          </a:p>
          <a:p>
            <a:pPr marL="342900" indent="-342900" algn="l">
              <a:buFont typeface="Arial" panose="020B0604020202020204" pitchFamily="34" charset="0"/>
              <a:buChar char="•"/>
            </a:pPr>
            <a:r>
              <a:rPr lang="en-US" sz="1600" dirty="0">
                <a:solidFill>
                  <a:srgbClr val="000000"/>
                </a:solidFill>
              </a:rPr>
              <a:t>This is the last step in the encapsulation process.</a:t>
            </a:r>
          </a:p>
          <a:p>
            <a:pPr marL="342900" indent="-342900" algn="l">
              <a:buFont typeface="Arial" panose="020B0604020202020204" pitchFamily="34" charset="0"/>
              <a:buChar char="•"/>
            </a:pPr>
            <a:r>
              <a:rPr lang="en-US" sz="1600" dirty="0">
                <a:solidFill>
                  <a:srgbClr val="000000"/>
                </a:solidFill>
              </a:rPr>
              <a:t>The next device in the path to the destination receives the bits and re-encapsulates the frame, then decides what to do with it.</a:t>
            </a:r>
          </a:p>
        </p:txBody>
      </p:sp>
      <p:pic>
        <p:nvPicPr>
          <p:cNvPr id="5" name="Picture 4">
            <a:extLst>
              <a:ext uri="{FF2B5EF4-FFF2-40B4-BE49-F238E27FC236}">
                <a16:creationId xmlns:a16="http://schemas.microsoft.com/office/drawing/2014/main" id="{07FF563E-E612-FF49-AA84-F8F5904942B7}"/>
              </a:ext>
            </a:extLst>
          </p:cNvPr>
          <p:cNvPicPr>
            <a:picLocks noChangeAspect="1"/>
          </p:cNvPicPr>
          <p:nvPr/>
        </p:nvPicPr>
        <p:blipFill>
          <a:blip r:embed="rId3"/>
          <a:stretch>
            <a:fillRect/>
          </a:stretch>
        </p:blipFill>
        <p:spPr>
          <a:xfrm>
            <a:off x="3833446" y="1008092"/>
            <a:ext cx="4699000" cy="2768600"/>
          </a:xfrm>
          <a:prstGeom prst="rect">
            <a:avLst/>
          </a:prstGeom>
        </p:spPr>
      </p:pic>
    </p:spTree>
    <p:extLst>
      <p:ext uri="{BB962C8B-B14F-4D97-AF65-F5344CB8AC3E}">
        <p14:creationId xmlns:p14="http://schemas.microsoft.com/office/powerpoint/2010/main" val="1075820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4.2 Physical Layer Characteristics</a:t>
            </a: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Physical Layer Characteristics</a:t>
            </a:r>
            <a:br>
              <a:rPr lang="en-US" dirty="0"/>
            </a:br>
            <a:r>
              <a:rPr lang="en-US" sz="2400" dirty="0"/>
              <a:t>Physical Layer Standards</a:t>
            </a:r>
          </a:p>
        </p:txBody>
      </p:sp>
      <p:pic>
        <p:nvPicPr>
          <p:cNvPr id="8" name="Content Placeholder 7">
            <a:extLst>
              <a:ext uri="{FF2B5EF4-FFF2-40B4-BE49-F238E27FC236}">
                <a16:creationId xmlns:a16="http://schemas.microsoft.com/office/drawing/2014/main" id="{8A8FA508-7561-8C48-9358-A4BB397A0444}"/>
              </a:ext>
            </a:extLst>
          </p:cNvPr>
          <p:cNvPicPr>
            <a:picLocks noGrp="1" noChangeAspect="1"/>
          </p:cNvPicPr>
          <p:nvPr>
            <p:ph idx="1"/>
          </p:nvPr>
        </p:nvPicPr>
        <p:blipFill>
          <a:blip r:embed="rId3"/>
          <a:stretch>
            <a:fillRect/>
          </a:stretch>
        </p:blipFill>
        <p:spPr>
          <a:xfrm>
            <a:off x="1101969" y="836638"/>
            <a:ext cx="6576646" cy="3716532"/>
          </a:xfrm>
          <a:prstGeom prst="rect">
            <a:avLst/>
          </a:prstGeom>
        </p:spPr>
      </p:pic>
    </p:spTree>
    <p:extLst>
      <p:ext uri="{BB962C8B-B14F-4D97-AF65-F5344CB8AC3E}">
        <p14:creationId xmlns:p14="http://schemas.microsoft.com/office/powerpoint/2010/main" val="2569503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Physical Layer Characteristics</a:t>
            </a:r>
            <a:br>
              <a:rPr lang="en-US" dirty="0"/>
            </a:br>
            <a:r>
              <a:rPr lang="en-US" sz="2400" dirty="0"/>
              <a:t>Physical Components</a:t>
            </a:r>
          </a:p>
        </p:txBody>
      </p:sp>
      <p:sp>
        <p:nvSpPr>
          <p:cNvPr id="4" name="Content Placeholder 3">
            <a:extLst>
              <a:ext uri="{FF2B5EF4-FFF2-40B4-BE49-F238E27FC236}">
                <a16:creationId xmlns:a16="http://schemas.microsoft.com/office/drawing/2014/main" id="{6BE9E597-CDF1-0047-B112-C9FD7F790CC7}"/>
              </a:ext>
            </a:extLst>
          </p:cNvPr>
          <p:cNvSpPr>
            <a:spLocks noGrp="1"/>
          </p:cNvSpPr>
          <p:nvPr>
            <p:ph idx="1"/>
          </p:nvPr>
        </p:nvSpPr>
        <p:spPr>
          <a:xfrm>
            <a:off x="474662" y="844062"/>
            <a:ext cx="8280057" cy="3577672"/>
          </a:xfrm>
        </p:spPr>
        <p:txBody>
          <a:bodyPr/>
          <a:lstStyle/>
          <a:p>
            <a:pPr marL="0" indent="0" algn="l"/>
            <a:r>
              <a:rPr lang="en-US" dirty="0">
                <a:solidFill>
                  <a:srgbClr val="000000"/>
                </a:solidFill>
              </a:rPr>
              <a:t>Physical Layer Standards address three functional areas:</a:t>
            </a:r>
          </a:p>
          <a:p>
            <a:pPr marL="415985" lvl="1" indent="-342900">
              <a:buFont typeface="Arial" panose="020B0604020202020204" pitchFamily="34" charset="0"/>
              <a:buChar char="•"/>
            </a:pPr>
            <a:r>
              <a:rPr lang="en-US" dirty="0">
                <a:solidFill>
                  <a:srgbClr val="000000"/>
                </a:solidFill>
              </a:rPr>
              <a:t>Physical Components</a:t>
            </a:r>
          </a:p>
          <a:p>
            <a:pPr marL="415985" lvl="1" indent="-342900">
              <a:buFont typeface="Arial" panose="020B0604020202020204" pitchFamily="34" charset="0"/>
              <a:buChar char="•"/>
            </a:pPr>
            <a:r>
              <a:rPr lang="en-US" dirty="0">
                <a:solidFill>
                  <a:srgbClr val="000000"/>
                </a:solidFill>
              </a:rPr>
              <a:t>Encoding</a:t>
            </a:r>
          </a:p>
          <a:p>
            <a:pPr marL="415985" lvl="1" indent="-342900">
              <a:buFont typeface="Arial" panose="020B0604020202020204" pitchFamily="34" charset="0"/>
              <a:buChar char="•"/>
            </a:pPr>
            <a:r>
              <a:rPr lang="en-US" dirty="0">
                <a:solidFill>
                  <a:srgbClr val="000000"/>
                </a:solidFill>
              </a:rPr>
              <a:t>Signaling</a:t>
            </a:r>
          </a:p>
          <a:p>
            <a:pPr marL="415985" lvl="1" indent="-342900">
              <a:buFont typeface="Arial" panose="020B0604020202020204" pitchFamily="34" charset="0"/>
              <a:buChar char="•"/>
            </a:pPr>
            <a:endParaRPr lang="en-US" dirty="0">
              <a:solidFill>
                <a:srgbClr val="000000"/>
              </a:solidFill>
            </a:endParaRPr>
          </a:p>
          <a:p>
            <a:pPr marL="0" indent="0" algn="l"/>
            <a:r>
              <a:rPr lang="en-US" dirty="0">
                <a:solidFill>
                  <a:srgbClr val="000000"/>
                </a:solidFill>
              </a:rPr>
              <a:t>The Physical Components are the hardware devices, media, and other connectors that transmit the signals that represent the bits.</a:t>
            </a:r>
          </a:p>
          <a:p>
            <a:pPr marL="415985" lvl="1" indent="-342900">
              <a:buFont typeface="Arial" panose="020B0604020202020204" pitchFamily="34" charset="0"/>
              <a:buChar char="•"/>
            </a:pPr>
            <a:r>
              <a:rPr lang="en-US" dirty="0">
                <a:solidFill>
                  <a:srgbClr val="000000"/>
                </a:solidFill>
              </a:rPr>
              <a:t>Hardware components like NICs, interfaces and connectors, cable materials, and cable designs are all specified in standards associated with the physical layer.</a:t>
            </a:r>
          </a:p>
        </p:txBody>
      </p:sp>
    </p:spTree>
    <p:extLst>
      <p:ext uri="{BB962C8B-B14F-4D97-AF65-F5344CB8AC3E}">
        <p14:creationId xmlns:p14="http://schemas.microsoft.com/office/powerpoint/2010/main" val="2523690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Physical Layer Characteristics</a:t>
            </a:r>
            <a:br>
              <a:rPr lang="en-US" dirty="0"/>
            </a:br>
            <a:r>
              <a:rPr lang="en-US" sz="2400" dirty="0"/>
              <a:t>Encoding</a:t>
            </a:r>
          </a:p>
        </p:txBody>
      </p:sp>
      <p:sp>
        <p:nvSpPr>
          <p:cNvPr id="8" name="TextBox 7">
            <a:extLst>
              <a:ext uri="{FF2B5EF4-FFF2-40B4-BE49-F238E27FC236}">
                <a16:creationId xmlns:a16="http://schemas.microsoft.com/office/drawing/2014/main" id="{867B373F-3A37-F348-AE55-90901B27B883}"/>
              </a:ext>
            </a:extLst>
          </p:cNvPr>
          <p:cNvSpPr txBox="1"/>
          <p:nvPr/>
        </p:nvSpPr>
        <p:spPr>
          <a:xfrm>
            <a:off x="386862" y="1066800"/>
            <a:ext cx="3656013" cy="2554545"/>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000000"/>
                </a:solidFill>
                <a:latin typeface="+mn-lt"/>
              </a:rPr>
              <a:t>Encoding converts the stream of bits into a format recognizable by the next device in the network path.</a:t>
            </a:r>
          </a:p>
          <a:p>
            <a:pPr marL="285750" indent="-285750">
              <a:buFont typeface="Arial" panose="020B0604020202020204" pitchFamily="34" charset="0"/>
              <a:buChar char="•"/>
            </a:pPr>
            <a:r>
              <a:rPr lang="en-US" sz="1600" dirty="0">
                <a:solidFill>
                  <a:srgbClr val="000000"/>
                </a:solidFill>
                <a:latin typeface="+mn-lt"/>
              </a:rPr>
              <a:t>This ‘coding’ provides predictable patterns that can be recognized by the next device.</a:t>
            </a:r>
          </a:p>
          <a:p>
            <a:pPr marL="285750" indent="-285750">
              <a:buFont typeface="Arial" panose="020B0604020202020204" pitchFamily="34" charset="0"/>
              <a:buChar char="•"/>
            </a:pPr>
            <a:r>
              <a:rPr lang="en-US" sz="1600" dirty="0">
                <a:solidFill>
                  <a:srgbClr val="000000"/>
                </a:solidFill>
                <a:latin typeface="+mn-lt"/>
              </a:rPr>
              <a:t>Examples of encoding methods include Manchester (shown in the figure), 4B/5B, and 8B/10B.</a:t>
            </a:r>
          </a:p>
        </p:txBody>
      </p:sp>
      <p:pic>
        <p:nvPicPr>
          <p:cNvPr id="7" name="Content Placeholder 6">
            <a:extLst>
              <a:ext uri="{FF2B5EF4-FFF2-40B4-BE49-F238E27FC236}">
                <a16:creationId xmlns:a16="http://schemas.microsoft.com/office/drawing/2014/main" id="{15258416-999A-294E-8E65-12B100E49082}"/>
              </a:ext>
            </a:extLst>
          </p:cNvPr>
          <p:cNvPicPr>
            <a:picLocks noGrp="1" noChangeAspect="1"/>
          </p:cNvPicPr>
          <p:nvPr>
            <p:ph idx="1"/>
          </p:nvPr>
        </p:nvPicPr>
        <p:blipFill>
          <a:blip r:embed="rId3"/>
          <a:stretch>
            <a:fillRect/>
          </a:stretch>
        </p:blipFill>
        <p:spPr>
          <a:xfrm>
            <a:off x="4042875" y="970634"/>
            <a:ext cx="4660900" cy="3441700"/>
          </a:xfrm>
        </p:spPr>
      </p:pic>
    </p:spTree>
    <p:extLst>
      <p:ext uri="{BB962C8B-B14F-4D97-AF65-F5344CB8AC3E}">
        <p14:creationId xmlns:p14="http://schemas.microsoft.com/office/powerpoint/2010/main" val="1734700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7291</TotalTime>
  <Words>3314</Words>
  <Application>Microsoft Office PowerPoint</Application>
  <PresentationFormat>On-screen Show (16:9)</PresentationFormat>
  <Paragraphs>490</Paragraphs>
  <Slides>43</Slides>
  <Notes>43</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CiscoSans ExtraLight</vt:lpstr>
      <vt:lpstr>Wingdings</vt:lpstr>
      <vt:lpstr>Default Theme</vt:lpstr>
      <vt:lpstr>Module 4: Physical Layer</vt:lpstr>
      <vt:lpstr>Module Objectives</vt:lpstr>
      <vt:lpstr>4.1 Purpose of the Physical Layer</vt:lpstr>
      <vt:lpstr>Purpose of the Physical Layer The Physical Connection</vt:lpstr>
      <vt:lpstr>Purpose of the Physical Layer The Physical Layer</vt:lpstr>
      <vt:lpstr>4.2 Physical Layer Characteristics</vt:lpstr>
      <vt:lpstr>Physical Layer Characteristics Physical Layer Standards</vt:lpstr>
      <vt:lpstr>Physical Layer Characteristics Physical Components</vt:lpstr>
      <vt:lpstr>Physical Layer Characteristics Encoding</vt:lpstr>
      <vt:lpstr>Physical Layer Characteristics Signaling</vt:lpstr>
      <vt:lpstr>Physical Layer Characteristics Bandwidth</vt:lpstr>
      <vt:lpstr>Physical Layer Characteristics Bandwidth Terminology</vt:lpstr>
      <vt:lpstr>4.3 Copper Cabling</vt:lpstr>
      <vt:lpstr>Copper Cabling Characteristics of Copper Cabling</vt:lpstr>
      <vt:lpstr>Copper Cabling Types of Copper Cabling</vt:lpstr>
      <vt:lpstr>Copper Cabling Unshielded Twisted Pair (UTP)</vt:lpstr>
      <vt:lpstr>Copper Cabling Shielded Twisted Pair (STP)</vt:lpstr>
      <vt:lpstr>Copper Cabling Coaxial Cable</vt:lpstr>
      <vt:lpstr>4.4 UTP Cabling</vt:lpstr>
      <vt:lpstr>UTP Cabling Properties of UTP Cabling</vt:lpstr>
      <vt:lpstr>UTP Cabling UTP Cabling Standards and Connectors</vt:lpstr>
      <vt:lpstr>UTP Cabling UTP Cabling Standards and Connectors (Cont.)</vt:lpstr>
      <vt:lpstr>UTP Cabling Straight-through and Crossover UTP Cables </vt:lpstr>
      <vt:lpstr>4.5 Fiber-Optic Cabling</vt:lpstr>
      <vt:lpstr>Fiber-Optic Cabling Properties of Fiber-Optic Cabling</vt:lpstr>
      <vt:lpstr>Fiber-Optic Cabling Types of Fiber Media</vt:lpstr>
      <vt:lpstr>Fiber-Optic Cabling Fiber-Optic Cabling Usage</vt:lpstr>
      <vt:lpstr>Fiber-Optic Cabling Fiber-Optic Connectors</vt:lpstr>
      <vt:lpstr>Fiber-Optic Cabling Fiber Patch Cords</vt:lpstr>
      <vt:lpstr>Fiber-Optic Cabling Fiber versus Copper</vt:lpstr>
      <vt:lpstr>4.6 Wireless Media</vt:lpstr>
      <vt:lpstr>Wireless Media Properties of Wireless Media</vt:lpstr>
      <vt:lpstr>Wireless Media Types of Wireless Media</vt:lpstr>
      <vt:lpstr>Wireless Media Wireless LAN</vt:lpstr>
      <vt:lpstr>Wireless Media Packet Tracer – Connect a Wired and Wireless LAN</vt:lpstr>
      <vt:lpstr>Wireless Media Lab – View Wired and Wireless NIC Information</vt:lpstr>
      <vt:lpstr>4.7 Module Practice and Quiz</vt:lpstr>
      <vt:lpstr>Module Practice and Quiz What did I learn in this module?</vt:lpstr>
      <vt:lpstr>Module Practice and Quiz What did I learn in this module (Cont.)?</vt:lpstr>
      <vt:lpstr>4.8 Summary</vt:lpstr>
      <vt:lpstr>Module Practice and Quiz Packet Tracer – Connect the Physical Layer</vt:lpstr>
      <vt:lpstr>Module 4: Physical Layer New Terms and Commands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John Mowry</cp:lastModifiedBy>
  <cp:revision>214</cp:revision>
  <dcterms:created xsi:type="dcterms:W3CDTF">2019-10-18T06:21:22Z</dcterms:created>
  <dcterms:modified xsi:type="dcterms:W3CDTF">2020-08-23T23:31:51Z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