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7.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8.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9.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10.xml" ContentType="application/vnd.openxmlformats-officedocument.presentationml.tags+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0"/>
  </p:notesMasterIdLst>
  <p:sldIdLst>
    <p:sldId id="513" r:id="rId2"/>
    <p:sldId id="1207" r:id="rId3"/>
    <p:sldId id="1206" r:id="rId4"/>
    <p:sldId id="1208" r:id="rId5"/>
    <p:sldId id="1255" r:id="rId6"/>
    <p:sldId id="1256" r:id="rId7"/>
    <p:sldId id="1258" r:id="rId8"/>
    <p:sldId id="1259" r:id="rId9"/>
    <p:sldId id="1260" r:id="rId10"/>
    <p:sldId id="1261" r:id="rId11"/>
    <p:sldId id="1262" r:id="rId12"/>
    <p:sldId id="1265" r:id="rId13"/>
    <p:sldId id="1266" r:id="rId14"/>
    <p:sldId id="1267" r:id="rId15"/>
    <p:sldId id="1268" r:id="rId16"/>
    <p:sldId id="1292" r:id="rId17"/>
    <p:sldId id="1293" r:id="rId18"/>
    <p:sldId id="1294" r:id="rId19"/>
    <p:sldId id="1295" r:id="rId20"/>
    <p:sldId id="1269" r:id="rId21"/>
    <p:sldId id="1270" r:id="rId22"/>
    <p:sldId id="1271" r:id="rId23"/>
    <p:sldId id="1272" r:id="rId24"/>
    <p:sldId id="1273" r:id="rId25"/>
    <p:sldId id="1274" r:id="rId26"/>
    <p:sldId id="1275" r:id="rId27"/>
    <p:sldId id="1276" r:id="rId28"/>
    <p:sldId id="1277" r:id="rId29"/>
    <p:sldId id="1278" r:id="rId30"/>
    <p:sldId id="1279" r:id="rId31"/>
    <p:sldId id="1280" r:id="rId32"/>
    <p:sldId id="1281" r:id="rId33"/>
    <p:sldId id="1282" r:id="rId34"/>
    <p:sldId id="1283" r:id="rId35"/>
    <p:sldId id="1284" r:id="rId36"/>
    <p:sldId id="1285" r:id="rId37"/>
    <p:sldId id="1286" r:id="rId38"/>
    <p:sldId id="1287" r:id="rId39"/>
    <p:sldId id="1288" r:id="rId40"/>
    <p:sldId id="1289" r:id="rId41"/>
    <p:sldId id="1290" r:id="rId42"/>
    <p:sldId id="1291" r:id="rId43"/>
    <p:sldId id="1254" r:id="rId44"/>
    <p:sldId id="1250" r:id="rId45"/>
    <p:sldId id="1296" r:id="rId46"/>
    <p:sldId id="1251" r:id="rId47"/>
    <p:sldId id="1252" r:id="rId48"/>
    <p:sldId id="1253" r:id="rId49"/>
  </p:sldIdLst>
  <p:sldSz cx="9144000" cy="5143500" type="screen16x9"/>
  <p:notesSz cx="6858000" cy="9144000"/>
  <p:custDataLst>
    <p:tags r:id="rId51"/>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7" name="Jane Gibbons -X (jagibbon - UNICON INC at Cisco)" initials="JG-(-UIaC" lastIdx="3" clrIdx="7">
    <p:extLst>
      <p:ext uri="{19B8F6BF-5375-455C-9EA6-DF929625EA0E}">
        <p15:presenceInfo xmlns:p15="http://schemas.microsoft.com/office/powerpoint/2012/main" userId="S::jagibbon@cisco.com::6c22a3d5-1ec6-41bb-bccc-597d33cd3bb7" providerId="AD"/>
      </p:ext>
    </p:extLst>
  </p:cmAuthor>
  <p:cmAuthor id="1" name="Jane Gibbons -X (jagibbon - DEL ORO CONSULTING INC at Cisco)" initials="JG-(-DOCIaC" lastIdx="28" clrIdx="1"/>
  <p:cmAuthor id="2" name="Bob Vachon" initials="BV" lastIdx="24" clrIdx="2"/>
  <p:cmAuthor id="3" name="Sue Livingston -X (suliving - UNICON INC at Cisco)" initials="SL-(-UIaC" lastIdx="16" clrIdx="3"/>
  <p:cmAuthor id="4" name="jagibbon" initials="jmg" lastIdx="8" clrIdx="4"/>
  <p:cmAuthor id="5" name="Stephanie Harvey" initials="SH" lastIdx="2" clrIdx="5">
    <p:extLst>
      <p:ext uri="{19B8F6BF-5375-455C-9EA6-DF929625EA0E}">
        <p15:presenceInfo xmlns:p15="http://schemas.microsoft.com/office/powerpoint/2012/main" userId="Stephanie Harvey" providerId="None"/>
      </p:ext>
    </p:extLst>
  </p:cmAuthor>
  <p:cmAuthor id="6" name="Stiles, Steve" initials="SS" lastIdx="7" clrIdx="6">
    <p:extLst>
      <p:ext uri="{19B8F6BF-5375-455C-9EA6-DF929625EA0E}">
        <p15:presenceInfo xmlns:p15="http://schemas.microsoft.com/office/powerpoint/2012/main" userId="S-1-5-21-2000478354-179605362-1606980848-19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95" autoAdjust="0"/>
    <p:restoredTop sz="86657" autoAdjust="0"/>
  </p:normalViewPr>
  <p:slideViewPr>
    <p:cSldViewPr snapToGrid="0" showGuides="1">
      <p:cViewPr varScale="1">
        <p:scale>
          <a:sx n="77" d="100"/>
          <a:sy n="77" d="100"/>
        </p:scale>
        <p:origin x="752" y="52"/>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12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2/21/2020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577681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1345556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3549772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2164102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3524547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3328325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3628342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1160914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4157233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2799002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a:t>
            </a:fld>
            <a:endParaRPr lang="en-US" dirty="0"/>
          </a:p>
        </p:txBody>
      </p:sp>
    </p:spTree>
    <p:extLst>
      <p:ext uri="{BB962C8B-B14F-4D97-AF65-F5344CB8AC3E}">
        <p14:creationId xmlns:p14="http://schemas.microsoft.com/office/powerpoint/2010/main" val="3521304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43651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2115702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2590870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228545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2180865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1706896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1996020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1575510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23843643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533907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40903462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4151508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14994020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7412925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25632712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38404682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7934415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26050420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40919031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35275334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2830807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15765269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25888167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11057665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40903462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22988750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25643622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35983220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11669679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1826402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672203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1899062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2681469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807703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31" r:id="rId13"/>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0.xml"/><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99011" y="1219200"/>
            <a:ext cx="6627865" cy="1666626"/>
          </a:xfrm>
        </p:spPr>
        <p:txBody>
          <a:bodyPr/>
          <a:lstStyle/>
          <a:p>
            <a:r>
              <a:rPr lang="en-US" dirty="0">
                <a:solidFill>
                  <a:schemeClr val="accent5">
                    <a:lumMod val="40000"/>
                    <a:lumOff val="60000"/>
                  </a:schemeClr>
                </a:solidFill>
              </a:rPr>
              <a:t>Chapter 9: Advanced OSPF</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4197375"/>
            <a:ext cx="2681027" cy="430645"/>
          </a:xfrm>
        </p:spPr>
        <p:txBody>
          <a:bodyPr/>
          <a:lstStyle/>
          <a:p>
            <a:r>
              <a:rPr lang="en-US" dirty="0">
                <a:solidFill>
                  <a:schemeClr val="accent5">
                    <a:lumMod val="40000"/>
                    <a:lumOff val="60000"/>
                  </a:schemeClr>
                </a:solidFill>
              </a:rPr>
              <a:t>CCNP Enterprise: Core Networking</a:t>
            </a:r>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0"/>
            <a:ext cx="9144001" cy="731837"/>
          </a:xfrm>
        </p:spPr>
        <p:txBody>
          <a:bodyPr/>
          <a:lstStyle/>
          <a:p>
            <a:r>
              <a:rPr lang="en-US" sz="1600" dirty="0"/>
              <a:t>Areas</a:t>
            </a:r>
            <a:br>
              <a:rPr lang="en-US" sz="1600" dirty="0"/>
            </a:br>
            <a:r>
              <a:rPr lang="en-US" sz="2400" dirty="0"/>
              <a:t>OSPF Inter-Area Routes and Interarea Routes (Cont.)</a:t>
            </a:r>
          </a:p>
        </p:txBody>
      </p:sp>
      <p:pic>
        <p:nvPicPr>
          <p:cNvPr id="5" name="Picture 4">
            <a:extLst>
              <a:ext uri="{FF2B5EF4-FFF2-40B4-BE49-F238E27FC236}">
                <a16:creationId xmlns:a16="http://schemas.microsoft.com/office/drawing/2014/main" id="{B1D3CC24-5A18-4554-A75B-A65C3958FA20}"/>
              </a:ext>
            </a:extLst>
          </p:cNvPr>
          <p:cNvPicPr>
            <a:picLocks noChangeAspect="1"/>
          </p:cNvPicPr>
          <p:nvPr/>
        </p:nvPicPr>
        <p:blipFill>
          <a:blip r:embed="rId3"/>
          <a:stretch>
            <a:fillRect/>
          </a:stretch>
        </p:blipFill>
        <p:spPr>
          <a:xfrm>
            <a:off x="304547" y="869304"/>
            <a:ext cx="4001444" cy="1285728"/>
          </a:xfrm>
          <a:prstGeom prst="rect">
            <a:avLst/>
          </a:prstGeom>
        </p:spPr>
      </p:pic>
      <p:sp>
        <p:nvSpPr>
          <p:cNvPr id="6" name="Rectangle 5">
            <a:extLst>
              <a:ext uri="{FF2B5EF4-FFF2-40B4-BE49-F238E27FC236}">
                <a16:creationId xmlns:a16="http://schemas.microsoft.com/office/drawing/2014/main" id="{348E84A2-1891-4707-BC34-C810B9C0251E}"/>
              </a:ext>
            </a:extLst>
          </p:cNvPr>
          <p:cNvSpPr/>
          <p:nvPr/>
        </p:nvSpPr>
        <p:spPr>
          <a:xfrm>
            <a:off x="249380" y="2709216"/>
            <a:ext cx="8512235" cy="1077218"/>
          </a:xfrm>
          <a:prstGeom prst="rect">
            <a:avLst/>
          </a:prstGeom>
        </p:spPr>
        <p:txBody>
          <a:bodyPr wrap="square">
            <a:spAutoFit/>
          </a:bodyPr>
          <a:lstStyle/>
          <a:p>
            <a:r>
              <a:rPr lang="en-US" sz="1600" dirty="0"/>
              <a:t>In Example 9-4, notice that R4’s routing table shows the routes from within Area 1234 and Area 0 as intra-area and routes from Area 56 as interarea because R4 does not connect to Area 56. The metric for the 10.123.1.0/24 and 10.3.3.0/24 networks has drastically increased compared to the metric for the 10.56.1.0/24 network. </a:t>
            </a:r>
          </a:p>
        </p:txBody>
      </p:sp>
      <p:pic>
        <p:nvPicPr>
          <p:cNvPr id="7" name="Picture 6">
            <a:extLst>
              <a:ext uri="{FF2B5EF4-FFF2-40B4-BE49-F238E27FC236}">
                <a16:creationId xmlns:a16="http://schemas.microsoft.com/office/drawing/2014/main" id="{8E560E00-EF49-48A5-8CE9-0E30CEF3D6AE}"/>
              </a:ext>
            </a:extLst>
          </p:cNvPr>
          <p:cNvPicPr>
            <a:picLocks noChangeAspect="1"/>
          </p:cNvPicPr>
          <p:nvPr/>
        </p:nvPicPr>
        <p:blipFill>
          <a:blip r:embed="rId4"/>
          <a:stretch>
            <a:fillRect/>
          </a:stretch>
        </p:blipFill>
        <p:spPr>
          <a:xfrm>
            <a:off x="4305991" y="628892"/>
            <a:ext cx="4614583" cy="1942857"/>
          </a:xfrm>
          <a:prstGeom prst="rect">
            <a:avLst/>
          </a:prstGeom>
        </p:spPr>
      </p:pic>
    </p:spTree>
    <p:extLst>
      <p:ext uri="{BB962C8B-B14F-4D97-AF65-F5344CB8AC3E}">
        <p14:creationId xmlns:p14="http://schemas.microsoft.com/office/powerpoint/2010/main" val="345179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0"/>
            <a:ext cx="9144001" cy="731837"/>
          </a:xfrm>
        </p:spPr>
        <p:txBody>
          <a:bodyPr/>
          <a:lstStyle/>
          <a:p>
            <a:r>
              <a:rPr lang="en-US" sz="1600" dirty="0"/>
              <a:t>Areas</a:t>
            </a:r>
            <a:br>
              <a:rPr lang="en-US" sz="1600" dirty="0"/>
            </a:br>
            <a:r>
              <a:rPr lang="en-US" sz="2400" dirty="0"/>
              <a:t>OSPD Inter-Area Routes and Interarea Routes (Cont.)</a:t>
            </a:r>
          </a:p>
        </p:txBody>
      </p:sp>
      <p:sp>
        <p:nvSpPr>
          <p:cNvPr id="8" name="Rectangle 7">
            <a:extLst>
              <a:ext uri="{FF2B5EF4-FFF2-40B4-BE49-F238E27FC236}">
                <a16:creationId xmlns:a16="http://schemas.microsoft.com/office/drawing/2014/main" id="{A3F0E01C-0F4E-4158-9C5E-9CC405DB667E}"/>
              </a:ext>
            </a:extLst>
          </p:cNvPr>
          <p:cNvSpPr/>
          <p:nvPr/>
        </p:nvSpPr>
        <p:spPr>
          <a:xfrm>
            <a:off x="224443" y="1953490"/>
            <a:ext cx="4064924" cy="1815882"/>
          </a:xfrm>
          <a:prstGeom prst="rect">
            <a:avLst/>
          </a:prstGeom>
        </p:spPr>
        <p:txBody>
          <a:bodyPr wrap="square">
            <a:spAutoFit/>
          </a:bodyPr>
          <a:lstStyle/>
          <a:p>
            <a:r>
              <a:rPr lang="en-US" sz="1600" dirty="0"/>
              <a:t>Example 9-5 provides the routing tables with filtering for OSPF for R5 and R6. </a:t>
            </a:r>
          </a:p>
          <a:p>
            <a:endParaRPr lang="en-US" sz="1600" dirty="0"/>
          </a:p>
          <a:p>
            <a:r>
              <a:rPr lang="en-US" sz="1600" dirty="0"/>
              <a:t>Figure 9-3. R5 and R6 only contain interarea routes in the OSPF routing table because intra-area routes are directly connected. </a:t>
            </a:r>
          </a:p>
        </p:txBody>
      </p:sp>
      <p:sp>
        <p:nvSpPr>
          <p:cNvPr id="9" name="Rectangle 8">
            <a:extLst>
              <a:ext uri="{FF2B5EF4-FFF2-40B4-BE49-F238E27FC236}">
                <a16:creationId xmlns:a16="http://schemas.microsoft.com/office/drawing/2014/main" id="{19A7DCAD-8EEC-4292-8F66-4E1230A5D740}"/>
              </a:ext>
            </a:extLst>
          </p:cNvPr>
          <p:cNvSpPr/>
          <p:nvPr/>
        </p:nvSpPr>
        <p:spPr>
          <a:xfrm>
            <a:off x="224443" y="3904724"/>
            <a:ext cx="8495938" cy="830997"/>
          </a:xfrm>
          <a:prstGeom prst="rect">
            <a:avLst/>
          </a:prstGeom>
        </p:spPr>
        <p:txBody>
          <a:bodyPr wrap="square">
            <a:spAutoFit/>
          </a:bodyPr>
          <a:lstStyle/>
          <a:p>
            <a:r>
              <a:rPr lang="en-US" sz="1600" dirty="0"/>
              <a:t>External routes are routes learned from outside the OSPF domain but injected into an OSPF domain through redistribution. External OSPF routes can come from a different OSPF domain or from a different routing protocol. </a:t>
            </a:r>
          </a:p>
        </p:txBody>
      </p:sp>
      <p:grpSp>
        <p:nvGrpSpPr>
          <p:cNvPr id="12" name="Group 11"/>
          <p:cNvGrpSpPr/>
          <p:nvPr/>
        </p:nvGrpSpPr>
        <p:grpSpPr>
          <a:xfrm>
            <a:off x="4152239" y="1146880"/>
            <a:ext cx="4908964" cy="2757844"/>
            <a:chOff x="4152239" y="1146880"/>
            <a:chExt cx="4908964" cy="2757844"/>
          </a:xfrm>
        </p:grpSpPr>
        <p:pic>
          <p:nvPicPr>
            <p:cNvPr id="11" name="Picture 10"/>
            <p:cNvPicPr>
              <a:picLocks noChangeAspect="1"/>
            </p:cNvPicPr>
            <p:nvPr/>
          </p:nvPicPr>
          <p:blipFill>
            <a:blip r:embed="rId3"/>
            <a:stretch>
              <a:fillRect/>
            </a:stretch>
          </p:blipFill>
          <p:spPr>
            <a:xfrm>
              <a:off x="4152239" y="1146880"/>
              <a:ext cx="4908963" cy="1060709"/>
            </a:xfrm>
            <a:prstGeom prst="rect">
              <a:avLst/>
            </a:prstGeom>
          </p:spPr>
        </p:pic>
        <p:pic>
          <p:nvPicPr>
            <p:cNvPr id="6" name="Picture 5"/>
            <p:cNvPicPr>
              <a:picLocks noChangeAspect="1"/>
            </p:cNvPicPr>
            <p:nvPr/>
          </p:nvPicPr>
          <p:blipFill>
            <a:blip r:embed="rId4"/>
            <a:stretch>
              <a:fillRect/>
            </a:stretch>
          </p:blipFill>
          <p:spPr>
            <a:xfrm>
              <a:off x="4152240" y="2207589"/>
              <a:ext cx="4908963" cy="1697135"/>
            </a:xfrm>
            <a:prstGeom prst="rect">
              <a:avLst/>
            </a:prstGeom>
          </p:spPr>
        </p:pic>
      </p:grpSp>
      <p:pic>
        <p:nvPicPr>
          <p:cNvPr id="5" name="Picture 4">
            <a:extLst>
              <a:ext uri="{FF2B5EF4-FFF2-40B4-BE49-F238E27FC236}">
                <a16:creationId xmlns:a16="http://schemas.microsoft.com/office/drawing/2014/main" id="{B1D3CC24-5A18-4554-A75B-A65C3958FA20}"/>
              </a:ext>
            </a:extLst>
          </p:cNvPr>
          <p:cNvPicPr>
            <a:picLocks noChangeAspect="1"/>
          </p:cNvPicPr>
          <p:nvPr/>
        </p:nvPicPr>
        <p:blipFill>
          <a:blip r:embed="rId5"/>
          <a:stretch>
            <a:fillRect/>
          </a:stretch>
        </p:blipFill>
        <p:spPr>
          <a:xfrm>
            <a:off x="340821" y="676076"/>
            <a:ext cx="3450111" cy="1108576"/>
          </a:xfrm>
          <a:prstGeom prst="rect">
            <a:avLst/>
          </a:prstGeom>
        </p:spPr>
      </p:pic>
    </p:spTree>
    <p:extLst>
      <p:ext uri="{BB962C8B-B14F-4D97-AF65-F5344CB8AC3E}">
        <p14:creationId xmlns:p14="http://schemas.microsoft.com/office/powerpoint/2010/main" val="329861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sz="4800" dirty="0">
                <a:solidFill>
                  <a:schemeClr val="accent5">
                    <a:lumMod val="40000"/>
                    <a:lumOff val="60000"/>
                  </a:schemeClr>
                </a:solidFill>
              </a:rPr>
              <a:t>Link-State Announcements</a:t>
            </a:r>
            <a:endParaRPr lang="en-US" dirty="0">
              <a:solidFill>
                <a:schemeClr val="accent5">
                  <a:lumMod val="40000"/>
                  <a:lumOff val="60000"/>
                </a:schemeClr>
              </a:solidFill>
            </a:endParaRPr>
          </a:p>
        </p:txBody>
      </p:sp>
      <p:sp>
        <p:nvSpPr>
          <p:cNvPr id="4" name="TextBox 3">
            <a:extLst>
              <a:ext uri="{FF2B5EF4-FFF2-40B4-BE49-F238E27FC236}">
                <a16:creationId xmlns:a16="http://schemas.microsoft.com/office/drawing/2014/main" id="{E2BFA70F-DC0C-41D5-868E-C8FBC661D58F}"/>
              </a:ext>
            </a:extLst>
          </p:cNvPr>
          <p:cNvSpPr txBox="1"/>
          <p:nvPr/>
        </p:nvSpPr>
        <p:spPr>
          <a:xfrm>
            <a:off x="433084" y="2001462"/>
            <a:ext cx="8277832"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5">
                    <a:lumMod val="40000"/>
                    <a:lumOff val="60000"/>
                  </a:schemeClr>
                </a:solidFill>
              </a:rPr>
              <a:t>When OSPF neighbors become adjacent, the LSDBs synchronize between the OSPF routers. </a:t>
            </a:r>
          </a:p>
          <a:p>
            <a:pPr marL="285750" indent="-285750">
              <a:buFont typeface="Arial" panose="020B0604020202020204" pitchFamily="34" charset="0"/>
              <a:buChar char="•"/>
            </a:pPr>
            <a:r>
              <a:rPr lang="en-US" sz="1600" dirty="0">
                <a:solidFill>
                  <a:schemeClr val="accent5">
                    <a:lumMod val="40000"/>
                    <a:lumOff val="60000"/>
                  </a:schemeClr>
                </a:solidFill>
              </a:rPr>
              <a:t>As an OSPF router adds or removes a directly connected network link to or from its database, the router floods the link-state advertisement (LSA) out all active OSPF interfaces. </a:t>
            </a:r>
          </a:p>
          <a:p>
            <a:pPr marL="285750" indent="-285750">
              <a:buFont typeface="Arial" panose="020B0604020202020204" pitchFamily="34" charset="0"/>
              <a:buChar char="•"/>
            </a:pPr>
            <a:r>
              <a:rPr lang="en-US" sz="1600" dirty="0">
                <a:solidFill>
                  <a:schemeClr val="accent5">
                    <a:lumMod val="40000"/>
                    <a:lumOff val="60000"/>
                  </a:schemeClr>
                </a:solidFill>
              </a:rPr>
              <a:t>The OSPF LSA contains a complete list of networks advertised from that router.</a:t>
            </a:r>
          </a:p>
        </p:txBody>
      </p:sp>
    </p:spTree>
    <p:custDataLst>
      <p:tags r:id="rId1"/>
    </p:custDataLst>
    <p:extLst>
      <p:ext uri="{BB962C8B-B14F-4D97-AF65-F5344CB8AC3E}">
        <p14:creationId xmlns:p14="http://schemas.microsoft.com/office/powerpoint/2010/main" val="97649941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0"/>
            <a:ext cx="9144001" cy="731837"/>
          </a:xfrm>
        </p:spPr>
        <p:txBody>
          <a:bodyPr/>
          <a:lstStyle/>
          <a:p>
            <a:r>
              <a:rPr lang="en-US" sz="1600" dirty="0"/>
              <a:t>Link-State Announcements</a:t>
            </a:r>
            <a:br>
              <a:rPr lang="en-US" sz="1600" dirty="0"/>
            </a:br>
            <a:r>
              <a:rPr lang="en-US" sz="2400" dirty="0"/>
              <a:t>OSPF LSA Types for IPv4 Routing</a:t>
            </a:r>
          </a:p>
        </p:txBody>
      </p:sp>
      <p:sp>
        <p:nvSpPr>
          <p:cNvPr id="6" name="Rectangle 5">
            <a:extLst>
              <a:ext uri="{FF2B5EF4-FFF2-40B4-BE49-F238E27FC236}">
                <a16:creationId xmlns:a16="http://schemas.microsoft.com/office/drawing/2014/main" id="{6ADF3334-3E67-4DB7-90D4-0D82F7CF6D1B}"/>
              </a:ext>
            </a:extLst>
          </p:cNvPr>
          <p:cNvSpPr/>
          <p:nvPr/>
        </p:nvSpPr>
        <p:spPr>
          <a:xfrm>
            <a:off x="199505" y="731837"/>
            <a:ext cx="8495608" cy="4308872"/>
          </a:xfrm>
          <a:prstGeom prst="rect">
            <a:avLst/>
          </a:prstGeom>
        </p:spPr>
        <p:txBody>
          <a:bodyPr wrap="square">
            <a:spAutoFit/>
          </a:bodyPr>
          <a:lstStyle/>
          <a:p>
            <a:r>
              <a:rPr lang="en-US" sz="1600" dirty="0"/>
              <a:t>OSPF uses six LSA types for IPv4 routing:</a:t>
            </a:r>
          </a:p>
          <a:p>
            <a:endParaRPr lang="en-US" sz="1600" dirty="0"/>
          </a:p>
          <a:p>
            <a:pPr marL="285750" indent="-285750">
              <a:buFont typeface="Arial" panose="020B0604020202020204" pitchFamily="34" charset="0"/>
              <a:buChar char="•"/>
            </a:pPr>
            <a:r>
              <a:rPr lang="en-US" sz="1600" b="1" dirty="0"/>
              <a:t>Type 1, router LSA -</a:t>
            </a:r>
            <a:r>
              <a:rPr lang="en-US" sz="1600" dirty="0"/>
              <a:t> Advertises the LSAs that originate within an area.</a:t>
            </a:r>
          </a:p>
          <a:p>
            <a:endParaRPr lang="en-US" sz="1600" dirty="0"/>
          </a:p>
          <a:p>
            <a:pPr marL="285750" indent="-285750">
              <a:buFont typeface="Arial" panose="020B0604020202020204" pitchFamily="34" charset="0"/>
              <a:buChar char="•"/>
            </a:pPr>
            <a:r>
              <a:rPr lang="en-US" sz="1600" b="1" dirty="0"/>
              <a:t>Type 2, network LSA -</a:t>
            </a:r>
            <a:r>
              <a:rPr lang="en-US" sz="1600" dirty="0"/>
              <a:t> Advertises a multi-access network segment attached to a DR.</a:t>
            </a:r>
          </a:p>
          <a:p>
            <a:endParaRPr lang="en-US" sz="1600" dirty="0"/>
          </a:p>
          <a:p>
            <a:pPr marL="285750" indent="-285750">
              <a:buFont typeface="Arial" panose="020B0604020202020204" pitchFamily="34" charset="0"/>
              <a:buChar char="•"/>
            </a:pPr>
            <a:r>
              <a:rPr lang="en-US" sz="1600" b="1" dirty="0"/>
              <a:t>Type 3, summary LSA -</a:t>
            </a:r>
            <a:r>
              <a:rPr lang="en-US" sz="1600" dirty="0"/>
              <a:t> Advertises network prefixes originating from a different area.</a:t>
            </a:r>
          </a:p>
          <a:p>
            <a:endParaRPr lang="en-US" sz="1600" dirty="0"/>
          </a:p>
          <a:p>
            <a:pPr marL="285750" indent="-285750">
              <a:buFont typeface="Arial" panose="020B0604020202020204" pitchFamily="34" charset="0"/>
              <a:buChar char="•"/>
            </a:pPr>
            <a:r>
              <a:rPr lang="en-US" sz="1600" b="1" dirty="0"/>
              <a:t>Type 4, ASBR summary LSA -</a:t>
            </a:r>
            <a:r>
              <a:rPr lang="en-US" sz="1600" dirty="0"/>
              <a:t> Advertises a summary LSA for a specific ASBR.</a:t>
            </a:r>
          </a:p>
          <a:p>
            <a:endParaRPr lang="en-US" sz="1600" dirty="0"/>
          </a:p>
          <a:p>
            <a:pPr marL="285750" indent="-285750">
              <a:buFont typeface="Arial" panose="020B0604020202020204" pitchFamily="34" charset="0"/>
              <a:buChar char="•"/>
            </a:pPr>
            <a:r>
              <a:rPr lang="en-US" sz="1600" b="1" dirty="0"/>
              <a:t>Type 5, AS external LSA -</a:t>
            </a:r>
            <a:r>
              <a:rPr lang="en-US" sz="1600" dirty="0"/>
              <a:t> Advertises LSAs for routes that have been redistributed.</a:t>
            </a:r>
          </a:p>
          <a:p>
            <a:endParaRPr lang="en-US" sz="1600" dirty="0"/>
          </a:p>
          <a:p>
            <a:pPr marL="285750" indent="-285750">
              <a:buFont typeface="Arial" panose="020B0604020202020204" pitchFamily="34" charset="0"/>
              <a:buChar char="•"/>
            </a:pPr>
            <a:r>
              <a:rPr lang="en-US" sz="1600" b="1" dirty="0"/>
              <a:t>Type 7, NSSA external LSA -</a:t>
            </a:r>
            <a:r>
              <a:rPr lang="en-US" sz="1600" dirty="0"/>
              <a:t> Advertises redistributed routes in NSSAs.</a:t>
            </a:r>
          </a:p>
          <a:p>
            <a:endParaRPr lang="en-US" sz="1600" dirty="0"/>
          </a:p>
          <a:p>
            <a:r>
              <a:rPr lang="en-US" sz="1600" dirty="0"/>
              <a:t>LSA types 1, 2, and 3, which are used for building the SPF tree for intra-area and interarea routes, are explained in this section.</a:t>
            </a:r>
          </a:p>
          <a:p>
            <a:endParaRPr lang="en-US" dirty="0"/>
          </a:p>
        </p:txBody>
      </p:sp>
    </p:spTree>
    <p:extLst>
      <p:ext uri="{BB962C8B-B14F-4D97-AF65-F5344CB8AC3E}">
        <p14:creationId xmlns:p14="http://schemas.microsoft.com/office/powerpoint/2010/main" val="32957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0"/>
            <a:ext cx="9144001" cy="731837"/>
          </a:xfrm>
        </p:spPr>
        <p:txBody>
          <a:bodyPr/>
          <a:lstStyle/>
          <a:p>
            <a:r>
              <a:rPr lang="en-US" sz="1600" dirty="0"/>
              <a:t>Link-State Announcements</a:t>
            </a:r>
            <a:br>
              <a:rPr lang="en-US" sz="1600" dirty="0"/>
            </a:br>
            <a:r>
              <a:rPr lang="en-US" sz="2400" dirty="0"/>
              <a:t>Components of the LSA</a:t>
            </a:r>
          </a:p>
        </p:txBody>
      </p:sp>
      <p:sp>
        <p:nvSpPr>
          <p:cNvPr id="4" name="Rectangle 3">
            <a:extLst>
              <a:ext uri="{FF2B5EF4-FFF2-40B4-BE49-F238E27FC236}">
                <a16:creationId xmlns:a16="http://schemas.microsoft.com/office/drawing/2014/main" id="{78FAE3C5-22B6-420B-8531-EF0F421B84A2}"/>
              </a:ext>
            </a:extLst>
          </p:cNvPr>
          <p:cNvSpPr/>
          <p:nvPr/>
        </p:nvSpPr>
        <p:spPr>
          <a:xfrm>
            <a:off x="0" y="606369"/>
            <a:ext cx="8370916" cy="2554545"/>
          </a:xfrm>
          <a:prstGeom prst="rect">
            <a:avLst/>
          </a:prstGeom>
        </p:spPr>
        <p:txBody>
          <a:bodyPr wrap="square">
            <a:spAutoFit/>
          </a:bodyPr>
          <a:lstStyle/>
          <a:p>
            <a:r>
              <a:rPr lang="en-US" sz="1600" dirty="0"/>
              <a:t>Components of the LSA include the LSA type, LSA age, sequence number, and advertising router. </a:t>
            </a:r>
          </a:p>
          <a:p>
            <a:pPr marL="285750" indent="-285750">
              <a:buFont typeface="Arial" panose="020B0604020202020204" pitchFamily="34" charset="0"/>
              <a:buChar char="•"/>
            </a:pPr>
            <a:r>
              <a:rPr lang="en-US" sz="1600" b="1" dirty="0"/>
              <a:t>LSA age and flooding</a:t>
            </a:r>
            <a:r>
              <a:rPr lang="en-US" sz="1600" dirty="0"/>
              <a:t>: Every OSPF LSA includes an age that is entered into the local LSDB and that will increment by 1 every second. When a router’s OSPF LSA age exceeds 1800 seconds (30 minutes) for its networks, the originating router advertises a new LSA with the LSA age set to 0. The LSA is deemed invalid if age reaches 3600. </a:t>
            </a:r>
          </a:p>
          <a:p>
            <a:pPr marL="285750" indent="-285750">
              <a:buFont typeface="Arial" panose="020B0604020202020204" pitchFamily="34" charset="0"/>
              <a:buChar char="•"/>
            </a:pPr>
            <a:r>
              <a:rPr lang="en-US" sz="1600" b="1" dirty="0"/>
              <a:t>LSA sequences</a:t>
            </a:r>
            <a:r>
              <a:rPr lang="en-US" sz="1600" dirty="0"/>
              <a:t>: OSPF uses the sequence number to overcome problems caused by delays in LSA propagation in a network. The LSA sequence number is a 32-bit number for controlling versioning. </a:t>
            </a:r>
          </a:p>
          <a:p>
            <a:endParaRPr lang="en-US" sz="1600" dirty="0"/>
          </a:p>
        </p:txBody>
      </p:sp>
      <p:sp>
        <p:nvSpPr>
          <p:cNvPr id="7" name="Rectangle 6">
            <a:extLst>
              <a:ext uri="{FF2B5EF4-FFF2-40B4-BE49-F238E27FC236}">
                <a16:creationId xmlns:a16="http://schemas.microsoft.com/office/drawing/2014/main" id="{4434F3A5-B14B-41FE-81DE-F76C9D2E79F9}"/>
              </a:ext>
            </a:extLst>
          </p:cNvPr>
          <p:cNvSpPr/>
          <p:nvPr/>
        </p:nvSpPr>
        <p:spPr>
          <a:xfrm>
            <a:off x="-1" y="2806268"/>
            <a:ext cx="3002014" cy="1569660"/>
          </a:xfrm>
          <a:prstGeom prst="rect">
            <a:avLst/>
          </a:prstGeom>
        </p:spPr>
        <p:txBody>
          <a:bodyPr wrap="square">
            <a:spAutoFit/>
          </a:bodyPr>
          <a:lstStyle/>
          <a:p>
            <a:pPr marL="285750" indent="-285750">
              <a:buFont typeface="Arial" panose="020B0604020202020204" pitchFamily="34" charset="0"/>
              <a:buChar char="•"/>
            </a:pPr>
            <a:r>
              <a:rPr lang="en-US" sz="1600" b="1" dirty="0"/>
              <a:t>LSA types</a:t>
            </a:r>
            <a:r>
              <a:rPr lang="en-US" sz="1600" dirty="0"/>
              <a:t>: All routers within an OSPF area have an identical set of LSAs for that area. The ABRs maintain a separate set of LSAs for each OSPF area.</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0163" y="2693096"/>
            <a:ext cx="5221932" cy="2064739"/>
          </a:xfrm>
          <a:prstGeom prst="rect">
            <a:avLst/>
          </a:prstGeom>
        </p:spPr>
      </p:pic>
    </p:spTree>
    <p:extLst>
      <p:ext uri="{BB962C8B-B14F-4D97-AF65-F5344CB8AC3E}">
        <p14:creationId xmlns:p14="http://schemas.microsoft.com/office/powerpoint/2010/main" val="288493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0"/>
            <a:ext cx="9144001" cy="731837"/>
          </a:xfrm>
        </p:spPr>
        <p:txBody>
          <a:bodyPr/>
          <a:lstStyle/>
          <a:p>
            <a:r>
              <a:rPr lang="en-US" sz="1600" dirty="0"/>
              <a:t>Link-State Announcements</a:t>
            </a:r>
            <a:br>
              <a:rPr lang="en-US" sz="1600" dirty="0"/>
            </a:br>
            <a:r>
              <a:rPr lang="en-US" sz="2400" dirty="0"/>
              <a:t>LSA Type 1: Router Link</a:t>
            </a:r>
          </a:p>
        </p:txBody>
      </p:sp>
      <p:sp>
        <p:nvSpPr>
          <p:cNvPr id="4" name="Rectangle 3">
            <a:extLst>
              <a:ext uri="{FF2B5EF4-FFF2-40B4-BE49-F238E27FC236}">
                <a16:creationId xmlns:a16="http://schemas.microsoft.com/office/drawing/2014/main" id="{78FAE3C5-22B6-420B-8531-EF0F421B84A2}"/>
              </a:ext>
            </a:extLst>
          </p:cNvPr>
          <p:cNvSpPr/>
          <p:nvPr/>
        </p:nvSpPr>
        <p:spPr>
          <a:xfrm>
            <a:off x="-1" y="649294"/>
            <a:ext cx="9031778" cy="1815882"/>
          </a:xfrm>
          <a:prstGeom prst="rect">
            <a:avLst/>
          </a:prstGeom>
        </p:spPr>
        <p:txBody>
          <a:bodyPr wrap="square">
            <a:spAutoFit/>
          </a:bodyPr>
          <a:lstStyle/>
          <a:p>
            <a:r>
              <a:rPr lang="en-US" sz="1600" dirty="0"/>
              <a:t>Every OSPF router advertises a type 1 LSA. Type 1 LSAs are the essential building blocks within the LSDB. A type 1 LSA entry exists for each OSPF-enabled link. Type 1 LSAs for an area are shown with the command </a:t>
            </a:r>
            <a:r>
              <a:rPr lang="en-US" sz="1600" b="1" dirty="0"/>
              <a:t>show ip ospf database router</a:t>
            </a:r>
            <a:r>
              <a:rPr lang="en-US" sz="1600" dirty="0"/>
              <a:t>.</a:t>
            </a:r>
          </a:p>
          <a:p>
            <a:endParaRPr lang="en-US" sz="1600" dirty="0"/>
          </a:p>
          <a:p>
            <a:r>
              <a:rPr lang="en-US" sz="1600" dirty="0"/>
              <a:t>Figure 9-5 shows that in this example, the type 1 LSAs are not advertised outside Area 1234, which means the underlying topology in an area is invisible to other areas.</a:t>
            </a:r>
          </a:p>
          <a:p>
            <a:r>
              <a:rPr lang="en-US" sz="1600" dirty="0"/>
              <a:t> </a:t>
            </a:r>
          </a:p>
        </p:txBody>
      </p:sp>
      <p:sp>
        <p:nvSpPr>
          <p:cNvPr id="7" name="Rectangle 6">
            <a:extLst>
              <a:ext uri="{FF2B5EF4-FFF2-40B4-BE49-F238E27FC236}">
                <a16:creationId xmlns:a16="http://schemas.microsoft.com/office/drawing/2014/main" id="{EA008F18-85E2-4A99-BDEB-57A5F2C617E9}"/>
              </a:ext>
            </a:extLst>
          </p:cNvPr>
          <p:cNvSpPr/>
          <p:nvPr/>
        </p:nvSpPr>
        <p:spPr>
          <a:xfrm>
            <a:off x="0" y="2643446"/>
            <a:ext cx="3711632" cy="1569660"/>
          </a:xfrm>
          <a:prstGeom prst="rect">
            <a:avLst/>
          </a:prstGeom>
        </p:spPr>
        <p:txBody>
          <a:bodyPr wrap="square">
            <a:spAutoFit/>
          </a:bodyPr>
          <a:lstStyle/>
          <a:p>
            <a:r>
              <a:rPr lang="en-US" sz="1600" dirty="0"/>
              <a:t>The initial fields of each type 1 LSA indicate the RID for the LSA’s advertising router, age, sequence, link count, and link ID. Every OSPF-enabled interface is listed under the number of links for each router. </a:t>
            </a:r>
          </a:p>
        </p:txBody>
      </p:sp>
      <p:pic>
        <p:nvPicPr>
          <p:cNvPr id="6" name="Picture 5">
            <a:extLst>
              <a:ext uri="{FF2B5EF4-FFF2-40B4-BE49-F238E27FC236}">
                <a16:creationId xmlns:a16="http://schemas.microsoft.com/office/drawing/2014/main" id="{8B1713DA-654B-430E-A13D-AD15DC4C1004}"/>
              </a:ext>
            </a:extLst>
          </p:cNvPr>
          <p:cNvPicPr>
            <a:picLocks noChangeAspect="1"/>
          </p:cNvPicPr>
          <p:nvPr/>
        </p:nvPicPr>
        <p:blipFill>
          <a:blip r:embed="rId3"/>
          <a:stretch>
            <a:fillRect/>
          </a:stretch>
        </p:blipFill>
        <p:spPr>
          <a:xfrm>
            <a:off x="3711632" y="2227946"/>
            <a:ext cx="5320145" cy="2591108"/>
          </a:xfrm>
          <a:prstGeom prst="rect">
            <a:avLst/>
          </a:prstGeom>
        </p:spPr>
      </p:pic>
    </p:spTree>
    <p:extLst>
      <p:ext uri="{BB962C8B-B14F-4D97-AF65-F5344CB8AC3E}">
        <p14:creationId xmlns:p14="http://schemas.microsoft.com/office/powerpoint/2010/main" val="422461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0"/>
            <a:ext cx="9144001" cy="731837"/>
          </a:xfrm>
        </p:spPr>
        <p:txBody>
          <a:bodyPr/>
          <a:lstStyle/>
          <a:p>
            <a:r>
              <a:rPr lang="en-US" sz="1600" dirty="0"/>
              <a:t>Link-State Announcements</a:t>
            </a:r>
            <a:br>
              <a:rPr lang="en-US" sz="1600" dirty="0"/>
            </a:br>
            <a:r>
              <a:rPr lang="en-US" sz="2400" dirty="0"/>
              <a:t>LSA Type 2: Network Link</a:t>
            </a:r>
          </a:p>
        </p:txBody>
      </p:sp>
      <p:sp>
        <p:nvSpPr>
          <p:cNvPr id="4" name="Rectangle 3">
            <a:extLst>
              <a:ext uri="{FF2B5EF4-FFF2-40B4-BE49-F238E27FC236}">
                <a16:creationId xmlns:a16="http://schemas.microsoft.com/office/drawing/2014/main" id="{78FAE3C5-22B6-420B-8531-EF0F421B84A2}"/>
              </a:ext>
            </a:extLst>
          </p:cNvPr>
          <p:cNvSpPr/>
          <p:nvPr/>
        </p:nvSpPr>
        <p:spPr>
          <a:xfrm>
            <a:off x="0" y="606369"/>
            <a:ext cx="8786553" cy="1323439"/>
          </a:xfrm>
          <a:prstGeom prst="rect">
            <a:avLst/>
          </a:prstGeom>
        </p:spPr>
        <p:txBody>
          <a:bodyPr wrap="square">
            <a:spAutoFit/>
          </a:bodyPr>
          <a:lstStyle/>
          <a:p>
            <a:r>
              <a:rPr lang="en-US" sz="1600" dirty="0"/>
              <a:t>A type 2 LSA represents a multi-access network segment that uses a DR. The DR always advertises the type 2 LSA and identifies all the routers attached to that network segment. If a DR has not been elected, a type 2 LSA is not present in the LSDB because the corresponding type 1 transit link type LSA is a stub. Like type 1 LSAs, type 2 LSAs are not flooded outside the originating OSPF area.</a:t>
            </a:r>
          </a:p>
        </p:txBody>
      </p:sp>
      <p:sp>
        <p:nvSpPr>
          <p:cNvPr id="5" name="Rectangle 4">
            <a:extLst>
              <a:ext uri="{FF2B5EF4-FFF2-40B4-BE49-F238E27FC236}">
                <a16:creationId xmlns:a16="http://schemas.microsoft.com/office/drawing/2014/main" id="{7C64B6D0-A0B6-4ADC-880C-E95EC96FC6C5}"/>
              </a:ext>
            </a:extLst>
          </p:cNvPr>
          <p:cNvSpPr/>
          <p:nvPr/>
        </p:nvSpPr>
        <p:spPr>
          <a:xfrm>
            <a:off x="40767" y="2058049"/>
            <a:ext cx="1825611" cy="2092881"/>
          </a:xfrm>
          <a:prstGeom prst="rect">
            <a:avLst/>
          </a:prstGeom>
        </p:spPr>
        <p:txBody>
          <a:bodyPr wrap="square">
            <a:spAutoFit/>
          </a:bodyPr>
          <a:lstStyle/>
          <a:p>
            <a:r>
              <a:rPr lang="en-US" sz="1600" dirty="0"/>
              <a:t>Detailed type 2 LSA information is shown with the command </a:t>
            </a:r>
          </a:p>
          <a:p>
            <a:r>
              <a:rPr lang="en-US" sz="1600" b="1" dirty="0"/>
              <a:t>show ip ospf  database network</a:t>
            </a:r>
            <a:r>
              <a:rPr lang="en-US" sz="1600" dirty="0"/>
              <a:t>.</a:t>
            </a:r>
          </a:p>
          <a:p>
            <a:r>
              <a:rPr lang="en-US" dirty="0"/>
              <a:t> </a:t>
            </a:r>
          </a:p>
        </p:txBody>
      </p:sp>
      <p:pic>
        <p:nvPicPr>
          <p:cNvPr id="6" name="Picture 5"/>
          <p:cNvPicPr>
            <a:picLocks noChangeAspect="1"/>
          </p:cNvPicPr>
          <p:nvPr/>
        </p:nvPicPr>
        <p:blipFill>
          <a:blip r:embed="rId3"/>
          <a:stretch>
            <a:fillRect/>
          </a:stretch>
        </p:blipFill>
        <p:spPr>
          <a:xfrm>
            <a:off x="1956654" y="1928499"/>
            <a:ext cx="6829899" cy="2733125"/>
          </a:xfrm>
          <a:prstGeom prst="rect">
            <a:avLst/>
          </a:prstGeom>
        </p:spPr>
      </p:pic>
    </p:spTree>
    <p:extLst>
      <p:ext uri="{BB962C8B-B14F-4D97-AF65-F5344CB8AC3E}">
        <p14:creationId xmlns:p14="http://schemas.microsoft.com/office/powerpoint/2010/main" val="156576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0"/>
            <a:ext cx="9144001" cy="731837"/>
          </a:xfrm>
        </p:spPr>
        <p:txBody>
          <a:bodyPr/>
          <a:lstStyle/>
          <a:p>
            <a:r>
              <a:rPr lang="en-US" sz="1600" dirty="0"/>
              <a:t>Link-State Announcements</a:t>
            </a:r>
            <a:br>
              <a:rPr lang="en-US" sz="1600" dirty="0"/>
            </a:br>
            <a:r>
              <a:rPr lang="en-US" sz="2400" dirty="0"/>
              <a:t>LSA Type 3: Summary Link</a:t>
            </a:r>
          </a:p>
        </p:txBody>
      </p:sp>
      <p:sp>
        <p:nvSpPr>
          <p:cNvPr id="4" name="Rectangle 3">
            <a:extLst>
              <a:ext uri="{FF2B5EF4-FFF2-40B4-BE49-F238E27FC236}">
                <a16:creationId xmlns:a16="http://schemas.microsoft.com/office/drawing/2014/main" id="{78FAE3C5-22B6-420B-8531-EF0F421B84A2}"/>
              </a:ext>
            </a:extLst>
          </p:cNvPr>
          <p:cNvSpPr/>
          <p:nvPr/>
        </p:nvSpPr>
        <p:spPr>
          <a:xfrm>
            <a:off x="0" y="606369"/>
            <a:ext cx="8786553" cy="1077218"/>
          </a:xfrm>
          <a:prstGeom prst="rect">
            <a:avLst/>
          </a:prstGeom>
        </p:spPr>
        <p:txBody>
          <a:bodyPr wrap="square">
            <a:spAutoFit/>
          </a:bodyPr>
          <a:lstStyle/>
          <a:p>
            <a:r>
              <a:rPr lang="en-US" sz="1600" dirty="0"/>
              <a:t>Type 3 LSAs represent networks from other areas. The role of the ABRs is to participate in multiple OSPF areas and ensure that the networks associated with type 1 LSAs are reachable in the non-originating OSPF areas. Figure 9-9 demonstrates the concept of a type 3 LSA interaction with type 1 LSAs.</a:t>
            </a:r>
          </a:p>
        </p:txBody>
      </p:sp>
      <p:pic>
        <p:nvPicPr>
          <p:cNvPr id="7" name="Picture 6">
            <a:extLst>
              <a:ext uri="{FF2B5EF4-FFF2-40B4-BE49-F238E27FC236}">
                <a16:creationId xmlns:a16="http://schemas.microsoft.com/office/drawing/2014/main" id="{3E1EA011-90B7-4D8A-8671-3AB56280BAAA}"/>
              </a:ext>
            </a:extLst>
          </p:cNvPr>
          <p:cNvPicPr>
            <a:picLocks noChangeAspect="1"/>
          </p:cNvPicPr>
          <p:nvPr/>
        </p:nvPicPr>
        <p:blipFill>
          <a:blip r:embed="rId3"/>
          <a:stretch>
            <a:fillRect/>
          </a:stretch>
        </p:blipFill>
        <p:spPr>
          <a:xfrm>
            <a:off x="1170888" y="1609605"/>
            <a:ext cx="6312989" cy="2927526"/>
          </a:xfrm>
          <a:prstGeom prst="rect">
            <a:avLst/>
          </a:prstGeom>
        </p:spPr>
      </p:pic>
    </p:spTree>
    <p:extLst>
      <p:ext uri="{BB962C8B-B14F-4D97-AF65-F5344CB8AC3E}">
        <p14:creationId xmlns:p14="http://schemas.microsoft.com/office/powerpoint/2010/main" val="71304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0"/>
            <a:ext cx="9144001" cy="731837"/>
          </a:xfrm>
        </p:spPr>
        <p:txBody>
          <a:bodyPr/>
          <a:lstStyle/>
          <a:p>
            <a:r>
              <a:rPr lang="en-US" sz="1600" dirty="0"/>
              <a:t>Link-State Announcements</a:t>
            </a:r>
            <a:br>
              <a:rPr lang="en-US" sz="1600" dirty="0"/>
            </a:br>
            <a:r>
              <a:rPr lang="en-US" sz="2400" dirty="0"/>
              <a:t>LSA Type 3: Summary Link (Cont.)</a:t>
            </a:r>
          </a:p>
        </p:txBody>
      </p:sp>
      <p:sp>
        <p:nvSpPr>
          <p:cNvPr id="4" name="Rectangle 3">
            <a:extLst>
              <a:ext uri="{FF2B5EF4-FFF2-40B4-BE49-F238E27FC236}">
                <a16:creationId xmlns:a16="http://schemas.microsoft.com/office/drawing/2014/main" id="{78FAE3C5-22B6-420B-8531-EF0F421B84A2}"/>
              </a:ext>
            </a:extLst>
          </p:cNvPr>
          <p:cNvSpPr/>
          <p:nvPr/>
        </p:nvSpPr>
        <p:spPr>
          <a:xfrm>
            <a:off x="0" y="606369"/>
            <a:ext cx="8786553" cy="2246769"/>
          </a:xfrm>
          <a:prstGeom prst="rect">
            <a:avLst/>
          </a:prstGeom>
        </p:spPr>
        <p:txBody>
          <a:bodyPr wrap="square">
            <a:spAutoFit/>
          </a:bodyPr>
          <a:lstStyle/>
          <a:p>
            <a:r>
              <a:rPr lang="en-US" sz="1550" dirty="0"/>
              <a:t>The advertising router for type 3 LSAs is the last ABR that advertises the prefix. The metric within the type 3 LSA uses the following logic:</a:t>
            </a:r>
          </a:p>
          <a:p>
            <a:pPr marL="285750" indent="-285750">
              <a:buFont typeface="Arial" panose="020B0604020202020204" pitchFamily="34" charset="0"/>
              <a:buChar char="•"/>
            </a:pPr>
            <a:r>
              <a:rPr lang="en-US" sz="1550" dirty="0"/>
              <a:t>If the type 3 LSA is created from a type 1 LSA, it is the total path metric to reach the originating router in the type 1 LSA. </a:t>
            </a:r>
          </a:p>
          <a:p>
            <a:pPr marL="285750" indent="-285750">
              <a:buFont typeface="Arial" panose="020B0604020202020204" pitchFamily="34" charset="0"/>
              <a:buChar char="•"/>
            </a:pPr>
            <a:r>
              <a:rPr lang="en-US" sz="1550" dirty="0"/>
              <a:t>If the type 3 LSA is created from a type 3 LSA from Area 0, it is the total path metric to the ABR plus the metric in the original type 3 LSA.</a:t>
            </a:r>
          </a:p>
          <a:p>
            <a:endParaRPr lang="en-US" sz="1550" dirty="0"/>
          </a:p>
          <a:p>
            <a:r>
              <a:rPr lang="en-US" sz="1550" dirty="0"/>
              <a:t>The type 3 LSA contains the link-state ID (network number), the subnet mask, the IP address of the advertising ABR, and the metric for the network prefix</a:t>
            </a:r>
            <a:r>
              <a:rPr lang="en-US" sz="1600" dirty="0"/>
              <a:t>.</a:t>
            </a:r>
          </a:p>
        </p:txBody>
      </p:sp>
      <p:sp>
        <p:nvSpPr>
          <p:cNvPr id="2" name="Rectangle 1">
            <a:extLst>
              <a:ext uri="{FF2B5EF4-FFF2-40B4-BE49-F238E27FC236}">
                <a16:creationId xmlns:a16="http://schemas.microsoft.com/office/drawing/2014/main" id="{CAB5BE5A-A77C-44AC-B3E2-9D9A6E56E749}"/>
              </a:ext>
            </a:extLst>
          </p:cNvPr>
          <p:cNvSpPr/>
          <p:nvPr/>
        </p:nvSpPr>
        <p:spPr>
          <a:xfrm>
            <a:off x="-1" y="2690065"/>
            <a:ext cx="3341717" cy="1531188"/>
          </a:xfrm>
          <a:prstGeom prst="rect">
            <a:avLst/>
          </a:prstGeom>
        </p:spPr>
        <p:txBody>
          <a:bodyPr wrap="square">
            <a:spAutoFit/>
          </a:bodyPr>
          <a:lstStyle/>
          <a:p>
            <a:endParaRPr lang="en-US" sz="1600" dirty="0"/>
          </a:p>
          <a:p>
            <a:r>
              <a:rPr lang="en-US" sz="1550" dirty="0"/>
              <a:t>Figure 9-10 provides R4’s perspective of the type 3 LSA created by ABR (R5) for the 10.56.1.0/24 network. The total path metric to 10.56.1.0/24 is 2.</a:t>
            </a:r>
          </a:p>
        </p:txBody>
      </p:sp>
      <p:pic>
        <p:nvPicPr>
          <p:cNvPr id="5" name="Picture 4">
            <a:extLst>
              <a:ext uri="{FF2B5EF4-FFF2-40B4-BE49-F238E27FC236}">
                <a16:creationId xmlns:a16="http://schemas.microsoft.com/office/drawing/2014/main" id="{D782F472-7BC3-46D0-B905-6983C3CE0B74}"/>
              </a:ext>
            </a:extLst>
          </p:cNvPr>
          <p:cNvPicPr>
            <a:picLocks noChangeAspect="1"/>
          </p:cNvPicPr>
          <p:nvPr/>
        </p:nvPicPr>
        <p:blipFill>
          <a:blip r:embed="rId3"/>
          <a:stretch>
            <a:fillRect/>
          </a:stretch>
        </p:blipFill>
        <p:spPr>
          <a:xfrm>
            <a:off x="3341716" y="2790550"/>
            <a:ext cx="4024139" cy="1953466"/>
          </a:xfrm>
          <a:prstGeom prst="rect">
            <a:avLst/>
          </a:prstGeom>
        </p:spPr>
      </p:pic>
    </p:spTree>
    <p:extLst>
      <p:ext uri="{BB962C8B-B14F-4D97-AF65-F5344CB8AC3E}">
        <p14:creationId xmlns:p14="http://schemas.microsoft.com/office/powerpoint/2010/main" val="371679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0"/>
            <a:ext cx="9144001" cy="731837"/>
          </a:xfrm>
        </p:spPr>
        <p:txBody>
          <a:bodyPr/>
          <a:lstStyle/>
          <a:p>
            <a:r>
              <a:rPr lang="en-US" sz="1600" dirty="0"/>
              <a:t>Link-State Announcements</a:t>
            </a:r>
            <a:br>
              <a:rPr lang="en-US" sz="1600" dirty="0"/>
            </a:br>
            <a:r>
              <a:rPr lang="en-US" sz="2400" dirty="0"/>
              <a:t>LSA Type 3: Summary Link (Cont.)</a:t>
            </a:r>
          </a:p>
        </p:txBody>
      </p:sp>
      <p:sp>
        <p:nvSpPr>
          <p:cNvPr id="4" name="Rectangle 3">
            <a:extLst>
              <a:ext uri="{FF2B5EF4-FFF2-40B4-BE49-F238E27FC236}">
                <a16:creationId xmlns:a16="http://schemas.microsoft.com/office/drawing/2014/main" id="{78FAE3C5-22B6-420B-8531-EF0F421B84A2}"/>
              </a:ext>
            </a:extLst>
          </p:cNvPr>
          <p:cNvSpPr/>
          <p:nvPr/>
        </p:nvSpPr>
        <p:spPr>
          <a:xfrm>
            <a:off x="0" y="606369"/>
            <a:ext cx="8786553" cy="1523494"/>
          </a:xfrm>
          <a:prstGeom prst="rect">
            <a:avLst/>
          </a:prstGeom>
        </p:spPr>
        <p:txBody>
          <a:bodyPr wrap="square">
            <a:spAutoFit/>
          </a:bodyPr>
          <a:lstStyle/>
          <a:p>
            <a:r>
              <a:rPr lang="en-US" sz="1550" dirty="0"/>
              <a:t>Figure 9-11 provides R3’s perspective of the type 3 LSA created by ABR (R4) for the 10.56.1.0/24 network. </a:t>
            </a:r>
          </a:p>
          <a:p>
            <a:pPr marL="285750" indent="-285750">
              <a:buFont typeface="Arial" panose="020B0604020202020204" pitchFamily="34" charset="0"/>
              <a:buChar char="•"/>
            </a:pPr>
            <a:r>
              <a:rPr lang="en-US" sz="1550" dirty="0"/>
              <a:t>R3 does not know if the 10.56.1.0/24 network is directly attached to the ABR (R4) or multiple hops away. </a:t>
            </a:r>
          </a:p>
          <a:p>
            <a:pPr marL="285750" indent="-285750">
              <a:buFont typeface="Arial" panose="020B0604020202020204" pitchFamily="34" charset="0"/>
              <a:buChar char="•"/>
            </a:pPr>
            <a:r>
              <a:rPr lang="en-US" sz="1550" dirty="0"/>
              <a:t>R3 knows that its metric to the ABR (R4) is 65 and that the type 3 LSA already has a metric of 2, so its total path metric to reach the 10.56.1.0/24 network is 67.</a:t>
            </a:r>
            <a:endParaRPr lang="en-US" sz="1600" dirty="0"/>
          </a:p>
        </p:txBody>
      </p:sp>
      <p:pic>
        <p:nvPicPr>
          <p:cNvPr id="6" name="Picture 5">
            <a:extLst>
              <a:ext uri="{FF2B5EF4-FFF2-40B4-BE49-F238E27FC236}">
                <a16:creationId xmlns:a16="http://schemas.microsoft.com/office/drawing/2014/main" id="{66E9A6F4-371C-4A20-B202-853EE65DCA3A}"/>
              </a:ext>
            </a:extLst>
          </p:cNvPr>
          <p:cNvPicPr>
            <a:picLocks noChangeAspect="1"/>
          </p:cNvPicPr>
          <p:nvPr/>
        </p:nvPicPr>
        <p:blipFill>
          <a:blip r:embed="rId3"/>
          <a:stretch>
            <a:fillRect/>
          </a:stretch>
        </p:blipFill>
        <p:spPr>
          <a:xfrm>
            <a:off x="1712423" y="2192002"/>
            <a:ext cx="4389120" cy="2457350"/>
          </a:xfrm>
          <a:prstGeom prst="rect">
            <a:avLst/>
          </a:prstGeom>
        </p:spPr>
      </p:pic>
    </p:spTree>
    <p:extLst>
      <p:ext uri="{BB962C8B-B14F-4D97-AF65-F5344CB8AC3E}">
        <p14:creationId xmlns:p14="http://schemas.microsoft.com/office/powerpoint/2010/main" val="112136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24088"/>
          </a:xfrm>
        </p:spPr>
        <p:txBody>
          <a:bodyPr/>
          <a:lstStyle/>
          <a:p>
            <a:r>
              <a:rPr lang="en-US" sz="2400" dirty="0"/>
              <a:t>Chapter 9 Content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524088"/>
            <a:ext cx="9144000" cy="4095323"/>
          </a:xfrm>
        </p:spPr>
        <p:txBody>
          <a:bodyPr/>
          <a:lstStyle/>
          <a:p>
            <a:pPr marL="0" indent="0" algn="l" defTabSz="684213" fontAlgn="base">
              <a:spcBef>
                <a:spcPts val="600"/>
              </a:spcBef>
              <a:spcAft>
                <a:spcPts val="600"/>
              </a:spcAft>
              <a:buClr>
                <a:schemeClr val="tx2"/>
              </a:buClr>
              <a:buSzPct val="90000"/>
            </a:pPr>
            <a:r>
              <a:rPr lang="en-US" sz="1500" b="1" dirty="0">
                <a:solidFill>
                  <a:srgbClr val="000000"/>
                </a:solidFill>
              </a:rPr>
              <a:t>This chapter covers the following content:</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500" b="1" dirty="0">
                <a:solidFill>
                  <a:srgbClr val="000000"/>
                </a:solidFill>
                <a:ea typeface="Calibri"/>
                <a:cs typeface="CiscoSerif-Bold"/>
              </a:rPr>
              <a:t>Areas - </a:t>
            </a:r>
            <a:r>
              <a:rPr lang="en-US" sz="1500" dirty="0">
                <a:solidFill>
                  <a:srgbClr val="000000"/>
                </a:solidFill>
                <a:ea typeface="Calibri"/>
                <a:cs typeface="CiscoSerif-Bold"/>
              </a:rPr>
              <a:t>This section describes the benefits and functions of areas within an Open Shortest Path First (OSPF) routing domain.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500" b="1" dirty="0">
                <a:solidFill>
                  <a:srgbClr val="000000"/>
                </a:solidFill>
                <a:ea typeface="Calibri"/>
                <a:cs typeface="CiscoSerif-Bold"/>
              </a:rPr>
              <a:t>Link-State Announcements - </a:t>
            </a:r>
            <a:r>
              <a:rPr lang="en-US" sz="1500" dirty="0">
                <a:solidFill>
                  <a:srgbClr val="000000"/>
                </a:solidFill>
                <a:ea typeface="Calibri"/>
                <a:cs typeface="CiscoSerif-Bold"/>
              </a:rPr>
              <a:t>This section explains how OSPF stores, communicates, and builds a topology from the link-state announcements (LSAs).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500" b="1" dirty="0">
                <a:solidFill>
                  <a:srgbClr val="000000"/>
                </a:solidFill>
                <a:ea typeface="Calibri"/>
                <a:cs typeface="CiscoSerif-Bold"/>
              </a:rPr>
              <a:t>Discontiguous Networks - </a:t>
            </a:r>
            <a:r>
              <a:rPr lang="en-US" sz="1500" dirty="0">
                <a:solidFill>
                  <a:srgbClr val="000000"/>
                </a:solidFill>
                <a:ea typeface="Calibri"/>
                <a:cs typeface="CiscoSerif-Bold"/>
              </a:rPr>
              <a:t>This section demonstrates a discontiguous network and explains why such a network cannot distribute routes to all areas properly.</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500" b="1" dirty="0">
                <a:solidFill>
                  <a:srgbClr val="000000"/>
                </a:solidFill>
                <a:ea typeface="Calibri"/>
                <a:cs typeface="CiscoSerif-Bold"/>
              </a:rPr>
              <a:t>OSPF Path Selection - </a:t>
            </a:r>
            <a:r>
              <a:rPr lang="en-US" sz="1500" dirty="0">
                <a:solidFill>
                  <a:srgbClr val="000000"/>
                </a:solidFill>
                <a:ea typeface="Calibri"/>
                <a:cs typeface="CiscoSerif-Bold"/>
              </a:rPr>
              <a:t>This section explains how OSPF makes path selection choices for routes learned within the OSPF routing domain.</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500" b="1" dirty="0">
                <a:solidFill>
                  <a:srgbClr val="000000"/>
                </a:solidFill>
                <a:ea typeface="Calibri"/>
                <a:cs typeface="CiscoSerif-Bold"/>
              </a:rPr>
              <a:t>Summarization of Routes - </a:t>
            </a:r>
            <a:r>
              <a:rPr lang="en-US" sz="1500" dirty="0">
                <a:solidFill>
                  <a:srgbClr val="000000"/>
                </a:solidFill>
                <a:ea typeface="Calibri"/>
                <a:cs typeface="CiscoSerif-Bold"/>
              </a:rPr>
              <a:t>This section explains how network summarization works with OSPF.</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500" b="1" dirty="0">
                <a:solidFill>
                  <a:srgbClr val="000000"/>
                </a:solidFill>
                <a:ea typeface="Calibri"/>
                <a:cs typeface="CiscoSerif-Bold"/>
              </a:rPr>
              <a:t>Route Filtering - </a:t>
            </a:r>
            <a:r>
              <a:rPr lang="en-US" sz="1500" dirty="0">
                <a:solidFill>
                  <a:srgbClr val="000000"/>
                </a:solidFill>
                <a:ea typeface="Calibri"/>
                <a:cs typeface="CiscoSerif-Bold"/>
              </a:rPr>
              <a:t>This section explains how OSPF routes can be filtered on a router.</a:t>
            </a:r>
          </a:p>
          <a:p>
            <a:pPr marL="0" indent="0" algn="l">
              <a:lnSpc>
                <a:spcPct val="115000"/>
              </a:lnSpc>
              <a:spcBef>
                <a:spcPts val="0"/>
              </a:spcBef>
            </a:pPr>
            <a:r>
              <a:rPr lang="en-US" sz="1400" dirty="0">
                <a:solidFill>
                  <a:srgbClr val="000000"/>
                </a:solidFill>
              </a:rPr>
              <a:t>The (OSPF) protocol scales well with proper network planning. IP addressing schemes, area segmentation, address summarization, and hardware capabilities for each area should considered when designing a network.</a:t>
            </a:r>
          </a:p>
          <a:p>
            <a:pPr marL="0" algn="l">
              <a:lnSpc>
                <a:spcPct val="115000"/>
              </a:lnSpc>
              <a:spcBef>
                <a:spcPts val="0"/>
              </a:spcBef>
            </a:pPr>
            <a:endParaRPr lang="en-US" sz="1500" dirty="0"/>
          </a:p>
          <a:p>
            <a:pPr marL="0" algn="l">
              <a:lnSpc>
                <a:spcPct val="115000"/>
              </a:lnSpc>
              <a:spcBef>
                <a:spcPts val="0"/>
              </a:spcBef>
            </a:pPr>
            <a:endParaRPr lang="en-US" sz="1500" dirty="0">
              <a:solidFill>
                <a:srgbClr val="000000"/>
              </a:solidFill>
              <a:ea typeface="Calibri"/>
              <a:cs typeface="CiscoSerif-Regular"/>
            </a:endParaRPr>
          </a:p>
          <a:p>
            <a:pPr marL="0" algn="l">
              <a:lnSpc>
                <a:spcPct val="115000"/>
              </a:lnSpc>
              <a:spcBef>
                <a:spcPts val="0"/>
              </a:spcBef>
            </a:pPr>
            <a:endParaRPr lang="en-US" sz="1800" dirty="0"/>
          </a:p>
        </p:txBody>
      </p:sp>
    </p:spTree>
    <p:extLst>
      <p:ext uri="{BB962C8B-B14F-4D97-AF65-F5344CB8AC3E}">
        <p14:creationId xmlns:p14="http://schemas.microsoft.com/office/powerpoint/2010/main" val="412785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sz="4800" dirty="0">
                <a:solidFill>
                  <a:schemeClr val="accent5">
                    <a:lumMod val="40000"/>
                    <a:lumOff val="60000"/>
                  </a:schemeClr>
                </a:solidFill>
              </a:rPr>
              <a:t>Discontiguous Networks</a:t>
            </a:r>
            <a:endParaRPr lang="en-US" dirty="0">
              <a:solidFill>
                <a:schemeClr val="accent5">
                  <a:lumMod val="40000"/>
                  <a:lumOff val="60000"/>
                </a:schemeClr>
              </a:solidFill>
            </a:endParaRPr>
          </a:p>
        </p:txBody>
      </p:sp>
      <p:sp>
        <p:nvSpPr>
          <p:cNvPr id="4" name="TextBox 3">
            <a:extLst>
              <a:ext uri="{FF2B5EF4-FFF2-40B4-BE49-F238E27FC236}">
                <a16:creationId xmlns:a16="http://schemas.microsoft.com/office/drawing/2014/main" id="{E2BFA70F-DC0C-41D5-868E-C8FBC661D58F}"/>
              </a:ext>
            </a:extLst>
          </p:cNvPr>
          <p:cNvSpPr txBox="1"/>
          <p:nvPr/>
        </p:nvSpPr>
        <p:spPr>
          <a:xfrm>
            <a:off x="433084" y="2001462"/>
            <a:ext cx="8277832"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5">
                    <a:lumMod val="40000"/>
                    <a:lumOff val="60000"/>
                  </a:schemeClr>
                </a:solidFill>
              </a:rPr>
              <a:t>This section will cover an example of a discontiguous network.</a:t>
            </a:r>
          </a:p>
          <a:p>
            <a:pPr marL="285750" indent="-285750">
              <a:buFont typeface="Arial" panose="020B0604020202020204" pitchFamily="34" charset="0"/>
              <a:buChar char="•"/>
            </a:pPr>
            <a:r>
              <a:rPr lang="en-US" sz="1600" dirty="0">
                <a:solidFill>
                  <a:schemeClr val="accent5">
                    <a:lumMod val="40000"/>
                    <a:lumOff val="60000"/>
                  </a:schemeClr>
                </a:solidFill>
              </a:rPr>
              <a:t>The simplest fix for a discontiguous network is to ensure that Area 0 is contiguous.</a:t>
            </a:r>
          </a:p>
        </p:txBody>
      </p:sp>
    </p:spTree>
    <p:custDataLst>
      <p:tags r:id="rId1"/>
    </p:custDataLst>
    <p:extLst>
      <p:ext uri="{BB962C8B-B14F-4D97-AF65-F5344CB8AC3E}">
        <p14:creationId xmlns:p14="http://schemas.microsoft.com/office/powerpoint/2010/main" val="2634760744"/>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4721630" cy="731837"/>
          </a:xfrm>
        </p:spPr>
        <p:txBody>
          <a:bodyPr/>
          <a:lstStyle/>
          <a:p>
            <a:r>
              <a:rPr lang="en-US" sz="1600" dirty="0"/>
              <a:t>Discontiguous Network </a:t>
            </a:r>
            <a:br>
              <a:rPr lang="en-US" sz="1600" dirty="0"/>
            </a:br>
            <a:r>
              <a:rPr lang="en-US" sz="2400" dirty="0"/>
              <a:t>Discontiguous Network Example</a:t>
            </a:r>
          </a:p>
        </p:txBody>
      </p:sp>
      <p:sp>
        <p:nvSpPr>
          <p:cNvPr id="5" name="Rectangle 4">
            <a:extLst>
              <a:ext uri="{FF2B5EF4-FFF2-40B4-BE49-F238E27FC236}">
                <a16:creationId xmlns:a16="http://schemas.microsoft.com/office/drawing/2014/main" id="{3D8F86BE-89BF-44C3-98C4-B41637C77B31}"/>
              </a:ext>
            </a:extLst>
          </p:cNvPr>
          <p:cNvSpPr/>
          <p:nvPr/>
        </p:nvSpPr>
        <p:spPr>
          <a:xfrm>
            <a:off x="149629" y="817424"/>
            <a:ext cx="4572000" cy="3539430"/>
          </a:xfrm>
          <a:prstGeom prst="rect">
            <a:avLst/>
          </a:prstGeom>
        </p:spPr>
        <p:txBody>
          <a:bodyPr>
            <a:spAutoFit/>
          </a:bodyPr>
          <a:lstStyle/>
          <a:p>
            <a:r>
              <a:rPr lang="en-US" sz="1600" dirty="0"/>
              <a:t>An OSPF network with this design is discontiguous because interarea traffic is trying to cross a nonbackbone area.</a:t>
            </a:r>
          </a:p>
          <a:p>
            <a:endParaRPr lang="en-US" sz="1600" dirty="0"/>
          </a:p>
          <a:p>
            <a:r>
              <a:rPr lang="en-US" sz="1600" dirty="0"/>
              <a:t>It looks like routes in the routing tables on R2 and R3 in Figure 9-13 are being advertised across area 23. The 10.34.1.0/24 network was advertised into OSPF by R3 and R4 as a type 1 LSA. R3 is an ABR and converts Area 34’s 10.34.1.0/24 type 1 LSA into a type 3 LSA in Area 0. R3 uses the type 3 LSA from Area 0 to generate the type 3 LSA for Area 23. R2 is able to install the type 3 LSA from Area 23 into its routing table.</a:t>
            </a:r>
          </a:p>
        </p:txBody>
      </p:sp>
      <p:sp>
        <p:nvSpPr>
          <p:cNvPr id="9" name="Rectangle 8">
            <a:extLst>
              <a:ext uri="{FF2B5EF4-FFF2-40B4-BE49-F238E27FC236}">
                <a16:creationId xmlns:a16="http://schemas.microsoft.com/office/drawing/2014/main" id="{255A3D2A-B3C5-4A4B-AAC1-AE16B6BA186B}"/>
              </a:ext>
            </a:extLst>
          </p:cNvPr>
          <p:cNvSpPr/>
          <p:nvPr/>
        </p:nvSpPr>
        <p:spPr>
          <a:xfrm>
            <a:off x="4821120" y="3197542"/>
            <a:ext cx="4580573" cy="1015663"/>
          </a:xfrm>
          <a:prstGeom prst="rect">
            <a:avLst/>
          </a:prstGeom>
        </p:spPr>
        <p:txBody>
          <a:bodyPr wrap="square">
            <a:spAutoFit/>
          </a:bodyPr>
          <a:lstStyle/>
          <a:p>
            <a:r>
              <a:rPr lang="en-US" sz="1500" b="1" dirty="0"/>
              <a:t>Note</a:t>
            </a:r>
            <a:r>
              <a:rPr lang="en-US" sz="1500" dirty="0"/>
              <a:t>: To assume that the 10.34.1.0/24 route learned by Area 23 would then advertise into R2’s Area 0 and then propagate to Area 12, would be wrong. </a:t>
            </a:r>
          </a:p>
        </p:txBody>
      </p:sp>
      <p:pic>
        <p:nvPicPr>
          <p:cNvPr id="8" name="Picture 7">
            <a:extLst>
              <a:ext uri="{FF2B5EF4-FFF2-40B4-BE49-F238E27FC236}">
                <a16:creationId xmlns:a16="http://schemas.microsoft.com/office/drawing/2014/main" id="{018BF1FD-5729-4FDF-9072-10F99A9E8501}"/>
              </a:ext>
            </a:extLst>
          </p:cNvPr>
          <p:cNvPicPr>
            <a:picLocks noChangeAspect="1"/>
          </p:cNvPicPr>
          <p:nvPr/>
        </p:nvPicPr>
        <p:blipFill>
          <a:blip r:embed="rId3"/>
          <a:stretch>
            <a:fillRect/>
          </a:stretch>
        </p:blipFill>
        <p:spPr>
          <a:xfrm>
            <a:off x="4896195" y="731146"/>
            <a:ext cx="4197407" cy="2322748"/>
          </a:xfrm>
          <a:prstGeom prst="rect">
            <a:avLst/>
          </a:prstGeom>
        </p:spPr>
      </p:pic>
    </p:spTree>
    <p:extLst>
      <p:ext uri="{BB962C8B-B14F-4D97-AF65-F5344CB8AC3E}">
        <p14:creationId xmlns:p14="http://schemas.microsoft.com/office/powerpoint/2010/main" val="18724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0"/>
            <a:ext cx="9144001" cy="731837"/>
          </a:xfrm>
        </p:spPr>
        <p:txBody>
          <a:bodyPr/>
          <a:lstStyle/>
          <a:p>
            <a:r>
              <a:rPr lang="en-US" sz="1600" dirty="0"/>
              <a:t>Discontiguous Network </a:t>
            </a:r>
            <a:br>
              <a:rPr lang="en-US" sz="1600" dirty="0"/>
            </a:br>
            <a:r>
              <a:rPr lang="en-US" sz="2400" dirty="0"/>
              <a:t>Rules ABRs Use for Creating Type 3 LSAs</a:t>
            </a:r>
          </a:p>
        </p:txBody>
      </p:sp>
      <p:sp>
        <p:nvSpPr>
          <p:cNvPr id="5" name="Rectangle 4">
            <a:extLst>
              <a:ext uri="{FF2B5EF4-FFF2-40B4-BE49-F238E27FC236}">
                <a16:creationId xmlns:a16="http://schemas.microsoft.com/office/drawing/2014/main" id="{3D8F86BE-89BF-44C3-98C4-B41637C77B31}"/>
              </a:ext>
            </a:extLst>
          </p:cNvPr>
          <p:cNvSpPr/>
          <p:nvPr/>
        </p:nvSpPr>
        <p:spPr>
          <a:xfrm>
            <a:off x="149629" y="817424"/>
            <a:ext cx="7789026" cy="3539430"/>
          </a:xfrm>
          <a:prstGeom prst="rect">
            <a:avLst/>
          </a:prstGeom>
        </p:spPr>
        <p:txBody>
          <a:bodyPr wrap="square">
            <a:spAutoFit/>
          </a:bodyPr>
          <a:lstStyle/>
          <a:p>
            <a:r>
              <a:rPr lang="en-US" sz="1600" dirty="0"/>
              <a:t>There are three fundamental rules ABRs use the for creating type 3 LSAs:</a:t>
            </a:r>
          </a:p>
          <a:p>
            <a:pPr marL="285750" indent="-285750">
              <a:buFont typeface="Arial" panose="020B0604020202020204" pitchFamily="34" charset="0"/>
              <a:buChar char="•"/>
            </a:pPr>
            <a:r>
              <a:rPr lang="en-US" sz="1600" dirty="0"/>
              <a:t>Type 1 LSAs received from an area create type 3 LSAs into the backbone area and nonbackbone areas.</a:t>
            </a:r>
          </a:p>
          <a:p>
            <a:pPr marL="285750" indent="-285750">
              <a:buFont typeface="Arial" panose="020B0604020202020204" pitchFamily="34" charset="0"/>
              <a:buChar char="•"/>
            </a:pPr>
            <a:r>
              <a:rPr lang="en-US" sz="1600" dirty="0"/>
              <a:t>Type 3 LSAs received from Area 0 are created for the nonbackbone area.</a:t>
            </a:r>
          </a:p>
          <a:p>
            <a:pPr marL="285750" indent="-285750">
              <a:buFont typeface="Arial" panose="020B0604020202020204" pitchFamily="34" charset="0"/>
              <a:buChar char="•"/>
            </a:pPr>
            <a:r>
              <a:rPr lang="en-US" sz="1600" dirty="0"/>
              <a:t>Type 3 LSAs received from a nonbackbone area only insert into the LSDB for the source area. ABRs do not create a type 3 LSA for the other areas (including a segmented Area 0).</a:t>
            </a:r>
          </a:p>
          <a:p>
            <a:endParaRPr lang="en-US" sz="1600" dirty="0"/>
          </a:p>
          <a:p>
            <a:r>
              <a:rPr lang="en-US" sz="1600" dirty="0"/>
              <a:t>The simplest fix for a discontiguous network is to ensure that Area 0 is contiguous. There are other functions, like virtual link or usage of GRE tunnels that are not covered in this course.</a:t>
            </a:r>
          </a:p>
          <a:p>
            <a:endParaRPr lang="en-US" sz="1600" dirty="0"/>
          </a:p>
          <a:p>
            <a:r>
              <a:rPr lang="en-US" sz="1600" dirty="0"/>
              <a:t>Real-life scenarios of discontiguous networks involve Area 0 becoming partitioned due to hardware failures. </a:t>
            </a:r>
          </a:p>
        </p:txBody>
      </p:sp>
    </p:spTree>
    <p:extLst>
      <p:ext uri="{BB962C8B-B14F-4D97-AF65-F5344CB8AC3E}">
        <p14:creationId xmlns:p14="http://schemas.microsoft.com/office/powerpoint/2010/main" val="55917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sz="4800" dirty="0">
                <a:solidFill>
                  <a:schemeClr val="accent5">
                    <a:lumMod val="40000"/>
                    <a:lumOff val="60000"/>
                  </a:schemeClr>
                </a:solidFill>
              </a:rPr>
              <a:t>OSPF Path Selection</a:t>
            </a:r>
            <a:endParaRPr lang="en-US" dirty="0">
              <a:solidFill>
                <a:schemeClr val="accent5">
                  <a:lumMod val="40000"/>
                  <a:lumOff val="60000"/>
                </a:schemeClr>
              </a:solidFill>
            </a:endParaRPr>
          </a:p>
        </p:txBody>
      </p:sp>
      <p:sp>
        <p:nvSpPr>
          <p:cNvPr id="4" name="TextBox 3">
            <a:extLst>
              <a:ext uri="{FF2B5EF4-FFF2-40B4-BE49-F238E27FC236}">
                <a16:creationId xmlns:a16="http://schemas.microsoft.com/office/drawing/2014/main" id="{E2BFA70F-DC0C-41D5-868E-C8FBC661D58F}"/>
              </a:ext>
            </a:extLst>
          </p:cNvPr>
          <p:cNvSpPr txBox="1"/>
          <p:nvPr/>
        </p:nvSpPr>
        <p:spPr>
          <a:xfrm>
            <a:off x="433084" y="2001462"/>
            <a:ext cx="8277832"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5">
                    <a:lumMod val="40000"/>
                    <a:lumOff val="60000"/>
                  </a:schemeClr>
                </a:solidFill>
              </a:rPr>
              <a:t>OSPF executes Dijkstra’s shortest path first (SPF) algorithm to create a loop-free topology of shortest paths. </a:t>
            </a:r>
          </a:p>
          <a:p>
            <a:pPr marL="285750" indent="-285750">
              <a:buFont typeface="Arial" panose="020B0604020202020204" pitchFamily="34" charset="0"/>
              <a:buChar char="•"/>
            </a:pPr>
            <a:r>
              <a:rPr lang="en-US" sz="1600" dirty="0">
                <a:solidFill>
                  <a:schemeClr val="accent5">
                    <a:lumMod val="40000"/>
                    <a:lumOff val="60000"/>
                  </a:schemeClr>
                </a:solidFill>
              </a:rPr>
              <a:t>All routers use the same logic to calculate the shortest path for each network. </a:t>
            </a:r>
          </a:p>
          <a:p>
            <a:pPr marL="285750" indent="-285750">
              <a:buFont typeface="Arial" panose="020B0604020202020204" pitchFamily="34" charset="0"/>
              <a:buChar char="•"/>
            </a:pPr>
            <a:r>
              <a:rPr lang="en-US" sz="1600" dirty="0">
                <a:solidFill>
                  <a:schemeClr val="accent5">
                    <a:lumMod val="40000"/>
                    <a:lumOff val="60000"/>
                  </a:schemeClr>
                </a:solidFill>
              </a:rPr>
              <a:t>Path selection prioritizes paths by using the following logic: intra-area, interarea, and external routes (which involves additional logic and not covered here)</a:t>
            </a:r>
          </a:p>
        </p:txBody>
      </p:sp>
    </p:spTree>
    <p:custDataLst>
      <p:tags r:id="rId1"/>
    </p:custDataLst>
    <p:extLst>
      <p:ext uri="{BB962C8B-B14F-4D97-AF65-F5344CB8AC3E}">
        <p14:creationId xmlns:p14="http://schemas.microsoft.com/office/powerpoint/2010/main" val="235370783"/>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0"/>
            <a:ext cx="9144001" cy="731837"/>
          </a:xfrm>
        </p:spPr>
        <p:txBody>
          <a:bodyPr/>
          <a:lstStyle/>
          <a:p>
            <a:r>
              <a:rPr lang="en-US" sz="1600" dirty="0"/>
              <a:t>OSPF Path Selection</a:t>
            </a:r>
            <a:br>
              <a:rPr lang="en-US" sz="1600" dirty="0"/>
            </a:br>
            <a:r>
              <a:rPr lang="en-US" sz="2400" dirty="0"/>
              <a:t>Intra-Area Routes</a:t>
            </a:r>
          </a:p>
        </p:txBody>
      </p:sp>
      <p:sp>
        <p:nvSpPr>
          <p:cNvPr id="5" name="Rectangle 4">
            <a:extLst>
              <a:ext uri="{FF2B5EF4-FFF2-40B4-BE49-F238E27FC236}">
                <a16:creationId xmlns:a16="http://schemas.microsoft.com/office/drawing/2014/main" id="{3D8F86BE-89BF-44C3-98C4-B41637C77B31}"/>
              </a:ext>
            </a:extLst>
          </p:cNvPr>
          <p:cNvSpPr/>
          <p:nvPr/>
        </p:nvSpPr>
        <p:spPr>
          <a:xfrm>
            <a:off x="149628" y="639329"/>
            <a:ext cx="8844742" cy="1323439"/>
          </a:xfrm>
          <a:prstGeom prst="rect">
            <a:avLst/>
          </a:prstGeom>
        </p:spPr>
        <p:txBody>
          <a:bodyPr wrap="square">
            <a:spAutoFit/>
          </a:bodyPr>
          <a:lstStyle/>
          <a:p>
            <a:r>
              <a:rPr lang="en-US" sz="1600" dirty="0"/>
              <a:t>Routes advertised via a type 1 LSA for an area are always preferred over type 3 LSAs. If multiple intra-area routes exist, the path with the lowest total path metric is installed in the OSPF Routing Information Base (RIB), which is then presented to the router’s global RIB. If there is a tie in metric, both routes install into the OSPF RIB.</a:t>
            </a:r>
          </a:p>
          <a:p>
            <a:r>
              <a:rPr lang="en-US" sz="1600" dirty="0"/>
              <a:t> </a:t>
            </a:r>
          </a:p>
        </p:txBody>
      </p:sp>
      <p:sp>
        <p:nvSpPr>
          <p:cNvPr id="6" name="Rectangle 5">
            <a:extLst>
              <a:ext uri="{FF2B5EF4-FFF2-40B4-BE49-F238E27FC236}">
                <a16:creationId xmlns:a16="http://schemas.microsoft.com/office/drawing/2014/main" id="{5C9E261A-605F-4089-9002-32EDA87FC195}"/>
              </a:ext>
            </a:extLst>
          </p:cNvPr>
          <p:cNvSpPr/>
          <p:nvPr/>
        </p:nvSpPr>
        <p:spPr>
          <a:xfrm>
            <a:off x="69736" y="3680867"/>
            <a:ext cx="4320557" cy="784830"/>
          </a:xfrm>
          <a:prstGeom prst="rect">
            <a:avLst/>
          </a:prstGeom>
        </p:spPr>
        <p:txBody>
          <a:bodyPr wrap="square">
            <a:spAutoFit/>
          </a:bodyPr>
          <a:lstStyle/>
          <a:p>
            <a:r>
              <a:rPr lang="en-US" sz="1500" dirty="0"/>
              <a:t>In Example 9-6, notice that the metric is 111 and that the intra-area path was selected over the interarea path with the lower total path metric. </a:t>
            </a:r>
          </a:p>
        </p:txBody>
      </p:sp>
      <p:sp>
        <p:nvSpPr>
          <p:cNvPr id="7" name="Rectangle 6">
            <a:extLst>
              <a:ext uri="{FF2B5EF4-FFF2-40B4-BE49-F238E27FC236}">
                <a16:creationId xmlns:a16="http://schemas.microsoft.com/office/drawing/2014/main" id="{4EA8EF5A-9244-4172-8C12-71FB4589B86C}"/>
              </a:ext>
            </a:extLst>
          </p:cNvPr>
          <p:cNvSpPr/>
          <p:nvPr/>
        </p:nvSpPr>
        <p:spPr>
          <a:xfrm>
            <a:off x="149628" y="1882817"/>
            <a:ext cx="3566161" cy="1477328"/>
          </a:xfrm>
          <a:prstGeom prst="rect">
            <a:avLst/>
          </a:prstGeom>
        </p:spPr>
        <p:txBody>
          <a:bodyPr wrap="square">
            <a:spAutoFit/>
          </a:bodyPr>
          <a:lstStyle/>
          <a:p>
            <a:r>
              <a:rPr lang="en-US" sz="1500" dirty="0"/>
              <a:t>In Figure 9-14, R1 is computing the route to 10.4.4.0/24. Instead of taking the faster Ethernet connection, R1 takes the path across the slower serial link to R4 because that is the intra-area path.</a:t>
            </a:r>
          </a:p>
        </p:txBody>
      </p:sp>
      <p:pic>
        <p:nvPicPr>
          <p:cNvPr id="2" name="Picture 1">
            <a:extLst>
              <a:ext uri="{FF2B5EF4-FFF2-40B4-BE49-F238E27FC236}">
                <a16:creationId xmlns:a16="http://schemas.microsoft.com/office/drawing/2014/main" id="{3EA8F571-92FD-4AE3-B865-DE0028E934B4}"/>
              </a:ext>
            </a:extLst>
          </p:cNvPr>
          <p:cNvPicPr>
            <a:picLocks noChangeAspect="1"/>
          </p:cNvPicPr>
          <p:nvPr/>
        </p:nvPicPr>
        <p:blipFill>
          <a:blip r:embed="rId3"/>
          <a:stretch>
            <a:fillRect/>
          </a:stretch>
        </p:blipFill>
        <p:spPr>
          <a:xfrm>
            <a:off x="4945307" y="1479440"/>
            <a:ext cx="2943471" cy="1800754"/>
          </a:xfrm>
          <a:prstGeom prst="rect">
            <a:avLst/>
          </a:prstGeom>
        </p:spPr>
      </p:pic>
      <p:pic>
        <p:nvPicPr>
          <p:cNvPr id="4" name="Picture 3">
            <a:extLst>
              <a:ext uri="{FF2B5EF4-FFF2-40B4-BE49-F238E27FC236}">
                <a16:creationId xmlns:a16="http://schemas.microsoft.com/office/drawing/2014/main" id="{013CDD3E-CD2E-452B-8FD3-D3BC14779578}"/>
              </a:ext>
            </a:extLst>
          </p:cNvPr>
          <p:cNvPicPr>
            <a:picLocks noChangeAspect="1"/>
          </p:cNvPicPr>
          <p:nvPr/>
        </p:nvPicPr>
        <p:blipFill>
          <a:blip r:embed="rId4"/>
          <a:stretch>
            <a:fillRect/>
          </a:stretch>
        </p:blipFill>
        <p:spPr>
          <a:xfrm>
            <a:off x="4390293" y="3411563"/>
            <a:ext cx="4604077" cy="1323439"/>
          </a:xfrm>
          <a:prstGeom prst="rect">
            <a:avLst/>
          </a:prstGeom>
        </p:spPr>
      </p:pic>
    </p:spTree>
    <p:extLst>
      <p:ext uri="{BB962C8B-B14F-4D97-AF65-F5344CB8AC3E}">
        <p14:creationId xmlns:p14="http://schemas.microsoft.com/office/powerpoint/2010/main" val="268017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2" y="0"/>
            <a:ext cx="9144001" cy="731837"/>
          </a:xfrm>
        </p:spPr>
        <p:txBody>
          <a:bodyPr/>
          <a:lstStyle/>
          <a:p>
            <a:r>
              <a:rPr lang="en-US" sz="1600" dirty="0"/>
              <a:t>OSPF Path Selection</a:t>
            </a:r>
            <a:br>
              <a:rPr lang="en-US" sz="1600" dirty="0"/>
            </a:br>
            <a:r>
              <a:rPr lang="en-US" sz="2400" dirty="0"/>
              <a:t>Interarea Routes and Equal Cost Multipathing</a:t>
            </a:r>
          </a:p>
        </p:txBody>
      </p:sp>
      <p:sp>
        <p:nvSpPr>
          <p:cNvPr id="5" name="Rectangle 4">
            <a:extLst>
              <a:ext uri="{FF2B5EF4-FFF2-40B4-BE49-F238E27FC236}">
                <a16:creationId xmlns:a16="http://schemas.microsoft.com/office/drawing/2014/main" id="{3D8F86BE-89BF-44C3-98C4-B41637C77B31}"/>
              </a:ext>
            </a:extLst>
          </p:cNvPr>
          <p:cNvSpPr/>
          <p:nvPr/>
        </p:nvSpPr>
        <p:spPr>
          <a:xfrm>
            <a:off x="149628" y="639329"/>
            <a:ext cx="8844742" cy="1815882"/>
          </a:xfrm>
          <a:prstGeom prst="rect">
            <a:avLst/>
          </a:prstGeom>
        </p:spPr>
        <p:txBody>
          <a:bodyPr wrap="square">
            <a:spAutoFit/>
          </a:bodyPr>
          <a:lstStyle/>
          <a:p>
            <a:r>
              <a:rPr lang="en-US" sz="1600" dirty="0"/>
              <a:t>The next priority for selecting a path to a network is selection of the path with the lowest total path metric to the destination. If there is a tie in metric, both routes install into the OSPF RIB. All interarea paths for a route must go through Area 0 to be considered.</a:t>
            </a:r>
          </a:p>
          <a:p>
            <a:endParaRPr lang="en-US" sz="1600" dirty="0"/>
          </a:p>
          <a:p>
            <a:r>
              <a:rPr lang="en-US" sz="1600" dirty="0"/>
              <a:t>In Figure 9-15, R1 is computing the path to R6. R1 uses the path R1–R3–R5–R6 because its total path metric is 35 versus the R1–R2–R4–R6 path, with a metric of 40.</a:t>
            </a:r>
          </a:p>
          <a:p>
            <a:r>
              <a:rPr lang="en-US" sz="1600" dirty="0"/>
              <a:t> </a:t>
            </a:r>
          </a:p>
        </p:txBody>
      </p:sp>
      <p:pic>
        <p:nvPicPr>
          <p:cNvPr id="8" name="Picture 7">
            <a:extLst>
              <a:ext uri="{FF2B5EF4-FFF2-40B4-BE49-F238E27FC236}">
                <a16:creationId xmlns:a16="http://schemas.microsoft.com/office/drawing/2014/main" id="{2BFC4A55-E176-486C-B376-E2742A2CCEDA}"/>
              </a:ext>
            </a:extLst>
          </p:cNvPr>
          <p:cNvPicPr>
            <a:picLocks noChangeAspect="1"/>
          </p:cNvPicPr>
          <p:nvPr/>
        </p:nvPicPr>
        <p:blipFill>
          <a:blip r:embed="rId3"/>
          <a:stretch>
            <a:fillRect/>
          </a:stretch>
        </p:blipFill>
        <p:spPr>
          <a:xfrm>
            <a:off x="83126" y="2211105"/>
            <a:ext cx="5037513" cy="2373444"/>
          </a:xfrm>
          <a:prstGeom prst="rect">
            <a:avLst/>
          </a:prstGeom>
        </p:spPr>
      </p:pic>
      <p:sp>
        <p:nvSpPr>
          <p:cNvPr id="9" name="Rectangle 8">
            <a:extLst>
              <a:ext uri="{FF2B5EF4-FFF2-40B4-BE49-F238E27FC236}">
                <a16:creationId xmlns:a16="http://schemas.microsoft.com/office/drawing/2014/main" id="{CD9FF3FC-8DD7-4AE3-B4D5-0E4A227A7E2D}"/>
              </a:ext>
            </a:extLst>
          </p:cNvPr>
          <p:cNvSpPr/>
          <p:nvPr/>
        </p:nvSpPr>
        <p:spPr>
          <a:xfrm>
            <a:off x="5311833" y="2612997"/>
            <a:ext cx="3832167" cy="1569660"/>
          </a:xfrm>
          <a:prstGeom prst="rect">
            <a:avLst/>
          </a:prstGeom>
        </p:spPr>
        <p:txBody>
          <a:bodyPr wrap="square">
            <a:spAutoFit/>
          </a:bodyPr>
          <a:lstStyle/>
          <a:p>
            <a:r>
              <a:rPr lang="en-US" sz="1600" dirty="0"/>
              <a:t>If OSPF identifies multiple paths in the path selection algorithms, those routes are installed into the routing table as equal-cost multipathing (ECMP) routes. The default maximum number of ECMP paths is four paths. </a:t>
            </a:r>
          </a:p>
        </p:txBody>
      </p:sp>
    </p:spTree>
    <p:extLst>
      <p:ext uri="{BB962C8B-B14F-4D97-AF65-F5344CB8AC3E}">
        <p14:creationId xmlns:p14="http://schemas.microsoft.com/office/powerpoint/2010/main" val="182064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sz="4800" dirty="0">
                <a:solidFill>
                  <a:schemeClr val="accent5">
                    <a:lumMod val="40000"/>
                    <a:lumOff val="60000"/>
                  </a:schemeClr>
                </a:solidFill>
              </a:rPr>
              <a:t>Summarization of Routes</a:t>
            </a:r>
            <a:endParaRPr lang="en-US" dirty="0">
              <a:solidFill>
                <a:schemeClr val="accent5">
                  <a:lumMod val="40000"/>
                  <a:lumOff val="60000"/>
                </a:schemeClr>
              </a:solidFill>
            </a:endParaRPr>
          </a:p>
        </p:txBody>
      </p:sp>
      <p:sp>
        <p:nvSpPr>
          <p:cNvPr id="2" name="Rectangle 1">
            <a:extLst>
              <a:ext uri="{FF2B5EF4-FFF2-40B4-BE49-F238E27FC236}">
                <a16:creationId xmlns:a16="http://schemas.microsoft.com/office/drawing/2014/main" id="{FAC2DA5A-2D93-4D4F-9B9F-4314DD842F28}"/>
              </a:ext>
            </a:extLst>
          </p:cNvPr>
          <p:cNvSpPr/>
          <p:nvPr/>
        </p:nvSpPr>
        <p:spPr>
          <a:xfrm>
            <a:off x="631767" y="1818479"/>
            <a:ext cx="7863840" cy="2308324"/>
          </a:xfrm>
          <a:prstGeom prst="rect">
            <a:avLst/>
          </a:prstGeom>
        </p:spPr>
        <p:txBody>
          <a:bodyPr wrap="square">
            <a:spAutoFit/>
          </a:bodyPr>
          <a:lstStyle/>
          <a:p>
            <a:pPr marL="285750" indent="-285750">
              <a:buFont typeface="Arial" panose="020B0604020202020204" pitchFamily="34" charset="0"/>
              <a:buChar char="•"/>
            </a:pPr>
            <a:r>
              <a:rPr lang="en-US" dirty="0">
                <a:solidFill>
                  <a:schemeClr val="accent4">
                    <a:lumMod val="20000"/>
                    <a:lumOff val="80000"/>
                  </a:schemeClr>
                </a:solidFill>
              </a:rPr>
              <a:t>Route scalability is a large factor for the IGP routing protocols used by service providers because there can be thousands of routers running in a network. </a:t>
            </a:r>
          </a:p>
          <a:p>
            <a:pPr marL="285750" indent="-285750">
              <a:buFont typeface="Arial" panose="020B0604020202020204" pitchFamily="34" charset="0"/>
              <a:buChar char="•"/>
            </a:pPr>
            <a:r>
              <a:rPr lang="en-US" dirty="0">
                <a:solidFill>
                  <a:schemeClr val="accent4">
                    <a:lumMod val="20000"/>
                    <a:lumOff val="80000"/>
                  </a:schemeClr>
                </a:solidFill>
              </a:rPr>
              <a:t>Splitting up an OSPF routing domain into multiple areas reduces the size of the LSDB for each area. </a:t>
            </a:r>
          </a:p>
          <a:p>
            <a:pPr marL="285750" indent="-285750">
              <a:buFont typeface="Arial" panose="020B0604020202020204" pitchFamily="34" charset="0"/>
              <a:buChar char="•"/>
            </a:pPr>
            <a:r>
              <a:rPr lang="en-US" dirty="0">
                <a:solidFill>
                  <a:schemeClr val="accent4">
                    <a:lumMod val="20000"/>
                    <a:lumOff val="80000"/>
                  </a:schemeClr>
                </a:solidFill>
              </a:rPr>
              <a:t>While the number of routers and networks remains the same within the OSPF routing domain, the detailed type 1 and type 2 LSAs are exchanged for simpler type 3 LSAs.</a:t>
            </a:r>
          </a:p>
        </p:txBody>
      </p:sp>
    </p:spTree>
    <p:custDataLst>
      <p:tags r:id="rId1"/>
    </p:custDataLst>
    <p:extLst>
      <p:ext uri="{BB962C8B-B14F-4D97-AF65-F5344CB8AC3E}">
        <p14:creationId xmlns:p14="http://schemas.microsoft.com/office/powerpoint/2010/main" val="4271824850"/>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2" y="0"/>
            <a:ext cx="9144001" cy="731837"/>
          </a:xfrm>
        </p:spPr>
        <p:txBody>
          <a:bodyPr/>
          <a:lstStyle/>
          <a:p>
            <a:r>
              <a:rPr lang="en-US" sz="1600" dirty="0"/>
              <a:t>Summarization of Routes</a:t>
            </a:r>
            <a:br>
              <a:rPr lang="en-US" sz="1600" dirty="0"/>
            </a:br>
            <a:r>
              <a:rPr lang="en-US" sz="2400" dirty="0"/>
              <a:t>Summarization of Routes Example</a:t>
            </a:r>
          </a:p>
        </p:txBody>
      </p:sp>
      <p:sp>
        <p:nvSpPr>
          <p:cNvPr id="5" name="Rectangle 4">
            <a:extLst>
              <a:ext uri="{FF2B5EF4-FFF2-40B4-BE49-F238E27FC236}">
                <a16:creationId xmlns:a16="http://schemas.microsoft.com/office/drawing/2014/main" id="{3D8F86BE-89BF-44C3-98C4-B41637C77B31}"/>
              </a:ext>
            </a:extLst>
          </p:cNvPr>
          <p:cNvSpPr/>
          <p:nvPr/>
        </p:nvSpPr>
        <p:spPr>
          <a:xfrm>
            <a:off x="112220" y="880398"/>
            <a:ext cx="3882045" cy="2554545"/>
          </a:xfrm>
          <a:prstGeom prst="rect">
            <a:avLst/>
          </a:prstGeom>
        </p:spPr>
        <p:txBody>
          <a:bodyPr wrap="square">
            <a:spAutoFit/>
          </a:bodyPr>
          <a:lstStyle/>
          <a:p>
            <a:pPr marL="285750" indent="-285750">
              <a:buFont typeface="Arial" panose="020B0604020202020204" pitchFamily="34" charset="0"/>
              <a:buChar char="•"/>
            </a:pPr>
            <a:r>
              <a:rPr lang="en-US" sz="1600" dirty="0"/>
              <a:t>Referencing our topology for LSAs, in Figure 9-16 for Area 1234, there are three type 1 LSAs and one type 2 LSA for the 10.123.1.0/24 network.</a:t>
            </a:r>
          </a:p>
          <a:p>
            <a:pPr marL="285750" indent="-285750">
              <a:buFont typeface="Arial" panose="020B0604020202020204" pitchFamily="34" charset="0"/>
              <a:buChar char="•"/>
            </a:pPr>
            <a:r>
              <a:rPr lang="en-US" sz="1600" dirty="0"/>
              <a:t>Those four LSAs become one type 3 LSA outside Area 1234. </a:t>
            </a:r>
          </a:p>
          <a:p>
            <a:pPr marL="285750" indent="-285750">
              <a:buFont typeface="Arial" panose="020B0604020202020204" pitchFamily="34" charset="0"/>
              <a:buChar char="•"/>
            </a:pPr>
            <a:r>
              <a:rPr lang="en-US" sz="1600" dirty="0"/>
              <a:t>This illustrates the reduction of LSAs through area segmentation for the 10.123.1.0/24 network.</a:t>
            </a:r>
          </a:p>
          <a:p>
            <a:r>
              <a:rPr lang="en-US" sz="1600" dirty="0"/>
              <a:t> </a:t>
            </a:r>
          </a:p>
        </p:txBody>
      </p:sp>
      <p:pic>
        <p:nvPicPr>
          <p:cNvPr id="2" name="Picture 1">
            <a:extLst>
              <a:ext uri="{FF2B5EF4-FFF2-40B4-BE49-F238E27FC236}">
                <a16:creationId xmlns:a16="http://schemas.microsoft.com/office/drawing/2014/main" id="{54DEEF40-FC20-4E6F-B8D2-731D68737E69}"/>
              </a:ext>
            </a:extLst>
          </p:cNvPr>
          <p:cNvPicPr>
            <a:picLocks noChangeAspect="1"/>
          </p:cNvPicPr>
          <p:nvPr/>
        </p:nvPicPr>
        <p:blipFill>
          <a:blip r:embed="rId3"/>
          <a:stretch>
            <a:fillRect/>
          </a:stretch>
        </p:blipFill>
        <p:spPr>
          <a:xfrm>
            <a:off x="4106486" y="573578"/>
            <a:ext cx="4752179" cy="4172989"/>
          </a:xfrm>
          <a:prstGeom prst="rect">
            <a:avLst/>
          </a:prstGeom>
        </p:spPr>
      </p:pic>
    </p:spTree>
    <p:extLst>
      <p:ext uri="{BB962C8B-B14F-4D97-AF65-F5344CB8AC3E}">
        <p14:creationId xmlns:p14="http://schemas.microsoft.com/office/powerpoint/2010/main" val="20052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2" y="0"/>
            <a:ext cx="9144001" cy="731837"/>
          </a:xfrm>
        </p:spPr>
        <p:txBody>
          <a:bodyPr/>
          <a:lstStyle/>
          <a:p>
            <a:r>
              <a:rPr lang="en-US" sz="1600" dirty="0"/>
              <a:t>Summarization of Routes</a:t>
            </a:r>
            <a:br>
              <a:rPr lang="en-US" sz="1600" dirty="0"/>
            </a:br>
            <a:r>
              <a:rPr lang="en-US" sz="2400" dirty="0"/>
              <a:t>Summarization Fundamentals</a:t>
            </a:r>
          </a:p>
        </p:txBody>
      </p:sp>
      <p:sp>
        <p:nvSpPr>
          <p:cNvPr id="5" name="Rectangle 4">
            <a:extLst>
              <a:ext uri="{FF2B5EF4-FFF2-40B4-BE49-F238E27FC236}">
                <a16:creationId xmlns:a16="http://schemas.microsoft.com/office/drawing/2014/main" id="{3D8F86BE-89BF-44C3-98C4-B41637C77B31}"/>
              </a:ext>
            </a:extLst>
          </p:cNvPr>
          <p:cNvSpPr/>
          <p:nvPr/>
        </p:nvSpPr>
        <p:spPr>
          <a:xfrm>
            <a:off x="112220" y="755868"/>
            <a:ext cx="8765773" cy="1815882"/>
          </a:xfrm>
          <a:prstGeom prst="rect">
            <a:avLst/>
          </a:prstGeom>
        </p:spPr>
        <p:txBody>
          <a:bodyPr wrap="square">
            <a:spAutoFit/>
          </a:bodyPr>
          <a:lstStyle/>
          <a:p>
            <a:pPr marL="285750" indent="-285750">
              <a:buFont typeface="Arial" panose="020B0604020202020204" pitchFamily="34" charset="0"/>
              <a:buChar char="•"/>
            </a:pPr>
            <a:r>
              <a:rPr lang="en-US" sz="1600" dirty="0"/>
              <a:t>Another method of shrinking the LSDB involves summarizing network prefixes. An OSPF area needs to accommodate the smallest and slowest router in that area.</a:t>
            </a:r>
          </a:p>
          <a:p>
            <a:pPr marL="285750" indent="-285750">
              <a:buFont typeface="Arial" panose="020B0604020202020204" pitchFamily="34" charset="0"/>
              <a:buChar char="•"/>
            </a:pPr>
            <a:r>
              <a:rPr lang="en-US" sz="1600" dirty="0"/>
              <a:t>Summarization of routes also helps SPF calculations run faster. Because all routers within an area must maintain an identical copy of the LSDB, summarization occurs between areas on the ABRs.</a:t>
            </a:r>
          </a:p>
          <a:p>
            <a:pPr marL="285750" indent="-285750">
              <a:buFont typeface="Arial" panose="020B0604020202020204" pitchFamily="34" charset="0"/>
              <a:buChar char="•"/>
            </a:pPr>
            <a:r>
              <a:rPr lang="en-US" sz="1600" dirty="0"/>
              <a:t>Summarization can eliminate the SPF calculation outside the area for the summarized prefixes because the smaller prefixes are hidden.  </a:t>
            </a:r>
          </a:p>
        </p:txBody>
      </p:sp>
    </p:spTree>
    <p:extLst>
      <p:ext uri="{BB962C8B-B14F-4D97-AF65-F5344CB8AC3E}">
        <p14:creationId xmlns:p14="http://schemas.microsoft.com/office/powerpoint/2010/main" val="144566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2" y="0"/>
            <a:ext cx="9144001" cy="731837"/>
          </a:xfrm>
        </p:spPr>
        <p:txBody>
          <a:bodyPr/>
          <a:lstStyle/>
          <a:p>
            <a:r>
              <a:rPr lang="en-US" sz="1600" dirty="0"/>
              <a:t>Summarization of Routes</a:t>
            </a:r>
            <a:br>
              <a:rPr lang="en-US" sz="1600" dirty="0"/>
            </a:br>
            <a:r>
              <a:rPr lang="en-US" sz="2400" dirty="0"/>
              <a:t>Summarization Fundamentals (Cont.)</a:t>
            </a:r>
          </a:p>
        </p:txBody>
      </p:sp>
      <p:sp>
        <p:nvSpPr>
          <p:cNvPr id="4" name="Rectangle 3">
            <a:extLst>
              <a:ext uri="{FF2B5EF4-FFF2-40B4-BE49-F238E27FC236}">
                <a16:creationId xmlns:a16="http://schemas.microsoft.com/office/drawing/2014/main" id="{0D7EBCB6-31F9-49F0-A081-D4C7A48E3191}"/>
              </a:ext>
            </a:extLst>
          </p:cNvPr>
          <p:cNvSpPr/>
          <p:nvPr/>
        </p:nvSpPr>
        <p:spPr>
          <a:xfrm>
            <a:off x="83127" y="731837"/>
            <a:ext cx="8944495" cy="1477328"/>
          </a:xfrm>
          <a:prstGeom prst="rect">
            <a:avLst/>
          </a:prstGeom>
        </p:spPr>
        <p:txBody>
          <a:bodyPr wrap="square">
            <a:spAutoFit/>
          </a:bodyPr>
          <a:lstStyle/>
          <a:p>
            <a:r>
              <a:rPr lang="en-US" sz="1500" dirty="0"/>
              <a:t>Figure 9-17 provides a simple network topology where the serial link between R3 and R4 adds to the path metric, and all traffic uses the other path to reach the 172.16.46.0/24 network. If the 10.1.12.0/24 link fails, all routers in Area 1 have to run SPF calculations. R4 identifies that the 10.1.13.0/24 and 10.1.34.0/24 networks will change their next hop through the serial link. Both of the type 3 LSAs for these networks need to be updated with new path metrics and advertised into Area 0. The routers in Area 0 run an SPF calculation only on those two prefixes.</a:t>
            </a:r>
          </a:p>
        </p:txBody>
      </p:sp>
      <p:pic>
        <p:nvPicPr>
          <p:cNvPr id="2" name="Picture 1">
            <a:extLst>
              <a:ext uri="{FF2B5EF4-FFF2-40B4-BE49-F238E27FC236}">
                <a16:creationId xmlns:a16="http://schemas.microsoft.com/office/drawing/2014/main" id="{4345B5F6-7983-4AC8-99DC-02209D6C30EF}"/>
              </a:ext>
            </a:extLst>
          </p:cNvPr>
          <p:cNvPicPr>
            <a:picLocks noChangeAspect="1"/>
          </p:cNvPicPr>
          <p:nvPr/>
        </p:nvPicPr>
        <p:blipFill>
          <a:blip r:embed="rId3"/>
          <a:stretch>
            <a:fillRect/>
          </a:stretch>
        </p:blipFill>
        <p:spPr>
          <a:xfrm>
            <a:off x="241069" y="2209165"/>
            <a:ext cx="5164022" cy="1873722"/>
          </a:xfrm>
          <a:prstGeom prst="rect">
            <a:avLst/>
          </a:prstGeom>
        </p:spPr>
      </p:pic>
    </p:spTree>
    <p:extLst>
      <p:ext uri="{BB962C8B-B14F-4D97-AF65-F5344CB8AC3E}">
        <p14:creationId xmlns:p14="http://schemas.microsoft.com/office/powerpoint/2010/main" val="109766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sz="4800" dirty="0">
                <a:solidFill>
                  <a:schemeClr val="accent5">
                    <a:lumMod val="40000"/>
                    <a:lumOff val="60000"/>
                  </a:schemeClr>
                </a:solidFill>
              </a:rPr>
              <a:t>Areas</a:t>
            </a:r>
            <a:endParaRPr lang="en-US" dirty="0">
              <a:solidFill>
                <a:schemeClr val="accent5">
                  <a:lumMod val="40000"/>
                  <a:lumOff val="60000"/>
                </a:schemeClr>
              </a:solidFill>
            </a:endParaRPr>
          </a:p>
        </p:txBody>
      </p:sp>
      <p:sp>
        <p:nvSpPr>
          <p:cNvPr id="4" name="TextBox 3">
            <a:extLst>
              <a:ext uri="{FF2B5EF4-FFF2-40B4-BE49-F238E27FC236}">
                <a16:creationId xmlns:a16="http://schemas.microsoft.com/office/drawing/2014/main" id="{E2BFA70F-DC0C-41D5-868E-C8FBC661D58F}"/>
              </a:ext>
            </a:extLst>
          </p:cNvPr>
          <p:cNvSpPr txBox="1"/>
          <p:nvPr/>
        </p:nvSpPr>
        <p:spPr>
          <a:xfrm>
            <a:off x="433084" y="2001462"/>
            <a:ext cx="8277832"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5">
                    <a:lumMod val="40000"/>
                    <a:lumOff val="60000"/>
                  </a:schemeClr>
                </a:solidFill>
              </a:rPr>
              <a:t>An OSPF area is a logical grouping of routers or, more specifically, a logical grouping of router interfaces.</a:t>
            </a:r>
          </a:p>
          <a:p>
            <a:pPr marL="285750" indent="-285750">
              <a:buFont typeface="Arial" panose="020B0604020202020204" pitchFamily="34" charset="0"/>
              <a:buChar char="•"/>
            </a:pPr>
            <a:r>
              <a:rPr lang="en-US" sz="1600" dirty="0">
                <a:solidFill>
                  <a:schemeClr val="accent5">
                    <a:lumMod val="40000"/>
                    <a:lumOff val="60000"/>
                  </a:schemeClr>
                </a:solidFill>
              </a:rPr>
              <a:t>Area membership is set at the interface level, and the area ID is included in the OSPF hello packet. </a:t>
            </a:r>
          </a:p>
          <a:p>
            <a:pPr marL="285750" indent="-285750">
              <a:buFont typeface="Arial" panose="020B0604020202020204" pitchFamily="34" charset="0"/>
              <a:buChar char="•"/>
            </a:pPr>
            <a:r>
              <a:rPr lang="en-US" sz="1600" dirty="0">
                <a:solidFill>
                  <a:schemeClr val="accent5">
                    <a:lumMod val="40000"/>
                    <a:lumOff val="60000"/>
                  </a:schemeClr>
                </a:solidFill>
              </a:rPr>
              <a:t>An interface can belong to only one area. </a:t>
            </a:r>
          </a:p>
          <a:p>
            <a:pPr marL="285750" indent="-285750">
              <a:buFont typeface="Arial" panose="020B0604020202020204" pitchFamily="34" charset="0"/>
              <a:buChar char="•"/>
            </a:pPr>
            <a:r>
              <a:rPr lang="en-US" sz="1600" dirty="0">
                <a:solidFill>
                  <a:schemeClr val="accent5">
                    <a:lumMod val="40000"/>
                    <a:lumOff val="60000"/>
                  </a:schemeClr>
                </a:solidFill>
              </a:rPr>
              <a:t>All routers within the same OSPF area maintain an identical copy of the link-state database (LSDB).</a:t>
            </a:r>
          </a:p>
          <a:p>
            <a:pPr marL="285750" indent="-285750">
              <a:buFont typeface="Arial" panose="020B0604020202020204" pitchFamily="34" charset="0"/>
              <a:buChar char="•"/>
            </a:pPr>
            <a:endParaRPr lang="en-US" sz="1600"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282487357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2" y="0"/>
            <a:ext cx="9144001" cy="731837"/>
          </a:xfrm>
        </p:spPr>
        <p:txBody>
          <a:bodyPr/>
          <a:lstStyle/>
          <a:p>
            <a:r>
              <a:rPr lang="en-US" sz="1600" dirty="0"/>
              <a:t>Summarization of Routes</a:t>
            </a:r>
            <a:br>
              <a:rPr lang="en-US" sz="1600" dirty="0"/>
            </a:br>
            <a:r>
              <a:rPr lang="en-US" sz="2400" dirty="0"/>
              <a:t>Summarization Fundamentals (Cont.)</a:t>
            </a:r>
          </a:p>
        </p:txBody>
      </p:sp>
      <p:sp>
        <p:nvSpPr>
          <p:cNvPr id="4" name="Rectangle 3">
            <a:extLst>
              <a:ext uri="{FF2B5EF4-FFF2-40B4-BE49-F238E27FC236}">
                <a16:creationId xmlns:a16="http://schemas.microsoft.com/office/drawing/2014/main" id="{0D7EBCB6-31F9-49F0-A081-D4C7A48E3191}"/>
              </a:ext>
            </a:extLst>
          </p:cNvPr>
          <p:cNvSpPr/>
          <p:nvPr/>
        </p:nvSpPr>
        <p:spPr>
          <a:xfrm>
            <a:off x="83127" y="731837"/>
            <a:ext cx="8944495" cy="1015663"/>
          </a:xfrm>
          <a:prstGeom prst="rect">
            <a:avLst/>
          </a:prstGeom>
        </p:spPr>
        <p:txBody>
          <a:bodyPr wrap="square">
            <a:spAutoFit/>
          </a:bodyPr>
          <a:lstStyle/>
          <a:p>
            <a:r>
              <a:rPr lang="en-US" sz="1500" dirty="0"/>
              <a:t>Figure 9-18 shows the networks in Area 1 being summarized at the ABR into the aggregate 10.1.0.0/18 prefix. If the 10.1.12.0/24 link fails, all the routers in Area 1 still run the SPF calculation, but routers in Area 0 are not impacted because the 10.1.13.0/24 and 10.1.34.0/24 networks are not known outside Area 1.</a:t>
            </a:r>
          </a:p>
        </p:txBody>
      </p:sp>
      <p:pic>
        <p:nvPicPr>
          <p:cNvPr id="5" name="Picture 4">
            <a:extLst>
              <a:ext uri="{FF2B5EF4-FFF2-40B4-BE49-F238E27FC236}">
                <a16:creationId xmlns:a16="http://schemas.microsoft.com/office/drawing/2014/main" id="{94D766F2-FCD3-46A4-B93A-2E0F849DF24E}"/>
              </a:ext>
            </a:extLst>
          </p:cNvPr>
          <p:cNvPicPr>
            <a:picLocks noChangeAspect="1"/>
          </p:cNvPicPr>
          <p:nvPr/>
        </p:nvPicPr>
        <p:blipFill>
          <a:blip r:embed="rId3"/>
          <a:stretch>
            <a:fillRect/>
          </a:stretch>
        </p:blipFill>
        <p:spPr>
          <a:xfrm>
            <a:off x="1133802" y="1830627"/>
            <a:ext cx="6843143" cy="2513495"/>
          </a:xfrm>
          <a:prstGeom prst="rect">
            <a:avLst/>
          </a:prstGeom>
        </p:spPr>
      </p:pic>
    </p:spTree>
    <p:extLst>
      <p:ext uri="{BB962C8B-B14F-4D97-AF65-F5344CB8AC3E}">
        <p14:creationId xmlns:p14="http://schemas.microsoft.com/office/powerpoint/2010/main" val="374786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2" y="0"/>
            <a:ext cx="9144001" cy="731837"/>
          </a:xfrm>
        </p:spPr>
        <p:txBody>
          <a:bodyPr/>
          <a:lstStyle/>
          <a:p>
            <a:r>
              <a:rPr lang="en-US" sz="1600" dirty="0"/>
              <a:t>Summarization of Routes</a:t>
            </a:r>
            <a:br>
              <a:rPr lang="en-US" sz="1600" dirty="0"/>
            </a:br>
            <a:r>
              <a:rPr lang="en-US" sz="2400" dirty="0"/>
              <a:t>Interarea Summarization</a:t>
            </a:r>
          </a:p>
        </p:txBody>
      </p:sp>
      <p:sp>
        <p:nvSpPr>
          <p:cNvPr id="4" name="Rectangle 3">
            <a:extLst>
              <a:ext uri="{FF2B5EF4-FFF2-40B4-BE49-F238E27FC236}">
                <a16:creationId xmlns:a16="http://schemas.microsoft.com/office/drawing/2014/main" id="{0D7EBCB6-31F9-49F0-A081-D4C7A48E3191}"/>
              </a:ext>
            </a:extLst>
          </p:cNvPr>
          <p:cNvSpPr/>
          <p:nvPr/>
        </p:nvSpPr>
        <p:spPr>
          <a:xfrm>
            <a:off x="83128" y="731837"/>
            <a:ext cx="5503026" cy="3785652"/>
          </a:xfrm>
          <a:prstGeom prst="rect">
            <a:avLst/>
          </a:prstGeom>
        </p:spPr>
        <p:txBody>
          <a:bodyPr wrap="square">
            <a:spAutoFit/>
          </a:bodyPr>
          <a:lstStyle/>
          <a:p>
            <a:pPr marL="285750" indent="-285750">
              <a:buFont typeface="Arial" panose="020B0604020202020204" pitchFamily="34" charset="0"/>
              <a:buChar char="•"/>
            </a:pPr>
            <a:r>
              <a:rPr lang="en-US" sz="1500" dirty="0"/>
              <a:t>Interarea summarization reduces the number of type 3 LSAs that an ABR advertises into an area when it receives type 1 LSAs. </a:t>
            </a:r>
          </a:p>
          <a:p>
            <a:pPr marL="285750" indent="-285750">
              <a:buFont typeface="Arial" panose="020B0604020202020204" pitchFamily="34" charset="0"/>
              <a:buChar char="•"/>
            </a:pPr>
            <a:r>
              <a:rPr lang="en-US" sz="1500" dirty="0"/>
              <a:t>The network summarization range is associated with a specific source area for type 1 LSAs.</a:t>
            </a:r>
          </a:p>
          <a:p>
            <a:pPr marL="285750" indent="-285750">
              <a:buFont typeface="Arial" panose="020B0604020202020204" pitchFamily="34" charset="0"/>
              <a:buChar char="•"/>
            </a:pPr>
            <a:r>
              <a:rPr lang="en-US" sz="1500" dirty="0"/>
              <a:t>When a type 1 LSA within the summarization range reaches the ABR from the source area, the ABR creates a type 3 LSA for the summarized network range. </a:t>
            </a:r>
          </a:p>
          <a:p>
            <a:pPr marL="285750" indent="-285750">
              <a:buFont typeface="Arial" panose="020B0604020202020204" pitchFamily="34" charset="0"/>
              <a:buChar char="•"/>
            </a:pPr>
            <a:r>
              <a:rPr lang="en-US" sz="1500" dirty="0"/>
              <a:t>The ABR suppresses the more specific type 3 LSAs, thereby preventing the generation of the subordinate route’s type 3 LSAs. Interarea summarization does not impact the type 1 LSAs in the source area.</a:t>
            </a:r>
          </a:p>
          <a:p>
            <a:endParaRPr lang="en-US" sz="1500" dirty="0"/>
          </a:p>
          <a:p>
            <a:r>
              <a:rPr lang="en-US" sz="1500" dirty="0"/>
              <a:t>Summarization works only on type 1 LSAs and is normally configured so that summarization occurs as routes enter the backbone from nonbackbone areas. </a:t>
            </a:r>
          </a:p>
        </p:txBody>
      </p:sp>
      <p:sp>
        <p:nvSpPr>
          <p:cNvPr id="6" name="Rectangle 5">
            <a:extLst>
              <a:ext uri="{FF2B5EF4-FFF2-40B4-BE49-F238E27FC236}">
                <a16:creationId xmlns:a16="http://schemas.microsoft.com/office/drawing/2014/main" id="{450513E4-18E6-4F68-8A81-F9077E0014EB}"/>
              </a:ext>
            </a:extLst>
          </p:cNvPr>
          <p:cNvSpPr/>
          <p:nvPr/>
        </p:nvSpPr>
        <p:spPr>
          <a:xfrm>
            <a:off x="5418580" y="3152993"/>
            <a:ext cx="3642291" cy="1015663"/>
          </a:xfrm>
          <a:prstGeom prst="rect">
            <a:avLst/>
          </a:prstGeom>
        </p:spPr>
        <p:txBody>
          <a:bodyPr wrap="square">
            <a:spAutoFit/>
          </a:bodyPr>
          <a:lstStyle/>
          <a:p>
            <a:r>
              <a:rPr lang="en-US" sz="1500" dirty="0"/>
              <a:t>Figure 9-19 shows 15 type 1 LSAs (172.16.1.0/24 through 172.16.15.0/24) being summarized into one type 3 LSA (the 172.16.0.0/20 network).</a:t>
            </a:r>
          </a:p>
        </p:txBody>
      </p:sp>
      <p:pic>
        <p:nvPicPr>
          <p:cNvPr id="2" name="Picture 1">
            <a:extLst>
              <a:ext uri="{FF2B5EF4-FFF2-40B4-BE49-F238E27FC236}">
                <a16:creationId xmlns:a16="http://schemas.microsoft.com/office/drawing/2014/main" id="{5FBDEA3C-C1E5-456C-B74A-D7102453B1B4}"/>
              </a:ext>
            </a:extLst>
          </p:cNvPr>
          <p:cNvPicPr>
            <a:picLocks noChangeAspect="1"/>
          </p:cNvPicPr>
          <p:nvPr/>
        </p:nvPicPr>
        <p:blipFill>
          <a:blip r:embed="rId3"/>
          <a:stretch>
            <a:fillRect/>
          </a:stretch>
        </p:blipFill>
        <p:spPr>
          <a:xfrm>
            <a:off x="5418580" y="1221971"/>
            <a:ext cx="3642291" cy="1931022"/>
          </a:xfrm>
          <a:prstGeom prst="rect">
            <a:avLst/>
          </a:prstGeom>
        </p:spPr>
      </p:pic>
    </p:spTree>
    <p:extLst>
      <p:ext uri="{BB962C8B-B14F-4D97-AF65-F5344CB8AC3E}">
        <p14:creationId xmlns:p14="http://schemas.microsoft.com/office/powerpoint/2010/main" val="6591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2" y="0"/>
            <a:ext cx="9144001" cy="731837"/>
          </a:xfrm>
        </p:spPr>
        <p:txBody>
          <a:bodyPr/>
          <a:lstStyle/>
          <a:p>
            <a:r>
              <a:rPr lang="en-US" sz="1600" dirty="0"/>
              <a:t>Summarization of Routes</a:t>
            </a:r>
            <a:br>
              <a:rPr lang="en-US" sz="1600" dirty="0"/>
            </a:br>
            <a:r>
              <a:rPr lang="en-US" sz="2400" dirty="0"/>
              <a:t>Summarization Metrics</a:t>
            </a:r>
          </a:p>
        </p:txBody>
      </p:sp>
      <p:sp>
        <p:nvSpPr>
          <p:cNvPr id="4" name="Rectangle 3">
            <a:extLst>
              <a:ext uri="{FF2B5EF4-FFF2-40B4-BE49-F238E27FC236}">
                <a16:creationId xmlns:a16="http://schemas.microsoft.com/office/drawing/2014/main" id="{0D7EBCB6-31F9-49F0-A081-D4C7A48E3191}"/>
              </a:ext>
            </a:extLst>
          </p:cNvPr>
          <p:cNvSpPr/>
          <p:nvPr/>
        </p:nvSpPr>
        <p:spPr>
          <a:xfrm>
            <a:off x="83128" y="731837"/>
            <a:ext cx="4838007" cy="784830"/>
          </a:xfrm>
          <a:prstGeom prst="rect">
            <a:avLst/>
          </a:prstGeom>
        </p:spPr>
        <p:txBody>
          <a:bodyPr wrap="square">
            <a:spAutoFit/>
          </a:bodyPr>
          <a:lstStyle/>
          <a:p>
            <a:r>
              <a:rPr lang="en-US" sz="1500" dirty="0"/>
              <a:t>The default metric for the summary LSA is the smallest metric associated with an LSA. However, it can be set as part of the configuration. </a:t>
            </a:r>
          </a:p>
        </p:txBody>
      </p:sp>
      <p:sp>
        <p:nvSpPr>
          <p:cNvPr id="7" name="Rectangle 6">
            <a:extLst>
              <a:ext uri="{FF2B5EF4-FFF2-40B4-BE49-F238E27FC236}">
                <a16:creationId xmlns:a16="http://schemas.microsoft.com/office/drawing/2014/main" id="{0401B8B9-19C5-41AB-9092-44A5F652086C}"/>
              </a:ext>
            </a:extLst>
          </p:cNvPr>
          <p:cNvSpPr/>
          <p:nvPr/>
        </p:nvSpPr>
        <p:spPr>
          <a:xfrm>
            <a:off x="79021" y="1617301"/>
            <a:ext cx="4572000" cy="2554545"/>
          </a:xfrm>
          <a:prstGeom prst="rect">
            <a:avLst/>
          </a:prstGeom>
        </p:spPr>
        <p:txBody>
          <a:bodyPr>
            <a:spAutoFit/>
          </a:bodyPr>
          <a:lstStyle/>
          <a:p>
            <a:r>
              <a:rPr lang="en-US" sz="1600" dirty="0"/>
              <a:t>OSPF behaves identically to Enhanced Interior Gateway Routing Protocol (EIGRP) and checks every prefix within the summarization range when a matching type 1 LSA is added or removed. If a lower metric is available, the summary LSA is advertised with the newer metric; if the lowest metric is removed, a newer and higher metric is identified, and a new summary LSA is advertised with the higher metric. </a:t>
            </a:r>
          </a:p>
        </p:txBody>
      </p:sp>
      <p:sp>
        <p:nvSpPr>
          <p:cNvPr id="6" name="Rectangle 5">
            <a:extLst>
              <a:ext uri="{FF2B5EF4-FFF2-40B4-BE49-F238E27FC236}">
                <a16:creationId xmlns:a16="http://schemas.microsoft.com/office/drawing/2014/main" id="{450513E4-18E6-4F68-8A81-F9077E0014EB}"/>
              </a:ext>
            </a:extLst>
          </p:cNvPr>
          <p:cNvSpPr/>
          <p:nvPr/>
        </p:nvSpPr>
        <p:spPr>
          <a:xfrm>
            <a:off x="4921136" y="3152993"/>
            <a:ext cx="4139736" cy="553998"/>
          </a:xfrm>
          <a:prstGeom prst="rect">
            <a:avLst/>
          </a:prstGeom>
        </p:spPr>
        <p:txBody>
          <a:bodyPr wrap="square">
            <a:spAutoFit/>
          </a:bodyPr>
          <a:lstStyle/>
          <a:p>
            <a:r>
              <a:rPr lang="en-US" sz="1500" dirty="0"/>
              <a:t>In Figure 9-20, R1 summarizes three prefixes with various path costs. </a:t>
            </a:r>
          </a:p>
        </p:txBody>
      </p:sp>
      <p:pic>
        <p:nvPicPr>
          <p:cNvPr id="5" name="Picture 4">
            <a:extLst>
              <a:ext uri="{FF2B5EF4-FFF2-40B4-BE49-F238E27FC236}">
                <a16:creationId xmlns:a16="http://schemas.microsoft.com/office/drawing/2014/main" id="{18DAB5F0-D063-4933-B4E0-3AE8240CD647}"/>
              </a:ext>
            </a:extLst>
          </p:cNvPr>
          <p:cNvPicPr>
            <a:picLocks noChangeAspect="1"/>
          </p:cNvPicPr>
          <p:nvPr/>
        </p:nvPicPr>
        <p:blipFill>
          <a:blip r:embed="rId3"/>
          <a:stretch>
            <a:fillRect/>
          </a:stretch>
        </p:blipFill>
        <p:spPr>
          <a:xfrm>
            <a:off x="4921135" y="308867"/>
            <a:ext cx="4034626" cy="2415600"/>
          </a:xfrm>
          <a:prstGeom prst="rect">
            <a:avLst/>
          </a:prstGeom>
        </p:spPr>
      </p:pic>
    </p:spTree>
    <p:extLst>
      <p:ext uri="{BB962C8B-B14F-4D97-AF65-F5344CB8AC3E}">
        <p14:creationId xmlns:p14="http://schemas.microsoft.com/office/powerpoint/2010/main" val="297227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2" y="0"/>
            <a:ext cx="9144001" cy="731837"/>
          </a:xfrm>
        </p:spPr>
        <p:txBody>
          <a:bodyPr/>
          <a:lstStyle/>
          <a:p>
            <a:r>
              <a:rPr lang="en-US" sz="1600" dirty="0"/>
              <a:t>Summarization of Routes</a:t>
            </a:r>
            <a:br>
              <a:rPr lang="en-US" sz="1600" dirty="0"/>
            </a:br>
            <a:r>
              <a:rPr lang="en-US" sz="2400" dirty="0"/>
              <a:t>Configuration of Interarea Metrics</a:t>
            </a:r>
          </a:p>
        </p:txBody>
      </p:sp>
      <p:sp>
        <p:nvSpPr>
          <p:cNvPr id="4" name="Rectangle 3">
            <a:extLst>
              <a:ext uri="{FF2B5EF4-FFF2-40B4-BE49-F238E27FC236}">
                <a16:creationId xmlns:a16="http://schemas.microsoft.com/office/drawing/2014/main" id="{0D7EBCB6-31F9-49F0-A081-D4C7A48E3191}"/>
              </a:ext>
            </a:extLst>
          </p:cNvPr>
          <p:cNvSpPr/>
          <p:nvPr/>
        </p:nvSpPr>
        <p:spPr>
          <a:xfrm>
            <a:off x="83128" y="731837"/>
            <a:ext cx="4838007" cy="2169825"/>
          </a:xfrm>
          <a:prstGeom prst="rect">
            <a:avLst/>
          </a:prstGeom>
        </p:spPr>
        <p:txBody>
          <a:bodyPr wrap="square">
            <a:spAutoFit/>
          </a:bodyPr>
          <a:lstStyle/>
          <a:p>
            <a:pPr marL="285750" indent="-285750">
              <a:buFont typeface="Arial" panose="020B0604020202020204" pitchFamily="34" charset="0"/>
              <a:buChar char="•"/>
            </a:pPr>
            <a:r>
              <a:rPr lang="en-US" sz="1500" dirty="0"/>
              <a:t>To define the summarization range and associated area, use the command </a:t>
            </a:r>
            <a:r>
              <a:rPr lang="en-US" sz="1500" b="1" dirty="0"/>
              <a:t>area</a:t>
            </a:r>
            <a:r>
              <a:rPr lang="en-US" sz="1500" dirty="0"/>
              <a:t> </a:t>
            </a:r>
            <a:r>
              <a:rPr lang="en-US" sz="1500" i="1" dirty="0"/>
              <a:t>area-id</a:t>
            </a:r>
            <a:r>
              <a:rPr lang="en-US" sz="1500" dirty="0"/>
              <a:t> </a:t>
            </a:r>
            <a:r>
              <a:rPr lang="en-US" sz="1500" b="1" dirty="0"/>
              <a:t>range</a:t>
            </a:r>
            <a:r>
              <a:rPr lang="en-US" sz="1500" dirty="0"/>
              <a:t> </a:t>
            </a:r>
            <a:r>
              <a:rPr lang="en-US" sz="1500" i="1" dirty="0"/>
              <a:t>network subnet-mask</a:t>
            </a:r>
            <a:r>
              <a:rPr lang="en-US" sz="1500" dirty="0"/>
              <a:t> [</a:t>
            </a:r>
            <a:r>
              <a:rPr lang="en-US" sz="1500" b="1" dirty="0"/>
              <a:t>advertise | not-advertise</a:t>
            </a:r>
            <a:r>
              <a:rPr lang="en-US" sz="1500" dirty="0"/>
              <a:t>]</a:t>
            </a:r>
            <a:r>
              <a:rPr lang="en-US" sz="1500" b="1" dirty="0"/>
              <a:t> </a:t>
            </a:r>
            <a:r>
              <a:rPr lang="en-US" sz="1500" dirty="0"/>
              <a:t>[</a:t>
            </a:r>
            <a:r>
              <a:rPr lang="en-US" sz="1500" b="1" dirty="0"/>
              <a:t>cost </a:t>
            </a:r>
            <a:r>
              <a:rPr lang="en-US" sz="1500" i="1" dirty="0"/>
              <a:t>metric</a:t>
            </a:r>
            <a:r>
              <a:rPr lang="en-US" sz="1500" dirty="0"/>
              <a:t>] under the OSPF process on the ABR.</a:t>
            </a:r>
          </a:p>
          <a:p>
            <a:pPr marL="285750" indent="-285750">
              <a:buFont typeface="Arial" panose="020B0604020202020204" pitchFamily="34" charset="0"/>
              <a:buChar char="•"/>
            </a:pPr>
            <a:r>
              <a:rPr lang="en-US" sz="1500" dirty="0"/>
              <a:t>The default behavior is to advertise the summary prefix, so the keyword </a:t>
            </a:r>
            <a:r>
              <a:rPr lang="en-US" sz="1500" b="1" dirty="0"/>
              <a:t>advertise</a:t>
            </a:r>
            <a:r>
              <a:rPr lang="en-US" sz="1500" dirty="0"/>
              <a:t> is not necessary.</a:t>
            </a:r>
          </a:p>
          <a:p>
            <a:pPr marL="285750" indent="-285750">
              <a:buFont typeface="Arial" panose="020B0604020202020204" pitchFamily="34" charset="0"/>
              <a:buChar char="•"/>
            </a:pPr>
            <a:r>
              <a:rPr lang="en-US" sz="1500" dirty="0"/>
              <a:t>Appending the cost metric keyword to the command statically sets the metric on the summary route.</a:t>
            </a:r>
          </a:p>
        </p:txBody>
      </p:sp>
      <p:sp>
        <p:nvSpPr>
          <p:cNvPr id="6" name="Rectangle 5">
            <a:extLst>
              <a:ext uri="{FF2B5EF4-FFF2-40B4-BE49-F238E27FC236}">
                <a16:creationId xmlns:a16="http://schemas.microsoft.com/office/drawing/2014/main" id="{450513E4-18E6-4F68-8A81-F9077E0014EB}"/>
              </a:ext>
            </a:extLst>
          </p:cNvPr>
          <p:cNvSpPr/>
          <p:nvPr/>
        </p:nvSpPr>
        <p:spPr>
          <a:xfrm>
            <a:off x="5004263" y="2330033"/>
            <a:ext cx="4139736" cy="784830"/>
          </a:xfrm>
          <a:prstGeom prst="rect">
            <a:avLst/>
          </a:prstGeom>
        </p:spPr>
        <p:txBody>
          <a:bodyPr wrap="square">
            <a:spAutoFit/>
          </a:bodyPr>
          <a:lstStyle/>
          <a:p>
            <a:r>
              <a:rPr lang="en-US" sz="1500" dirty="0"/>
              <a:t>Figure 9-21 provides a topology example in which R1 is advertising the 172.16.1.0/24, 172.16.2.0/24, and 172.16.3.0/24 networks.</a:t>
            </a:r>
          </a:p>
        </p:txBody>
      </p:sp>
      <p:sp>
        <p:nvSpPr>
          <p:cNvPr id="9" name="Rectangle 8">
            <a:extLst>
              <a:ext uri="{FF2B5EF4-FFF2-40B4-BE49-F238E27FC236}">
                <a16:creationId xmlns:a16="http://schemas.microsoft.com/office/drawing/2014/main" id="{E53A2BBD-4EC9-4C8E-A1FA-74FFB72784BC}"/>
              </a:ext>
            </a:extLst>
          </p:cNvPr>
          <p:cNvSpPr/>
          <p:nvPr/>
        </p:nvSpPr>
        <p:spPr>
          <a:xfrm>
            <a:off x="4795900" y="3422640"/>
            <a:ext cx="4298767" cy="1015663"/>
          </a:xfrm>
          <a:prstGeom prst="rect">
            <a:avLst/>
          </a:prstGeom>
        </p:spPr>
        <p:txBody>
          <a:bodyPr wrap="square">
            <a:spAutoFit/>
          </a:bodyPr>
          <a:lstStyle/>
          <a:p>
            <a:r>
              <a:rPr lang="en-US" sz="1500" dirty="0"/>
              <a:t>Example 9-7 displays the routing table on R3 before summarization. Notice that the 172.16.1.0/24, 172.16.2.0/24, and 172.16.3.0/24 networks are all present. </a:t>
            </a:r>
          </a:p>
        </p:txBody>
      </p:sp>
      <p:pic>
        <p:nvPicPr>
          <p:cNvPr id="2" name="Picture 1">
            <a:extLst>
              <a:ext uri="{FF2B5EF4-FFF2-40B4-BE49-F238E27FC236}">
                <a16:creationId xmlns:a16="http://schemas.microsoft.com/office/drawing/2014/main" id="{D5DAD6E9-7A82-4FE9-82D1-8CB13F9274A6}"/>
              </a:ext>
            </a:extLst>
          </p:cNvPr>
          <p:cNvPicPr>
            <a:picLocks noChangeAspect="1"/>
          </p:cNvPicPr>
          <p:nvPr/>
        </p:nvPicPr>
        <p:blipFill>
          <a:blip r:embed="rId3"/>
          <a:stretch>
            <a:fillRect/>
          </a:stretch>
        </p:blipFill>
        <p:spPr>
          <a:xfrm>
            <a:off x="4773138" y="731837"/>
            <a:ext cx="4321529" cy="1529372"/>
          </a:xfrm>
          <a:prstGeom prst="rect">
            <a:avLst/>
          </a:prstGeom>
        </p:spPr>
      </p:pic>
      <p:pic>
        <p:nvPicPr>
          <p:cNvPr id="8" name="Picture 7">
            <a:extLst>
              <a:ext uri="{FF2B5EF4-FFF2-40B4-BE49-F238E27FC236}">
                <a16:creationId xmlns:a16="http://schemas.microsoft.com/office/drawing/2014/main" id="{E1801764-D43F-46F8-96BF-BF8CA7A9D758}"/>
              </a:ext>
            </a:extLst>
          </p:cNvPr>
          <p:cNvPicPr>
            <a:picLocks noChangeAspect="1"/>
          </p:cNvPicPr>
          <p:nvPr/>
        </p:nvPicPr>
        <p:blipFill>
          <a:blip r:embed="rId4"/>
          <a:stretch>
            <a:fillRect/>
          </a:stretch>
        </p:blipFill>
        <p:spPr>
          <a:xfrm>
            <a:off x="303414" y="3114863"/>
            <a:ext cx="4397434" cy="1546592"/>
          </a:xfrm>
          <a:prstGeom prst="rect">
            <a:avLst/>
          </a:prstGeom>
        </p:spPr>
      </p:pic>
    </p:spTree>
    <p:extLst>
      <p:ext uri="{BB962C8B-B14F-4D97-AF65-F5344CB8AC3E}">
        <p14:creationId xmlns:p14="http://schemas.microsoft.com/office/powerpoint/2010/main" val="293083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2" y="0"/>
            <a:ext cx="9144001" cy="731837"/>
          </a:xfrm>
        </p:spPr>
        <p:txBody>
          <a:bodyPr/>
          <a:lstStyle/>
          <a:p>
            <a:r>
              <a:rPr lang="en-US" sz="1600" dirty="0"/>
              <a:t>Summarization of Routes</a:t>
            </a:r>
            <a:br>
              <a:rPr lang="en-US" sz="1600" dirty="0"/>
            </a:br>
            <a:r>
              <a:rPr lang="en-US" sz="2400" dirty="0"/>
              <a:t>Configuration of Interarea Metrics (Cont.)</a:t>
            </a:r>
          </a:p>
        </p:txBody>
      </p:sp>
      <p:sp>
        <p:nvSpPr>
          <p:cNvPr id="4" name="Rectangle 3">
            <a:extLst>
              <a:ext uri="{FF2B5EF4-FFF2-40B4-BE49-F238E27FC236}">
                <a16:creationId xmlns:a16="http://schemas.microsoft.com/office/drawing/2014/main" id="{0D7EBCB6-31F9-49F0-A081-D4C7A48E3191}"/>
              </a:ext>
            </a:extLst>
          </p:cNvPr>
          <p:cNvSpPr/>
          <p:nvPr/>
        </p:nvSpPr>
        <p:spPr>
          <a:xfrm>
            <a:off x="83128" y="731837"/>
            <a:ext cx="3483032" cy="1708160"/>
          </a:xfrm>
          <a:prstGeom prst="rect">
            <a:avLst/>
          </a:prstGeom>
        </p:spPr>
        <p:txBody>
          <a:bodyPr wrap="square">
            <a:spAutoFit/>
          </a:bodyPr>
          <a:lstStyle/>
          <a:p>
            <a:r>
              <a:rPr lang="en-US" sz="1500" dirty="0"/>
              <a:t>Example 9-8 provides R2’s configuration for interarea summarization into an aggregate route of 172.16.0.0/16. A static cost of 45 is added to the summary route to reduce CPU load if any of the three networks flap. </a:t>
            </a:r>
          </a:p>
        </p:txBody>
      </p:sp>
      <p:sp>
        <p:nvSpPr>
          <p:cNvPr id="7" name="Rectangle 6">
            <a:extLst>
              <a:ext uri="{FF2B5EF4-FFF2-40B4-BE49-F238E27FC236}">
                <a16:creationId xmlns:a16="http://schemas.microsoft.com/office/drawing/2014/main" id="{33498F01-8F54-4971-BD9A-F46B21EF2602}"/>
              </a:ext>
            </a:extLst>
          </p:cNvPr>
          <p:cNvSpPr/>
          <p:nvPr/>
        </p:nvSpPr>
        <p:spPr>
          <a:xfrm>
            <a:off x="83128" y="2703504"/>
            <a:ext cx="3665912" cy="1815882"/>
          </a:xfrm>
          <a:prstGeom prst="rect">
            <a:avLst/>
          </a:prstGeom>
        </p:spPr>
        <p:txBody>
          <a:bodyPr wrap="square">
            <a:spAutoFit/>
          </a:bodyPr>
          <a:lstStyle/>
          <a:p>
            <a:r>
              <a:rPr lang="en-US" sz="1600" dirty="0"/>
              <a:t>Example 9-9 displays R3’s routing table for verification that the smaller routes were suppressed while the summary route was aggregated. Notice that the path metric is 46, whereas previously the metric for the 172.16.1.0/24 network was 3.</a:t>
            </a:r>
          </a:p>
        </p:txBody>
      </p:sp>
      <p:pic>
        <p:nvPicPr>
          <p:cNvPr id="5" name="Picture 4">
            <a:extLst>
              <a:ext uri="{FF2B5EF4-FFF2-40B4-BE49-F238E27FC236}">
                <a16:creationId xmlns:a16="http://schemas.microsoft.com/office/drawing/2014/main" id="{6DC9051A-11D0-4FDD-9BE2-E99A95E8E334}"/>
              </a:ext>
            </a:extLst>
          </p:cNvPr>
          <p:cNvPicPr>
            <a:picLocks noChangeAspect="1"/>
          </p:cNvPicPr>
          <p:nvPr/>
        </p:nvPicPr>
        <p:blipFill>
          <a:blip r:embed="rId3"/>
          <a:stretch>
            <a:fillRect/>
          </a:stretch>
        </p:blipFill>
        <p:spPr>
          <a:xfrm>
            <a:off x="3449781" y="836552"/>
            <a:ext cx="5611091" cy="1254244"/>
          </a:xfrm>
          <a:prstGeom prst="rect">
            <a:avLst/>
          </a:prstGeom>
        </p:spPr>
      </p:pic>
      <p:pic>
        <p:nvPicPr>
          <p:cNvPr id="10" name="Picture 9">
            <a:extLst>
              <a:ext uri="{FF2B5EF4-FFF2-40B4-BE49-F238E27FC236}">
                <a16:creationId xmlns:a16="http://schemas.microsoft.com/office/drawing/2014/main" id="{DA7CA93F-873F-4B9E-B878-8DA5CF3727BD}"/>
              </a:ext>
            </a:extLst>
          </p:cNvPr>
          <p:cNvPicPr>
            <a:picLocks noChangeAspect="1"/>
          </p:cNvPicPr>
          <p:nvPr/>
        </p:nvPicPr>
        <p:blipFill>
          <a:blip r:embed="rId4"/>
          <a:stretch>
            <a:fillRect/>
          </a:stretch>
        </p:blipFill>
        <p:spPr>
          <a:xfrm>
            <a:off x="3566160" y="2639502"/>
            <a:ext cx="5387418" cy="1518309"/>
          </a:xfrm>
          <a:prstGeom prst="rect">
            <a:avLst/>
          </a:prstGeom>
        </p:spPr>
      </p:pic>
    </p:spTree>
    <p:extLst>
      <p:ext uri="{BB962C8B-B14F-4D97-AF65-F5344CB8AC3E}">
        <p14:creationId xmlns:p14="http://schemas.microsoft.com/office/powerpoint/2010/main" val="47909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2" y="0"/>
            <a:ext cx="9144001" cy="731837"/>
          </a:xfrm>
        </p:spPr>
        <p:txBody>
          <a:bodyPr/>
          <a:lstStyle/>
          <a:p>
            <a:r>
              <a:rPr lang="en-US" sz="1600" dirty="0"/>
              <a:t>Summarization of Routes</a:t>
            </a:r>
            <a:br>
              <a:rPr lang="en-US" sz="1600" dirty="0"/>
            </a:br>
            <a:r>
              <a:rPr lang="en-US" sz="2400" dirty="0"/>
              <a:t>Configuration of Interarea Metrics (Cont.)</a:t>
            </a:r>
          </a:p>
        </p:txBody>
      </p:sp>
      <p:sp>
        <p:nvSpPr>
          <p:cNvPr id="4" name="Rectangle 3">
            <a:extLst>
              <a:ext uri="{FF2B5EF4-FFF2-40B4-BE49-F238E27FC236}">
                <a16:creationId xmlns:a16="http://schemas.microsoft.com/office/drawing/2014/main" id="{0D7EBCB6-31F9-49F0-A081-D4C7A48E3191}"/>
              </a:ext>
            </a:extLst>
          </p:cNvPr>
          <p:cNvSpPr/>
          <p:nvPr/>
        </p:nvSpPr>
        <p:spPr>
          <a:xfrm>
            <a:off x="0" y="687883"/>
            <a:ext cx="8645236" cy="1708160"/>
          </a:xfrm>
          <a:prstGeom prst="rect">
            <a:avLst/>
          </a:prstGeom>
        </p:spPr>
        <p:txBody>
          <a:bodyPr wrap="square">
            <a:spAutoFit/>
          </a:bodyPr>
          <a:lstStyle/>
          <a:p>
            <a:r>
              <a:rPr lang="en-US" sz="1500" dirty="0"/>
              <a:t>The ABR performing interarea summarization installs a discard route. The discard route is a route to the Null0 interface that matches the summarized network range. Discard routes prevent routing loops where portions of the summarized network range do not have a more specific route in the RIB. The AD for the OSPF summary discard route for internal networks is 110, and it is 254 for external networks.</a:t>
            </a:r>
          </a:p>
          <a:p>
            <a:endParaRPr lang="en-US" sz="1500" dirty="0"/>
          </a:p>
          <a:p>
            <a:r>
              <a:rPr lang="en-US" sz="1500" dirty="0"/>
              <a:t>Example 9-10 shows the discard route on R2 for the 172.16.0.0/16 prefix. </a:t>
            </a:r>
          </a:p>
        </p:txBody>
      </p:sp>
      <p:pic>
        <p:nvPicPr>
          <p:cNvPr id="2" name="Picture 1">
            <a:extLst>
              <a:ext uri="{FF2B5EF4-FFF2-40B4-BE49-F238E27FC236}">
                <a16:creationId xmlns:a16="http://schemas.microsoft.com/office/drawing/2014/main" id="{6814F663-592A-4388-972A-EF06953BAEF5}"/>
              </a:ext>
            </a:extLst>
          </p:cNvPr>
          <p:cNvPicPr>
            <a:picLocks noChangeAspect="1"/>
          </p:cNvPicPr>
          <p:nvPr/>
        </p:nvPicPr>
        <p:blipFill>
          <a:blip r:embed="rId3"/>
          <a:stretch>
            <a:fillRect/>
          </a:stretch>
        </p:blipFill>
        <p:spPr>
          <a:xfrm>
            <a:off x="1047402" y="2396043"/>
            <a:ext cx="6971803" cy="2192582"/>
          </a:xfrm>
          <a:prstGeom prst="rect">
            <a:avLst/>
          </a:prstGeom>
        </p:spPr>
      </p:pic>
    </p:spTree>
    <p:extLst>
      <p:ext uri="{BB962C8B-B14F-4D97-AF65-F5344CB8AC3E}">
        <p14:creationId xmlns:p14="http://schemas.microsoft.com/office/powerpoint/2010/main" val="263254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sz="4800" dirty="0">
                <a:solidFill>
                  <a:schemeClr val="accent5">
                    <a:lumMod val="40000"/>
                    <a:lumOff val="60000"/>
                  </a:schemeClr>
                </a:solidFill>
              </a:rPr>
              <a:t>Route Filtering</a:t>
            </a:r>
            <a:endParaRPr lang="en-US" dirty="0">
              <a:solidFill>
                <a:schemeClr val="accent5">
                  <a:lumMod val="40000"/>
                  <a:lumOff val="60000"/>
                </a:schemeClr>
              </a:solidFill>
            </a:endParaRPr>
          </a:p>
        </p:txBody>
      </p:sp>
      <p:sp>
        <p:nvSpPr>
          <p:cNvPr id="2" name="Rectangle 1">
            <a:extLst>
              <a:ext uri="{FF2B5EF4-FFF2-40B4-BE49-F238E27FC236}">
                <a16:creationId xmlns:a16="http://schemas.microsoft.com/office/drawing/2014/main" id="{FAC2DA5A-2D93-4D4F-9B9F-4314DD842F28}"/>
              </a:ext>
            </a:extLst>
          </p:cNvPr>
          <p:cNvSpPr/>
          <p:nvPr/>
        </p:nvSpPr>
        <p:spPr>
          <a:xfrm>
            <a:off x="631767" y="1818479"/>
            <a:ext cx="7863840" cy="3139321"/>
          </a:xfrm>
          <a:prstGeom prst="rect">
            <a:avLst/>
          </a:prstGeom>
        </p:spPr>
        <p:txBody>
          <a:bodyPr wrap="square">
            <a:spAutoFit/>
          </a:bodyPr>
          <a:lstStyle/>
          <a:p>
            <a:pPr marL="285750" indent="-285750">
              <a:buFont typeface="Arial" panose="020B0604020202020204" pitchFamily="34" charset="0"/>
              <a:buChar char="•"/>
            </a:pPr>
            <a:r>
              <a:rPr lang="en-US" dirty="0">
                <a:solidFill>
                  <a:schemeClr val="accent4">
                    <a:lumMod val="20000"/>
                    <a:lumOff val="80000"/>
                  </a:schemeClr>
                </a:solidFill>
              </a:rPr>
              <a:t>Route filtering is a method for selectively identifying routes that are advertised or received from neighbor routers. </a:t>
            </a:r>
          </a:p>
          <a:p>
            <a:pPr marL="285750" indent="-285750">
              <a:buFont typeface="Arial" panose="020B0604020202020204" pitchFamily="34" charset="0"/>
              <a:buChar char="•"/>
            </a:pPr>
            <a:r>
              <a:rPr lang="en-US" dirty="0">
                <a:solidFill>
                  <a:schemeClr val="accent4">
                    <a:lumMod val="20000"/>
                    <a:lumOff val="80000"/>
                  </a:schemeClr>
                </a:solidFill>
              </a:rPr>
              <a:t>Route filtering may be used to manipulate traffic flows, reduce memory utilization, or improve security.</a:t>
            </a:r>
          </a:p>
          <a:p>
            <a:pPr marL="285750" indent="-285750">
              <a:buFont typeface="Arial" panose="020B0604020202020204" pitchFamily="34" charset="0"/>
              <a:buChar char="•"/>
            </a:pPr>
            <a:r>
              <a:rPr lang="en-US" dirty="0">
                <a:solidFill>
                  <a:schemeClr val="accent4">
                    <a:lumMod val="20000"/>
                    <a:lumOff val="80000"/>
                  </a:schemeClr>
                </a:solidFill>
              </a:rPr>
              <a:t>Filtering of routes with vector-based routing protocols is straightforward as the routes are filtered as routing updates are advertised to downstream neighbors. </a:t>
            </a:r>
          </a:p>
          <a:p>
            <a:pPr marL="285750" indent="-285750">
              <a:buFont typeface="Arial" panose="020B0604020202020204" pitchFamily="34" charset="0"/>
              <a:buChar char="•"/>
            </a:pPr>
            <a:r>
              <a:rPr lang="en-US" dirty="0">
                <a:solidFill>
                  <a:schemeClr val="accent4">
                    <a:lumMod val="20000"/>
                    <a:lumOff val="80000"/>
                  </a:schemeClr>
                </a:solidFill>
              </a:rPr>
              <a:t>With link-state routing protocols such as OSPF, every router in an area shares a complete copy of the linkstate database. Therefore, filtering of routes generally occurs as routes enter the area on the ABR.</a:t>
            </a:r>
          </a:p>
          <a:p>
            <a:pPr marL="285750" indent="-285750">
              <a:buFont typeface="Arial" panose="020B0604020202020204" pitchFamily="34" charset="0"/>
              <a:buChar char="•"/>
            </a:pPr>
            <a:endParaRPr lang="en-US" dirty="0">
              <a:solidFill>
                <a:schemeClr val="accent4">
                  <a:lumMod val="20000"/>
                  <a:lumOff val="80000"/>
                </a:schemeClr>
              </a:solidFill>
            </a:endParaRPr>
          </a:p>
        </p:txBody>
      </p:sp>
    </p:spTree>
    <p:custDataLst>
      <p:tags r:id="rId1"/>
    </p:custDataLst>
    <p:extLst>
      <p:ext uri="{BB962C8B-B14F-4D97-AF65-F5344CB8AC3E}">
        <p14:creationId xmlns:p14="http://schemas.microsoft.com/office/powerpoint/2010/main" val="832875207"/>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2" y="0"/>
            <a:ext cx="9144001" cy="731837"/>
          </a:xfrm>
        </p:spPr>
        <p:txBody>
          <a:bodyPr/>
          <a:lstStyle/>
          <a:p>
            <a:r>
              <a:rPr lang="en-US" sz="1600" dirty="0"/>
              <a:t>Route Filtering</a:t>
            </a:r>
            <a:br>
              <a:rPr lang="en-US" sz="1600" dirty="0"/>
            </a:br>
            <a:r>
              <a:rPr lang="en-US" sz="2400" dirty="0"/>
              <a:t>Filtering with Summarization</a:t>
            </a:r>
          </a:p>
        </p:txBody>
      </p:sp>
      <p:sp>
        <p:nvSpPr>
          <p:cNvPr id="4" name="Rectangle 3">
            <a:extLst>
              <a:ext uri="{FF2B5EF4-FFF2-40B4-BE49-F238E27FC236}">
                <a16:creationId xmlns:a16="http://schemas.microsoft.com/office/drawing/2014/main" id="{0D7EBCB6-31F9-49F0-A081-D4C7A48E3191}"/>
              </a:ext>
            </a:extLst>
          </p:cNvPr>
          <p:cNvSpPr/>
          <p:nvPr/>
        </p:nvSpPr>
        <p:spPr>
          <a:xfrm>
            <a:off x="83126" y="698903"/>
            <a:ext cx="8645236" cy="1477328"/>
          </a:xfrm>
          <a:prstGeom prst="rect">
            <a:avLst/>
          </a:prstGeom>
        </p:spPr>
        <p:txBody>
          <a:bodyPr wrap="square">
            <a:spAutoFit/>
          </a:bodyPr>
          <a:lstStyle/>
          <a:p>
            <a:r>
              <a:rPr lang="en-US" sz="1500" dirty="0"/>
              <a:t>One of the easiest methodologies for filtering routes is to use the </a:t>
            </a:r>
            <a:r>
              <a:rPr lang="en-US" sz="1500" b="1" dirty="0"/>
              <a:t>not-advertise</a:t>
            </a:r>
            <a:r>
              <a:rPr lang="en-US" sz="1500" dirty="0"/>
              <a:t> keyword during prefix summarization. This prevents creation of any type 3 LSAs for any networks in that range, thus making the subordinate routes visible only within the area where the route originates.</a:t>
            </a:r>
          </a:p>
          <a:p>
            <a:endParaRPr lang="en-US" sz="1500" dirty="0"/>
          </a:p>
          <a:p>
            <a:r>
              <a:rPr lang="en-US" sz="1500" dirty="0"/>
              <a:t>The full command structure is </a:t>
            </a:r>
            <a:r>
              <a:rPr lang="en-US" sz="1500" b="1" dirty="0"/>
              <a:t>area </a:t>
            </a:r>
            <a:r>
              <a:rPr lang="en-US" sz="1500" i="1" dirty="0"/>
              <a:t>area-id</a:t>
            </a:r>
            <a:r>
              <a:rPr lang="en-US" sz="1500" dirty="0"/>
              <a:t> </a:t>
            </a:r>
            <a:r>
              <a:rPr lang="en-US" sz="1500" b="1" dirty="0"/>
              <a:t>range</a:t>
            </a:r>
            <a:r>
              <a:rPr lang="en-US" sz="1500" dirty="0"/>
              <a:t> </a:t>
            </a:r>
            <a:r>
              <a:rPr lang="en-US" sz="1500" i="1" dirty="0"/>
              <a:t>network subnet-mask </a:t>
            </a:r>
            <a:r>
              <a:rPr lang="en-US" sz="1500" b="1" dirty="0"/>
              <a:t>not-advertise</a:t>
            </a:r>
            <a:r>
              <a:rPr lang="en-US" sz="1500" dirty="0"/>
              <a:t> under the OSPF process.</a:t>
            </a:r>
          </a:p>
        </p:txBody>
      </p:sp>
      <p:sp>
        <p:nvSpPr>
          <p:cNvPr id="6" name="Rectangle 5">
            <a:extLst>
              <a:ext uri="{FF2B5EF4-FFF2-40B4-BE49-F238E27FC236}">
                <a16:creationId xmlns:a16="http://schemas.microsoft.com/office/drawing/2014/main" id="{6D91CE18-15D6-4E5C-8002-4700BA2F8783}"/>
              </a:ext>
            </a:extLst>
          </p:cNvPr>
          <p:cNvSpPr/>
          <p:nvPr/>
        </p:nvSpPr>
        <p:spPr>
          <a:xfrm>
            <a:off x="83126" y="2222669"/>
            <a:ext cx="3308465" cy="1015663"/>
          </a:xfrm>
          <a:prstGeom prst="rect">
            <a:avLst/>
          </a:prstGeom>
        </p:spPr>
        <p:txBody>
          <a:bodyPr wrap="square">
            <a:spAutoFit/>
          </a:bodyPr>
          <a:lstStyle/>
          <a:p>
            <a:r>
              <a:rPr lang="en-US" sz="1500" dirty="0"/>
              <a:t>In the configuration in 9-11 we see that R2 can filter out any of the type 1 LSAs that are generated in Area 12 from being advertised into Area 0. </a:t>
            </a:r>
          </a:p>
        </p:txBody>
      </p:sp>
      <p:sp>
        <p:nvSpPr>
          <p:cNvPr id="7" name="Rectangle 6">
            <a:extLst>
              <a:ext uri="{FF2B5EF4-FFF2-40B4-BE49-F238E27FC236}">
                <a16:creationId xmlns:a16="http://schemas.microsoft.com/office/drawing/2014/main" id="{1C4FD563-E365-445B-B9C6-BA1710CAEBB2}"/>
              </a:ext>
            </a:extLst>
          </p:cNvPr>
          <p:cNvSpPr/>
          <p:nvPr/>
        </p:nvSpPr>
        <p:spPr>
          <a:xfrm>
            <a:off x="83127" y="3428934"/>
            <a:ext cx="3225338" cy="1015663"/>
          </a:xfrm>
          <a:prstGeom prst="rect">
            <a:avLst/>
          </a:prstGeom>
        </p:spPr>
        <p:txBody>
          <a:bodyPr wrap="square">
            <a:spAutoFit/>
          </a:bodyPr>
          <a:lstStyle/>
          <a:p>
            <a:r>
              <a:rPr lang="en-US" sz="1500" dirty="0"/>
              <a:t>Example 9-12 shows R3’s routing table after the area filtering configuration has been placed on R2. </a:t>
            </a:r>
          </a:p>
        </p:txBody>
      </p:sp>
      <p:pic>
        <p:nvPicPr>
          <p:cNvPr id="5" name="Picture 4">
            <a:extLst>
              <a:ext uri="{FF2B5EF4-FFF2-40B4-BE49-F238E27FC236}">
                <a16:creationId xmlns:a16="http://schemas.microsoft.com/office/drawing/2014/main" id="{C6D09F3E-7692-4319-9AB0-B579A8520CC9}"/>
              </a:ext>
            </a:extLst>
          </p:cNvPr>
          <p:cNvPicPr>
            <a:picLocks noChangeAspect="1"/>
          </p:cNvPicPr>
          <p:nvPr/>
        </p:nvPicPr>
        <p:blipFill>
          <a:blip r:embed="rId3"/>
          <a:stretch>
            <a:fillRect/>
          </a:stretch>
        </p:blipFill>
        <p:spPr>
          <a:xfrm>
            <a:off x="3308465" y="2111378"/>
            <a:ext cx="5752407" cy="1119825"/>
          </a:xfrm>
          <a:prstGeom prst="rect">
            <a:avLst/>
          </a:prstGeom>
        </p:spPr>
      </p:pic>
      <p:pic>
        <p:nvPicPr>
          <p:cNvPr id="8" name="Picture 7">
            <a:extLst>
              <a:ext uri="{FF2B5EF4-FFF2-40B4-BE49-F238E27FC236}">
                <a16:creationId xmlns:a16="http://schemas.microsoft.com/office/drawing/2014/main" id="{6E138C06-53F4-467B-903E-AC6D6B3513AA}"/>
              </a:ext>
            </a:extLst>
          </p:cNvPr>
          <p:cNvPicPr>
            <a:picLocks noChangeAspect="1"/>
          </p:cNvPicPr>
          <p:nvPr/>
        </p:nvPicPr>
        <p:blipFill>
          <a:blip r:embed="rId4"/>
          <a:stretch>
            <a:fillRect/>
          </a:stretch>
        </p:blipFill>
        <p:spPr>
          <a:xfrm>
            <a:off x="3815542" y="3328780"/>
            <a:ext cx="4502482" cy="1436334"/>
          </a:xfrm>
          <a:prstGeom prst="rect">
            <a:avLst/>
          </a:prstGeom>
        </p:spPr>
      </p:pic>
    </p:spTree>
    <p:extLst>
      <p:ext uri="{BB962C8B-B14F-4D97-AF65-F5344CB8AC3E}">
        <p14:creationId xmlns:p14="http://schemas.microsoft.com/office/powerpoint/2010/main" val="296286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2" y="0"/>
            <a:ext cx="9144001" cy="731837"/>
          </a:xfrm>
        </p:spPr>
        <p:txBody>
          <a:bodyPr/>
          <a:lstStyle/>
          <a:p>
            <a:r>
              <a:rPr lang="en-US" sz="1600" dirty="0"/>
              <a:t>Route Filtering</a:t>
            </a:r>
            <a:br>
              <a:rPr lang="en-US" sz="1600" dirty="0"/>
            </a:br>
            <a:r>
              <a:rPr lang="en-US" sz="2400" dirty="0"/>
              <a:t>Area Filtering</a:t>
            </a:r>
          </a:p>
        </p:txBody>
      </p:sp>
      <p:sp>
        <p:nvSpPr>
          <p:cNvPr id="4" name="Rectangle 3">
            <a:extLst>
              <a:ext uri="{FF2B5EF4-FFF2-40B4-BE49-F238E27FC236}">
                <a16:creationId xmlns:a16="http://schemas.microsoft.com/office/drawing/2014/main" id="{0D7EBCB6-31F9-49F0-A081-D4C7A48E3191}"/>
              </a:ext>
            </a:extLst>
          </p:cNvPr>
          <p:cNvSpPr/>
          <p:nvPr/>
        </p:nvSpPr>
        <p:spPr>
          <a:xfrm>
            <a:off x="83128" y="731837"/>
            <a:ext cx="8645236" cy="784830"/>
          </a:xfrm>
          <a:prstGeom prst="rect">
            <a:avLst/>
          </a:prstGeom>
        </p:spPr>
        <p:txBody>
          <a:bodyPr wrap="square">
            <a:spAutoFit/>
          </a:bodyPr>
          <a:lstStyle/>
          <a:p>
            <a:r>
              <a:rPr lang="en-US" sz="1500" dirty="0"/>
              <a:t>Although filtering via summarization is very easy, it is limited in its ability. For example, in Figure 9-22, if the 172.16.1.0/24 network needs to be present in Area 0 but removed in Area 34, it is not possible to filter the route using summarization.</a:t>
            </a:r>
          </a:p>
        </p:txBody>
      </p:sp>
      <p:pic>
        <p:nvPicPr>
          <p:cNvPr id="2" name="Picture 1">
            <a:extLst>
              <a:ext uri="{FF2B5EF4-FFF2-40B4-BE49-F238E27FC236}">
                <a16:creationId xmlns:a16="http://schemas.microsoft.com/office/drawing/2014/main" id="{0020339D-7A3E-4F87-B319-8D98F9BA2CC9}"/>
              </a:ext>
            </a:extLst>
          </p:cNvPr>
          <p:cNvPicPr>
            <a:picLocks noChangeAspect="1"/>
          </p:cNvPicPr>
          <p:nvPr/>
        </p:nvPicPr>
        <p:blipFill>
          <a:blip r:embed="rId3"/>
          <a:stretch>
            <a:fillRect/>
          </a:stretch>
        </p:blipFill>
        <p:spPr>
          <a:xfrm>
            <a:off x="881148" y="1561935"/>
            <a:ext cx="6533804" cy="1834803"/>
          </a:xfrm>
          <a:prstGeom prst="rect">
            <a:avLst/>
          </a:prstGeom>
        </p:spPr>
      </p:pic>
    </p:spTree>
    <p:extLst>
      <p:ext uri="{BB962C8B-B14F-4D97-AF65-F5344CB8AC3E}">
        <p14:creationId xmlns:p14="http://schemas.microsoft.com/office/powerpoint/2010/main" val="416923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2" y="0"/>
            <a:ext cx="9144001" cy="731837"/>
          </a:xfrm>
        </p:spPr>
        <p:txBody>
          <a:bodyPr/>
          <a:lstStyle/>
          <a:p>
            <a:r>
              <a:rPr lang="en-US" sz="1600" dirty="0"/>
              <a:t>Route Filtering</a:t>
            </a:r>
            <a:br>
              <a:rPr lang="en-US" sz="1600" dirty="0"/>
            </a:br>
            <a:r>
              <a:rPr lang="en-US" sz="2400" dirty="0"/>
              <a:t>Area Filtering (Cont.)</a:t>
            </a:r>
          </a:p>
        </p:txBody>
      </p:sp>
      <p:sp>
        <p:nvSpPr>
          <p:cNvPr id="4" name="Rectangle 3">
            <a:extLst>
              <a:ext uri="{FF2B5EF4-FFF2-40B4-BE49-F238E27FC236}">
                <a16:creationId xmlns:a16="http://schemas.microsoft.com/office/drawing/2014/main" id="{0D7EBCB6-31F9-49F0-A081-D4C7A48E3191}"/>
              </a:ext>
            </a:extLst>
          </p:cNvPr>
          <p:cNvSpPr/>
          <p:nvPr/>
        </p:nvSpPr>
        <p:spPr>
          <a:xfrm>
            <a:off x="83128" y="731837"/>
            <a:ext cx="4721628" cy="2169825"/>
          </a:xfrm>
          <a:prstGeom prst="rect">
            <a:avLst/>
          </a:prstGeom>
        </p:spPr>
        <p:txBody>
          <a:bodyPr wrap="square">
            <a:spAutoFit/>
          </a:bodyPr>
          <a:lstStyle/>
          <a:p>
            <a:r>
              <a:rPr lang="en-US" sz="1500" dirty="0"/>
              <a:t>Other network designs require filtering of OSPF routes based on other criteria. OSPF supports filtering when type 3 LSA generation occurs, allowing for the original route to be installed in the LSDB for the source area so that the route can be installed in the RIB of the ABR. Filtering can occur in either direction on the ABR. Figure 9-23 demonstrates the concept.</a:t>
            </a:r>
          </a:p>
          <a:p>
            <a:endParaRPr lang="en-US" sz="1500" dirty="0"/>
          </a:p>
        </p:txBody>
      </p:sp>
      <p:sp>
        <p:nvSpPr>
          <p:cNvPr id="6" name="Rectangle 5">
            <a:extLst>
              <a:ext uri="{FF2B5EF4-FFF2-40B4-BE49-F238E27FC236}">
                <a16:creationId xmlns:a16="http://schemas.microsoft.com/office/drawing/2014/main" id="{73D33DEB-A7CE-4AF3-ACF9-F2CEB3C7120E}"/>
              </a:ext>
            </a:extLst>
          </p:cNvPr>
          <p:cNvSpPr/>
          <p:nvPr/>
        </p:nvSpPr>
        <p:spPr>
          <a:xfrm>
            <a:off x="116378" y="2901662"/>
            <a:ext cx="3366655" cy="1323439"/>
          </a:xfrm>
          <a:prstGeom prst="rect">
            <a:avLst/>
          </a:prstGeom>
        </p:spPr>
        <p:txBody>
          <a:bodyPr wrap="square">
            <a:spAutoFit/>
          </a:bodyPr>
          <a:lstStyle/>
          <a:p>
            <a:r>
              <a:rPr lang="en-US" sz="1600" dirty="0"/>
              <a:t>Figure 9-24 expands on the sample topology and demonstrates that the ABR can filter routes as they advertise out of an area or into an area. </a:t>
            </a:r>
          </a:p>
        </p:txBody>
      </p:sp>
      <p:pic>
        <p:nvPicPr>
          <p:cNvPr id="5" name="Picture 4">
            <a:extLst>
              <a:ext uri="{FF2B5EF4-FFF2-40B4-BE49-F238E27FC236}">
                <a16:creationId xmlns:a16="http://schemas.microsoft.com/office/drawing/2014/main" id="{9C07465D-68E3-435A-A35D-D84920A73DCA}"/>
              </a:ext>
            </a:extLst>
          </p:cNvPr>
          <p:cNvPicPr>
            <a:picLocks noChangeAspect="1"/>
          </p:cNvPicPr>
          <p:nvPr/>
        </p:nvPicPr>
        <p:blipFill>
          <a:blip r:embed="rId3"/>
          <a:stretch>
            <a:fillRect/>
          </a:stretch>
        </p:blipFill>
        <p:spPr>
          <a:xfrm>
            <a:off x="4804756" y="731837"/>
            <a:ext cx="4339243" cy="1346662"/>
          </a:xfrm>
          <a:prstGeom prst="rect">
            <a:avLst/>
          </a:prstGeom>
        </p:spPr>
      </p:pic>
      <p:pic>
        <p:nvPicPr>
          <p:cNvPr id="7" name="Picture 6">
            <a:extLst>
              <a:ext uri="{FF2B5EF4-FFF2-40B4-BE49-F238E27FC236}">
                <a16:creationId xmlns:a16="http://schemas.microsoft.com/office/drawing/2014/main" id="{68DE9BBB-CAD0-4DD3-BE7E-D548FB2152B9}"/>
              </a:ext>
            </a:extLst>
          </p:cNvPr>
          <p:cNvPicPr>
            <a:picLocks noChangeAspect="1"/>
          </p:cNvPicPr>
          <p:nvPr/>
        </p:nvPicPr>
        <p:blipFill>
          <a:blip r:embed="rId4"/>
          <a:stretch>
            <a:fillRect/>
          </a:stretch>
        </p:blipFill>
        <p:spPr>
          <a:xfrm>
            <a:off x="3399905" y="2637542"/>
            <a:ext cx="5744095" cy="1892894"/>
          </a:xfrm>
          <a:prstGeom prst="rect">
            <a:avLst/>
          </a:prstGeom>
        </p:spPr>
      </p:pic>
    </p:spTree>
    <p:extLst>
      <p:ext uri="{BB962C8B-B14F-4D97-AF65-F5344CB8AC3E}">
        <p14:creationId xmlns:p14="http://schemas.microsoft.com/office/powerpoint/2010/main" val="246703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Areas</a:t>
            </a:r>
            <a:br>
              <a:rPr lang="en-US" dirty="0"/>
            </a:br>
            <a:r>
              <a:rPr lang="en-US" sz="2400" dirty="0"/>
              <a:t>OSPF Areas</a:t>
            </a:r>
          </a:p>
        </p:txBody>
      </p:sp>
      <p:sp>
        <p:nvSpPr>
          <p:cNvPr id="5" name="TextBox 4">
            <a:extLst>
              <a:ext uri="{FF2B5EF4-FFF2-40B4-BE49-F238E27FC236}">
                <a16:creationId xmlns:a16="http://schemas.microsoft.com/office/drawing/2014/main" id="{EEC9D1C4-B9E3-489B-800E-BA01649A61D8}"/>
              </a:ext>
            </a:extLst>
          </p:cNvPr>
          <p:cNvSpPr txBox="1"/>
          <p:nvPr/>
        </p:nvSpPr>
        <p:spPr>
          <a:xfrm>
            <a:off x="78545" y="731837"/>
            <a:ext cx="8932451" cy="3785652"/>
          </a:xfrm>
          <a:prstGeom prst="rect">
            <a:avLst/>
          </a:prstGeom>
          <a:noFill/>
        </p:spPr>
        <p:txBody>
          <a:bodyPr wrap="square" rtlCol="0">
            <a:spAutoFit/>
          </a:bodyPr>
          <a:lstStyle/>
          <a:p>
            <a:pPr eaLnBrk="0" hangingPunct="0"/>
            <a:r>
              <a:rPr lang="en-US" sz="1600" dirty="0">
                <a:solidFill>
                  <a:srgbClr val="000000"/>
                </a:solidFill>
              </a:rPr>
              <a:t>An OSPF area grows in size as the number of network links and routers increase in the area. While using a single area simplifies the topology, there are trade-offs:</a:t>
            </a:r>
          </a:p>
          <a:p>
            <a:pPr eaLnBrk="0" hangingPunct="0"/>
            <a:endParaRPr lang="en-US" sz="1600" dirty="0">
              <a:solidFill>
                <a:srgbClr val="000000"/>
              </a:solidFill>
            </a:endParaRPr>
          </a:p>
          <a:p>
            <a:pPr marL="285750" indent="-285750" eaLnBrk="0" hangingPunct="0">
              <a:buFont typeface="Arial" panose="020B0604020202020204" pitchFamily="34" charset="0"/>
              <a:buChar char="•"/>
            </a:pPr>
            <a:r>
              <a:rPr lang="en-US" sz="1600" dirty="0">
                <a:solidFill>
                  <a:srgbClr val="000000"/>
                </a:solidFill>
              </a:rPr>
              <a:t>Full shortest path first (SPF) tree calculation runs when a link flaps within the area.</a:t>
            </a:r>
          </a:p>
          <a:p>
            <a:pPr eaLnBrk="0" hangingPunct="0"/>
            <a:endParaRPr lang="en-US" sz="1600" dirty="0">
              <a:solidFill>
                <a:srgbClr val="000000"/>
              </a:solidFill>
            </a:endParaRPr>
          </a:p>
          <a:p>
            <a:pPr marL="285750" indent="-285750" eaLnBrk="0" hangingPunct="0">
              <a:buFont typeface="Arial" panose="020B0604020202020204" pitchFamily="34" charset="0"/>
              <a:buChar char="•"/>
            </a:pPr>
            <a:r>
              <a:rPr lang="en-US" sz="1600" dirty="0">
                <a:solidFill>
                  <a:srgbClr val="000000"/>
                </a:solidFill>
              </a:rPr>
              <a:t>The LSDB increases in size and becomes unmanageable.</a:t>
            </a:r>
          </a:p>
          <a:p>
            <a:pPr eaLnBrk="0" hangingPunct="0"/>
            <a:endParaRPr lang="en-US" sz="1600" dirty="0">
              <a:solidFill>
                <a:srgbClr val="000000"/>
              </a:solidFill>
            </a:endParaRPr>
          </a:p>
          <a:p>
            <a:pPr marL="285750" indent="-285750" eaLnBrk="0" hangingPunct="0">
              <a:buFont typeface="Arial" panose="020B0604020202020204" pitchFamily="34" charset="0"/>
              <a:buChar char="•"/>
            </a:pPr>
            <a:r>
              <a:rPr lang="en-US" sz="1600" dirty="0">
                <a:solidFill>
                  <a:srgbClr val="000000"/>
                </a:solidFill>
              </a:rPr>
              <a:t>The LSDB for the area grows, consuming more memory, and lengthening the SPF computation process.</a:t>
            </a:r>
          </a:p>
          <a:p>
            <a:pPr eaLnBrk="0" hangingPunct="0"/>
            <a:endParaRPr lang="en-US" sz="1600" dirty="0">
              <a:solidFill>
                <a:srgbClr val="000000"/>
              </a:solidFill>
            </a:endParaRPr>
          </a:p>
          <a:p>
            <a:pPr marL="285750" indent="-285750" eaLnBrk="0" hangingPunct="0">
              <a:buFont typeface="Arial" panose="020B0604020202020204" pitchFamily="34" charset="0"/>
              <a:buChar char="•"/>
            </a:pPr>
            <a:r>
              <a:rPr lang="en-US" sz="1600" dirty="0">
                <a:solidFill>
                  <a:srgbClr val="000000"/>
                </a:solidFill>
              </a:rPr>
              <a:t>No summarization of route information occurs.</a:t>
            </a:r>
          </a:p>
          <a:p>
            <a:pPr marL="285750" indent="-285750" eaLnBrk="0" hangingPunct="0">
              <a:buFont typeface="Arial" panose="020B0604020202020204" pitchFamily="34" charset="0"/>
              <a:buChar char="•"/>
            </a:pPr>
            <a:endParaRPr lang="en-US" sz="1600" dirty="0">
              <a:solidFill>
                <a:srgbClr val="000000"/>
              </a:solidFill>
            </a:endParaRPr>
          </a:p>
          <a:p>
            <a:pPr eaLnBrk="0" hangingPunct="0"/>
            <a:r>
              <a:rPr lang="en-US" sz="1600" dirty="0">
                <a:solidFill>
                  <a:srgbClr val="000000"/>
                </a:solidFill>
              </a:rPr>
              <a:t>Proper design addresses each of these issues by segmenting the routers into multiple OSPF areas, thereby keeping the LSDB to a manageable size. Sizing and design of OSPF networks should account for the hardware constraints of the smallest router in that area.</a:t>
            </a:r>
            <a:endParaRPr lang="en-US" dirty="0">
              <a:solidFill>
                <a:srgbClr val="000000"/>
              </a:solidFill>
            </a:endParaRPr>
          </a:p>
        </p:txBody>
      </p:sp>
    </p:spTree>
    <p:extLst>
      <p:ext uri="{BB962C8B-B14F-4D97-AF65-F5344CB8AC3E}">
        <p14:creationId xmlns:p14="http://schemas.microsoft.com/office/powerpoint/2010/main" val="323778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2" y="0"/>
            <a:ext cx="9144001" cy="731837"/>
          </a:xfrm>
        </p:spPr>
        <p:txBody>
          <a:bodyPr/>
          <a:lstStyle/>
          <a:p>
            <a:r>
              <a:rPr lang="en-US" sz="1600" dirty="0"/>
              <a:t>Route Filtering</a:t>
            </a:r>
            <a:br>
              <a:rPr lang="en-US" sz="1600" dirty="0"/>
            </a:br>
            <a:r>
              <a:rPr lang="en-US" sz="2400" dirty="0"/>
              <a:t>Area Filtering (Cont.)</a:t>
            </a:r>
          </a:p>
        </p:txBody>
      </p:sp>
      <p:sp>
        <p:nvSpPr>
          <p:cNvPr id="4" name="Rectangle 3">
            <a:extLst>
              <a:ext uri="{FF2B5EF4-FFF2-40B4-BE49-F238E27FC236}">
                <a16:creationId xmlns:a16="http://schemas.microsoft.com/office/drawing/2014/main" id="{0D7EBCB6-31F9-49F0-A081-D4C7A48E3191}"/>
              </a:ext>
            </a:extLst>
          </p:cNvPr>
          <p:cNvSpPr/>
          <p:nvPr/>
        </p:nvSpPr>
        <p:spPr>
          <a:xfrm>
            <a:off x="83128" y="731837"/>
            <a:ext cx="2269374" cy="2169825"/>
          </a:xfrm>
          <a:prstGeom prst="rect">
            <a:avLst/>
          </a:prstGeom>
        </p:spPr>
        <p:txBody>
          <a:bodyPr wrap="square">
            <a:spAutoFit/>
          </a:bodyPr>
          <a:lstStyle/>
          <a:p>
            <a:r>
              <a:rPr lang="en-US" sz="1500" dirty="0"/>
              <a:t>OSPF area filtering is accomplished by using the command </a:t>
            </a:r>
            <a:r>
              <a:rPr lang="en-US" sz="1500" b="1" dirty="0"/>
              <a:t>area</a:t>
            </a:r>
            <a:r>
              <a:rPr lang="en-US" sz="1500" dirty="0"/>
              <a:t> </a:t>
            </a:r>
            <a:r>
              <a:rPr lang="en-US" sz="1500" i="1" dirty="0"/>
              <a:t>area-id</a:t>
            </a:r>
            <a:r>
              <a:rPr lang="en-US" sz="1500" dirty="0"/>
              <a:t> </a:t>
            </a:r>
            <a:r>
              <a:rPr lang="en-US" sz="1500" b="1" dirty="0"/>
              <a:t>filter-list prefix </a:t>
            </a:r>
            <a:r>
              <a:rPr lang="en-US" sz="1500" i="1" dirty="0"/>
              <a:t>prefix-list-name</a:t>
            </a:r>
            <a:r>
              <a:rPr lang="en-US" sz="1500" dirty="0"/>
              <a:t> {</a:t>
            </a:r>
            <a:r>
              <a:rPr lang="en-US" sz="1500" b="1" dirty="0"/>
              <a:t>in | out</a:t>
            </a:r>
            <a:r>
              <a:rPr lang="en-US" sz="1500" dirty="0"/>
              <a:t>} on the ABR.  Example 9-13 provides a configuration for R2 and R3.</a:t>
            </a:r>
          </a:p>
        </p:txBody>
      </p:sp>
      <p:pic>
        <p:nvPicPr>
          <p:cNvPr id="2" name="Picture 1">
            <a:extLst>
              <a:ext uri="{FF2B5EF4-FFF2-40B4-BE49-F238E27FC236}">
                <a16:creationId xmlns:a16="http://schemas.microsoft.com/office/drawing/2014/main" id="{446FD361-7CAF-4187-942D-CF9048551752}"/>
              </a:ext>
            </a:extLst>
          </p:cNvPr>
          <p:cNvPicPr>
            <a:picLocks noChangeAspect="1"/>
          </p:cNvPicPr>
          <p:nvPr/>
        </p:nvPicPr>
        <p:blipFill>
          <a:blip r:embed="rId3"/>
          <a:stretch>
            <a:fillRect/>
          </a:stretch>
        </p:blipFill>
        <p:spPr>
          <a:xfrm>
            <a:off x="2656509" y="605474"/>
            <a:ext cx="6404363" cy="2256410"/>
          </a:xfrm>
          <a:prstGeom prst="rect">
            <a:avLst/>
          </a:prstGeom>
        </p:spPr>
      </p:pic>
      <p:pic>
        <p:nvPicPr>
          <p:cNvPr id="8" name="Picture 7">
            <a:extLst>
              <a:ext uri="{FF2B5EF4-FFF2-40B4-BE49-F238E27FC236}">
                <a16:creationId xmlns:a16="http://schemas.microsoft.com/office/drawing/2014/main" id="{353D693E-8B34-4430-BC13-98FA02BF385F}"/>
              </a:ext>
            </a:extLst>
          </p:cNvPr>
          <p:cNvPicPr>
            <a:picLocks noChangeAspect="1"/>
          </p:cNvPicPr>
          <p:nvPr/>
        </p:nvPicPr>
        <p:blipFill>
          <a:blip r:embed="rId4"/>
          <a:stretch>
            <a:fillRect/>
          </a:stretch>
        </p:blipFill>
        <p:spPr>
          <a:xfrm>
            <a:off x="2656508" y="2893233"/>
            <a:ext cx="6404363" cy="723929"/>
          </a:xfrm>
          <a:prstGeom prst="rect">
            <a:avLst/>
          </a:prstGeom>
        </p:spPr>
      </p:pic>
      <p:pic>
        <p:nvPicPr>
          <p:cNvPr id="9" name="Picture 8">
            <a:extLst>
              <a:ext uri="{FF2B5EF4-FFF2-40B4-BE49-F238E27FC236}">
                <a16:creationId xmlns:a16="http://schemas.microsoft.com/office/drawing/2014/main" id="{32D346B2-B377-4145-A150-53D7A24E71BD}"/>
              </a:ext>
            </a:extLst>
          </p:cNvPr>
          <p:cNvPicPr>
            <a:picLocks noChangeAspect="1"/>
          </p:cNvPicPr>
          <p:nvPr/>
        </p:nvPicPr>
        <p:blipFill>
          <a:blip r:embed="rId5"/>
          <a:stretch>
            <a:fillRect/>
          </a:stretch>
        </p:blipFill>
        <p:spPr>
          <a:xfrm>
            <a:off x="2656508" y="3617162"/>
            <a:ext cx="6404363" cy="1362771"/>
          </a:xfrm>
          <a:prstGeom prst="rect">
            <a:avLst/>
          </a:prstGeom>
        </p:spPr>
      </p:pic>
    </p:spTree>
    <p:extLst>
      <p:ext uri="{BB962C8B-B14F-4D97-AF65-F5344CB8AC3E}">
        <p14:creationId xmlns:p14="http://schemas.microsoft.com/office/powerpoint/2010/main" val="183015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2" y="0"/>
            <a:ext cx="9144001" cy="731837"/>
          </a:xfrm>
        </p:spPr>
        <p:txBody>
          <a:bodyPr/>
          <a:lstStyle/>
          <a:p>
            <a:r>
              <a:rPr lang="en-US" sz="1600" dirty="0"/>
              <a:t>Route Filtering</a:t>
            </a:r>
            <a:br>
              <a:rPr lang="en-US" sz="1600" dirty="0"/>
            </a:br>
            <a:r>
              <a:rPr lang="en-US" sz="2400" dirty="0"/>
              <a:t>Local OSPF Filtering</a:t>
            </a:r>
          </a:p>
        </p:txBody>
      </p:sp>
      <p:sp>
        <p:nvSpPr>
          <p:cNvPr id="4" name="Rectangle 3">
            <a:extLst>
              <a:ext uri="{FF2B5EF4-FFF2-40B4-BE49-F238E27FC236}">
                <a16:creationId xmlns:a16="http://schemas.microsoft.com/office/drawing/2014/main" id="{0D7EBCB6-31F9-49F0-A081-D4C7A48E3191}"/>
              </a:ext>
            </a:extLst>
          </p:cNvPr>
          <p:cNvSpPr/>
          <p:nvPr/>
        </p:nvSpPr>
        <p:spPr>
          <a:xfrm>
            <a:off x="83128" y="731837"/>
            <a:ext cx="8445730" cy="1477328"/>
          </a:xfrm>
          <a:prstGeom prst="rect">
            <a:avLst/>
          </a:prstGeom>
        </p:spPr>
        <p:txBody>
          <a:bodyPr wrap="square">
            <a:spAutoFit/>
          </a:bodyPr>
          <a:lstStyle/>
          <a:p>
            <a:r>
              <a:rPr lang="en-US" sz="1500" dirty="0"/>
              <a:t>In some scenarios, routes need to be removed only on specific routers in an area. OSPF is a link-state protocol that requires all routers in the same area to maintain an identical copy of the LSDB for that area. A route can exist in the OSPF LSDB, but it could be prevented from being installed in the local RIB. This is accomplished by using a Distribute List. </a:t>
            </a:r>
          </a:p>
          <a:p>
            <a:endParaRPr lang="en-US" sz="1500" dirty="0"/>
          </a:p>
          <a:p>
            <a:r>
              <a:rPr lang="en-US" sz="1500" dirty="0"/>
              <a:t>Figure 9-25 illustrates this concept.</a:t>
            </a:r>
          </a:p>
        </p:txBody>
      </p:sp>
      <p:pic>
        <p:nvPicPr>
          <p:cNvPr id="5" name="Picture 4">
            <a:extLst>
              <a:ext uri="{FF2B5EF4-FFF2-40B4-BE49-F238E27FC236}">
                <a16:creationId xmlns:a16="http://schemas.microsoft.com/office/drawing/2014/main" id="{26CBD3E0-C6D9-45C5-B68B-D2D38B0C9E18}"/>
              </a:ext>
            </a:extLst>
          </p:cNvPr>
          <p:cNvPicPr>
            <a:picLocks noChangeAspect="1"/>
          </p:cNvPicPr>
          <p:nvPr/>
        </p:nvPicPr>
        <p:blipFill>
          <a:blip r:embed="rId3"/>
          <a:stretch>
            <a:fillRect/>
          </a:stretch>
        </p:blipFill>
        <p:spPr>
          <a:xfrm>
            <a:off x="515388" y="2267297"/>
            <a:ext cx="7323514" cy="2288210"/>
          </a:xfrm>
          <a:prstGeom prst="rect">
            <a:avLst/>
          </a:prstGeom>
        </p:spPr>
      </p:pic>
    </p:spTree>
    <p:extLst>
      <p:ext uri="{BB962C8B-B14F-4D97-AF65-F5344CB8AC3E}">
        <p14:creationId xmlns:p14="http://schemas.microsoft.com/office/powerpoint/2010/main" val="132719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2" y="0"/>
            <a:ext cx="9144001" cy="731837"/>
          </a:xfrm>
        </p:spPr>
        <p:txBody>
          <a:bodyPr/>
          <a:lstStyle/>
          <a:p>
            <a:r>
              <a:rPr lang="en-US" sz="1600" dirty="0"/>
              <a:t>Route Filtering</a:t>
            </a:r>
            <a:br>
              <a:rPr lang="en-US" sz="1600" dirty="0"/>
            </a:br>
            <a:r>
              <a:rPr lang="en-US" sz="2400" dirty="0"/>
              <a:t>Configuring the OSPF Distribute List</a:t>
            </a:r>
          </a:p>
        </p:txBody>
      </p:sp>
      <p:sp>
        <p:nvSpPr>
          <p:cNvPr id="4" name="Rectangle 3">
            <a:extLst>
              <a:ext uri="{FF2B5EF4-FFF2-40B4-BE49-F238E27FC236}">
                <a16:creationId xmlns:a16="http://schemas.microsoft.com/office/drawing/2014/main" id="{0D7EBCB6-31F9-49F0-A081-D4C7A48E3191}"/>
              </a:ext>
            </a:extLst>
          </p:cNvPr>
          <p:cNvSpPr/>
          <p:nvPr/>
        </p:nvSpPr>
        <p:spPr>
          <a:xfrm>
            <a:off x="83128" y="765088"/>
            <a:ext cx="4131425" cy="1015663"/>
          </a:xfrm>
          <a:prstGeom prst="rect">
            <a:avLst/>
          </a:prstGeom>
        </p:spPr>
        <p:txBody>
          <a:bodyPr wrap="square">
            <a:spAutoFit/>
          </a:bodyPr>
          <a:lstStyle/>
          <a:p>
            <a:r>
              <a:rPr lang="en-US" sz="1500" dirty="0"/>
              <a:t>A distribute list is configured under the OSPF process with the command </a:t>
            </a:r>
            <a:r>
              <a:rPr lang="en-US" sz="1500" b="1" dirty="0"/>
              <a:t>distribute-list</a:t>
            </a:r>
            <a:r>
              <a:rPr lang="en-US" sz="1500" dirty="0"/>
              <a:t> {</a:t>
            </a:r>
            <a:r>
              <a:rPr lang="en-US" sz="1500" i="1" dirty="0"/>
              <a:t>acl-number </a:t>
            </a:r>
            <a:r>
              <a:rPr lang="en-US" sz="1500" dirty="0"/>
              <a:t>| </a:t>
            </a:r>
            <a:r>
              <a:rPr lang="en-US" sz="1500" i="1" dirty="0"/>
              <a:t>acl-name</a:t>
            </a:r>
            <a:r>
              <a:rPr lang="en-US" sz="1500" dirty="0"/>
              <a:t> | </a:t>
            </a:r>
            <a:r>
              <a:rPr lang="en-US" sz="1500" b="1" dirty="0"/>
              <a:t>prefix</a:t>
            </a:r>
            <a:r>
              <a:rPr lang="en-US" sz="1500" dirty="0"/>
              <a:t> </a:t>
            </a:r>
            <a:r>
              <a:rPr lang="en-US" sz="1500" i="1" dirty="0"/>
              <a:t>prefix-list-name</a:t>
            </a:r>
            <a:r>
              <a:rPr lang="en-US" sz="1500" dirty="0"/>
              <a:t> | </a:t>
            </a:r>
            <a:r>
              <a:rPr lang="en-US" sz="1500" b="1" dirty="0"/>
              <a:t>route-map</a:t>
            </a:r>
            <a:r>
              <a:rPr lang="en-US" sz="1500" dirty="0"/>
              <a:t> </a:t>
            </a:r>
            <a:r>
              <a:rPr lang="en-US" sz="1500" i="1" dirty="0"/>
              <a:t>route-map-name</a:t>
            </a:r>
            <a:r>
              <a:rPr lang="en-US" sz="1500" dirty="0"/>
              <a:t>} </a:t>
            </a:r>
            <a:r>
              <a:rPr lang="en-US" sz="1500" b="1" dirty="0"/>
              <a:t>in</a:t>
            </a:r>
            <a:r>
              <a:rPr lang="en-US" sz="1500" dirty="0"/>
              <a:t>. </a:t>
            </a:r>
          </a:p>
        </p:txBody>
      </p:sp>
      <p:sp>
        <p:nvSpPr>
          <p:cNvPr id="7" name="Rectangle 6">
            <a:extLst>
              <a:ext uri="{FF2B5EF4-FFF2-40B4-BE49-F238E27FC236}">
                <a16:creationId xmlns:a16="http://schemas.microsoft.com/office/drawing/2014/main" id="{CC32B739-6D05-4553-8271-283F7DC48C3D}"/>
              </a:ext>
            </a:extLst>
          </p:cNvPr>
          <p:cNvSpPr/>
          <p:nvPr/>
        </p:nvSpPr>
        <p:spPr>
          <a:xfrm>
            <a:off x="0" y="2694793"/>
            <a:ext cx="4572000" cy="830997"/>
          </a:xfrm>
          <a:prstGeom prst="rect">
            <a:avLst/>
          </a:prstGeom>
        </p:spPr>
        <p:txBody>
          <a:bodyPr>
            <a:spAutoFit/>
          </a:bodyPr>
          <a:lstStyle/>
          <a:p>
            <a:r>
              <a:rPr lang="en-US" sz="1600" dirty="0"/>
              <a:t>Example 9-16 shows the routing tables for R2 and R3. The 172.16.3.0/24 network is removed from R2’s RIB but is present on R3’s RIB. </a:t>
            </a:r>
          </a:p>
        </p:txBody>
      </p:sp>
      <p:pic>
        <p:nvPicPr>
          <p:cNvPr id="2" name="Picture 1">
            <a:extLst>
              <a:ext uri="{FF2B5EF4-FFF2-40B4-BE49-F238E27FC236}">
                <a16:creationId xmlns:a16="http://schemas.microsoft.com/office/drawing/2014/main" id="{1AD065E5-EF59-4DE3-AA12-24CD92D462E8}"/>
              </a:ext>
            </a:extLst>
          </p:cNvPr>
          <p:cNvPicPr>
            <a:picLocks noChangeAspect="1"/>
          </p:cNvPicPr>
          <p:nvPr/>
        </p:nvPicPr>
        <p:blipFill>
          <a:blip r:embed="rId3"/>
          <a:stretch>
            <a:fillRect/>
          </a:stretch>
        </p:blipFill>
        <p:spPr>
          <a:xfrm>
            <a:off x="4155712" y="554489"/>
            <a:ext cx="4905160" cy="1928587"/>
          </a:xfrm>
          <a:prstGeom prst="rect">
            <a:avLst/>
          </a:prstGeom>
        </p:spPr>
      </p:pic>
      <p:pic>
        <p:nvPicPr>
          <p:cNvPr id="6" name="Picture 5">
            <a:extLst>
              <a:ext uri="{FF2B5EF4-FFF2-40B4-BE49-F238E27FC236}">
                <a16:creationId xmlns:a16="http://schemas.microsoft.com/office/drawing/2014/main" id="{B9BCFA9E-6186-48B0-B8DE-7DB4002720F8}"/>
              </a:ext>
            </a:extLst>
          </p:cNvPr>
          <p:cNvPicPr>
            <a:picLocks noChangeAspect="1"/>
          </p:cNvPicPr>
          <p:nvPr/>
        </p:nvPicPr>
        <p:blipFill>
          <a:blip r:embed="rId4"/>
          <a:stretch>
            <a:fillRect/>
          </a:stretch>
        </p:blipFill>
        <p:spPr>
          <a:xfrm>
            <a:off x="4866449" y="2499702"/>
            <a:ext cx="3662409" cy="2568722"/>
          </a:xfrm>
          <a:prstGeom prst="rect">
            <a:avLst/>
          </a:prstGeom>
        </p:spPr>
      </p:pic>
    </p:spTree>
    <p:extLst>
      <p:ext uri="{BB962C8B-B14F-4D97-AF65-F5344CB8AC3E}">
        <p14:creationId xmlns:p14="http://schemas.microsoft.com/office/powerpoint/2010/main" val="372801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4" y="466724"/>
            <a:ext cx="8495967" cy="1351755"/>
          </a:xfrm>
        </p:spPr>
        <p:txBody>
          <a:bodyPr/>
          <a:lstStyle/>
          <a:p>
            <a:r>
              <a:rPr lang="en-US" sz="4800" dirty="0">
                <a:solidFill>
                  <a:schemeClr val="accent5">
                    <a:lumMod val="40000"/>
                    <a:lumOff val="60000"/>
                  </a:schemeClr>
                </a:solidFill>
              </a:rPr>
              <a:t>Prepare for the Exam</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859374897"/>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Key Topics for Chapter 9</a:t>
            </a:r>
          </a:p>
        </p:txBody>
      </p:sp>
      <p:graphicFrame>
        <p:nvGraphicFramePr>
          <p:cNvPr id="2" name="Table 1"/>
          <p:cNvGraphicFramePr>
            <a:graphicFrameLocks noGrp="1"/>
          </p:cNvGraphicFramePr>
          <p:nvPr>
            <p:extLst>
              <p:ext uri="{D42A27DB-BD31-4B8C-83A1-F6EECF244321}">
                <p14:modId xmlns:p14="http://schemas.microsoft.com/office/powerpoint/2010/main" val="3137942786"/>
              </p:ext>
            </p:extLst>
          </p:nvPr>
        </p:nvGraphicFramePr>
        <p:xfrm>
          <a:off x="1604909" y="1060466"/>
          <a:ext cx="5135670" cy="3545840"/>
        </p:xfrm>
        <a:graphic>
          <a:graphicData uri="http://schemas.openxmlformats.org/drawingml/2006/table">
            <a:tbl>
              <a:tblPr firstRow="1" bandRow="1">
                <a:tableStyleId>{5C22544A-7EE6-4342-B048-85BDC9FD1C3A}</a:tableStyleId>
              </a:tblPr>
              <a:tblGrid>
                <a:gridCol w="5135670">
                  <a:extLst>
                    <a:ext uri="{9D8B030D-6E8A-4147-A177-3AD203B41FA5}">
                      <a16:colId xmlns:a16="http://schemas.microsoft.com/office/drawing/2014/main" val="20000"/>
                    </a:ext>
                  </a:extLst>
                </a:gridCol>
              </a:tblGrid>
              <a:tr h="370840">
                <a:tc>
                  <a:txBody>
                    <a:bodyPr/>
                    <a:lstStyle/>
                    <a:p>
                      <a:r>
                        <a:rPr lang="en-US" sz="1400" b="1" i="0" u="none" strike="noStrike" kern="1200" baseline="0" dirty="0">
                          <a:solidFill>
                            <a:schemeClr val="lt1"/>
                          </a:solidFill>
                          <a:latin typeface="+mn-lt"/>
                          <a:ea typeface="+mn-ea"/>
                          <a:cs typeface="+mn-cs"/>
                        </a:rPr>
                        <a:t>Description</a:t>
                      </a:r>
                      <a:endParaRPr lang="en-US" dirty="0"/>
                    </a:p>
                  </a:txBody>
                  <a:tcPr/>
                </a:tc>
                <a:extLst>
                  <a:ext uri="{0D108BD9-81ED-4DB2-BD59-A6C34878D82A}">
                    <a16:rowId xmlns:a16="http://schemas.microsoft.com/office/drawing/2014/main" val="10000"/>
                  </a:ext>
                </a:extLst>
              </a:tr>
              <a:tr h="370840">
                <a:tc>
                  <a:txBody>
                    <a:bodyPr/>
                    <a:lstStyle/>
                    <a:p>
                      <a:r>
                        <a:rPr lang="en-US" sz="1600" b="0" i="0" u="none" strike="noStrike" kern="1200" baseline="0" dirty="0">
                          <a:solidFill>
                            <a:srgbClr val="000000"/>
                          </a:solidFill>
                          <a:latin typeface="+mn-lt"/>
                          <a:ea typeface="+mn-ea"/>
                          <a:cs typeface="+mn-cs"/>
                        </a:rPr>
                        <a:t>Area 0 backbone</a:t>
                      </a:r>
                      <a:endParaRPr lang="en-US" sz="1600" dirty="0">
                        <a:solidFill>
                          <a:srgbClr val="000000"/>
                        </a:solidFill>
                      </a:endParaRPr>
                    </a:p>
                  </a:txBody>
                  <a:tcPr/>
                </a:tc>
                <a:extLst>
                  <a:ext uri="{0D108BD9-81ED-4DB2-BD59-A6C34878D82A}">
                    <a16:rowId xmlns:a16="http://schemas.microsoft.com/office/drawing/2014/main" val="10001"/>
                  </a:ext>
                </a:extLst>
              </a:tr>
              <a:tr h="370840">
                <a:tc>
                  <a:txBody>
                    <a:bodyPr/>
                    <a:lstStyle/>
                    <a:p>
                      <a:r>
                        <a:rPr lang="en-US" sz="1600" b="0" i="0" u="none" strike="noStrike" kern="1200" baseline="0" dirty="0">
                          <a:solidFill>
                            <a:srgbClr val="000000"/>
                          </a:solidFill>
                          <a:latin typeface="+mn-lt"/>
                          <a:ea typeface="+mn-ea"/>
                          <a:cs typeface="+mn-cs"/>
                        </a:rPr>
                        <a:t>Area border routers</a:t>
                      </a:r>
                      <a:endParaRPr lang="en-US" sz="1600" dirty="0">
                        <a:solidFill>
                          <a:srgbClr val="000000"/>
                        </a:solidFill>
                      </a:endParaRPr>
                    </a:p>
                  </a:txBody>
                  <a:tcPr/>
                </a:tc>
                <a:extLst>
                  <a:ext uri="{0D108BD9-81ED-4DB2-BD59-A6C34878D82A}">
                    <a16:rowId xmlns:a16="http://schemas.microsoft.com/office/drawing/2014/main" val="10002"/>
                  </a:ext>
                </a:extLst>
              </a:tr>
              <a:tr h="370840">
                <a:tc>
                  <a:txBody>
                    <a:bodyPr/>
                    <a:lstStyle/>
                    <a:p>
                      <a:r>
                        <a:rPr lang="en-US" sz="1600" b="0" i="0" u="none" strike="noStrike" kern="1200" baseline="0" dirty="0">
                          <a:solidFill>
                            <a:srgbClr val="000000"/>
                          </a:solidFill>
                          <a:latin typeface="+mn-lt"/>
                          <a:ea typeface="+mn-ea"/>
                          <a:cs typeface="+mn-cs"/>
                        </a:rPr>
                        <a:t>Area ID</a:t>
                      </a:r>
                      <a:endParaRPr lang="en-US" sz="1600" dirty="0">
                        <a:solidFill>
                          <a:srgbClr val="000000"/>
                        </a:solidFill>
                      </a:endParaRPr>
                    </a:p>
                  </a:txBody>
                  <a:tcPr/>
                </a:tc>
                <a:extLst>
                  <a:ext uri="{0D108BD9-81ED-4DB2-BD59-A6C34878D82A}">
                    <a16:rowId xmlns:a16="http://schemas.microsoft.com/office/drawing/2014/main" val="10003"/>
                  </a:ext>
                </a:extLst>
              </a:tr>
              <a:tr h="370840">
                <a:tc>
                  <a:txBody>
                    <a:bodyPr/>
                    <a:lstStyle/>
                    <a:p>
                      <a:r>
                        <a:rPr lang="en-US" sz="1600" b="0" i="0" u="none" strike="noStrike" kern="1200" baseline="0" dirty="0">
                          <a:solidFill>
                            <a:srgbClr val="000000"/>
                          </a:solidFill>
                          <a:latin typeface="+mn-lt"/>
                          <a:ea typeface="+mn-ea"/>
                          <a:cs typeface="+mn-cs"/>
                        </a:rPr>
                        <a:t>Link-state announcements</a:t>
                      </a:r>
                      <a:endParaRPr lang="en-US" sz="1600" dirty="0">
                        <a:solidFill>
                          <a:srgbClr val="000000"/>
                        </a:solidFill>
                      </a:endParaRPr>
                    </a:p>
                  </a:txBody>
                  <a:tcPr/>
                </a:tc>
                <a:extLst>
                  <a:ext uri="{0D108BD9-81ED-4DB2-BD59-A6C34878D82A}">
                    <a16:rowId xmlns:a16="http://schemas.microsoft.com/office/drawing/2014/main" val="10004"/>
                  </a:ext>
                </a:extLst>
              </a:tr>
              <a:tr h="370840">
                <a:tc>
                  <a:txBody>
                    <a:bodyPr/>
                    <a:lstStyle/>
                    <a:p>
                      <a:r>
                        <a:rPr lang="en-US" sz="1600" b="0" i="0" u="none" strike="noStrike" kern="1200" baseline="0" dirty="0">
                          <a:solidFill>
                            <a:srgbClr val="000000"/>
                          </a:solidFill>
                          <a:latin typeface="+mn-lt"/>
                          <a:ea typeface="+mn-ea"/>
                          <a:cs typeface="+mn-cs"/>
                        </a:rPr>
                        <a:t>Type 1 LSA Flooding in an Area</a:t>
                      </a:r>
                      <a:endParaRPr lang="en-US" sz="1600" dirty="0">
                        <a:solidFill>
                          <a:srgbClr val="000000"/>
                        </a:solidFill>
                      </a:endParaRPr>
                    </a:p>
                  </a:txBody>
                  <a:tcPr/>
                </a:tc>
                <a:extLst>
                  <a:ext uri="{0D108BD9-81ED-4DB2-BD59-A6C34878D82A}">
                    <a16:rowId xmlns:a16="http://schemas.microsoft.com/office/drawing/2014/main" val="10005"/>
                  </a:ext>
                </a:extLst>
              </a:tr>
              <a:tr h="370840">
                <a:tc>
                  <a:txBody>
                    <a:bodyPr/>
                    <a:lstStyle/>
                    <a:p>
                      <a:r>
                        <a:rPr lang="en-US" sz="1600" b="0" i="0" u="none" strike="noStrike" kern="1200" baseline="0" dirty="0">
                          <a:solidFill>
                            <a:srgbClr val="000000"/>
                          </a:solidFill>
                          <a:latin typeface="+mn-lt"/>
                          <a:ea typeface="+mn-ea"/>
                          <a:cs typeface="+mn-cs"/>
                        </a:rPr>
                        <a:t>Visualization of Type 1 LSAs</a:t>
                      </a:r>
                      <a:endParaRPr lang="en-US" sz="1600" dirty="0">
                        <a:solidFill>
                          <a:srgbClr val="000000"/>
                        </a:solidFill>
                      </a:endParaRPr>
                    </a:p>
                  </a:txBody>
                  <a:tcPr/>
                </a:tc>
                <a:extLst>
                  <a:ext uri="{0D108BD9-81ED-4DB2-BD59-A6C34878D82A}">
                    <a16:rowId xmlns:a16="http://schemas.microsoft.com/office/drawing/2014/main" val="10006"/>
                  </a:ext>
                </a:extLst>
              </a:tr>
              <a:tr h="370840">
                <a:tc>
                  <a:txBody>
                    <a:bodyPr/>
                    <a:lstStyle/>
                    <a:p>
                      <a:r>
                        <a:rPr lang="en-US" sz="1600" b="0" i="0" u="none" strike="noStrike" kern="1200" baseline="0" dirty="0">
                          <a:solidFill>
                            <a:srgbClr val="000000"/>
                          </a:solidFill>
                          <a:latin typeface="+mn-lt"/>
                          <a:ea typeface="+mn-ea"/>
                          <a:cs typeface="+mn-cs"/>
                        </a:rPr>
                        <a:t>LSA type 2: network link</a:t>
                      </a:r>
                      <a:endParaRPr lang="en-US" sz="1600" dirty="0">
                        <a:solidFill>
                          <a:srgbClr val="000000"/>
                        </a:solidFill>
                      </a:endParaRPr>
                    </a:p>
                  </a:txBody>
                  <a:tcPr/>
                </a:tc>
                <a:extLst>
                  <a:ext uri="{0D108BD9-81ED-4DB2-BD59-A6C34878D82A}">
                    <a16:rowId xmlns:a16="http://schemas.microsoft.com/office/drawing/2014/main" val="10007"/>
                  </a:ext>
                </a:extLst>
              </a:tr>
              <a:tr h="370840">
                <a:tc>
                  <a:txBody>
                    <a:bodyPr/>
                    <a:lstStyle/>
                    <a:p>
                      <a:r>
                        <a:rPr lang="en-US" sz="1600" b="0" i="0" u="none" strike="noStrike" kern="1200" baseline="0" dirty="0">
                          <a:solidFill>
                            <a:srgbClr val="000000"/>
                          </a:solidFill>
                          <a:latin typeface="+mn-lt"/>
                          <a:ea typeface="+mn-ea"/>
                          <a:cs typeface="+mn-cs"/>
                        </a:rPr>
                        <a:t>Visualization of Area 1234 with Type 1</a:t>
                      </a:r>
                    </a:p>
                    <a:p>
                      <a:r>
                        <a:rPr lang="en-US" sz="1600" b="0" i="0" u="none" strike="noStrike" kern="1200" baseline="0" dirty="0">
                          <a:solidFill>
                            <a:srgbClr val="000000"/>
                          </a:solidFill>
                          <a:latin typeface="+mn-lt"/>
                          <a:ea typeface="+mn-ea"/>
                          <a:cs typeface="+mn-cs"/>
                        </a:rPr>
                        <a:t>and Type 2 LSAs</a:t>
                      </a:r>
                      <a:endParaRPr lang="en-US" sz="1600" dirty="0">
                        <a:solidFill>
                          <a:srgbClr val="000000"/>
                        </a:solidFill>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87559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Key Topics for Chapter 9 (Cont.)</a:t>
            </a:r>
          </a:p>
        </p:txBody>
      </p:sp>
      <p:graphicFrame>
        <p:nvGraphicFramePr>
          <p:cNvPr id="2" name="Table 1"/>
          <p:cNvGraphicFramePr>
            <a:graphicFrameLocks noGrp="1"/>
          </p:cNvGraphicFramePr>
          <p:nvPr>
            <p:extLst>
              <p:ext uri="{D42A27DB-BD31-4B8C-83A1-F6EECF244321}">
                <p14:modId xmlns:p14="http://schemas.microsoft.com/office/powerpoint/2010/main" val="1750316349"/>
              </p:ext>
            </p:extLst>
          </p:nvPr>
        </p:nvGraphicFramePr>
        <p:xfrm>
          <a:off x="1604909" y="836611"/>
          <a:ext cx="5135670" cy="3708400"/>
        </p:xfrm>
        <a:graphic>
          <a:graphicData uri="http://schemas.openxmlformats.org/drawingml/2006/table">
            <a:tbl>
              <a:tblPr firstRow="1" bandRow="1">
                <a:tableStyleId>{5C22544A-7EE6-4342-B048-85BDC9FD1C3A}</a:tableStyleId>
              </a:tblPr>
              <a:tblGrid>
                <a:gridCol w="5135670">
                  <a:extLst>
                    <a:ext uri="{9D8B030D-6E8A-4147-A177-3AD203B41FA5}">
                      <a16:colId xmlns:a16="http://schemas.microsoft.com/office/drawing/2014/main" val="20000"/>
                    </a:ext>
                  </a:extLst>
                </a:gridCol>
              </a:tblGrid>
              <a:tr h="370840">
                <a:tc>
                  <a:txBody>
                    <a:bodyPr/>
                    <a:lstStyle/>
                    <a:p>
                      <a:r>
                        <a:rPr lang="en-US" sz="1400" b="1" i="0" u="none" strike="noStrike" kern="1200" baseline="0" dirty="0">
                          <a:solidFill>
                            <a:schemeClr val="lt1"/>
                          </a:solidFill>
                          <a:latin typeface="+mn-lt"/>
                          <a:ea typeface="+mn-ea"/>
                          <a:cs typeface="+mn-cs"/>
                        </a:rPr>
                        <a:t>Description</a:t>
                      </a:r>
                      <a:endParaRPr lang="en-US" dirty="0"/>
                    </a:p>
                  </a:txBody>
                  <a:tcPr/>
                </a:tc>
                <a:extLst>
                  <a:ext uri="{0D108BD9-81ED-4DB2-BD59-A6C34878D82A}">
                    <a16:rowId xmlns:a16="http://schemas.microsoft.com/office/drawing/2014/main" val="10000"/>
                  </a:ext>
                </a:extLst>
              </a:tr>
              <a:tr h="370840">
                <a:tc>
                  <a:txBody>
                    <a:bodyPr/>
                    <a:lstStyle/>
                    <a:p>
                      <a:r>
                        <a:rPr lang="en-US" sz="1600" b="0" i="0" u="none" strike="noStrike" kern="1200" baseline="0" dirty="0">
                          <a:solidFill>
                            <a:srgbClr val="000000"/>
                          </a:solidFill>
                          <a:latin typeface="+mn-lt"/>
                          <a:ea typeface="+mn-ea"/>
                          <a:cs typeface="+mn-cs"/>
                        </a:rPr>
                        <a:t>LSA type 3 summary link</a:t>
                      </a:r>
                      <a:endParaRPr lang="en-US" sz="1600" dirty="0">
                        <a:solidFill>
                          <a:srgbClr val="000000"/>
                        </a:solidFill>
                      </a:endParaRPr>
                    </a:p>
                  </a:txBody>
                  <a:tcPr/>
                </a:tc>
                <a:extLst>
                  <a:ext uri="{0D108BD9-81ED-4DB2-BD59-A6C34878D82A}">
                    <a16:rowId xmlns:a16="http://schemas.microsoft.com/office/drawing/2014/main" val="10001"/>
                  </a:ext>
                </a:extLst>
              </a:tr>
              <a:tr h="370840">
                <a:tc>
                  <a:txBody>
                    <a:bodyPr/>
                    <a:lstStyle/>
                    <a:p>
                      <a:r>
                        <a:rPr lang="en-US" sz="1600" b="0" i="0" u="none" strike="noStrike" kern="1200" baseline="0" dirty="0">
                          <a:solidFill>
                            <a:srgbClr val="000000"/>
                          </a:solidFill>
                          <a:latin typeface="+mn-lt"/>
                          <a:ea typeface="+mn-ea"/>
                          <a:cs typeface="+mn-cs"/>
                        </a:rPr>
                        <a:t>Type 3 LSA Conceptual</a:t>
                      </a:r>
                      <a:endParaRPr lang="en-US" sz="1600" dirty="0">
                        <a:solidFill>
                          <a:srgbClr val="000000"/>
                        </a:solidFill>
                      </a:endParaRPr>
                    </a:p>
                  </a:txBody>
                  <a:tcPr/>
                </a:tc>
                <a:extLst>
                  <a:ext uri="{0D108BD9-81ED-4DB2-BD59-A6C34878D82A}">
                    <a16:rowId xmlns:a16="http://schemas.microsoft.com/office/drawing/2014/main" val="10002"/>
                  </a:ext>
                </a:extLst>
              </a:tr>
              <a:tr h="370840">
                <a:tc>
                  <a:txBody>
                    <a:bodyPr/>
                    <a:lstStyle/>
                    <a:p>
                      <a:r>
                        <a:rPr lang="en-US" sz="1600" b="0" i="0" u="none" strike="noStrike" kern="1200" baseline="0" dirty="0">
                          <a:solidFill>
                            <a:srgbClr val="000000"/>
                          </a:solidFill>
                          <a:latin typeface="+mn-lt"/>
                          <a:ea typeface="+mn-ea"/>
                          <a:cs typeface="+mn-cs"/>
                        </a:rPr>
                        <a:t>ABR rules for type 3 LSAs</a:t>
                      </a:r>
                      <a:endParaRPr lang="en-US" sz="1600" dirty="0">
                        <a:solidFill>
                          <a:srgbClr val="000000"/>
                        </a:solidFill>
                      </a:endParaRPr>
                    </a:p>
                  </a:txBody>
                  <a:tcPr/>
                </a:tc>
                <a:extLst>
                  <a:ext uri="{0D108BD9-81ED-4DB2-BD59-A6C34878D82A}">
                    <a16:rowId xmlns:a16="http://schemas.microsoft.com/office/drawing/2014/main" val="10003"/>
                  </a:ext>
                </a:extLst>
              </a:tr>
              <a:tr h="370840">
                <a:tc>
                  <a:txBody>
                    <a:bodyPr/>
                    <a:lstStyle/>
                    <a:p>
                      <a:r>
                        <a:rPr lang="en-US" sz="1600" b="0" i="0" u="none" strike="noStrike" kern="1200" baseline="0" dirty="0">
                          <a:solidFill>
                            <a:srgbClr val="000000"/>
                          </a:solidFill>
                          <a:latin typeface="+mn-lt"/>
                          <a:ea typeface="+mn-ea"/>
                          <a:cs typeface="+mn-cs"/>
                        </a:rPr>
                        <a:t>OSPF path selection</a:t>
                      </a:r>
                      <a:endParaRPr lang="en-US" sz="1600" dirty="0">
                        <a:solidFill>
                          <a:srgbClr val="000000"/>
                        </a:solidFill>
                      </a:endParaRPr>
                    </a:p>
                  </a:txBody>
                  <a:tcPr/>
                </a:tc>
                <a:extLst>
                  <a:ext uri="{0D108BD9-81ED-4DB2-BD59-A6C34878D82A}">
                    <a16:rowId xmlns:a16="http://schemas.microsoft.com/office/drawing/2014/main" val="10004"/>
                  </a:ext>
                </a:extLst>
              </a:tr>
              <a:tr h="370840">
                <a:tc>
                  <a:txBody>
                    <a:bodyPr/>
                    <a:lstStyle/>
                    <a:p>
                      <a:r>
                        <a:rPr lang="en-US" sz="1600" b="0" i="0" u="none" strike="noStrike" kern="1200" baseline="0" dirty="0">
                          <a:solidFill>
                            <a:srgbClr val="000000"/>
                          </a:solidFill>
                          <a:latin typeface="+mn-lt"/>
                          <a:ea typeface="+mn-ea"/>
                          <a:cs typeface="+mn-cs"/>
                        </a:rPr>
                        <a:t>Summarization of routes</a:t>
                      </a:r>
                      <a:endParaRPr lang="en-US" sz="1600" dirty="0">
                        <a:solidFill>
                          <a:srgbClr val="000000"/>
                        </a:solidFill>
                      </a:endParaRPr>
                    </a:p>
                  </a:txBody>
                  <a:tcPr/>
                </a:tc>
                <a:extLst>
                  <a:ext uri="{0D108BD9-81ED-4DB2-BD59-A6C34878D82A}">
                    <a16:rowId xmlns:a16="http://schemas.microsoft.com/office/drawing/2014/main" val="10005"/>
                  </a:ext>
                </a:extLst>
              </a:tr>
              <a:tr h="370840">
                <a:tc>
                  <a:txBody>
                    <a:bodyPr/>
                    <a:lstStyle/>
                    <a:p>
                      <a:r>
                        <a:rPr lang="en-US" sz="1600" b="0" i="0" u="none" strike="noStrike" kern="1200" baseline="0" dirty="0">
                          <a:solidFill>
                            <a:srgbClr val="000000"/>
                          </a:solidFill>
                          <a:latin typeface="+mn-lt"/>
                          <a:ea typeface="+mn-ea"/>
                          <a:cs typeface="+mn-cs"/>
                        </a:rPr>
                        <a:t>Interarea summarization</a:t>
                      </a:r>
                      <a:endParaRPr lang="en-US" sz="1600" dirty="0">
                        <a:solidFill>
                          <a:srgbClr val="000000"/>
                        </a:solidFill>
                      </a:endParaRPr>
                    </a:p>
                  </a:txBody>
                  <a:tcPr/>
                </a:tc>
                <a:extLst>
                  <a:ext uri="{0D108BD9-81ED-4DB2-BD59-A6C34878D82A}">
                    <a16:rowId xmlns:a16="http://schemas.microsoft.com/office/drawing/2014/main" val="10006"/>
                  </a:ext>
                </a:extLst>
              </a:tr>
              <a:tr h="370840">
                <a:tc>
                  <a:txBody>
                    <a:bodyPr/>
                    <a:lstStyle/>
                    <a:p>
                      <a:r>
                        <a:rPr lang="en-US" sz="1600" b="0" i="0" u="none" strike="noStrike" kern="1200" baseline="0" dirty="0">
                          <a:solidFill>
                            <a:srgbClr val="000000"/>
                          </a:solidFill>
                          <a:latin typeface="+mn-lt"/>
                          <a:ea typeface="+mn-ea"/>
                          <a:cs typeface="+mn-cs"/>
                        </a:rPr>
                        <a:t>Configuration of interarea summarization</a:t>
                      </a:r>
                      <a:endParaRPr lang="en-US" sz="1600" dirty="0">
                        <a:solidFill>
                          <a:srgbClr val="000000"/>
                        </a:solidFill>
                      </a:endParaRPr>
                    </a:p>
                  </a:txBody>
                  <a:tcPr/>
                </a:tc>
                <a:extLst>
                  <a:ext uri="{0D108BD9-81ED-4DB2-BD59-A6C34878D82A}">
                    <a16:rowId xmlns:a16="http://schemas.microsoft.com/office/drawing/2014/main" val="10007"/>
                  </a:ext>
                </a:extLst>
              </a:tr>
              <a:tr h="370840">
                <a:tc>
                  <a:txBody>
                    <a:bodyPr/>
                    <a:lstStyle/>
                    <a:p>
                      <a:r>
                        <a:rPr lang="en-US" sz="1600" b="0" i="0" u="none" strike="noStrike" kern="1200" baseline="0" dirty="0">
                          <a:solidFill>
                            <a:srgbClr val="000000"/>
                          </a:solidFill>
                          <a:latin typeface="+mn-lt"/>
                          <a:ea typeface="+mn-ea"/>
                          <a:cs typeface="+mn-cs"/>
                        </a:rPr>
                        <a:t>OSPF Area Filtering</a:t>
                      </a:r>
                      <a:endParaRPr lang="en-US" sz="1600" dirty="0">
                        <a:solidFill>
                          <a:srgbClr val="000000"/>
                        </a:solidFill>
                      </a:endParaRPr>
                    </a:p>
                  </a:txBody>
                  <a:tcPr/>
                </a:tc>
                <a:extLst>
                  <a:ext uri="{0D108BD9-81ED-4DB2-BD59-A6C34878D82A}">
                    <a16:rowId xmlns:a16="http://schemas.microsoft.com/office/drawing/2014/main" val="10008"/>
                  </a:ext>
                </a:extLst>
              </a:tr>
              <a:tr h="370840">
                <a:tc>
                  <a:txBody>
                    <a:bodyPr/>
                    <a:lstStyle/>
                    <a:p>
                      <a:r>
                        <a:rPr lang="en-US" sz="1600" dirty="0">
                          <a:solidFill>
                            <a:srgbClr val="000000"/>
                          </a:solidFill>
                        </a:rPr>
                        <a:t>OSPF Distribute List Filtering Logic</a:t>
                      </a:r>
                    </a:p>
                  </a:txBody>
                  <a:tcPr/>
                </a:tc>
                <a:extLst>
                  <a:ext uri="{0D108BD9-81ED-4DB2-BD59-A6C34878D82A}">
                    <a16:rowId xmlns:a16="http://schemas.microsoft.com/office/drawing/2014/main" val="3607061673"/>
                  </a:ext>
                </a:extLst>
              </a:tr>
            </a:tbl>
          </a:graphicData>
        </a:graphic>
      </p:graphicFrame>
    </p:spTree>
    <p:extLst>
      <p:ext uri="{BB962C8B-B14F-4D97-AF65-F5344CB8AC3E}">
        <p14:creationId xmlns:p14="http://schemas.microsoft.com/office/powerpoint/2010/main" val="261929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45959"/>
          </a:xfrm>
        </p:spPr>
        <p:txBody>
          <a:bodyPr/>
          <a:lstStyle/>
          <a:p>
            <a:r>
              <a:rPr lang="en-US" sz="1600" dirty="0"/>
              <a:t>Prepare for the Exam</a:t>
            </a:r>
            <a:br>
              <a:rPr lang="en-US" sz="2400" dirty="0"/>
            </a:br>
            <a:r>
              <a:rPr lang="en-US" sz="2400" dirty="0"/>
              <a:t>Key Terms for Chapter 9</a:t>
            </a:r>
          </a:p>
        </p:txBody>
      </p:sp>
      <p:graphicFrame>
        <p:nvGraphicFramePr>
          <p:cNvPr id="2" name="Table 1"/>
          <p:cNvGraphicFramePr>
            <a:graphicFrameLocks noGrp="1"/>
          </p:cNvGraphicFramePr>
          <p:nvPr>
            <p:extLst>
              <p:ext uri="{D42A27DB-BD31-4B8C-83A1-F6EECF244321}">
                <p14:modId xmlns:p14="http://schemas.microsoft.com/office/powerpoint/2010/main" val="2159118357"/>
              </p:ext>
            </p:extLst>
          </p:nvPr>
        </p:nvGraphicFramePr>
        <p:xfrm>
          <a:off x="2393767" y="1217441"/>
          <a:ext cx="3557954" cy="2966720"/>
        </p:xfrm>
        <a:graphic>
          <a:graphicData uri="http://schemas.openxmlformats.org/drawingml/2006/table">
            <a:tbl>
              <a:tblPr firstRow="1" bandRow="1">
                <a:tableStyleId>{5C22544A-7EE6-4342-B048-85BDC9FD1C3A}</a:tableStyleId>
              </a:tblPr>
              <a:tblGrid>
                <a:gridCol w="3557954">
                  <a:extLst>
                    <a:ext uri="{9D8B030D-6E8A-4147-A177-3AD203B41FA5}">
                      <a16:colId xmlns:a16="http://schemas.microsoft.com/office/drawing/2014/main" val="20000"/>
                    </a:ext>
                  </a:extLst>
                </a:gridCol>
              </a:tblGrid>
              <a:tr h="370840">
                <a:tc>
                  <a:txBody>
                    <a:bodyPr/>
                    <a:lstStyle/>
                    <a:p>
                      <a:r>
                        <a:rPr lang="en-US" dirty="0"/>
                        <a:t>Term</a:t>
                      </a:r>
                    </a:p>
                  </a:txBody>
                  <a:tcPr/>
                </a:tc>
                <a:extLst>
                  <a:ext uri="{0D108BD9-81ED-4DB2-BD59-A6C34878D82A}">
                    <a16:rowId xmlns:a16="http://schemas.microsoft.com/office/drawing/2014/main" val="10000"/>
                  </a:ext>
                </a:extLst>
              </a:tr>
              <a:tr h="370840">
                <a:tc>
                  <a:txBody>
                    <a:bodyPr/>
                    <a:lstStyle/>
                    <a:p>
                      <a:r>
                        <a:rPr lang="en-US" sz="1600" b="0" i="0" u="none" strike="noStrike" kern="1200" baseline="0" dirty="0">
                          <a:solidFill>
                            <a:srgbClr val="000000"/>
                          </a:solidFill>
                          <a:latin typeface="+mn-lt"/>
                          <a:ea typeface="+mn-ea"/>
                          <a:cs typeface="+mn-cs"/>
                        </a:rPr>
                        <a:t>area border router (ABR)</a:t>
                      </a:r>
                      <a:endParaRPr lang="en-US" sz="1600" dirty="0">
                        <a:solidFill>
                          <a:srgbClr val="000000"/>
                        </a:solidFill>
                      </a:endParaRPr>
                    </a:p>
                  </a:txBody>
                  <a:tcPr/>
                </a:tc>
                <a:extLst>
                  <a:ext uri="{0D108BD9-81ED-4DB2-BD59-A6C34878D82A}">
                    <a16:rowId xmlns:a16="http://schemas.microsoft.com/office/drawing/2014/main" val="10001"/>
                  </a:ext>
                </a:extLst>
              </a:tr>
              <a:tr h="370840">
                <a:tc>
                  <a:txBody>
                    <a:bodyPr/>
                    <a:lstStyle/>
                    <a:p>
                      <a:r>
                        <a:rPr lang="en-US" sz="1600" b="0" i="0" u="none" strike="noStrike" kern="1200" baseline="0" dirty="0">
                          <a:solidFill>
                            <a:srgbClr val="000000"/>
                          </a:solidFill>
                          <a:latin typeface="+mn-lt"/>
                          <a:ea typeface="+mn-ea"/>
                          <a:cs typeface="+mn-cs"/>
                        </a:rPr>
                        <a:t>backbone area</a:t>
                      </a:r>
                      <a:endParaRPr lang="en-US" sz="1600" dirty="0">
                        <a:solidFill>
                          <a:srgbClr val="000000"/>
                        </a:solidFill>
                      </a:endParaRPr>
                    </a:p>
                  </a:txBody>
                  <a:tcPr/>
                </a:tc>
                <a:extLst>
                  <a:ext uri="{0D108BD9-81ED-4DB2-BD59-A6C34878D82A}">
                    <a16:rowId xmlns:a16="http://schemas.microsoft.com/office/drawing/2014/main" val="10002"/>
                  </a:ext>
                </a:extLst>
              </a:tr>
              <a:tr h="370840">
                <a:tc>
                  <a:txBody>
                    <a:bodyPr/>
                    <a:lstStyle/>
                    <a:p>
                      <a:r>
                        <a:rPr lang="en-US" sz="1600" dirty="0">
                          <a:solidFill>
                            <a:srgbClr val="000000"/>
                          </a:solidFill>
                        </a:rPr>
                        <a:t>discontiguous network</a:t>
                      </a:r>
                    </a:p>
                  </a:txBody>
                  <a:tcPr/>
                </a:tc>
                <a:extLst>
                  <a:ext uri="{0D108BD9-81ED-4DB2-BD59-A6C34878D82A}">
                    <a16:rowId xmlns:a16="http://schemas.microsoft.com/office/drawing/2014/main" val="10003"/>
                  </a:ext>
                </a:extLst>
              </a:tr>
              <a:tr h="370840">
                <a:tc>
                  <a:txBody>
                    <a:bodyPr/>
                    <a:lstStyle/>
                    <a:p>
                      <a:r>
                        <a:rPr lang="en-US" sz="1600" b="0" i="0" u="none" strike="noStrike" kern="1200" baseline="0" dirty="0">
                          <a:solidFill>
                            <a:srgbClr val="000000"/>
                          </a:solidFill>
                          <a:latin typeface="+mn-lt"/>
                          <a:ea typeface="+mn-ea"/>
                          <a:cs typeface="+mn-cs"/>
                        </a:rPr>
                        <a:t>interarea route</a:t>
                      </a:r>
                    </a:p>
                  </a:txBody>
                  <a:tcPr/>
                </a:tc>
                <a:extLst>
                  <a:ext uri="{0D108BD9-81ED-4DB2-BD59-A6C34878D82A}">
                    <a16:rowId xmlns:a16="http://schemas.microsoft.com/office/drawing/2014/main" val="10004"/>
                  </a:ext>
                </a:extLst>
              </a:tr>
              <a:tr h="370840">
                <a:tc>
                  <a:txBody>
                    <a:bodyPr/>
                    <a:lstStyle/>
                    <a:p>
                      <a:r>
                        <a:rPr lang="en-US" sz="1600" dirty="0">
                          <a:solidFill>
                            <a:srgbClr val="000000"/>
                          </a:solidFill>
                        </a:rPr>
                        <a:t>intra-area route</a:t>
                      </a:r>
                    </a:p>
                  </a:txBody>
                  <a:tcPr/>
                </a:tc>
                <a:extLst>
                  <a:ext uri="{0D108BD9-81ED-4DB2-BD59-A6C34878D82A}">
                    <a16:rowId xmlns:a16="http://schemas.microsoft.com/office/drawing/2014/main" val="10005"/>
                  </a:ext>
                </a:extLst>
              </a:tr>
              <a:tr h="370840">
                <a:tc>
                  <a:txBody>
                    <a:bodyPr/>
                    <a:lstStyle/>
                    <a:p>
                      <a:r>
                        <a:rPr lang="en-US" sz="1600" dirty="0">
                          <a:solidFill>
                            <a:srgbClr val="000000"/>
                          </a:solidFill>
                        </a:rPr>
                        <a:t>router LSA</a:t>
                      </a:r>
                    </a:p>
                  </a:txBody>
                  <a:tcPr/>
                </a:tc>
                <a:extLst>
                  <a:ext uri="{0D108BD9-81ED-4DB2-BD59-A6C34878D82A}">
                    <a16:rowId xmlns:a16="http://schemas.microsoft.com/office/drawing/2014/main" val="10006"/>
                  </a:ext>
                </a:extLst>
              </a:tr>
              <a:tr h="370840">
                <a:tc>
                  <a:txBody>
                    <a:bodyPr/>
                    <a:lstStyle/>
                    <a:p>
                      <a:r>
                        <a:rPr lang="en-US" sz="1600" dirty="0">
                          <a:solidFill>
                            <a:srgbClr val="000000"/>
                          </a:solidFill>
                        </a:rPr>
                        <a:t>summary LSA</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0191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Command Reference for Chapter 9</a:t>
            </a:r>
          </a:p>
        </p:txBody>
      </p:sp>
      <p:graphicFrame>
        <p:nvGraphicFramePr>
          <p:cNvPr id="2" name="Table 1"/>
          <p:cNvGraphicFramePr>
            <a:graphicFrameLocks noGrp="1"/>
          </p:cNvGraphicFramePr>
          <p:nvPr>
            <p:extLst>
              <p:ext uri="{D42A27DB-BD31-4B8C-83A1-F6EECF244321}">
                <p14:modId xmlns:p14="http://schemas.microsoft.com/office/powerpoint/2010/main" val="4242638147"/>
              </p:ext>
            </p:extLst>
          </p:nvPr>
        </p:nvGraphicFramePr>
        <p:xfrm>
          <a:off x="270246" y="1044940"/>
          <a:ext cx="8604739" cy="3309718"/>
        </p:xfrm>
        <a:graphic>
          <a:graphicData uri="http://schemas.openxmlformats.org/drawingml/2006/table">
            <a:tbl>
              <a:tblPr firstRow="1" bandRow="1">
                <a:tableStyleId>{5C22544A-7EE6-4342-B048-85BDC9FD1C3A}</a:tableStyleId>
              </a:tblPr>
              <a:tblGrid>
                <a:gridCol w="3868617">
                  <a:extLst>
                    <a:ext uri="{9D8B030D-6E8A-4147-A177-3AD203B41FA5}">
                      <a16:colId xmlns:a16="http://schemas.microsoft.com/office/drawing/2014/main" val="20000"/>
                    </a:ext>
                  </a:extLst>
                </a:gridCol>
                <a:gridCol w="4736122">
                  <a:extLst>
                    <a:ext uri="{9D8B030D-6E8A-4147-A177-3AD203B41FA5}">
                      <a16:colId xmlns:a16="http://schemas.microsoft.com/office/drawing/2014/main" val="20001"/>
                    </a:ext>
                  </a:extLst>
                </a:gridCol>
              </a:tblGrid>
              <a:tr h="378558">
                <a:tc>
                  <a:txBody>
                    <a:bodyPr/>
                    <a:lstStyle/>
                    <a:p>
                      <a:r>
                        <a:rPr lang="en-US" dirty="0"/>
                        <a:t>Task</a:t>
                      </a:r>
                    </a:p>
                  </a:txBody>
                  <a:tcPr/>
                </a:tc>
                <a:tc>
                  <a:txBody>
                    <a:bodyPr/>
                    <a:lstStyle/>
                    <a:p>
                      <a:r>
                        <a:rPr lang="en-US" sz="1400" b="1" i="0" u="none" strike="noStrike" kern="1200" baseline="0" dirty="0">
                          <a:solidFill>
                            <a:schemeClr val="lt1"/>
                          </a:solidFill>
                          <a:latin typeface="+mn-lt"/>
                          <a:ea typeface="+mn-ea"/>
                          <a:cs typeface="+mn-cs"/>
                        </a:rPr>
                        <a:t>Command Syntax</a:t>
                      </a:r>
                      <a:endParaRPr lang="en-US" dirty="0"/>
                    </a:p>
                  </a:txBody>
                  <a:tcPr/>
                </a:tc>
                <a:extLst>
                  <a:ext uri="{0D108BD9-81ED-4DB2-BD59-A6C34878D82A}">
                    <a16:rowId xmlns:a16="http://schemas.microsoft.com/office/drawing/2014/main" val="10000"/>
                  </a:ext>
                </a:extLst>
              </a:tr>
              <a:tr h="370840">
                <a:tc>
                  <a:txBody>
                    <a:bodyPr/>
                    <a:lstStyle/>
                    <a:p>
                      <a:r>
                        <a:rPr lang="en-US" sz="1600" dirty="0">
                          <a:solidFill>
                            <a:srgbClr val="000000"/>
                          </a:solidFill>
                        </a:rPr>
                        <a:t>Initialize the OSPF process</a:t>
                      </a:r>
                    </a:p>
                  </a:txBody>
                  <a:tcPr/>
                </a:tc>
                <a:tc>
                  <a:txBody>
                    <a:bodyPr/>
                    <a:lstStyle/>
                    <a:p>
                      <a:r>
                        <a:rPr lang="en-US" sz="1600" b="1" dirty="0">
                          <a:solidFill>
                            <a:srgbClr val="000000"/>
                          </a:solidFill>
                        </a:rPr>
                        <a:t>router ospf </a:t>
                      </a:r>
                      <a:r>
                        <a:rPr lang="en-US" sz="1600" i="1" u="none" dirty="0">
                          <a:solidFill>
                            <a:srgbClr val="000000"/>
                          </a:solidFill>
                        </a:rPr>
                        <a:t>process-id</a:t>
                      </a:r>
                    </a:p>
                  </a:txBody>
                  <a:tcPr/>
                </a:tc>
                <a:extLst>
                  <a:ext uri="{0D108BD9-81ED-4DB2-BD59-A6C34878D82A}">
                    <a16:rowId xmlns:a16="http://schemas.microsoft.com/office/drawing/2014/main" val="10001"/>
                  </a:ext>
                </a:extLst>
              </a:tr>
              <a:tr h="370840">
                <a:tc>
                  <a:txBody>
                    <a:bodyPr/>
                    <a:lstStyle/>
                    <a:p>
                      <a:r>
                        <a:rPr lang="en-US" sz="1600" dirty="0">
                          <a:solidFill>
                            <a:srgbClr val="000000"/>
                          </a:solidFill>
                        </a:rPr>
                        <a:t>Summarize routes as they are crossing</a:t>
                      </a:r>
                    </a:p>
                    <a:p>
                      <a:r>
                        <a:rPr lang="en-US" sz="1600" dirty="0">
                          <a:solidFill>
                            <a:srgbClr val="000000"/>
                          </a:solidFill>
                        </a:rPr>
                        <a:t>an OSPF ABR</a:t>
                      </a:r>
                    </a:p>
                  </a:txBody>
                  <a:tcPr/>
                </a:tc>
                <a:tc>
                  <a:txBody>
                    <a:bodyPr/>
                    <a:lstStyle/>
                    <a:p>
                      <a:r>
                        <a:rPr lang="en-US" sz="1600" b="1" dirty="0">
                          <a:solidFill>
                            <a:srgbClr val="000000"/>
                          </a:solidFill>
                        </a:rPr>
                        <a:t>area </a:t>
                      </a:r>
                      <a:r>
                        <a:rPr lang="en-US" sz="1600" b="0" i="1" dirty="0">
                          <a:solidFill>
                            <a:srgbClr val="000000"/>
                          </a:solidFill>
                        </a:rPr>
                        <a:t>area-id</a:t>
                      </a:r>
                      <a:r>
                        <a:rPr lang="en-US" sz="1600" b="1" dirty="0">
                          <a:solidFill>
                            <a:srgbClr val="000000"/>
                          </a:solidFill>
                        </a:rPr>
                        <a:t> range network subnet-mask</a:t>
                      </a:r>
                    </a:p>
                    <a:p>
                      <a:r>
                        <a:rPr lang="en-US" sz="1600" b="0" dirty="0">
                          <a:solidFill>
                            <a:srgbClr val="000000"/>
                          </a:solidFill>
                        </a:rPr>
                        <a:t>[</a:t>
                      </a:r>
                      <a:r>
                        <a:rPr lang="en-US" sz="1600" b="1" dirty="0">
                          <a:solidFill>
                            <a:srgbClr val="000000"/>
                          </a:solidFill>
                        </a:rPr>
                        <a:t>advertise | not-advertise</a:t>
                      </a:r>
                      <a:r>
                        <a:rPr lang="en-US" sz="1600" b="0" dirty="0">
                          <a:solidFill>
                            <a:srgbClr val="000000"/>
                          </a:solidFill>
                        </a:rPr>
                        <a:t>]</a:t>
                      </a:r>
                      <a:r>
                        <a:rPr lang="en-US" sz="1600" b="1" dirty="0">
                          <a:solidFill>
                            <a:srgbClr val="000000"/>
                          </a:solidFill>
                        </a:rPr>
                        <a:t> </a:t>
                      </a:r>
                      <a:r>
                        <a:rPr lang="en-US" sz="1600" b="0" dirty="0">
                          <a:solidFill>
                            <a:srgbClr val="000000"/>
                          </a:solidFill>
                        </a:rPr>
                        <a:t>[</a:t>
                      </a:r>
                      <a:r>
                        <a:rPr lang="en-US" sz="1600" b="1" dirty="0">
                          <a:solidFill>
                            <a:srgbClr val="000000"/>
                          </a:solidFill>
                        </a:rPr>
                        <a:t>cost </a:t>
                      </a:r>
                      <a:r>
                        <a:rPr lang="en-US" sz="1600" b="0" i="1" dirty="0">
                          <a:solidFill>
                            <a:srgbClr val="000000"/>
                          </a:solidFill>
                        </a:rPr>
                        <a:t>metric</a:t>
                      </a:r>
                      <a:r>
                        <a:rPr lang="en-US" sz="1600" b="1" dirty="0">
                          <a:solidFill>
                            <a:srgbClr val="000000"/>
                          </a:solidFill>
                        </a:rPr>
                        <a:t>]</a:t>
                      </a:r>
                    </a:p>
                  </a:txBody>
                  <a:tcPr/>
                </a:tc>
                <a:extLst>
                  <a:ext uri="{0D108BD9-81ED-4DB2-BD59-A6C34878D82A}">
                    <a16:rowId xmlns:a16="http://schemas.microsoft.com/office/drawing/2014/main" val="10002"/>
                  </a:ext>
                </a:extLst>
              </a:tr>
              <a:tr h="370840">
                <a:tc>
                  <a:txBody>
                    <a:bodyPr/>
                    <a:lstStyle/>
                    <a:p>
                      <a:r>
                        <a:rPr lang="en-US" sz="1600" dirty="0">
                          <a:solidFill>
                            <a:srgbClr val="000000"/>
                          </a:solidFill>
                        </a:rPr>
                        <a:t>Filter routes as they are crossing an</a:t>
                      </a:r>
                    </a:p>
                    <a:p>
                      <a:r>
                        <a:rPr lang="en-US" sz="1600" dirty="0">
                          <a:solidFill>
                            <a:srgbClr val="000000"/>
                          </a:solidFill>
                        </a:rPr>
                        <a:t>OSPF ABR</a:t>
                      </a:r>
                    </a:p>
                  </a:txBody>
                  <a:tcPr/>
                </a:tc>
                <a:tc>
                  <a:txBody>
                    <a:bodyPr/>
                    <a:lstStyle/>
                    <a:p>
                      <a:r>
                        <a:rPr lang="en-US" sz="1600" b="1" dirty="0">
                          <a:solidFill>
                            <a:srgbClr val="000000"/>
                          </a:solidFill>
                        </a:rPr>
                        <a:t>area </a:t>
                      </a:r>
                      <a:r>
                        <a:rPr lang="en-US" sz="1600" b="0" i="1" dirty="0">
                          <a:solidFill>
                            <a:srgbClr val="000000"/>
                          </a:solidFill>
                        </a:rPr>
                        <a:t>area-id</a:t>
                      </a:r>
                      <a:r>
                        <a:rPr lang="en-US" sz="1600" b="1" dirty="0">
                          <a:solidFill>
                            <a:srgbClr val="000000"/>
                          </a:solidFill>
                        </a:rPr>
                        <a:t> filter-list prefix </a:t>
                      </a:r>
                      <a:r>
                        <a:rPr lang="en-US" sz="1600" b="0" i="1" dirty="0">
                          <a:solidFill>
                            <a:srgbClr val="000000"/>
                          </a:solidFill>
                        </a:rPr>
                        <a:t>prefix-list-name</a:t>
                      </a:r>
                    </a:p>
                    <a:p>
                      <a:r>
                        <a:rPr lang="en-US" sz="1600" b="0" dirty="0">
                          <a:solidFill>
                            <a:srgbClr val="000000"/>
                          </a:solidFill>
                        </a:rPr>
                        <a:t>{</a:t>
                      </a:r>
                      <a:r>
                        <a:rPr lang="en-US" sz="1600" b="1" dirty="0">
                          <a:solidFill>
                            <a:srgbClr val="000000"/>
                          </a:solidFill>
                        </a:rPr>
                        <a:t>in | out</a:t>
                      </a:r>
                      <a:r>
                        <a:rPr lang="en-US" sz="1600" b="0" dirty="0">
                          <a:solidFill>
                            <a:srgbClr val="000000"/>
                          </a:solidFill>
                        </a:rPr>
                        <a:t>}</a:t>
                      </a:r>
                    </a:p>
                  </a:txBody>
                  <a:tcPr/>
                </a:tc>
                <a:extLst>
                  <a:ext uri="{0D108BD9-81ED-4DB2-BD59-A6C34878D82A}">
                    <a16:rowId xmlns:a16="http://schemas.microsoft.com/office/drawing/2014/main" val="10003"/>
                  </a:ext>
                </a:extLst>
              </a:tr>
              <a:tr h="370840">
                <a:tc>
                  <a:txBody>
                    <a:bodyPr/>
                    <a:lstStyle/>
                    <a:p>
                      <a:r>
                        <a:rPr lang="en-US" sz="1600" dirty="0">
                          <a:solidFill>
                            <a:srgbClr val="000000"/>
                          </a:solidFill>
                        </a:rPr>
                        <a:t>Filter OSPF routes from entering the RIB</a:t>
                      </a:r>
                    </a:p>
                  </a:txBody>
                  <a:tcPr/>
                </a:tc>
                <a:tc>
                  <a:txBody>
                    <a:bodyPr/>
                    <a:lstStyle/>
                    <a:p>
                      <a:r>
                        <a:rPr lang="en-US" sz="1600" b="1" i="0" u="none" strike="noStrike" kern="1200" baseline="0" dirty="0">
                          <a:solidFill>
                            <a:srgbClr val="000000"/>
                          </a:solidFill>
                          <a:latin typeface="+mn-lt"/>
                          <a:ea typeface="+mn-ea"/>
                          <a:cs typeface="+mn-cs"/>
                        </a:rPr>
                        <a:t>distribute-list </a:t>
                      </a:r>
                      <a:r>
                        <a:rPr lang="en-US" sz="1600" b="0" i="0" u="none" strike="noStrike" kern="1200" baseline="0" dirty="0">
                          <a:solidFill>
                            <a:srgbClr val="000000"/>
                          </a:solidFill>
                          <a:latin typeface="+mn-lt"/>
                          <a:ea typeface="+mn-ea"/>
                          <a:cs typeface="+mn-cs"/>
                        </a:rPr>
                        <a:t>{</a:t>
                      </a:r>
                      <a:r>
                        <a:rPr lang="en-US" sz="1600" b="0" i="1" u="none" strike="noStrike" kern="1200" baseline="0" dirty="0">
                          <a:solidFill>
                            <a:srgbClr val="000000"/>
                          </a:solidFill>
                          <a:latin typeface="+mn-lt"/>
                          <a:ea typeface="+mn-ea"/>
                          <a:cs typeface="+mn-cs"/>
                        </a:rPr>
                        <a:t>acl-number</a:t>
                      </a:r>
                      <a:r>
                        <a:rPr lang="en-US" sz="1600" b="1" i="0" u="none" strike="noStrike" kern="1200" baseline="0" dirty="0">
                          <a:solidFill>
                            <a:srgbClr val="000000"/>
                          </a:solidFill>
                          <a:latin typeface="+mn-lt"/>
                          <a:ea typeface="+mn-ea"/>
                          <a:cs typeface="+mn-cs"/>
                        </a:rPr>
                        <a:t> | </a:t>
                      </a:r>
                      <a:r>
                        <a:rPr lang="en-US" sz="1600" b="0" i="1" u="none" strike="noStrike" kern="1200" baseline="0" dirty="0">
                          <a:solidFill>
                            <a:srgbClr val="000000"/>
                          </a:solidFill>
                          <a:latin typeface="+mn-lt"/>
                          <a:ea typeface="+mn-ea"/>
                          <a:cs typeface="+mn-cs"/>
                        </a:rPr>
                        <a:t>acl-name</a:t>
                      </a:r>
                      <a:r>
                        <a:rPr lang="en-US" sz="1600" b="1" i="0" u="none" strike="noStrike" kern="1200" baseline="0" dirty="0">
                          <a:solidFill>
                            <a:srgbClr val="000000"/>
                          </a:solidFill>
                          <a:latin typeface="+mn-lt"/>
                          <a:ea typeface="+mn-ea"/>
                          <a:cs typeface="+mn-cs"/>
                        </a:rPr>
                        <a:t> |</a:t>
                      </a:r>
                    </a:p>
                    <a:p>
                      <a:r>
                        <a:rPr lang="en-US" sz="1600" b="1" i="0" u="none" strike="noStrike" kern="1200" baseline="0" dirty="0">
                          <a:solidFill>
                            <a:srgbClr val="000000"/>
                          </a:solidFill>
                          <a:latin typeface="+mn-lt"/>
                          <a:ea typeface="+mn-ea"/>
                          <a:cs typeface="+mn-cs"/>
                        </a:rPr>
                        <a:t>prefix </a:t>
                      </a:r>
                      <a:r>
                        <a:rPr lang="en-US" sz="1600" b="0" i="1" u="none" strike="noStrike" kern="1200" baseline="0" dirty="0">
                          <a:solidFill>
                            <a:srgbClr val="000000"/>
                          </a:solidFill>
                          <a:latin typeface="+mn-lt"/>
                          <a:ea typeface="+mn-ea"/>
                          <a:cs typeface="+mn-cs"/>
                        </a:rPr>
                        <a:t>prefix-list-name</a:t>
                      </a:r>
                      <a:r>
                        <a:rPr lang="en-US" sz="1600" b="1" i="0" u="none" strike="noStrike" kern="1200" baseline="0" dirty="0">
                          <a:solidFill>
                            <a:srgbClr val="000000"/>
                          </a:solidFill>
                          <a:latin typeface="+mn-lt"/>
                          <a:ea typeface="+mn-ea"/>
                          <a:cs typeface="+mn-cs"/>
                        </a:rPr>
                        <a:t> | route-map</a:t>
                      </a:r>
                    </a:p>
                    <a:p>
                      <a:r>
                        <a:rPr lang="en-US" sz="1600" b="0" i="1" u="none" strike="noStrike" kern="1200" baseline="0" dirty="0">
                          <a:solidFill>
                            <a:srgbClr val="000000"/>
                          </a:solidFill>
                          <a:latin typeface="+mn-lt"/>
                          <a:ea typeface="+mn-ea"/>
                          <a:cs typeface="+mn-cs"/>
                        </a:rPr>
                        <a:t>route-map-name</a:t>
                      </a:r>
                      <a:r>
                        <a:rPr lang="en-US" sz="1600" b="0" i="0" u="none" strike="noStrike" kern="1200" baseline="0" dirty="0">
                          <a:solidFill>
                            <a:srgbClr val="000000"/>
                          </a:solidFill>
                          <a:latin typeface="+mn-lt"/>
                          <a:ea typeface="+mn-ea"/>
                          <a:cs typeface="+mn-cs"/>
                        </a:rPr>
                        <a:t>}</a:t>
                      </a:r>
                      <a:r>
                        <a:rPr lang="en-US" sz="1600" b="1" i="0" u="none" strike="noStrike" kern="1200" baseline="0" dirty="0">
                          <a:solidFill>
                            <a:srgbClr val="000000"/>
                          </a:solidFill>
                          <a:latin typeface="+mn-lt"/>
                          <a:ea typeface="+mn-ea"/>
                          <a:cs typeface="+mn-cs"/>
                        </a:rPr>
                        <a:t> in</a:t>
                      </a:r>
                      <a:endParaRPr lang="en-US" sz="1600" dirty="0">
                        <a:solidFill>
                          <a:srgbClr val="000000"/>
                        </a:solidFill>
                      </a:endParaRPr>
                    </a:p>
                  </a:txBody>
                  <a:tcPr/>
                </a:tc>
                <a:extLst>
                  <a:ext uri="{0D108BD9-81ED-4DB2-BD59-A6C34878D82A}">
                    <a16:rowId xmlns:a16="http://schemas.microsoft.com/office/drawing/2014/main" val="10004"/>
                  </a:ext>
                </a:extLst>
              </a:tr>
              <a:tr h="370840">
                <a:tc>
                  <a:txBody>
                    <a:bodyPr/>
                    <a:lstStyle/>
                    <a:p>
                      <a:r>
                        <a:rPr lang="en-US" sz="1600" dirty="0">
                          <a:solidFill>
                            <a:srgbClr val="000000"/>
                          </a:solidFill>
                        </a:rPr>
                        <a:t>Display the LSAs in the LSDB</a:t>
                      </a:r>
                    </a:p>
                  </a:txBody>
                  <a:tcPr/>
                </a:tc>
                <a:tc>
                  <a:txBody>
                    <a:bodyPr/>
                    <a:lstStyle/>
                    <a:p>
                      <a:r>
                        <a:rPr lang="en-US" sz="1600" b="1" i="0" u="none" strike="noStrike" kern="1200" baseline="0" dirty="0">
                          <a:solidFill>
                            <a:srgbClr val="000000"/>
                          </a:solidFill>
                          <a:latin typeface="+mn-lt"/>
                          <a:ea typeface="+mn-ea"/>
                          <a:cs typeface="+mn-cs"/>
                        </a:rPr>
                        <a:t>show ip ospf database </a:t>
                      </a:r>
                      <a:r>
                        <a:rPr lang="en-US" sz="1600" b="0" i="0" u="none" strike="noStrike" kern="1200" baseline="0" dirty="0">
                          <a:solidFill>
                            <a:srgbClr val="000000"/>
                          </a:solidFill>
                          <a:latin typeface="+mn-lt"/>
                          <a:ea typeface="+mn-ea"/>
                          <a:cs typeface="+mn-cs"/>
                        </a:rPr>
                        <a:t>[</a:t>
                      </a:r>
                      <a:r>
                        <a:rPr lang="en-US" sz="1600" b="1" i="0" u="none" strike="noStrike" kern="1200" baseline="0" dirty="0">
                          <a:solidFill>
                            <a:srgbClr val="000000"/>
                          </a:solidFill>
                          <a:latin typeface="+mn-lt"/>
                          <a:ea typeface="+mn-ea"/>
                          <a:cs typeface="+mn-cs"/>
                        </a:rPr>
                        <a:t>router | network |</a:t>
                      </a:r>
                    </a:p>
                    <a:p>
                      <a:r>
                        <a:rPr lang="en-US" sz="1600" b="1" i="0" u="none" strike="noStrike" kern="1200" baseline="0" dirty="0">
                          <a:solidFill>
                            <a:srgbClr val="000000"/>
                          </a:solidFill>
                          <a:latin typeface="+mn-lt"/>
                          <a:ea typeface="+mn-ea"/>
                          <a:cs typeface="+mn-cs"/>
                        </a:rPr>
                        <a:t>summary</a:t>
                      </a:r>
                      <a:r>
                        <a:rPr lang="en-US" sz="1600" b="0" i="0" u="none" strike="noStrike" kern="1200" baseline="0" dirty="0">
                          <a:solidFill>
                            <a:srgbClr val="000000"/>
                          </a:solidFill>
                          <a:latin typeface="+mn-lt"/>
                          <a:ea typeface="+mn-ea"/>
                          <a:cs typeface="+mn-cs"/>
                        </a:rPr>
                        <a:t>]</a:t>
                      </a:r>
                      <a:endParaRPr lang="en-US" sz="1600" b="0" dirty="0">
                        <a:solidFill>
                          <a:srgbClr val="000000"/>
                        </a:solidFill>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2572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99479016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Areas</a:t>
            </a:r>
            <a:br>
              <a:rPr lang="en-US" dirty="0"/>
            </a:br>
            <a:r>
              <a:rPr lang="en-US" sz="2400" dirty="0"/>
              <a:t>OSPF Areas (Cont.)</a:t>
            </a:r>
          </a:p>
        </p:txBody>
      </p:sp>
      <p:sp>
        <p:nvSpPr>
          <p:cNvPr id="5" name="TextBox 4">
            <a:extLst>
              <a:ext uri="{FF2B5EF4-FFF2-40B4-BE49-F238E27FC236}">
                <a16:creationId xmlns:a16="http://schemas.microsoft.com/office/drawing/2014/main" id="{EEC9D1C4-B9E3-489B-800E-BA01649A61D8}"/>
              </a:ext>
            </a:extLst>
          </p:cNvPr>
          <p:cNvSpPr txBox="1"/>
          <p:nvPr/>
        </p:nvSpPr>
        <p:spPr>
          <a:xfrm>
            <a:off x="78545" y="731837"/>
            <a:ext cx="8932451" cy="2062103"/>
          </a:xfrm>
          <a:prstGeom prst="rect">
            <a:avLst/>
          </a:prstGeom>
          <a:noFill/>
        </p:spPr>
        <p:txBody>
          <a:bodyPr wrap="square" rtlCol="0">
            <a:spAutoFit/>
          </a:bodyPr>
          <a:lstStyle/>
          <a:p>
            <a:pPr eaLnBrk="0" hangingPunct="0"/>
            <a:r>
              <a:rPr lang="en-US" sz="1600" dirty="0">
                <a:solidFill>
                  <a:srgbClr val="000000"/>
                </a:solidFill>
              </a:rPr>
              <a:t>In essence, an OSPF area hides the topology from another area but enables the networks to be visible in other areas within the OSPF domain. Segmenting the OSPF domain into multiple areas reduces the size of the LSDB for each area, making SPF tree calculations faster, and decreasing LSDB flooding between routers when a link flaps.</a:t>
            </a:r>
          </a:p>
          <a:p>
            <a:pPr eaLnBrk="0" hangingPunct="0"/>
            <a:endParaRPr lang="en-US" sz="1600" dirty="0">
              <a:solidFill>
                <a:srgbClr val="000000"/>
              </a:solidFill>
            </a:endParaRPr>
          </a:p>
          <a:p>
            <a:pPr eaLnBrk="0" hangingPunct="0"/>
            <a:r>
              <a:rPr lang="en-US" sz="1600" dirty="0">
                <a:solidFill>
                  <a:srgbClr val="000000"/>
                </a:solidFill>
              </a:rPr>
              <a:t>Just because a router connects to multiple OSPF areas does not mean the routes from one area will be injected into another area. Figure 9-1 shows router R1 connected to Area 1 and Area 2. Routes from Area 1 will not advertise into Area 2 and vice versa.</a:t>
            </a:r>
            <a:endParaRPr lang="en-US" dirty="0">
              <a:solidFill>
                <a:srgbClr val="000000"/>
              </a:solidFill>
            </a:endParaRPr>
          </a:p>
        </p:txBody>
      </p:sp>
      <p:pic>
        <p:nvPicPr>
          <p:cNvPr id="4" name="Picture 3">
            <a:extLst>
              <a:ext uri="{FF2B5EF4-FFF2-40B4-BE49-F238E27FC236}">
                <a16:creationId xmlns:a16="http://schemas.microsoft.com/office/drawing/2014/main" id="{7E171674-959F-44C2-A7F2-D0703B187E58}"/>
              </a:ext>
            </a:extLst>
          </p:cNvPr>
          <p:cNvPicPr>
            <a:picLocks noChangeAspect="1"/>
          </p:cNvPicPr>
          <p:nvPr/>
        </p:nvPicPr>
        <p:blipFill>
          <a:blip r:embed="rId3"/>
          <a:stretch>
            <a:fillRect/>
          </a:stretch>
        </p:blipFill>
        <p:spPr>
          <a:xfrm>
            <a:off x="1429790" y="2732960"/>
            <a:ext cx="5694218" cy="2013357"/>
          </a:xfrm>
          <a:prstGeom prst="rect">
            <a:avLst/>
          </a:prstGeom>
        </p:spPr>
      </p:pic>
    </p:spTree>
    <p:extLst>
      <p:ext uri="{BB962C8B-B14F-4D97-AF65-F5344CB8AC3E}">
        <p14:creationId xmlns:p14="http://schemas.microsoft.com/office/powerpoint/2010/main" val="320419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Areas</a:t>
            </a:r>
            <a:br>
              <a:rPr lang="en-US" dirty="0"/>
            </a:br>
            <a:r>
              <a:rPr lang="en-US" sz="2400" dirty="0"/>
              <a:t>OSPF Area 0 and ABRs</a:t>
            </a:r>
          </a:p>
        </p:txBody>
      </p:sp>
      <p:sp>
        <p:nvSpPr>
          <p:cNvPr id="4" name="Rectangle 3">
            <a:extLst>
              <a:ext uri="{FF2B5EF4-FFF2-40B4-BE49-F238E27FC236}">
                <a16:creationId xmlns:a16="http://schemas.microsoft.com/office/drawing/2014/main" id="{E25BA4A1-7704-419F-92C2-77EE5BBA8173}"/>
              </a:ext>
            </a:extLst>
          </p:cNvPr>
          <p:cNvSpPr/>
          <p:nvPr/>
        </p:nvSpPr>
        <p:spPr>
          <a:xfrm>
            <a:off x="0" y="640397"/>
            <a:ext cx="9035935" cy="1569660"/>
          </a:xfrm>
          <a:prstGeom prst="rect">
            <a:avLst/>
          </a:prstGeom>
        </p:spPr>
        <p:txBody>
          <a:bodyPr wrap="square">
            <a:spAutoFit/>
          </a:bodyPr>
          <a:lstStyle/>
          <a:p>
            <a:r>
              <a:rPr lang="en-US" sz="1600" dirty="0"/>
              <a:t>Area 0 is a special area called the backbone. By design, all areas must connect to Area 0 because OSPF expects all areas to inject routing information into the backbone, and Area 0 advertises the routes into other areas.</a:t>
            </a:r>
          </a:p>
          <a:p>
            <a:endParaRPr lang="en-US" sz="1600" dirty="0"/>
          </a:p>
          <a:p>
            <a:r>
              <a:rPr lang="en-US" sz="1600" dirty="0"/>
              <a:t>Area border routers (ABRs) are OSPF routers connected to Area 0 and another OSPF area. ABRs are responsible for advertising routes from one area and injecting them into a different OSPF area. </a:t>
            </a:r>
          </a:p>
        </p:txBody>
      </p:sp>
      <p:sp>
        <p:nvSpPr>
          <p:cNvPr id="6" name="Rectangle 5">
            <a:extLst>
              <a:ext uri="{FF2B5EF4-FFF2-40B4-BE49-F238E27FC236}">
                <a16:creationId xmlns:a16="http://schemas.microsoft.com/office/drawing/2014/main" id="{B458E8D9-EF7C-4D10-A138-DDCB811E1461}"/>
              </a:ext>
            </a:extLst>
          </p:cNvPr>
          <p:cNvSpPr/>
          <p:nvPr/>
        </p:nvSpPr>
        <p:spPr>
          <a:xfrm>
            <a:off x="1363287" y="3716060"/>
            <a:ext cx="6075738" cy="553998"/>
          </a:xfrm>
          <a:prstGeom prst="rect">
            <a:avLst/>
          </a:prstGeom>
        </p:spPr>
        <p:txBody>
          <a:bodyPr wrap="square">
            <a:spAutoFit/>
          </a:bodyPr>
          <a:lstStyle/>
          <a:p>
            <a:r>
              <a:rPr lang="en-US" sz="1500" dirty="0"/>
              <a:t>Figure 9-2 shows that R1 is connected to Area 0, Area 1, and Area 2. R1 is a proper ABR because it now participates in Area 0. </a:t>
            </a:r>
          </a:p>
        </p:txBody>
      </p:sp>
      <p:pic>
        <p:nvPicPr>
          <p:cNvPr id="7" name="Picture 6">
            <a:extLst>
              <a:ext uri="{FF2B5EF4-FFF2-40B4-BE49-F238E27FC236}">
                <a16:creationId xmlns:a16="http://schemas.microsoft.com/office/drawing/2014/main" id="{42E7EAB5-0A03-4A0F-90A7-956E96304691}"/>
              </a:ext>
            </a:extLst>
          </p:cNvPr>
          <p:cNvPicPr>
            <a:picLocks noChangeAspect="1"/>
          </p:cNvPicPr>
          <p:nvPr/>
        </p:nvPicPr>
        <p:blipFill>
          <a:blip r:embed="rId3"/>
          <a:stretch>
            <a:fillRect/>
          </a:stretch>
        </p:blipFill>
        <p:spPr>
          <a:xfrm>
            <a:off x="2975090" y="2210057"/>
            <a:ext cx="2668441" cy="1493719"/>
          </a:xfrm>
          <a:prstGeom prst="rect">
            <a:avLst/>
          </a:prstGeom>
        </p:spPr>
      </p:pic>
    </p:spTree>
    <p:extLst>
      <p:ext uri="{BB962C8B-B14F-4D97-AF65-F5344CB8AC3E}">
        <p14:creationId xmlns:p14="http://schemas.microsoft.com/office/powerpoint/2010/main" val="205207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0"/>
            <a:ext cx="9144001" cy="731837"/>
          </a:xfrm>
        </p:spPr>
        <p:txBody>
          <a:bodyPr/>
          <a:lstStyle/>
          <a:p>
            <a:r>
              <a:rPr lang="en-US" sz="1600" dirty="0"/>
              <a:t>Areas</a:t>
            </a:r>
            <a:br>
              <a:rPr lang="en-US" dirty="0"/>
            </a:br>
            <a:r>
              <a:rPr lang="en-US" sz="2400" dirty="0"/>
              <a:t>Multi-Area OSPF Configurations and Verifying Interfaces for ABRs</a:t>
            </a:r>
          </a:p>
        </p:txBody>
      </p:sp>
      <p:sp>
        <p:nvSpPr>
          <p:cNvPr id="10" name="Rectangle 9">
            <a:extLst>
              <a:ext uri="{FF2B5EF4-FFF2-40B4-BE49-F238E27FC236}">
                <a16:creationId xmlns:a16="http://schemas.microsoft.com/office/drawing/2014/main" id="{FD097616-C743-4110-9077-5D9A718DB21C}"/>
              </a:ext>
            </a:extLst>
          </p:cNvPr>
          <p:cNvSpPr/>
          <p:nvPr/>
        </p:nvSpPr>
        <p:spPr>
          <a:xfrm>
            <a:off x="181156" y="2128701"/>
            <a:ext cx="4091724" cy="2862322"/>
          </a:xfrm>
          <a:prstGeom prst="rect">
            <a:avLst/>
          </a:prstGeom>
        </p:spPr>
        <p:txBody>
          <a:bodyPr wrap="square">
            <a:spAutoFit/>
          </a:bodyPr>
          <a:lstStyle/>
          <a:p>
            <a:r>
              <a:rPr lang="en-US" sz="1500" dirty="0"/>
              <a:t>Figure 9-3 shows a larger-scale OSPF multi-area topology. In the topology:</a:t>
            </a:r>
          </a:p>
          <a:p>
            <a:pPr marL="285750" indent="-285750">
              <a:buFont typeface="Arial" panose="020B0604020202020204" pitchFamily="34" charset="0"/>
              <a:buChar char="•"/>
            </a:pPr>
            <a:r>
              <a:rPr lang="en-US" sz="1500" dirty="0"/>
              <a:t>R1, R2, R3, and R4 belong to Area 1234.</a:t>
            </a:r>
          </a:p>
          <a:p>
            <a:pPr marL="285750" indent="-285750">
              <a:buFont typeface="Arial" panose="020B0604020202020204" pitchFamily="34" charset="0"/>
              <a:buChar char="•"/>
            </a:pPr>
            <a:r>
              <a:rPr lang="en-US" sz="1500" dirty="0"/>
              <a:t>R4 and R5 belong to Area 0.</a:t>
            </a:r>
          </a:p>
          <a:p>
            <a:pPr marL="285750" indent="-285750">
              <a:buFont typeface="Arial" panose="020B0604020202020204" pitchFamily="34" charset="0"/>
              <a:buChar char="•"/>
            </a:pPr>
            <a:r>
              <a:rPr lang="en-US" sz="1500" dirty="0"/>
              <a:t>R5 and R6 belong to Area 56.</a:t>
            </a:r>
          </a:p>
          <a:p>
            <a:pPr marL="285750" indent="-285750">
              <a:buFont typeface="Arial" panose="020B0604020202020204" pitchFamily="34" charset="0"/>
              <a:buChar char="•"/>
            </a:pPr>
            <a:r>
              <a:rPr lang="en-US" sz="1500" dirty="0"/>
              <a:t>R4 and R5 are ABRs.</a:t>
            </a:r>
          </a:p>
          <a:p>
            <a:pPr marL="285750" indent="-285750">
              <a:buFont typeface="Arial" panose="020B0604020202020204" pitchFamily="34" charset="0"/>
              <a:buChar char="•"/>
            </a:pPr>
            <a:r>
              <a:rPr lang="en-US" sz="1500" dirty="0"/>
              <a:t>Area 1234 connects to Area 0, and Area 56 connects to Area 0.</a:t>
            </a:r>
          </a:p>
          <a:p>
            <a:pPr marL="285750" indent="-285750">
              <a:buFont typeface="Arial" panose="020B0604020202020204" pitchFamily="34" charset="0"/>
              <a:buChar char="•"/>
            </a:pPr>
            <a:r>
              <a:rPr lang="en-US" sz="1500" dirty="0"/>
              <a:t>Routers in Area 1234 can see routes from routers in Area 0 and Area 56 and vice versa.</a:t>
            </a:r>
          </a:p>
          <a:p>
            <a:endParaRPr lang="en-US" sz="1500" dirty="0"/>
          </a:p>
        </p:txBody>
      </p:sp>
      <p:pic>
        <p:nvPicPr>
          <p:cNvPr id="11" name="Picture 10">
            <a:extLst>
              <a:ext uri="{FF2B5EF4-FFF2-40B4-BE49-F238E27FC236}">
                <a16:creationId xmlns:a16="http://schemas.microsoft.com/office/drawing/2014/main" id="{7E135B09-FAFD-465C-93B9-57185325360A}"/>
              </a:ext>
            </a:extLst>
          </p:cNvPr>
          <p:cNvPicPr>
            <a:picLocks noChangeAspect="1"/>
          </p:cNvPicPr>
          <p:nvPr/>
        </p:nvPicPr>
        <p:blipFill>
          <a:blip r:embed="rId3"/>
          <a:stretch>
            <a:fillRect/>
          </a:stretch>
        </p:blipFill>
        <p:spPr>
          <a:xfrm>
            <a:off x="103594" y="634983"/>
            <a:ext cx="3876989" cy="1529310"/>
          </a:xfrm>
          <a:prstGeom prst="rect">
            <a:avLst/>
          </a:prstGeom>
        </p:spPr>
      </p:pic>
      <p:sp>
        <p:nvSpPr>
          <p:cNvPr id="5" name="Rectangle 4">
            <a:extLst>
              <a:ext uri="{FF2B5EF4-FFF2-40B4-BE49-F238E27FC236}">
                <a16:creationId xmlns:a16="http://schemas.microsoft.com/office/drawing/2014/main" id="{4338C25C-FC92-412D-92DE-44A820035061}"/>
              </a:ext>
            </a:extLst>
          </p:cNvPr>
          <p:cNvSpPr/>
          <p:nvPr/>
        </p:nvSpPr>
        <p:spPr>
          <a:xfrm>
            <a:off x="4272880" y="2493460"/>
            <a:ext cx="4871120" cy="276999"/>
          </a:xfrm>
          <a:prstGeom prst="rect">
            <a:avLst/>
          </a:prstGeom>
        </p:spPr>
        <p:txBody>
          <a:bodyPr wrap="square">
            <a:spAutoFit/>
          </a:bodyPr>
          <a:lstStyle/>
          <a:p>
            <a:r>
              <a:rPr lang="en-US" sz="1200" dirty="0"/>
              <a:t>Example 9-1 shows the OSPF configuration for the ABRs R4 and R5. </a:t>
            </a:r>
          </a:p>
        </p:txBody>
      </p:sp>
      <p:sp>
        <p:nvSpPr>
          <p:cNvPr id="13" name="Rectangle 12">
            <a:extLst>
              <a:ext uri="{FF2B5EF4-FFF2-40B4-BE49-F238E27FC236}">
                <a16:creationId xmlns:a16="http://schemas.microsoft.com/office/drawing/2014/main" id="{DCEB8A70-00CE-4534-A633-F64A9969E263}"/>
              </a:ext>
            </a:extLst>
          </p:cNvPr>
          <p:cNvSpPr/>
          <p:nvPr/>
        </p:nvSpPr>
        <p:spPr>
          <a:xfrm>
            <a:off x="4379806" y="4333373"/>
            <a:ext cx="4967463" cy="461665"/>
          </a:xfrm>
          <a:prstGeom prst="rect">
            <a:avLst/>
          </a:prstGeom>
        </p:spPr>
        <p:txBody>
          <a:bodyPr wrap="square">
            <a:spAutoFit/>
          </a:bodyPr>
          <a:lstStyle/>
          <a:p>
            <a:r>
              <a:rPr lang="en-US" sz="1200" dirty="0"/>
              <a:t>Example 9-2 verifies that interfaces on R4 belong to Area 1234 and Area 0 and that interfaces on R5 belong to Area 0 and Area 56. </a:t>
            </a:r>
          </a:p>
        </p:txBody>
      </p:sp>
      <p:pic>
        <p:nvPicPr>
          <p:cNvPr id="12" name="Picture 11">
            <a:extLst>
              <a:ext uri="{FF2B5EF4-FFF2-40B4-BE49-F238E27FC236}">
                <a16:creationId xmlns:a16="http://schemas.microsoft.com/office/drawing/2014/main" id="{86BDBDD2-1357-4476-8FF4-85D2C797B21F}"/>
              </a:ext>
            </a:extLst>
          </p:cNvPr>
          <p:cNvPicPr>
            <a:picLocks noChangeAspect="1"/>
          </p:cNvPicPr>
          <p:nvPr/>
        </p:nvPicPr>
        <p:blipFill>
          <a:blip r:embed="rId4"/>
          <a:stretch>
            <a:fillRect/>
          </a:stretch>
        </p:blipFill>
        <p:spPr>
          <a:xfrm>
            <a:off x="4246590" y="2844229"/>
            <a:ext cx="4631401" cy="1526323"/>
          </a:xfrm>
          <a:prstGeom prst="rect">
            <a:avLst/>
          </a:prstGeom>
        </p:spPr>
      </p:pic>
      <p:pic>
        <p:nvPicPr>
          <p:cNvPr id="2" name="Picture 1">
            <a:extLst>
              <a:ext uri="{FF2B5EF4-FFF2-40B4-BE49-F238E27FC236}">
                <a16:creationId xmlns:a16="http://schemas.microsoft.com/office/drawing/2014/main" id="{B0EC06FF-84CD-4B4B-87F4-BC8BE5D4584A}"/>
              </a:ext>
            </a:extLst>
          </p:cNvPr>
          <p:cNvPicPr>
            <a:picLocks noChangeAspect="1"/>
          </p:cNvPicPr>
          <p:nvPr/>
        </p:nvPicPr>
        <p:blipFill>
          <a:blip r:embed="rId5"/>
          <a:stretch>
            <a:fillRect/>
          </a:stretch>
        </p:blipFill>
        <p:spPr>
          <a:xfrm>
            <a:off x="4246591" y="634982"/>
            <a:ext cx="4631401" cy="1936768"/>
          </a:xfrm>
          <a:prstGeom prst="rect">
            <a:avLst/>
          </a:prstGeom>
        </p:spPr>
      </p:pic>
    </p:spTree>
    <p:extLst>
      <p:ext uri="{BB962C8B-B14F-4D97-AF65-F5344CB8AC3E}">
        <p14:creationId xmlns:p14="http://schemas.microsoft.com/office/powerpoint/2010/main" val="258509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0"/>
            <a:ext cx="9144001" cy="731837"/>
          </a:xfrm>
        </p:spPr>
        <p:txBody>
          <a:bodyPr/>
          <a:lstStyle/>
          <a:p>
            <a:r>
              <a:rPr lang="en-US" sz="1600" dirty="0"/>
              <a:t>Areas</a:t>
            </a:r>
            <a:br>
              <a:rPr lang="en-US" sz="1600" dirty="0"/>
            </a:br>
            <a:r>
              <a:rPr lang="en-US" dirty="0"/>
              <a:t>Area ID</a:t>
            </a:r>
            <a:endParaRPr lang="en-US" sz="2400" dirty="0"/>
          </a:p>
        </p:txBody>
      </p:sp>
      <p:sp>
        <p:nvSpPr>
          <p:cNvPr id="4" name="Rectangle 3">
            <a:extLst>
              <a:ext uri="{FF2B5EF4-FFF2-40B4-BE49-F238E27FC236}">
                <a16:creationId xmlns:a16="http://schemas.microsoft.com/office/drawing/2014/main" id="{B94E68F6-094A-460F-B0CD-BBB3DB5652BB}"/>
              </a:ext>
            </a:extLst>
          </p:cNvPr>
          <p:cNvSpPr/>
          <p:nvPr/>
        </p:nvSpPr>
        <p:spPr>
          <a:xfrm>
            <a:off x="116455" y="731837"/>
            <a:ext cx="8911088" cy="2862322"/>
          </a:xfrm>
          <a:prstGeom prst="rect">
            <a:avLst/>
          </a:prstGeom>
        </p:spPr>
        <p:txBody>
          <a:bodyPr wrap="square">
            <a:spAutoFit/>
          </a:bodyPr>
          <a:lstStyle/>
          <a:p>
            <a:pPr marL="285750" indent="-285750">
              <a:buFont typeface="Arial" panose="020B0604020202020204" pitchFamily="34" charset="0"/>
              <a:buChar char="•"/>
            </a:pPr>
            <a:r>
              <a:rPr lang="en-US" dirty="0"/>
              <a:t>The area ID is a 32-bit field and can be formatted in simple decimal (0 through 4,294,967,295) or dotted decimal (0.0.0.0 through 255.255.255.255). </a:t>
            </a:r>
          </a:p>
          <a:p>
            <a:endParaRPr lang="en-US" dirty="0"/>
          </a:p>
          <a:p>
            <a:pPr marL="285750" indent="-285750">
              <a:buFont typeface="Arial" panose="020B0604020202020204" pitchFamily="34" charset="0"/>
              <a:buChar char="•"/>
            </a:pPr>
            <a:r>
              <a:rPr lang="en-US" dirty="0"/>
              <a:t>During router configuration, the area can use decimal format on one router and dotted-decimal format on a different router, and the routers can still form an adjacency. </a:t>
            </a:r>
          </a:p>
          <a:p>
            <a:endParaRPr lang="en-US" dirty="0"/>
          </a:p>
          <a:p>
            <a:pPr marL="285750" indent="-285750">
              <a:buFont typeface="Arial" panose="020B0604020202020204" pitchFamily="34" charset="0"/>
              <a:buChar char="•"/>
            </a:pPr>
            <a:r>
              <a:rPr lang="en-US" dirty="0"/>
              <a:t>OSPF advertises the area ID in dotted-decimal format in the OSPF hello packet.</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43700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0"/>
            <a:ext cx="9144001" cy="731837"/>
          </a:xfrm>
        </p:spPr>
        <p:txBody>
          <a:bodyPr/>
          <a:lstStyle/>
          <a:p>
            <a:r>
              <a:rPr lang="en-US" sz="1600" dirty="0"/>
              <a:t>Areas</a:t>
            </a:r>
            <a:br>
              <a:rPr lang="en-US" sz="1600" dirty="0"/>
            </a:br>
            <a:r>
              <a:rPr lang="en-US" sz="2400" dirty="0"/>
              <a:t>OSPF Intra-Area and Interarea Routes</a:t>
            </a:r>
          </a:p>
        </p:txBody>
      </p:sp>
      <p:sp>
        <p:nvSpPr>
          <p:cNvPr id="4" name="Rectangle 3">
            <a:extLst>
              <a:ext uri="{FF2B5EF4-FFF2-40B4-BE49-F238E27FC236}">
                <a16:creationId xmlns:a16="http://schemas.microsoft.com/office/drawing/2014/main" id="{B94E68F6-094A-460F-B0CD-BBB3DB5652BB}"/>
              </a:ext>
            </a:extLst>
          </p:cNvPr>
          <p:cNvSpPr/>
          <p:nvPr/>
        </p:nvSpPr>
        <p:spPr>
          <a:xfrm>
            <a:off x="116455" y="731837"/>
            <a:ext cx="8911088" cy="830997"/>
          </a:xfrm>
          <a:prstGeom prst="rect">
            <a:avLst/>
          </a:prstGeom>
        </p:spPr>
        <p:txBody>
          <a:bodyPr wrap="square">
            <a:spAutoFit/>
          </a:bodyPr>
          <a:lstStyle/>
          <a:p>
            <a:r>
              <a:rPr lang="en-US" sz="1600" dirty="0"/>
              <a:t>Network routes that are learned from other OSPF routers within the same area are known as intra-area routes. In Figure 9-3, the network link between R2 and R4 (10.24.1.0/29) is an intra-area route to R1. The IP routing table displays OSPF intra-area routes with an O.</a:t>
            </a:r>
          </a:p>
        </p:txBody>
      </p:sp>
      <p:sp>
        <p:nvSpPr>
          <p:cNvPr id="5" name="Rectangle 4">
            <a:extLst>
              <a:ext uri="{FF2B5EF4-FFF2-40B4-BE49-F238E27FC236}">
                <a16:creationId xmlns:a16="http://schemas.microsoft.com/office/drawing/2014/main" id="{7C9B4746-4E60-4341-BA9E-164287AE91A2}"/>
              </a:ext>
            </a:extLst>
          </p:cNvPr>
          <p:cNvSpPr/>
          <p:nvPr/>
        </p:nvSpPr>
        <p:spPr>
          <a:xfrm>
            <a:off x="163169" y="1613303"/>
            <a:ext cx="3868504" cy="3046988"/>
          </a:xfrm>
          <a:prstGeom prst="rect">
            <a:avLst/>
          </a:prstGeom>
        </p:spPr>
        <p:txBody>
          <a:bodyPr wrap="square">
            <a:spAutoFit/>
          </a:bodyPr>
          <a:lstStyle/>
          <a:p>
            <a:r>
              <a:rPr lang="en-US" sz="1600" dirty="0"/>
              <a:t>Network routes that are learned from other OSPF routers from a different area using an ABR are known as interarea routes. </a:t>
            </a:r>
          </a:p>
          <a:p>
            <a:endParaRPr lang="en-US" sz="1600" dirty="0"/>
          </a:p>
          <a:p>
            <a:r>
              <a:rPr lang="en-US" sz="1600" dirty="0"/>
              <a:t>Example 9-3 provides the routing table for R1 from Figure 9-3. Notice that R1’s OSPF routing table shows routes from within Area 1234 as intra-area (O routes) and routes from Area 0 and Area 56 as interarea (O IA routes).</a:t>
            </a:r>
          </a:p>
          <a:p>
            <a:endParaRPr lang="en-US" sz="1600" dirty="0"/>
          </a:p>
        </p:txBody>
      </p:sp>
      <p:pic>
        <p:nvPicPr>
          <p:cNvPr id="2" name="Picture 1">
            <a:extLst>
              <a:ext uri="{FF2B5EF4-FFF2-40B4-BE49-F238E27FC236}">
                <a16:creationId xmlns:a16="http://schemas.microsoft.com/office/drawing/2014/main" id="{3C4219B8-ADDB-45AC-B24A-82C683082D99}"/>
              </a:ext>
            </a:extLst>
          </p:cNvPr>
          <p:cNvPicPr>
            <a:picLocks noChangeAspect="1"/>
          </p:cNvPicPr>
          <p:nvPr/>
        </p:nvPicPr>
        <p:blipFill>
          <a:blip r:embed="rId3"/>
          <a:stretch>
            <a:fillRect/>
          </a:stretch>
        </p:blipFill>
        <p:spPr>
          <a:xfrm>
            <a:off x="4126277" y="2686089"/>
            <a:ext cx="4854554" cy="2289420"/>
          </a:xfrm>
          <a:prstGeom prst="rect">
            <a:avLst/>
          </a:prstGeom>
        </p:spPr>
      </p:pic>
      <p:pic>
        <p:nvPicPr>
          <p:cNvPr id="6" name="Picture 5">
            <a:extLst>
              <a:ext uri="{FF2B5EF4-FFF2-40B4-BE49-F238E27FC236}">
                <a16:creationId xmlns:a16="http://schemas.microsoft.com/office/drawing/2014/main" id="{45182862-25F5-44B4-A390-4C3A8BF3B0FB}"/>
              </a:ext>
            </a:extLst>
          </p:cNvPr>
          <p:cNvPicPr>
            <a:picLocks noChangeAspect="1"/>
          </p:cNvPicPr>
          <p:nvPr/>
        </p:nvPicPr>
        <p:blipFill>
          <a:blip r:embed="rId4"/>
          <a:stretch>
            <a:fillRect/>
          </a:stretch>
        </p:blipFill>
        <p:spPr>
          <a:xfrm>
            <a:off x="4727264" y="1463674"/>
            <a:ext cx="3450111" cy="1108576"/>
          </a:xfrm>
          <a:prstGeom prst="rect">
            <a:avLst/>
          </a:prstGeom>
        </p:spPr>
      </p:pic>
    </p:spTree>
    <p:extLst>
      <p:ext uri="{BB962C8B-B14F-4D97-AF65-F5344CB8AC3E}">
        <p14:creationId xmlns:p14="http://schemas.microsoft.com/office/powerpoint/2010/main" val="265546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23925</TotalTime>
  <Words>4323</Words>
  <Application>Microsoft Office PowerPoint</Application>
  <PresentationFormat>On-screen Show (16:9)</PresentationFormat>
  <Paragraphs>316</Paragraphs>
  <Slides>48</Slides>
  <Notes>48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CiscoSans ExtraLight</vt:lpstr>
      <vt:lpstr>Default Theme</vt:lpstr>
      <vt:lpstr>Chapter 9: Advanced OSPF</vt:lpstr>
      <vt:lpstr>Chapter 9 Content</vt:lpstr>
      <vt:lpstr>Areas</vt:lpstr>
      <vt:lpstr>Areas OSPF Areas</vt:lpstr>
      <vt:lpstr>Areas OSPF Areas (Cont.)</vt:lpstr>
      <vt:lpstr>Areas OSPF Area 0 and ABRs</vt:lpstr>
      <vt:lpstr>Areas Multi-Area OSPF Configurations and Verifying Interfaces for ABRs</vt:lpstr>
      <vt:lpstr>Areas Area ID</vt:lpstr>
      <vt:lpstr>Areas OSPF Intra-Area and Interarea Routes</vt:lpstr>
      <vt:lpstr>Areas OSPF Inter-Area Routes and Interarea Routes (Cont.)</vt:lpstr>
      <vt:lpstr>Areas OSPD Inter-Area Routes and Interarea Routes (Cont.)</vt:lpstr>
      <vt:lpstr>Link-State Announcements</vt:lpstr>
      <vt:lpstr>Link-State Announcements OSPF LSA Types for IPv4 Routing</vt:lpstr>
      <vt:lpstr>Link-State Announcements Components of the LSA</vt:lpstr>
      <vt:lpstr>Link-State Announcements LSA Type 1: Router Link</vt:lpstr>
      <vt:lpstr>Link-State Announcements LSA Type 2: Network Link</vt:lpstr>
      <vt:lpstr>Link-State Announcements LSA Type 3: Summary Link</vt:lpstr>
      <vt:lpstr>Link-State Announcements LSA Type 3: Summary Link (Cont.)</vt:lpstr>
      <vt:lpstr>Link-State Announcements LSA Type 3: Summary Link (Cont.)</vt:lpstr>
      <vt:lpstr>Discontiguous Networks</vt:lpstr>
      <vt:lpstr>Discontiguous Network  Discontiguous Network Example</vt:lpstr>
      <vt:lpstr>Discontiguous Network  Rules ABRs Use for Creating Type 3 LSAs</vt:lpstr>
      <vt:lpstr>OSPF Path Selection</vt:lpstr>
      <vt:lpstr>OSPF Path Selection Intra-Area Routes</vt:lpstr>
      <vt:lpstr>OSPF Path Selection Interarea Routes and Equal Cost Multipathing</vt:lpstr>
      <vt:lpstr>Summarization of Routes</vt:lpstr>
      <vt:lpstr>Summarization of Routes Summarization of Routes Example</vt:lpstr>
      <vt:lpstr>Summarization of Routes Summarization Fundamentals</vt:lpstr>
      <vt:lpstr>Summarization of Routes Summarization Fundamentals (Cont.)</vt:lpstr>
      <vt:lpstr>Summarization of Routes Summarization Fundamentals (Cont.)</vt:lpstr>
      <vt:lpstr>Summarization of Routes Interarea Summarization</vt:lpstr>
      <vt:lpstr>Summarization of Routes Summarization Metrics</vt:lpstr>
      <vt:lpstr>Summarization of Routes Configuration of Interarea Metrics</vt:lpstr>
      <vt:lpstr>Summarization of Routes Configuration of Interarea Metrics (Cont.)</vt:lpstr>
      <vt:lpstr>Summarization of Routes Configuration of Interarea Metrics (Cont.)</vt:lpstr>
      <vt:lpstr>Route Filtering</vt:lpstr>
      <vt:lpstr>Route Filtering Filtering with Summarization</vt:lpstr>
      <vt:lpstr>Route Filtering Area Filtering</vt:lpstr>
      <vt:lpstr>Route Filtering Area Filtering (Cont.)</vt:lpstr>
      <vt:lpstr>Route Filtering Area Filtering (Cont.)</vt:lpstr>
      <vt:lpstr>Route Filtering Local OSPF Filtering</vt:lpstr>
      <vt:lpstr>Route Filtering Configuring the OSPF Distribute List</vt:lpstr>
      <vt:lpstr>Prepare for the Exam</vt:lpstr>
      <vt:lpstr>Prepare for the Exam Key Topics for Chapter 9</vt:lpstr>
      <vt:lpstr>Prepare for the Exam Key Topics for Chapter 9 (Cont.)</vt:lpstr>
      <vt:lpstr>Prepare for the Exam Key Terms for Chapter 9</vt:lpstr>
      <vt:lpstr>Prepare for the Exam Command Reference for Chapter 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515</cp:revision>
  <dcterms:created xsi:type="dcterms:W3CDTF">2019-10-18T06:21:22Z</dcterms:created>
  <dcterms:modified xsi:type="dcterms:W3CDTF">2020-02-21T18:00:32Z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