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53"/>
  </p:notesMasterIdLst>
  <p:sldIdLst>
    <p:sldId id="513" r:id="rId2"/>
    <p:sldId id="1207" r:id="rId3"/>
    <p:sldId id="1206" r:id="rId4"/>
    <p:sldId id="1209" r:id="rId5"/>
    <p:sldId id="1208" r:id="rId6"/>
    <p:sldId id="1211" r:id="rId7"/>
    <p:sldId id="1217" r:id="rId8"/>
    <p:sldId id="1261" r:id="rId9"/>
    <p:sldId id="1262" r:id="rId10"/>
    <p:sldId id="1263" r:id="rId11"/>
    <p:sldId id="1256" r:id="rId12"/>
    <p:sldId id="1264" r:id="rId13"/>
    <p:sldId id="1223" r:id="rId14"/>
    <p:sldId id="1270" r:id="rId15"/>
    <p:sldId id="1255" r:id="rId16"/>
    <p:sldId id="1293" r:id="rId17"/>
    <p:sldId id="1294" r:id="rId18"/>
    <p:sldId id="1295" r:id="rId19"/>
    <p:sldId id="1296" r:id="rId20"/>
    <p:sldId id="1297" r:id="rId21"/>
    <p:sldId id="1298" r:id="rId22"/>
    <p:sldId id="1299" r:id="rId23"/>
    <p:sldId id="1300" r:id="rId24"/>
    <p:sldId id="1301" r:id="rId25"/>
    <p:sldId id="1302" r:id="rId26"/>
    <p:sldId id="1303" r:id="rId27"/>
    <p:sldId id="1304" r:id="rId28"/>
    <p:sldId id="1305" r:id="rId29"/>
    <p:sldId id="1306" r:id="rId30"/>
    <p:sldId id="1307" r:id="rId31"/>
    <p:sldId id="1308" r:id="rId32"/>
    <p:sldId id="1309" r:id="rId33"/>
    <p:sldId id="1310" r:id="rId34"/>
    <p:sldId id="1311" r:id="rId35"/>
    <p:sldId id="1312" r:id="rId36"/>
    <p:sldId id="1313" r:id="rId37"/>
    <p:sldId id="1314" r:id="rId38"/>
    <p:sldId id="1315" r:id="rId39"/>
    <p:sldId id="1316" r:id="rId40"/>
    <p:sldId id="1317" r:id="rId41"/>
    <p:sldId id="1318" r:id="rId42"/>
    <p:sldId id="1319" r:id="rId43"/>
    <p:sldId id="1320" r:id="rId44"/>
    <p:sldId id="1254" r:id="rId45"/>
    <p:sldId id="1250" r:id="rId46"/>
    <p:sldId id="1251" r:id="rId47"/>
    <p:sldId id="1252" r:id="rId48"/>
    <p:sldId id="1257" r:id="rId49"/>
    <p:sldId id="1258" r:id="rId50"/>
    <p:sldId id="1260" r:id="rId51"/>
    <p:sldId id="1253" r:id="rId52"/>
  </p:sldIdLst>
  <p:sldSz cx="9144000" cy="5143500" type="screen16x9"/>
  <p:notesSz cx="6858000" cy="9144000"/>
  <p:custDataLst>
    <p:tags r:id="rId54"/>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cmAuthor id="2" name="Bob Vachon" initials="BV" lastIdx="24" clrIdx="2"/>
  <p:cmAuthor id="3" name="Sue Livingston -X (suliving - UNICON INC at Cisco)" initials="SL-(-UIaC" lastIdx="18" clrIdx="3"/>
  <p:cmAuthor id="4" name="jagibbon" initials="jmg" lastIdx="8"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12" autoAdjust="0"/>
    <p:restoredTop sz="86657" autoAdjust="0"/>
  </p:normalViewPr>
  <p:slideViewPr>
    <p:cSldViewPr snapToGrid="0" showGuides="1">
      <p:cViewPr varScale="1">
        <p:scale>
          <a:sx n="125" d="100"/>
          <a:sy n="125" d="100"/>
        </p:scale>
        <p:origin x="168" y="114"/>
      </p:cViewPr>
      <p:guideLst>
        <p:guide orient="horz" pos="1620"/>
        <p:guide pos="336"/>
      </p:guideLst>
    </p:cSldViewPr>
  </p:slideViewPr>
  <p:outlineViewPr>
    <p:cViewPr>
      <p:scale>
        <a:sx n="33" d="100"/>
        <a:sy n="33" d="100"/>
      </p:scale>
      <p:origin x="0" y="-226704"/>
    </p:cViewPr>
  </p:outlineViewPr>
  <p:notesTextViewPr>
    <p:cViewPr>
      <p:scale>
        <a:sx n="1" d="1"/>
        <a:sy n="1" d="1"/>
      </p:scale>
      <p:origin x="0" y="0"/>
    </p:cViewPr>
  </p:notesTextViewPr>
  <p:sorterViewPr>
    <p:cViewPr>
      <p:scale>
        <a:sx n="111" d="100"/>
        <a:sy n="111" d="100"/>
      </p:scale>
      <p:origin x="0" y="-1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2/7/2020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47</a:t>
            </a:fld>
            <a:endParaRPr lang="en-US" dirty="0"/>
          </a:p>
        </p:txBody>
      </p:sp>
    </p:spTree>
    <p:extLst>
      <p:ext uri="{BB962C8B-B14F-4D97-AF65-F5344CB8AC3E}">
        <p14:creationId xmlns:p14="http://schemas.microsoft.com/office/powerpoint/2010/main" val="1166967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48</a:t>
            </a:fld>
            <a:endParaRPr lang="en-US" dirty="0"/>
          </a:p>
        </p:txBody>
      </p:sp>
    </p:spTree>
    <p:extLst>
      <p:ext uri="{BB962C8B-B14F-4D97-AF65-F5344CB8AC3E}">
        <p14:creationId xmlns:p14="http://schemas.microsoft.com/office/powerpoint/2010/main" val="194924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49</a:t>
            </a:fld>
            <a:endParaRPr lang="en-US" dirty="0"/>
          </a:p>
        </p:txBody>
      </p:sp>
    </p:spTree>
    <p:extLst>
      <p:ext uri="{BB962C8B-B14F-4D97-AF65-F5344CB8AC3E}">
        <p14:creationId xmlns:p14="http://schemas.microsoft.com/office/powerpoint/2010/main" val="427948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50</a:t>
            </a:fld>
            <a:endParaRPr lang="en-US" dirty="0"/>
          </a:p>
        </p:txBody>
      </p:sp>
    </p:spTree>
    <p:extLst>
      <p:ext uri="{BB962C8B-B14F-4D97-AF65-F5344CB8AC3E}">
        <p14:creationId xmlns:p14="http://schemas.microsoft.com/office/powerpoint/2010/main" val="3523632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51</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a:t>
            </a:fld>
            <a:endParaRPr lang="en-US" dirty="0"/>
          </a:p>
        </p:txBody>
      </p:sp>
    </p:spTree>
    <p:extLst>
      <p:ext uri="{BB962C8B-B14F-4D97-AF65-F5344CB8AC3E}">
        <p14:creationId xmlns:p14="http://schemas.microsoft.com/office/powerpoint/2010/main" val="3521304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11</a:t>
            </a:fld>
            <a:endParaRPr lang="en-US" dirty="0"/>
          </a:p>
        </p:txBody>
      </p:sp>
    </p:spTree>
    <p:extLst>
      <p:ext uri="{BB962C8B-B14F-4D97-AF65-F5344CB8AC3E}">
        <p14:creationId xmlns:p14="http://schemas.microsoft.com/office/powerpoint/2010/main" val="1930184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15</a:t>
            </a:fld>
            <a:endParaRPr lang="en-US" dirty="0"/>
          </a:p>
        </p:txBody>
      </p:sp>
    </p:spTree>
    <p:extLst>
      <p:ext uri="{BB962C8B-B14F-4D97-AF65-F5344CB8AC3E}">
        <p14:creationId xmlns:p14="http://schemas.microsoft.com/office/powerpoint/2010/main" val="376986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44</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45</a:t>
            </a:fld>
            <a:endParaRPr lang="en-US" dirty="0"/>
          </a:p>
        </p:txBody>
      </p:sp>
    </p:spTree>
    <p:extLst>
      <p:ext uri="{BB962C8B-B14F-4D97-AF65-F5344CB8AC3E}">
        <p14:creationId xmlns:p14="http://schemas.microsoft.com/office/powerpoint/2010/main" val="2298875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46</a:t>
            </a:fld>
            <a:endParaRPr lang="en-US" dirty="0"/>
          </a:p>
        </p:txBody>
      </p:sp>
    </p:spTree>
    <p:extLst>
      <p:ext uri="{BB962C8B-B14F-4D97-AF65-F5344CB8AC3E}">
        <p14:creationId xmlns:p14="http://schemas.microsoft.com/office/powerpoint/2010/main" val="3598322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557379" cy="1666626"/>
          </a:xfrm>
        </p:spPr>
        <p:txBody>
          <a:bodyPr/>
          <a:lstStyle/>
          <a:p>
            <a:r>
              <a:rPr lang="en-US" dirty="0">
                <a:solidFill>
                  <a:schemeClr val="accent5">
                    <a:lumMod val="40000"/>
                    <a:lumOff val="60000"/>
                  </a:schemeClr>
                </a:solidFill>
              </a:rPr>
              <a:t>Chapter 5: VLAN Trunks and EtherChannel Bundles</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7" y="3668393"/>
            <a:ext cx="2888845" cy="902174"/>
          </a:xfrm>
        </p:spPr>
        <p:txBody>
          <a:bodyPr/>
          <a:lstStyle/>
          <a:p>
            <a:r>
              <a:rPr lang="en-US" dirty="0">
                <a:solidFill>
                  <a:schemeClr val="accent5">
                    <a:lumMod val="40000"/>
                    <a:lumOff val="60000"/>
                  </a:schemeClr>
                </a:solidFill>
              </a:rPr>
              <a:t>CCNP Enterprise: Core Networking</a:t>
            </a:r>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4363657" cy="750277"/>
          </a:xfrm>
        </p:spPr>
        <p:txBody>
          <a:bodyPr/>
          <a:lstStyle/>
          <a:p>
            <a:r>
              <a:rPr lang="en-US" sz="1600" dirty="0"/>
              <a:t>VLAN Trunking Protocol </a:t>
            </a:r>
            <a:br>
              <a:rPr lang="en-US" sz="1600" dirty="0"/>
            </a:br>
            <a:r>
              <a:rPr lang="en-US" dirty="0"/>
              <a:t>VTP Verification (Cont.)</a:t>
            </a:r>
          </a:p>
        </p:txBody>
      </p:sp>
      <p:sp>
        <p:nvSpPr>
          <p:cNvPr id="2" name="TextBox 1"/>
          <p:cNvSpPr txBox="1"/>
          <p:nvPr/>
        </p:nvSpPr>
        <p:spPr>
          <a:xfrm>
            <a:off x="112538" y="1048256"/>
            <a:ext cx="4459462" cy="2554545"/>
          </a:xfrm>
          <a:prstGeom prst="rect">
            <a:avLst/>
          </a:prstGeom>
          <a:noFill/>
        </p:spPr>
        <p:txBody>
          <a:bodyPr wrap="square" rtlCol="0">
            <a:spAutoFit/>
          </a:bodyPr>
          <a:lstStyle/>
          <a:p>
            <a:r>
              <a:rPr lang="en-US" sz="1600" dirty="0">
                <a:solidFill>
                  <a:srgbClr val="000000"/>
                </a:solidFill>
              </a:rPr>
              <a:t>It is very important that every switch that connects to a VTP domain has the VTP revision number reset to 0. Failing to reset the revision number on a switch could result in the</a:t>
            </a:r>
          </a:p>
          <a:p>
            <a:r>
              <a:rPr lang="en-US" sz="1600" dirty="0">
                <a:solidFill>
                  <a:srgbClr val="000000"/>
                </a:solidFill>
              </a:rPr>
              <a:t>switch providing an update to the VTP server. </a:t>
            </a:r>
          </a:p>
          <a:p>
            <a:endParaRPr lang="en-US" sz="1600" dirty="0">
              <a:solidFill>
                <a:srgbClr val="000000"/>
              </a:solidFill>
            </a:endParaRPr>
          </a:p>
          <a:p>
            <a:r>
              <a:rPr lang="en-US" sz="1600" dirty="0">
                <a:solidFill>
                  <a:srgbClr val="000000"/>
                </a:solidFill>
              </a:rPr>
              <a:t>This is not an issue if VLANs are added but is</a:t>
            </a:r>
          </a:p>
          <a:p>
            <a:r>
              <a:rPr lang="en-US" sz="1600" dirty="0">
                <a:solidFill>
                  <a:srgbClr val="000000"/>
                </a:solidFill>
              </a:rPr>
              <a:t>catastrophic if VLANs are removed because those VLANs will be removed throughout the</a:t>
            </a:r>
          </a:p>
          <a:p>
            <a:r>
              <a:rPr lang="en-US" sz="1600" dirty="0">
                <a:solidFill>
                  <a:srgbClr val="000000"/>
                </a:solidFill>
              </a:rPr>
              <a:t>domain.</a:t>
            </a:r>
          </a:p>
        </p:txBody>
      </p:sp>
      <p:pic>
        <p:nvPicPr>
          <p:cNvPr id="4" name="Picture 3"/>
          <p:cNvPicPr>
            <a:picLocks noChangeAspect="1"/>
          </p:cNvPicPr>
          <p:nvPr/>
        </p:nvPicPr>
        <p:blipFill>
          <a:blip r:embed="rId2"/>
          <a:stretch>
            <a:fillRect/>
          </a:stretch>
        </p:blipFill>
        <p:spPr>
          <a:xfrm>
            <a:off x="4801489" y="263213"/>
            <a:ext cx="3956179" cy="1868380"/>
          </a:xfrm>
          <a:prstGeom prst="rect">
            <a:avLst/>
          </a:prstGeom>
        </p:spPr>
      </p:pic>
      <p:pic>
        <p:nvPicPr>
          <p:cNvPr id="7" name="Picture 6"/>
          <p:cNvPicPr>
            <a:picLocks noChangeAspect="1"/>
          </p:cNvPicPr>
          <p:nvPr/>
        </p:nvPicPr>
        <p:blipFill>
          <a:blip r:embed="rId3"/>
          <a:stretch>
            <a:fillRect/>
          </a:stretch>
        </p:blipFill>
        <p:spPr>
          <a:xfrm>
            <a:off x="4707709" y="2251539"/>
            <a:ext cx="4143737" cy="2628748"/>
          </a:xfrm>
          <a:prstGeom prst="rect">
            <a:avLst/>
          </a:prstGeom>
        </p:spPr>
      </p:pic>
    </p:spTree>
    <p:extLst>
      <p:ext uri="{BB962C8B-B14F-4D97-AF65-F5344CB8AC3E}">
        <p14:creationId xmlns:p14="http://schemas.microsoft.com/office/powerpoint/2010/main" val="22437867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4"/>
            <a:ext cx="7598042" cy="1351755"/>
          </a:xfrm>
        </p:spPr>
        <p:txBody>
          <a:bodyPr/>
          <a:lstStyle/>
          <a:p>
            <a:r>
              <a:rPr lang="en-US" sz="4800" dirty="0">
                <a:solidFill>
                  <a:schemeClr val="accent5">
                    <a:lumMod val="40000"/>
                    <a:lumOff val="60000"/>
                  </a:schemeClr>
                </a:solidFill>
              </a:rPr>
              <a:t>Dynamic Trunking Protocol</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359275" y="2215048"/>
            <a:ext cx="8277832"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5">
                    <a:lumMod val="40000"/>
                    <a:lumOff val="60000"/>
                  </a:schemeClr>
                </a:solidFill>
              </a:rPr>
              <a:t>Dynamic trunk ports are established by the switch port sending Dynamic Trunking Protocol (DTP) packets to negotiate whether the other end can be a trunk port. </a:t>
            </a:r>
          </a:p>
          <a:p>
            <a:pPr marL="285750" indent="-285750">
              <a:buFont typeface="Arial" panose="020B0604020202020204" pitchFamily="34" charset="0"/>
              <a:buChar char="•"/>
            </a:pPr>
            <a:r>
              <a:rPr lang="en-US" dirty="0">
                <a:solidFill>
                  <a:schemeClr val="accent5">
                    <a:lumMod val="40000"/>
                    <a:lumOff val="60000"/>
                  </a:schemeClr>
                </a:solidFill>
              </a:rPr>
              <a:t>DTP advertises itself every 30 seconds to neighbors so that they are kept aware of its status. DTP requires that the VTP domain match between the two switches.</a:t>
            </a:r>
          </a:p>
        </p:txBody>
      </p:sp>
    </p:spTree>
    <p:custDataLst>
      <p:tags r:id="rId1"/>
    </p:custDataLst>
    <p:extLst>
      <p:ext uri="{BB962C8B-B14F-4D97-AF65-F5344CB8AC3E}">
        <p14:creationId xmlns:p14="http://schemas.microsoft.com/office/powerpoint/2010/main" val="264691706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015046" cy="608533"/>
          </a:xfrm>
        </p:spPr>
        <p:txBody>
          <a:bodyPr/>
          <a:lstStyle/>
          <a:p>
            <a:r>
              <a:rPr lang="en-US" sz="1600" dirty="0"/>
              <a:t>Dynamic Trunking Protocol</a:t>
            </a:r>
            <a:br>
              <a:rPr lang="en-US" dirty="0"/>
            </a:br>
            <a:r>
              <a:rPr lang="en-US" dirty="0"/>
              <a:t>DTP Modes</a:t>
            </a:r>
          </a:p>
        </p:txBody>
      </p:sp>
      <p:sp>
        <p:nvSpPr>
          <p:cNvPr id="2" name="TextBox 1"/>
          <p:cNvSpPr txBox="1"/>
          <p:nvPr/>
        </p:nvSpPr>
        <p:spPr>
          <a:xfrm>
            <a:off x="214948" y="815685"/>
            <a:ext cx="8714104" cy="2023631"/>
          </a:xfrm>
          <a:prstGeom prst="rect">
            <a:avLst/>
          </a:prstGeom>
          <a:noFill/>
        </p:spPr>
        <p:txBody>
          <a:bodyPr wrap="square" rtlCol="0">
            <a:spAutoFit/>
          </a:bodyPr>
          <a:lstStyle/>
          <a:p>
            <a:pPr marL="285750" indent="-285750">
              <a:buFont typeface="Arial" panose="020B0604020202020204" pitchFamily="34" charset="0"/>
              <a:buChar char="•"/>
            </a:pPr>
            <a:r>
              <a:rPr lang="en-US" sz="1600" b="1" dirty="0"/>
              <a:t>Trunk - </a:t>
            </a:r>
            <a:r>
              <a:rPr lang="en-US" sz="1550" dirty="0"/>
              <a:t>The command </a:t>
            </a:r>
            <a:r>
              <a:rPr lang="en-US" sz="1550" b="1" dirty="0"/>
              <a:t>switchport mode trunk </a:t>
            </a:r>
            <a:r>
              <a:rPr lang="en-US" sz="1550" dirty="0"/>
              <a:t>statically places the switch port as a trunk. This mode advertises DTP packets to the other end to establish a dynamic trunk.</a:t>
            </a:r>
          </a:p>
          <a:p>
            <a:pPr marL="285750" indent="-285750">
              <a:buFont typeface="Arial" panose="020B0604020202020204" pitchFamily="34" charset="0"/>
              <a:buChar char="•"/>
            </a:pPr>
            <a:r>
              <a:rPr lang="en-US" sz="1600" b="1" dirty="0"/>
              <a:t>Dynamic desirable - </a:t>
            </a:r>
            <a:r>
              <a:rPr lang="en-US" sz="1550" dirty="0"/>
              <a:t>Using the command </a:t>
            </a:r>
            <a:r>
              <a:rPr lang="en-US" sz="1550" b="1" dirty="0"/>
              <a:t>switchport mode dynamic desirable,</a:t>
            </a:r>
            <a:r>
              <a:rPr lang="en-US" sz="1550" dirty="0"/>
              <a:t> the switch port acts as an access port, but listens for and advertises DTP packets to the other end to establish a dynamic trunk. If it is successful in negotiation, the port becomes a trunk port.</a:t>
            </a:r>
          </a:p>
          <a:p>
            <a:pPr marL="285750" indent="-285750">
              <a:buFont typeface="Arial" panose="020B0604020202020204" pitchFamily="34" charset="0"/>
              <a:buChar char="•"/>
            </a:pPr>
            <a:r>
              <a:rPr lang="en-US" sz="1600" b="1" dirty="0"/>
              <a:t>Dynamic auto:</a:t>
            </a:r>
            <a:r>
              <a:rPr lang="en-US" sz="1550" dirty="0"/>
              <a:t> Using the command </a:t>
            </a:r>
            <a:r>
              <a:rPr lang="en-US" sz="1550" b="1" dirty="0"/>
              <a:t>switchport mode dynamic auto,</a:t>
            </a:r>
            <a:r>
              <a:rPr lang="en-US" sz="1550" dirty="0"/>
              <a:t> the switch port acts as an access port, but it listens for DTP packets. It responds to DTP packets and upon successful negotiation the port becomes a trunk port. </a:t>
            </a:r>
          </a:p>
        </p:txBody>
      </p:sp>
      <p:graphicFrame>
        <p:nvGraphicFramePr>
          <p:cNvPr id="5" name="Table 4"/>
          <p:cNvGraphicFramePr>
            <a:graphicFrameLocks noGrp="1"/>
          </p:cNvGraphicFramePr>
          <p:nvPr>
            <p:extLst>
              <p:ext uri="{D42A27DB-BD31-4B8C-83A1-F6EECF244321}">
                <p14:modId xmlns:p14="http://schemas.microsoft.com/office/powerpoint/2010/main" val="1596423379"/>
              </p:ext>
            </p:extLst>
          </p:nvPr>
        </p:nvGraphicFramePr>
        <p:xfrm>
          <a:off x="1076575" y="3046468"/>
          <a:ext cx="6990850" cy="1326984"/>
        </p:xfrm>
        <a:graphic>
          <a:graphicData uri="http://schemas.openxmlformats.org/drawingml/2006/table">
            <a:tbl>
              <a:tblPr firstRow="1" bandRow="1">
                <a:tableStyleId>{5C22544A-7EE6-4342-B048-85BDC9FD1C3A}</a:tableStyleId>
              </a:tblPr>
              <a:tblGrid>
                <a:gridCol w="2657141">
                  <a:extLst>
                    <a:ext uri="{9D8B030D-6E8A-4147-A177-3AD203B41FA5}">
                      <a16:colId xmlns:a16="http://schemas.microsoft.com/office/drawing/2014/main" val="20000"/>
                    </a:ext>
                  </a:extLst>
                </a:gridCol>
                <a:gridCol w="1009624">
                  <a:extLst>
                    <a:ext uri="{9D8B030D-6E8A-4147-A177-3AD203B41FA5}">
                      <a16:colId xmlns:a16="http://schemas.microsoft.com/office/drawing/2014/main" val="20001"/>
                    </a:ext>
                  </a:extLst>
                </a:gridCol>
                <a:gridCol w="1757493">
                  <a:extLst>
                    <a:ext uri="{9D8B030D-6E8A-4147-A177-3AD203B41FA5}">
                      <a16:colId xmlns:a16="http://schemas.microsoft.com/office/drawing/2014/main" val="3964541805"/>
                    </a:ext>
                  </a:extLst>
                </a:gridCol>
                <a:gridCol w="1566592">
                  <a:extLst>
                    <a:ext uri="{9D8B030D-6E8A-4147-A177-3AD203B41FA5}">
                      <a16:colId xmlns:a16="http://schemas.microsoft.com/office/drawing/2014/main" val="3070564769"/>
                    </a:ext>
                  </a:extLst>
                </a:gridCol>
              </a:tblGrid>
              <a:tr h="234662">
                <a:tc>
                  <a:txBody>
                    <a:bodyPr/>
                    <a:lstStyle/>
                    <a:p>
                      <a:r>
                        <a:rPr lang="en-US" sz="1400" b="1" i="0" u="none" strike="noStrike" kern="1200" baseline="0" dirty="0">
                          <a:solidFill>
                            <a:schemeClr val="lt1"/>
                          </a:solidFill>
                          <a:latin typeface="+mn-lt"/>
                          <a:ea typeface="+mn-ea"/>
                          <a:cs typeface="+mn-cs"/>
                        </a:rPr>
                        <a:t>Terms</a:t>
                      </a:r>
                      <a:endParaRPr lang="en-US" sz="1400" b="1" dirty="0"/>
                    </a:p>
                  </a:txBody>
                  <a:tcPr/>
                </a:tc>
                <a:tc>
                  <a:txBody>
                    <a:bodyPr/>
                    <a:lstStyle/>
                    <a:p>
                      <a:r>
                        <a:rPr lang="en-US" sz="1400" dirty="0"/>
                        <a:t>Trunk</a:t>
                      </a: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350" b="1" i="0" u="none" strike="noStrike" kern="1200" baseline="0" dirty="0">
                          <a:solidFill>
                            <a:schemeClr val="bg1"/>
                          </a:solidFill>
                          <a:latin typeface="+mn-lt"/>
                          <a:ea typeface="+mn-ea"/>
                          <a:cs typeface="+mn-cs"/>
                        </a:rPr>
                        <a:t>Dynamic Desirable</a:t>
                      </a:r>
                      <a:endParaRPr lang="en-US" sz="1350" b="1" dirty="0">
                        <a:solidFill>
                          <a:schemeClr val="bg1"/>
                        </a:solidFill>
                        <a:latin typeface="+mn-lt"/>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chemeClr val="bg1"/>
                          </a:solidFill>
                          <a:latin typeface="+mn-lt"/>
                          <a:ea typeface="+mn-ea"/>
                          <a:cs typeface="+mn-cs"/>
                        </a:rPr>
                        <a:t>Dynamic Auto</a:t>
                      </a:r>
                      <a:endParaRPr lang="en-US" sz="1400" b="1" dirty="0">
                        <a:solidFill>
                          <a:schemeClr val="bg1"/>
                        </a:solidFill>
                        <a:latin typeface="+mn-lt"/>
                      </a:endParaRPr>
                    </a:p>
                  </a:txBody>
                  <a:tcPr/>
                </a:tc>
                <a:extLst>
                  <a:ext uri="{0D108BD9-81ED-4DB2-BD59-A6C34878D82A}">
                    <a16:rowId xmlns:a16="http://schemas.microsoft.com/office/drawing/2014/main" val="10000"/>
                  </a:ext>
                </a:extLst>
              </a:tr>
              <a:tr h="264198">
                <a:tc>
                  <a:txBody>
                    <a:bodyPr/>
                    <a:lstStyle/>
                    <a:p>
                      <a:r>
                        <a:rPr lang="en-US" sz="1400" b="1" i="0" u="none" strike="noStrike" kern="1200" baseline="0" dirty="0">
                          <a:solidFill>
                            <a:srgbClr val="000000"/>
                          </a:solidFill>
                          <a:latin typeface="+mn-lt"/>
                          <a:ea typeface="+mn-ea"/>
                          <a:cs typeface="+mn-cs"/>
                        </a:rPr>
                        <a:t>Trunk</a:t>
                      </a:r>
                      <a:endParaRPr lang="en-US" sz="1400" b="1" dirty="0">
                        <a:solidFill>
                          <a:srgbClr val="000000"/>
                        </a:solidFill>
                        <a:latin typeface="+mn-lt"/>
                      </a:endParaRPr>
                    </a:p>
                  </a:txBody>
                  <a:tcPr/>
                </a:tc>
                <a:tc>
                  <a:txBody>
                    <a:bodyPr/>
                    <a:lstStyle/>
                    <a:p>
                      <a:pPr algn="ctr"/>
                      <a:r>
                        <a:rPr lang="en-US" sz="1400" b="0" i="0" u="none" strike="noStrike" kern="1200" baseline="0" dirty="0">
                          <a:solidFill>
                            <a:schemeClr val="dk1"/>
                          </a:solidFill>
                          <a:latin typeface="+mn-lt"/>
                          <a:ea typeface="+mn-ea"/>
                          <a:cs typeface="+mn-cs"/>
                        </a:rPr>
                        <a:t>✓</a:t>
                      </a:r>
                      <a:endParaRPr lang="en-US" sz="1400" dirty="0">
                        <a:solidFill>
                          <a:srgbClr val="000000"/>
                        </a:solidFill>
                        <a:latin typeface="+mn-lt"/>
                      </a:endParaRPr>
                    </a:p>
                  </a:txBody>
                  <a:tcPr/>
                </a:tc>
                <a:tc>
                  <a:txBody>
                    <a:bodyPr/>
                    <a:lstStyle/>
                    <a:p>
                      <a:pPr algn="ctr"/>
                      <a:r>
                        <a:rPr lang="en-US" sz="1400" b="0" i="0" u="none" strike="noStrike" baseline="0" dirty="0">
                          <a:latin typeface="+mn-lt"/>
                        </a:rPr>
                        <a:t>✓</a:t>
                      </a:r>
                      <a:endParaRPr lang="en-US" sz="1400" dirty="0">
                        <a:solidFill>
                          <a:srgbClr val="000000"/>
                        </a:solidFill>
                        <a:latin typeface="+mn-lt"/>
                      </a:endParaRPr>
                    </a:p>
                  </a:txBody>
                  <a:tcPr/>
                </a:tc>
                <a:tc>
                  <a:txBody>
                    <a:bodyPr/>
                    <a:lstStyle/>
                    <a:p>
                      <a:pPr algn="ctr"/>
                      <a:r>
                        <a:rPr lang="en-US" sz="1400" b="0" i="0" u="none" strike="noStrike" baseline="0" dirty="0">
                          <a:latin typeface="+mn-lt"/>
                        </a:rPr>
                        <a:t>✓</a:t>
                      </a:r>
                      <a:endParaRPr lang="en-US" sz="1400" dirty="0">
                        <a:solidFill>
                          <a:srgbClr val="000000"/>
                        </a:solidFill>
                        <a:latin typeface="+mn-lt"/>
                      </a:endParaRPr>
                    </a:p>
                  </a:txBody>
                  <a:tcPr/>
                </a:tc>
                <a:extLst>
                  <a:ext uri="{0D108BD9-81ED-4DB2-BD59-A6C34878D82A}">
                    <a16:rowId xmlns:a16="http://schemas.microsoft.com/office/drawing/2014/main" val="10001"/>
                  </a:ext>
                </a:extLst>
              </a:tr>
              <a:tr h="264198">
                <a:tc>
                  <a:txBody>
                    <a:bodyPr/>
                    <a:lstStyle/>
                    <a:p>
                      <a:r>
                        <a:rPr lang="en-US" sz="1400" b="1" i="0" u="none" strike="noStrike" kern="1200" baseline="0" dirty="0">
                          <a:solidFill>
                            <a:srgbClr val="000000"/>
                          </a:solidFill>
                          <a:latin typeface="+mn-lt"/>
                          <a:ea typeface="+mn-ea"/>
                          <a:cs typeface="+mn-cs"/>
                        </a:rPr>
                        <a:t>Dynamic Desirable</a:t>
                      </a:r>
                      <a:endParaRPr lang="en-US" sz="1400" b="1" dirty="0">
                        <a:solidFill>
                          <a:srgbClr val="000000"/>
                        </a:solidFill>
                        <a:latin typeface="+mn-lt"/>
                      </a:endParaRPr>
                    </a:p>
                  </a:txBody>
                  <a:tcPr/>
                </a:tc>
                <a:tc>
                  <a:txBody>
                    <a:bodyPr/>
                    <a:lstStyle/>
                    <a:p>
                      <a:pPr algn="ctr"/>
                      <a:r>
                        <a:rPr lang="en-US" sz="1400" b="0" i="0" u="none" strike="noStrike" kern="1200" baseline="0" dirty="0">
                          <a:solidFill>
                            <a:schemeClr val="dk1"/>
                          </a:solidFill>
                          <a:latin typeface="+mn-lt"/>
                          <a:ea typeface="+mn-ea"/>
                          <a:cs typeface="+mn-cs"/>
                        </a:rPr>
                        <a:t>✓</a:t>
                      </a:r>
                      <a:endParaRPr lang="en-US" sz="1400" dirty="0">
                        <a:solidFill>
                          <a:srgbClr val="000000"/>
                        </a:solidFill>
                        <a:latin typeface="+mn-lt"/>
                      </a:endParaRPr>
                    </a:p>
                  </a:txBody>
                  <a:tcPr/>
                </a:tc>
                <a:tc>
                  <a:txBody>
                    <a:bodyPr/>
                    <a:lstStyle/>
                    <a:p>
                      <a:pPr algn="ctr"/>
                      <a:r>
                        <a:rPr lang="en-US" sz="1400" b="0" i="0" u="none" strike="noStrike" baseline="0" dirty="0">
                          <a:latin typeface="+mn-lt"/>
                        </a:rPr>
                        <a:t>✓</a:t>
                      </a:r>
                      <a:endParaRPr lang="en-US" sz="1400" dirty="0">
                        <a:solidFill>
                          <a:srgbClr val="000000"/>
                        </a:solidFill>
                        <a:latin typeface="+mn-lt"/>
                      </a:endParaRPr>
                    </a:p>
                  </a:txBody>
                  <a:tcPr/>
                </a:tc>
                <a:tc>
                  <a:txBody>
                    <a:bodyPr/>
                    <a:lstStyle/>
                    <a:p>
                      <a:pPr algn="ctr"/>
                      <a:r>
                        <a:rPr lang="en-US" sz="1400" b="0" i="0" u="none" strike="noStrike" baseline="0" dirty="0">
                          <a:latin typeface="+mn-lt"/>
                        </a:rPr>
                        <a:t>✓</a:t>
                      </a:r>
                      <a:endParaRPr lang="en-US" sz="1400" dirty="0">
                        <a:solidFill>
                          <a:srgbClr val="000000"/>
                        </a:solidFill>
                        <a:latin typeface="+mn-lt"/>
                      </a:endParaRPr>
                    </a:p>
                  </a:txBody>
                  <a:tcPr/>
                </a:tc>
                <a:extLst>
                  <a:ext uri="{0D108BD9-81ED-4DB2-BD59-A6C34878D82A}">
                    <a16:rowId xmlns:a16="http://schemas.microsoft.com/office/drawing/2014/main" val="10002"/>
                  </a:ext>
                </a:extLst>
              </a:tr>
              <a:tr h="412584">
                <a:tc>
                  <a:txBody>
                    <a:bodyPr/>
                    <a:lstStyle/>
                    <a:p>
                      <a:pPr marL="0" indent="0">
                        <a:buFont typeface="Arial" panose="020B0604020202020204" pitchFamily="34" charset="0"/>
                        <a:buNone/>
                      </a:pPr>
                      <a:r>
                        <a:rPr lang="en-US" sz="1400" b="1" i="0" u="none" strike="noStrike" kern="1200" baseline="0" dirty="0">
                          <a:solidFill>
                            <a:srgbClr val="000000"/>
                          </a:solidFill>
                          <a:latin typeface="+mn-lt"/>
                          <a:ea typeface="+mn-ea"/>
                          <a:cs typeface="+mn-cs"/>
                        </a:rPr>
                        <a:t>Dynamic Auto</a:t>
                      </a:r>
                      <a:endParaRPr lang="en-US" sz="1400" b="1" dirty="0">
                        <a:solidFill>
                          <a:srgbClr val="000000"/>
                        </a:solidFill>
                        <a:latin typeface="+mn-lt"/>
                      </a:endParaRPr>
                    </a:p>
                  </a:txBody>
                  <a:tcPr/>
                </a:tc>
                <a:tc>
                  <a:txBody>
                    <a:bodyPr/>
                    <a:lstStyle/>
                    <a:p>
                      <a:pPr algn="ctr"/>
                      <a:r>
                        <a:rPr lang="en-US" sz="1400" b="0" i="0" u="none" strike="noStrike" kern="1200" baseline="0" dirty="0">
                          <a:solidFill>
                            <a:schemeClr val="dk1"/>
                          </a:solidFill>
                          <a:latin typeface="+mn-lt"/>
                          <a:ea typeface="+mn-ea"/>
                          <a:cs typeface="+mn-cs"/>
                        </a:rPr>
                        <a:t>✓</a:t>
                      </a:r>
                      <a:endParaRPr lang="en-US" sz="1400" dirty="0">
                        <a:solidFill>
                          <a:srgbClr val="000000"/>
                        </a:solidFill>
                        <a:latin typeface="+mn-lt"/>
                      </a:endParaRPr>
                    </a:p>
                  </a:txBody>
                  <a:tcPr/>
                </a:tc>
                <a:tc>
                  <a:txBody>
                    <a:bodyPr/>
                    <a:lstStyle/>
                    <a:p>
                      <a:pPr algn="ctr"/>
                      <a:r>
                        <a:rPr lang="en-US" sz="1400" b="0" i="0" u="none" strike="noStrike" baseline="0" dirty="0">
                          <a:latin typeface="+mn-lt"/>
                        </a:rPr>
                        <a:t>✓</a:t>
                      </a:r>
                      <a:endParaRPr lang="en-US" sz="1400" dirty="0">
                        <a:solidFill>
                          <a:srgbClr val="000000"/>
                        </a:solidFill>
                        <a:latin typeface="+mn-lt"/>
                      </a:endParaRPr>
                    </a:p>
                  </a:txBody>
                  <a:tcPr/>
                </a:tc>
                <a:tc>
                  <a:txBody>
                    <a:bodyPr/>
                    <a:lstStyle/>
                    <a:p>
                      <a:pPr algn="ctr"/>
                      <a:r>
                        <a:rPr lang="en-US" sz="1400" b="0" i="0" u="none" strike="noStrike" baseline="0" dirty="0">
                          <a:latin typeface="+mn-lt"/>
                        </a:rPr>
                        <a:t>X</a:t>
                      </a:r>
                      <a:endParaRPr lang="en-US" sz="1400" dirty="0">
                        <a:solidFill>
                          <a:srgbClr val="000000"/>
                        </a:solidFill>
                        <a:latin typeface="+mn-lt"/>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5386907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015046" cy="634482"/>
          </a:xfrm>
        </p:spPr>
        <p:txBody>
          <a:bodyPr/>
          <a:lstStyle/>
          <a:p>
            <a:r>
              <a:rPr lang="en-US" sz="1600" dirty="0"/>
              <a:t>Dynamic Trunking Protocol</a:t>
            </a:r>
            <a:br>
              <a:rPr lang="en-US" dirty="0"/>
            </a:br>
            <a:r>
              <a:rPr lang="en-US" dirty="0"/>
              <a:t>DTP Mode Configuration</a:t>
            </a:r>
          </a:p>
        </p:txBody>
      </p:sp>
      <p:sp>
        <p:nvSpPr>
          <p:cNvPr id="2" name="Content Placeholder 1"/>
          <p:cNvSpPr>
            <a:spLocks noGrp="1"/>
          </p:cNvSpPr>
          <p:nvPr>
            <p:ph idx="1"/>
          </p:nvPr>
        </p:nvSpPr>
        <p:spPr>
          <a:xfrm>
            <a:off x="107899" y="634483"/>
            <a:ext cx="8907147" cy="1175656"/>
          </a:xfrm>
        </p:spPr>
        <p:txBody>
          <a:bodyPr/>
          <a:lstStyle/>
          <a:p>
            <a:pPr marL="0" indent="0">
              <a:buNone/>
            </a:pPr>
            <a:r>
              <a:rPr lang="en-US" sz="1600" dirty="0"/>
              <a:t>Example 5-5 shows the configuration of DTP on SW1’s Gi1/0/2 as a dynamic auto switch port and SW2’s Gi1/0/1 as a dynamic desirable switch port. </a:t>
            </a:r>
          </a:p>
          <a:p>
            <a:pPr marL="0" indent="0">
              <a:buNone/>
            </a:pPr>
            <a:r>
              <a:rPr lang="en-US" sz="1600" dirty="0"/>
              <a:t>The trunk port status is verified with the command </a:t>
            </a:r>
            <a:r>
              <a:rPr lang="en-US" sz="1600" b="1" dirty="0"/>
              <a:t>show interface </a:t>
            </a:r>
            <a:r>
              <a:rPr lang="en-US" sz="1600" dirty="0"/>
              <a:t>[</a:t>
            </a:r>
            <a:r>
              <a:rPr lang="en-US" sz="1600" i="1" dirty="0"/>
              <a:t>interface-id</a:t>
            </a:r>
            <a:r>
              <a:rPr lang="en-US" sz="1600" dirty="0"/>
              <a:t>] </a:t>
            </a:r>
            <a:r>
              <a:rPr lang="en-US" sz="1600" b="1" dirty="0"/>
              <a:t>trunk</a:t>
            </a:r>
            <a:r>
              <a:rPr lang="en-US" sz="1600" dirty="0"/>
              <a:t>, as shown in Example 5-6.</a:t>
            </a:r>
          </a:p>
        </p:txBody>
      </p:sp>
      <p:pic>
        <p:nvPicPr>
          <p:cNvPr id="4" name="Picture 3"/>
          <p:cNvPicPr>
            <a:picLocks noChangeAspect="1"/>
          </p:cNvPicPr>
          <p:nvPr/>
        </p:nvPicPr>
        <p:blipFill>
          <a:blip r:embed="rId2"/>
          <a:stretch>
            <a:fillRect/>
          </a:stretch>
        </p:blipFill>
        <p:spPr>
          <a:xfrm>
            <a:off x="107899" y="2211355"/>
            <a:ext cx="4152014" cy="1608291"/>
          </a:xfrm>
          <a:prstGeom prst="rect">
            <a:avLst/>
          </a:prstGeom>
        </p:spPr>
      </p:pic>
      <p:pic>
        <p:nvPicPr>
          <p:cNvPr id="5" name="Picture 4"/>
          <p:cNvPicPr>
            <a:picLocks noChangeAspect="1"/>
          </p:cNvPicPr>
          <p:nvPr/>
        </p:nvPicPr>
        <p:blipFill>
          <a:blip r:embed="rId3"/>
          <a:stretch>
            <a:fillRect/>
          </a:stretch>
        </p:blipFill>
        <p:spPr>
          <a:xfrm>
            <a:off x="4507523" y="1921224"/>
            <a:ext cx="4266047" cy="1645727"/>
          </a:xfrm>
          <a:prstGeom prst="rect">
            <a:avLst/>
          </a:prstGeom>
        </p:spPr>
      </p:pic>
      <p:pic>
        <p:nvPicPr>
          <p:cNvPr id="6" name="Picture 5"/>
          <p:cNvPicPr>
            <a:picLocks noChangeAspect="1"/>
          </p:cNvPicPr>
          <p:nvPr/>
        </p:nvPicPr>
        <p:blipFill>
          <a:blip r:embed="rId4"/>
          <a:stretch>
            <a:fillRect/>
          </a:stretch>
        </p:blipFill>
        <p:spPr>
          <a:xfrm>
            <a:off x="4507523" y="3566951"/>
            <a:ext cx="4266047" cy="1181095"/>
          </a:xfrm>
          <a:prstGeom prst="rect">
            <a:avLst/>
          </a:prstGeom>
        </p:spPr>
      </p:pic>
    </p:spTree>
    <p:extLst>
      <p:ext uri="{BB962C8B-B14F-4D97-AF65-F5344CB8AC3E}">
        <p14:creationId xmlns:p14="http://schemas.microsoft.com/office/powerpoint/2010/main" val="110905014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015046" cy="634482"/>
          </a:xfrm>
        </p:spPr>
        <p:txBody>
          <a:bodyPr/>
          <a:lstStyle/>
          <a:p>
            <a:r>
              <a:rPr lang="en-US" sz="1600" dirty="0"/>
              <a:t>Dynamic Trunking Protocol</a:t>
            </a:r>
            <a:br>
              <a:rPr lang="en-US" dirty="0"/>
            </a:br>
            <a:r>
              <a:rPr lang="en-US" dirty="0"/>
              <a:t>DTP Mode Off Configuration</a:t>
            </a:r>
          </a:p>
        </p:txBody>
      </p:sp>
      <p:sp>
        <p:nvSpPr>
          <p:cNvPr id="2" name="Content Placeholder 1"/>
          <p:cNvSpPr>
            <a:spLocks noGrp="1"/>
          </p:cNvSpPr>
          <p:nvPr>
            <p:ph idx="1"/>
          </p:nvPr>
        </p:nvSpPr>
        <p:spPr>
          <a:xfrm>
            <a:off x="107899" y="726101"/>
            <a:ext cx="8907147" cy="1240972"/>
          </a:xfrm>
        </p:spPr>
        <p:txBody>
          <a:bodyPr/>
          <a:lstStyle/>
          <a:p>
            <a:pPr marL="0" indent="0">
              <a:buNone/>
            </a:pPr>
            <a:r>
              <a:rPr lang="en-US" sz="1600" dirty="0"/>
              <a:t>A static trunk port attempts to establish and negotiate a trunk port with a neighbor by default. </a:t>
            </a:r>
          </a:p>
          <a:p>
            <a:pPr marL="0" indent="0">
              <a:buNone/>
            </a:pPr>
            <a:r>
              <a:rPr lang="en-US" sz="1600" dirty="0"/>
              <a:t>However, the interface configuration command </a:t>
            </a:r>
            <a:r>
              <a:rPr lang="en-US" sz="1600" b="1" dirty="0"/>
              <a:t>switchport nonegotiate </a:t>
            </a:r>
            <a:r>
              <a:rPr lang="en-US" sz="1600" dirty="0"/>
              <a:t>prevents that port from forming a trunk port. Example 5-7 demonstrates the use of this command. The setting is then verified by looking at the switch port status. Negotiation of Trunk now displays as Off.</a:t>
            </a:r>
          </a:p>
          <a:p>
            <a:pPr marL="0" indent="0">
              <a:buNone/>
            </a:pPr>
            <a:endParaRPr lang="en-US" sz="1600" dirty="0"/>
          </a:p>
        </p:txBody>
      </p:sp>
      <p:sp>
        <p:nvSpPr>
          <p:cNvPr id="8" name="TextBox 7"/>
          <p:cNvSpPr txBox="1"/>
          <p:nvPr/>
        </p:nvSpPr>
        <p:spPr>
          <a:xfrm>
            <a:off x="5641220" y="2571750"/>
            <a:ext cx="3190264" cy="1815882"/>
          </a:xfrm>
          <a:prstGeom prst="rect">
            <a:avLst/>
          </a:prstGeom>
          <a:noFill/>
        </p:spPr>
        <p:txBody>
          <a:bodyPr wrap="square" rtlCol="0">
            <a:spAutoFit/>
          </a:bodyPr>
          <a:lstStyle/>
          <a:p>
            <a:r>
              <a:rPr lang="en-US" sz="1600" b="1" dirty="0">
                <a:solidFill>
                  <a:srgbClr val="000000"/>
                </a:solidFill>
              </a:rPr>
              <a:t>Note: </a:t>
            </a:r>
            <a:r>
              <a:rPr lang="en-US" sz="1600" dirty="0">
                <a:solidFill>
                  <a:srgbClr val="000000"/>
                </a:solidFill>
              </a:rPr>
              <a:t>As a best practice, configure both ends of a link as a fixed port type (using </a:t>
            </a:r>
            <a:r>
              <a:rPr lang="en-US" sz="1600" b="1" dirty="0">
                <a:solidFill>
                  <a:srgbClr val="000000"/>
                </a:solidFill>
              </a:rPr>
              <a:t>switchport mode access </a:t>
            </a:r>
            <a:r>
              <a:rPr lang="en-US" sz="1600" dirty="0">
                <a:solidFill>
                  <a:srgbClr val="000000"/>
                </a:solidFill>
              </a:rPr>
              <a:t>or </a:t>
            </a:r>
            <a:r>
              <a:rPr lang="en-US" sz="1600" b="1" dirty="0">
                <a:solidFill>
                  <a:srgbClr val="000000"/>
                </a:solidFill>
              </a:rPr>
              <a:t>switchport mode trunk</a:t>
            </a:r>
            <a:r>
              <a:rPr lang="en-US" sz="1600" dirty="0">
                <a:solidFill>
                  <a:srgbClr val="000000"/>
                </a:solidFill>
              </a:rPr>
              <a:t>) to remove any uncertainty about the port’s</a:t>
            </a:r>
          </a:p>
          <a:p>
            <a:r>
              <a:rPr lang="en-US" sz="1600" dirty="0">
                <a:solidFill>
                  <a:srgbClr val="000000"/>
                </a:solidFill>
              </a:rPr>
              <a:t>operations.</a:t>
            </a:r>
          </a:p>
        </p:txBody>
      </p:sp>
      <p:pic>
        <p:nvPicPr>
          <p:cNvPr id="7" name="Picture 6"/>
          <p:cNvPicPr>
            <a:picLocks noChangeAspect="1"/>
          </p:cNvPicPr>
          <p:nvPr/>
        </p:nvPicPr>
        <p:blipFill>
          <a:blip r:embed="rId2"/>
          <a:stretch>
            <a:fillRect/>
          </a:stretch>
        </p:blipFill>
        <p:spPr>
          <a:xfrm>
            <a:off x="312516" y="2058691"/>
            <a:ext cx="5126575" cy="2598790"/>
          </a:xfrm>
          <a:prstGeom prst="rect">
            <a:avLst/>
          </a:prstGeom>
        </p:spPr>
      </p:pic>
    </p:spTree>
    <p:extLst>
      <p:ext uri="{BB962C8B-B14F-4D97-AF65-F5344CB8AC3E}">
        <p14:creationId xmlns:p14="http://schemas.microsoft.com/office/powerpoint/2010/main" val="343630625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4" y="466724"/>
            <a:ext cx="8495967" cy="1351755"/>
          </a:xfrm>
        </p:spPr>
        <p:txBody>
          <a:bodyPr/>
          <a:lstStyle/>
          <a:p>
            <a:r>
              <a:rPr lang="en-US" sz="4800" dirty="0">
                <a:solidFill>
                  <a:schemeClr val="accent5">
                    <a:lumMod val="40000"/>
                    <a:lumOff val="60000"/>
                  </a:schemeClr>
                </a:solidFill>
              </a:rPr>
              <a:t>EtherChannel Bundle</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38151" y="2466975"/>
            <a:ext cx="8277832"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5">
                    <a:lumMod val="40000"/>
                    <a:lumOff val="60000"/>
                  </a:schemeClr>
                </a:solidFill>
              </a:rPr>
              <a:t>Ethernet network speeds are based on powers of 10 (10 Mbps, 100 Mbps, 1 Gbps, 10 Gbps,100 Gbps).</a:t>
            </a:r>
          </a:p>
          <a:p>
            <a:pPr marL="285750" indent="-285750">
              <a:buFont typeface="Arial" panose="020B0604020202020204" pitchFamily="34" charset="0"/>
              <a:buChar char="•"/>
            </a:pPr>
            <a:r>
              <a:rPr lang="en-US" dirty="0">
                <a:solidFill>
                  <a:schemeClr val="accent5">
                    <a:lumMod val="40000"/>
                    <a:lumOff val="60000"/>
                  </a:schemeClr>
                </a:solidFill>
              </a:rPr>
              <a:t>When a link between switches becomes saturated, how can more bandwidth be added to that link to prevent packet loss?</a:t>
            </a:r>
          </a:p>
        </p:txBody>
      </p:sp>
    </p:spTree>
    <p:custDataLst>
      <p:tags r:id="rId1"/>
    </p:custDataLst>
    <p:extLst>
      <p:ext uri="{BB962C8B-B14F-4D97-AF65-F5344CB8AC3E}">
        <p14:creationId xmlns:p14="http://schemas.microsoft.com/office/powerpoint/2010/main" val="28860823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897815" cy="661737"/>
          </a:xfrm>
        </p:spPr>
        <p:txBody>
          <a:bodyPr/>
          <a:lstStyle/>
          <a:p>
            <a:r>
              <a:rPr lang="en-US" sz="1600" dirty="0"/>
              <a:t>EtherChannel Bundle</a:t>
            </a:r>
            <a:br>
              <a:rPr lang="en-US" dirty="0"/>
            </a:br>
            <a:r>
              <a:rPr lang="en-US" dirty="0"/>
              <a:t>Multiple Links</a:t>
            </a:r>
          </a:p>
        </p:txBody>
      </p:sp>
      <p:sp>
        <p:nvSpPr>
          <p:cNvPr id="2" name="Content Placeholder 1"/>
          <p:cNvSpPr>
            <a:spLocks noGrp="1"/>
          </p:cNvSpPr>
          <p:nvPr>
            <p:ph idx="1"/>
          </p:nvPr>
        </p:nvSpPr>
        <p:spPr>
          <a:xfrm>
            <a:off x="84221" y="783453"/>
            <a:ext cx="9059779" cy="869567"/>
          </a:xfrm>
        </p:spPr>
        <p:txBody>
          <a:bodyPr/>
          <a:lstStyle/>
          <a:p>
            <a:pPr marL="0" indent="0">
              <a:buNone/>
            </a:pPr>
            <a:r>
              <a:rPr lang="en-US" sz="1600" dirty="0"/>
              <a:t>Ideally, it would be nice to plug in a second cable and double the bandwidth between the switches. However, Spanning Tree Protocol (STP) will place one of the ports into a blocking state to prevent forwarding loops, as shown in Figure 5-2</a:t>
            </a:r>
            <a:r>
              <a:rPr lang="en-US" dirty="0"/>
              <a:t>.</a:t>
            </a:r>
          </a:p>
        </p:txBody>
      </p:sp>
      <p:pic>
        <p:nvPicPr>
          <p:cNvPr id="4" name="Picture 3"/>
          <p:cNvPicPr>
            <a:picLocks noChangeAspect="1"/>
          </p:cNvPicPr>
          <p:nvPr/>
        </p:nvPicPr>
        <p:blipFill>
          <a:blip r:embed="rId2"/>
          <a:stretch>
            <a:fillRect/>
          </a:stretch>
        </p:blipFill>
        <p:spPr>
          <a:xfrm>
            <a:off x="2848653" y="1774736"/>
            <a:ext cx="3530913" cy="2726772"/>
          </a:xfrm>
          <a:prstGeom prst="rect">
            <a:avLst/>
          </a:prstGeom>
        </p:spPr>
      </p:pic>
    </p:spTree>
    <p:extLst>
      <p:ext uri="{BB962C8B-B14F-4D97-AF65-F5344CB8AC3E}">
        <p14:creationId xmlns:p14="http://schemas.microsoft.com/office/powerpoint/2010/main" val="162407005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897815" cy="661737"/>
          </a:xfrm>
        </p:spPr>
        <p:txBody>
          <a:bodyPr/>
          <a:lstStyle/>
          <a:p>
            <a:r>
              <a:rPr lang="en-US" sz="1600" dirty="0"/>
              <a:t>EtherChannel Bundle</a:t>
            </a:r>
            <a:br>
              <a:rPr lang="en-US" dirty="0"/>
            </a:br>
            <a:r>
              <a:rPr lang="en-US" dirty="0"/>
              <a:t>EtherChannel Components</a:t>
            </a:r>
          </a:p>
        </p:txBody>
      </p:sp>
      <p:sp>
        <p:nvSpPr>
          <p:cNvPr id="2" name="Content Placeholder 1"/>
          <p:cNvSpPr>
            <a:spLocks noGrp="1"/>
          </p:cNvSpPr>
          <p:nvPr>
            <p:ph idx="1"/>
          </p:nvPr>
        </p:nvSpPr>
        <p:spPr>
          <a:xfrm>
            <a:off x="84221" y="839088"/>
            <a:ext cx="9059779" cy="1074840"/>
          </a:xfrm>
        </p:spPr>
        <p:txBody>
          <a:bodyPr/>
          <a:lstStyle/>
          <a:p>
            <a:pPr marL="0" indent="0">
              <a:buNone/>
            </a:pPr>
            <a:r>
              <a:rPr lang="en-US" sz="1600" dirty="0"/>
              <a:t>Figure 5-3 shows some of the key components of an EtherChannel bundle between SW1 and SW2, with their Gi1/0/1 and Gi1/0/2 interfaces.</a:t>
            </a:r>
          </a:p>
          <a:p>
            <a:pPr marL="0" indent="0">
              <a:buNone/>
            </a:pPr>
            <a:r>
              <a:rPr lang="en-US" sz="1600" dirty="0"/>
              <a:t>The physical links can be aggregated into a logical link called an EtherChannel bundle.</a:t>
            </a:r>
          </a:p>
        </p:txBody>
      </p:sp>
      <p:pic>
        <p:nvPicPr>
          <p:cNvPr id="5" name="Picture 4"/>
          <p:cNvPicPr>
            <a:picLocks noChangeAspect="1"/>
          </p:cNvPicPr>
          <p:nvPr/>
        </p:nvPicPr>
        <p:blipFill>
          <a:blip r:embed="rId2"/>
          <a:stretch>
            <a:fillRect/>
          </a:stretch>
        </p:blipFill>
        <p:spPr>
          <a:xfrm>
            <a:off x="2488649" y="2091279"/>
            <a:ext cx="4166701" cy="2410228"/>
          </a:xfrm>
          <a:prstGeom prst="rect">
            <a:avLst/>
          </a:prstGeom>
        </p:spPr>
      </p:pic>
    </p:spTree>
    <p:extLst>
      <p:ext uri="{BB962C8B-B14F-4D97-AF65-F5344CB8AC3E}">
        <p14:creationId xmlns:p14="http://schemas.microsoft.com/office/powerpoint/2010/main" val="7728448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897815" cy="661737"/>
          </a:xfrm>
        </p:spPr>
        <p:txBody>
          <a:bodyPr/>
          <a:lstStyle/>
          <a:p>
            <a:r>
              <a:rPr lang="en-US" sz="1600" dirty="0"/>
              <a:t>EtherChannel Bundle</a:t>
            </a:r>
            <a:br>
              <a:rPr lang="en-US" dirty="0"/>
            </a:br>
            <a:r>
              <a:rPr lang="en-US" dirty="0"/>
              <a:t>EtherChannel Components (Cont.)</a:t>
            </a:r>
          </a:p>
        </p:txBody>
      </p:sp>
      <p:sp>
        <p:nvSpPr>
          <p:cNvPr id="2" name="Content Placeholder 1"/>
          <p:cNvSpPr>
            <a:spLocks noGrp="1"/>
          </p:cNvSpPr>
          <p:nvPr>
            <p:ph idx="1"/>
          </p:nvPr>
        </p:nvSpPr>
        <p:spPr>
          <a:xfrm>
            <a:off x="183635" y="924337"/>
            <a:ext cx="8530542" cy="3294825"/>
          </a:xfrm>
        </p:spPr>
        <p:txBody>
          <a:bodyPr/>
          <a:lstStyle/>
          <a:p>
            <a:pPr marL="0" indent="0">
              <a:buNone/>
            </a:pPr>
            <a:r>
              <a:rPr lang="en-US" sz="1600" dirty="0"/>
              <a:t>Aspects of EtherChannel: </a:t>
            </a:r>
          </a:p>
          <a:p>
            <a:pPr>
              <a:buFont typeface="Arial" panose="020B0604020202020204" pitchFamily="34" charset="0"/>
              <a:buChar char="•"/>
            </a:pPr>
            <a:r>
              <a:rPr lang="en-US" sz="1600" dirty="0"/>
              <a:t>Etherchannel is defined in the IEEE 802.3AD link aggregation specification.</a:t>
            </a:r>
          </a:p>
          <a:p>
            <a:pPr>
              <a:buFont typeface="Arial" panose="020B0604020202020204" pitchFamily="34" charset="0"/>
              <a:buChar char="•"/>
            </a:pPr>
            <a:r>
              <a:rPr lang="en-US" sz="1600" dirty="0"/>
              <a:t>STP operates on a logical link and not on a physical link.</a:t>
            </a:r>
          </a:p>
          <a:p>
            <a:pPr>
              <a:buFont typeface="Arial" panose="020B0604020202020204" pitchFamily="34" charset="0"/>
              <a:buChar char="•"/>
            </a:pPr>
            <a:r>
              <a:rPr lang="en-US" sz="1600" dirty="0"/>
              <a:t>The logical link will have the bandwidth of any active member interfaces.</a:t>
            </a:r>
          </a:p>
          <a:p>
            <a:pPr>
              <a:buFont typeface="Arial" panose="020B0604020202020204" pitchFamily="34" charset="0"/>
              <a:buChar char="•"/>
            </a:pPr>
            <a:r>
              <a:rPr lang="en-US" sz="1600" dirty="0"/>
              <a:t>It will load balanced across all the links.</a:t>
            </a:r>
          </a:p>
          <a:p>
            <a:pPr>
              <a:buFont typeface="Arial" panose="020B0604020202020204" pitchFamily="34" charset="0"/>
              <a:buChar char="•"/>
            </a:pPr>
            <a:r>
              <a:rPr lang="en-US" sz="1600" dirty="0"/>
              <a:t>EtherChannels can be used for either Layer 2 (access or trunk) or Layer 3 links.</a:t>
            </a:r>
          </a:p>
          <a:p>
            <a:pPr marL="0" indent="0">
              <a:buNone/>
            </a:pPr>
            <a:r>
              <a:rPr lang="en-US" sz="1550" dirty="0"/>
              <a:t>The terms EtherChannel, EtherChannel bundle, and port channel are interchanged frequently on the Catalyst platform, but other Cisco platforms only use the term port channel exclusively.</a:t>
            </a:r>
          </a:p>
        </p:txBody>
      </p:sp>
    </p:spTree>
    <p:extLst>
      <p:ext uri="{BB962C8B-B14F-4D97-AF65-F5344CB8AC3E}">
        <p14:creationId xmlns:p14="http://schemas.microsoft.com/office/powerpoint/2010/main" val="94667444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897815" cy="661737"/>
          </a:xfrm>
        </p:spPr>
        <p:txBody>
          <a:bodyPr/>
          <a:lstStyle/>
          <a:p>
            <a:r>
              <a:rPr lang="en-US" sz="1600" dirty="0"/>
              <a:t>EtherChannel Bundle</a:t>
            </a:r>
            <a:br>
              <a:rPr lang="en-US" dirty="0"/>
            </a:br>
            <a:r>
              <a:rPr lang="en-US" dirty="0"/>
              <a:t>EtherChannel Link-State</a:t>
            </a:r>
          </a:p>
        </p:txBody>
      </p:sp>
      <p:sp>
        <p:nvSpPr>
          <p:cNvPr id="2" name="Content Placeholder 1"/>
          <p:cNvSpPr>
            <a:spLocks noGrp="1"/>
          </p:cNvSpPr>
          <p:nvPr>
            <p:ph idx="1"/>
          </p:nvPr>
        </p:nvSpPr>
        <p:spPr>
          <a:xfrm>
            <a:off x="84221" y="780888"/>
            <a:ext cx="8813593" cy="2185183"/>
          </a:xfrm>
        </p:spPr>
        <p:txBody>
          <a:bodyPr/>
          <a:lstStyle/>
          <a:p>
            <a:pPr>
              <a:buFont typeface="Arial" panose="020B0604020202020204" pitchFamily="34" charset="0"/>
              <a:buChar char="•"/>
            </a:pPr>
            <a:r>
              <a:rPr lang="en-US" sz="1600" dirty="0"/>
              <a:t>EtherChannel may be created statically or dynamically. </a:t>
            </a:r>
          </a:p>
          <a:p>
            <a:pPr>
              <a:buFont typeface="Arial" panose="020B0604020202020204" pitchFamily="34" charset="0"/>
              <a:buChar char="•"/>
            </a:pPr>
            <a:r>
              <a:rPr lang="en-US" sz="1600" dirty="0"/>
              <a:t>Static EtherChannel does not have a health integrity check. If the physical medium degrades and keeps the line protocol in an up state, the port channel will reflect that link as viable for transferring data.</a:t>
            </a:r>
          </a:p>
          <a:p>
            <a:pPr>
              <a:buFont typeface="Arial" panose="020B0604020202020204" pitchFamily="34" charset="0"/>
              <a:buChar char="•"/>
            </a:pPr>
            <a:r>
              <a:rPr lang="en-US" dirty="0"/>
              <a:t>A </a:t>
            </a:r>
            <a:r>
              <a:rPr lang="en-US" sz="1600" dirty="0"/>
              <a:t>common scenario involves the use of intermediary devices and technologies (for example, powered network taps, IPSs, Layer 2 firewalls, DWDM) between devices. It is critical for the link state to be propagated to the other side.</a:t>
            </a:r>
          </a:p>
        </p:txBody>
      </p:sp>
      <p:pic>
        <p:nvPicPr>
          <p:cNvPr id="4" name="Picture 3"/>
          <p:cNvPicPr>
            <a:picLocks noChangeAspect="1"/>
          </p:cNvPicPr>
          <p:nvPr/>
        </p:nvPicPr>
        <p:blipFill>
          <a:blip r:embed="rId2"/>
          <a:stretch>
            <a:fillRect/>
          </a:stretch>
        </p:blipFill>
        <p:spPr>
          <a:xfrm>
            <a:off x="3102015" y="3085222"/>
            <a:ext cx="3136738" cy="1469314"/>
          </a:xfrm>
          <a:prstGeom prst="rect">
            <a:avLst/>
          </a:prstGeom>
        </p:spPr>
      </p:pic>
    </p:spTree>
    <p:extLst>
      <p:ext uri="{BB962C8B-B14F-4D97-AF65-F5344CB8AC3E}">
        <p14:creationId xmlns:p14="http://schemas.microsoft.com/office/powerpoint/2010/main" val="82263209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2400" dirty="0"/>
              <a:t>Chapter 5 Content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81245" y="855418"/>
            <a:ext cx="8610963" cy="3623817"/>
          </a:xfrm>
        </p:spPr>
        <p:txBody>
          <a:bodyPr/>
          <a:lstStyle/>
          <a:p>
            <a:pPr marL="0" indent="0" algn="l" defTabSz="684213" fontAlgn="base">
              <a:spcBef>
                <a:spcPts val="600"/>
              </a:spcBef>
              <a:spcAft>
                <a:spcPts val="600"/>
              </a:spcAft>
              <a:buClr>
                <a:schemeClr val="tx2"/>
              </a:buClr>
              <a:buSzPct val="90000"/>
            </a:pPr>
            <a:r>
              <a:rPr lang="en-US" sz="1600" b="1" dirty="0">
                <a:solidFill>
                  <a:srgbClr val="000000"/>
                </a:solidFill>
              </a:rPr>
              <a:t>This chapter covers the following content:</a:t>
            </a:r>
          </a:p>
          <a:p>
            <a:pPr algn="l"/>
            <a:endParaRPr lang="en-US" sz="1600" b="1" dirty="0">
              <a:solidFill>
                <a:srgbClr val="000000"/>
              </a:solidFill>
            </a:endParaRPr>
          </a:p>
          <a:p>
            <a:pPr marL="285750" indent="-285750" algn="l">
              <a:buFont typeface="Arial" panose="020B0604020202020204" pitchFamily="34" charset="0"/>
              <a:buChar char="•"/>
            </a:pPr>
            <a:r>
              <a:rPr lang="en-US" sz="1600" b="1" dirty="0">
                <a:solidFill>
                  <a:srgbClr val="000000"/>
                </a:solidFill>
              </a:rPr>
              <a:t>VLAN Trunking Protocol (VTP) - </a:t>
            </a:r>
            <a:r>
              <a:rPr lang="en-US" sz="1600" dirty="0">
                <a:solidFill>
                  <a:srgbClr val="000000"/>
                </a:solidFill>
              </a:rPr>
              <a:t>This section provides an overview of how switches become aware of other switches and prevent forwarding loops.</a:t>
            </a:r>
          </a:p>
          <a:p>
            <a:pPr marL="285750" indent="-285750" algn="l">
              <a:buFont typeface="Arial" panose="020B0604020202020204" pitchFamily="34" charset="0"/>
              <a:buChar char="•"/>
            </a:pPr>
            <a:endParaRPr lang="en-US" sz="1600" dirty="0">
              <a:solidFill>
                <a:srgbClr val="000000"/>
              </a:solidFill>
            </a:endParaRPr>
          </a:p>
          <a:p>
            <a:pPr marL="285750" indent="-285750" algn="l">
              <a:buFont typeface="Arial" panose="020B0604020202020204" pitchFamily="34" charset="0"/>
              <a:buChar char="•"/>
            </a:pPr>
            <a:r>
              <a:rPr lang="en-US" sz="1600" b="1" dirty="0">
                <a:solidFill>
                  <a:srgbClr val="000000"/>
                </a:solidFill>
              </a:rPr>
              <a:t>Dynamic Trunking Protocol (DTP) - </a:t>
            </a:r>
            <a:r>
              <a:rPr lang="en-US" sz="1600" dirty="0">
                <a:solidFill>
                  <a:srgbClr val="000000"/>
                </a:solidFill>
              </a:rPr>
              <a:t>This section examines the improvements made to STP for faster convergence.</a:t>
            </a:r>
          </a:p>
          <a:p>
            <a:pPr marL="285750" indent="-285750" algn="l">
              <a:buFont typeface="Arial" panose="020B0604020202020204" pitchFamily="34" charset="0"/>
              <a:buChar char="•"/>
            </a:pPr>
            <a:endParaRPr lang="en-US" sz="1600" dirty="0">
              <a:solidFill>
                <a:srgbClr val="000000"/>
              </a:solidFill>
            </a:endParaRPr>
          </a:p>
          <a:p>
            <a:pPr marL="285750" indent="-285750" algn="l">
              <a:buFont typeface="Arial" panose="020B0604020202020204" pitchFamily="34" charset="0"/>
              <a:buChar char="•"/>
            </a:pPr>
            <a:r>
              <a:rPr lang="en-US" sz="1600" b="1" dirty="0">
                <a:solidFill>
                  <a:srgbClr val="000000"/>
                </a:solidFill>
              </a:rPr>
              <a:t>EtherChannel Bundle -</a:t>
            </a:r>
            <a:r>
              <a:rPr lang="en-US" sz="1600" dirty="0">
                <a:solidFill>
                  <a:srgbClr val="000000"/>
                </a:solidFill>
              </a:rPr>
              <a:t>This section explains how multiple physical interfaces can be combined to form a logical interface to increase throughput and provide seamless resiliency.</a:t>
            </a:r>
          </a:p>
          <a:p>
            <a:pPr marL="0" algn="l">
              <a:lnSpc>
                <a:spcPct val="115000"/>
              </a:lnSpc>
              <a:spcBef>
                <a:spcPts val="0"/>
              </a:spcBef>
            </a:pPr>
            <a:endParaRPr lang="en-US" sz="1600" dirty="0">
              <a:solidFill>
                <a:srgbClr val="000000"/>
              </a:solidFill>
              <a:ea typeface="Calibri"/>
              <a:cs typeface="CiscoSerif-Regular"/>
            </a:endParaRPr>
          </a:p>
          <a:p>
            <a:pPr marL="0" algn="l">
              <a:lnSpc>
                <a:spcPct val="115000"/>
              </a:lnSpc>
              <a:spcBef>
                <a:spcPts val="0"/>
              </a:spcBef>
            </a:pPr>
            <a:endParaRPr lang="en-US" sz="1600" dirty="0">
              <a:solidFill>
                <a:srgbClr val="000000"/>
              </a:solidFill>
            </a:endParaRPr>
          </a:p>
        </p:txBody>
      </p:sp>
    </p:spTree>
    <p:extLst>
      <p:ext uri="{BB962C8B-B14F-4D97-AF65-F5344CB8AC3E}">
        <p14:creationId xmlns:p14="http://schemas.microsoft.com/office/powerpoint/2010/main" val="412785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897815" cy="661737"/>
          </a:xfrm>
        </p:spPr>
        <p:txBody>
          <a:bodyPr/>
          <a:lstStyle/>
          <a:p>
            <a:r>
              <a:rPr lang="en-US" sz="1600" dirty="0"/>
              <a:t>EtherChannel Bundle</a:t>
            </a:r>
            <a:br>
              <a:rPr lang="en-US" dirty="0"/>
            </a:br>
            <a:r>
              <a:rPr lang="en-US" dirty="0"/>
              <a:t>Dynamic Link Aggregation Protocols</a:t>
            </a:r>
          </a:p>
        </p:txBody>
      </p:sp>
      <p:sp>
        <p:nvSpPr>
          <p:cNvPr id="2" name="Content Placeholder 1"/>
          <p:cNvSpPr>
            <a:spLocks noGrp="1"/>
          </p:cNvSpPr>
          <p:nvPr>
            <p:ph idx="1"/>
          </p:nvPr>
        </p:nvSpPr>
        <p:spPr>
          <a:xfrm>
            <a:off x="84221" y="949902"/>
            <a:ext cx="8813593" cy="2175853"/>
          </a:xfrm>
        </p:spPr>
        <p:txBody>
          <a:bodyPr/>
          <a:lstStyle/>
          <a:p>
            <a:pPr marL="0" indent="0">
              <a:buNone/>
            </a:pPr>
            <a:r>
              <a:rPr lang="en-US" sz="1800" dirty="0"/>
              <a:t>Two common link aggregation protocols are Link Aggregation Control Protocol (LACP) and Port Aggregation Protocol (PAgP). </a:t>
            </a:r>
          </a:p>
          <a:p>
            <a:pPr lvl="1">
              <a:buFont typeface="Arial" panose="020B0604020202020204" pitchFamily="34" charset="0"/>
              <a:buChar char="•"/>
            </a:pPr>
            <a:r>
              <a:rPr lang="en-US" sz="1800" dirty="0"/>
              <a:t>PAgP is Cisco proprietary and was developed first.</a:t>
            </a:r>
          </a:p>
          <a:p>
            <a:pPr lvl="1">
              <a:buFont typeface="Arial" panose="020B0604020202020204" pitchFamily="34" charset="0"/>
              <a:buChar char="•"/>
            </a:pPr>
            <a:r>
              <a:rPr lang="en-US" sz="1800" dirty="0"/>
              <a:t>LACP was created as an open industry standard.</a:t>
            </a:r>
          </a:p>
          <a:p>
            <a:pPr lvl="1">
              <a:buFont typeface="Arial" panose="020B0604020202020204" pitchFamily="34" charset="0"/>
              <a:buChar char="•"/>
            </a:pPr>
            <a:r>
              <a:rPr lang="en-US" sz="1800" dirty="0"/>
              <a:t>All the member links must participate in the same protocol on the local and remote switches.</a:t>
            </a:r>
          </a:p>
        </p:txBody>
      </p:sp>
    </p:spTree>
    <p:extLst>
      <p:ext uri="{BB962C8B-B14F-4D97-AF65-F5344CB8AC3E}">
        <p14:creationId xmlns:p14="http://schemas.microsoft.com/office/powerpoint/2010/main" val="162409876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897815" cy="661737"/>
          </a:xfrm>
        </p:spPr>
        <p:txBody>
          <a:bodyPr/>
          <a:lstStyle/>
          <a:p>
            <a:r>
              <a:rPr lang="en-US" sz="1600" dirty="0"/>
              <a:t>EtherChannel Bundle</a:t>
            </a:r>
            <a:br>
              <a:rPr lang="en-US" dirty="0"/>
            </a:br>
            <a:r>
              <a:rPr lang="en-US" dirty="0"/>
              <a:t>PAgP Port Modes</a:t>
            </a:r>
          </a:p>
        </p:txBody>
      </p:sp>
      <p:sp>
        <p:nvSpPr>
          <p:cNvPr id="2" name="Content Placeholder 1"/>
          <p:cNvSpPr>
            <a:spLocks noGrp="1"/>
          </p:cNvSpPr>
          <p:nvPr>
            <p:ph idx="1"/>
          </p:nvPr>
        </p:nvSpPr>
        <p:spPr>
          <a:xfrm>
            <a:off x="84221" y="837915"/>
            <a:ext cx="8813593" cy="661737"/>
          </a:xfrm>
        </p:spPr>
        <p:txBody>
          <a:bodyPr/>
          <a:lstStyle/>
          <a:p>
            <a:pPr marL="0" indent="0">
              <a:buNone/>
            </a:pPr>
            <a:r>
              <a:rPr lang="en-US" sz="1600" dirty="0"/>
              <a:t>PAgP advertises messages with the multicast MAC address 0100:0CCC:CCCC and the protocol code 0x0104. PAgP can operate in two modes:</a:t>
            </a:r>
          </a:p>
        </p:txBody>
      </p:sp>
      <p:graphicFrame>
        <p:nvGraphicFramePr>
          <p:cNvPr id="4" name="Table 3"/>
          <p:cNvGraphicFramePr>
            <a:graphicFrameLocks noGrp="1"/>
          </p:cNvGraphicFramePr>
          <p:nvPr>
            <p:extLst>
              <p:ext uri="{D42A27DB-BD31-4B8C-83A1-F6EECF244321}">
                <p14:modId xmlns:p14="http://schemas.microsoft.com/office/powerpoint/2010/main" val="1836805429"/>
              </p:ext>
            </p:extLst>
          </p:nvPr>
        </p:nvGraphicFramePr>
        <p:xfrm>
          <a:off x="84221" y="1675830"/>
          <a:ext cx="8813593" cy="2754250"/>
        </p:xfrm>
        <a:graphic>
          <a:graphicData uri="http://schemas.openxmlformats.org/drawingml/2006/table">
            <a:tbl>
              <a:tblPr firstRow="1" bandRow="1">
                <a:tableStyleId>{5C22544A-7EE6-4342-B048-85BDC9FD1C3A}</a:tableStyleId>
              </a:tblPr>
              <a:tblGrid>
                <a:gridCol w="1847524">
                  <a:extLst>
                    <a:ext uri="{9D8B030D-6E8A-4147-A177-3AD203B41FA5}">
                      <a16:colId xmlns:a16="http://schemas.microsoft.com/office/drawing/2014/main" val="811066297"/>
                    </a:ext>
                  </a:extLst>
                </a:gridCol>
                <a:gridCol w="6966069">
                  <a:extLst>
                    <a:ext uri="{9D8B030D-6E8A-4147-A177-3AD203B41FA5}">
                      <a16:colId xmlns:a16="http://schemas.microsoft.com/office/drawing/2014/main" val="3519672147"/>
                    </a:ext>
                  </a:extLst>
                </a:gridCol>
              </a:tblGrid>
              <a:tr h="376810">
                <a:tc>
                  <a:txBody>
                    <a:bodyPr/>
                    <a:lstStyle/>
                    <a:p>
                      <a:r>
                        <a:rPr lang="en-US" dirty="0"/>
                        <a:t>PAgP</a:t>
                      </a:r>
                      <a:r>
                        <a:rPr lang="en-US" baseline="0" dirty="0"/>
                        <a:t> Port Modes</a:t>
                      </a:r>
                      <a:endParaRPr lang="en-US" dirty="0"/>
                    </a:p>
                  </a:txBody>
                  <a:tcPr/>
                </a:tc>
                <a:tc>
                  <a:txBody>
                    <a:bodyPr/>
                    <a:lstStyle/>
                    <a:p>
                      <a:r>
                        <a:rPr lang="en-US" dirty="0"/>
                        <a:t>Description</a:t>
                      </a:r>
                    </a:p>
                  </a:txBody>
                  <a:tcPr/>
                </a:tc>
                <a:extLst>
                  <a:ext uri="{0D108BD9-81ED-4DB2-BD59-A6C34878D82A}">
                    <a16:rowId xmlns:a16="http://schemas.microsoft.com/office/drawing/2014/main" val="1688391732"/>
                  </a:ext>
                </a:extLst>
              </a:tr>
              <a:tr h="376810">
                <a:tc>
                  <a:txBody>
                    <a:bodyPr/>
                    <a:lstStyle/>
                    <a:p>
                      <a:r>
                        <a:rPr lang="en-US" sz="1600" dirty="0">
                          <a:solidFill>
                            <a:srgbClr val="000000"/>
                          </a:solidFill>
                        </a:rPr>
                        <a:t>Auto</a:t>
                      </a:r>
                    </a:p>
                  </a:txBody>
                  <a:tcPr/>
                </a:tc>
                <a:tc>
                  <a:txBody>
                    <a:bodyPr/>
                    <a:lstStyle/>
                    <a:p>
                      <a:pPr marL="285750" indent="-285750">
                        <a:buFont typeface="Arial" panose="020B0604020202020204" pitchFamily="34" charset="0"/>
                        <a:buChar char="•"/>
                      </a:pPr>
                      <a:r>
                        <a:rPr lang="en-US" sz="1600" b="0" i="0" u="none" strike="noStrike" kern="1200" baseline="0" dirty="0">
                          <a:solidFill>
                            <a:srgbClr val="000000"/>
                          </a:solidFill>
                          <a:latin typeface="+mn-lt"/>
                          <a:ea typeface="+mn-ea"/>
                          <a:cs typeface="+mn-cs"/>
                        </a:rPr>
                        <a:t>The interface does not initiate an EtherChannel to be established and does not transmit PAgP packets out of it. </a:t>
                      </a:r>
                    </a:p>
                    <a:p>
                      <a:pPr marL="285750" indent="-285750">
                        <a:buFont typeface="Arial" panose="020B0604020202020204" pitchFamily="34" charset="0"/>
                        <a:buChar char="•"/>
                      </a:pPr>
                      <a:r>
                        <a:rPr lang="en-US" sz="1600" b="0" i="0" u="none" strike="noStrike" kern="1200" baseline="0" dirty="0">
                          <a:solidFill>
                            <a:srgbClr val="000000"/>
                          </a:solidFill>
                          <a:latin typeface="+mn-lt"/>
                          <a:ea typeface="+mn-ea"/>
                          <a:cs typeface="+mn-cs"/>
                        </a:rPr>
                        <a:t>If an PAgP packet is received from the remote switch, this interface responds and then can establish a PAgP adjacency. </a:t>
                      </a:r>
                    </a:p>
                    <a:p>
                      <a:pPr marL="285750" indent="-285750">
                        <a:buFont typeface="Arial" panose="020B0604020202020204" pitchFamily="34" charset="0"/>
                        <a:buChar char="•"/>
                      </a:pPr>
                      <a:r>
                        <a:rPr lang="en-US" sz="1600" b="0" i="0" u="none" strike="noStrike" kern="1200" baseline="0" dirty="0">
                          <a:solidFill>
                            <a:srgbClr val="000000"/>
                          </a:solidFill>
                          <a:latin typeface="+mn-lt"/>
                          <a:ea typeface="+mn-ea"/>
                          <a:cs typeface="+mn-cs"/>
                        </a:rPr>
                        <a:t>If both devices are PAgP auto, a PAgP adjacency does not form.</a:t>
                      </a:r>
                      <a:endParaRPr lang="en-US" sz="1600" dirty="0">
                        <a:solidFill>
                          <a:srgbClr val="000000"/>
                        </a:solidFill>
                      </a:endParaRPr>
                    </a:p>
                  </a:txBody>
                  <a:tcPr/>
                </a:tc>
                <a:extLst>
                  <a:ext uri="{0D108BD9-81ED-4DB2-BD59-A6C34878D82A}">
                    <a16:rowId xmlns:a16="http://schemas.microsoft.com/office/drawing/2014/main" val="1771896228"/>
                  </a:ext>
                </a:extLst>
              </a:tr>
              <a:tr h="376810">
                <a:tc>
                  <a:txBody>
                    <a:bodyPr/>
                    <a:lstStyle/>
                    <a:p>
                      <a:r>
                        <a:rPr lang="en-US" sz="1600" dirty="0">
                          <a:solidFill>
                            <a:srgbClr val="000000"/>
                          </a:solidFill>
                        </a:rPr>
                        <a:t>Desirable</a:t>
                      </a:r>
                    </a:p>
                  </a:txBody>
                  <a:tcPr/>
                </a:tc>
                <a:tc>
                  <a:txBody>
                    <a:bodyPr/>
                    <a:lstStyle/>
                    <a:p>
                      <a:pPr marL="285750" indent="-285750">
                        <a:buFont typeface="Arial" panose="020B0604020202020204" pitchFamily="34" charset="0"/>
                        <a:buChar char="•"/>
                      </a:pPr>
                      <a:r>
                        <a:rPr lang="en-US" sz="1600" b="0" i="0" u="none" strike="noStrike" kern="1200" baseline="0" dirty="0">
                          <a:solidFill>
                            <a:srgbClr val="000000"/>
                          </a:solidFill>
                          <a:latin typeface="+mn-lt"/>
                          <a:ea typeface="+mn-ea"/>
                          <a:cs typeface="+mn-cs"/>
                        </a:rPr>
                        <a:t>An interface tries to establish an EtherChannel and transmit PAgP packets out of it. </a:t>
                      </a:r>
                    </a:p>
                    <a:p>
                      <a:pPr marL="285750" indent="-285750">
                        <a:buFont typeface="Arial" panose="020B0604020202020204" pitchFamily="34" charset="0"/>
                        <a:buChar char="•"/>
                      </a:pPr>
                      <a:r>
                        <a:rPr lang="en-US" sz="1600" b="0" i="0" u="none" strike="noStrike" kern="1200" baseline="0" dirty="0">
                          <a:solidFill>
                            <a:srgbClr val="000000"/>
                          </a:solidFill>
                          <a:latin typeface="+mn-lt"/>
                          <a:ea typeface="+mn-ea"/>
                          <a:cs typeface="+mn-cs"/>
                        </a:rPr>
                        <a:t>Active PAgP interfaces can establish a PAgP adjacency only if the remote interface is configured to auto or desirable.</a:t>
                      </a:r>
                      <a:endParaRPr lang="en-US" sz="1600" dirty="0">
                        <a:solidFill>
                          <a:srgbClr val="000000"/>
                        </a:solidFill>
                      </a:endParaRPr>
                    </a:p>
                  </a:txBody>
                  <a:tcPr/>
                </a:tc>
                <a:extLst>
                  <a:ext uri="{0D108BD9-81ED-4DB2-BD59-A6C34878D82A}">
                    <a16:rowId xmlns:a16="http://schemas.microsoft.com/office/drawing/2014/main" val="1236855988"/>
                  </a:ext>
                </a:extLst>
              </a:tr>
            </a:tbl>
          </a:graphicData>
        </a:graphic>
      </p:graphicFrame>
    </p:spTree>
    <p:extLst>
      <p:ext uri="{BB962C8B-B14F-4D97-AF65-F5344CB8AC3E}">
        <p14:creationId xmlns:p14="http://schemas.microsoft.com/office/powerpoint/2010/main" val="14195585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897815" cy="661737"/>
          </a:xfrm>
        </p:spPr>
        <p:txBody>
          <a:bodyPr/>
          <a:lstStyle/>
          <a:p>
            <a:r>
              <a:rPr lang="en-US" sz="1600" dirty="0"/>
              <a:t>EtherChannel Bundle</a:t>
            </a:r>
            <a:br>
              <a:rPr lang="en-US" dirty="0"/>
            </a:br>
            <a:r>
              <a:rPr lang="en-US" dirty="0"/>
              <a:t>LACP Port Modes</a:t>
            </a:r>
          </a:p>
        </p:txBody>
      </p:sp>
      <p:sp>
        <p:nvSpPr>
          <p:cNvPr id="2" name="Content Placeholder 1"/>
          <p:cNvSpPr>
            <a:spLocks noGrp="1"/>
          </p:cNvSpPr>
          <p:nvPr>
            <p:ph idx="1"/>
          </p:nvPr>
        </p:nvSpPr>
        <p:spPr>
          <a:xfrm>
            <a:off x="84220" y="815352"/>
            <a:ext cx="8813593" cy="661737"/>
          </a:xfrm>
        </p:spPr>
        <p:txBody>
          <a:bodyPr/>
          <a:lstStyle/>
          <a:p>
            <a:pPr marL="0" indent="0">
              <a:buNone/>
            </a:pPr>
            <a:r>
              <a:rPr lang="en-US" sz="1600" dirty="0"/>
              <a:t>LACP advertises messages with the multicast MAC address 0180:C200:0002. LACP can operate in two modes:</a:t>
            </a:r>
          </a:p>
        </p:txBody>
      </p:sp>
      <p:graphicFrame>
        <p:nvGraphicFramePr>
          <p:cNvPr id="4" name="Table 3"/>
          <p:cNvGraphicFramePr>
            <a:graphicFrameLocks noGrp="1"/>
          </p:cNvGraphicFramePr>
          <p:nvPr>
            <p:extLst>
              <p:ext uri="{D42A27DB-BD31-4B8C-83A1-F6EECF244321}">
                <p14:modId xmlns:p14="http://schemas.microsoft.com/office/powerpoint/2010/main" val="3869728525"/>
              </p:ext>
            </p:extLst>
          </p:nvPr>
        </p:nvGraphicFramePr>
        <p:xfrm>
          <a:off x="84220" y="1630705"/>
          <a:ext cx="8813593" cy="2754250"/>
        </p:xfrm>
        <a:graphic>
          <a:graphicData uri="http://schemas.openxmlformats.org/drawingml/2006/table">
            <a:tbl>
              <a:tblPr firstRow="1" bandRow="1">
                <a:tableStyleId>{5C22544A-7EE6-4342-B048-85BDC9FD1C3A}</a:tableStyleId>
              </a:tblPr>
              <a:tblGrid>
                <a:gridCol w="1847524">
                  <a:extLst>
                    <a:ext uri="{9D8B030D-6E8A-4147-A177-3AD203B41FA5}">
                      <a16:colId xmlns:a16="http://schemas.microsoft.com/office/drawing/2014/main" val="811066297"/>
                    </a:ext>
                  </a:extLst>
                </a:gridCol>
                <a:gridCol w="6966069">
                  <a:extLst>
                    <a:ext uri="{9D8B030D-6E8A-4147-A177-3AD203B41FA5}">
                      <a16:colId xmlns:a16="http://schemas.microsoft.com/office/drawing/2014/main" val="3519672147"/>
                    </a:ext>
                  </a:extLst>
                </a:gridCol>
              </a:tblGrid>
              <a:tr h="376810">
                <a:tc>
                  <a:txBody>
                    <a:bodyPr/>
                    <a:lstStyle/>
                    <a:p>
                      <a:r>
                        <a:rPr lang="en-US" dirty="0"/>
                        <a:t>LACP</a:t>
                      </a:r>
                      <a:r>
                        <a:rPr lang="en-US" baseline="0" dirty="0"/>
                        <a:t> Port Modes</a:t>
                      </a:r>
                      <a:endParaRPr lang="en-US" dirty="0"/>
                    </a:p>
                  </a:txBody>
                  <a:tcPr/>
                </a:tc>
                <a:tc>
                  <a:txBody>
                    <a:bodyPr/>
                    <a:lstStyle/>
                    <a:p>
                      <a:pPr marL="0" indent="0">
                        <a:buFont typeface="Arial" panose="020B0604020202020204" pitchFamily="34" charset="0"/>
                        <a:buNone/>
                      </a:pPr>
                      <a:r>
                        <a:rPr lang="en-US" dirty="0"/>
                        <a:t>Description</a:t>
                      </a:r>
                    </a:p>
                  </a:txBody>
                  <a:tcPr/>
                </a:tc>
                <a:extLst>
                  <a:ext uri="{0D108BD9-81ED-4DB2-BD59-A6C34878D82A}">
                    <a16:rowId xmlns:a16="http://schemas.microsoft.com/office/drawing/2014/main" val="1688391732"/>
                  </a:ext>
                </a:extLst>
              </a:tr>
              <a:tr h="376810">
                <a:tc>
                  <a:txBody>
                    <a:bodyPr/>
                    <a:lstStyle/>
                    <a:p>
                      <a:r>
                        <a:rPr lang="en-US" sz="1600" dirty="0">
                          <a:solidFill>
                            <a:srgbClr val="000000"/>
                          </a:solidFill>
                        </a:rPr>
                        <a:t>Passive</a:t>
                      </a:r>
                    </a:p>
                  </a:txBody>
                  <a:tcPr/>
                </a:tc>
                <a:tc>
                  <a:txBody>
                    <a:bodyPr/>
                    <a:lstStyle/>
                    <a:p>
                      <a:pPr marL="285750" indent="-285750">
                        <a:buFont typeface="Arial" panose="020B0604020202020204" pitchFamily="34" charset="0"/>
                        <a:buChar char="•"/>
                      </a:pPr>
                      <a:r>
                        <a:rPr lang="en-US" sz="1600" b="0" i="0" u="none" strike="noStrike" kern="1200" baseline="0" dirty="0">
                          <a:solidFill>
                            <a:srgbClr val="000000"/>
                          </a:solidFill>
                          <a:latin typeface="+mn-lt"/>
                          <a:ea typeface="+mn-ea"/>
                          <a:cs typeface="+mn-cs"/>
                        </a:rPr>
                        <a:t>An interface does not initiate an EtherChannel to be established and does not transmit LACP packets out of it. </a:t>
                      </a:r>
                    </a:p>
                    <a:p>
                      <a:pPr marL="285750" indent="-285750">
                        <a:buFont typeface="Arial" panose="020B0604020202020204" pitchFamily="34" charset="0"/>
                        <a:buChar char="•"/>
                      </a:pPr>
                      <a:r>
                        <a:rPr lang="en-US" sz="1600" b="0" i="0" u="none" strike="noStrike" kern="1200" baseline="0" dirty="0">
                          <a:solidFill>
                            <a:srgbClr val="000000"/>
                          </a:solidFill>
                          <a:latin typeface="+mn-lt"/>
                          <a:ea typeface="+mn-ea"/>
                          <a:cs typeface="+mn-cs"/>
                        </a:rPr>
                        <a:t>If an LACP packet is received from the remote switch, this interface responds and then can establish an LACP adjacency. </a:t>
                      </a:r>
                    </a:p>
                    <a:p>
                      <a:pPr marL="285750" indent="-285750">
                        <a:buFont typeface="Arial" panose="020B0604020202020204" pitchFamily="34" charset="0"/>
                        <a:buChar char="•"/>
                      </a:pPr>
                      <a:r>
                        <a:rPr lang="en-US" sz="1600" b="0" i="0" u="none" strike="noStrike" kern="1200" baseline="0" dirty="0">
                          <a:solidFill>
                            <a:srgbClr val="000000"/>
                          </a:solidFill>
                          <a:latin typeface="+mn-lt"/>
                          <a:ea typeface="+mn-ea"/>
                          <a:cs typeface="+mn-cs"/>
                        </a:rPr>
                        <a:t>If both devices are LACP passive, an LACP adjacency does not form.</a:t>
                      </a:r>
                      <a:endParaRPr lang="en-US" sz="1600" dirty="0">
                        <a:solidFill>
                          <a:srgbClr val="000000"/>
                        </a:solidFill>
                      </a:endParaRPr>
                    </a:p>
                  </a:txBody>
                  <a:tcPr/>
                </a:tc>
                <a:extLst>
                  <a:ext uri="{0D108BD9-81ED-4DB2-BD59-A6C34878D82A}">
                    <a16:rowId xmlns:a16="http://schemas.microsoft.com/office/drawing/2014/main" val="1771896228"/>
                  </a:ext>
                </a:extLst>
              </a:tr>
              <a:tr h="376810">
                <a:tc>
                  <a:txBody>
                    <a:bodyPr/>
                    <a:lstStyle/>
                    <a:p>
                      <a:r>
                        <a:rPr lang="en-US" sz="1600" dirty="0">
                          <a:solidFill>
                            <a:srgbClr val="000000"/>
                          </a:solidFill>
                        </a:rPr>
                        <a:t>Active</a:t>
                      </a:r>
                    </a:p>
                  </a:txBody>
                  <a:tcPr/>
                </a:tc>
                <a:tc>
                  <a:txBody>
                    <a:bodyPr/>
                    <a:lstStyle/>
                    <a:p>
                      <a:pPr marL="285750" indent="-285750">
                        <a:buFont typeface="Arial" panose="020B0604020202020204" pitchFamily="34" charset="0"/>
                        <a:buChar char="•"/>
                      </a:pPr>
                      <a:r>
                        <a:rPr lang="en-US" sz="1600" b="0" i="0" u="none" strike="noStrike" kern="1200" baseline="0" dirty="0">
                          <a:solidFill>
                            <a:srgbClr val="000000"/>
                          </a:solidFill>
                          <a:latin typeface="+mn-lt"/>
                          <a:ea typeface="+mn-ea"/>
                          <a:cs typeface="+mn-cs"/>
                        </a:rPr>
                        <a:t>An interface tries to establish an EtherChannel and transmit LACP packets out of it. </a:t>
                      </a:r>
                    </a:p>
                    <a:p>
                      <a:pPr marL="285750" indent="-285750">
                        <a:buFont typeface="Arial" panose="020B0604020202020204" pitchFamily="34" charset="0"/>
                        <a:buChar char="•"/>
                      </a:pPr>
                      <a:r>
                        <a:rPr lang="en-US" sz="1600" b="0" i="0" u="none" strike="noStrike" kern="1200" baseline="0" dirty="0">
                          <a:solidFill>
                            <a:srgbClr val="000000"/>
                          </a:solidFill>
                          <a:latin typeface="+mn-lt"/>
                          <a:ea typeface="+mn-ea"/>
                          <a:cs typeface="+mn-cs"/>
                        </a:rPr>
                        <a:t>Active LACP interfaces can establish an LACP adjacency only if the remote interface is configured to active or passive.</a:t>
                      </a:r>
                      <a:endParaRPr lang="en-US" sz="1600" dirty="0">
                        <a:solidFill>
                          <a:srgbClr val="000000"/>
                        </a:solidFill>
                      </a:endParaRPr>
                    </a:p>
                  </a:txBody>
                  <a:tcPr/>
                </a:tc>
                <a:extLst>
                  <a:ext uri="{0D108BD9-81ED-4DB2-BD59-A6C34878D82A}">
                    <a16:rowId xmlns:a16="http://schemas.microsoft.com/office/drawing/2014/main" val="1236855988"/>
                  </a:ext>
                </a:extLst>
              </a:tr>
            </a:tbl>
          </a:graphicData>
        </a:graphic>
      </p:graphicFrame>
    </p:spTree>
    <p:extLst>
      <p:ext uri="{BB962C8B-B14F-4D97-AF65-F5344CB8AC3E}">
        <p14:creationId xmlns:p14="http://schemas.microsoft.com/office/powerpoint/2010/main" val="337510509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897815" cy="661737"/>
          </a:xfrm>
        </p:spPr>
        <p:txBody>
          <a:bodyPr/>
          <a:lstStyle/>
          <a:p>
            <a:r>
              <a:rPr lang="en-US" sz="1600" dirty="0"/>
              <a:t>EtherChannel Bundle</a:t>
            </a:r>
            <a:br>
              <a:rPr lang="en-US" dirty="0"/>
            </a:br>
            <a:r>
              <a:rPr lang="en-US" dirty="0"/>
              <a:t>EtherChannel Configurations</a:t>
            </a:r>
          </a:p>
        </p:txBody>
      </p:sp>
      <p:sp>
        <p:nvSpPr>
          <p:cNvPr id="2" name="Content Placeholder 1"/>
          <p:cNvSpPr>
            <a:spLocks noGrp="1"/>
          </p:cNvSpPr>
          <p:nvPr>
            <p:ph idx="1"/>
          </p:nvPr>
        </p:nvSpPr>
        <p:spPr>
          <a:xfrm>
            <a:off x="93429" y="721590"/>
            <a:ext cx="8957142" cy="3942709"/>
          </a:xfrm>
        </p:spPr>
        <p:txBody>
          <a:bodyPr/>
          <a:lstStyle/>
          <a:p>
            <a:pPr marL="0" indent="0">
              <a:buNone/>
            </a:pPr>
            <a:r>
              <a:rPr lang="en-US" sz="1600" dirty="0"/>
              <a:t>It is possible to configure EtherChannels by going into the interface configuration mode for the member interfaces and assigning them to an EtherChannel ID and configuring the appropriate mode: </a:t>
            </a:r>
          </a:p>
          <a:p>
            <a:pPr>
              <a:buFont typeface="Arial" panose="020B0604020202020204" pitchFamily="34" charset="0"/>
              <a:buChar char="•"/>
            </a:pPr>
            <a:r>
              <a:rPr lang="en-US" sz="1600" b="1" dirty="0"/>
              <a:t>Static EtherChannel: </a:t>
            </a:r>
            <a:r>
              <a:rPr lang="en-US" sz="1600" dirty="0"/>
              <a:t>A static EtherChannel is configured with the interface parameter command </a:t>
            </a:r>
            <a:r>
              <a:rPr lang="en-US" sz="1600" b="1" dirty="0"/>
              <a:t>channel-group </a:t>
            </a:r>
            <a:r>
              <a:rPr lang="en-US" sz="1600" i="1" dirty="0"/>
              <a:t>etherchannel-id </a:t>
            </a:r>
            <a:r>
              <a:rPr lang="en-US" sz="1600" b="1" dirty="0"/>
              <a:t>mode on</a:t>
            </a:r>
            <a:r>
              <a:rPr lang="en-US" sz="1600" dirty="0"/>
              <a:t>.</a:t>
            </a:r>
          </a:p>
          <a:p>
            <a:pPr>
              <a:buFont typeface="Arial" panose="020B0604020202020204" pitchFamily="34" charset="0"/>
              <a:buChar char="•"/>
            </a:pPr>
            <a:r>
              <a:rPr lang="en-US" sz="1600" b="1" dirty="0"/>
              <a:t>LACP EtherChannel: </a:t>
            </a:r>
            <a:r>
              <a:rPr lang="en-US" sz="1600" dirty="0"/>
              <a:t>An LACP EtherChannel is configured with the interface parameter command </a:t>
            </a:r>
            <a:r>
              <a:rPr lang="en-US" sz="1600" b="1" dirty="0"/>
              <a:t>channel-group </a:t>
            </a:r>
            <a:r>
              <a:rPr lang="en-US" sz="1600" i="1" dirty="0"/>
              <a:t>etherchannel-id </a:t>
            </a:r>
            <a:r>
              <a:rPr lang="en-US" sz="1600" b="1" dirty="0"/>
              <a:t>mode </a:t>
            </a:r>
            <a:r>
              <a:rPr lang="en-US" sz="1600" dirty="0"/>
              <a:t>{</a:t>
            </a:r>
            <a:r>
              <a:rPr lang="en-US" sz="1600" b="1" dirty="0"/>
              <a:t>active </a:t>
            </a:r>
            <a:r>
              <a:rPr lang="en-US" sz="1600" dirty="0"/>
              <a:t>| </a:t>
            </a:r>
            <a:r>
              <a:rPr lang="en-US" sz="1600" b="1" dirty="0"/>
              <a:t>passive</a:t>
            </a:r>
            <a:r>
              <a:rPr lang="en-US" sz="1600" dirty="0"/>
              <a:t>}.</a:t>
            </a:r>
          </a:p>
          <a:p>
            <a:pPr>
              <a:buFont typeface="Arial" panose="020B0604020202020204" pitchFamily="34" charset="0"/>
              <a:buChar char="•"/>
            </a:pPr>
            <a:r>
              <a:rPr lang="en-US" sz="1600" b="1" dirty="0"/>
              <a:t>PAgP EtherChannel: </a:t>
            </a:r>
            <a:r>
              <a:rPr lang="en-US" sz="1600" dirty="0"/>
              <a:t>A PAgP EtherChannel is configured with the interface parameter command </a:t>
            </a:r>
            <a:r>
              <a:rPr lang="en-US" sz="1600" b="1" dirty="0"/>
              <a:t>channel-group </a:t>
            </a:r>
            <a:r>
              <a:rPr lang="en-US" sz="1600" i="1" dirty="0"/>
              <a:t>etherchannel-id </a:t>
            </a:r>
            <a:r>
              <a:rPr lang="en-US" sz="1600" b="1" dirty="0"/>
              <a:t>mode </a:t>
            </a:r>
            <a:r>
              <a:rPr lang="en-US" sz="1600" dirty="0"/>
              <a:t>{</a:t>
            </a:r>
            <a:r>
              <a:rPr lang="en-US" sz="1600" b="1" dirty="0"/>
              <a:t>auto </a:t>
            </a:r>
            <a:r>
              <a:rPr lang="en-US" sz="1600" dirty="0"/>
              <a:t>| </a:t>
            </a:r>
            <a:r>
              <a:rPr lang="en-US" sz="1600" b="1" dirty="0"/>
              <a:t>desirable</a:t>
            </a:r>
            <a:r>
              <a:rPr lang="en-US" sz="1600" dirty="0"/>
              <a:t>} [</a:t>
            </a:r>
            <a:r>
              <a:rPr lang="en-US" sz="1600" b="1" dirty="0"/>
              <a:t>non-silent</a:t>
            </a:r>
            <a:r>
              <a:rPr lang="en-US" sz="1600" dirty="0"/>
              <a:t>].</a:t>
            </a:r>
          </a:p>
          <a:p>
            <a:pPr lvl="1"/>
            <a:r>
              <a:rPr lang="en-US" sz="1500" dirty="0"/>
              <a:t>By default, PAgP ports operate in silent mode, which allows a port to establish an </a:t>
            </a:r>
            <a:r>
              <a:rPr lang="en-US" sz="1600" dirty="0"/>
              <a:t>EtherChannel with a device that is not PAgP capable and rarely sends packets. </a:t>
            </a:r>
          </a:p>
          <a:p>
            <a:pPr lvl="1"/>
            <a:r>
              <a:rPr lang="en-US" sz="1600" dirty="0"/>
              <a:t>Using the optional </a:t>
            </a:r>
            <a:r>
              <a:rPr lang="en-US" sz="1600" b="1" dirty="0"/>
              <a:t>non-silent </a:t>
            </a:r>
            <a:r>
              <a:rPr lang="en-US" sz="1600" dirty="0"/>
              <a:t>keyword requires a port to receive PAgP packets before adding it to the EtherChannel, which is recommended. </a:t>
            </a:r>
          </a:p>
        </p:txBody>
      </p:sp>
    </p:spTree>
    <p:extLst>
      <p:ext uri="{BB962C8B-B14F-4D97-AF65-F5344CB8AC3E}">
        <p14:creationId xmlns:p14="http://schemas.microsoft.com/office/powerpoint/2010/main" val="429388039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897815" cy="661737"/>
          </a:xfrm>
        </p:spPr>
        <p:txBody>
          <a:bodyPr/>
          <a:lstStyle/>
          <a:p>
            <a:r>
              <a:rPr lang="en-US" sz="1600" dirty="0"/>
              <a:t>EtherChannel Bundle</a:t>
            </a:r>
            <a:br>
              <a:rPr lang="en-US" dirty="0"/>
            </a:br>
            <a:r>
              <a:rPr lang="en-US" dirty="0"/>
              <a:t>EtherChannel Configurations (Cont.)</a:t>
            </a:r>
          </a:p>
        </p:txBody>
      </p:sp>
      <p:sp>
        <p:nvSpPr>
          <p:cNvPr id="2" name="Content Placeholder 1"/>
          <p:cNvSpPr>
            <a:spLocks noGrp="1"/>
          </p:cNvSpPr>
          <p:nvPr>
            <p:ph idx="1"/>
          </p:nvPr>
        </p:nvSpPr>
        <p:spPr>
          <a:xfrm>
            <a:off x="130520" y="850336"/>
            <a:ext cx="4534431" cy="2355851"/>
          </a:xfrm>
        </p:spPr>
        <p:txBody>
          <a:bodyPr/>
          <a:lstStyle/>
          <a:p>
            <a:pPr marL="0" indent="0">
              <a:buNone/>
            </a:pPr>
            <a:r>
              <a:rPr lang="en-US" dirty="0"/>
              <a:t>The following needs to be considered with EtherChannel configuration:</a:t>
            </a:r>
          </a:p>
          <a:p>
            <a:pPr>
              <a:buFont typeface="Arial" panose="020B0604020202020204" pitchFamily="34" charset="0"/>
              <a:buChar char="•"/>
            </a:pPr>
            <a:r>
              <a:rPr lang="en-US" dirty="0"/>
              <a:t>Configuration settings for the EtherChannel are placed in the port-channel interface.</a:t>
            </a:r>
          </a:p>
          <a:p>
            <a:pPr>
              <a:buFont typeface="Arial" panose="020B0604020202020204" pitchFamily="34" charset="0"/>
              <a:buChar char="•"/>
            </a:pPr>
            <a:r>
              <a:rPr lang="en-US" dirty="0"/>
              <a:t>Member interfaces need to be in the appropriate Layer 2 or Layer 3 (that is, no switch port) before being associated with the port channel. </a:t>
            </a:r>
            <a:endParaRPr lang="en-US" sz="1600" dirty="0"/>
          </a:p>
        </p:txBody>
      </p:sp>
      <p:pic>
        <p:nvPicPr>
          <p:cNvPr id="8" name="Picture 7">
            <a:extLst>
              <a:ext uri="{FF2B5EF4-FFF2-40B4-BE49-F238E27FC236}">
                <a16:creationId xmlns:a16="http://schemas.microsoft.com/office/drawing/2014/main" id="{F00E1E32-1421-6E4A-A4D1-07B8E61502D4}"/>
              </a:ext>
            </a:extLst>
          </p:cNvPr>
          <p:cNvPicPr>
            <a:picLocks noChangeAspect="1"/>
          </p:cNvPicPr>
          <p:nvPr/>
        </p:nvPicPr>
        <p:blipFill>
          <a:blip r:embed="rId2"/>
          <a:stretch>
            <a:fillRect/>
          </a:stretch>
        </p:blipFill>
        <p:spPr>
          <a:xfrm>
            <a:off x="4938450" y="850336"/>
            <a:ext cx="3650544" cy="1485107"/>
          </a:xfrm>
          <a:prstGeom prst="rect">
            <a:avLst/>
          </a:prstGeom>
        </p:spPr>
      </p:pic>
      <p:pic>
        <p:nvPicPr>
          <p:cNvPr id="6" name="Picture 5">
            <a:extLst>
              <a:ext uri="{FF2B5EF4-FFF2-40B4-BE49-F238E27FC236}">
                <a16:creationId xmlns:a16="http://schemas.microsoft.com/office/drawing/2014/main" id="{06E7AAE8-27F2-B54B-95F0-53F548700F3D}"/>
              </a:ext>
            </a:extLst>
          </p:cNvPr>
          <p:cNvPicPr>
            <a:picLocks noChangeAspect="1"/>
          </p:cNvPicPr>
          <p:nvPr/>
        </p:nvPicPr>
        <p:blipFill>
          <a:blip r:embed="rId3"/>
          <a:stretch>
            <a:fillRect/>
          </a:stretch>
        </p:blipFill>
        <p:spPr>
          <a:xfrm>
            <a:off x="4912606" y="1903615"/>
            <a:ext cx="3676388" cy="2635584"/>
          </a:xfrm>
          <a:prstGeom prst="rect">
            <a:avLst/>
          </a:prstGeom>
        </p:spPr>
      </p:pic>
    </p:spTree>
    <p:extLst>
      <p:ext uri="{BB962C8B-B14F-4D97-AF65-F5344CB8AC3E}">
        <p14:creationId xmlns:p14="http://schemas.microsoft.com/office/powerpoint/2010/main" val="177843833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4618652" cy="661737"/>
          </a:xfrm>
        </p:spPr>
        <p:txBody>
          <a:bodyPr/>
          <a:lstStyle/>
          <a:p>
            <a:r>
              <a:rPr lang="en-US" sz="1600" dirty="0"/>
              <a:t>EtherChannel Bundle</a:t>
            </a:r>
            <a:br>
              <a:rPr lang="en-US" dirty="0"/>
            </a:br>
            <a:r>
              <a:rPr lang="en-US" dirty="0"/>
              <a:t>Verify Port-Channel Status</a:t>
            </a:r>
          </a:p>
        </p:txBody>
      </p:sp>
      <p:sp>
        <p:nvSpPr>
          <p:cNvPr id="2" name="Content Placeholder 1"/>
          <p:cNvSpPr>
            <a:spLocks noGrp="1"/>
          </p:cNvSpPr>
          <p:nvPr>
            <p:ph idx="1"/>
          </p:nvPr>
        </p:nvSpPr>
        <p:spPr>
          <a:xfrm>
            <a:off x="84221" y="780887"/>
            <a:ext cx="4534431" cy="3316551"/>
          </a:xfrm>
        </p:spPr>
        <p:txBody>
          <a:bodyPr/>
          <a:lstStyle/>
          <a:p>
            <a:pPr>
              <a:buFont typeface="Arial" panose="020B0604020202020204" pitchFamily="34" charset="0"/>
              <a:buChar char="•"/>
            </a:pPr>
            <a:r>
              <a:rPr lang="en-US" sz="1600" dirty="0"/>
              <a:t>As shown in Example 5-9, the command </a:t>
            </a:r>
            <a:r>
              <a:rPr lang="en-US" sz="1600" b="1" dirty="0"/>
              <a:t>show etherchannel summary </a:t>
            </a:r>
            <a:r>
              <a:rPr lang="en-US" sz="1600" dirty="0"/>
              <a:t>provides an overview of all the configured EtherChannels, along with the status and dynamic aggregation protocol for each one.</a:t>
            </a:r>
          </a:p>
          <a:p>
            <a:pPr>
              <a:buFont typeface="Arial" panose="020B0604020202020204" pitchFamily="34" charset="0"/>
              <a:buChar char="•"/>
            </a:pPr>
            <a:r>
              <a:rPr lang="en-US" sz="1600" dirty="0"/>
              <a:t>When viewing the output of the </a:t>
            </a:r>
            <a:r>
              <a:rPr lang="en-US" sz="1600" b="1" dirty="0"/>
              <a:t>show etherchannel summary </a:t>
            </a:r>
            <a:r>
              <a:rPr lang="en-US" sz="1600" dirty="0"/>
              <a:t>command, the first thing that should be checked is the EtherChannel status, which is listed in the Port-channel column.</a:t>
            </a:r>
          </a:p>
          <a:p>
            <a:pPr>
              <a:buFont typeface="Arial" panose="020B0604020202020204" pitchFamily="34" charset="0"/>
              <a:buChar char="•"/>
            </a:pPr>
            <a:r>
              <a:rPr lang="en-US" sz="1600" dirty="0"/>
              <a:t>The status should be SU, as highlighted in Example 5-9.</a:t>
            </a:r>
          </a:p>
        </p:txBody>
      </p:sp>
      <p:sp>
        <p:nvSpPr>
          <p:cNvPr id="8" name="TextBox 7">
            <a:extLst>
              <a:ext uri="{FF2B5EF4-FFF2-40B4-BE49-F238E27FC236}">
                <a16:creationId xmlns:a16="http://schemas.microsoft.com/office/drawing/2014/main" id="{25269BF2-4D51-F443-A8D8-B1593DF0BFCA}"/>
              </a:ext>
            </a:extLst>
          </p:cNvPr>
          <p:cNvSpPr txBox="1"/>
          <p:nvPr/>
        </p:nvSpPr>
        <p:spPr>
          <a:xfrm>
            <a:off x="3139686" y="4097438"/>
            <a:ext cx="5792448" cy="830997"/>
          </a:xfrm>
          <a:prstGeom prst="rect">
            <a:avLst/>
          </a:prstGeom>
          <a:noFill/>
        </p:spPr>
        <p:txBody>
          <a:bodyPr wrap="square" rtlCol="0">
            <a:spAutoFit/>
          </a:bodyPr>
          <a:lstStyle/>
          <a:p>
            <a:r>
              <a:rPr lang="en-US" sz="1600" b="1" dirty="0">
                <a:solidFill>
                  <a:srgbClr val="000000"/>
                </a:solidFill>
              </a:rPr>
              <a:t>Note: </a:t>
            </a:r>
            <a:r>
              <a:rPr lang="en-US" sz="1600" dirty="0">
                <a:solidFill>
                  <a:srgbClr val="000000"/>
                </a:solidFill>
              </a:rPr>
              <a:t>The status codes are case sensitive, so please pay attention to the case of the field.</a:t>
            </a:r>
          </a:p>
          <a:p>
            <a:endParaRPr lang="en-US" sz="1600" dirty="0"/>
          </a:p>
        </p:txBody>
      </p:sp>
      <p:pic>
        <p:nvPicPr>
          <p:cNvPr id="4" name="Picture 3">
            <a:extLst>
              <a:ext uri="{FF2B5EF4-FFF2-40B4-BE49-F238E27FC236}">
                <a16:creationId xmlns:a16="http://schemas.microsoft.com/office/drawing/2014/main" id="{C41C63FB-8D34-2848-9E24-BB91DB8AEE33}"/>
              </a:ext>
            </a:extLst>
          </p:cNvPr>
          <p:cNvPicPr>
            <a:picLocks noChangeAspect="1"/>
          </p:cNvPicPr>
          <p:nvPr/>
        </p:nvPicPr>
        <p:blipFill>
          <a:blip r:embed="rId2"/>
          <a:stretch>
            <a:fillRect/>
          </a:stretch>
        </p:blipFill>
        <p:spPr>
          <a:xfrm>
            <a:off x="4702873" y="954507"/>
            <a:ext cx="4229261" cy="1461017"/>
          </a:xfrm>
          <a:prstGeom prst="rect">
            <a:avLst/>
          </a:prstGeom>
        </p:spPr>
      </p:pic>
      <p:pic>
        <p:nvPicPr>
          <p:cNvPr id="5" name="Picture 4">
            <a:extLst>
              <a:ext uri="{FF2B5EF4-FFF2-40B4-BE49-F238E27FC236}">
                <a16:creationId xmlns:a16="http://schemas.microsoft.com/office/drawing/2014/main" id="{E7044CFB-0B31-EC41-B7C3-1E566CDE1B5F}"/>
              </a:ext>
            </a:extLst>
          </p:cNvPr>
          <p:cNvPicPr>
            <a:picLocks noChangeAspect="1"/>
          </p:cNvPicPr>
          <p:nvPr/>
        </p:nvPicPr>
        <p:blipFill>
          <a:blip r:embed="rId3"/>
          <a:stretch>
            <a:fillRect/>
          </a:stretch>
        </p:blipFill>
        <p:spPr>
          <a:xfrm>
            <a:off x="4702873" y="2415524"/>
            <a:ext cx="4229263" cy="1564247"/>
          </a:xfrm>
          <a:prstGeom prst="rect">
            <a:avLst/>
          </a:prstGeom>
        </p:spPr>
      </p:pic>
    </p:spTree>
    <p:extLst>
      <p:ext uri="{BB962C8B-B14F-4D97-AF65-F5344CB8AC3E}">
        <p14:creationId xmlns:p14="http://schemas.microsoft.com/office/powerpoint/2010/main" val="28822511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938727" cy="661737"/>
          </a:xfrm>
        </p:spPr>
        <p:txBody>
          <a:bodyPr/>
          <a:lstStyle/>
          <a:p>
            <a:r>
              <a:rPr lang="en-US" sz="1600" dirty="0"/>
              <a:t>EtherChannel Bundle</a:t>
            </a:r>
            <a:br>
              <a:rPr lang="en-US" dirty="0"/>
            </a:br>
            <a:r>
              <a:rPr lang="en-US" dirty="0"/>
              <a:t>EtherChannel Logical Interface Status Fields</a:t>
            </a:r>
          </a:p>
        </p:txBody>
      </p:sp>
      <p:sp>
        <p:nvSpPr>
          <p:cNvPr id="2" name="Content Placeholder 1"/>
          <p:cNvSpPr>
            <a:spLocks noGrp="1"/>
          </p:cNvSpPr>
          <p:nvPr>
            <p:ph idx="1"/>
          </p:nvPr>
        </p:nvSpPr>
        <p:spPr>
          <a:xfrm>
            <a:off x="42109" y="919321"/>
            <a:ext cx="8854505" cy="3304858"/>
          </a:xfrm>
        </p:spPr>
        <p:txBody>
          <a:bodyPr/>
          <a:lstStyle/>
          <a:p>
            <a:pPr marL="0" indent="0">
              <a:buNone/>
            </a:pPr>
            <a:r>
              <a:rPr lang="en-US" dirty="0"/>
              <a:t>Logical EtherChannel Interface Status Fields are as follows:</a:t>
            </a:r>
          </a:p>
          <a:p>
            <a:pPr>
              <a:buFont typeface="Arial" panose="020B0604020202020204" pitchFamily="34" charset="0"/>
              <a:buChar char="•"/>
            </a:pPr>
            <a:r>
              <a:rPr lang="en-US" dirty="0"/>
              <a:t>U - The EtherChannel interface is working properly.</a:t>
            </a:r>
          </a:p>
          <a:p>
            <a:pPr>
              <a:buFont typeface="Arial" panose="020B0604020202020204" pitchFamily="34" charset="0"/>
              <a:buChar char="•"/>
            </a:pPr>
            <a:r>
              <a:rPr lang="en-US" dirty="0"/>
              <a:t>D - The EtherChannel interface is down.</a:t>
            </a:r>
          </a:p>
          <a:p>
            <a:pPr>
              <a:buFont typeface="Arial" panose="020B0604020202020204" pitchFamily="34" charset="0"/>
              <a:buChar char="•"/>
            </a:pPr>
            <a:r>
              <a:rPr lang="en-US" dirty="0"/>
              <a:t>M - The EtherChannel interface has successfully established at least one LACP adjacency; however, the EtherChannel is configured with a minimum number of active interfaces that exceeds the number of active participating member interfaces. Traffic will not be forwarded across this port channel. The command </a:t>
            </a:r>
            <a:r>
              <a:rPr lang="en-US" b="1" dirty="0"/>
              <a:t>port-channel min-links </a:t>
            </a:r>
            <a:r>
              <a:rPr lang="en-US" i="1" dirty="0"/>
              <a:t>min-member-interfaces </a:t>
            </a:r>
            <a:r>
              <a:rPr lang="en-US" dirty="0"/>
              <a:t>is configured on the port-channel interface.</a:t>
            </a:r>
          </a:p>
          <a:p>
            <a:pPr>
              <a:buFont typeface="Arial" panose="020B0604020202020204" pitchFamily="34" charset="0"/>
              <a:buChar char="•"/>
            </a:pPr>
            <a:r>
              <a:rPr lang="en-US" dirty="0"/>
              <a:t>S - The port-channel interface is configured for Layer 2 switching.</a:t>
            </a:r>
          </a:p>
          <a:p>
            <a:pPr>
              <a:buFont typeface="Arial" panose="020B0604020202020204" pitchFamily="34" charset="0"/>
              <a:buChar char="•"/>
            </a:pPr>
            <a:r>
              <a:rPr lang="en-US" dirty="0"/>
              <a:t>R - The port-channel interface is configured for Layer 3 routing.</a:t>
            </a:r>
            <a:endParaRPr lang="en-US" sz="1600" dirty="0"/>
          </a:p>
        </p:txBody>
      </p:sp>
    </p:spTree>
    <p:extLst>
      <p:ext uri="{BB962C8B-B14F-4D97-AF65-F5344CB8AC3E}">
        <p14:creationId xmlns:p14="http://schemas.microsoft.com/office/powerpoint/2010/main" val="407753269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938727" cy="661737"/>
          </a:xfrm>
        </p:spPr>
        <p:txBody>
          <a:bodyPr/>
          <a:lstStyle/>
          <a:p>
            <a:r>
              <a:rPr lang="en-US" sz="1600" dirty="0"/>
              <a:t>EtherChannel Bundle</a:t>
            </a:r>
            <a:br>
              <a:rPr lang="en-US" dirty="0"/>
            </a:br>
            <a:r>
              <a:rPr lang="en-US" dirty="0"/>
              <a:t>EtherChannel Member Interface Status Fields</a:t>
            </a:r>
          </a:p>
        </p:txBody>
      </p:sp>
      <p:sp>
        <p:nvSpPr>
          <p:cNvPr id="2" name="Content Placeholder 1"/>
          <p:cNvSpPr>
            <a:spLocks noGrp="1"/>
          </p:cNvSpPr>
          <p:nvPr>
            <p:ph idx="1"/>
          </p:nvPr>
        </p:nvSpPr>
        <p:spPr>
          <a:xfrm>
            <a:off x="84222" y="641991"/>
            <a:ext cx="8854505" cy="3668752"/>
          </a:xfrm>
        </p:spPr>
        <p:txBody>
          <a:bodyPr/>
          <a:lstStyle/>
          <a:p>
            <a:pPr marL="0" indent="0">
              <a:buNone/>
            </a:pPr>
            <a:r>
              <a:rPr lang="en-US" dirty="0"/>
              <a:t>EtherChannel Member Interface Status Fields are as follows: </a:t>
            </a:r>
          </a:p>
          <a:p>
            <a:pPr>
              <a:buFont typeface="Arial" panose="020B0604020202020204" pitchFamily="34" charset="0"/>
              <a:buChar char="•"/>
            </a:pPr>
            <a:r>
              <a:rPr lang="en-US" dirty="0"/>
              <a:t>P - The interface is actively participating and forwarding traffic for this port channel.</a:t>
            </a:r>
          </a:p>
          <a:p>
            <a:pPr>
              <a:buFont typeface="Arial" panose="020B0604020202020204" pitchFamily="34" charset="0"/>
              <a:buChar char="•"/>
            </a:pPr>
            <a:r>
              <a:rPr lang="en-US" dirty="0"/>
              <a:t>H - The port-channel is configured with the maximum number of active interfaces. This interface is participating in LACP with the remote peer, but the interface is acting as a hot standby and does not forward traffic. The command </a:t>
            </a:r>
            <a:r>
              <a:rPr lang="en-US" b="1" dirty="0"/>
              <a:t>lacp max-bundle </a:t>
            </a:r>
            <a:r>
              <a:rPr lang="en-US" i="1" dirty="0"/>
              <a:t>number-member-interfaces </a:t>
            </a:r>
            <a:r>
              <a:rPr lang="en-US" dirty="0"/>
              <a:t>is configured on the port-channel interface.</a:t>
            </a:r>
          </a:p>
          <a:p>
            <a:pPr>
              <a:buFont typeface="Arial" panose="020B0604020202020204" pitchFamily="34" charset="0"/>
              <a:buChar char="•"/>
            </a:pPr>
            <a:r>
              <a:rPr lang="en-US" dirty="0"/>
              <a:t>I - The member interface has not detected any LACP activity on this interface and is treated as an individual.</a:t>
            </a:r>
          </a:p>
          <a:p>
            <a:pPr>
              <a:buFont typeface="Arial" panose="020B0604020202020204" pitchFamily="34" charset="0"/>
              <a:buChar char="•"/>
            </a:pPr>
            <a:r>
              <a:rPr lang="en-US" dirty="0"/>
              <a:t>w - There is time left to receive a packet from this neighbor to ensure that it is still alive.</a:t>
            </a:r>
          </a:p>
          <a:p>
            <a:pPr>
              <a:buFont typeface="Arial" panose="020B0604020202020204" pitchFamily="34" charset="0"/>
              <a:buChar char="•"/>
            </a:pPr>
            <a:r>
              <a:rPr lang="en-US" dirty="0"/>
              <a:t>s - The member interface is in a suspended state.</a:t>
            </a:r>
          </a:p>
          <a:p>
            <a:pPr>
              <a:buFont typeface="Arial" panose="020B0604020202020204" pitchFamily="34" charset="0"/>
              <a:buChar char="•"/>
            </a:pPr>
            <a:r>
              <a:rPr lang="en-US" dirty="0"/>
              <a:t>r - The switch module associated with this interface has been removed from the chassis.</a:t>
            </a:r>
            <a:endParaRPr lang="en-US" sz="1600" dirty="0"/>
          </a:p>
        </p:txBody>
      </p:sp>
    </p:spTree>
    <p:extLst>
      <p:ext uri="{BB962C8B-B14F-4D97-AF65-F5344CB8AC3E}">
        <p14:creationId xmlns:p14="http://schemas.microsoft.com/office/powerpoint/2010/main" val="233857704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938727" cy="661737"/>
          </a:xfrm>
        </p:spPr>
        <p:txBody>
          <a:bodyPr/>
          <a:lstStyle/>
          <a:p>
            <a:r>
              <a:rPr lang="en-US" sz="1600" dirty="0"/>
              <a:t>EtherChannel Bundle</a:t>
            </a:r>
            <a:br>
              <a:rPr lang="en-US" dirty="0"/>
            </a:br>
            <a:r>
              <a:rPr lang="en-US" dirty="0"/>
              <a:t>Port-Channel Interface Status</a:t>
            </a:r>
          </a:p>
        </p:txBody>
      </p:sp>
      <p:sp>
        <p:nvSpPr>
          <p:cNvPr id="2" name="Content Placeholder 1"/>
          <p:cNvSpPr>
            <a:spLocks noGrp="1"/>
          </p:cNvSpPr>
          <p:nvPr>
            <p:ph idx="1"/>
          </p:nvPr>
        </p:nvSpPr>
        <p:spPr>
          <a:xfrm>
            <a:off x="84221" y="800714"/>
            <a:ext cx="8854505" cy="1471781"/>
          </a:xfrm>
        </p:spPr>
        <p:txBody>
          <a:bodyPr/>
          <a:lstStyle/>
          <a:p>
            <a:pPr>
              <a:buFont typeface="Arial" panose="020B0604020202020204" pitchFamily="34" charset="0"/>
              <a:buChar char="•"/>
            </a:pPr>
            <a:r>
              <a:rPr lang="en-US" sz="1600" dirty="0"/>
              <a:t>The logical interface can be viewed with the command </a:t>
            </a:r>
            <a:r>
              <a:rPr lang="en-US" sz="1600" b="1" dirty="0"/>
              <a:t>show interface port-channel </a:t>
            </a:r>
            <a:r>
              <a:rPr lang="en-US" sz="1600" i="1" dirty="0"/>
              <a:t>port-channel-id</a:t>
            </a:r>
            <a:r>
              <a:rPr lang="en-US" sz="1600" dirty="0"/>
              <a:t>. </a:t>
            </a:r>
          </a:p>
          <a:p>
            <a:pPr>
              <a:buFont typeface="Arial" panose="020B0604020202020204" pitchFamily="34" charset="0"/>
              <a:buChar char="•"/>
            </a:pPr>
            <a:r>
              <a:rPr lang="en-US" sz="1600" dirty="0"/>
              <a:t>The output includes traditional interface statistics and lists the member interfaces and indicates that the bandwidth reflects the combined throughput of all active member interfaces.</a:t>
            </a:r>
          </a:p>
        </p:txBody>
      </p:sp>
      <p:pic>
        <p:nvPicPr>
          <p:cNvPr id="5" name="Picture 4">
            <a:extLst>
              <a:ext uri="{FF2B5EF4-FFF2-40B4-BE49-F238E27FC236}">
                <a16:creationId xmlns:a16="http://schemas.microsoft.com/office/drawing/2014/main" id="{F98F1C2C-59D6-3E45-ADB8-2850F4D4F99F}"/>
              </a:ext>
            </a:extLst>
          </p:cNvPr>
          <p:cNvPicPr>
            <a:picLocks noChangeAspect="1"/>
          </p:cNvPicPr>
          <p:nvPr/>
        </p:nvPicPr>
        <p:blipFill>
          <a:blip r:embed="rId2"/>
          <a:stretch>
            <a:fillRect/>
          </a:stretch>
        </p:blipFill>
        <p:spPr>
          <a:xfrm>
            <a:off x="2087184" y="2411473"/>
            <a:ext cx="4764356" cy="1961794"/>
          </a:xfrm>
          <a:prstGeom prst="rect">
            <a:avLst/>
          </a:prstGeom>
        </p:spPr>
      </p:pic>
    </p:spTree>
    <p:extLst>
      <p:ext uri="{BB962C8B-B14F-4D97-AF65-F5344CB8AC3E}">
        <p14:creationId xmlns:p14="http://schemas.microsoft.com/office/powerpoint/2010/main" val="241459934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938727" cy="661737"/>
          </a:xfrm>
        </p:spPr>
        <p:txBody>
          <a:bodyPr/>
          <a:lstStyle/>
          <a:p>
            <a:r>
              <a:rPr lang="en-US" sz="1600" dirty="0"/>
              <a:t>EtherChannel Bundle</a:t>
            </a:r>
            <a:br>
              <a:rPr lang="en-US" dirty="0"/>
            </a:br>
            <a:r>
              <a:rPr lang="en-US" dirty="0"/>
              <a:t>EtherChannel Neighbors</a:t>
            </a:r>
          </a:p>
        </p:txBody>
      </p:sp>
      <p:pic>
        <p:nvPicPr>
          <p:cNvPr id="5" name="Picture 4"/>
          <p:cNvPicPr>
            <a:picLocks noChangeAspect="1"/>
          </p:cNvPicPr>
          <p:nvPr/>
        </p:nvPicPr>
        <p:blipFill>
          <a:blip r:embed="rId2"/>
          <a:stretch>
            <a:fillRect/>
          </a:stretch>
        </p:blipFill>
        <p:spPr>
          <a:xfrm>
            <a:off x="253848" y="754525"/>
            <a:ext cx="4194933" cy="1760496"/>
          </a:xfrm>
          <a:prstGeom prst="rect">
            <a:avLst/>
          </a:prstGeom>
        </p:spPr>
      </p:pic>
      <p:pic>
        <p:nvPicPr>
          <p:cNvPr id="7" name="Picture 6"/>
          <p:cNvPicPr>
            <a:picLocks noChangeAspect="1"/>
          </p:cNvPicPr>
          <p:nvPr/>
        </p:nvPicPr>
        <p:blipFill>
          <a:blip r:embed="rId3"/>
          <a:stretch>
            <a:fillRect/>
          </a:stretch>
        </p:blipFill>
        <p:spPr>
          <a:xfrm>
            <a:off x="253848" y="2271761"/>
            <a:ext cx="4194932" cy="1953051"/>
          </a:xfrm>
          <a:prstGeom prst="rect">
            <a:avLst/>
          </a:prstGeom>
        </p:spPr>
      </p:pic>
      <p:pic>
        <p:nvPicPr>
          <p:cNvPr id="8" name="Picture 7"/>
          <p:cNvPicPr>
            <a:picLocks noChangeAspect="1"/>
          </p:cNvPicPr>
          <p:nvPr/>
        </p:nvPicPr>
        <p:blipFill>
          <a:blip r:embed="rId4"/>
          <a:stretch>
            <a:fillRect/>
          </a:stretch>
        </p:blipFill>
        <p:spPr>
          <a:xfrm>
            <a:off x="4953964" y="922678"/>
            <a:ext cx="3646025" cy="3330275"/>
          </a:xfrm>
          <a:prstGeom prst="rect">
            <a:avLst/>
          </a:prstGeom>
        </p:spPr>
      </p:pic>
    </p:spTree>
    <p:extLst>
      <p:ext uri="{BB962C8B-B14F-4D97-AF65-F5344CB8AC3E}">
        <p14:creationId xmlns:p14="http://schemas.microsoft.com/office/powerpoint/2010/main" val="18278718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41346" y="269501"/>
            <a:ext cx="7598042" cy="1351755"/>
          </a:xfrm>
        </p:spPr>
        <p:txBody>
          <a:bodyPr/>
          <a:lstStyle/>
          <a:p>
            <a:r>
              <a:rPr lang="en-US" sz="4400" dirty="0">
                <a:solidFill>
                  <a:schemeClr val="accent5">
                    <a:lumMod val="40000"/>
                    <a:lumOff val="60000"/>
                  </a:schemeClr>
                </a:solidFill>
              </a:rPr>
              <a:t>VLAN Trunking Protocol</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33084" y="2109729"/>
            <a:ext cx="8277832"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5">
                    <a:lumMod val="40000"/>
                    <a:lumOff val="60000"/>
                  </a:schemeClr>
                </a:solidFill>
              </a:rPr>
              <a:t>Cisco created the proprietary protocol, VLAN Trunking Protocol (VTP), to reduce the burden of provisioning VLANs on switches.</a:t>
            </a:r>
          </a:p>
          <a:p>
            <a:pPr marL="285750" indent="-285750">
              <a:buFont typeface="Arial" panose="020B0604020202020204" pitchFamily="34" charset="0"/>
              <a:buChar char="•"/>
            </a:pPr>
            <a:r>
              <a:rPr lang="en-US" sz="1600" dirty="0">
                <a:solidFill>
                  <a:schemeClr val="accent5">
                    <a:lumMod val="40000"/>
                    <a:lumOff val="60000"/>
                  </a:schemeClr>
                </a:solidFill>
              </a:rPr>
              <a:t>S</a:t>
            </a:r>
            <a:r>
              <a:rPr lang="en-US" dirty="0">
                <a:solidFill>
                  <a:schemeClr val="accent5">
                    <a:lumMod val="40000"/>
                    <a:lumOff val="60000"/>
                  </a:schemeClr>
                </a:solidFill>
              </a:rPr>
              <a:t>witches that participate in the same VTP domain can have a VLAN created once on a VTP server and propagated to other VTP client switches in the same VTP domain.</a:t>
            </a:r>
            <a:endParaRPr lang="en-US" sz="1600"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282487357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938727" cy="661737"/>
          </a:xfrm>
        </p:spPr>
        <p:txBody>
          <a:bodyPr/>
          <a:lstStyle/>
          <a:p>
            <a:r>
              <a:rPr lang="en-US" sz="1600" dirty="0"/>
              <a:t>EtherChannel Bundle</a:t>
            </a:r>
            <a:br>
              <a:rPr lang="en-US" dirty="0"/>
            </a:br>
            <a:r>
              <a:rPr lang="en-US" dirty="0"/>
              <a:t>EtherChannel Neighbors (Cont.)</a:t>
            </a:r>
          </a:p>
        </p:txBody>
      </p:sp>
      <p:sp>
        <p:nvSpPr>
          <p:cNvPr id="4" name="TextBox 3"/>
          <p:cNvSpPr txBox="1"/>
          <p:nvPr/>
        </p:nvSpPr>
        <p:spPr>
          <a:xfrm>
            <a:off x="4487987" y="895211"/>
            <a:ext cx="4498239" cy="1077218"/>
          </a:xfrm>
          <a:prstGeom prst="rect">
            <a:avLst/>
          </a:prstGeom>
          <a:noFill/>
        </p:spPr>
        <p:txBody>
          <a:bodyPr wrap="square" rtlCol="0">
            <a:spAutoFit/>
          </a:bodyPr>
          <a:lstStyle/>
          <a:p>
            <a:r>
              <a:rPr lang="en-US" sz="1600" dirty="0">
                <a:solidFill>
                  <a:srgbClr val="000000"/>
                </a:solidFill>
              </a:rPr>
              <a:t>The output from the </a:t>
            </a:r>
            <a:r>
              <a:rPr lang="en-US" sz="1600" b="1" dirty="0">
                <a:solidFill>
                  <a:srgbClr val="000000"/>
                </a:solidFill>
              </a:rPr>
              <a:t>show etherchannel port </a:t>
            </a:r>
            <a:r>
              <a:rPr lang="en-US" sz="1600" dirty="0">
                <a:solidFill>
                  <a:srgbClr val="000000"/>
                </a:solidFill>
              </a:rPr>
              <a:t>command can provide too much information and slow down troubleshooting when a smaller amount of information is needed.</a:t>
            </a:r>
          </a:p>
        </p:txBody>
      </p:sp>
      <p:pic>
        <p:nvPicPr>
          <p:cNvPr id="2" name="Picture 1"/>
          <p:cNvPicPr>
            <a:picLocks noChangeAspect="1"/>
          </p:cNvPicPr>
          <p:nvPr/>
        </p:nvPicPr>
        <p:blipFill>
          <a:blip r:embed="rId2"/>
          <a:stretch>
            <a:fillRect/>
          </a:stretch>
        </p:blipFill>
        <p:spPr>
          <a:xfrm>
            <a:off x="157774" y="881656"/>
            <a:ext cx="4016617" cy="3563022"/>
          </a:xfrm>
          <a:prstGeom prst="rect">
            <a:avLst/>
          </a:prstGeom>
        </p:spPr>
      </p:pic>
    </p:spTree>
    <p:extLst>
      <p:ext uri="{BB962C8B-B14F-4D97-AF65-F5344CB8AC3E}">
        <p14:creationId xmlns:p14="http://schemas.microsoft.com/office/powerpoint/2010/main" val="269461937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938727" cy="661737"/>
          </a:xfrm>
        </p:spPr>
        <p:txBody>
          <a:bodyPr/>
          <a:lstStyle/>
          <a:p>
            <a:r>
              <a:rPr lang="en-US" sz="1600" dirty="0"/>
              <a:t>EtherChannel Bundle</a:t>
            </a:r>
            <a:br>
              <a:rPr lang="en-US" dirty="0"/>
            </a:br>
            <a:r>
              <a:rPr lang="en-US" dirty="0"/>
              <a:t>EtherChannel Neighbors LACP and PAgP</a:t>
            </a:r>
          </a:p>
        </p:txBody>
      </p:sp>
      <p:sp>
        <p:nvSpPr>
          <p:cNvPr id="7" name="TextBox 6"/>
          <p:cNvSpPr txBox="1"/>
          <p:nvPr/>
        </p:nvSpPr>
        <p:spPr>
          <a:xfrm>
            <a:off x="105289" y="802565"/>
            <a:ext cx="4373405" cy="1569660"/>
          </a:xfrm>
          <a:prstGeom prst="rect">
            <a:avLst/>
          </a:prstGeom>
          <a:noFill/>
        </p:spPr>
        <p:txBody>
          <a:bodyPr wrap="square" rtlCol="0">
            <a:spAutoFit/>
          </a:bodyPr>
          <a:lstStyle/>
          <a:p>
            <a:r>
              <a:rPr lang="en-US" sz="1600" dirty="0">
                <a:solidFill>
                  <a:srgbClr val="000000"/>
                </a:solidFill>
              </a:rPr>
              <a:t>The command </a:t>
            </a:r>
            <a:r>
              <a:rPr lang="en-US" sz="1600" b="1" dirty="0">
                <a:solidFill>
                  <a:srgbClr val="000000"/>
                </a:solidFill>
              </a:rPr>
              <a:t>show lacp neighbor </a:t>
            </a:r>
            <a:r>
              <a:rPr lang="en-US" sz="1600" dirty="0">
                <a:solidFill>
                  <a:srgbClr val="000000"/>
                </a:solidFill>
              </a:rPr>
              <a:t>[</a:t>
            </a:r>
            <a:r>
              <a:rPr lang="en-US" sz="1600" b="1" dirty="0">
                <a:solidFill>
                  <a:srgbClr val="000000"/>
                </a:solidFill>
              </a:rPr>
              <a:t>detail</a:t>
            </a:r>
            <a:r>
              <a:rPr lang="en-US" sz="1600" dirty="0">
                <a:solidFill>
                  <a:srgbClr val="000000"/>
                </a:solidFill>
              </a:rPr>
              <a:t>] </a:t>
            </a:r>
          </a:p>
          <a:p>
            <a:r>
              <a:rPr lang="en-US" sz="1600" dirty="0">
                <a:solidFill>
                  <a:srgbClr val="000000"/>
                </a:solidFill>
              </a:rPr>
              <a:t>displays additional information about the LACP neighbor and includes the neighbor’s system ID, system priority, and whether it is using fast or slow LACP packet intervals as part of the output.</a:t>
            </a:r>
          </a:p>
        </p:txBody>
      </p:sp>
      <p:sp>
        <p:nvSpPr>
          <p:cNvPr id="4" name="TextBox 3"/>
          <p:cNvSpPr txBox="1"/>
          <p:nvPr/>
        </p:nvSpPr>
        <p:spPr>
          <a:xfrm>
            <a:off x="4478694" y="800585"/>
            <a:ext cx="4498239" cy="1323439"/>
          </a:xfrm>
          <a:prstGeom prst="rect">
            <a:avLst/>
          </a:prstGeom>
          <a:noFill/>
        </p:spPr>
        <p:txBody>
          <a:bodyPr wrap="square" rtlCol="0">
            <a:spAutoFit/>
          </a:bodyPr>
          <a:lstStyle/>
          <a:p>
            <a:r>
              <a:rPr lang="en-US" sz="1600" dirty="0">
                <a:solidFill>
                  <a:srgbClr val="000000"/>
                </a:solidFill>
              </a:rPr>
              <a:t>The command </a:t>
            </a:r>
            <a:r>
              <a:rPr lang="en-US" sz="1600" b="1" dirty="0">
                <a:solidFill>
                  <a:srgbClr val="000000"/>
                </a:solidFill>
              </a:rPr>
              <a:t>show pagp neighbor </a:t>
            </a:r>
            <a:r>
              <a:rPr lang="en-US" sz="1600" dirty="0">
                <a:solidFill>
                  <a:srgbClr val="000000"/>
                </a:solidFill>
              </a:rPr>
              <a:t>displays additional information about the PAgP neighbor</a:t>
            </a:r>
          </a:p>
          <a:p>
            <a:r>
              <a:rPr lang="en-US" sz="1600" dirty="0">
                <a:solidFill>
                  <a:srgbClr val="000000"/>
                </a:solidFill>
              </a:rPr>
              <a:t>and includes the neighbor’s system ID, remote port number, and whether it is using fast or slow PAgP packet intervals as part of the output.</a:t>
            </a:r>
          </a:p>
        </p:txBody>
      </p:sp>
      <p:pic>
        <p:nvPicPr>
          <p:cNvPr id="5" name="Picture 4"/>
          <p:cNvPicPr>
            <a:picLocks noChangeAspect="1"/>
          </p:cNvPicPr>
          <p:nvPr/>
        </p:nvPicPr>
        <p:blipFill>
          <a:blip r:embed="rId2"/>
          <a:stretch>
            <a:fillRect/>
          </a:stretch>
        </p:blipFill>
        <p:spPr>
          <a:xfrm>
            <a:off x="105289" y="2571750"/>
            <a:ext cx="3969001" cy="1990579"/>
          </a:xfrm>
          <a:prstGeom prst="rect">
            <a:avLst/>
          </a:prstGeom>
        </p:spPr>
      </p:pic>
      <p:pic>
        <p:nvPicPr>
          <p:cNvPr id="6" name="Picture 5"/>
          <p:cNvPicPr>
            <a:picLocks noChangeAspect="1"/>
          </p:cNvPicPr>
          <p:nvPr/>
        </p:nvPicPr>
        <p:blipFill>
          <a:blip r:embed="rId3"/>
          <a:stretch>
            <a:fillRect/>
          </a:stretch>
        </p:blipFill>
        <p:spPr>
          <a:xfrm>
            <a:off x="4710896" y="2571750"/>
            <a:ext cx="4227830" cy="1823193"/>
          </a:xfrm>
          <a:prstGeom prst="rect">
            <a:avLst/>
          </a:prstGeom>
        </p:spPr>
      </p:pic>
    </p:spTree>
    <p:extLst>
      <p:ext uri="{BB962C8B-B14F-4D97-AF65-F5344CB8AC3E}">
        <p14:creationId xmlns:p14="http://schemas.microsoft.com/office/powerpoint/2010/main" val="24230216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938727" cy="661737"/>
          </a:xfrm>
        </p:spPr>
        <p:txBody>
          <a:bodyPr/>
          <a:lstStyle/>
          <a:p>
            <a:r>
              <a:rPr lang="en-US" sz="1600" dirty="0"/>
              <a:t>EtherChannel Bundle</a:t>
            </a:r>
            <a:br>
              <a:rPr lang="en-US" dirty="0"/>
            </a:br>
            <a:r>
              <a:rPr lang="en-US" dirty="0"/>
              <a:t>Verifying EtherChannel Packets LACP and PAgP</a:t>
            </a:r>
          </a:p>
        </p:txBody>
      </p:sp>
      <p:sp>
        <p:nvSpPr>
          <p:cNvPr id="7" name="TextBox 1"/>
          <p:cNvSpPr txBox="1"/>
          <p:nvPr/>
        </p:nvSpPr>
        <p:spPr>
          <a:xfrm>
            <a:off x="105288" y="813623"/>
            <a:ext cx="4373405" cy="3539430"/>
          </a:xfrm>
          <a:prstGeom prst="rect">
            <a:avLst/>
          </a:prstGeom>
          <a:noFill/>
        </p:spPr>
        <p:txBody>
          <a:bodyPr wrap="square" rtlCol="0">
            <a:spAutoFit/>
          </a:bodyPr>
          <a:lstStyle/>
          <a:p>
            <a:r>
              <a:rPr lang="en-US" sz="1600" dirty="0">
                <a:solidFill>
                  <a:srgbClr val="000000"/>
                </a:solidFill>
              </a:rPr>
              <a:t>A vital step in troubleshooting the establishment of port channels is to verify that LACP or PAgP packets are being transmitted between devices.</a:t>
            </a:r>
          </a:p>
          <a:p>
            <a:endParaRPr lang="en-US" sz="1600" dirty="0">
              <a:solidFill>
                <a:srgbClr val="000000"/>
              </a:solidFill>
            </a:endParaRPr>
          </a:p>
          <a:p>
            <a:r>
              <a:rPr lang="en-US" sz="1600" dirty="0">
                <a:solidFill>
                  <a:srgbClr val="000000"/>
                </a:solidFill>
              </a:rPr>
              <a:t>The first troubleshooting step that can</a:t>
            </a:r>
          </a:p>
          <a:p>
            <a:r>
              <a:rPr lang="en-US" sz="1600" dirty="0">
                <a:solidFill>
                  <a:srgbClr val="000000"/>
                </a:solidFill>
              </a:rPr>
              <a:t>be taken is to verify the EtherChannel counters for the appropriate protocol.</a:t>
            </a:r>
          </a:p>
          <a:p>
            <a:endParaRPr lang="en-US" sz="1600" dirty="0">
              <a:solidFill>
                <a:srgbClr val="000000"/>
              </a:solidFill>
            </a:endParaRPr>
          </a:p>
          <a:p>
            <a:r>
              <a:rPr lang="en-US" sz="1600" dirty="0">
                <a:solidFill>
                  <a:srgbClr val="000000"/>
                </a:solidFill>
              </a:rPr>
              <a:t>The LACP counters can be cleared with the command </a:t>
            </a:r>
            <a:r>
              <a:rPr lang="en-US" sz="1600" b="1" dirty="0">
                <a:solidFill>
                  <a:srgbClr val="000000"/>
                </a:solidFill>
              </a:rPr>
              <a:t>clear lacp counters</a:t>
            </a:r>
            <a:r>
              <a:rPr lang="en-US" sz="1600" dirty="0">
                <a:solidFill>
                  <a:srgbClr val="000000"/>
                </a:solidFill>
              </a:rPr>
              <a:t>. The PAgP counters can be cleared with the command </a:t>
            </a:r>
            <a:r>
              <a:rPr lang="en-US" sz="1600" b="1" dirty="0">
                <a:solidFill>
                  <a:srgbClr val="000000"/>
                </a:solidFill>
              </a:rPr>
              <a:t>clear pagp counters</a:t>
            </a:r>
            <a:r>
              <a:rPr lang="en-US" sz="1600" dirty="0">
                <a:solidFill>
                  <a:srgbClr val="000000"/>
                </a:solidFill>
              </a:rPr>
              <a:t>.</a:t>
            </a:r>
          </a:p>
          <a:p>
            <a:endParaRPr lang="en-US" sz="1600" dirty="0">
              <a:solidFill>
                <a:srgbClr val="000000"/>
              </a:solidFill>
            </a:endParaRPr>
          </a:p>
        </p:txBody>
      </p:sp>
      <p:pic>
        <p:nvPicPr>
          <p:cNvPr id="2" name="Picture 1"/>
          <p:cNvPicPr>
            <a:picLocks noChangeAspect="1"/>
          </p:cNvPicPr>
          <p:nvPr/>
        </p:nvPicPr>
        <p:blipFill>
          <a:blip r:embed="rId2"/>
          <a:stretch>
            <a:fillRect/>
          </a:stretch>
        </p:blipFill>
        <p:spPr>
          <a:xfrm>
            <a:off x="4572000" y="736704"/>
            <a:ext cx="4128801" cy="2210163"/>
          </a:xfrm>
          <a:prstGeom prst="rect">
            <a:avLst/>
          </a:prstGeom>
        </p:spPr>
      </p:pic>
      <p:pic>
        <p:nvPicPr>
          <p:cNvPr id="5" name="Picture 4">
            <a:extLst>
              <a:ext uri="{FF2B5EF4-FFF2-40B4-BE49-F238E27FC236}">
                <a16:creationId xmlns:a16="http://schemas.microsoft.com/office/drawing/2014/main" id="{D0194ED0-9C7C-F94B-842E-3BE731C16E58}"/>
              </a:ext>
            </a:extLst>
          </p:cNvPr>
          <p:cNvPicPr>
            <a:picLocks noChangeAspect="1"/>
          </p:cNvPicPr>
          <p:nvPr/>
        </p:nvPicPr>
        <p:blipFill>
          <a:blip r:embed="rId3"/>
          <a:stretch>
            <a:fillRect/>
          </a:stretch>
        </p:blipFill>
        <p:spPr>
          <a:xfrm>
            <a:off x="4572000" y="3156228"/>
            <a:ext cx="4053582" cy="1213317"/>
          </a:xfrm>
          <a:prstGeom prst="rect">
            <a:avLst/>
          </a:prstGeom>
        </p:spPr>
      </p:pic>
    </p:spTree>
    <p:extLst>
      <p:ext uri="{BB962C8B-B14F-4D97-AF65-F5344CB8AC3E}">
        <p14:creationId xmlns:p14="http://schemas.microsoft.com/office/powerpoint/2010/main" val="319166693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938727" cy="661737"/>
          </a:xfrm>
        </p:spPr>
        <p:txBody>
          <a:bodyPr/>
          <a:lstStyle/>
          <a:p>
            <a:r>
              <a:rPr lang="en-US" sz="1600" dirty="0"/>
              <a:t>EtherChannel Bundle</a:t>
            </a:r>
            <a:br>
              <a:rPr lang="en-US" dirty="0"/>
            </a:br>
            <a:r>
              <a:rPr lang="en-US" dirty="0"/>
              <a:t>Advanced LACP Configuration Options</a:t>
            </a:r>
          </a:p>
        </p:txBody>
      </p:sp>
      <p:sp>
        <p:nvSpPr>
          <p:cNvPr id="7" name="TextBox 6"/>
          <p:cNvSpPr txBox="1"/>
          <p:nvPr/>
        </p:nvSpPr>
        <p:spPr>
          <a:xfrm>
            <a:off x="105288" y="839017"/>
            <a:ext cx="8488206" cy="2585323"/>
          </a:xfrm>
          <a:prstGeom prst="rect">
            <a:avLst/>
          </a:prstGeom>
          <a:noFill/>
        </p:spPr>
        <p:txBody>
          <a:bodyPr wrap="square" rtlCol="0">
            <a:spAutoFit/>
          </a:bodyPr>
          <a:lstStyle/>
          <a:p>
            <a:r>
              <a:rPr lang="en-US" dirty="0">
                <a:solidFill>
                  <a:srgbClr val="000000"/>
                </a:solidFill>
              </a:rPr>
              <a:t>LACP provides some additional tuning that is not available with PAgP.</a:t>
            </a:r>
          </a:p>
          <a:p>
            <a:endParaRPr lang="en-US" dirty="0">
              <a:solidFill>
                <a:srgbClr val="000000"/>
              </a:solidFill>
            </a:endParaRPr>
          </a:p>
          <a:p>
            <a:r>
              <a:rPr lang="en-US" dirty="0">
                <a:solidFill>
                  <a:srgbClr val="000000"/>
                </a:solidFill>
              </a:rPr>
              <a:t>LACP has the following advanced settings:</a:t>
            </a:r>
          </a:p>
          <a:p>
            <a:endParaRPr lang="en-US" dirty="0">
              <a:solidFill>
                <a:srgbClr val="000000"/>
              </a:solidFill>
            </a:endParaRPr>
          </a:p>
          <a:p>
            <a:pPr marL="742950" lvl="1" indent="-285750">
              <a:buFont typeface="Arial" panose="020B0604020202020204" pitchFamily="34" charset="0"/>
              <a:buChar char="•"/>
            </a:pPr>
            <a:r>
              <a:rPr lang="en-US" dirty="0">
                <a:solidFill>
                  <a:srgbClr val="000000"/>
                </a:solidFill>
              </a:rPr>
              <a:t>LACP Fast</a:t>
            </a:r>
          </a:p>
          <a:p>
            <a:pPr marL="742950" lvl="1" indent="-285750">
              <a:buFont typeface="Arial" panose="020B0604020202020204" pitchFamily="34" charset="0"/>
              <a:buChar char="•"/>
            </a:pPr>
            <a:r>
              <a:rPr lang="en-US" dirty="0">
                <a:solidFill>
                  <a:srgbClr val="000000"/>
                </a:solidFill>
              </a:rPr>
              <a:t>Minimum Number of Port-Channel Member Interfaces</a:t>
            </a:r>
          </a:p>
          <a:p>
            <a:pPr marL="742950" lvl="1" indent="-285750">
              <a:buFont typeface="Arial" panose="020B0604020202020204" pitchFamily="34" charset="0"/>
              <a:buChar char="•"/>
            </a:pPr>
            <a:r>
              <a:rPr lang="en-US" dirty="0">
                <a:solidFill>
                  <a:srgbClr val="000000"/>
                </a:solidFill>
              </a:rPr>
              <a:t>Maximum Number of Port-Channel Member Interfaces</a:t>
            </a:r>
          </a:p>
          <a:p>
            <a:pPr marL="742950" lvl="1" indent="-285750">
              <a:buFont typeface="Arial" panose="020B0604020202020204" pitchFamily="34" charset="0"/>
              <a:buChar char="•"/>
            </a:pPr>
            <a:r>
              <a:rPr lang="en-US" dirty="0">
                <a:solidFill>
                  <a:srgbClr val="000000"/>
                </a:solidFill>
              </a:rPr>
              <a:t>LACP System Priority</a:t>
            </a:r>
          </a:p>
          <a:p>
            <a:pPr marL="742950" lvl="1" indent="-285750">
              <a:buFont typeface="Arial" panose="020B0604020202020204" pitchFamily="34" charset="0"/>
              <a:buChar char="•"/>
            </a:pPr>
            <a:r>
              <a:rPr lang="en-US" dirty="0">
                <a:solidFill>
                  <a:srgbClr val="000000"/>
                </a:solidFill>
              </a:rPr>
              <a:t>LACP Interface Priority</a:t>
            </a:r>
          </a:p>
        </p:txBody>
      </p:sp>
    </p:spTree>
    <p:extLst>
      <p:ext uri="{BB962C8B-B14F-4D97-AF65-F5344CB8AC3E}">
        <p14:creationId xmlns:p14="http://schemas.microsoft.com/office/powerpoint/2010/main" val="181303414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938727" cy="661737"/>
          </a:xfrm>
        </p:spPr>
        <p:txBody>
          <a:bodyPr/>
          <a:lstStyle/>
          <a:p>
            <a:r>
              <a:rPr lang="en-US" sz="1600" dirty="0"/>
              <a:t>EtherChannel Bundle</a:t>
            </a:r>
            <a:br>
              <a:rPr lang="en-US" dirty="0"/>
            </a:br>
            <a:r>
              <a:rPr lang="en-US" dirty="0"/>
              <a:t>LACP Fast</a:t>
            </a:r>
          </a:p>
        </p:txBody>
      </p:sp>
      <p:sp>
        <p:nvSpPr>
          <p:cNvPr id="7" name="TextBox 6"/>
          <p:cNvSpPr txBox="1"/>
          <p:nvPr/>
        </p:nvSpPr>
        <p:spPr>
          <a:xfrm>
            <a:off x="105288" y="755868"/>
            <a:ext cx="8833437"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The original LACP standards sent out LACP packets every 30 seconds. A link is deemed unusable if an LACP packet is not received after three intervals, 90 seconds.</a:t>
            </a:r>
          </a:p>
          <a:p>
            <a:pPr marL="285750" indent="-285750">
              <a:buFont typeface="Arial" panose="020B0604020202020204" pitchFamily="34" charset="0"/>
              <a:buChar char="•"/>
            </a:pPr>
            <a:r>
              <a:rPr lang="en-US" sz="1600" dirty="0">
                <a:solidFill>
                  <a:srgbClr val="000000"/>
                </a:solidFill>
              </a:rPr>
              <a:t>An amendment to the standards was made so that LACP packets are advertised every 1 second. This is known as </a:t>
            </a:r>
            <a:r>
              <a:rPr lang="en-US" sz="1600" i="1" dirty="0">
                <a:solidFill>
                  <a:srgbClr val="000000"/>
                </a:solidFill>
              </a:rPr>
              <a:t>LACP fast </a:t>
            </a:r>
            <a:r>
              <a:rPr lang="en-US" sz="1600" dirty="0">
                <a:solidFill>
                  <a:srgbClr val="000000"/>
                </a:solidFill>
              </a:rPr>
              <a:t>because a link can be identified and removed in 3 seconds compared to the 90 seconds. </a:t>
            </a:r>
          </a:p>
          <a:p>
            <a:pPr marL="285750" indent="-285750">
              <a:buFont typeface="Arial" panose="020B0604020202020204" pitchFamily="34" charset="0"/>
              <a:buChar char="•"/>
            </a:pPr>
            <a:r>
              <a:rPr lang="en-US" sz="1600" dirty="0">
                <a:solidFill>
                  <a:srgbClr val="000000"/>
                </a:solidFill>
              </a:rPr>
              <a:t>LACP fast is enabled on the member interfaces with the interface configuration command </a:t>
            </a:r>
            <a:r>
              <a:rPr lang="en-US" sz="1600" b="1" dirty="0">
                <a:solidFill>
                  <a:srgbClr val="000000"/>
                </a:solidFill>
              </a:rPr>
              <a:t>lacp rate fast</a:t>
            </a:r>
            <a:r>
              <a:rPr lang="en-US" sz="1600" dirty="0">
                <a:solidFill>
                  <a:srgbClr val="000000"/>
                </a:solidFill>
              </a:rPr>
              <a:t>.</a:t>
            </a:r>
          </a:p>
        </p:txBody>
      </p:sp>
      <p:sp>
        <p:nvSpPr>
          <p:cNvPr id="4" name="TextBox 3"/>
          <p:cNvSpPr txBox="1"/>
          <p:nvPr/>
        </p:nvSpPr>
        <p:spPr>
          <a:xfrm>
            <a:off x="105288" y="3211942"/>
            <a:ext cx="4376057" cy="1077218"/>
          </a:xfrm>
          <a:prstGeom prst="rect">
            <a:avLst/>
          </a:prstGeom>
          <a:noFill/>
        </p:spPr>
        <p:txBody>
          <a:bodyPr wrap="square" rtlCol="0">
            <a:spAutoFit/>
          </a:bodyPr>
          <a:lstStyle/>
          <a:p>
            <a:r>
              <a:rPr lang="en-US" sz="1600" b="1" dirty="0">
                <a:solidFill>
                  <a:srgbClr val="000000"/>
                </a:solidFill>
              </a:rPr>
              <a:t>Note: </a:t>
            </a:r>
            <a:r>
              <a:rPr lang="en-US" sz="1600" dirty="0">
                <a:solidFill>
                  <a:srgbClr val="000000"/>
                </a:solidFill>
              </a:rPr>
              <a:t>All the interfaces on both switches need to be configured the same (either using LACP fast or LACP slow) for the EtherChannel to successfully come up.</a:t>
            </a:r>
          </a:p>
        </p:txBody>
      </p:sp>
      <p:pic>
        <p:nvPicPr>
          <p:cNvPr id="2" name="Picture 1"/>
          <p:cNvPicPr>
            <a:picLocks noChangeAspect="1"/>
          </p:cNvPicPr>
          <p:nvPr/>
        </p:nvPicPr>
        <p:blipFill>
          <a:blip r:embed="rId2"/>
          <a:stretch>
            <a:fillRect/>
          </a:stretch>
        </p:blipFill>
        <p:spPr>
          <a:xfrm>
            <a:off x="4562668" y="2723839"/>
            <a:ext cx="4376057" cy="2053424"/>
          </a:xfrm>
          <a:prstGeom prst="rect">
            <a:avLst/>
          </a:prstGeom>
        </p:spPr>
      </p:pic>
    </p:spTree>
    <p:extLst>
      <p:ext uri="{BB962C8B-B14F-4D97-AF65-F5344CB8AC3E}">
        <p14:creationId xmlns:p14="http://schemas.microsoft.com/office/powerpoint/2010/main" val="253010066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
            <a:ext cx="8938727" cy="661736"/>
          </a:xfrm>
        </p:spPr>
        <p:txBody>
          <a:bodyPr/>
          <a:lstStyle/>
          <a:p>
            <a:r>
              <a:rPr lang="en-US" sz="1600" dirty="0"/>
              <a:t>EtherChannel Bundle</a:t>
            </a:r>
            <a:br>
              <a:rPr lang="en-US" dirty="0"/>
            </a:br>
            <a:r>
              <a:rPr lang="en-US" dirty="0"/>
              <a:t>Minimum Number of Port-Channel Member Interfaces</a:t>
            </a:r>
          </a:p>
        </p:txBody>
      </p:sp>
      <p:sp>
        <p:nvSpPr>
          <p:cNvPr id="7" name="TextBox 2"/>
          <p:cNvSpPr txBox="1"/>
          <p:nvPr/>
        </p:nvSpPr>
        <p:spPr>
          <a:xfrm>
            <a:off x="1" y="661736"/>
            <a:ext cx="4773246"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An EtherChannel interface becomes active and up when only one member interface successfully forms an adjacency with a remote device. </a:t>
            </a:r>
          </a:p>
          <a:p>
            <a:pPr marL="285750" indent="-285750">
              <a:buFont typeface="Arial" panose="020B0604020202020204" pitchFamily="34" charset="0"/>
              <a:buChar char="•"/>
            </a:pPr>
            <a:r>
              <a:rPr lang="en-US" sz="1600" dirty="0">
                <a:solidFill>
                  <a:srgbClr val="000000"/>
                </a:solidFill>
              </a:rPr>
              <a:t>In some design scenarios using LACP, a minimum number of adjacencies is required before a port-channel interface becomes active. </a:t>
            </a:r>
          </a:p>
          <a:p>
            <a:pPr marL="285750" indent="-285750">
              <a:buFont typeface="Arial" panose="020B0604020202020204" pitchFamily="34" charset="0"/>
              <a:buChar char="•"/>
            </a:pPr>
            <a:r>
              <a:rPr lang="en-US" sz="1600" dirty="0">
                <a:solidFill>
                  <a:srgbClr val="000000"/>
                </a:solidFill>
              </a:rPr>
              <a:t>This option can be configured with the port-channel interface command </a:t>
            </a:r>
            <a:r>
              <a:rPr lang="en-US" sz="1600" b="1" dirty="0">
                <a:solidFill>
                  <a:srgbClr val="000000"/>
                </a:solidFill>
              </a:rPr>
              <a:t>port-channel min-links </a:t>
            </a:r>
            <a:r>
              <a:rPr lang="en-US" sz="1600" i="1" dirty="0">
                <a:solidFill>
                  <a:srgbClr val="000000"/>
                </a:solidFill>
              </a:rPr>
              <a:t>min-links</a:t>
            </a:r>
            <a:r>
              <a:rPr lang="en-US" sz="1600" dirty="0">
                <a:solidFill>
                  <a:srgbClr val="000000"/>
                </a:solidFill>
              </a:rPr>
              <a:t>.</a:t>
            </a:r>
          </a:p>
        </p:txBody>
      </p:sp>
      <p:sp>
        <p:nvSpPr>
          <p:cNvPr id="4" name="TextBox 3"/>
          <p:cNvSpPr txBox="1"/>
          <p:nvPr/>
        </p:nvSpPr>
        <p:spPr>
          <a:xfrm>
            <a:off x="102293" y="3187848"/>
            <a:ext cx="4568662" cy="1569660"/>
          </a:xfrm>
          <a:prstGeom prst="rect">
            <a:avLst/>
          </a:prstGeom>
          <a:noFill/>
        </p:spPr>
        <p:txBody>
          <a:bodyPr wrap="square" rtlCol="0">
            <a:spAutoFit/>
          </a:bodyPr>
          <a:lstStyle/>
          <a:p>
            <a:r>
              <a:rPr lang="en-US" sz="1600" dirty="0">
                <a:solidFill>
                  <a:srgbClr val="000000"/>
                </a:solidFill>
              </a:rPr>
              <a:t>The minimum number of port-channel member interfaces does not need to be</a:t>
            </a:r>
          </a:p>
          <a:p>
            <a:r>
              <a:rPr lang="en-US" sz="1600" dirty="0">
                <a:solidFill>
                  <a:srgbClr val="000000"/>
                </a:solidFill>
              </a:rPr>
              <a:t>configured on both devices to work properly. However, configuring it on both switches is</a:t>
            </a:r>
          </a:p>
          <a:p>
            <a:r>
              <a:rPr lang="en-US" sz="1600" dirty="0">
                <a:solidFill>
                  <a:srgbClr val="000000"/>
                </a:solidFill>
              </a:rPr>
              <a:t>recommended to accelerate troubleshooting and assist operational staff.</a:t>
            </a:r>
          </a:p>
        </p:txBody>
      </p:sp>
      <p:pic>
        <p:nvPicPr>
          <p:cNvPr id="5" name="Picture 4"/>
          <p:cNvPicPr>
            <a:picLocks noChangeAspect="1"/>
          </p:cNvPicPr>
          <p:nvPr/>
        </p:nvPicPr>
        <p:blipFill>
          <a:blip r:embed="rId2"/>
          <a:stretch>
            <a:fillRect/>
          </a:stretch>
        </p:blipFill>
        <p:spPr>
          <a:xfrm>
            <a:off x="4773247" y="661736"/>
            <a:ext cx="4370753" cy="4095772"/>
          </a:xfrm>
          <a:prstGeom prst="rect">
            <a:avLst/>
          </a:prstGeom>
        </p:spPr>
      </p:pic>
    </p:spTree>
    <p:extLst>
      <p:ext uri="{BB962C8B-B14F-4D97-AF65-F5344CB8AC3E}">
        <p14:creationId xmlns:p14="http://schemas.microsoft.com/office/powerpoint/2010/main" val="21686669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
            <a:ext cx="8938727" cy="661736"/>
          </a:xfrm>
        </p:spPr>
        <p:txBody>
          <a:bodyPr/>
          <a:lstStyle/>
          <a:p>
            <a:r>
              <a:rPr lang="en-US" sz="1600" dirty="0"/>
              <a:t>EtherChannel Bundle</a:t>
            </a:r>
            <a:br>
              <a:rPr lang="en-US" dirty="0"/>
            </a:br>
            <a:r>
              <a:rPr lang="en-US" dirty="0"/>
              <a:t>Maximum Number of Port-Channel Member Interfaces</a:t>
            </a:r>
          </a:p>
        </p:txBody>
      </p:sp>
      <p:sp>
        <p:nvSpPr>
          <p:cNvPr id="7" name="TextBox 2"/>
          <p:cNvSpPr txBox="1"/>
          <p:nvPr/>
        </p:nvSpPr>
        <p:spPr>
          <a:xfrm>
            <a:off x="173622" y="754333"/>
            <a:ext cx="4773246"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An EtherChannel can be configured to have a specific maximum number of member interfaces in a port channel. </a:t>
            </a:r>
          </a:p>
          <a:p>
            <a:pPr marL="285750" indent="-285750">
              <a:buFont typeface="Arial" panose="020B0604020202020204" pitchFamily="34" charset="0"/>
              <a:buChar char="•"/>
            </a:pPr>
            <a:r>
              <a:rPr lang="en-US" sz="1600" dirty="0">
                <a:solidFill>
                  <a:srgbClr val="000000"/>
                </a:solidFill>
              </a:rPr>
              <a:t>This may be done to ensure that the active member interface count proceeds with powers of two (for example, 2, 4, 8) to accommodate load-balancing hashes. </a:t>
            </a:r>
          </a:p>
          <a:p>
            <a:pPr marL="285750" indent="-285750">
              <a:buFont typeface="Arial" panose="020B0604020202020204" pitchFamily="34" charset="0"/>
              <a:buChar char="•"/>
            </a:pPr>
            <a:r>
              <a:rPr lang="en-US" sz="1600" dirty="0">
                <a:solidFill>
                  <a:srgbClr val="000000"/>
                </a:solidFill>
              </a:rPr>
              <a:t>The maximum number of member interfaces in a port channel can be configured with the port-channel interface command </a:t>
            </a:r>
            <a:r>
              <a:rPr lang="en-US" sz="1600" b="1" dirty="0">
                <a:solidFill>
                  <a:srgbClr val="000000"/>
                </a:solidFill>
              </a:rPr>
              <a:t>lacp max-bundle </a:t>
            </a:r>
            <a:r>
              <a:rPr lang="en-US" sz="1600" i="1" dirty="0">
                <a:solidFill>
                  <a:srgbClr val="000000"/>
                </a:solidFill>
              </a:rPr>
              <a:t>max-links</a:t>
            </a:r>
            <a:r>
              <a:rPr lang="en-US" sz="1600" dirty="0">
                <a:solidFill>
                  <a:srgbClr val="000000"/>
                </a:solidFill>
              </a:rPr>
              <a:t>.</a:t>
            </a:r>
          </a:p>
          <a:p>
            <a:r>
              <a:rPr lang="en-US" sz="1600" dirty="0">
                <a:solidFill>
                  <a:srgbClr val="000000"/>
                </a:solidFill>
              </a:rPr>
              <a:t>The maximum number of port-channel member interfaces needs to be configured only on the master switch for that port channel. However, configuring it on both switches is recommended to accelerate troubleshooting.</a:t>
            </a:r>
          </a:p>
          <a:p>
            <a:pPr marL="285750" indent="-285750">
              <a:buFont typeface="Arial" panose="020B0604020202020204" pitchFamily="34" charset="0"/>
              <a:buChar char="•"/>
            </a:pPr>
            <a:endParaRPr lang="en-US" sz="1600" dirty="0">
              <a:solidFill>
                <a:srgbClr val="000000"/>
              </a:solidFill>
            </a:endParaRPr>
          </a:p>
        </p:txBody>
      </p:sp>
      <p:pic>
        <p:nvPicPr>
          <p:cNvPr id="2" name="Picture 1"/>
          <p:cNvPicPr>
            <a:picLocks noChangeAspect="1"/>
          </p:cNvPicPr>
          <p:nvPr/>
        </p:nvPicPr>
        <p:blipFill>
          <a:blip r:embed="rId2"/>
          <a:stretch>
            <a:fillRect/>
          </a:stretch>
        </p:blipFill>
        <p:spPr>
          <a:xfrm>
            <a:off x="5116009" y="837014"/>
            <a:ext cx="3741693" cy="3927538"/>
          </a:xfrm>
          <a:prstGeom prst="rect">
            <a:avLst/>
          </a:prstGeom>
        </p:spPr>
      </p:pic>
    </p:spTree>
    <p:extLst>
      <p:ext uri="{BB962C8B-B14F-4D97-AF65-F5344CB8AC3E}">
        <p14:creationId xmlns:p14="http://schemas.microsoft.com/office/powerpoint/2010/main" val="364654539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
            <a:ext cx="8938727" cy="661736"/>
          </a:xfrm>
        </p:spPr>
        <p:txBody>
          <a:bodyPr/>
          <a:lstStyle/>
          <a:p>
            <a:r>
              <a:rPr lang="en-US" sz="1600" dirty="0"/>
              <a:t>EtherChannel Bundle</a:t>
            </a:r>
            <a:r>
              <a:rPr lang="en-US" dirty="0"/>
              <a:t> </a:t>
            </a:r>
            <a:br>
              <a:rPr lang="en-US" dirty="0"/>
            </a:br>
            <a:r>
              <a:rPr lang="en-US" dirty="0"/>
              <a:t>LACP System Priority</a:t>
            </a:r>
          </a:p>
        </p:txBody>
      </p:sp>
      <p:sp>
        <p:nvSpPr>
          <p:cNvPr id="7" name="TextBox 6"/>
          <p:cNvSpPr txBox="1"/>
          <p:nvPr/>
        </p:nvSpPr>
        <p:spPr>
          <a:xfrm>
            <a:off x="127322" y="852704"/>
            <a:ext cx="8811404" cy="1589553"/>
          </a:xfrm>
          <a:prstGeom prst="rect">
            <a:avLst/>
          </a:prstGeom>
          <a:noFill/>
        </p:spPr>
        <p:txBody>
          <a:bodyPr wrap="square" rtlCol="0">
            <a:spAutoFit/>
          </a:bodyPr>
          <a:lstStyle/>
          <a:p>
            <a:r>
              <a:rPr lang="en-US" sz="1600" dirty="0">
                <a:solidFill>
                  <a:srgbClr val="000000"/>
                </a:solidFill>
              </a:rPr>
              <a:t>The </a:t>
            </a:r>
            <a:r>
              <a:rPr lang="en-US" sz="1600" i="1" dirty="0">
                <a:solidFill>
                  <a:srgbClr val="000000"/>
                </a:solidFill>
              </a:rPr>
              <a:t>LACP system priority </a:t>
            </a:r>
            <a:r>
              <a:rPr lang="en-US" sz="1600" dirty="0">
                <a:solidFill>
                  <a:srgbClr val="000000"/>
                </a:solidFill>
              </a:rPr>
              <a:t>identifies which switch is the master switch for a port channel. </a:t>
            </a:r>
          </a:p>
          <a:p>
            <a:pPr marL="285750" indent="-285750">
              <a:buFont typeface="Arial" panose="020B0604020202020204" pitchFamily="34" charset="0"/>
              <a:buChar char="•"/>
            </a:pPr>
            <a:r>
              <a:rPr lang="en-US" sz="1600" dirty="0">
                <a:solidFill>
                  <a:srgbClr val="000000"/>
                </a:solidFill>
              </a:rPr>
              <a:t>The master switch on a port channel is responsible for choosing which member interfaces are active in a port channel when there are more member interfaces than the maximum number of member interfaces associated with a port-channel interface. </a:t>
            </a:r>
          </a:p>
          <a:p>
            <a:pPr marL="285750" indent="-285750">
              <a:buFont typeface="Arial" panose="020B0604020202020204" pitchFamily="34" charset="0"/>
              <a:buChar char="•"/>
            </a:pPr>
            <a:r>
              <a:rPr lang="en-US" sz="1600" dirty="0">
                <a:solidFill>
                  <a:srgbClr val="000000"/>
                </a:solidFill>
              </a:rPr>
              <a:t>The switch with the lower system priority is preferred. </a:t>
            </a:r>
          </a:p>
          <a:p>
            <a:pPr marL="285750" indent="-285750">
              <a:buFont typeface="Arial" panose="020B0604020202020204" pitchFamily="34" charset="0"/>
              <a:buChar char="•"/>
            </a:pPr>
            <a:r>
              <a:rPr lang="en-US" sz="1600" dirty="0">
                <a:solidFill>
                  <a:srgbClr val="000000"/>
                </a:solidFill>
              </a:rPr>
              <a:t>The LACP system priority can be changed with the command </a:t>
            </a:r>
            <a:r>
              <a:rPr lang="en-US" sz="1600" b="1" dirty="0">
                <a:solidFill>
                  <a:srgbClr val="000000"/>
                </a:solidFill>
              </a:rPr>
              <a:t>lacp system-priority </a:t>
            </a:r>
            <a:r>
              <a:rPr lang="en-US" sz="1600" i="1" dirty="0">
                <a:solidFill>
                  <a:srgbClr val="000000"/>
                </a:solidFill>
              </a:rPr>
              <a:t>priority</a:t>
            </a:r>
            <a:r>
              <a:rPr lang="en-US" sz="1600" dirty="0">
                <a:solidFill>
                  <a:srgbClr val="000000"/>
                </a:solidFill>
              </a:rPr>
              <a:t>.</a:t>
            </a:r>
          </a:p>
        </p:txBody>
      </p:sp>
      <p:pic>
        <p:nvPicPr>
          <p:cNvPr id="2" name="Picture 1">
            <a:extLst>
              <a:ext uri="{FF2B5EF4-FFF2-40B4-BE49-F238E27FC236}">
                <a16:creationId xmlns:a16="http://schemas.microsoft.com/office/drawing/2014/main" id="{2144A6C9-940E-A24E-AC14-F93140842108}"/>
              </a:ext>
            </a:extLst>
          </p:cNvPr>
          <p:cNvPicPr>
            <a:picLocks noChangeAspect="1"/>
          </p:cNvPicPr>
          <p:nvPr/>
        </p:nvPicPr>
        <p:blipFill>
          <a:blip r:embed="rId2"/>
          <a:stretch>
            <a:fillRect/>
          </a:stretch>
        </p:blipFill>
        <p:spPr>
          <a:xfrm>
            <a:off x="1504307" y="2613333"/>
            <a:ext cx="5626100" cy="1828800"/>
          </a:xfrm>
          <a:prstGeom prst="rect">
            <a:avLst/>
          </a:prstGeom>
        </p:spPr>
      </p:pic>
    </p:spTree>
    <p:extLst>
      <p:ext uri="{BB962C8B-B14F-4D97-AF65-F5344CB8AC3E}">
        <p14:creationId xmlns:p14="http://schemas.microsoft.com/office/powerpoint/2010/main" val="12057714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
            <a:ext cx="8938727" cy="661736"/>
          </a:xfrm>
        </p:spPr>
        <p:txBody>
          <a:bodyPr/>
          <a:lstStyle/>
          <a:p>
            <a:r>
              <a:rPr lang="en-US" sz="1600" dirty="0"/>
              <a:t>EtherChannel Bundle</a:t>
            </a:r>
            <a:r>
              <a:rPr lang="en-US" dirty="0"/>
              <a:t> </a:t>
            </a:r>
            <a:br>
              <a:rPr lang="en-US" dirty="0"/>
            </a:br>
            <a:r>
              <a:rPr lang="en-US" dirty="0"/>
              <a:t>LACP Interface Priority</a:t>
            </a:r>
          </a:p>
        </p:txBody>
      </p:sp>
      <p:sp>
        <p:nvSpPr>
          <p:cNvPr id="7" name="TextBox 6"/>
          <p:cNvSpPr txBox="1"/>
          <p:nvPr/>
        </p:nvSpPr>
        <p:spPr>
          <a:xfrm>
            <a:off x="196770" y="843735"/>
            <a:ext cx="8741956" cy="1332306"/>
          </a:xfrm>
          <a:prstGeom prst="rect">
            <a:avLst/>
          </a:prstGeom>
          <a:noFill/>
        </p:spPr>
        <p:txBody>
          <a:bodyPr wrap="square" rtlCol="0">
            <a:spAutoFit/>
          </a:bodyPr>
          <a:lstStyle/>
          <a:p>
            <a:r>
              <a:rPr lang="en-US" sz="1600" i="1" dirty="0">
                <a:solidFill>
                  <a:srgbClr val="000000"/>
                </a:solidFill>
              </a:rPr>
              <a:t>LACP interface priority </a:t>
            </a:r>
            <a:r>
              <a:rPr lang="en-US" sz="1600" dirty="0">
                <a:solidFill>
                  <a:srgbClr val="000000"/>
                </a:solidFill>
              </a:rPr>
              <a:t>enables the master switch to choose which member interfaces are</a:t>
            </a:r>
          </a:p>
          <a:p>
            <a:r>
              <a:rPr lang="en-US" sz="1600" dirty="0">
                <a:solidFill>
                  <a:srgbClr val="000000"/>
                </a:solidFill>
              </a:rPr>
              <a:t>active in a port channel when there are more member interfaces than the maximum number</a:t>
            </a:r>
          </a:p>
          <a:p>
            <a:r>
              <a:rPr lang="en-US" sz="1600" dirty="0">
                <a:solidFill>
                  <a:srgbClr val="000000"/>
                </a:solidFill>
              </a:rPr>
              <a:t>of member interfaces for a port channel. </a:t>
            </a:r>
          </a:p>
          <a:p>
            <a:pPr marL="285750" indent="-285750">
              <a:buFont typeface="Arial" panose="020B0604020202020204" pitchFamily="34" charset="0"/>
              <a:buChar char="•"/>
            </a:pPr>
            <a:r>
              <a:rPr lang="en-US" sz="1600" dirty="0">
                <a:solidFill>
                  <a:srgbClr val="000000"/>
                </a:solidFill>
              </a:rPr>
              <a:t>A port with a lower port priority is preferred. </a:t>
            </a:r>
          </a:p>
          <a:p>
            <a:pPr marL="285750" indent="-285750">
              <a:buFont typeface="Arial" panose="020B0604020202020204" pitchFamily="34" charset="0"/>
              <a:buChar char="•"/>
            </a:pPr>
            <a:r>
              <a:rPr lang="en-US" sz="1600" dirty="0">
                <a:solidFill>
                  <a:srgbClr val="000000"/>
                </a:solidFill>
              </a:rPr>
              <a:t>The interface configuration command </a:t>
            </a:r>
            <a:r>
              <a:rPr lang="en-US" sz="1600" b="1" dirty="0">
                <a:solidFill>
                  <a:srgbClr val="000000"/>
                </a:solidFill>
              </a:rPr>
              <a:t>lacp port-priority </a:t>
            </a:r>
            <a:r>
              <a:rPr lang="en-US" sz="1600" i="1" dirty="0">
                <a:solidFill>
                  <a:srgbClr val="000000"/>
                </a:solidFill>
              </a:rPr>
              <a:t>priority </a:t>
            </a:r>
            <a:r>
              <a:rPr lang="en-US" sz="1600" dirty="0">
                <a:solidFill>
                  <a:srgbClr val="000000"/>
                </a:solidFill>
              </a:rPr>
              <a:t>sets the interface priority.</a:t>
            </a:r>
          </a:p>
        </p:txBody>
      </p:sp>
      <p:pic>
        <p:nvPicPr>
          <p:cNvPr id="4" name="Picture 3">
            <a:extLst>
              <a:ext uri="{FF2B5EF4-FFF2-40B4-BE49-F238E27FC236}">
                <a16:creationId xmlns:a16="http://schemas.microsoft.com/office/drawing/2014/main" id="{54C4BD40-E599-1245-8088-220BC58756AE}"/>
              </a:ext>
            </a:extLst>
          </p:cNvPr>
          <p:cNvPicPr>
            <a:picLocks noChangeAspect="1"/>
          </p:cNvPicPr>
          <p:nvPr/>
        </p:nvPicPr>
        <p:blipFill>
          <a:blip r:embed="rId2"/>
          <a:stretch>
            <a:fillRect/>
          </a:stretch>
        </p:blipFill>
        <p:spPr>
          <a:xfrm>
            <a:off x="1809034" y="2349173"/>
            <a:ext cx="5053631" cy="2026057"/>
          </a:xfrm>
          <a:prstGeom prst="rect">
            <a:avLst/>
          </a:prstGeom>
        </p:spPr>
      </p:pic>
    </p:spTree>
    <p:extLst>
      <p:ext uri="{BB962C8B-B14F-4D97-AF65-F5344CB8AC3E}">
        <p14:creationId xmlns:p14="http://schemas.microsoft.com/office/powerpoint/2010/main" val="301668042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
            <a:ext cx="8938727" cy="661736"/>
          </a:xfrm>
        </p:spPr>
        <p:txBody>
          <a:bodyPr/>
          <a:lstStyle/>
          <a:p>
            <a:r>
              <a:rPr lang="en-US" sz="1600" dirty="0"/>
              <a:t>EtherChannel Bundle</a:t>
            </a:r>
            <a:r>
              <a:rPr lang="en-US" dirty="0"/>
              <a:t> </a:t>
            </a:r>
            <a:br>
              <a:rPr lang="en-US" dirty="0"/>
            </a:br>
            <a:r>
              <a:rPr lang="en-US" dirty="0"/>
              <a:t>Troubleshooting EtherChannel Bundles</a:t>
            </a:r>
          </a:p>
        </p:txBody>
      </p:sp>
      <p:sp>
        <p:nvSpPr>
          <p:cNvPr id="7" name="TextBox 6"/>
          <p:cNvSpPr txBox="1"/>
          <p:nvPr/>
        </p:nvSpPr>
        <p:spPr>
          <a:xfrm>
            <a:off x="233265" y="1109605"/>
            <a:ext cx="8705461" cy="2308324"/>
          </a:xfrm>
          <a:prstGeom prst="rect">
            <a:avLst/>
          </a:prstGeom>
          <a:noFill/>
        </p:spPr>
        <p:txBody>
          <a:bodyPr wrap="square" rtlCol="0">
            <a:spAutoFit/>
          </a:bodyPr>
          <a:lstStyle/>
          <a:p>
            <a:r>
              <a:rPr lang="en-US" dirty="0">
                <a:solidFill>
                  <a:srgbClr val="000000"/>
                </a:solidFill>
              </a:rPr>
              <a:t>A port channel is a logical interface, so all the member interfaces must have the same characteristics. If they do not, problems will occur.</a:t>
            </a:r>
          </a:p>
          <a:p>
            <a:endParaRPr lang="en-US" dirty="0">
              <a:solidFill>
                <a:srgbClr val="000000"/>
              </a:solidFill>
            </a:endParaRPr>
          </a:p>
          <a:p>
            <a:pPr marL="285750" indent="-285750">
              <a:buFont typeface="Arial" panose="020B0604020202020204" pitchFamily="34" charset="0"/>
              <a:buChar char="•"/>
            </a:pPr>
            <a:r>
              <a:rPr lang="en-US" dirty="0">
                <a:solidFill>
                  <a:srgbClr val="000000"/>
                </a:solidFill>
              </a:rPr>
              <a:t>Generally as a rule, when configuring port channels on a switch, place each member interface in the appropriate switch port type (Layer 2 or Layer 3) and then associate the interfaces to a port channel. </a:t>
            </a:r>
          </a:p>
          <a:p>
            <a:endParaRPr lang="en-US" dirty="0">
              <a:solidFill>
                <a:srgbClr val="000000"/>
              </a:solidFill>
            </a:endParaRPr>
          </a:p>
          <a:p>
            <a:pPr marL="285750" indent="-285750">
              <a:buFont typeface="Arial" panose="020B0604020202020204" pitchFamily="34" charset="0"/>
              <a:buChar char="•"/>
            </a:pPr>
            <a:r>
              <a:rPr lang="en-US" dirty="0">
                <a:solidFill>
                  <a:srgbClr val="000000"/>
                </a:solidFill>
              </a:rPr>
              <a:t>All other port-channel configuration is done via the port-channel interface.</a:t>
            </a:r>
          </a:p>
        </p:txBody>
      </p:sp>
    </p:spTree>
    <p:extLst>
      <p:ext uri="{BB962C8B-B14F-4D97-AF65-F5344CB8AC3E}">
        <p14:creationId xmlns:p14="http://schemas.microsoft.com/office/powerpoint/2010/main" val="24971296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897815" cy="750277"/>
          </a:xfrm>
        </p:spPr>
        <p:txBody>
          <a:bodyPr/>
          <a:lstStyle/>
          <a:p>
            <a:r>
              <a:rPr lang="en-US" sz="1600" dirty="0"/>
              <a:t>VLAN Trunking Protocol</a:t>
            </a:r>
            <a:br>
              <a:rPr lang="en-US" dirty="0"/>
            </a:br>
            <a:r>
              <a:rPr lang="en-US" dirty="0"/>
              <a:t>The Roles of VTP</a:t>
            </a:r>
          </a:p>
        </p:txBody>
      </p:sp>
      <p:sp>
        <p:nvSpPr>
          <p:cNvPr id="2" name="Content Placeholder 1"/>
          <p:cNvSpPr>
            <a:spLocks noGrp="1"/>
          </p:cNvSpPr>
          <p:nvPr>
            <p:ph idx="1"/>
          </p:nvPr>
        </p:nvSpPr>
        <p:spPr>
          <a:xfrm>
            <a:off x="222738" y="750277"/>
            <a:ext cx="4941167" cy="445477"/>
          </a:xfrm>
        </p:spPr>
        <p:txBody>
          <a:bodyPr/>
          <a:lstStyle/>
          <a:p>
            <a:pPr marL="0" indent="0">
              <a:buNone/>
            </a:pPr>
            <a:r>
              <a:rPr lang="en-US" sz="1600" dirty="0"/>
              <a:t>There are four roles in the VTP architecture:</a:t>
            </a:r>
          </a:p>
        </p:txBody>
      </p:sp>
      <p:graphicFrame>
        <p:nvGraphicFramePr>
          <p:cNvPr id="5" name="Table 4"/>
          <p:cNvGraphicFramePr>
            <a:graphicFrameLocks noGrp="1"/>
          </p:cNvGraphicFramePr>
          <p:nvPr>
            <p:extLst>
              <p:ext uri="{D42A27DB-BD31-4B8C-83A1-F6EECF244321}">
                <p14:modId xmlns:p14="http://schemas.microsoft.com/office/powerpoint/2010/main" val="229596979"/>
              </p:ext>
            </p:extLst>
          </p:nvPr>
        </p:nvGraphicFramePr>
        <p:xfrm>
          <a:off x="246185" y="1277815"/>
          <a:ext cx="8721969" cy="2621280"/>
        </p:xfrm>
        <a:graphic>
          <a:graphicData uri="http://schemas.openxmlformats.org/drawingml/2006/table">
            <a:tbl>
              <a:tblPr firstRow="1" bandRow="1">
                <a:tableStyleId>{5C22544A-7EE6-4342-B048-85BDC9FD1C3A}</a:tableStyleId>
              </a:tblPr>
              <a:tblGrid>
                <a:gridCol w="1473697">
                  <a:extLst>
                    <a:ext uri="{9D8B030D-6E8A-4147-A177-3AD203B41FA5}">
                      <a16:colId xmlns:a16="http://schemas.microsoft.com/office/drawing/2014/main" val="20000"/>
                    </a:ext>
                  </a:extLst>
                </a:gridCol>
                <a:gridCol w="7248272">
                  <a:extLst>
                    <a:ext uri="{9D8B030D-6E8A-4147-A177-3AD203B41FA5}">
                      <a16:colId xmlns:a16="http://schemas.microsoft.com/office/drawing/2014/main" val="20001"/>
                    </a:ext>
                  </a:extLst>
                </a:gridCol>
              </a:tblGrid>
              <a:tr h="153045">
                <a:tc>
                  <a:txBody>
                    <a:bodyPr/>
                    <a:lstStyle/>
                    <a:p>
                      <a:r>
                        <a:rPr lang="en-US" sz="1400" b="0" i="0" u="none" strike="noStrike" kern="1200" baseline="0" dirty="0">
                          <a:solidFill>
                            <a:schemeClr val="lt1"/>
                          </a:solidFill>
                          <a:latin typeface="+mn-lt"/>
                          <a:ea typeface="+mn-ea"/>
                          <a:cs typeface="+mn-cs"/>
                        </a:rPr>
                        <a:t>VTP Roll</a:t>
                      </a:r>
                      <a:endParaRPr lang="en-US" dirty="0"/>
                    </a:p>
                  </a:txBody>
                  <a:tcPr/>
                </a:tc>
                <a:tc>
                  <a:txBody>
                    <a:bodyPr/>
                    <a:lstStyle/>
                    <a:p>
                      <a:r>
                        <a:rPr lang="en-US" dirty="0"/>
                        <a:t>Description</a:t>
                      </a:r>
                    </a:p>
                  </a:txBody>
                  <a:tcPr/>
                </a:tc>
                <a:extLst>
                  <a:ext uri="{0D108BD9-81ED-4DB2-BD59-A6C34878D82A}">
                    <a16:rowId xmlns:a16="http://schemas.microsoft.com/office/drawing/2014/main" val="10000"/>
                  </a:ext>
                </a:extLst>
              </a:tr>
              <a:tr h="343164">
                <a:tc>
                  <a:txBody>
                    <a:bodyPr/>
                    <a:lstStyle/>
                    <a:p>
                      <a:r>
                        <a:rPr lang="en-US" sz="1600" b="1" i="0" u="none" strike="noStrike" baseline="0" dirty="0">
                          <a:solidFill>
                            <a:srgbClr val="000000"/>
                          </a:solidFill>
                          <a:latin typeface="+mn-lt"/>
                        </a:rPr>
                        <a:t>Server</a:t>
                      </a:r>
                      <a:endParaRPr lang="en-US" sz="1600" b="1" dirty="0">
                        <a:solidFill>
                          <a:srgbClr val="000000"/>
                        </a:solidFill>
                        <a:latin typeface="+mn-lt"/>
                      </a:endParaRPr>
                    </a:p>
                  </a:txBody>
                  <a:tcPr/>
                </a:tc>
                <a:tc>
                  <a:txBody>
                    <a:bodyPr/>
                    <a:lstStyle/>
                    <a:p>
                      <a:r>
                        <a:rPr lang="en-US" sz="1600" b="0" i="0" u="none" strike="noStrike" kern="1200" baseline="0" dirty="0">
                          <a:solidFill>
                            <a:srgbClr val="000000"/>
                          </a:solidFill>
                          <a:latin typeface="+mn-lt"/>
                          <a:ea typeface="+mn-ea"/>
                          <a:cs typeface="+mn-cs"/>
                        </a:rPr>
                        <a:t>The server switch is responsible for the creation, modification, and deletion of</a:t>
                      </a:r>
                    </a:p>
                    <a:p>
                      <a:r>
                        <a:rPr lang="en-US" sz="1600" b="0" i="0" u="none" strike="noStrike" kern="1200" baseline="0" dirty="0">
                          <a:solidFill>
                            <a:srgbClr val="000000"/>
                          </a:solidFill>
                          <a:latin typeface="+mn-lt"/>
                          <a:ea typeface="+mn-ea"/>
                          <a:cs typeface="+mn-cs"/>
                        </a:rPr>
                        <a:t>VLANs within the VTP domain.</a:t>
                      </a:r>
                      <a:endParaRPr lang="en-US" sz="1600" dirty="0">
                        <a:solidFill>
                          <a:srgbClr val="000000"/>
                        </a:solidFill>
                        <a:latin typeface="+mn-lt"/>
                      </a:endParaRPr>
                    </a:p>
                  </a:txBody>
                  <a:tcPr/>
                </a:tc>
                <a:extLst>
                  <a:ext uri="{0D108BD9-81ED-4DB2-BD59-A6C34878D82A}">
                    <a16:rowId xmlns:a16="http://schemas.microsoft.com/office/drawing/2014/main" val="10001"/>
                  </a:ext>
                </a:extLst>
              </a:tr>
              <a:tr h="343164">
                <a:tc>
                  <a:txBody>
                    <a:bodyPr/>
                    <a:lstStyle/>
                    <a:p>
                      <a:r>
                        <a:rPr lang="en-US" sz="1600" b="1" dirty="0">
                          <a:solidFill>
                            <a:srgbClr val="000000"/>
                          </a:solidFill>
                          <a:latin typeface="+mn-lt"/>
                        </a:rPr>
                        <a:t>Client</a:t>
                      </a:r>
                    </a:p>
                  </a:txBody>
                  <a:tcPr/>
                </a:tc>
                <a:tc>
                  <a:txBody>
                    <a:bodyPr/>
                    <a:lstStyle/>
                    <a:p>
                      <a:r>
                        <a:rPr lang="en-US" sz="1600" b="0" i="0" u="none" strike="noStrike" kern="1200" baseline="0" dirty="0">
                          <a:solidFill>
                            <a:srgbClr val="000000"/>
                          </a:solidFill>
                          <a:latin typeface="+mn-lt"/>
                          <a:ea typeface="+mn-ea"/>
                          <a:cs typeface="+mn-cs"/>
                        </a:rPr>
                        <a:t>The client switch receives VTP advertisements and modifies the VLANs on that switch. VLANs cannot be configured locally on a VTP client.</a:t>
                      </a:r>
                      <a:endParaRPr lang="en-US" sz="1600" dirty="0">
                        <a:solidFill>
                          <a:srgbClr val="000000"/>
                        </a:solidFill>
                        <a:latin typeface="+mn-lt"/>
                      </a:endParaRPr>
                    </a:p>
                  </a:txBody>
                  <a:tcPr/>
                </a:tc>
                <a:extLst>
                  <a:ext uri="{0D108BD9-81ED-4DB2-BD59-A6C34878D82A}">
                    <a16:rowId xmlns:a16="http://schemas.microsoft.com/office/drawing/2014/main" val="10002"/>
                  </a:ext>
                </a:extLst>
              </a:tr>
              <a:tr h="535900">
                <a:tc>
                  <a:txBody>
                    <a:bodyPr/>
                    <a:lstStyle/>
                    <a:p>
                      <a:r>
                        <a:rPr lang="en-US" sz="1600" b="1" dirty="0">
                          <a:solidFill>
                            <a:srgbClr val="000000"/>
                          </a:solidFill>
                          <a:latin typeface="+mn-lt"/>
                        </a:rPr>
                        <a:t>Transparent</a:t>
                      </a:r>
                    </a:p>
                  </a:txBody>
                  <a:tcPr/>
                </a:tc>
                <a:tc>
                  <a:txBody>
                    <a:bodyPr/>
                    <a:lstStyle/>
                    <a:p>
                      <a:r>
                        <a:rPr lang="en-US" sz="1600" b="0" i="0" u="none" strike="noStrike" kern="1200" baseline="0" dirty="0">
                          <a:solidFill>
                            <a:srgbClr val="000000"/>
                          </a:solidFill>
                          <a:latin typeface="+mn-lt"/>
                          <a:ea typeface="+mn-ea"/>
                          <a:cs typeface="+mn-cs"/>
                        </a:rPr>
                        <a:t>VTP transparent switches receive and forward VTP advertisements but</a:t>
                      </a:r>
                    </a:p>
                    <a:p>
                      <a:r>
                        <a:rPr lang="en-US" sz="1600" b="0" i="0" u="none" strike="noStrike" kern="1200" baseline="0" dirty="0">
                          <a:solidFill>
                            <a:srgbClr val="000000"/>
                          </a:solidFill>
                          <a:latin typeface="+mn-lt"/>
                          <a:ea typeface="+mn-ea"/>
                          <a:cs typeface="+mn-cs"/>
                        </a:rPr>
                        <a:t>do not modify the local VLAN database. VLANs are configured only locally.</a:t>
                      </a:r>
                      <a:endParaRPr lang="en-US" sz="1600" dirty="0">
                        <a:solidFill>
                          <a:srgbClr val="000000"/>
                        </a:solidFill>
                        <a:latin typeface="+mn-lt"/>
                      </a:endParaRPr>
                    </a:p>
                  </a:txBody>
                  <a:tcPr/>
                </a:tc>
                <a:extLst>
                  <a:ext uri="{0D108BD9-81ED-4DB2-BD59-A6C34878D82A}">
                    <a16:rowId xmlns:a16="http://schemas.microsoft.com/office/drawing/2014/main" val="10003"/>
                  </a:ext>
                </a:extLst>
              </a:tr>
              <a:tr h="535900">
                <a:tc>
                  <a:txBody>
                    <a:bodyPr/>
                    <a:lstStyle/>
                    <a:p>
                      <a:r>
                        <a:rPr lang="en-US" sz="1600" b="1" dirty="0">
                          <a:solidFill>
                            <a:srgbClr val="000000"/>
                          </a:solidFill>
                          <a:latin typeface="+mn-lt"/>
                        </a:rPr>
                        <a:t>Off</a:t>
                      </a:r>
                    </a:p>
                  </a:txBody>
                  <a:tcPr/>
                </a:tc>
                <a:tc>
                  <a:txBody>
                    <a:bodyPr/>
                    <a:lstStyle/>
                    <a:p>
                      <a:r>
                        <a:rPr lang="en-US" sz="1600" b="0" i="0" u="none" strike="noStrike" kern="1200" baseline="0" dirty="0">
                          <a:solidFill>
                            <a:srgbClr val="000000"/>
                          </a:solidFill>
                          <a:latin typeface="+mn-lt"/>
                          <a:ea typeface="+mn-ea"/>
                          <a:cs typeface="+mn-cs"/>
                        </a:rPr>
                        <a:t>A switch does not participate in VTP advertisements and does not forward them out of any ports either. VLANs are configured only locally.</a:t>
                      </a:r>
                      <a:endParaRPr lang="en-US" sz="1600" dirty="0">
                        <a:solidFill>
                          <a:srgbClr val="000000"/>
                        </a:solidFill>
                        <a:latin typeface="+mn-lt"/>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6486794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
            <a:ext cx="8938727" cy="661736"/>
          </a:xfrm>
        </p:spPr>
        <p:txBody>
          <a:bodyPr/>
          <a:lstStyle/>
          <a:p>
            <a:r>
              <a:rPr lang="en-US" sz="1600" dirty="0"/>
              <a:t>EtherChannel Bundle</a:t>
            </a:r>
            <a:r>
              <a:rPr lang="en-US" dirty="0"/>
              <a:t> </a:t>
            </a:r>
            <a:br>
              <a:rPr lang="en-US" dirty="0"/>
            </a:br>
            <a:r>
              <a:rPr lang="en-US" dirty="0"/>
              <a:t>Troubleshooting EtherChannel Bundles</a:t>
            </a:r>
          </a:p>
        </p:txBody>
      </p:sp>
      <p:sp>
        <p:nvSpPr>
          <p:cNvPr id="7" name="TextBox 6"/>
          <p:cNvSpPr txBox="1"/>
          <p:nvPr/>
        </p:nvSpPr>
        <p:spPr>
          <a:xfrm>
            <a:off x="233265" y="801695"/>
            <a:ext cx="3077005" cy="830997"/>
          </a:xfrm>
          <a:prstGeom prst="rect">
            <a:avLst/>
          </a:prstGeom>
          <a:noFill/>
        </p:spPr>
        <p:txBody>
          <a:bodyPr wrap="square" rtlCol="0">
            <a:spAutoFit/>
          </a:bodyPr>
          <a:lstStyle/>
          <a:p>
            <a:r>
              <a:rPr lang="en-US" sz="1600" dirty="0">
                <a:solidFill>
                  <a:srgbClr val="000000"/>
                </a:solidFill>
              </a:rPr>
              <a:t>The following configuration settings must match on the member interfaces:</a:t>
            </a:r>
          </a:p>
        </p:txBody>
      </p:sp>
      <p:graphicFrame>
        <p:nvGraphicFramePr>
          <p:cNvPr id="4" name="Table 3"/>
          <p:cNvGraphicFramePr>
            <a:graphicFrameLocks noGrp="1"/>
          </p:cNvGraphicFramePr>
          <p:nvPr>
            <p:extLst>
              <p:ext uri="{D42A27DB-BD31-4B8C-83A1-F6EECF244321}">
                <p14:modId xmlns:p14="http://schemas.microsoft.com/office/powerpoint/2010/main" val="1128934317"/>
              </p:ext>
            </p:extLst>
          </p:nvPr>
        </p:nvGraphicFramePr>
        <p:xfrm>
          <a:off x="233265" y="1902176"/>
          <a:ext cx="3026709" cy="2044393"/>
        </p:xfrm>
        <a:graphic>
          <a:graphicData uri="http://schemas.openxmlformats.org/drawingml/2006/table">
            <a:tbl>
              <a:tblPr firstRow="1" bandRow="1">
                <a:tableStyleId>{5C22544A-7EE6-4342-B048-85BDC9FD1C3A}</a:tableStyleId>
              </a:tblPr>
              <a:tblGrid>
                <a:gridCol w="1561803">
                  <a:extLst>
                    <a:ext uri="{9D8B030D-6E8A-4147-A177-3AD203B41FA5}">
                      <a16:colId xmlns:a16="http://schemas.microsoft.com/office/drawing/2014/main" val="20000"/>
                    </a:ext>
                  </a:extLst>
                </a:gridCol>
                <a:gridCol w="1464906">
                  <a:extLst>
                    <a:ext uri="{9D8B030D-6E8A-4147-A177-3AD203B41FA5}">
                      <a16:colId xmlns:a16="http://schemas.microsoft.com/office/drawing/2014/main" val="20001"/>
                    </a:ext>
                  </a:extLst>
                </a:gridCol>
              </a:tblGrid>
              <a:tr h="0">
                <a:tc gridSpan="2">
                  <a:txBody>
                    <a:bodyPr/>
                    <a:lstStyle/>
                    <a:p>
                      <a:r>
                        <a:rPr lang="en-US" sz="1400" b="0" i="0" u="none" strike="noStrike" kern="1200" baseline="0" dirty="0">
                          <a:solidFill>
                            <a:schemeClr val="lt1"/>
                          </a:solidFill>
                          <a:latin typeface="+mn-lt"/>
                          <a:ea typeface="+mn-ea"/>
                          <a:cs typeface="+mn-cs"/>
                        </a:rPr>
                        <a:t>Match Settings</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43164">
                <a:tc>
                  <a:txBody>
                    <a:bodyPr/>
                    <a:lstStyle/>
                    <a:p>
                      <a:r>
                        <a:rPr lang="en-US" sz="1600" b="0" i="0" u="none" strike="noStrike" kern="1200" baseline="0" dirty="0">
                          <a:solidFill>
                            <a:srgbClr val="000000"/>
                          </a:solidFill>
                          <a:latin typeface="+mn-lt"/>
                          <a:ea typeface="+mn-ea"/>
                          <a:cs typeface="+mn-cs"/>
                        </a:rPr>
                        <a:t>Port type</a:t>
                      </a:r>
                      <a:endParaRPr lang="en-US" sz="1600" b="0" dirty="0">
                        <a:solidFill>
                          <a:srgbClr val="000000"/>
                        </a:solidFill>
                        <a:latin typeface="+mn-lt"/>
                      </a:endParaRPr>
                    </a:p>
                  </a:txBody>
                  <a:tcPr/>
                </a:tc>
                <a:tc>
                  <a:txBody>
                    <a:bodyPr/>
                    <a:lstStyle/>
                    <a:p>
                      <a:r>
                        <a:rPr lang="en-US" sz="1600" b="0" dirty="0">
                          <a:solidFill>
                            <a:srgbClr val="000000"/>
                          </a:solidFill>
                          <a:latin typeface="+mn-lt"/>
                        </a:rPr>
                        <a:t>Duplex</a:t>
                      </a:r>
                    </a:p>
                  </a:txBody>
                  <a:tcPr/>
                </a:tc>
                <a:extLst>
                  <a:ext uri="{0D108BD9-81ED-4DB2-BD59-A6C34878D82A}">
                    <a16:rowId xmlns:a16="http://schemas.microsoft.com/office/drawing/2014/main" val="10001"/>
                  </a:ext>
                </a:extLst>
              </a:tr>
              <a:tr h="329836">
                <a:tc>
                  <a:txBody>
                    <a:bodyPr/>
                    <a:lstStyle/>
                    <a:p>
                      <a:r>
                        <a:rPr lang="en-US" sz="1600" b="0" i="0" u="none" strike="noStrike" kern="1200" baseline="0" dirty="0">
                          <a:solidFill>
                            <a:srgbClr val="000000"/>
                          </a:solidFill>
                          <a:latin typeface="+mn-lt"/>
                          <a:ea typeface="+mn-ea"/>
                          <a:cs typeface="+mn-cs"/>
                        </a:rPr>
                        <a:t>Port mode</a:t>
                      </a:r>
                      <a:endParaRPr lang="en-US" sz="1600" b="0" dirty="0">
                        <a:solidFill>
                          <a:srgbClr val="000000"/>
                        </a:solidFill>
                        <a:latin typeface="+mn-lt"/>
                      </a:endParaRPr>
                    </a:p>
                  </a:txBody>
                  <a:tcPr/>
                </a:tc>
                <a:tc>
                  <a:txBody>
                    <a:bodyPr/>
                    <a:lstStyle/>
                    <a:p>
                      <a:r>
                        <a:rPr lang="en-US" sz="1600" b="0" dirty="0">
                          <a:solidFill>
                            <a:srgbClr val="000000"/>
                          </a:solidFill>
                          <a:latin typeface="+mn-lt"/>
                        </a:rPr>
                        <a:t>MTU</a:t>
                      </a:r>
                    </a:p>
                  </a:txBody>
                  <a:tcPr/>
                </a:tc>
                <a:extLst>
                  <a:ext uri="{0D108BD9-81ED-4DB2-BD59-A6C34878D82A}">
                    <a16:rowId xmlns:a16="http://schemas.microsoft.com/office/drawing/2014/main" val="10002"/>
                  </a:ext>
                </a:extLst>
              </a:tr>
              <a:tr h="339789">
                <a:tc>
                  <a:txBody>
                    <a:bodyPr/>
                    <a:lstStyle/>
                    <a:p>
                      <a:r>
                        <a:rPr lang="en-US" sz="1600" b="0" i="0" u="none" strike="noStrike" kern="1200" baseline="0" dirty="0">
                          <a:solidFill>
                            <a:srgbClr val="000000"/>
                          </a:solidFill>
                          <a:latin typeface="+mn-lt"/>
                          <a:ea typeface="+mn-ea"/>
                          <a:cs typeface="+mn-cs"/>
                        </a:rPr>
                        <a:t>Native VLAN</a:t>
                      </a:r>
                      <a:endParaRPr lang="en-US" sz="1600" b="0" dirty="0">
                        <a:solidFill>
                          <a:srgbClr val="000000"/>
                        </a:solidFill>
                        <a:latin typeface="+mn-lt"/>
                      </a:endParaRPr>
                    </a:p>
                  </a:txBody>
                  <a:tcPr/>
                </a:tc>
                <a:tc>
                  <a:txBody>
                    <a:bodyPr/>
                    <a:lstStyle/>
                    <a:p>
                      <a:r>
                        <a:rPr lang="en-US" sz="1600" b="0" i="0" u="none" strike="noStrike" kern="1200" baseline="0" dirty="0">
                          <a:solidFill>
                            <a:srgbClr val="000000"/>
                          </a:solidFill>
                          <a:latin typeface="+mn-lt"/>
                          <a:ea typeface="+mn-ea"/>
                          <a:cs typeface="+mn-cs"/>
                        </a:rPr>
                        <a:t>Load interval</a:t>
                      </a:r>
                      <a:endParaRPr lang="en-US" sz="1600" b="0" dirty="0">
                        <a:solidFill>
                          <a:srgbClr val="000000"/>
                        </a:solidFill>
                        <a:latin typeface="+mn-lt"/>
                      </a:endParaRPr>
                    </a:p>
                  </a:txBody>
                  <a:tcPr/>
                </a:tc>
                <a:extLst>
                  <a:ext uri="{0D108BD9-81ED-4DB2-BD59-A6C34878D82A}">
                    <a16:rowId xmlns:a16="http://schemas.microsoft.com/office/drawing/2014/main" val="10003"/>
                  </a:ext>
                </a:extLst>
              </a:tr>
              <a:tr h="329682">
                <a:tc>
                  <a:txBody>
                    <a:bodyPr/>
                    <a:lstStyle/>
                    <a:p>
                      <a:r>
                        <a:rPr lang="en-US" sz="1600" b="0" i="0" u="none" strike="noStrike" kern="1200" baseline="0" dirty="0">
                          <a:solidFill>
                            <a:srgbClr val="000000"/>
                          </a:solidFill>
                          <a:latin typeface="+mn-lt"/>
                          <a:ea typeface="+mn-ea"/>
                          <a:cs typeface="+mn-cs"/>
                        </a:rPr>
                        <a:t>Allowed VLAN</a:t>
                      </a:r>
                      <a:endParaRPr lang="en-US" sz="1600" b="0" dirty="0">
                        <a:solidFill>
                          <a:srgbClr val="000000"/>
                        </a:solidFill>
                        <a:latin typeface="+mn-lt"/>
                      </a:endParaRPr>
                    </a:p>
                  </a:txBody>
                  <a:tcPr/>
                </a:tc>
                <a:tc>
                  <a:txBody>
                    <a:bodyPr/>
                    <a:lstStyle/>
                    <a:p>
                      <a:r>
                        <a:rPr lang="en-US" sz="1600" b="0" i="0" u="none" strike="noStrike" kern="1200" baseline="0" dirty="0">
                          <a:solidFill>
                            <a:srgbClr val="000000"/>
                          </a:solidFill>
                          <a:latin typeface="+mn-lt"/>
                          <a:ea typeface="+mn-ea"/>
                          <a:cs typeface="+mn-cs"/>
                        </a:rPr>
                        <a:t>Storm control</a:t>
                      </a:r>
                      <a:endParaRPr lang="en-US" sz="1600" b="0" dirty="0">
                        <a:solidFill>
                          <a:srgbClr val="000000"/>
                        </a:solidFill>
                        <a:latin typeface="+mn-lt"/>
                      </a:endParaRPr>
                    </a:p>
                  </a:txBody>
                  <a:tcPr/>
                </a:tc>
                <a:extLst>
                  <a:ext uri="{0D108BD9-81ED-4DB2-BD59-A6C34878D82A}">
                    <a16:rowId xmlns:a16="http://schemas.microsoft.com/office/drawing/2014/main" val="2119048575"/>
                  </a:ext>
                </a:extLst>
              </a:tr>
              <a:tr h="386080">
                <a:tc>
                  <a:txBody>
                    <a:bodyPr/>
                    <a:lstStyle/>
                    <a:p>
                      <a:r>
                        <a:rPr lang="en-US" sz="1600" b="0" i="0" u="none" strike="noStrike" kern="1200" baseline="0" dirty="0">
                          <a:solidFill>
                            <a:srgbClr val="000000"/>
                          </a:solidFill>
                          <a:latin typeface="+mn-lt"/>
                          <a:ea typeface="+mn-ea"/>
                          <a:cs typeface="+mn-cs"/>
                        </a:rPr>
                        <a:t>Speed</a:t>
                      </a:r>
                      <a:endParaRPr lang="en-US" sz="1600" b="0" dirty="0">
                        <a:solidFill>
                          <a:srgbClr val="000000"/>
                        </a:solidFill>
                        <a:latin typeface="+mn-lt"/>
                      </a:endParaRPr>
                    </a:p>
                  </a:txBody>
                  <a:tcPr/>
                </a:tc>
                <a:tc>
                  <a:txBody>
                    <a:bodyPr/>
                    <a:lstStyle/>
                    <a:p>
                      <a:endParaRPr lang="en-US" sz="1600" b="0" dirty="0">
                        <a:solidFill>
                          <a:srgbClr val="000000"/>
                        </a:solidFill>
                        <a:latin typeface="+mn-lt"/>
                      </a:endParaRPr>
                    </a:p>
                  </a:txBody>
                  <a:tcPr/>
                </a:tc>
                <a:extLst>
                  <a:ext uri="{0D108BD9-81ED-4DB2-BD59-A6C34878D82A}">
                    <a16:rowId xmlns:a16="http://schemas.microsoft.com/office/drawing/2014/main" val="3954035701"/>
                  </a:ext>
                </a:extLst>
              </a:tr>
            </a:tbl>
          </a:graphicData>
        </a:graphic>
      </p:graphicFrame>
      <p:sp>
        <p:nvSpPr>
          <p:cNvPr id="5" name="TextBox 4"/>
          <p:cNvSpPr txBox="1"/>
          <p:nvPr/>
        </p:nvSpPr>
        <p:spPr>
          <a:xfrm>
            <a:off x="3411929" y="853096"/>
            <a:ext cx="5615257" cy="3293209"/>
          </a:xfrm>
          <a:prstGeom prst="rect">
            <a:avLst/>
          </a:prstGeom>
          <a:noFill/>
        </p:spPr>
        <p:txBody>
          <a:bodyPr wrap="square" rtlCol="0">
            <a:spAutoFit/>
          </a:bodyPr>
          <a:lstStyle/>
          <a:p>
            <a:r>
              <a:rPr lang="en-US" sz="1600" dirty="0">
                <a:solidFill>
                  <a:srgbClr val="000000"/>
                </a:solidFill>
              </a:rPr>
              <a:t>In addition to the matched configuration settings, check the following when troubleshooting the establishment of an EtherChannel bundle:</a:t>
            </a:r>
          </a:p>
          <a:p>
            <a:pPr marL="285750" indent="-285750">
              <a:buFont typeface="Arial" panose="020B0604020202020204" pitchFamily="34" charset="0"/>
              <a:buChar char="•"/>
            </a:pPr>
            <a:r>
              <a:rPr lang="en-US" sz="1600" dirty="0">
                <a:solidFill>
                  <a:srgbClr val="000000"/>
                </a:solidFill>
              </a:rPr>
              <a:t>Ensure that a member link is between only two devices.</a:t>
            </a:r>
          </a:p>
          <a:p>
            <a:pPr marL="285750" indent="-285750">
              <a:buFont typeface="Arial" panose="020B0604020202020204" pitchFamily="34" charset="0"/>
              <a:buChar char="•"/>
            </a:pPr>
            <a:r>
              <a:rPr lang="en-US" sz="1600" dirty="0">
                <a:solidFill>
                  <a:srgbClr val="000000"/>
                </a:solidFill>
              </a:rPr>
              <a:t>Ensure that the member ports are all active.</a:t>
            </a:r>
          </a:p>
          <a:p>
            <a:pPr marL="285750" indent="-285750">
              <a:buFont typeface="Arial" panose="020B0604020202020204" pitchFamily="34" charset="0"/>
              <a:buChar char="•"/>
            </a:pPr>
            <a:r>
              <a:rPr lang="en-US" sz="1600" dirty="0">
                <a:solidFill>
                  <a:srgbClr val="000000"/>
                </a:solidFill>
              </a:rPr>
              <a:t>Ensure that both end links are statically set to </a:t>
            </a:r>
            <a:r>
              <a:rPr lang="en-US" sz="1600" i="1" dirty="0">
                <a:solidFill>
                  <a:srgbClr val="000000"/>
                </a:solidFill>
              </a:rPr>
              <a:t>on </a:t>
            </a:r>
            <a:r>
              <a:rPr lang="en-US" sz="1600" dirty="0">
                <a:solidFill>
                  <a:srgbClr val="000000"/>
                </a:solidFill>
              </a:rPr>
              <a:t>or that either LACP is enabled with at least one side set to </a:t>
            </a:r>
            <a:r>
              <a:rPr lang="en-US" sz="1600" i="1" dirty="0">
                <a:solidFill>
                  <a:srgbClr val="000000"/>
                </a:solidFill>
              </a:rPr>
              <a:t>active </a:t>
            </a:r>
            <a:r>
              <a:rPr lang="en-US" sz="1600" dirty="0">
                <a:solidFill>
                  <a:srgbClr val="000000"/>
                </a:solidFill>
              </a:rPr>
              <a:t>or PAgP is enabled with at least one side set to </a:t>
            </a:r>
            <a:r>
              <a:rPr lang="en-US" sz="1600" i="1" dirty="0">
                <a:solidFill>
                  <a:srgbClr val="000000"/>
                </a:solidFill>
              </a:rPr>
              <a:t>desirable</a:t>
            </a:r>
            <a:r>
              <a:rPr lang="en-US" sz="1600" dirty="0">
                <a:solidFill>
                  <a:srgbClr val="000000"/>
                </a:solidFill>
              </a:rPr>
              <a:t>.</a:t>
            </a:r>
          </a:p>
          <a:p>
            <a:pPr marL="285750" indent="-285750">
              <a:buFont typeface="Arial" panose="020B0604020202020204" pitchFamily="34" charset="0"/>
              <a:buChar char="•"/>
            </a:pPr>
            <a:r>
              <a:rPr lang="en-US" sz="1600" dirty="0">
                <a:solidFill>
                  <a:srgbClr val="000000"/>
                </a:solidFill>
              </a:rPr>
              <a:t>Ensure that all member interface ports are consistently configured (except for LACP port priority).</a:t>
            </a:r>
          </a:p>
          <a:p>
            <a:pPr marL="285750" indent="-285750">
              <a:buFont typeface="Arial" panose="020B0604020202020204" pitchFamily="34" charset="0"/>
              <a:buChar char="•"/>
            </a:pPr>
            <a:r>
              <a:rPr lang="en-US" sz="1600" dirty="0">
                <a:solidFill>
                  <a:srgbClr val="000000"/>
                </a:solidFill>
              </a:rPr>
              <a:t>Verify the LACP or PAgP packet transmission and receipt on both devices.</a:t>
            </a:r>
          </a:p>
        </p:txBody>
      </p:sp>
    </p:spTree>
    <p:extLst>
      <p:ext uri="{BB962C8B-B14F-4D97-AF65-F5344CB8AC3E}">
        <p14:creationId xmlns:p14="http://schemas.microsoft.com/office/powerpoint/2010/main" val="266121191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
            <a:ext cx="8938727" cy="661736"/>
          </a:xfrm>
        </p:spPr>
        <p:txBody>
          <a:bodyPr/>
          <a:lstStyle/>
          <a:p>
            <a:r>
              <a:rPr lang="en-US" sz="1600" dirty="0"/>
              <a:t>EtherChannel Bundle</a:t>
            </a:r>
            <a:r>
              <a:rPr lang="en-US" dirty="0"/>
              <a:t> </a:t>
            </a:r>
            <a:br>
              <a:rPr lang="en-US" dirty="0"/>
            </a:br>
            <a:r>
              <a:rPr lang="en-US" dirty="0"/>
              <a:t>Load Balancing Traffic with EtherChannel Bundles</a:t>
            </a:r>
          </a:p>
        </p:txBody>
      </p:sp>
      <p:sp>
        <p:nvSpPr>
          <p:cNvPr id="7" name="TextBox 6"/>
          <p:cNvSpPr txBox="1"/>
          <p:nvPr/>
        </p:nvSpPr>
        <p:spPr>
          <a:xfrm>
            <a:off x="102637" y="904333"/>
            <a:ext cx="8976049"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00"/>
                </a:solidFill>
              </a:rPr>
              <a:t>Traffic that flows across a port-channel interface is not forwarded out member links on a round-robin basis per packet. </a:t>
            </a:r>
          </a:p>
          <a:p>
            <a:endParaRPr lang="en-US" dirty="0">
              <a:solidFill>
                <a:srgbClr val="000000"/>
              </a:solidFill>
            </a:endParaRPr>
          </a:p>
          <a:p>
            <a:pPr marL="285750" indent="-285750">
              <a:buFont typeface="Arial" panose="020B0604020202020204" pitchFamily="34" charset="0"/>
              <a:buChar char="•"/>
            </a:pPr>
            <a:r>
              <a:rPr lang="en-US" dirty="0">
                <a:solidFill>
                  <a:srgbClr val="000000"/>
                </a:solidFill>
              </a:rPr>
              <a:t>Instead, a hash is calculated, and packets are consistently forwarded across a link based on that hash, which runs on the various packet header fields.</a:t>
            </a:r>
          </a:p>
          <a:p>
            <a:endParaRPr lang="en-US" dirty="0">
              <a:solidFill>
                <a:srgbClr val="000000"/>
              </a:solidFill>
            </a:endParaRPr>
          </a:p>
          <a:p>
            <a:pPr marL="285750" indent="-285750">
              <a:buFont typeface="Arial" panose="020B0604020202020204" pitchFamily="34" charset="0"/>
              <a:buChar char="•"/>
            </a:pPr>
            <a:r>
              <a:rPr lang="en-US" dirty="0">
                <a:solidFill>
                  <a:srgbClr val="000000"/>
                </a:solidFill>
              </a:rPr>
              <a:t>The load-balancing hash is a system wide configuration that uses the global command </a:t>
            </a:r>
            <a:r>
              <a:rPr lang="en-US" b="1" dirty="0">
                <a:solidFill>
                  <a:srgbClr val="000000"/>
                </a:solidFill>
              </a:rPr>
              <a:t>port-channel load-balance </a:t>
            </a:r>
            <a:r>
              <a:rPr lang="en-US" i="1" dirty="0">
                <a:solidFill>
                  <a:srgbClr val="000000"/>
                </a:solidFill>
              </a:rPr>
              <a:t>hash</a:t>
            </a:r>
            <a:r>
              <a:rPr lang="en-US" dirty="0">
                <a:solidFill>
                  <a:srgbClr val="000000"/>
                </a:solidFill>
              </a:rPr>
              <a:t>. </a:t>
            </a:r>
          </a:p>
        </p:txBody>
      </p:sp>
    </p:spTree>
    <p:extLst>
      <p:ext uri="{BB962C8B-B14F-4D97-AF65-F5344CB8AC3E}">
        <p14:creationId xmlns:p14="http://schemas.microsoft.com/office/powerpoint/2010/main" val="9828305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
            <a:ext cx="9144001" cy="661736"/>
          </a:xfrm>
        </p:spPr>
        <p:txBody>
          <a:bodyPr/>
          <a:lstStyle/>
          <a:p>
            <a:r>
              <a:rPr lang="en-US" sz="1600" dirty="0"/>
              <a:t>EtherChannel Bundle</a:t>
            </a:r>
            <a:r>
              <a:rPr lang="en-US" dirty="0"/>
              <a:t> </a:t>
            </a:r>
            <a:br>
              <a:rPr lang="en-US" dirty="0"/>
            </a:br>
            <a:r>
              <a:rPr lang="en-US" dirty="0"/>
              <a:t>Port-Channel Load Balancing Hash Option</a:t>
            </a:r>
          </a:p>
        </p:txBody>
      </p:sp>
      <p:sp>
        <p:nvSpPr>
          <p:cNvPr id="7" name="TextBox 6"/>
          <p:cNvSpPr txBox="1"/>
          <p:nvPr/>
        </p:nvSpPr>
        <p:spPr>
          <a:xfrm>
            <a:off x="121298" y="661737"/>
            <a:ext cx="8696131" cy="4278094"/>
          </a:xfrm>
          <a:prstGeom prst="rect">
            <a:avLst/>
          </a:prstGeom>
          <a:noFill/>
        </p:spPr>
        <p:txBody>
          <a:bodyPr wrap="square" rtlCol="0">
            <a:spAutoFit/>
          </a:bodyPr>
          <a:lstStyle/>
          <a:p>
            <a:r>
              <a:rPr lang="en-US" sz="1600" dirty="0">
                <a:solidFill>
                  <a:srgbClr val="000000"/>
                </a:solidFill>
                <a:latin typeface="+mn-lt"/>
              </a:rPr>
              <a:t>The global command </a:t>
            </a:r>
            <a:r>
              <a:rPr lang="en-US" sz="1600" b="1" dirty="0">
                <a:solidFill>
                  <a:srgbClr val="000000"/>
                </a:solidFill>
                <a:latin typeface="+mn-lt"/>
              </a:rPr>
              <a:t>port-channel load-balance </a:t>
            </a:r>
            <a:r>
              <a:rPr lang="en-US" sz="1600" i="1" dirty="0">
                <a:solidFill>
                  <a:srgbClr val="000000"/>
                </a:solidFill>
                <a:latin typeface="+mn-lt"/>
              </a:rPr>
              <a:t>hash. </a:t>
            </a:r>
            <a:r>
              <a:rPr lang="en-US" sz="1600" dirty="0">
                <a:solidFill>
                  <a:srgbClr val="000000"/>
                </a:solidFill>
                <a:latin typeface="+mn-lt"/>
              </a:rPr>
              <a:t>The </a:t>
            </a:r>
            <a:r>
              <a:rPr lang="en-US" sz="1600" i="1" dirty="0">
                <a:solidFill>
                  <a:srgbClr val="000000"/>
                </a:solidFill>
                <a:latin typeface="+mn-lt"/>
              </a:rPr>
              <a:t>hash </a:t>
            </a:r>
            <a:r>
              <a:rPr lang="en-US" sz="1600" dirty="0">
                <a:solidFill>
                  <a:srgbClr val="000000"/>
                </a:solidFill>
                <a:latin typeface="+mn-lt"/>
              </a:rPr>
              <a:t>option has the following keyword choices:</a:t>
            </a:r>
          </a:p>
          <a:p>
            <a:endParaRPr lang="en-US" sz="800" dirty="0">
              <a:solidFill>
                <a:srgbClr val="000000"/>
              </a:solidFill>
              <a:latin typeface="+mn-lt"/>
            </a:endParaRPr>
          </a:p>
          <a:p>
            <a:pPr marL="742950" lvl="1" indent="-285750">
              <a:buFont typeface="Arial" panose="020B0604020202020204" pitchFamily="34" charset="0"/>
              <a:buChar char="•"/>
            </a:pPr>
            <a:r>
              <a:rPr lang="en-US" sz="1600" b="1" dirty="0">
                <a:solidFill>
                  <a:srgbClr val="000000"/>
                </a:solidFill>
                <a:latin typeface="+mn-lt"/>
              </a:rPr>
              <a:t>dst-ip: </a:t>
            </a:r>
            <a:r>
              <a:rPr lang="en-US" sz="1600" dirty="0">
                <a:solidFill>
                  <a:srgbClr val="000000"/>
                </a:solidFill>
                <a:latin typeface="+mn-lt"/>
              </a:rPr>
              <a:t>Destination IP address</a:t>
            </a:r>
          </a:p>
          <a:p>
            <a:pPr marL="742950" lvl="1" indent="-285750">
              <a:buFont typeface="Arial" panose="020B0604020202020204" pitchFamily="34" charset="0"/>
              <a:buChar char="•"/>
            </a:pPr>
            <a:r>
              <a:rPr lang="en-US" sz="1600" b="1" dirty="0">
                <a:solidFill>
                  <a:srgbClr val="000000"/>
                </a:solidFill>
                <a:latin typeface="+mn-lt"/>
              </a:rPr>
              <a:t>dst-mac: </a:t>
            </a:r>
            <a:r>
              <a:rPr lang="en-US" sz="1600" dirty="0">
                <a:solidFill>
                  <a:srgbClr val="000000"/>
                </a:solidFill>
                <a:latin typeface="+mn-lt"/>
              </a:rPr>
              <a:t>Destination MAC address</a:t>
            </a:r>
          </a:p>
          <a:p>
            <a:pPr marL="742950" lvl="1" indent="-285750">
              <a:buFont typeface="Arial" panose="020B0604020202020204" pitchFamily="34" charset="0"/>
              <a:buChar char="•"/>
            </a:pPr>
            <a:r>
              <a:rPr lang="en-US" sz="1600" b="1" dirty="0">
                <a:solidFill>
                  <a:srgbClr val="000000"/>
                </a:solidFill>
                <a:latin typeface="+mn-lt"/>
              </a:rPr>
              <a:t>dst-mixed-ip-port: </a:t>
            </a:r>
            <a:r>
              <a:rPr lang="en-US" sz="1600" dirty="0">
                <a:solidFill>
                  <a:srgbClr val="000000"/>
                </a:solidFill>
                <a:latin typeface="+mn-lt"/>
              </a:rPr>
              <a:t>Destination IP address and destination TCP/UDP port</a:t>
            </a:r>
          </a:p>
          <a:p>
            <a:pPr marL="742950" lvl="1" indent="-285750">
              <a:buFont typeface="Arial" panose="020B0604020202020204" pitchFamily="34" charset="0"/>
              <a:buChar char="•"/>
            </a:pPr>
            <a:r>
              <a:rPr lang="en-US" sz="1600" b="1" dirty="0">
                <a:solidFill>
                  <a:srgbClr val="000000"/>
                </a:solidFill>
                <a:latin typeface="+mn-lt"/>
              </a:rPr>
              <a:t>dst-port: </a:t>
            </a:r>
            <a:r>
              <a:rPr lang="en-US" sz="1600" dirty="0">
                <a:solidFill>
                  <a:srgbClr val="000000"/>
                </a:solidFill>
                <a:latin typeface="+mn-lt"/>
              </a:rPr>
              <a:t>Destination TCP/UDP port</a:t>
            </a:r>
          </a:p>
          <a:p>
            <a:pPr marL="742950" lvl="1" indent="-285750">
              <a:buFont typeface="Arial" panose="020B0604020202020204" pitchFamily="34" charset="0"/>
              <a:buChar char="•"/>
            </a:pPr>
            <a:r>
              <a:rPr lang="en-US" sz="1600" b="1" dirty="0">
                <a:solidFill>
                  <a:srgbClr val="000000"/>
                </a:solidFill>
                <a:latin typeface="+mn-lt"/>
              </a:rPr>
              <a:t>src-dst-ip: </a:t>
            </a:r>
            <a:r>
              <a:rPr lang="en-US" sz="1600" dirty="0">
                <a:solidFill>
                  <a:srgbClr val="000000"/>
                </a:solidFill>
                <a:latin typeface="+mn-lt"/>
              </a:rPr>
              <a:t>Source and destination IP addresses</a:t>
            </a:r>
          </a:p>
          <a:p>
            <a:pPr marL="742950" lvl="1" indent="-285750">
              <a:buFont typeface="Arial" panose="020B0604020202020204" pitchFamily="34" charset="0"/>
              <a:buChar char="•"/>
            </a:pPr>
            <a:r>
              <a:rPr lang="en-US" sz="1600" b="1" dirty="0">
                <a:solidFill>
                  <a:srgbClr val="000000"/>
                </a:solidFill>
                <a:latin typeface="+mn-lt"/>
              </a:rPr>
              <a:t>src-dest-ip-only: </a:t>
            </a:r>
            <a:r>
              <a:rPr lang="en-US" sz="1600" dirty="0">
                <a:solidFill>
                  <a:srgbClr val="000000"/>
                </a:solidFill>
                <a:latin typeface="+mn-lt"/>
              </a:rPr>
              <a:t>Source and destination IP addresses only</a:t>
            </a:r>
          </a:p>
          <a:p>
            <a:pPr marL="742950" lvl="1" indent="-285750">
              <a:buFont typeface="Arial" panose="020B0604020202020204" pitchFamily="34" charset="0"/>
              <a:buChar char="•"/>
            </a:pPr>
            <a:r>
              <a:rPr lang="en-US" sz="1600" b="1" dirty="0">
                <a:solidFill>
                  <a:srgbClr val="000000"/>
                </a:solidFill>
                <a:latin typeface="+mn-lt"/>
              </a:rPr>
              <a:t>src-dst-mac: </a:t>
            </a:r>
            <a:r>
              <a:rPr lang="en-US" sz="1600" dirty="0">
                <a:solidFill>
                  <a:srgbClr val="000000"/>
                </a:solidFill>
                <a:latin typeface="+mn-lt"/>
              </a:rPr>
              <a:t>Source and destination MAC addresses</a:t>
            </a:r>
          </a:p>
          <a:p>
            <a:pPr marL="742950" lvl="1" indent="-285750">
              <a:buFont typeface="Arial" panose="020B0604020202020204" pitchFamily="34" charset="0"/>
              <a:buChar char="•"/>
            </a:pPr>
            <a:r>
              <a:rPr lang="en-US" sz="1600" b="1" dirty="0">
                <a:solidFill>
                  <a:srgbClr val="000000"/>
                </a:solidFill>
                <a:latin typeface="+mn-lt"/>
              </a:rPr>
              <a:t>src-dst-mixed-ip-port: </a:t>
            </a:r>
            <a:r>
              <a:rPr lang="en-US" sz="1600" dirty="0">
                <a:solidFill>
                  <a:srgbClr val="000000"/>
                </a:solidFill>
                <a:latin typeface="+mn-lt"/>
              </a:rPr>
              <a:t>Source and destination IP addresses and source and destination TCP/UDP ports</a:t>
            </a:r>
          </a:p>
          <a:p>
            <a:pPr marL="742950" lvl="1" indent="-285750">
              <a:buFont typeface="Arial" panose="020B0604020202020204" pitchFamily="34" charset="0"/>
              <a:buChar char="•"/>
            </a:pPr>
            <a:r>
              <a:rPr lang="en-US" sz="1600" b="1" dirty="0">
                <a:solidFill>
                  <a:srgbClr val="000000"/>
                </a:solidFill>
                <a:latin typeface="+mn-lt"/>
              </a:rPr>
              <a:t>src-dst-port: </a:t>
            </a:r>
            <a:r>
              <a:rPr lang="en-US" sz="1600" dirty="0">
                <a:solidFill>
                  <a:srgbClr val="000000"/>
                </a:solidFill>
                <a:latin typeface="+mn-lt"/>
              </a:rPr>
              <a:t>Source and destination TCP/UDP ports only</a:t>
            </a:r>
          </a:p>
          <a:p>
            <a:pPr marL="742950" lvl="1" indent="-285750">
              <a:buFont typeface="Arial" panose="020B0604020202020204" pitchFamily="34" charset="0"/>
              <a:buChar char="•"/>
            </a:pPr>
            <a:r>
              <a:rPr lang="en-US" sz="1600" b="1" dirty="0">
                <a:solidFill>
                  <a:srgbClr val="000000"/>
                </a:solidFill>
                <a:latin typeface="+mn-lt"/>
              </a:rPr>
              <a:t>src-ip: </a:t>
            </a:r>
            <a:r>
              <a:rPr lang="en-US" sz="1600" dirty="0">
                <a:solidFill>
                  <a:srgbClr val="000000"/>
                </a:solidFill>
                <a:latin typeface="+mn-lt"/>
              </a:rPr>
              <a:t>Source IP address</a:t>
            </a:r>
          </a:p>
          <a:p>
            <a:pPr marL="742950" lvl="1" indent="-285750">
              <a:buFont typeface="Arial" panose="020B0604020202020204" pitchFamily="34" charset="0"/>
              <a:buChar char="•"/>
            </a:pPr>
            <a:r>
              <a:rPr lang="en-US" sz="1600" b="1" dirty="0">
                <a:solidFill>
                  <a:srgbClr val="000000"/>
                </a:solidFill>
                <a:latin typeface="+mn-lt"/>
              </a:rPr>
              <a:t>src-mac: </a:t>
            </a:r>
            <a:r>
              <a:rPr lang="en-US" sz="1600" dirty="0">
                <a:solidFill>
                  <a:srgbClr val="000000"/>
                </a:solidFill>
                <a:latin typeface="+mn-lt"/>
              </a:rPr>
              <a:t>Source MAC address</a:t>
            </a:r>
          </a:p>
          <a:p>
            <a:pPr marL="742950" lvl="1" indent="-285750">
              <a:buFont typeface="Arial" panose="020B0604020202020204" pitchFamily="34" charset="0"/>
              <a:buChar char="•"/>
            </a:pPr>
            <a:r>
              <a:rPr lang="en-US" sz="1600" b="1" dirty="0">
                <a:solidFill>
                  <a:srgbClr val="000000"/>
                </a:solidFill>
                <a:latin typeface="+mn-lt"/>
              </a:rPr>
              <a:t>src-mixed-ip-port: </a:t>
            </a:r>
            <a:r>
              <a:rPr lang="en-US" sz="1600" dirty="0">
                <a:solidFill>
                  <a:srgbClr val="000000"/>
                </a:solidFill>
                <a:latin typeface="+mn-lt"/>
              </a:rPr>
              <a:t>Source IP address and source TCP/UDP port</a:t>
            </a:r>
          </a:p>
          <a:p>
            <a:pPr marL="742950" lvl="1" indent="-285750">
              <a:buFont typeface="Arial" panose="020B0604020202020204" pitchFamily="34" charset="0"/>
              <a:buChar char="•"/>
            </a:pPr>
            <a:r>
              <a:rPr lang="en-US" sz="1600" b="1" dirty="0">
                <a:solidFill>
                  <a:srgbClr val="000000"/>
                </a:solidFill>
                <a:latin typeface="+mn-lt"/>
              </a:rPr>
              <a:t>src-port: </a:t>
            </a:r>
            <a:r>
              <a:rPr lang="en-US" sz="1600" dirty="0">
                <a:solidFill>
                  <a:srgbClr val="000000"/>
                </a:solidFill>
                <a:latin typeface="+mn-lt"/>
              </a:rPr>
              <a:t>Source TCP/UDP port</a:t>
            </a:r>
          </a:p>
        </p:txBody>
      </p:sp>
    </p:spTree>
    <p:extLst>
      <p:ext uri="{BB962C8B-B14F-4D97-AF65-F5344CB8AC3E}">
        <p14:creationId xmlns:p14="http://schemas.microsoft.com/office/powerpoint/2010/main" val="73153455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
            <a:ext cx="8938727" cy="661736"/>
          </a:xfrm>
        </p:spPr>
        <p:txBody>
          <a:bodyPr/>
          <a:lstStyle/>
          <a:p>
            <a:r>
              <a:rPr lang="en-US" sz="1600" dirty="0"/>
              <a:t>EtherChannel Bundle</a:t>
            </a:r>
            <a:r>
              <a:rPr lang="en-US" dirty="0"/>
              <a:t> </a:t>
            </a:r>
            <a:br>
              <a:rPr lang="en-US" dirty="0"/>
            </a:br>
            <a:r>
              <a:rPr lang="en-US" dirty="0"/>
              <a:t>Viewing Port-Channel Hash Algorithm</a:t>
            </a:r>
          </a:p>
        </p:txBody>
      </p:sp>
      <p:sp>
        <p:nvSpPr>
          <p:cNvPr id="7" name="TextBox 2"/>
          <p:cNvSpPr txBox="1"/>
          <p:nvPr/>
        </p:nvSpPr>
        <p:spPr>
          <a:xfrm>
            <a:off x="0" y="661737"/>
            <a:ext cx="3974842" cy="4031873"/>
          </a:xfrm>
          <a:prstGeom prst="rect">
            <a:avLst/>
          </a:prstGeom>
          <a:noFill/>
        </p:spPr>
        <p:txBody>
          <a:bodyPr wrap="square" rtlCol="0">
            <a:spAutoFit/>
          </a:bodyPr>
          <a:lstStyle/>
          <a:p>
            <a:r>
              <a:rPr lang="en-US" sz="1600" dirty="0">
                <a:solidFill>
                  <a:srgbClr val="000000"/>
                </a:solidFill>
              </a:rPr>
              <a:t>If the links are unevenly distributed, changing the hash value may provide a different distribution ratio across member links. </a:t>
            </a:r>
          </a:p>
          <a:p>
            <a:endParaRPr lang="en-US" sz="800" dirty="0">
              <a:solidFill>
                <a:srgbClr val="000000"/>
              </a:solidFill>
            </a:endParaRPr>
          </a:p>
          <a:p>
            <a:pPr marL="285750" indent="-285750">
              <a:buFont typeface="Arial" panose="020B0604020202020204" pitchFamily="34" charset="0"/>
              <a:buChar char="•"/>
            </a:pPr>
            <a:r>
              <a:rPr lang="en-US" sz="1600" dirty="0">
                <a:solidFill>
                  <a:srgbClr val="000000"/>
                </a:solidFill>
              </a:rPr>
              <a:t>For example, if a port channel is established with a router, using a MAC address as part of the hash could impact the traffic flow as the router’s MAC address does not change (as the MAC address for the source or destination will always be the router’s MAC address).</a:t>
            </a:r>
          </a:p>
          <a:p>
            <a:r>
              <a:rPr lang="en-US" sz="800" dirty="0">
                <a:solidFill>
                  <a:srgbClr val="000000"/>
                </a:solidFill>
              </a:rPr>
              <a:t>  </a:t>
            </a:r>
          </a:p>
          <a:p>
            <a:pPr marL="285750" indent="-285750">
              <a:buFont typeface="Arial" panose="020B0604020202020204" pitchFamily="34" charset="0"/>
              <a:buChar char="•"/>
            </a:pPr>
            <a:r>
              <a:rPr lang="en-US" sz="1600" dirty="0">
                <a:solidFill>
                  <a:srgbClr val="000000"/>
                </a:solidFill>
              </a:rPr>
              <a:t>A better choice would be to use the source/destination IP address or base the hash on TCP/UDP session ports.</a:t>
            </a:r>
          </a:p>
        </p:txBody>
      </p:sp>
      <p:sp>
        <p:nvSpPr>
          <p:cNvPr id="4" name="TextBox 3"/>
          <p:cNvSpPr txBox="1"/>
          <p:nvPr/>
        </p:nvSpPr>
        <p:spPr>
          <a:xfrm>
            <a:off x="3974842" y="661737"/>
            <a:ext cx="5092314" cy="830997"/>
          </a:xfrm>
          <a:prstGeom prst="rect">
            <a:avLst/>
          </a:prstGeom>
          <a:noFill/>
        </p:spPr>
        <p:txBody>
          <a:bodyPr wrap="square" rtlCol="0">
            <a:spAutoFit/>
          </a:bodyPr>
          <a:lstStyle/>
          <a:p>
            <a:r>
              <a:rPr lang="en-US" sz="1600" dirty="0">
                <a:solidFill>
                  <a:srgbClr val="000000"/>
                </a:solidFill>
              </a:rPr>
              <a:t>The command </a:t>
            </a:r>
            <a:r>
              <a:rPr lang="en-US" sz="1600" b="1" dirty="0">
                <a:solidFill>
                  <a:srgbClr val="000000"/>
                </a:solidFill>
              </a:rPr>
              <a:t>show etherchannel load-balance </a:t>
            </a:r>
            <a:r>
              <a:rPr lang="en-US" sz="1600" dirty="0">
                <a:solidFill>
                  <a:srgbClr val="000000"/>
                </a:solidFill>
              </a:rPr>
              <a:t>displays how a switch will load balance network traffic based on its type: non-IP, IPv4, or IPv6.</a:t>
            </a:r>
          </a:p>
        </p:txBody>
      </p:sp>
      <p:sp>
        <p:nvSpPr>
          <p:cNvPr id="5" name="TextBox 4"/>
          <p:cNvSpPr txBox="1"/>
          <p:nvPr/>
        </p:nvSpPr>
        <p:spPr>
          <a:xfrm>
            <a:off x="3974843" y="2991017"/>
            <a:ext cx="5169157" cy="1692771"/>
          </a:xfrm>
          <a:prstGeom prst="rect">
            <a:avLst/>
          </a:prstGeom>
          <a:noFill/>
        </p:spPr>
        <p:txBody>
          <a:bodyPr wrap="square" rtlCol="0">
            <a:spAutoFit/>
          </a:bodyPr>
          <a:lstStyle/>
          <a:p>
            <a:r>
              <a:rPr lang="en-US" sz="1600" dirty="0">
                <a:solidFill>
                  <a:srgbClr val="000000"/>
                </a:solidFill>
              </a:rPr>
              <a:t>A hash is a binary function, so links should be in powers of two (for example, 2, 4, 8), to be consistent.</a:t>
            </a:r>
          </a:p>
          <a:p>
            <a:r>
              <a:rPr lang="en-US" sz="800" dirty="0">
                <a:solidFill>
                  <a:srgbClr val="000000"/>
                </a:solidFill>
              </a:rPr>
              <a:t> </a:t>
            </a:r>
          </a:p>
          <a:p>
            <a:pPr marL="285750" indent="-285750">
              <a:buFont typeface="Arial" panose="020B0604020202020204" pitchFamily="34" charset="0"/>
              <a:buChar char="•"/>
            </a:pPr>
            <a:r>
              <a:rPr lang="en-US" sz="1600" dirty="0">
                <a:solidFill>
                  <a:srgbClr val="000000"/>
                </a:solidFill>
              </a:rPr>
              <a:t>A three-port EtherChannel will not load balance as effectively as a two- or four-port EtherChannel. </a:t>
            </a:r>
          </a:p>
          <a:p>
            <a:pPr marL="285750" indent="-285750">
              <a:buFont typeface="Arial" panose="020B0604020202020204" pitchFamily="34" charset="0"/>
              <a:buChar char="•"/>
            </a:pPr>
            <a:r>
              <a:rPr lang="en-US" sz="1600" dirty="0">
                <a:solidFill>
                  <a:srgbClr val="000000"/>
                </a:solidFill>
              </a:rPr>
              <a:t>The best was to view the load of each member link is with the command </a:t>
            </a:r>
            <a:r>
              <a:rPr lang="en-US" sz="1600" b="1" dirty="0">
                <a:solidFill>
                  <a:srgbClr val="000000"/>
                </a:solidFill>
              </a:rPr>
              <a:t>show etherchannel port</a:t>
            </a:r>
            <a:r>
              <a:rPr lang="en-US" sz="1600" dirty="0">
                <a:solidFill>
                  <a:srgbClr val="000000"/>
                </a:solidFill>
              </a:rPr>
              <a:t>.</a:t>
            </a:r>
          </a:p>
        </p:txBody>
      </p:sp>
      <p:pic>
        <p:nvPicPr>
          <p:cNvPr id="2" name="Picture 1"/>
          <p:cNvPicPr>
            <a:picLocks noChangeAspect="1"/>
          </p:cNvPicPr>
          <p:nvPr/>
        </p:nvPicPr>
        <p:blipFill>
          <a:blip r:embed="rId2"/>
          <a:stretch>
            <a:fillRect/>
          </a:stretch>
        </p:blipFill>
        <p:spPr>
          <a:xfrm>
            <a:off x="4133461" y="1509782"/>
            <a:ext cx="4805265" cy="1481235"/>
          </a:xfrm>
          <a:prstGeom prst="rect">
            <a:avLst/>
          </a:prstGeom>
        </p:spPr>
      </p:pic>
    </p:spTree>
    <p:extLst>
      <p:ext uri="{BB962C8B-B14F-4D97-AF65-F5344CB8AC3E}">
        <p14:creationId xmlns:p14="http://schemas.microsoft.com/office/powerpoint/2010/main" val="145601360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4" y="466724"/>
            <a:ext cx="8495967" cy="1351755"/>
          </a:xfrm>
        </p:spPr>
        <p:txBody>
          <a:bodyPr/>
          <a:lstStyle/>
          <a:p>
            <a:r>
              <a:rPr lang="en-US" sz="4800" dirty="0">
                <a:solidFill>
                  <a:schemeClr val="accent5">
                    <a:lumMod val="40000"/>
                    <a:lumOff val="60000"/>
                  </a:schemeClr>
                </a:solidFill>
              </a:rPr>
              <a:t>Prepare for the Exam</a:t>
            </a:r>
            <a:endParaRPr lang="en-US"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859374897"/>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4267199" cy="731837"/>
          </a:xfrm>
        </p:spPr>
        <p:txBody>
          <a:bodyPr/>
          <a:lstStyle/>
          <a:p>
            <a:r>
              <a:rPr lang="en-US" sz="1600" dirty="0"/>
              <a:t>Prepare for the Exam</a:t>
            </a:r>
            <a:br>
              <a:rPr lang="en-US" sz="2400" dirty="0"/>
            </a:br>
            <a:r>
              <a:rPr lang="en-US" sz="2400" dirty="0"/>
              <a:t>Key Topics for Chapter 5</a:t>
            </a:r>
          </a:p>
        </p:txBody>
      </p:sp>
      <p:graphicFrame>
        <p:nvGraphicFramePr>
          <p:cNvPr id="6" name="Table 5"/>
          <p:cNvGraphicFramePr>
            <a:graphicFrameLocks noGrp="1"/>
          </p:cNvGraphicFramePr>
          <p:nvPr>
            <p:extLst>
              <p:ext uri="{D42A27DB-BD31-4B8C-83A1-F6EECF244321}">
                <p14:modId xmlns:p14="http://schemas.microsoft.com/office/powerpoint/2010/main" val="1368146566"/>
              </p:ext>
            </p:extLst>
          </p:nvPr>
        </p:nvGraphicFramePr>
        <p:xfrm>
          <a:off x="690300" y="1187325"/>
          <a:ext cx="3881700" cy="3216488"/>
        </p:xfrm>
        <a:graphic>
          <a:graphicData uri="http://schemas.openxmlformats.org/drawingml/2006/table">
            <a:tbl>
              <a:tblPr firstRow="1" bandRow="1">
                <a:tableStyleId>{5C22544A-7EE6-4342-B048-85BDC9FD1C3A}</a:tableStyleId>
              </a:tblPr>
              <a:tblGrid>
                <a:gridCol w="3881700">
                  <a:extLst>
                    <a:ext uri="{9D8B030D-6E8A-4147-A177-3AD203B41FA5}">
                      <a16:colId xmlns:a16="http://schemas.microsoft.com/office/drawing/2014/main" val="20000"/>
                    </a:ext>
                  </a:extLst>
                </a:gridCol>
              </a:tblGrid>
              <a:tr h="402061">
                <a:tc>
                  <a:txBody>
                    <a:bodyPr/>
                    <a:lstStyle/>
                    <a:p>
                      <a:r>
                        <a:rPr lang="en-US" sz="1400" b="1" i="0" u="none" strike="noStrike" kern="1200" baseline="0" dirty="0">
                          <a:solidFill>
                            <a:schemeClr val="lt1"/>
                          </a:solidFill>
                          <a:latin typeface="+mn-lt"/>
                          <a:ea typeface="+mn-ea"/>
                          <a:cs typeface="+mn-cs"/>
                        </a:rPr>
                        <a:t>Description</a:t>
                      </a:r>
                      <a:endParaRPr lang="en-US" dirty="0"/>
                    </a:p>
                  </a:txBody>
                  <a:tcPr/>
                </a:tc>
                <a:extLst>
                  <a:ext uri="{0D108BD9-81ED-4DB2-BD59-A6C34878D82A}">
                    <a16:rowId xmlns:a16="http://schemas.microsoft.com/office/drawing/2014/main" val="10000"/>
                  </a:ext>
                </a:extLst>
              </a:tr>
              <a:tr h="402061">
                <a:tc>
                  <a:txBody>
                    <a:bodyPr/>
                    <a:lstStyle/>
                    <a:p>
                      <a:r>
                        <a:rPr lang="en-US" sz="1600" b="0" i="0" u="none" strike="noStrike" kern="1200" baseline="0" dirty="0">
                          <a:solidFill>
                            <a:srgbClr val="000000"/>
                          </a:solidFill>
                          <a:latin typeface="+mn-lt"/>
                          <a:ea typeface="+mn-ea"/>
                          <a:cs typeface="+mn-cs"/>
                        </a:rPr>
                        <a:t>VLAN Trunking Protocol (VTP)</a:t>
                      </a:r>
                      <a:endParaRPr lang="en-US" sz="1600" dirty="0">
                        <a:solidFill>
                          <a:srgbClr val="000000"/>
                        </a:solidFill>
                      </a:endParaRPr>
                    </a:p>
                  </a:txBody>
                  <a:tcPr/>
                </a:tc>
                <a:extLst>
                  <a:ext uri="{0D108BD9-81ED-4DB2-BD59-A6C34878D82A}">
                    <a16:rowId xmlns:a16="http://schemas.microsoft.com/office/drawing/2014/main" val="10001"/>
                  </a:ext>
                </a:extLst>
              </a:tr>
              <a:tr h="402061">
                <a:tc>
                  <a:txBody>
                    <a:bodyPr/>
                    <a:lstStyle/>
                    <a:p>
                      <a:r>
                        <a:rPr lang="en-US" sz="1600" b="0" i="0" u="none" strike="noStrike" kern="1200" baseline="0" dirty="0">
                          <a:solidFill>
                            <a:srgbClr val="000000"/>
                          </a:solidFill>
                          <a:latin typeface="+mn-lt"/>
                          <a:ea typeface="+mn-ea"/>
                          <a:cs typeface="+mn-cs"/>
                        </a:rPr>
                        <a:t>VTP revision reset</a:t>
                      </a:r>
                      <a:endParaRPr lang="en-US" sz="1600" dirty="0">
                        <a:solidFill>
                          <a:srgbClr val="000000"/>
                        </a:solidFill>
                      </a:endParaRPr>
                    </a:p>
                  </a:txBody>
                  <a:tcPr/>
                </a:tc>
                <a:extLst>
                  <a:ext uri="{0D108BD9-81ED-4DB2-BD59-A6C34878D82A}">
                    <a16:rowId xmlns:a16="http://schemas.microsoft.com/office/drawing/2014/main" val="10002"/>
                  </a:ext>
                </a:extLst>
              </a:tr>
              <a:tr h="402061">
                <a:tc>
                  <a:txBody>
                    <a:bodyPr/>
                    <a:lstStyle/>
                    <a:p>
                      <a:r>
                        <a:rPr lang="en-US" sz="1600" b="0" i="0" u="none" strike="noStrike" kern="1200" baseline="0" dirty="0">
                          <a:solidFill>
                            <a:srgbClr val="000000"/>
                          </a:solidFill>
                          <a:latin typeface="+mn-lt"/>
                          <a:ea typeface="+mn-ea"/>
                          <a:cs typeface="+mn-cs"/>
                        </a:rPr>
                        <a:t>Dynamic Trunking Protocol (DTP)</a:t>
                      </a:r>
                      <a:endParaRPr lang="en-US" sz="1600" dirty="0">
                        <a:solidFill>
                          <a:srgbClr val="000000"/>
                        </a:solidFill>
                      </a:endParaRPr>
                    </a:p>
                  </a:txBody>
                  <a:tcPr/>
                </a:tc>
                <a:extLst>
                  <a:ext uri="{0D108BD9-81ED-4DB2-BD59-A6C34878D82A}">
                    <a16:rowId xmlns:a16="http://schemas.microsoft.com/office/drawing/2014/main" val="10003"/>
                  </a:ext>
                </a:extLst>
              </a:tr>
              <a:tr h="402061">
                <a:tc>
                  <a:txBody>
                    <a:bodyPr/>
                    <a:lstStyle/>
                    <a:p>
                      <a:r>
                        <a:rPr lang="en-US" sz="1600" b="0" i="0" u="none" strike="noStrike" kern="1200" baseline="0" dirty="0">
                          <a:solidFill>
                            <a:srgbClr val="000000"/>
                          </a:solidFill>
                          <a:latin typeface="+mn-lt"/>
                          <a:ea typeface="+mn-ea"/>
                          <a:cs typeface="+mn-cs"/>
                        </a:rPr>
                        <a:t>Disabling DTP</a:t>
                      </a:r>
                      <a:endParaRPr lang="en-US" sz="1600" dirty="0">
                        <a:solidFill>
                          <a:srgbClr val="000000"/>
                        </a:solidFill>
                      </a:endParaRPr>
                    </a:p>
                  </a:txBody>
                  <a:tcPr/>
                </a:tc>
                <a:extLst>
                  <a:ext uri="{0D108BD9-81ED-4DB2-BD59-A6C34878D82A}">
                    <a16:rowId xmlns:a16="http://schemas.microsoft.com/office/drawing/2014/main" val="10004"/>
                  </a:ext>
                </a:extLst>
              </a:tr>
              <a:tr h="402061">
                <a:tc>
                  <a:txBody>
                    <a:bodyPr/>
                    <a:lstStyle/>
                    <a:p>
                      <a:r>
                        <a:rPr lang="en-US" sz="1600" b="0" i="0" u="none" strike="noStrike" kern="1200" baseline="0" dirty="0">
                          <a:solidFill>
                            <a:srgbClr val="000000"/>
                          </a:solidFill>
                          <a:latin typeface="+mn-lt"/>
                          <a:ea typeface="+mn-ea"/>
                          <a:cs typeface="+mn-cs"/>
                        </a:rPr>
                        <a:t>PAgP port modes</a:t>
                      </a:r>
                      <a:endParaRPr lang="en-US" sz="1600" dirty="0">
                        <a:solidFill>
                          <a:srgbClr val="000000"/>
                        </a:solidFill>
                      </a:endParaRPr>
                    </a:p>
                  </a:txBody>
                  <a:tcPr/>
                </a:tc>
                <a:extLst>
                  <a:ext uri="{0D108BD9-81ED-4DB2-BD59-A6C34878D82A}">
                    <a16:rowId xmlns:a16="http://schemas.microsoft.com/office/drawing/2014/main" val="10005"/>
                  </a:ext>
                </a:extLst>
              </a:tr>
              <a:tr h="402061">
                <a:tc>
                  <a:txBody>
                    <a:bodyPr/>
                    <a:lstStyle/>
                    <a:p>
                      <a:r>
                        <a:rPr lang="en-US" sz="1600" b="0" i="0" u="none" strike="noStrike" kern="1200" baseline="0" dirty="0">
                          <a:solidFill>
                            <a:srgbClr val="000000"/>
                          </a:solidFill>
                          <a:latin typeface="+mn-lt"/>
                          <a:ea typeface="+mn-ea"/>
                          <a:cs typeface="+mn-cs"/>
                        </a:rPr>
                        <a:t>LACP port modes</a:t>
                      </a:r>
                      <a:endParaRPr lang="en-US" sz="1600" dirty="0">
                        <a:solidFill>
                          <a:srgbClr val="000000"/>
                        </a:solidFill>
                      </a:endParaRPr>
                    </a:p>
                  </a:txBody>
                  <a:tcPr/>
                </a:tc>
                <a:extLst>
                  <a:ext uri="{0D108BD9-81ED-4DB2-BD59-A6C34878D82A}">
                    <a16:rowId xmlns:a16="http://schemas.microsoft.com/office/drawing/2014/main" val="1256589066"/>
                  </a:ext>
                </a:extLst>
              </a:tr>
              <a:tr h="402061">
                <a:tc>
                  <a:txBody>
                    <a:bodyPr/>
                    <a:lstStyle/>
                    <a:p>
                      <a:r>
                        <a:rPr lang="en-US" sz="1600" b="0" i="0" u="none" strike="noStrike" kern="1200" baseline="0" dirty="0">
                          <a:solidFill>
                            <a:srgbClr val="000000"/>
                          </a:solidFill>
                          <a:latin typeface="+mn-lt"/>
                          <a:ea typeface="+mn-ea"/>
                          <a:cs typeface="+mn-cs"/>
                        </a:rPr>
                        <a:t>EtherChannel configuration</a:t>
                      </a:r>
                      <a:endParaRPr lang="en-US" sz="1600" dirty="0">
                        <a:solidFill>
                          <a:srgbClr val="000000"/>
                        </a:solidFill>
                      </a:endParaRPr>
                    </a:p>
                  </a:txBody>
                  <a:tcPr/>
                </a:tc>
                <a:extLst>
                  <a:ext uri="{0D108BD9-81ED-4DB2-BD59-A6C34878D82A}">
                    <a16:rowId xmlns:a16="http://schemas.microsoft.com/office/drawing/2014/main" val="2211536640"/>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34684685"/>
              </p:ext>
            </p:extLst>
          </p:nvPr>
        </p:nvGraphicFramePr>
        <p:xfrm>
          <a:off x="4565023" y="1187325"/>
          <a:ext cx="4193478" cy="3220720"/>
        </p:xfrm>
        <a:graphic>
          <a:graphicData uri="http://schemas.openxmlformats.org/drawingml/2006/table">
            <a:tbl>
              <a:tblPr firstRow="1" bandRow="1">
                <a:tableStyleId>{5C22544A-7EE6-4342-B048-85BDC9FD1C3A}</a:tableStyleId>
              </a:tblPr>
              <a:tblGrid>
                <a:gridCol w="4193478">
                  <a:extLst>
                    <a:ext uri="{9D8B030D-6E8A-4147-A177-3AD203B41FA5}">
                      <a16:colId xmlns:a16="http://schemas.microsoft.com/office/drawing/2014/main" val="20000"/>
                    </a:ext>
                  </a:extLst>
                </a:gridCol>
              </a:tblGrid>
              <a:tr h="370840">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600" b="0" i="0" u="none" strike="noStrike" kern="1200" baseline="0" dirty="0">
                          <a:solidFill>
                            <a:srgbClr val="000000"/>
                          </a:solidFill>
                          <a:latin typeface="+mn-lt"/>
                          <a:ea typeface="+mn-ea"/>
                          <a:cs typeface="+mn-cs"/>
                        </a:rPr>
                        <a:t>Minimum number of port-channel</a:t>
                      </a:r>
                    </a:p>
                    <a:p>
                      <a:r>
                        <a:rPr lang="en-US" sz="1600" b="0" i="0" u="none" strike="noStrike" kern="1200" baseline="0" dirty="0">
                          <a:solidFill>
                            <a:srgbClr val="000000"/>
                          </a:solidFill>
                          <a:latin typeface="+mn-lt"/>
                          <a:ea typeface="+mn-ea"/>
                          <a:cs typeface="+mn-cs"/>
                        </a:rPr>
                        <a:t>member interfaces</a:t>
                      </a:r>
                      <a:endParaRPr lang="en-US" sz="1600" dirty="0">
                        <a:solidFill>
                          <a:srgbClr val="000000"/>
                        </a:solidFill>
                      </a:endParaRPr>
                    </a:p>
                  </a:txBody>
                  <a:tcPr/>
                </a:tc>
                <a:extLst>
                  <a:ext uri="{0D108BD9-81ED-4DB2-BD59-A6C34878D82A}">
                    <a16:rowId xmlns:a16="http://schemas.microsoft.com/office/drawing/2014/main" val="10003"/>
                  </a:ext>
                </a:extLst>
              </a:tr>
              <a:tr h="370840">
                <a:tc>
                  <a:txBody>
                    <a:bodyPr/>
                    <a:lstStyle/>
                    <a:p>
                      <a:r>
                        <a:rPr lang="en-US" sz="1600" b="0" i="0" u="none" strike="noStrike" kern="1200" baseline="0" dirty="0">
                          <a:solidFill>
                            <a:srgbClr val="000000"/>
                          </a:solidFill>
                          <a:latin typeface="+mn-lt"/>
                          <a:ea typeface="+mn-ea"/>
                          <a:cs typeface="+mn-cs"/>
                        </a:rPr>
                        <a:t>Maximum number of port-channel</a:t>
                      </a:r>
                    </a:p>
                    <a:p>
                      <a:r>
                        <a:rPr lang="en-US" sz="1600" b="0" i="0" u="none" strike="noStrike" kern="1200" baseline="0" dirty="0">
                          <a:solidFill>
                            <a:srgbClr val="000000"/>
                          </a:solidFill>
                          <a:latin typeface="+mn-lt"/>
                          <a:ea typeface="+mn-ea"/>
                          <a:cs typeface="+mn-cs"/>
                        </a:rPr>
                        <a:t>member interfaces</a:t>
                      </a:r>
                      <a:endParaRPr lang="en-US" sz="1600" dirty="0">
                        <a:solidFill>
                          <a:srgbClr val="000000"/>
                        </a:solidFill>
                      </a:endParaRPr>
                    </a:p>
                  </a:txBody>
                  <a:tcPr/>
                </a:tc>
                <a:extLst>
                  <a:ext uri="{0D108BD9-81ED-4DB2-BD59-A6C34878D82A}">
                    <a16:rowId xmlns:a16="http://schemas.microsoft.com/office/drawing/2014/main" val="10004"/>
                  </a:ext>
                </a:extLst>
              </a:tr>
              <a:tr h="370840">
                <a:tc>
                  <a:txBody>
                    <a:bodyPr/>
                    <a:lstStyle/>
                    <a:p>
                      <a:r>
                        <a:rPr lang="en-US" sz="1600" b="0" i="0" u="none" strike="noStrike" kern="1200" baseline="0" dirty="0">
                          <a:solidFill>
                            <a:srgbClr val="000000"/>
                          </a:solidFill>
                          <a:latin typeface="+mn-lt"/>
                          <a:ea typeface="+mn-ea"/>
                          <a:cs typeface="+mn-cs"/>
                        </a:rPr>
                        <a:t>LACP system priority</a:t>
                      </a:r>
                      <a:endParaRPr lang="en-US" sz="1600" dirty="0">
                        <a:solidFill>
                          <a:srgbClr val="000000"/>
                        </a:solidFill>
                      </a:endParaRPr>
                    </a:p>
                  </a:txBody>
                  <a:tcPr/>
                </a:tc>
                <a:extLst>
                  <a:ext uri="{0D108BD9-81ED-4DB2-BD59-A6C34878D82A}">
                    <a16:rowId xmlns:a16="http://schemas.microsoft.com/office/drawing/2014/main" val="10005"/>
                  </a:ext>
                </a:extLst>
              </a:tr>
              <a:tr h="370840">
                <a:tc>
                  <a:txBody>
                    <a:bodyPr/>
                    <a:lstStyle/>
                    <a:p>
                      <a:r>
                        <a:rPr lang="en-US" sz="1600" b="0" i="0" u="none" strike="noStrike" kern="1200" baseline="0" dirty="0">
                          <a:solidFill>
                            <a:srgbClr val="000000"/>
                          </a:solidFill>
                          <a:latin typeface="+mn-lt"/>
                          <a:ea typeface="+mn-ea"/>
                          <a:cs typeface="+mn-cs"/>
                        </a:rPr>
                        <a:t>LACP interface priority</a:t>
                      </a:r>
                      <a:endParaRPr lang="en-US" sz="1600" dirty="0">
                        <a:solidFill>
                          <a:srgbClr val="000000"/>
                        </a:solidFill>
                      </a:endParaRPr>
                    </a:p>
                  </a:txBody>
                  <a:tcPr/>
                </a:tc>
                <a:extLst>
                  <a:ext uri="{0D108BD9-81ED-4DB2-BD59-A6C34878D82A}">
                    <a16:rowId xmlns:a16="http://schemas.microsoft.com/office/drawing/2014/main" val="10006"/>
                  </a:ext>
                </a:extLst>
              </a:tr>
              <a:tr h="370840">
                <a:tc>
                  <a:txBody>
                    <a:bodyPr/>
                    <a:lstStyle/>
                    <a:p>
                      <a:r>
                        <a:rPr lang="en-US" sz="1600" b="0" i="0" u="none" strike="noStrike" kern="1200" baseline="0" dirty="0">
                          <a:solidFill>
                            <a:srgbClr val="000000"/>
                          </a:solidFill>
                          <a:latin typeface="+mn-lt"/>
                          <a:ea typeface="+mn-ea"/>
                          <a:cs typeface="+mn-cs"/>
                        </a:rPr>
                        <a:t>Troubleshooting EtherChannel Bundles</a:t>
                      </a:r>
                      <a:endParaRPr lang="en-US" sz="1600" dirty="0">
                        <a:solidFill>
                          <a:srgbClr val="000000"/>
                        </a:solidFill>
                      </a:endParaRPr>
                    </a:p>
                  </a:txBody>
                  <a:tcPr/>
                </a:tc>
                <a:extLst>
                  <a:ext uri="{0D108BD9-81ED-4DB2-BD59-A6C34878D82A}">
                    <a16:rowId xmlns:a16="http://schemas.microsoft.com/office/drawing/2014/main" val="10007"/>
                  </a:ext>
                </a:extLst>
              </a:tr>
              <a:tr h="370840">
                <a:tc>
                  <a:txBody>
                    <a:bodyPr/>
                    <a:lstStyle/>
                    <a:p>
                      <a:r>
                        <a:rPr lang="en-US" sz="1600" b="0" i="0" u="none" strike="noStrike" kern="1200" baseline="0" dirty="0">
                          <a:solidFill>
                            <a:srgbClr val="000000"/>
                          </a:solidFill>
                          <a:latin typeface="+mn-lt"/>
                          <a:ea typeface="+mn-ea"/>
                          <a:cs typeface="+mn-cs"/>
                        </a:rPr>
                        <a:t>Load balancing traffic with</a:t>
                      </a:r>
                    </a:p>
                    <a:p>
                      <a:r>
                        <a:rPr lang="en-US" sz="1600" b="0" i="0" u="none" strike="noStrike" kern="1200" baseline="0" dirty="0">
                          <a:solidFill>
                            <a:srgbClr val="000000"/>
                          </a:solidFill>
                          <a:latin typeface="+mn-lt"/>
                          <a:ea typeface="+mn-ea"/>
                          <a:cs typeface="+mn-cs"/>
                        </a:rPr>
                        <a:t>EtherChannel bundles</a:t>
                      </a:r>
                      <a:endParaRPr lang="en-US" sz="1600" dirty="0">
                        <a:solidFill>
                          <a:srgbClr val="000000"/>
                        </a:solidFill>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87559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45959"/>
          </a:xfrm>
        </p:spPr>
        <p:txBody>
          <a:bodyPr/>
          <a:lstStyle/>
          <a:p>
            <a:r>
              <a:rPr lang="en-US" sz="1600" dirty="0"/>
              <a:t>Prepare for the Exam</a:t>
            </a:r>
            <a:br>
              <a:rPr lang="en-US" sz="2400" dirty="0"/>
            </a:br>
            <a:r>
              <a:rPr lang="en-US" sz="2400" dirty="0"/>
              <a:t>Key Terms for Chapter 5</a:t>
            </a:r>
          </a:p>
        </p:txBody>
      </p:sp>
      <p:graphicFrame>
        <p:nvGraphicFramePr>
          <p:cNvPr id="2" name="Table 1"/>
          <p:cNvGraphicFramePr>
            <a:graphicFrameLocks noGrp="1"/>
          </p:cNvGraphicFramePr>
          <p:nvPr>
            <p:extLst>
              <p:ext uri="{D42A27DB-BD31-4B8C-83A1-F6EECF244321}">
                <p14:modId xmlns:p14="http://schemas.microsoft.com/office/powerpoint/2010/main" val="2929946120"/>
              </p:ext>
            </p:extLst>
          </p:nvPr>
        </p:nvGraphicFramePr>
        <p:xfrm>
          <a:off x="2633244" y="1088390"/>
          <a:ext cx="3877511" cy="2966720"/>
        </p:xfrm>
        <a:graphic>
          <a:graphicData uri="http://schemas.openxmlformats.org/drawingml/2006/table">
            <a:tbl>
              <a:tblPr firstRow="1" bandRow="1">
                <a:tableStyleId>{5C22544A-7EE6-4342-B048-85BDC9FD1C3A}</a:tableStyleId>
              </a:tblPr>
              <a:tblGrid>
                <a:gridCol w="3877511">
                  <a:extLst>
                    <a:ext uri="{9D8B030D-6E8A-4147-A177-3AD203B41FA5}">
                      <a16:colId xmlns:a16="http://schemas.microsoft.com/office/drawing/2014/main" val="20000"/>
                    </a:ext>
                  </a:extLst>
                </a:gridCol>
              </a:tblGrid>
              <a:tr h="370840">
                <a:tc>
                  <a:txBody>
                    <a:bodyPr/>
                    <a:lstStyle/>
                    <a:p>
                      <a:r>
                        <a:rPr lang="en-US" dirty="0"/>
                        <a:t>Terms</a:t>
                      </a:r>
                    </a:p>
                  </a:txBody>
                  <a:tcPr/>
                </a:tc>
                <a:extLst>
                  <a:ext uri="{0D108BD9-81ED-4DB2-BD59-A6C34878D82A}">
                    <a16:rowId xmlns:a16="http://schemas.microsoft.com/office/drawing/2014/main" val="10000"/>
                  </a:ext>
                </a:extLst>
              </a:tr>
              <a:tr h="370840">
                <a:tc>
                  <a:txBody>
                    <a:bodyPr/>
                    <a:lstStyle/>
                    <a:p>
                      <a:r>
                        <a:rPr lang="en-US" sz="1600" b="0" i="0" u="none" strike="noStrike" kern="1200" baseline="0" dirty="0">
                          <a:solidFill>
                            <a:srgbClr val="000000"/>
                          </a:solidFill>
                          <a:latin typeface="+mn-lt"/>
                          <a:ea typeface="+mn-ea"/>
                          <a:cs typeface="+mn-cs"/>
                        </a:rPr>
                        <a:t>Dynamic Trunking Protocol (DTP)</a:t>
                      </a:r>
                      <a:endParaRPr lang="en-US" sz="1600" dirty="0">
                        <a:solidFill>
                          <a:srgbClr val="000000"/>
                        </a:solidFill>
                      </a:endParaRPr>
                    </a:p>
                  </a:txBody>
                  <a:tcPr/>
                </a:tc>
                <a:extLst>
                  <a:ext uri="{0D108BD9-81ED-4DB2-BD59-A6C34878D82A}">
                    <a16:rowId xmlns:a16="http://schemas.microsoft.com/office/drawing/2014/main" val="10001"/>
                  </a:ext>
                </a:extLst>
              </a:tr>
              <a:tr h="370840">
                <a:tc>
                  <a:txBody>
                    <a:bodyPr/>
                    <a:lstStyle/>
                    <a:p>
                      <a:r>
                        <a:rPr lang="en-US" sz="1600" b="0" i="0" u="none" strike="noStrike" kern="1200" baseline="0" dirty="0">
                          <a:solidFill>
                            <a:srgbClr val="000000"/>
                          </a:solidFill>
                          <a:latin typeface="+mn-lt"/>
                          <a:ea typeface="+mn-ea"/>
                          <a:cs typeface="+mn-cs"/>
                        </a:rPr>
                        <a:t>EtherChannel bundle</a:t>
                      </a:r>
                      <a:endParaRPr lang="en-US" sz="1600" dirty="0">
                        <a:solidFill>
                          <a:srgbClr val="000000"/>
                        </a:solidFill>
                      </a:endParaRPr>
                    </a:p>
                  </a:txBody>
                  <a:tcPr/>
                </a:tc>
                <a:extLst>
                  <a:ext uri="{0D108BD9-81ED-4DB2-BD59-A6C34878D82A}">
                    <a16:rowId xmlns:a16="http://schemas.microsoft.com/office/drawing/2014/main" val="10002"/>
                  </a:ext>
                </a:extLst>
              </a:tr>
              <a:tr h="370840">
                <a:tc>
                  <a:txBody>
                    <a:bodyPr/>
                    <a:lstStyle/>
                    <a:p>
                      <a:r>
                        <a:rPr lang="en-US" sz="1600" b="0" i="0" u="none" strike="noStrike" kern="1200" baseline="0" dirty="0">
                          <a:solidFill>
                            <a:srgbClr val="000000"/>
                          </a:solidFill>
                          <a:latin typeface="+mn-lt"/>
                          <a:ea typeface="+mn-ea"/>
                          <a:cs typeface="+mn-cs"/>
                        </a:rPr>
                        <a:t>member links</a:t>
                      </a:r>
                      <a:endParaRPr lang="en-US" sz="1600" dirty="0">
                        <a:solidFill>
                          <a:srgbClr val="000000"/>
                        </a:solidFill>
                      </a:endParaRPr>
                    </a:p>
                  </a:txBody>
                  <a:tcPr/>
                </a:tc>
                <a:extLst>
                  <a:ext uri="{0D108BD9-81ED-4DB2-BD59-A6C34878D82A}">
                    <a16:rowId xmlns:a16="http://schemas.microsoft.com/office/drawing/2014/main" val="10003"/>
                  </a:ext>
                </a:extLst>
              </a:tr>
              <a:tr h="370840">
                <a:tc>
                  <a:txBody>
                    <a:bodyPr/>
                    <a:lstStyle/>
                    <a:p>
                      <a:r>
                        <a:rPr lang="en-US" sz="1600" b="0" i="0" u="none" strike="noStrike" kern="1200" baseline="0" dirty="0">
                          <a:solidFill>
                            <a:srgbClr val="000000"/>
                          </a:solidFill>
                          <a:latin typeface="+mn-lt"/>
                          <a:ea typeface="+mn-ea"/>
                          <a:cs typeface="+mn-cs"/>
                        </a:rPr>
                        <a:t>LACP interface priority</a:t>
                      </a:r>
                    </a:p>
                  </a:txBody>
                  <a:tcPr/>
                </a:tc>
                <a:extLst>
                  <a:ext uri="{0D108BD9-81ED-4DB2-BD59-A6C34878D82A}">
                    <a16:rowId xmlns:a16="http://schemas.microsoft.com/office/drawing/2014/main" val="10004"/>
                  </a:ext>
                </a:extLst>
              </a:tr>
              <a:tr h="370840">
                <a:tc>
                  <a:txBody>
                    <a:bodyPr/>
                    <a:lstStyle/>
                    <a:p>
                      <a:r>
                        <a:rPr lang="en-US" sz="1600" b="0" i="0" u="none" strike="noStrike" kern="1200" baseline="0" dirty="0">
                          <a:solidFill>
                            <a:srgbClr val="000000"/>
                          </a:solidFill>
                          <a:latin typeface="+mn-lt"/>
                          <a:ea typeface="+mn-ea"/>
                          <a:cs typeface="+mn-cs"/>
                        </a:rPr>
                        <a:t>LACP system priority</a:t>
                      </a:r>
                      <a:endParaRPr lang="en-US" sz="1600" dirty="0">
                        <a:solidFill>
                          <a:srgbClr val="000000"/>
                        </a:solidFill>
                      </a:endParaRPr>
                    </a:p>
                  </a:txBody>
                  <a:tcPr/>
                </a:tc>
                <a:extLst>
                  <a:ext uri="{0D108BD9-81ED-4DB2-BD59-A6C34878D82A}">
                    <a16:rowId xmlns:a16="http://schemas.microsoft.com/office/drawing/2014/main" val="10005"/>
                  </a:ext>
                </a:extLst>
              </a:tr>
              <a:tr h="370840">
                <a:tc>
                  <a:txBody>
                    <a:bodyPr/>
                    <a:lstStyle/>
                    <a:p>
                      <a:r>
                        <a:rPr lang="en-US" sz="1600" b="0" i="0" u="none" strike="noStrike" kern="1200" baseline="0" dirty="0">
                          <a:solidFill>
                            <a:srgbClr val="000000"/>
                          </a:solidFill>
                          <a:latin typeface="+mn-lt"/>
                          <a:ea typeface="+mn-ea"/>
                          <a:cs typeface="+mn-cs"/>
                        </a:rPr>
                        <a:t>load-balancing hash</a:t>
                      </a:r>
                      <a:endParaRPr lang="en-US" sz="1600" dirty="0">
                        <a:solidFill>
                          <a:srgbClr val="000000"/>
                        </a:solidFill>
                      </a:endParaRPr>
                    </a:p>
                  </a:txBody>
                  <a:tcPr/>
                </a:tc>
                <a:extLst>
                  <a:ext uri="{0D108BD9-81ED-4DB2-BD59-A6C34878D82A}">
                    <a16:rowId xmlns:a16="http://schemas.microsoft.com/office/drawing/2014/main" val="10006"/>
                  </a:ext>
                </a:extLst>
              </a:tr>
              <a:tr h="370840">
                <a:tc>
                  <a:txBody>
                    <a:bodyPr/>
                    <a:lstStyle/>
                    <a:p>
                      <a:r>
                        <a:rPr lang="en-US" sz="1600" b="0" i="0" u="none" strike="noStrike" kern="1200" baseline="0" dirty="0">
                          <a:solidFill>
                            <a:srgbClr val="000000"/>
                          </a:solidFill>
                          <a:latin typeface="+mn-lt"/>
                          <a:ea typeface="+mn-ea"/>
                          <a:cs typeface="+mn-cs"/>
                        </a:rPr>
                        <a:t>VLAN Trunking Protocol (VTP)</a:t>
                      </a:r>
                      <a:endParaRPr lang="en-US" sz="1600" dirty="0">
                        <a:solidFill>
                          <a:srgbClr val="000000"/>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60191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Command Reference for Chapter 5</a:t>
            </a:r>
          </a:p>
        </p:txBody>
      </p:sp>
      <p:graphicFrame>
        <p:nvGraphicFramePr>
          <p:cNvPr id="2" name="Table 1"/>
          <p:cNvGraphicFramePr>
            <a:graphicFrameLocks noGrp="1"/>
          </p:cNvGraphicFramePr>
          <p:nvPr>
            <p:extLst>
              <p:ext uri="{D42A27DB-BD31-4B8C-83A1-F6EECF244321}">
                <p14:modId xmlns:p14="http://schemas.microsoft.com/office/powerpoint/2010/main" val="3944093351"/>
              </p:ext>
            </p:extLst>
          </p:nvPr>
        </p:nvGraphicFramePr>
        <p:xfrm>
          <a:off x="270246" y="836611"/>
          <a:ext cx="8604739" cy="3472278"/>
        </p:xfrm>
        <a:graphic>
          <a:graphicData uri="http://schemas.openxmlformats.org/drawingml/2006/table">
            <a:tbl>
              <a:tblPr firstRow="1" bandRow="1">
                <a:tableStyleId>{5C22544A-7EE6-4342-B048-85BDC9FD1C3A}</a:tableStyleId>
              </a:tblPr>
              <a:tblGrid>
                <a:gridCol w="3868617">
                  <a:extLst>
                    <a:ext uri="{9D8B030D-6E8A-4147-A177-3AD203B41FA5}">
                      <a16:colId xmlns:a16="http://schemas.microsoft.com/office/drawing/2014/main" val="20000"/>
                    </a:ext>
                  </a:extLst>
                </a:gridCol>
                <a:gridCol w="4736122">
                  <a:extLst>
                    <a:ext uri="{9D8B030D-6E8A-4147-A177-3AD203B41FA5}">
                      <a16:colId xmlns:a16="http://schemas.microsoft.com/office/drawing/2014/main" val="20001"/>
                    </a:ext>
                  </a:extLst>
                </a:gridCol>
              </a:tblGrid>
              <a:tr h="378558">
                <a:tc>
                  <a:txBody>
                    <a:bodyPr/>
                    <a:lstStyle/>
                    <a:p>
                      <a:r>
                        <a:rPr lang="en-US" dirty="0"/>
                        <a:t>Task</a:t>
                      </a:r>
                    </a:p>
                  </a:txBody>
                  <a:tcPr/>
                </a:tc>
                <a:tc>
                  <a:txBody>
                    <a:bodyPr/>
                    <a:lstStyle/>
                    <a:p>
                      <a:r>
                        <a:rPr lang="en-US" sz="1400" b="1" i="0" u="none" strike="noStrike" kern="1200" baseline="0" dirty="0">
                          <a:solidFill>
                            <a:schemeClr val="lt1"/>
                          </a:solidFill>
                          <a:latin typeface="+mn-lt"/>
                          <a:ea typeface="+mn-ea"/>
                          <a:cs typeface="+mn-cs"/>
                        </a:rPr>
                        <a:t>Command Syntax</a:t>
                      </a:r>
                      <a:endParaRPr lang="en-US" dirty="0"/>
                    </a:p>
                  </a:txBody>
                  <a:tcPr/>
                </a:tc>
                <a:extLst>
                  <a:ext uri="{0D108BD9-81ED-4DB2-BD59-A6C34878D82A}">
                    <a16:rowId xmlns:a16="http://schemas.microsoft.com/office/drawing/2014/main" val="10000"/>
                  </a:ext>
                </a:extLst>
              </a:tr>
              <a:tr h="370840">
                <a:tc>
                  <a:txBody>
                    <a:bodyPr/>
                    <a:lstStyle/>
                    <a:p>
                      <a:r>
                        <a:rPr lang="en-US" sz="1600" b="0" i="0" u="none" strike="noStrike" kern="1200" baseline="0" dirty="0">
                          <a:solidFill>
                            <a:srgbClr val="000000"/>
                          </a:solidFill>
                          <a:latin typeface="+mn-lt"/>
                          <a:ea typeface="+mn-ea"/>
                          <a:cs typeface="+mn-cs"/>
                        </a:rPr>
                        <a:t>Configure the VTP version</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vtp version </a:t>
                      </a:r>
                      <a:r>
                        <a:rPr lang="en-US" sz="1600" b="0" i="0" u="none" strike="noStrike" kern="1200" baseline="0" dirty="0">
                          <a:solidFill>
                            <a:srgbClr val="000000"/>
                          </a:solidFill>
                          <a:latin typeface="+mn-lt"/>
                          <a:ea typeface="+mn-ea"/>
                          <a:cs typeface="+mn-cs"/>
                        </a:rPr>
                        <a:t>{</a:t>
                      </a:r>
                      <a:r>
                        <a:rPr lang="en-US" sz="1600" b="1" i="0" u="none" strike="noStrike" kern="1200" baseline="0" dirty="0">
                          <a:solidFill>
                            <a:srgbClr val="000000"/>
                          </a:solidFill>
                          <a:latin typeface="+mn-lt"/>
                          <a:ea typeface="+mn-ea"/>
                          <a:cs typeface="+mn-cs"/>
                        </a:rPr>
                        <a:t>1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2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3</a:t>
                      </a:r>
                      <a:r>
                        <a:rPr lang="en-US" sz="1600" b="0" i="0" u="none" strike="noStrike" kern="1200" baseline="0" dirty="0">
                          <a:solidFill>
                            <a:srgbClr val="000000"/>
                          </a:solidFill>
                          <a:latin typeface="+mn-lt"/>
                          <a:ea typeface="+mn-ea"/>
                          <a:cs typeface="+mn-cs"/>
                        </a:rPr>
                        <a:t>}</a:t>
                      </a:r>
                      <a:endParaRPr lang="en-US" sz="1600" dirty="0">
                        <a:solidFill>
                          <a:srgbClr val="000000"/>
                        </a:solidFill>
                      </a:endParaRPr>
                    </a:p>
                  </a:txBody>
                  <a:tcPr/>
                </a:tc>
                <a:extLst>
                  <a:ext uri="{0D108BD9-81ED-4DB2-BD59-A6C34878D82A}">
                    <a16:rowId xmlns:a16="http://schemas.microsoft.com/office/drawing/2014/main" val="10001"/>
                  </a:ext>
                </a:extLst>
              </a:tr>
              <a:tr h="370840">
                <a:tc>
                  <a:txBody>
                    <a:bodyPr/>
                    <a:lstStyle/>
                    <a:p>
                      <a:r>
                        <a:rPr lang="en-US" sz="1600" b="0" i="0" u="none" strike="noStrike" kern="1200" baseline="0" dirty="0">
                          <a:solidFill>
                            <a:srgbClr val="000000"/>
                          </a:solidFill>
                          <a:latin typeface="+mn-lt"/>
                          <a:ea typeface="+mn-ea"/>
                          <a:cs typeface="+mn-cs"/>
                        </a:rPr>
                        <a:t>Configure the VTP domain name</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vtp domain </a:t>
                      </a:r>
                      <a:r>
                        <a:rPr lang="en-US" sz="1600" b="0" i="1" u="none" strike="noStrike" kern="1200" baseline="0" dirty="0">
                          <a:solidFill>
                            <a:srgbClr val="000000"/>
                          </a:solidFill>
                          <a:latin typeface="+mn-lt"/>
                          <a:ea typeface="+mn-ea"/>
                          <a:cs typeface="+mn-cs"/>
                        </a:rPr>
                        <a:t>domain-name</a:t>
                      </a:r>
                      <a:endParaRPr lang="en-US" sz="1600" dirty="0">
                        <a:solidFill>
                          <a:srgbClr val="000000"/>
                        </a:solidFill>
                      </a:endParaRPr>
                    </a:p>
                  </a:txBody>
                  <a:tcPr/>
                </a:tc>
                <a:extLst>
                  <a:ext uri="{0D108BD9-81ED-4DB2-BD59-A6C34878D82A}">
                    <a16:rowId xmlns:a16="http://schemas.microsoft.com/office/drawing/2014/main" val="10002"/>
                  </a:ext>
                </a:extLst>
              </a:tr>
              <a:tr h="370840">
                <a:tc>
                  <a:txBody>
                    <a:bodyPr/>
                    <a:lstStyle/>
                    <a:p>
                      <a:r>
                        <a:rPr lang="en-US" sz="1600" b="0" i="0" u="none" strike="noStrike" kern="1200" baseline="0" dirty="0">
                          <a:solidFill>
                            <a:srgbClr val="000000"/>
                          </a:solidFill>
                          <a:latin typeface="+mn-lt"/>
                          <a:ea typeface="+mn-ea"/>
                          <a:cs typeface="+mn-cs"/>
                        </a:rPr>
                        <a:t>Configure the VTP mode for a switch</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vtp mode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server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client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transparent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none</a:t>
                      </a:r>
                      <a:r>
                        <a:rPr lang="en-US" sz="1600" b="0" i="0" u="none" strike="noStrike" kern="1200" baseline="0" dirty="0">
                          <a:solidFill>
                            <a:srgbClr val="000000"/>
                          </a:solidFill>
                          <a:latin typeface="+mn-lt"/>
                          <a:ea typeface="+mn-ea"/>
                          <a:cs typeface="+mn-cs"/>
                        </a:rPr>
                        <a:t>}</a:t>
                      </a:r>
                    </a:p>
                    <a:p>
                      <a:r>
                        <a:rPr lang="en-US" sz="1600" b="0" i="0" u="none" strike="noStrike" kern="1200" baseline="0" dirty="0">
                          <a:solidFill>
                            <a:srgbClr val="000000"/>
                          </a:solidFill>
                          <a:latin typeface="+mn-lt"/>
                          <a:ea typeface="+mn-ea"/>
                          <a:cs typeface="+mn-cs"/>
                        </a:rPr>
                        <a:t>(required for the first VTP v3 server)</a:t>
                      </a:r>
                    </a:p>
                    <a:p>
                      <a:r>
                        <a:rPr lang="en-US" sz="1600" b="1" i="0" u="none" strike="noStrike" kern="1200" baseline="0" dirty="0">
                          <a:solidFill>
                            <a:srgbClr val="000000"/>
                          </a:solidFill>
                          <a:latin typeface="+mn-lt"/>
                          <a:ea typeface="+mn-ea"/>
                          <a:cs typeface="+mn-cs"/>
                        </a:rPr>
                        <a:t>vtp primary</a:t>
                      </a:r>
                      <a:endParaRPr lang="en-US" sz="1600" dirty="0">
                        <a:solidFill>
                          <a:srgbClr val="000000"/>
                        </a:solidFill>
                      </a:endParaRPr>
                    </a:p>
                  </a:txBody>
                  <a:tcPr/>
                </a:tc>
                <a:extLst>
                  <a:ext uri="{0D108BD9-81ED-4DB2-BD59-A6C34878D82A}">
                    <a16:rowId xmlns:a16="http://schemas.microsoft.com/office/drawing/2014/main" val="10003"/>
                  </a:ext>
                </a:extLst>
              </a:tr>
              <a:tr h="370840">
                <a:tc>
                  <a:txBody>
                    <a:bodyPr/>
                    <a:lstStyle/>
                    <a:p>
                      <a:r>
                        <a:rPr lang="en-US" sz="1600" b="0" i="0" u="none" strike="noStrike" kern="1200" baseline="0" dirty="0">
                          <a:solidFill>
                            <a:srgbClr val="000000"/>
                          </a:solidFill>
                          <a:latin typeface="+mn-lt"/>
                          <a:ea typeface="+mn-ea"/>
                          <a:cs typeface="+mn-cs"/>
                        </a:rPr>
                        <a:t>Display the STP root bridge and cost</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switchport mode dynamic desirable</a:t>
                      </a:r>
                      <a:endParaRPr lang="en-US" sz="1600" dirty="0">
                        <a:solidFill>
                          <a:srgbClr val="000000"/>
                        </a:solidFill>
                      </a:endParaRPr>
                    </a:p>
                  </a:txBody>
                  <a:tcPr/>
                </a:tc>
                <a:extLst>
                  <a:ext uri="{0D108BD9-81ED-4DB2-BD59-A6C34878D82A}">
                    <a16:rowId xmlns:a16="http://schemas.microsoft.com/office/drawing/2014/main" val="10004"/>
                  </a:ext>
                </a:extLst>
              </a:tr>
              <a:tr h="411480">
                <a:tc>
                  <a:txBody>
                    <a:bodyPr/>
                    <a:lstStyle/>
                    <a:p>
                      <a:r>
                        <a:rPr lang="en-US" sz="1600" b="0" i="0" u="none" strike="noStrike" kern="1200" baseline="0" dirty="0">
                          <a:solidFill>
                            <a:srgbClr val="000000"/>
                          </a:solidFill>
                          <a:latin typeface="+mn-lt"/>
                          <a:ea typeface="+mn-ea"/>
                          <a:cs typeface="+mn-cs"/>
                        </a:rPr>
                        <a:t>Configure a switch port to actively attempt to establish a trunk link</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switchport mode dynamic auto</a:t>
                      </a:r>
                      <a:endParaRPr lang="en-US" sz="1600" dirty="0">
                        <a:solidFill>
                          <a:srgbClr val="000000"/>
                        </a:solidFill>
                      </a:endParaRPr>
                    </a:p>
                  </a:txBody>
                  <a:tcPr/>
                </a:tc>
                <a:extLst>
                  <a:ext uri="{0D108BD9-81ED-4DB2-BD59-A6C34878D82A}">
                    <a16:rowId xmlns:a16="http://schemas.microsoft.com/office/drawing/2014/main" val="10005"/>
                  </a:ext>
                </a:extLst>
              </a:tr>
              <a:tr h="411480">
                <a:tc>
                  <a:txBody>
                    <a:bodyPr/>
                    <a:lstStyle/>
                    <a:p>
                      <a:r>
                        <a:rPr lang="en-US" sz="1600" b="0" i="0" u="none" strike="noStrike" kern="1200" baseline="0" dirty="0">
                          <a:solidFill>
                            <a:srgbClr val="000000"/>
                          </a:solidFill>
                          <a:latin typeface="+mn-lt"/>
                          <a:ea typeface="+mn-ea"/>
                          <a:cs typeface="+mn-cs"/>
                        </a:rPr>
                        <a:t>Configure the member ports for a static</a:t>
                      </a:r>
                    </a:p>
                    <a:p>
                      <a:r>
                        <a:rPr lang="en-US" sz="1600" b="0" i="0" u="none" strike="noStrike" kern="1200" baseline="0" dirty="0">
                          <a:solidFill>
                            <a:srgbClr val="000000"/>
                          </a:solidFill>
                          <a:latin typeface="+mn-lt"/>
                          <a:ea typeface="+mn-ea"/>
                          <a:cs typeface="+mn-cs"/>
                        </a:rPr>
                        <a:t>EtherChannel</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channel-group </a:t>
                      </a:r>
                      <a:r>
                        <a:rPr lang="en-US" sz="1600" b="0" i="1" u="none" strike="noStrike" kern="1200" baseline="0" dirty="0">
                          <a:solidFill>
                            <a:srgbClr val="000000"/>
                          </a:solidFill>
                          <a:latin typeface="+mn-lt"/>
                          <a:ea typeface="+mn-ea"/>
                          <a:cs typeface="+mn-cs"/>
                        </a:rPr>
                        <a:t>etherchannel-id </a:t>
                      </a:r>
                      <a:r>
                        <a:rPr lang="en-US" sz="1600" b="1" i="0" u="none" strike="noStrike" kern="1200" baseline="0" dirty="0">
                          <a:solidFill>
                            <a:srgbClr val="000000"/>
                          </a:solidFill>
                          <a:latin typeface="+mn-lt"/>
                          <a:ea typeface="+mn-ea"/>
                          <a:cs typeface="+mn-cs"/>
                        </a:rPr>
                        <a:t>mode on</a:t>
                      </a:r>
                      <a:endParaRPr lang="en-US" sz="1600" dirty="0">
                        <a:solidFill>
                          <a:srgbClr val="000000"/>
                        </a:solidFill>
                      </a:endParaRPr>
                    </a:p>
                  </a:txBody>
                  <a:tcPr/>
                </a:tc>
                <a:extLst>
                  <a:ext uri="{0D108BD9-81ED-4DB2-BD59-A6C34878D82A}">
                    <a16:rowId xmlns:a16="http://schemas.microsoft.com/office/drawing/2014/main" val="2851266869"/>
                  </a:ext>
                </a:extLst>
              </a:tr>
            </a:tbl>
          </a:graphicData>
        </a:graphic>
      </p:graphicFrame>
    </p:spTree>
    <p:extLst>
      <p:ext uri="{BB962C8B-B14F-4D97-AF65-F5344CB8AC3E}">
        <p14:creationId xmlns:p14="http://schemas.microsoft.com/office/powerpoint/2010/main" val="182572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Command Reference for Chapter 5 (Cont.)</a:t>
            </a:r>
          </a:p>
        </p:txBody>
      </p:sp>
      <p:graphicFrame>
        <p:nvGraphicFramePr>
          <p:cNvPr id="2" name="Table 1"/>
          <p:cNvGraphicFramePr>
            <a:graphicFrameLocks noGrp="1"/>
          </p:cNvGraphicFramePr>
          <p:nvPr>
            <p:extLst>
              <p:ext uri="{D42A27DB-BD31-4B8C-83A1-F6EECF244321}">
                <p14:modId xmlns:p14="http://schemas.microsoft.com/office/powerpoint/2010/main" val="1688995293"/>
              </p:ext>
            </p:extLst>
          </p:nvPr>
        </p:nvGraphicFramePr>
        <p:xfrm>
          <a:off x="270246" y="836611"/>
          <a:ext cx="8604739" cy="3309718"/>
        </p:xfrm>
        <a:graphic>
          <a:graphicData uri="http://schemas.openxmlformats.org/drawingml/2006/table">
            <a:tbl>
              <a:tblPr firstRow="1" bandRow="1">
                <a:tableStyleId>{5C22544A-7EE6-4342-B048-85BDC9FD1C3A}</a:tableStyleId>
              </a:tblPr>
              <a:tblGrid>
                <a:gridCol w="3868617">
                  <a:extLst>
                    <a:ext uri="{9D8B030D-6E8A-4147-A177-3AD203B41FA5}">
                      <a16:colId xmlns:a16="http://schemas.microsoft.com/office/drawing/2014/main" val="20000"/>
                    </a:ext>
                  </a:extLst>
                </a:gridCol>
                <a:gridCol w="4736122">
                  <a:extLst>
                    <a:ext uri="{9D8B030D-6E8A-4147-A177-3AD203B41FA5}">
                      <a16:colId xmlns:a16="http://schemas.microsoft.com/office/drawing/2014/main" val="20001"/>
                    </a:ext>
                  </a:extLst>
                </a:gridCol>
              </a:tblGrid>
              <a:tr h="378558">
                <a:tc>
                  <a:txBody>
                    <a:bodyPr/>
                    <a:lstStyle/>
                    <a:p>
                      <a:r>
                        <a:rPr lang="en-US" dirty="0"/>
                        <a:t>Task</a:t>
                      </a:r>
                    </a:p>
                  </a:txBody>
                  <a:tcPr/>
                </a:tc>
                <a:tc>
                  <a:txBody>
                    <a:bodyPr/>
                    <a:lstStyle/>
                    <a:p>
                      <a:r>
                        <a:rPr lang="en-US" sz="1400" b="1" i="0" u="none" strike="noStrike" kern="1200" baseline="0" dirty="0">
                          <a:solidFill>
                            <a:schemeClr val="lt1"/>
                          </a:solidFill>
                          <a:latin typeface="+mn-lt"/>
                          <a:ea typeface="+mn-ea"/>
                          <a:cs typeface="+mn-cs"/>
                        </a:rPr>
                        <a:t>Command Syntax</a:t>
                      </a:r>
                      <a:endParaRPr lang="en-US" dirty="0"/>
                    </a:p>
                  </a:txBody>
                  <a:tcPr/>
                </a:tc>
                <a:extLst>
                  <a:ext uri="{0D108BD9-81ED-4DB2-BD59-A6C34878D82A}">
                    <a16:rowId xmlns:a16="http://schemas.microsoft.com/office/drawing/2014/main" val="10000"/>
                  </a:ext>
                </a:extLst>
              </a:tr>
              <a:tr h="370840">
                <a:tc>
                  <a:txBody>
                    <a:bodyPr/>
                    <a:lstStyle/>
                    <a:p>
                      <a:r>
                        <a:rPr lang="en-US" sz="1600" b="0" i="0" u="none" strike="noStrike" kern="1200" baseline="0" dirty="0">
                          <a:solidFill>
                            <a:srgbClr val="000000"/>
                          </a:solidFill>
                          <a:latin typeface="+mn-lt"/>
                          <a:ea typeface="+mn-ea"/>
                          <a:cs typeface="+mn-cs"/>
                        </a:rPr>
                        <a:t>Configure the member ports for a LACP EtherChannel</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channel-group </a:t>
                      </a:r>
                      <a:r>
                        <a:rPr lang="en-US" sz="1600" b="0" i="1" u="none" strike="noStrike" kern="1200" baseline="0" dirty="0">
                          <a:solidFill>
                            <a:srgbClr val="000000"/>
                          </a:solidFill>
                          <a:latin typeface="+mn-lt"/>
                          <a:ea typeface="+mn-ea"/>
                          <a:cs typeface="+mn-cs"/>
                        </a:rPr>
                        <a:t>etherchannel-id </a:t>
                      </a:r>
                      <a:r>
                        <a:rPr lang="en-US" sz="1600" b="1" i="0" u="none" strike="noStrike" kern="1200" baseline="0" dirty="0">
                          <a:solidFill>
                            <a:srgbClr val="000000"/>
                          </a:solidFill>
                          <a:latin typeface="+mn-lt"/>
                          <a:ea typeface="+mn-ea"/>
                          <a:cs typeface="+mn-cs"/>
                        </a:rPr>
                        <a:t>mode</a:t>
                      </a:r>
                    </a:p>
                    <a:p>
                      <a:r>
                        <a:rPr lang="en-US" sz="1600" b="0" i="0" u="none" strike="noStrike" kern="1200" baseline="0" dirty="0">
                          <a:solidFill>
                            <a:srgbClr val="000000"/>
                          </a:solidFill>
                          <a:latin typeface="+mn-lt"/>
                          <a:ea typeface="+mn-ea"/>
                          <a:cs typeface="+mn-cs"/>
                        </a:rPr>
                        <a:t>{</a:t>
                      </a:r>
                      <a:r>
                        <a:rPr lang="en-US" sz="1600" b="1" i="0" u="none" strike="noStrike" kern="1200" baseline="0" dirty="0">
                          <a:solidFill>
                            <a:srgbClr val="000000"/>
                          </a:solidFill>
                          <a:latin typeface="+mn-lt"/>
                          <a:ea typeface="+mn-ea"/>
                          <a:cs typeface="+mn-cs"/>
                        </a:rPr>
                        <a:t>active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passive</a:t>
                      </a:r>
                      <a:r>
                        <a:rPr lang="en-US" sz="1600" b="0" i="0" u="none" strike="noStrike" kern="1200" baseline="0" dirty="0">
                          <a:solidFill>
                            <a:srgbClr val="000000"/>
                          </a:solidFill>
                          <a:latin typeface="+mn-lt"/>
                          <a:ea typeface="+mn-ea"/>
                          <a:cs typeface="+mn-cs"/>
                        </a:rPr>
                        <a:t>}</a:t>
                      </a:r>
                      <a:endParaRPr lang="en-US" sz="1600" dirty="0">
                        <a:solidFill>
                          <a:srgbClr val="000000"/>
                        </a:solidFill>
                      </a:endParaRPr>
                    </a:p>
                  </a:txBody>
                  <a:tcPr/>
                </a:tc>
                <a:extLst>
                  <a:ext uri="{0D108BD9-81ED-4DB2-BD59-A6C34878D82A}">
                    <a16:rowId xmlns:a16="http://schemas.microsoft.com/office/drawing/2014/main" val="10001"/>
                  </a:ext>
                </a:extLst>
              </a:tr>
              <a:tr h="370840">
                <a:tc>
                  <a:txBody>
                    <a:bodyPr/>
                    <a:lstStyle/>
                    <a:p>
                      <a:r>
                        <a:rPr lang="en-US" sz="1600" b="0" i="0" u="none" strike="noStrike" kern="1200" baseline="0" dirty="0">
                          <a:solidFill>
                            <a:srgbClr val="000000"/>
                          </a:solidFill>
                          <a:latin typeface="+mn-lt"/>
                          <a:ea typeface="+mn-ea"/>
                          <a:cs typeface="+mn-cs"/>
                        </a:rPr>
                        <a:t>Configure the member ports for a PAgP</a:t>
                      </a:r>
                    </a:p>
                    <a:p>
                      <a:r>
                        <a:rPr lang="en-US" sz="1600" b="0" i="0" u="none" strike="noStrike" kern="1200" baseline="0" dirty="0">
                          <a:solidFill>
                            <a:srgbClr val="000000"/>
                          </a:solidFill>
                          <a:latin typeface="+mn-lt"/>
                          <a:ea typeface="+mn-ea"/>
                          <a:cs typeface="+mn-cs"/>
                        </a:rPr>
                        <a:t>EtherChannel</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channel-group </a:t>
                      </a:r>
                      <a:r>
                        <a:rPr lang="en-US" sz="1600" b="0" i="1" u="none" strike="noStrike" kern="1200" baseline="0" dirty="0">
                          <a:solidFill>
                            <a:srgbClr val="000000"/>
                          </a:solidFill>
                          <a:latin typeface="+mn-lt"/>
                          <a:ea typeface="+mn-ea"/>
                          <a:cs typeface="+mn-cs"/>
                        </a:rPr>
                        <a:t>etherchannel-id </a:t>
                      </a:r>
                      <a:r>
                        <a:rPr lang="en-US" sz="1600" b="1" i="0" u="none" strike="noStrike" kern="1200" baseline="0" dirty="0">
                          <a:solidFill>
                            <a:srgbClr val="000000"/>
                          </a:solidFill>
                          <a:latin typeface="+mn-lt"/>
                          <a:ea typeface="+mn-ea"/>
                          <a:cs typeface="+mn-cs"/>
                        </a:rPr>
                        <a:t>mode</a:t>
                      </a:r>
                    </a:p>
                    <a:p>
                      <a:r>
                        <a:rPr lang="en-US" sz="1600" b="0" i="0" u="none" strike="noStrike" kern="1200" baseline="0" dirty="0">
                          <a:solidFill>
                            <a:srgbClr val="000000"/>
                          </a:solidFill>
                          <a:latin typeface="+mn-lt"/>
                          <a:ea typeface="+mn-ea"/>
                          <a:cs typeface="+mn-cs"/>
                        </a:rPr>
                        <a:t>{</a:t>
                      </a:r>
                      <a:r>
                        <a:rPr lang="en-US" sz="1600" b="1" i="0" u="none" strike="noStrike" kern="1200" baseline="0" dirty="0">
                          <a:solidFill>
                            <a:srgbClr val="000000"/>
                          </a:solidFill>
                          <a:latin typeface="+mn-lt"/>
                          <a:ea typeface="+mn-ea"/>
                          <a:cs typeface="+mn-cs"/>
                        </a:rPr>
                        <a:t>auto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desirable</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non-silent</a:t>
                      </a:r>
                      <a:r>
                        <a:rPr lang="en-US" sz="1600" b="0" i="0" u="none" strike="noStrike" kern="1200" baseline="0" dirty="0">
                          <a:solidFill>
                            <a:srgbClr val="000000"/>
                          </a:solidFill>
                          <a:latin typeface="+mn-lt"/>
                          <a:ea typeface="+mn-ea"/>
                          <a:cs typeface="+mn-cs"/>
                        </a:rPr>
                        <a:t>]</a:t>
                      </a:r>
                      <a:endParaRPr lang="en-US" sz="1600" dirty="0">
                        <a:solidFill>
                          <a:srgbClr val="000000"/>
                        </a:solidFill>
                      </a:endParaRPr>
                    </a:p>
                  </a:txBody>
                  <a:tcPr/>
                </a:tc>
                <a:extLst>
                  <a:ext uri="{0D108BD9-81ED-4DB2-BD59-A6C34878D82A}">
                    <a16:rowId xmlns:a16="http://schemas.microsoft.com/office/drawing/2014/main" val="10002"/>
                  </a:ext>
                </a:extLst>
              </a:tr>
              <a:tr h="370840">
                <a:tc>
                  <a:txBody>
                    <a:bodyPr/>
                    <a:lstStyle/>
                    <a:p>
                      <a:r>
                        <a:rPr lang="en-US" sz="1600" b="0" i="0" u="none" strike="noStrike" kern="1200" baseline="0" dirty="0">
                          <a:solidFill>
                            <a:srgbClr val="000000"/>
                          </a:solidFill>
                          <a:latin typeface="+mn-lt"/>
                          <a:ea typeface="+mn-ea"/>
                          <a:cs typeface="+mn-cs"/>
                        </a:rPr>
                        <a:t>Configure the LACP packet rate</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lacp rate </a:t>
                      </a:r>
                      <a:r>
                        <a:rPr lang="en-US" sz="1600" b="0" i="0" u="none" strike="noStrike" kern="1200" baseline="0" dirty="0">
                          <a:solidFill>
                            <a:srgbClr val="000000"/>
                          </a:solidFill>
                          <a:latin typeface="+mn-lt"/>
                          <a:ea typeface="+mn-ea"/>
                          <a:cs typeface="+mn-cs"/>
                        </a:rPr>
                        <a:t>{</a:t>
                      </a:r>
                      <a:r>
                        <a:rPr lang="en-US" sz="1600" b="1" i="0" u="none" strike="noStrike" kern="1200" baseline="0" dirty="0">
                          <a:solidFill>
                            <a:srgbClr val="000000"/>
                          </a:solidFill>
                          <a:latin typeface="+mn-lt"/>
                          <a:ea typeface="+mn-ea"/>
                          <a:cs typeface="+mn-cs"/>
                        </a:rPr>
                        <a:t>fast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slow</a:t>
                      </a:r>
                      <a:r>
                        <a:rPr lang="en-US" sz="1600" b="0" i="0" u="none" strike="noStrike" kern="1200" baseline="0" dirty="0">
                          <a:solidFill>
                            <a:srgbClr val="000000"/>
                          </a:solidFill>
                          <a:latin typeface="+mn-lt"/>
                          <a:ea typeface="+mn-ea"/>
                          <a:cs typeface="+mn-cs"/>
                        </a:rPr>
                        <a:t>}</a:t>
                      </a:r>
                      <a:endParaRPr lang="en-US" sz="1600" dirty="0">
                        <a:solidFill>
                          <a:srgbClr val="000000"/>
                        </a:solidFill>
                      </a:endParaRPr>
                    </a:p>
                  </a:txBody>
                  <a:tcPr/>
                </a:tc>
                <a:extLst>
                  <a:ext uri="{0D108BD9-81ED-4DB2-BD59-A6C34878D82A}">
                    <a16:rowId xmlns:a16="http://schemas.microsoft.com/office/drawing/2014/main" val="10003"/>
                  </a:ext>
                </a:extLst>
              </a:tr>
              <a:tr h="370840">
                <a:tc>
                  <a:txBody>
                    <a:bodyPr/>
                    <a:lstStyle/>
                    <a:p>
                      <a:r>
                        <a:rPr lang="en-US" sz="1600" b="0" i="0" u="none" strike="noStrike" kern="1200" baseline="0" dirty="0">
                          <a:solidFill>
                            <a:srgbClr val="000000"/>
                          </a:solidFill>
                          <a:latin typeface="+mn-lt"/>
                          <a:ea typeface="+mn-ea"/>
                          <a:cs typeface="+mn-cs"/>
                        </a:rPr>
                        <a:t>Configure the minimum number of member links for the LACP EtherChannel to become active</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port-channel min-links </a:t>
                      </a:r>
                      <a:r>
                        <a:rPr lang="en-US" sz="1600" b="0" i="1" u="none" strike="noStrike" kern="1200" baseline="0" dirty="0">
                          <a:solidFill>
                            <a:srgbClr val="000000"/>
                          </a:solidFill>
                          <a:latin typeface="+mn-lt"/>
                          <a:ea typeface="+mn-ea"/>
                          <a:cs typeface="+mn-cs"/>
                        </a:rPr>
                        <a:t>min-links</a:t>
                      </a:r>
                      <a:endParaRPr lang="en-US" sz="1600" dirty="0">
                        <a:solidFill>
                          <a:srgbClr val="000000"/>
                        </a:solidFill>
                      </a:endParaRPr>
                    </a:p>
                  </a:txBody>
                  <a:tcPr/>
                </a:tc>
                <a:extLst>
                  <a:ext uri="{0D108BD9-81ED-4DB2-BD59-A6C34878D82A}">
                    <a16:rowId xmlns:a16="http://schemas.microsoft.com/office/drawing/2014/main" val="10004"/>
                  </a:ext>
                </a:extLst>
              </a:tr>
              <a:tr h="370840">
                <a:tc>
                  <a:txBody>
                    <a:bodyPr/>
                    <a:lstStyle/>
                    <a:p>
                      <a:r>
                        <a:rPr lang="en-US" sz="1600" b="0" i="0" u="none" strike="noStrike" kern="1200" baseline="0" dirty="0">
                          <a:solidFill>
                            <a:srgbClr val="000000"/>
                          </a:solidFill>
                          <a:latin typeface="+mn-lt"/>
                          <a:ea typeface="+mn-ea"/>
                          <a:cs typeface="+mn-cs"/>
                        </a:rPr>
                        <a:t>Configure the maximum number of member links in an LACP EtherChannel</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lacp max-bundle </a:t>
                      </a:r>
                      <a:r>
                        <a:rPr lang="en-US" sz="1600" b="0" i="1" u="none" strike="noStrike" kern="1200" baseline="0" dirty="0">
                          <a:solidFill>
                            <a:srgbClr val="000000"/>
                          </a:solidFill>
                          <a:latin typeface="+mn-lt"/>
                          <a:ea typeface="+mn-ea"/>
                          <a:cs typeface="+mn-cs"/>
                        </a:rPr>
                        <a:t>max-links</a:t>
                      </a:r>
                      <a:endParaRPr lang="en-US" sz="1600" dirty="0">
                        <a:solidFill>
                          <a:srgbClr val="000000"/>
                        </a:solidFil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3062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Command Reference for Chapter 5 (Cont.)</a:t>
            </a:r>
          </a:p>
        </p:txBody>
      </p:sp>
      <p:graphicFrame>
        <p:nvGraphicFramePr>
          <p:cNvPr id="2" name="Table 1"/>
          <p:cNvGraphicFramePr>
            <a:graphicFrameLocks noGrp="1"/>
          </p:cNvGraphicFramePr>
          <p:nvPr>
            <p:extLst>
              <p:ext uri="{D42A27DB-BD31-4B8C-83A1-F6EECF244321}">
                <p14:modId xmlns:p14="http://schemas.microsoft.com/office/powerpoint/2010/main" val="3403593840"/>
              </p:ext>
            </p:extLst>
          </p:nvPr>
        </p:nvGraphicFramePr>
        <p:xfrm>
          <a:off x="270246" y="836611"/>
          <a:ext cx="8604739" cy="3771998"/>
        </p:xfrm>
        <a:graphic>
          <a:graphicData uri="http://schemas.openxmlformats.org/drawingml/2006/table">
            <a:tbl>
              <a:tblPr firstRow="1" bandRow="1">
                <a:tableStyleId>{5C22544A-7EE6-4342-B048-85BDC9FD1C3A}</a:tableStyleId>
              </a:tblPr>
              <a:tblGrid>
                <a:gridCol w="3996954">
                  <a:extLst>
                    <a:ext uri="{9D8B030D-6E8A-4147-A177-3AD203B41FA5}">
                      <a16:colId xmlns:a16="http://schemas.microsoft.com/office/drawing/2014/main" val="20000"/>
                    </a:ext>
                  </a:extLst>
                </a:gridCol>
                <a:gridCol w="4607785">
                  <a:extLst>
                    <a:ext uri="{9D8B030D-6E8A-4147-A177-3AD203B41FA5}">
                      <a16:colId xmlns:a16="http://schemas.microsoft.com/office/drawing/2014/main" val="20001"/>
                    </a:ext>
                  </a:extLst>
                </a:gridCol>
              </a:tblGrid>
              <a:tr h="378558">
                <a:tc>
                  <a:txBody>
                    <a:bodyPr/>
                    <a:lstStyle/>
                    <a:p>
                      <a:r>
                        <a:rPr lang="en-US" dirty="0"/>
                        <a:t>Task</a:t>
                      </a:r>
                    </a:p>
                  </a:txBody>
                  <a:tcPr/>
                </a:tc>
                <a:tc>
                  <a:txBody>
                    <a:bodyPr/>
                    <a:lstStyle/>
                    <a:p>
                      <a:r>
                        <a:rPr lang="en-US" sz="1400" b="1" i="0" u="none" strike="noStrike" kern="1200" baseline="0" dirty="0">
                          <a:solidFill>
                            <a:schemeClr val="lt1"/>
                          </a:solidFill>
                          <a:latin typeface="+mn-lt"/>
                          <a:ea typeface="+mn-ea"/>
                          <a:cs typeface="+mn-cs"/>
                        </a:rPr>
                        <a:t>Command Syntax</a:t>
                      </a:r>
                      <a:endParaRPr lang="en-US" dirty="0"/>
                    </a:p>
                  </a:txBody>
                  <a:tcPr/>
                </a:tc>
                <a:extLst>
                  <a:ext uri="{0D108BD9-81ED-4DB2-BD59-A6C34878D82A}">
                    <a16:rowId xmlns:a16="http://schemas.microsoft.com/office/drawing/2014/main" val="10000"/>
                  </a:ext>
                </a:extLst>
              </a:tr>
              <a:tr h="370840">
                <a:tc>
                  <a:txBody>
                    <a:bodyPr/>
                    <a:lstStyle/>
                    <a:p>
                      <a:r>
                        <a:rPr lang="en-US" sz="1600" b="0" i="0" u="none" strike="noStrike" kern="1200" baseline="0" dirty="0">
                          <a:solidFill>
                            <a:srgbClr val="000000"/>
                          </a:solidFill>
                          <a:latin typeface="+mn-lt"/>
                          <a:ea typeface="+mn-ea"/>
                          <a:cs typeface="+mn-cs"/>
                        </a:rPr>
                        <a:t>Configure a switch’s LACP system priority</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lacp system-priority </a:t>
                      </a:r>
                      <a:r>
                        <a:rPr lang="en-US" sz="1600" b="0" i="1" u="none" strike="noStrike" kern="1200" baseline="0" dirty="0">
                          <a:solidFill>
                            <a:srgbClr val="000000"/>
                          </a:solidFill>
                          <a:latin typeface="+mn-lt"/>
                          <a:ea typeface="+mn-ea"/>
                          <a:cs typeface="+mn-cs"/>
                        </a:rPr>
                        <a:t>priority</a:t>
                      </a:r>
                      <a:endParaRPr lang="en-US" sz="1600" dirty="0">
                        <a:solidFill>
                          <a:srgbClr val="000000"/>
                        </a:solidFill>
                      </a:endParaRPr>
                    </a:p>
                  </a:txBody>
                  <a:tcPr/>
                </a:tc>
                <a:extLst>
                  <a:ext uri="{0D108BD9-81ED-4DB2-BD59-A6C34878D82A}">
                    <a16:rowId xmlns:a16="http://schemas.microsoft.com/office/drawing/2014/main" val="10001"/>
                  </a:ext>
                </a:extLst>
              </a:tr>
              <a:tr h="370840">
                <a:tc>
                  <a:txBody>
                    <a:bodyPr/>
                    <a:lstStyle/>
                    <a:p>
                      <a:r>
                        <a:rPr lang="en-US" sz="1600" b="0" i="0" u="none" strike="noStrike" kern="1200" baseline="0" dirty="0">
                          <a:solidFill>
                            <a:srgbClr val="000000"/>
                          </a:solidFill>
                          <a:latin typeface="+mn-lt"/>
                          <a:ea typeface="+mn-ea"/>
                          <a:cs typeface="+mn-cs"/>
                        </a:rPr>
                        <a:t>Configure a switch’s LACP port priority</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lacp port-priority </a:t>
                      </a:r>
                      <a:r>
                        <a:rPr lang="en-US" sz="1600" b="0" i="1" u="none" strike="noStrike" kern="1200" baseline="0" dirty="0">
                          <a:solidFill>
                            <a:srgbClr val="000000"/>
                          </a:solidFill>
                          <a:latin typeface="+mn-lt"/>
                          <a:ea typeface="+mn-ea"/>
                          <a:cs typeface="+mn-cs"/>
                        </a:rPr>
                        <a:t>priority</a:t>
                      </a:r>
                      <a:endParaRPr lang="en-US" sz="1600" dirty="0">
                        <a:solidFill>
                          <a:srgbClr val="000000"/>
                        </a:solidFill>
                      </a:endParaRPr>
                    </a:p>
                  </a:txBody>
                  <a:tcPr/>
                </a:tc>
                <a:extLst>
                  <a:ext uri="{0D108BD9-81ED-4DB2-BD59-A6C34878D82A}">
                    <a16:rowId xmlns:a16="http://schemas.microsoft.com/office/drawing/2014/main" val="10002"/>
                  </a:ext>
                </a:extLst>
              </a:tr>
              <a:tr h="370840">
                <a:tc>
                  <a:txBody>
                    <a:bodyPr/>
                    <a:lstStyle/>
                    <a:p>
                      <a:r>
                        <a:rPr lang="en-US" sz="1600" b="0" i="0" u="none" strike="noStrike" kern="1200" baseline="0" dirty="0">
                          <a:solidFill>
                            <a:srgbClr val="000000"/>
                          </a:solidFill>
                          <a:latin typeface="+mn-lt"/>
                          <a:ea typeface="+mn-ea"/>
                          <a:cs typeface="+mn-cs"/>
                        </a:rPr>
                        <a:t>Configure the EtherChannel load-balancing hash algorithm</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port-channel load-balance </a:t>
                      </a:r>
                      <a:r>
                        <a:rPr lang="en-US" sz="1600" b="0" i="1" u="none" strike="noStrike" kern="1200" baseline="0" dirty="0">
                          <a:solidFill>
                            <a:srgbClr val="000000"/>
                          </a:solidFill>
                          <a:latin typeface="+mn-lt"/>
                          <a:ea typeface="+mn-ea"/>
                          <a:cs typeface="+mn-cs"/>
                        </a:rPr>
                        <a:t>hash</a:t>
                      </a:r>
                      <a:endParaRPr lang="en-US" sz="1600" dirty="0">
                        <a:solidFill>
                          <a:srgbClr val="000000"/>
                        </a:solidFill>
                      </a:endParaRPr>
                    </a:p>
                  </a:txBody>
                  <a:tcPr/>
                </a:tc>
                <a:extLst>
                  <a:ext uri="{0D108BD9-81ED-4DB2-BD59-A6C34878D82A}">
                    <a16:rowId xmlns:a16="http://schemas.microsoft.com/office/drawing/2014/main" val="10003"/>
                  </a:ext>
                </a:extLst>
              </a:tr>
              <a:tr h="370840">
                <a:tc>
                  <a:txBody>
                    <a:bodyPr/>
                    <a:lstStyle/>
                    <a:p>
                      <a:r>
                        <a:rPr lang="en-US" sz="1600" b="0" i="0" u="none" strike="noStrike" kern="1200" baseline="0" dirty="0">
                          <a:solidFill>
                            <a:srgbClr val="000000"/>
                          </a:solidFill>
                          <a:latin typeface="+mn-lt"/>
                          <a:ea typeface="+mn-ea"/>
                          <a:cs typeface="+mn-cs"/>
                        </a:rPr>
                        <a:t>Display the contents of all current</a:t>
                      </a:r>
                    </a:p>
                    <a:p>
                      <a:r>
                        <a:rPr lang="en-US" sz="1600" b="0" i="0" u="none" strike="noStrike" kern="1200" baseline="0" dirty="0">
                          <a:solidFill>
                            <a:srgbClr val="000000"/>
                          </a:solidFill>
                          <a:latin typeface="+mn-lt"/>
                          <a:ea typeface="+mn-ea"/>
                          <a:cs typeface="+mn-cs"/>
                        </a:rPr>
                        <a:t>access lists</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show access-list </a:t>
                      </a:r>
                      <a:r>
                        <a:rPr lang="en-US" sz="1600" b="0" i="0" u="none" strike="noStrike" kern="1200" baseline="0" dirty="0">
                          <a:solidFill>
                            <a:srgbClr val="000000"/>
                          </a:solidFill>
                          <a:latin typeface="+mn-lt"/>
                          <a:ea typeface="+mn-ea"/>
                          <a:cs typeface="+mn-cs"/>
                        </a:rPr>
                        <a:t>[</a:t>
                      </a:r>
                      <a:r>
                        <a:rPr lang="en-US" sz="1600" b="0" i="1" u="none" strike="noStrike" kern="1200" baseline="0" dirty="0">
                          <a:solidFill>
                            <a:srgbClr val="000000"/>
                          </a:solidFill>
                          <a:latin typeface="+mn-lt"/>
                          <a:ea typeface="+mn-ea"/>
                          <a:cs typeface="+mn-cs"/>
                        </a:rPr>
                        <a:t>access-list-number </a:t>
                      </a:r>
                      <a:r>
                        <a:rPr lang="en-US" sz="1600" b="0" i="0" u="none" strike="noStrike" kern="1200" baseline="0" dirty="0">
                          <a:solidFill>
                            <a:srgbClr val="000000"/>
                          </a:solidFill>
                          <a:latin typeface="+mn-lt"/>
                          <a:ea typeface="+mn-ea"/>
                          <a:cs typeface="+mn-cs"/>
                        </a:rPr>
                        <a:t>|</a:t>
                      </a:r>
                    </a:p>
                    <a:p>
                      <a:r>
                        <a:rPr lang="en-US" sz="1600" b="0" i="1" u="none" strike="noStrike" kern="1200" baseline="0" dirty="0">
                          <a:solidFill>
                            <a:srgbClr val="000000"/>
                          </a:solidFill>
                          <a:latin typeface="+mn-lt"/>
                          <a:ea typeface="+mn-ea"/>
                          <a:cs typeface="+mn-cs"/>
                        </a:rPr>
                        <a:t>access-list-name</a:t>
                      </a:r>
                      <a:r>
                        <a:rPr lang="en-US" sz="1600" b="0" i="0" u="none" strike="noStrike" kern="1200" baseline="0" dirty="0">
                          <a:solidFill>
                            <a:srgbClr val="000000"/>
                          </a:solidFill>
                          <a:latin typeface="+mn-lt"/>
                          <a:ea typeface="+mn-ea"/>
                          <a:cs typeface="+mn-cs"/>
                        </a:rPr>
                        <a:t>}</a:t>
                      </a:r>
                      <a:endParaRPr lang="en-US" sz="1600" dirty="0">
                        <a:solidFill>
                          <a:srgbClr val="000000"/>
                        </a:solidFill>
                      </a:endParaRPr>
                    </a:p>
                  </a:txBody>
                  <a:tcPr/>
                </a:tc>
                <a:extLst>
                  <a:ext uri="{0D108BD9-81ED-4DB2-BD59-A6C34878D82A}">
                    <a16:rowId xmlns:a16="http://schemas.microsoft.com/office/drawing/2014/main" val="10004"/>
                  </a:ext>
                </a:extLst>
              </a:tr>
              <a:tr h="289560">
                <a:tc>
                  <a:txBody>
                    <a:bodyPr/>
                    <a:lstStyle/>
                    <a:p>
                      <a:r>
                        <a:rPr lang="en-US" sz="1600" b="0" i="0" u="none" strike="noStrike" kern="1200" baseline="0" dirty="0">
                          <a:solidFill>
                            <a:srgbClr val="000000"/>
                          </a:solidFill>
                          <a:latin typeface="+mn-lt"/>
                          <a:ea typeface="+mn-ea"/>
                          <a:cs typeface="+mn-cs"/>
                        </a:rPr>
                        <a:t>Display the VTP system settings</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show vtp status</a:t>
                      </a:r>
                      <a:endParaRPr lang="en-US" sz="1600" dirty="0">
                        <a:solidFill>
                          <a:srgbClr val="000000"/>
                        </a:solidFill>
                      </a:endParaRPr>
                    </a:p>
                  </a:txBody>
                  <a:tcPr/>
                </a:tc>
                <a:extLst>
                  <a:ext uri="{0D108BD9-81ED-4DB2-BD59-A6C34878D82A}">
                    <a16:rowId xmlns:a16="http://schemas.microsoft.com/office/drawing/2014/main" val="10005"/>
                  </a:ext>
                </a:extLst>
              </a:tr>
              <a:tr h="167640">
                <a:tc>
                  <a:txBody>
                    <a:bodyPr/>
                    <a:lstStyle/>
                    <a:p>
                      <a:r>
                        <a:rPr lang="en-US" sz="1600" b="0" i="0" u="none" strike="noStrike" kern="1200" baseline="0" dirty="0">
                          <a:solidFill>
                            <a:srgbClr val="000000"/>
                          </a:solidFill>
                          <a:latin typeface="+mn-lt"/>
                          <a:ea typeface="+mn-ea"/>
                          <a:cs typeface="+mn-cs"/>
                        </a:rPr>
                        <a:t>Display the switch port DTP settings, native VLANs, and allowed VLANs</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show interface </a:t>
                      </a:r>
                      <a:r>
                        <a:rPr lang="en-US" sz="1600" b="0" i="0" u="none" strike="noStrike" kern="1200" baseline="0" dirty="0">
                          <a:solidFill>
                            <a:srgbClr val="000000"/>
                          </a:solidFill>
                          <a:latin typeface="+mn-lt"/>
                          <a:ea typeface="+mn-ea"/>
                          <a:cs typeface="+mn-cs"/>
                        </a:rPr>
                        <a:t>[</a:t>
                      </a:r>
                      <a:r>
                        <a:rPr lang="en-US" sz="1600" b="0" i="1" u="none" strike="noStrike" kern="1200" baseline="0" dirty="0">
                          <a:solidFill>
                            <a:srgbClr val="000000"/>
                          </a:solidFill>
                          <a:latin typeface="+mn-lt"/>
                          <a:ea typeface="+mn-ea"/>
                          <a:cs typeface="+mn-cs"/>
                        </a:rPr>
                        <a:t>interface-id</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trunk</a:t>
                      </a:r>
                      <a:endParaRPr lang="en-US" sz="1600" dirty="0">
                        <a:solidFill>
                          <a:srgbClr val="000000"/>
                        </a:solidFill>
                      </a:endParaRPr>
                    </a:p>
                  </a:txBody>
                  <a:tcPr/>
                </a:tc>
                <a:extLst>
                  <a:ext uri="{0D108BD9-81ED-4DB2-BD59-A6C34878D82A}">
                    <a16:rowId xmlns:a16="http://schemas.microsoft.com/office/drawing/2014/main" val="3659967666"/>
                  </a:ext>
                </a:extLst>
              </a:tr>
              <a:tr h="167640">
                <a:tc>
                  <a:txBody>
                    <a:bodyPr/>
                    <a:lstStyle/>
                    <a:p>
                      <a:r>
                        <a:rPr lang="en-US" sz="1600" b="0" i="0" u="none" strike="noStrike" kern="1200" baseline="0" dirty="0">
                          <a:solidFill>
                            <a:srgbClr val="000000"/>
                          </a:solidFill>
                          <a:latin typeface="+mn-lt"/>
                          <a:ea typeface="+mn-ea"/>
                          <a:cs typeface="+mn-cs"/>
                        </a:rPr>
                        <a:t>Display a brief summary update on</a:t>
                      </a:r>
                    </a:p>
                    <a:p>
                      <a:r>
                        <a:rPr lang="en-US" sz="1600" b="0" i="0" u="none" strike="noStrike" kern="1200" baseline="0" dirty="0">
                          <a:solidFill>
                            <a:srgbClr val="000000"/>
                          </a:solidFill>
                          <a:latin typeface="+mn-lt"/>
                          <a:ea typeface="+mn-ea"/>
                          <a:cs typeface="+mn-cs"/>
                        </a:rPr>
                        <a:t>EtherChannel interfaces</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show etherchannel summary</a:t>
                      </a:r>
                      <a:endParaRPr lang="en-US" sz="1600" dirty="0">
                        <a:solidFill>
                          <a:srgbClr val="000000"/>
                        </a:solidFill>
                      </a:endParaRPr>
                    </a:p>
                  </a:txBody>
                  <a:tcPr/>
                </a:tc>
                <a:extLst>
                  <a:ext uri="{0D108BD9-81ED-4DB2-BD59-A6C34878D82A}">
                    <a16:rowId xmlns:a16="http://schemas.microsoft.com/office/drawing/2014/main" val="378948987"/>
                  </a:ext>
                </a:extLst>
              </a:tr>
            </a:tbl>
          </a:graphicData>
        </a:graphic>
      </p:graphicFrame>
    </p:spTree>
    <p:extLst>
      <p:ext uri="{BB962C8B-B14F-4D97-AF65-F5344CB8AC3E}">
        <p14:creationId xmlns:p14="http://schemas.microsoft.com/office/powerpoint/2010/main" val="264390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VLAN Trunking Protocol</a:t>
            </a:r>
            <a:br>
              <a:rPr lang="en-US" dirty="0"/>
            </a:br>
            <a:r>
              <a:rPr lang="en-US" sz="2400" dirty="0"/>
              <a:t>The Versions of VTP</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7" y="855419"/>
            <a:ext cx="8118458" cy="3690077"/>
          </a:xfrm>
        </p:spPr>
        <p:txBody>
          <a:bodyPr/>
          <a:lstStyle/>
          <a:p>
            <a:pPr algn="l" eaLnBrk="0" hangingPunct="0"/>
            <a:r>
              <a:rPr lang="en-US" sz="1600" dirty="0">
                <a:solidFill>
                  <a:srgbClr val="000000"/>
                </a:solidFill>
              </a:rPr>
              <a:t>There are three versions of VTP:</a:t>
            </a:r>
          </a:p>
          <a:p>
            <a:pPr marL="285750" indent="-285750" algn="l">
              <a:buFont typeface="Arial" panose="020B0604020202020204" pitchFamily="34" charset="0"/>
              <a:buChar char="•"/>
            </a:pPr>
            <a:r>
              <a:rPr lang="en-US" sz="1600" dirty="0">
                <a:solidFill>
                  <a:srgbClr val="000000"/>
                </a:solidFill>
              </a:rPr>
              <a:t>Version 1 is default.</a:t>
            </a:r>
          </a:p>
          <a:p>
            <a:pPr marL="285750" indent="-285750" algn="l">
              <a:buFont typeface="Arial" panose="020B0604020202020204" pitchFamily="34" charset="0"/>
              <a:buChar char="•"/>
            </a:pPr>
            <a:r>
              <a:rPr lang="en-US" sz="1600" dirty="0">
                <a:solidFill>
                  <a:srgbClr val="000000"/>
                </a:solidFill>
              </a:rPr>
              <a:t>Versions 1 and 2 have limited propagation to VLANs numbered 1 to 1005. </a:t>
            </a:r>
          </a:p>
          <a:p>
            <a:pPr marL="285750" indent="-285750" algn="l">
              <a:buFont typeface="Arial" panose="020B0604020202020204" pitchFamily="34" charset="0"/>
              <a:buChar char="•"/>
            </a:pPr>
            <a:r>
              <a:rPr lang="en-US" sz="1600" dirty="0">
                <a:solidFill>
                  <a:srgbClr val="000000"/>
                </a:solidFill>
              </a:rPr>
              <a:t>VTP Version 3 allows for the full range of VLANs 1 to 4094. </a:t>
            </a:r>
          </a:p>
          <a:p>
            <a:pPr marL="0" indent="0" algn="l"/>
            <a:endParaRPr lang="en-US" sz="1600" dirty="0">
              <a:solidFill>
                <a:schemeClr val="tx1">
                  <a:lumMod val="50000"/>
                </a:schemeClr>
              </a:solidFill>
            </a:endParaRPr>
          </a:p>
          <a:p>
            <a:pPr marL="0" indent="0" algn="l"/>
            <a:r>
              <a:rPr lang="en-US" sz="1600" dirty="0">
                <a:solidFill>
                  <a:srgbClr val="000000"/>
                </a:solidFill>
              </a:rPr>
              <a:t>VTP supports having multiple VTP servers in a domain. These servers process updates from other VTP servers just as a client does. </a:t>
            </a:r>
          </a:p>
          <a:p>
            <a:pPr marL="0" indent="0" algn="l"/>
            <a:endParaRPr lang="en-US" sz="1600" dirty="0">
              <a:solidFill>
                <a:srgbClr val="000000"/>
              </a:solidFill>
            </a:endParaRPr>
          </a:p>
          <a:p>
            <a:pPr marL="0" indent="0" algn="l"/>
            <a:r>
              <a:rPr lang="en-US" sz="1600" dirty="0">
                <a:solidFill>
                  <a:srgbClr val="000000"/>
                </a:solidFill>
              </a:rPr>
              <a:t>If a VTP domain is Version 3, the primary VTP server must be set with the executive command </a:t>
            </a:r>
            <a:r>
              <a:rPr lang="en-US" sz="1600" b="1" dirty="0">
                <a:solidFill>
                  <a:srgbClr val="000000"/>
                </a:solidFill>
              </a:rPr>
              <a:t>vtp primary.</a:t>
            </a:r>
            <a:endParaRPr lang="en-US" sz="1600" dirty="0">
              <a:solidFill>
                <a:srgbClr val="000000"/>
              </a:solidFill>
            </a:endParaRPr>
          </a:p>
          <a:p>
            <a:pPr marL="0" lvl="0" indent="0" algn="l" eaLnBrk="0" hangingPunct="0"/>
            <a:endParaRPr lang="en-US" sz="1600" dirty="0">
              <a:solidFill>
                <a:schemeClr val="tx1">
                  <a:lumMod val="50000"/>
                </a:schemeClr>
              </a:solidFill>
            </a:endParaRPr>
          </a:p>
        </p:txBody>
      </p:sp>
    </p:spTree>
    <p:extLst>
      <p:ext uri="{BB962C8B-B14F-4D97-AF65-F5344CB8AC3E}">
        <p14:creationId xmlns:p14="http://schemas.microsoft.com/office/powerpoint/2010/main" val="323778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Command Reference for Chapter 5 (Cont.)</a:t>
            </a:r>
          </a:p>
        </p:txBody>
      </p:sp>
      <p:graphicFrame>
        <p:nvGraphicFramePr>
          <p:cNvPr id="2" name="Table 1"/>
          <p:cNvGraphicFramePr>
            <a:graphicFrameLocks noGrp="1"/>
          </p:cNvGraphicFramePr>
          <p:nvPr>
            <p:extLst>
              <p:ext uri="{D42A27DB-BD31-4B8C-83A1-F6EECF244321}">
                <p14:modId xmlns:p14="http://schemas.microsoft.com/office/powerpoint/2010/main" val="838332920"/>
              </p:ext>
            </p:extLst>
          </p:nvPr>
        </p:nvGraphicFramePr>
        <p:xfrm>
          <a:off x="270246" y="836611"/>
          <a:ext cx="8604739" cy="3319878"/>
        </p:xfrm>
        <a:graphic>
          <a:graphicData uri="http://schemas.openxmlformats.org/drawingml/2006/table">
            <a:tbl>
              <a:tblPr firstRow="1" bandRow="1">
                <a:tableStyleId>{5C22544A-7EE6-4342-B048-85BDC9FD1C3A}</a:tableStyleId>
              </a:tblPr>
              <a:tblGrid>
                <a:gridCol w="4835154">
                  <a:extLst>
                    <a:ext uri="{9D8B030D-6E8A-4147-A177-3AD203B41FA5}">
                      <a16:colId xmlns:a16="http://schemas.microsoft.com/office/drawing/2014/main" val="20000"/>
                    </a:ext>
                  </a:extLst>
                </a:gridCol>
                <a:gridCol w="3769585">
                  <a:extLst>
                    <a:ext uri="{9D8B030D-6E8A-4147-A177-3AD203B41FA5}">
                      <a16:colId xmlns:a16="http://schemas.microsoft.com/office/drawing/2014/main" val="20001"/>
                    </a:ext>
                  </a:extLst>
                </a:gridCol>
              </a:tblGrid>
              <a:tr h="378558">
                <a:tc>
                  <a:txBody>
                    <a:bodyPr/>
                    <a:lstStyle/>
                    <a:p>
                      <a:r>
                        <a:rPr lang="en-US" dirty="0"/>
                        <a:t>Task</a:t>
                      </a:r>
                    </a:p>
                  </a:txBody>
                  <a:tcPr/>
                </a:tc>
                <a:tc>
                  <a:txBody>
                    <a:bodyPr/>
                    <a:lstStyle/>
                    <a:p>
                      <a:r>
                        <a:rPr lang="en-US" sz="1400" b="1" i="0" u="none" strike="noStrike" kern="1200" baseline="0" dirty="0">
                          <a:solidFill>
                            <a:schemeClr val="lt1"/>
                          </a:solidFill>
                          <a:latin typeface="+mn-lt"/>
                          <a:ea typeface="+mn-ea"/>
                          <a:cs typeface="+mn-cs"/>
                        </a:rPr>
                        <a:t>Command Syntax</a:t>
                      </a:r>
                      <a:endParaRPr lang="en-US" dirty="0"/>
                    </a:p>
                  </a:txBody>
                  <a:tcPr/>
                </a:tc>
                <a:extLst>
                  <a:ext uri="{0D108BD9-81ED-4DB2-BD59-A6C34878D82A}">
                    <a16:rowId xmlns:a16="http://schemas.microsoft.com/office/drawing/2014/main" val="10000"/>
                  </a:ext>
                </a:extLst>
              </a:tr>
              <a:tr h="370840">
                <a:tc>
                  <a:txBody>
                    <a:bodyPr/>
                    <a:lstStyle/>
                    <a:p>
                      <a:r>
                        <a:rPr lang="en-US" sz="1600" b="0" i="0" u="none" strike="noStrike" kern="1200" baseline="0" dirty="0">
                          <a:solidFill>
                            <a:srgbClr val="000000"/>
                          </a:solidFill>
                          <a:latin typeface="+mn-lt"/>
                          <a:ea typeface="+mn-ea"/>
                          <a:cs typeface="+mn-cs"/>
                        </a:rPr>
                        <a:t>Display detailed information for the local</a:t>
                      </a:r>
                    </a:p>
                    <a:p>
                      <a:r>
                        <a:rPr lang="en-US" sz="1600" b="0" i="0" u="none" strike="noStrike" kern="1200" baseline="0" dirty="0">
                          <a:solidFill>
                            <a:srgbClr val="000000"/>
                          </a:solidFill>
                          <a:latin typeface="+mn-lt"/>
                          <a:ea typeface="+mn-ea"/>
                          <a:cs typeface="+mn-cs"/>
                        </a:rPr>
                        <a:t>EtherChannel interfaces and their remote peers</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show interface port-channel</a:t>
                      </a:r>
                      <a:endParaRPr lang="en-US" sz="1600" dirty="0">
                        <a:solidFill>
                          <a:srgbClr val="000000"/>
                        </a:solidFill>
                      </a:endParaRPr>
                    </a:p>
                  </a:txBody>
                  <a:tcPr/>
                </a:tc>
                <a:extLst>
                  <a:ext uri="{0D108BD9-81ED-4DB2-BD59-A6C34878D82A}">
                    <a16:rowId xmlns:a16="http://schemas.microsoft.com/office/drawing/2014/main" val="10001"/>
                  </a:ext>
                </a:extLst>
              </a:tr>
              <a:tr h="370840">
                <a:tc>
                  <a:txBody>
                    <a:bodyPr/>
                    <a:lstStyle/>
                    <a:p>
                      <a:r>
                        <a:rPr lang="en-US" sz="1600" b="0" i="0" u="none" strike="noStrike" kern="1200" baseline="0" dirty="0">
                          <a:solidFill>
                            <a:srgbClr val="000000"/>
                          </a:solidFill>
                          <a:latin typeface="+mn-lt"/>
                          <a:ea typeface="+mn-ea"/>
                          <a:cs typeface="+mn-cs"/>
                        </a:rPr>
                        <a:t>Display information about LACP neighbors</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show lacp neighbor </a:t>
                      </a:r>
                      <a:r>
                        <a:rPr lang="en-US" sz="1600" b="0" i="0" u="none" strike="noStrike" kern="1200" baseline="0" dirty="0">
                          <a:solidFill>
                            <a:srgbClr val="000000"/>
                          </a:solidFill>
                          <a:latin typeface="+mn-lt"/>
                          <a:ea typeface="+mn-ea"/>
                          <a:cs typeface="+mn-cs"/>
                        </a:rPr>
                        <a:t>[</a:t>
                      </a:r>
                      <a:r>
                        <a:rPr lang="en-US" sz="1600" b="1" i="0" u="none" strike="noStrike" kern="1200" baseline="0" dirty="0">
                          <a:solidFill>
                            <a:srgbClr val="000000"/>
                          </a:solidFill>
                          <a:latin typeface="+mn-lt"/>
                          <a:ea typeface="+mn-ea"/>
                          <a:cs typeface="+mn-cs"/>
                        </a:rPr>
                        <a:t>detail</a:t>
                      </a:r>
                      <a:r>
                        <a:rPr lang="en-US" sz="1600" b="0" i="0" u="none" strike="noStrike" kern="1200" baseline="0" dirty="0">
                          <a:solidFill>
                            <a:srgbClr val="000000"/>
                          </a:solidFill>
                          <a:latin typeface="+mn-lt"/>
                          <a:ea typeface="+mn-ea"/>
                          <a:cs typeface="+mn-cs"/>
                        </a:rPr>
                        <a:t>]</a:t>
                      </a:r>
                      <a:endParaRPr lang="en-US" sz="1600" dirty="0">
                        <a:solidFill>
                          <a:srgbClr val="000000"/>
                        </a:solidFill>
                      </a:endParaRPr>
                    </a:p>
                  </a:txBody>
                  <a:tcPr/>
                </a:tc>
                <a:extLst>
                  <a:ext uri="{0D108BD9-81ED-4DB2-BD59-A6C34878D82A}">
                    <a16:rowId xmlns:a16="http://schemas.microsoft.com/office/drawing/2014/main" val="10002"/>
                  </a:ext>
                </a:extLst>
              </a:tr>
              <a:tr h="370840">
                <a:tc>
                  <a:txBody>
                    <a:bodyPr/>
                    <a:lstStyle/>
                    <a:p>
                      <a:r>
                        <a:rPr lang="en-US" sz="1600" b="0" i="0" u="none" strike="noStrike" kern="1200" baseline="0" dirty="0">
                          <a:solidFill>
                            <a:srgbClr val="000000"/>
                          </a:solidFill>
                          <a:latin typeface="+mn-lt"/>
                          <a:ea typeface="+mn-ea"/>
                          <a:cs typeface="+mn-cs"/>
                        </a:rPr>
                        <a:t>Display the local LACP system identifier and priority</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show lacp </a:t>
                      </a:r>
                      <a:r>
                        <a:rPr lang="en-US" sz="1600" b="0" i="1" u="none" strike="noStrike" kern="1200" baseline="0" dirty="0">
                          <a:solidFill>
                            <a:srgbClr val="000000"/>
                          </a:solidFill>
                          <a:latin typeface="+mn-lt"/>
                          <a:ea typeface="+mn-ea"/>
                          <a:cs typeface="+mn-cs"/>
                        </a:rPr>
                        <a:t>system-id</a:t>
                      </a:r>
                      <a:endParaRPr lang="en-US" sz="1600" dirty="0">
                        <a:solidFill>
                          <a:srgbClr val="000000"/>
                        </a:solidFill>
                      </a:endParaRPr>
                    </a:p>
                  </a:txBody>
                  <a:tcPr/>
                </a:tc>
                <a:extLst>
                  <a:ext uri="{0D108BD9-81ED-4DB2-BD59-A6C34878D82A}">
                    <a16:rowId xmlns:a16="http://schemas.microsoft.com/office/drawing/2014/main" val="10003"/>
                  </a:ext>
                </a:extLst>
              </a:tr>
              <a:tr h="370840">
                <a:tc>
                  <a:txBody>
                    <a:bodyPr/>
                    <a:lstStyle/>
                    <a:p>
                      <a:r>
                        <a:rPr lang="en-US" sz="1600" b="0" i="0" u="none" strike="noStrike" kern="1200" baseline="0" dirty="0">
                          <a:solidFill>
                            <a:srgbClr val="000000"/>
                          </a:solidFill>
                          <a:latin typeface="+mn-lt"/>
                          <a:ea typeface="+mn-ea"/>
                          <a:cs typeface="+mn-cs"/>
                        </a:rPr>
                        <a:t>Display the LACP counters for configure interfaces</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show lacp counters</a:t>
                      </a:r>
                      <a:endParaRPr lang="en-US" sz="1600" dirty="0">
                        <a:solidFill>
                          <a:srgbClr val="000000"/>
                        </a:solidFill>
                      </a:endParaRPr>
                    </a:p>
                  </a:txBody>
                  <a:tcPr/>
                </a:tc>
                <a:extLst>
                  <a:ext uri="{0D108BD9-81ED-4DB2-BD59-A6C34878D82A}">
                    <a16:rowId xmlns:a16="http://schemas.microsoft.com/office/drawing/2014/main" val="10004"/>
                  </a:ext>
                </a:extLst>
              </a:tr>
              <a:tr h="289560">
                <a:tc>
                  <a:txBody>
                    <a:bodyPr/>
                    <a:lstStyle/>
                    <a:p>
                      <a:r>
                        <a:rPr lang="en-US" sz="1600" b="0" i="0" u="none" strike="noStrike" kern="1200" baseline="0" dirty="0">
                          <a:solidFill>
                            <a:srgbClr val="000000"/>
                          </a:solidFill>
                          <a:latin typeface="+mn-lt"/>
                          <a:ea typeface="+mn-ea"/>
                          <a:cs typeface="+mn-cs"/>
                        </a:rPr>
                        <a:t>Display information about PAgP neighbors</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show pagp neighbor</a:t>
                      </a:r>
                      <a:endParaRPr lang="en-US" sz="1600" dirty="0">
                        <a:solidFill>
                          <a:srgbClr val="000000"/>
                        </a:solidFill>
                      </a:endParaRPr>
                    </a:p>
                  </a:txBody>
                  <a:tcPr/>
                </a:tc>
                <a:extLst>
                  <a:ext uri="{0D108BD9-81ED-4DB2-BD59-A6C34878D82A}">
                    <a16:rowId xmlns:a16="http://schemas.microsoft.com/office/drawing/2014/main" val="10005"/>
                  </a:ext>
                </a:extLst>
              </a:tr>
              <a:tr h="167640">
                <a:tc>
                  <a:txBody>
                    <a:bodyPr/>
                    <a:lstStyle/>
                    <a:p>
                      <a:r>
                        <a:rPr lang="en-US" sz="1600" b="0" i="0" u="none" strike="noStrike" kern="1200" baseline="0" dirty="0">
                          <a:solidFill>
                            <a:srgbClr val="000000"/>
                          </a:solidFill>
                          <a:latin typeface="+mn-lt"/>
                          <a:ea typeface="+mn-ea"/>
                          <a:cs typeface="+mn-cs"/>
                        </a:rPr>
                        <a:t>Display the PAgP counters for configured interfaces</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show pagp counters</a:t>
                      </a:r>
                      <a:endParaRPr lang="en-US" sz="1600" dirty="0">
                        <a:solidFill>
                          <a:srgbClr val="000000"/>
                        </a:solidFill>
                      </a:endParaRPr>
                    </a:p>
                  </a:txBody>
                  <a:tcPr/>
                </a:tc>
                <a:extLst>
                  <a:ext uri="{0D108BD9-81ED-4DB2-BD59-A6C34878D82A}">
                    <a16:rowId xmlns:a16="http://schemas.microsoft.com/office/drawing/2014/main" val="3659967666"/>
                  </a:ext>
                </a:extLst>
              </a:tr>
              <a:tr h="167640">
                <a:tc>
                  <a:txBody>
                    <a:bodyPr/>
                    <a:lstStyle/>
                    <a:p>
                      <a:r>
                        <a:rPr lang="en-US" sz="1600" b="0" i="0" u="none" strike="noStrike" kern="1200" baseline="0" dirty="0">
                          <a:solidFill>
                            <a:srgbClr val="000000"/>
                          </a:solidFill>
                          <a:latin typeface="+mn-lt"/>
                          <a:ea typeface="+mn-ea"/>
                          <a:cs typeface="+mn-cs"/>
                        </a:rPr>
                        <a:t>Display the algorithm for load balancing</a:t>
                      </a:r>
                    </a:p>
                    <a:p>
                      <a:r>
                        <a:rPr lang="en-US" sz="1600" b="0" i="0" u="none" strike="noStrike" kern="1200" baseline="0" dirty="0">
                          <a:solidFill>
                            <a:srgbClr val="000000"/>
                          </a:solidFill>
                          <a:latin typeface="+mn-lt"/>
                          <a:ea typeface="+mn-ea"/>
                          <a:cs typeface="+mn-cs"/>
                        </a:rPr>
                        <a:t>network traffic based on the traffic type</a:t>
                      </a:r>
                      <a:endParaRPr lang="en-US" sz="1600" dirty="0">
                        <a:solidFill>
                          <a:srgbClr val="000000"/>
                        </a:solidFill>
                      </a:endParaRPr>
                    </a:p>
                  </a:txBody>
                  <a:tcPr/>
                </a:tc>
                <a:tc>
                  <a:txBody>
                    <a:bodyPr/>
                    <a:lstStyle/>
                    <a:p>
                      <a:r>
                        <a:rPr lang="en-US" sz="1600" b="1" i="0" u="none" strike="noStrike" kern="1200" baseline="0" dirty="0">
                          <a:solidFill>
                            <a:srgbClr val="000000"/>
                          </a:solidFill>
                          <a:latin typeface="+mn-lt"/>
                          <a:ea typeface="+mn-ea"/>
                          <a:cs typeface="+mn-cs"/>
                        </a:rPr>
                        <a:t>show etherchannel load-balance</a:t>
                      </a:r>
                      <a:endParaRPr lang="en-US" sz="1600" dirty="0">
                        <a:solidFill>
                          <a:srgbClr val="000000"/>
                        </a:solidFill>
                      </a:endParaRPr>
                    </a:p>
                  </a:txBody>
                  <a:tcPr/>
                </a:tc>
                <a:extLst>
                  <a:ext uri="{0D108BD9-81ED-4DB2-BD59-A6C34878D82A}">
                    <a16:rowId xmlns:a16="http://schemas.microsoft.com/office/drawing/2014/main" val="378948987"/>
                  </a:ext>
                </a:extLst>
              </a:tr>
            </a:tbl>
          </a:graphicData>
        </a:graphic>
      </p:graphicFrame>
    </p:spTree>
    <p:extLst>
      <p:ext uri="{BB962C8B-B14F-4D97-AF65-F5344CB8AC3E}">
        <p14:creationId xmlns:p14="http://schemas.microsoft.com/office/powerpoint/2010/main" val="307291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9479016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015046" cy="671804"/>
          </a:xfrm>
        </p:spPr>
        <p:txBody>
          <a:bodyPr/>
          <a:lstStyle/>
          <a:p>
            <a:r>
              <a:rPr lang="en-US" sz="1600" dirty="0"/>
              <a:t>VLAN Trunking Protocol</a:t>
            </a:r>
            <a:br>
              <a:rPr lang="en-US" sz="1600" dirty="0"/>
            </a:br>
            <a:r>
              <a:rPr lang="en-US" dirty="0"/>
              <a:t>VTP Communication</a:t>
            </a:r>
          </a:p>
        </p:txBody>
      </p:sp>
      <p:sp>
        <p:nvSpPr>
          <p:cNvPr id="2" name="Content Placeholder 1"/>
          <p:cNvSpPr>
            <a:spLocks noGrp="1"/>
          </p:cNvSpPr>
          <p:nvPr>
            <p:ph idx="1"/>
          </p:nvPr>
        </p:nvSpPr>
        <p:spPr>
          <a:xfrm>
            <a:off x="74645" y="765228"/>
            <a:ext cx="8826287" cy="578262"/>
          </a:xfrm>
        </p:spPr>
        <p:txBody>
          <a:bodyPr/>
          <a:lstStyle/>
          <a:p>
            <a:pPr marL="0" indent="0">
              <a:buNone/>
            </a:pPr>
            <a:r>
              <a:rPr lang="en-US" sz="1600" dirty="0"/>
              <a:t>VTP advertises updates by using a multicast address across the trunk links for advertising updates to all the switches in the VTP domain. The three main types of VTP advertisements:</a:t>
            </a:r>
          </a:p>
        </p:txBody>
      </p:sp>
      <p:graphicFrame>
        <p:nvGraphicFramePr>
          <p:cNvPr id="5" name="Table 4"/>
          <p:cNvGraphicFramePr>
            <a:graphicFrameLocks noGrp="1"/>
          </p:cNvGraphicFramePr>
          <p:nvPr>
            <p:extLst>
              <p:ext uri="{D42A27DB-BD31-4B8C-83A1-F6EECF244321}">
                <p14:modId xmlns:p14="http://schemas.microsoft.com/office/powerpoint/2010/main" val="1451044494"/>
              </p:ext>
            </p:extLst>
          </p:nvPr>
        </p:nvGraphicFramePr>
        <p:xfrm>
          <a:off x="74645" y="1436914"/>
          <a:ext cx="8940401" cy="3230880"/>
        </p:xfrm>
        <a:graphic>
          <a:graphicData uri="http://schemas.openxmlformats.org/drawingml/2006/table">
            <a:tbl>
              <a:tblPr firstRow="1" bandRow="1">
                <a:tableStyleId>{5C22544A-7EE6-4342-B048-85BDC9FD1C3A}</a:tableStyleId>
              </a:tblPr>
              <a:tblGrid>
                <a:gridCol w="1592109">
                  <a:extLst>
                    <a:ext uri="{9D8B030D-6E8A-4147-A177-3AD203B41FA5}">
                      <a16:colId xmlns:a16="http://schemas.microsoft.com/office/drawing/2014/main" val="20000"/>
                    </a:ext>
                  </a:extLst>
                </a:gridCol>
                <a:gridCol w="7348292">
                  <a:extLst>
                    <a:ext uri="{9D8B030D-6E8A-4147-A177-3AD203B41FA5}">
                      <a16:colId xmlns:a16="http://schemas.microsoft.com/office/drawing/2014/main" val="20001"/>
                    </a:ext>
                  </a:extLst>
                </a:gridCol>
              </a:tblGrid>
              <a:tr h="153045">
                <a:tc>
                  <a:txBody>
                    <a:bodyPr/>
                    <a:lstStyle/>
                    <a:p>
                      <a:r>
                        <a:rPr lang="en-US" sz="1400" b="1" i="0" u="none" strike="noStrike" kern="1200" baseline="0" dirty="0">
                          <a:solidFill>
                            <a:schemeClr val="lt1"/>
                          </a:solidFill>
                          <a:latin typeface="+mn-lt"/>
                          <a:ea typeface="+mn-ea"/>
                          <a:cs typeface="+mn-cs"/>
                        </a:rPr>
                        <a:t>Communication Types</a:t>
                      </a:r>
                      <a:endParaRPr lang="en-US" b="1" dirty="0"/>
                    </a:p>
                  </a:txBody>
                  <a:tcPr/>
                </a:tc>
                <a:tc>
                  <a:txBody>
                    <a:bodyPr/>
                    <a:lstStyle/>
                    <a:p>
                      <a:r>
                        <a:rPr lang="en-US" dirty="0"/>
                        <a:t>Description</a:t>
                      </a:r>
                    </a:p>
                  </a:txBody>
                  <a:tcPr/>
                </a:tc>
                <a:extLst>
                  <a:ext uri="{0D108BD9-81ED-4DB2-BD59-A6C34878D82A}">
                    <a16:rowId xmlns:a16="http://schemas.microsoft.com/office/drawing/2014/main" val="10000"/>
                  </a:ext>
                </a:extLst>
              </a:tr>
              <a:tr h="343164">
                <a:tc>
                  <a:txBody>
                    <a:bodyPr/>
                    <a:lstStyle/>
                    <a:p>
                      <a:r>
                        <a:rPr lang="en-US" sz="1600" b="1" i="0" u="none" strike="noStrike" kern="1200" baseline="0" dirty="0">
                          <a:solidFill>
                            <a:srgbClr val="000000"/>
                          </a:solidFill>
                          <a:latin typeface="+mn-lt"/>
                          <a:ea typeface="+mn-ea"/>
                          <a:cs typeface="+mn-cs"/>
                        </a:rPr>
                        <a:t>Summary</a:t>
                      </a:r>
                      <a:endParaRPr lang="en-US" sz="1600" b="1" dirty="0">
                        <a:solidFill>
                          <a:srgbClr val="000000"/>
                        </a:solidFill>
                        <a:latin typeface="+mn-lt"/>
                      </a:endParaRPr>
                    </a:p>
                  </a:txBody>
                  <a:tcPr/>
                </a:tc>
                <a:tc>
                  <a:txBody>
                    <a:bodyPr/>
                    <a:lstStyle/>
                    <a:p>
                      <a:r>
                        <a:rPr lang="en-US" sz="1600" b="0" i="0" u="none" strike="noStrike" kern="1200" baseline="0" dirty="0">
                          <a:solidFill>
                            <a:srgbClr val="000000"/>
                          </a:solidFill>
                          <a:latin typeface="+mn-lt"/>
                          <a:ea typeface="+mn-ea"/>
                          <a:cs typeface="+mn-cs"/>
                        </a:rPr>
                        <a:t>This advertisement occurs every 300 seconds or when a VLAN is added, removed, or changed. It includes the VTP version, domain, configuration revision number, and time stamp.</a:t>
                      </a:r>
                      <a:endParaRPr lang="en-US" sz="1600" dirty="0">
                        <a:solidFill>
                          <a:srgbClr val="000000"/>
                        </a:solidFill>
                        <a:latin typeface="+mn-lt"/>
                      </a:endParaRPr>
                    </a:p>
                  </a:txBody>
                  <a:tcPr/>
                </a:tc>
                <a:extLst>
                  <a:ext uri="{0D108BD9-81ED-4DB2-BD59-A6C34878D82A}">
                    <a16:rowId xmlns:a16="http://schemas.microsoft.com/office/drawing/2014/main" val="10001"/>
                  </a:ext>
                </a:extLst>
              </a:tr>
              <a:tr h="343164">
                <a:tc>
                  <a:txBody>
                    <a:bodyPr/>
                    <a:lstStyle/>
                    <a:p>
                      <a:r>
                        <a:rPr lang="en-US" sz="1600" b="1" i="0" u="none" strike="noStrike" kern="1200" baseline="0" dirty="0">
                          <a:solidFill>
                            <a:srgbClr val="000000"/>
                          </a:solidFill>
                          <a:latin typeface="+mn-lt"/>
                          <a:ea typeface="+mn-ea"/>
                          <a:cs typeface="+mn-cs"/>
                        </a:rPr>
                        <a:t>Subset</a:t>
                      </a:r>
                      <a:endParaRPr lang="en-US" sz="1600" b="1" dirty="0">
                        <a:solidFill>
                          <a:srgbClr val="000000"/>
                        </a:solidFill>
                        <a:latin typeface="+mn-lt"/>
                      </a:endParaRPr>
                    </a:p>
                  </a:txBody>
                  <a:tcPr/>
                </a:tc>
                <a:tc>
                  <a:txBody>
                    <a:bodyPr/>
                    <a:lstStyle/>
                    <a:p>
                      <a:r>
                        <a:rPr lang="en-US" sz="1600" b="0" i="0" u="none" strike="noStrike" kern="1200" baseline="0" dirty="0">
                          <a:solidFill>
                            <a:srgbClr val="000000"/>
                          </a:solidFill>
                          <a:latin typeface="+mn-lt"/>
                          <a:ea typeface="+mn-ea"/>
                          <a:cs typeface="+mn-cs"/>
                        </a:rPr>
                        <a:t>This advertisement occurs after a VLAN configuration change occurs. It contains all the relevant information for the switches to make changes to the VLANs on them.</a:t>
                      </a:r>
                      <a:endParaRPr lang="en-US" sz="1600" dirty="0">
                        <a:solidFill>
                          <a:srgbClr val="000000"/>
                        </a:solidFill>
                        <a:latin typeface="+mn-lt"/>
                      </a:endParaRPr>
                    </a:p>
                  </a:txBody>
                  <a:tcPr/>
                </a:tc>
                <a:extLst>
                  <a:ext uri="{0D108BD9-81ED-4DB2-BD59-A6C34878D82A}">
                    <a16:rowId xmlns:a16="http://schemas.microsoft.com/office/drawing/2014/main" val="10002"/>
                  </a:ext>
                </a:extLst>
              </a:tr>
              <a:tr h="535900">
                <a:tc>
                  <a:txBody>
                    <a:bodyPr/>
                    <a:lstStyle/>
                    <a:p>
                      <a:r>
                        <a:rPr lang="en-US" sz="1600" b="1" i="0" u="none" strike="noStrike" kern="1200" baseline="0" dirty="0">
                          <a:solidFill>
                            <a:srgbClr val="000000"/>
                          </a:solidFill>
                          <a:latin typeface="+mn-lt"/>
                          <a:ea typeface="+mn-ea"/>
                          <a:cs typeface="+mn-cs"/>
                        </a:rPr>
                        <a:t>Client Requests</a:t>
                      </a:r>
                      <a:endParaRPr lang="en-US" sz="1600" b="1" dirty="0">
                        <a:solidFill>
                          <a:srgbClr val="000000"/>
                        </a:solidFill>
                        <a:latin typeface="+mn-lt"/>
                      </a:endParaRPr>
                    </a:p>
                  </a:txBody>
                  <a:tcPr/>
                </a:tc>
                <a:tc>
                  <a:txBody>
                    <a:bodyPr/>
                    <a:lstStyle/>
                    <a:p>
                      <a:r>
                        <a:rPr lang="en-US" sz="1600" b="0" i="0" u="none" strike="noStrike" kern="1200" baseline="0" dirty="0">
                          <a:solidFill>
                            <a:srgbClr val="000000"/>
                          </a:solidFill>
                          <a:latin typeface="+mn-lt"/>
                          <a:ea typeface="+mn-ea"/>
                          <a:cs typeface="+mn-cs"/>
                        </a:rPr>
                        <a:t>This advertisement is a request by a client to receive the more detailed subset advertisement. This occurs when a switch with a lower revision number joins the VTP domain and observes a summary advertisement with a higher revision than it has stored locally.</a:t>
                      </a:r>
                      <a:endParaRPr lang="en-US" sz="1600" dirty="0">
                        <a:solidFill>
                          <a:srgbClr val="000000"/>
                        </a:solidFill>
                        <a:latin typeface="+mn-lt"/>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3183130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015046" cy="750277"/>
          </a:xfrm>
        </p:spPr>
        <p:txBody>
          <a:bodyPr/>
          <a:lstStyle/>
          <a:p>
            <a:r>
              <a:rPr lang="en-US" sz="1600" dirty="0"/>
              <a:t>VLAN Trunking Protocol </a:t>
            </a:r>
            <a:br>
              <a:rPr lang="en-US" sz="1600" dirty="0"/>
            </a:br>
            <a:r>
              <a:rPr lang="en-US" dirty="0"/>
              <a:t>VTP Configuration</a:t>
            </a:r>
          </a:p>
        </p:txBody>
      </p:sp>
      <p:sp>
        <p:nvSpPr>
          <p:cNvPr id="2" name="TextBox 1"/>
          <p:cNvSpPr txBox="1"/>
          <p:nvPr/>
        </p:nvSpPr>
        <p:spPr>
          <a:xfrm>
            <a:off x="146537" y="853467"/>
            <a:ext cx="8721970" cy="338554"/>
          </a:xfrm>
          <a:prstGeom prst="rect">
            <a:avLst/>
          </a:prstGeom>
          <a:noFill/>
        </p:spPr>
        <p:txBody>
          <a:bodyPr wrap="square" rtlCol="0">
            <a:spAutoFit/>
          </a:bodyPr>
          <a:lstStyle/>
          <a:p>
            <a:r>
              <a:rPr lang="en-US" sz="1600" dirty="0">
                <a:solidFill>
                  <a:srgbClr val="000000"/>
                </a:solidFill>
              </a:rPr>
              <a:t>The following are the steps for configuring VTP:</a:t>
            </a:r>
          </a:p>
        </p:txBody>
      </p:sp>
      <p:graphicFrame>
        <p:nvGraphicFramePr>
          <p:cNvPr id="5" name="Table 4"/>
          <p:cNvGraphicFramePr>
            <a:graphicFrameLocks noGrp="1"/>
          </p:cNvGraphicFramePr>
          <p:nvPr>
            <p:extLst>
              <p:ext uri="{D42A27DB-BD31-4B8C-83A1-F6EECF244321}">
                <p14:modId xmlns:p14="http://schemas.microsoft.com/office/powerpoint/2010/main" val="1307706082"/>
              </p:ext>
            </p:extLst>
          </p:nvPr>
        </p:nvGraphicFramePr>
        <p:xfrm>
          <a:off x="146538" y="1345666"/>
          <a:ext cx="8721969" cy="2873004"/>
        </p:xfrm>
        <a:graphic>
          <a:graphicData uri="http://schemas.openxmlformats.org/drawingml/2006/table">
            <a:tbl>
              <a:tblPr firstRow="1" bandRow="1">
                <a:tableStyleId>{5C22544A-7EE6-4342-B048-85BDC9FD1C3A}</a:tableStyleId>
              </a:tblPr>
              <a:tblGrid>
                <a:gridCol w="1299707">
                  <a:extLst>
                    <a:ext uri="{9D8B030D-6E8A-4147-A177-3AD203B41FA5}">
                      <a16:colId xmlns:a16="http://schemas.microsoft.com/office/drawing/2014/main" val="20000"/>
                    </a:ext>
                  </a:extLst>
                </a:gridCol>
                <a:gridCol w="7422262">
                  <a:extLst>
                    <a:ext uri="{9D8B030D-6E8A-4147-A177-3AD203B41FA5}">
                      <a16:colId xmlns:a16="http://schemas.microsoft.com/office/drawing/2014/main" val="20001"/>
                    </a:ext>
                  </a:extLst>
                </a:gridCol>
              </a:tblGrid>
              <a:tr h="153045">
                <a:tc>
                  <a:txBody>
                    <a:bodyPr/>
                    <a:lstStyle/>
                    <a:p>
                      <a:r>
                        <a:rPr lang="en-US" sz="1400" b="1" i="0" u="none" strike="noStrike" kern="1200" baseline="0" dirty="0">
                          <a:solidFill>
                            <a:schemeClr val="lt1"/>
                          </a:solidFill>
                          <a:latin typeface="+mn-lt"/>
                          <a:ea typeface="+mn-ea"/>
                          <a:cs typeface="+mn-cs"/>
                        </a:rPr>
                        <a:t>Terms</a:t>
                      </a:r>
                      <a:endParaRPr lang="en-US" b="1" dirty="0"/>
                    </a:p>
                  </a:txBody>
                  <a:tcPr/>
                </a:tc>
                <a:tc>
                  <a:txBody>
                    <a:bodyPr/>
                    <a:lstStyle/>
                    <a:p>
                      <a:r>
                        <a:rPr lang="en-US" dirty="0"/>
                        <a:t>Description</a:t>
                      </a:r>
                    </a:p>
                  </a:txBody>
                  <a:tcPr/>
                </a:tc>
                <a:extLst>
                  <a:ext uri="{0D108BD9-81ED-4DB2-BD59-A6C34878D82A}">
                    <a16:rowId xmlns:a16="http://schemas.microsoft.com/office/drawing/2014/main" val="10000"/>
                  </a:ext>
                </a:extLst>
              </a:tr>
              <a:tr h="343164">
                <a:tc>
                  <a:txBody>
                    <a:bodyPr/>
                    <a:lstStyle/>
                    <a:p>
                      <a:r>
                        <a:rPr lang="en-US" sz="1600" b="1" i="0" u="none" strike="noStrike" kern="1200" baseline="0" dirty="0">
                          <a:solidFill>
                            <a:srgbClr val="000000"/>
                          </a:solidFill>
                          <a:latin typeface="+mn-lt"/>
                          <a:ea typeface="+mn-ea"/>
                          <a:cs typeface="+mn-cs"/>
                        </a:rPr>
                        <a:t>Step 1</a:t>
                      </a:r>
                      <a:endParaRPr lang="en-US" sz="1600" b="1" dirty="0">
                        <a:solidFill>
                          <a:srgbClr val="000000"/>
                        </a:solidFill>
                        <a:latin typeface="+mn-lt"/>
                      </a:endParaRPr>
                    </a:p>
                  </a:txBody>
                  <a:tcPr/>
                </a:tc>
                <a:tc>
                  <a:txBody>
                    <a:bodyPr/>
                    <a:lstStyle/>
                    <a:p>
                      <a:pPr marL="0" indent="0">
                        <a:buFont typeface="Arial" panose="020B0604020202020204" pitchFamily="34" charset="0"/>
                        <a:buNone/>
                      </a:pPr>
                      <a:r>
                        <a:rPr lang="en-US" sz="1600" b="0" i="0" u="none" strike="noStrike" kern="1200" baseline="0" dirty="0">
                          <a:solidFill>
                            <a:srgbClr val="000000"/>
                          </a:solidFill>
                          <a:latin typeface="+mn-lt"/>
                          <a:ea typeface="+mn-ea"/>
                          <a:cs typeface="+mn-cs"/>
                        </a:rPr>
                        <a:t>Define the VTP version with the command </a:t>
                      </a:r>
                      <a:r>
                        <a:rPr lang="en-US" sz="1600" b="1" i="0" u="none" strike="noStrike" kern="1200" baseline="0" dirty="0">
                          <a:solidFill>
                            <a:srgbClr val="000000"/>
                          </a:solidFill>
                          <a:latin typeface="+mn-lt"/>
                          <a:ea typeface="+mn-ea"/>
                          <a:cs typeface="+mn-cs"/>
                        </a:rPr>
                        <a:t>vtp version </a:t>
                      </a:r>
                      <a:r>
                        <a:rPr lang="en-US" sz="1600" b="0" i="0" u="none" strike="noStrike" kern="1200" baseline="0" dirty="0">
                          <a:solidFill>
                            <a:srgbClr val="000000"/>
                          </a:solidFill>
                          <a:latin typeface="+mn-lt"/>
                          <a:ea typeface="+mn-ea"/>
                          <a:cs typeface="+mn-cs"/>
                        </a:rPr>
                        <a:t>{</a:t>
                      </a:r>
                      <a:r>
                        <a:rPr lang="en-US" sz="1600" b="1" i="0" u="none" strike="noStrike" kern="1200" baseline="0" dirty="0">
                          <a:solidFill>
                            <a:srgbClr val="000000"/>
                          </a:solidFill>
                          <a:latin typeface="+mn-lt"/>
                          <a:ea typeface="+mn-ea"/>
                          <a:cs typeface="+mn-cs"/>
                        </a:rPr>
                        <a:t>1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2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3</a:t>
                      </a:r>
                      <a:r>
                        <a:rPr lang="en-US" sz="1600" b="0" i="0" u="none" strike="noStrike" kern="1200" baseline="0" dirty="0">
                          <a:solidFill>
                            <a:srgbClr val="000000"/>
                          </a:solidFill>
                          <a:latin typeface="+mn-lt"/>
                          <a:ea typeface="+mn-ea"/>
                          <a:cs typeface="+mn-cs"/>
                        </a:rPr>
                        <a:t>}.</a:t>
                      </a:r>
                      <a:endParaRPr lang="en-US" sz="1600" dirty="0">
                        <a:solidFill>
                          <a:srgbClr val="000000"/>
                        </a:solidFill>
                        <a:latin typeface="+mn-lt"/>
                      </a:endParaRPr>
                    </a:p>
                  </a:txBody>
                  <a:tcPr/>
                </a:tc>
                <a:extLst>
                  <a:ext uri="{0D108BD9-81ED-4DB2-BD59-A6C34878D82A}">
                    <a16:rowId xmlns:a16="http://schemas.microsoft.com/office/drawing/2014/main" val="10001"/>
                  </a:ext>
                </a:extLst>
              </a:tr>
              <a:tr h="343164">
                <a:tc>
                  <a:txBody>
                    <a:bodyPr/>
                    <a:lstStyle/>
                    <a:p>
                      <a:r>
                        <a:rPr lang="en-US" sz="1600" b="1" i="0" u="none" strike="noStrike" kern="1200" baseline="0" dirty="0">
                          <a:solidFill>
                            <a:srgbClr val="000000"/>
                          </a:solidFill>
                          <a:latin typeface="+mn-lt"/>
                          <a:ea typeface="+mn-ea"/>
                          <a:cs typeface="+mn-cs"/>
                        </a:rPr>
                        <a:t>Step 2</a:t>
                      </a:r>
                      <a:endParaRPr lang="en-US" sz="1600" b="1" dirty="0">
                        <a:solidFill>
                          <a:srgbClr val="000000"/>
                        </a:solidFill>
                        <a:latin typeface="+mn-lt"/>
                      </a:endParaRPr>
                    </a:p>
                  </a:txBody>
                  <a:tcPr/>
                </a:tc>
                <a:tc>
                  <a:txBody>
                    <a:bodyPr/>
                    <a:lstStyle/>
                    <a:p>
                      <a:r>
                        <a:rPr lang="en-US" sz="1600" b="0" i="0" u="none" strike="noStrike" kern="1200" baseline="0" dirty="0">
                          <a:solidFill>
                            <a:srgbClr val="000000"/>
                          </a:solidFill>
                          <a:latin typeface="+mn-lt"/>
                          <a:ea typeface="+mn-ea"/>
                          <a:cs typeface="+mn-cs"/>
                        </a:rPr>
                        <a:t>Define the VTP domain with the command </a:t>
                      </a:r>
                      <a:r>
                        <a:rPr lang="en-US" sz="1600" b="1" i="0" u="none" strike="noStrike" kern="1200" baseline="0" dirty="0">
                          <a:solidFill>
                            <a:srgbClr val="000000"/>
                          </a:solidFill>
                          <a:latin typeface="+mn-lt"/>
                          <a:ea typeface="+mn-ea"/>
                          <a:cs typeface="+mn-cs"/>
                        </a:rPr>
                        <a:t>vtp domain </a:t>
                      </a:r>
                      <a:r>
                        <a:rPr lang="en-US" sz="1600" b="0" i="1" u="none" strike="noStrike" kern="1200" baseline="0" dirty="0">
                          <a:solidFill>
                            <a:srgbClr val="000000"/>
                          </a:solidFill>
                          <a:latin typeface="+mn-lt"/>
                          <a:ea typeface="+mn-ea"/>
                          <a:cs typeface="+mn-cs"/>
                        </a:rPr>
                        <a:t>domain-name</a:t>
                      </a:r>
                      <a:r>
                        <a:rPr lang="en-US" sz="1600" b="0" i="0" u="none" strike="noStrike" kern="1200" baseline="0" dirty="0">
                          <a:solidFill>
                            <a:srgbClr val="000000"/>
                          </a:solidFill>
                          <a:latin typeface="+mn-lt"/>
                          <a:ea typeface="+mn-ea"/>
                          <a:cs typeface="+mn-cs"/>
                        </a:rPr>
                        <a:t>. </a:t>
                      </a:r>
                    </a:p>
                    <a:p>
                      <a:r>
                        <a:rPr lang="en-US" sz="1600" b="0" i="0" u="none" strike="noStrike" kern="1200" baseline="0" dirty="0">
                          <a:solidFill>
                            <a:srgbClr val="000000"/>
                          </a:solidFill>
                          <a:latin typeface="+mn-lt"/>
                          <a:ea typeface="+mn-ea"/>
                          <a:cs typeface="+mn-cs"/>
                        </a:rPr>
                        <a:t>Changing the VTP domain resets the local switch’s version to 0.</a:t>
                      </a:r>
                      <a:endParaRPr lang="en-US" sz="1600" dirty="0">
                        <a:solidFill>
                          <a:srgbClr val="000000"/>
                        </a:solidFill>
                        <a:latin typeface="+mn-lt"/>
                      </a:endParaRPr>
                    </a:p>
                  </a:txBody>
                  <a:tcPr/>
                </a:tc>
                <a:extLst>
                  <a:ext uri="{0D108BD9-81ED-4DB2-BD59-A6C34878D82A}">
                    <a16:rowId xmlns:a16="http://schemas.microsoft.com/office/drawing/2014/main" val="10002"/>
                  </a:ext>
                </a:extLst>
              </a:tr>
              <a:tr h="535900">
                <a:tc>
                  <a:txBody>
                    <a:bodyPr/>
                    <a:lstStyle/>
                    <a:p>
                      <a:pPr marL="0" indent="0">
                        <a:buFont typeface="Arial" panose="020B0604020202020204" pitchFamily="34" charset="0"/>
                        <a:buNone/>
                      </a:pPr>
                      <a:r>
                        <a:rPr lang="en-US" sz="1600" b="1" dirty="0">
                          <a:solidFill>
                            <a:srgbClr val="000000"/>
                          </a:solidFill>
                          <a:latin typeface="+mn-lt"/>
                        </a:rPr>
                        <a:t>Step</a:t>
                      </a:r>
                      <a:r>
                        <a:rPr lang="en-US" sz="1600" b="1" baseline="0" dirty="0">
                          <a:solidFill>
                            <a:srgbClr val="000000"/>
                          </a:solidFill>
                          <a:latin typeface="+mn-lt"/>
                        </a:rPr>
                        <a:t> 3</a:t>
                      </a:r>
                      <a:endParaRPr lang="en-US" sz="1600" b="1" dirty="0">
                        <a:solidFill>
                          <a:srgbClr val="000000"/>
                        </a:solidFill>
                        <a:latin typeface="+mn-lt"/>
                      </a:endParaRPr>
                    </a:p>
                  </a:txBody>
                  <a:tcPr/>
                </a:tc>
                <a:tc>
                  <a:txBody>
                    <a:bodyPr/>
                    <a:lstStyle/>
                    <a:p>
                      <a:r>
                        <a:rPr lang="en-US" sz="1600" b="0" i="0" u="none" strike="noStrike" kern="1200" baseline="0" dirty="0">
                          <a:solidFill>
                            <a:srgbClr val="000000"/>
                          </a:solidFill>
                          <a:latin typeface="+mn-lt"/>
                          <a:ea typeface="+mn-ea"/>
                          <a:cs typeface="+mn-cs"/>
                        </a:rPr>
                        <a:t>Define the VTP switch role with the command </a:t>
                      </a:r>
                    </a:p>
                    <a:p>
                      <a:r>
                        <a:rPr lang="en-US" sz="1600" b="1" i="0" u="none" strike="noStrike" kern="1200" baseline="0" dirty="0">
                          <a:solidFill>
                            <a:srgbClr val="000000"/>
                          </a:solidFill>
                          <a:latin typeface="+mn-lt"/>
                          <a:ea typeface="+mn-ea"/>
                          <a:cs typeface="+mn-cs"/>
                        </a:rPr>
                        <a:t>vtp mode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server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client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transparent </a:t>
                      </a:r>
                      <a:r>
                        <a:rPr lang="en-US" sz="1600" b="0" i="0" u="none" strike="noStrike" kern="1200" baseline="0" dirty="0">
                          <a:solidFill>
                            <a:srgbClr val="000000"/>
                          </a:solidFill>
                          <a:latin typeface="+mn-lt"/>
                          <a:ea typeface="+mn-ea"/>
                          <a:cs typeface="+mn-cs"/>
                        </a:rPr>
                        <a:t>| </a:t>
                      </a:r>
                      <a:r>
                        <a:rPr lang="en-US" sz="1600" b="1" i="0" u="none" strike="noStrike" kern="1200" baseline="0" dirty="0">
                          <a:solidFill>
                            <a:srgbClr val="000000"/>
                          </a:solidFill>
                          <a:latin typeface="+mn-lt"/>
                          <a:ea typeface="+mn-ea"/>
                          <a:cs typeface="+mn-cs"/>
                        </a:rPr>
                        <a:t>none </a:t>
                      </a:r>
                      <a:r>
                        <a:rPr lang="en-US" sz="1600" b="0" i="0" u="none" strike="noStrike" kern="1200" baseline="0" dirty="0">
                          <a:solidFill>
                            <a:srgbClr val="000000"/>
                          </a:solidFill>
                          <a:latin typeface="+mn-lt"/>
                          <a:ea typeface="+mn-ea"/>
                          <a:cs typeface="+mn-cs"/>
                        </a:rPr>
                        <a:t>}</a:t>
                      </a:r>
                      <a:endParaRPr lang="en-US" sz="1600" dirty="0">
                        <a:solidFill>
                          <a:srgbClr val="000000"/>
                        </a:solidFill>
                        <a:latin typeface="+mn-lt"/>
                      </a:endParaRPr>
                    </a:p>
                  </a:txBody>
                  <a:tcPr/>
                </a:tc>
                <a:extLst>
                  <a:ext uri="{0D108BD9-81ED-4DB2-BD59-A6C34878D82A}">
                    <a16:rowId xmlns:a16="http://schemas.microsoft.com/office/drawing/2014/main" val="10003"/>
                  </a:ext>
                </a:extLst>
              </a:tr>
              <a:tr h="535900">
                <a:tc>
                  <a:txBody>
                    <a:bodyPr/>
                    <a:lstStyle/>
                    <a:p>
                      <a:pPr marL="0" indent="0">
                        <a:buFont typeface="Arial" panose="020B0604020202020204" pitchFamily="34" charset="0"/>
                        <a:buNone/>
                      </a:pPr>
                      <a:r>
                        <a:rPr lang="en-US" sz="1600" b="1" dirty="0">
                          <a:solidFill>
                            <a:srgbClr val="000000"/>
                          </a:solidFill>
                          <a:latin typeface="+mn-lt"/>
                        </a:rPr>
                        <a:t>Step</a:t>
                      </a:r>
                      <a:r>
                        <a:rPr lang="en-US" sz="1600" b="1" baseline="0" dirty="0">
                          <a:solidFill>
                            <a:srgbClr val="000000"/>
                          </a:solidFill>
                          <a:latin typeface="+mn-lt"/>
                        </a:rPr>
                        <a:t> 4</a:t>
                      </a:r>
                      <a:endParaRPr lang="en-US" sz="1600" b="1" dirty="0">
                        <a:solidFill>
                          <a:srgbClr val="000000"/>
                        </a:solidFill>
                        <a:latin typeface="+mn-lt"/>
                      </a:endParaRPr>
                    </a:p>
                  </a:txBody>
                  <a:tcPr/>
                </a:tc>
                <a:tc>
                  <a:txBody>
                    <a:bodyPr/>
                    <a:lstStyle/>
                    <a:p>
                      <a:r>
                        <a:rPr lang="en-US" sz="1600" b="0" i="0" u="none" strike="noStrike" kern="1200" baseline="0" dirty="0">
                          <a:solidFill>
                            <a:srgbClr val="000000"/>
                          </a:solidFill>
                          <a:latin typeface="+mn-lt"/>
                          <a:ea typeface="+mn-ea"/>
                          <a:cs typeface="+mn-cs"/>
                        </a:rPr>
                        <a:t>(Optional) Secure the VTP domain with the command </a:t>
                      </a:r>
                    </a:p>
                    <a:p>
                      <a:r>
                        <a:rPr lang="en-US" sz="1600" b="1" i="0" u="none" strike="noStrike" kern="1200" baseline="0" dirty="0">
                          <a:solidFill>
                            <a:srgbClr val="000000"/>
                          </a:solidFill>
                          <a:latin typeface="+mn-lt"/>
                          <a:ea typeface="+mn-ea"/>
                          <a:cs typeface="+mn-cs"/>
                        </a:rPr>
                        <a:t>vtp password </a:t>
                      </a:r>
                      <a:r>
                        <a:rPr lang="en-US" sz="1600" b="0" i="1" u="none" strike="noStrike" kern="1200" baseline="0" dirty="0">
                          <a:solidFill>
                            <a:srgbClr val="000000"/>
                          </a:solidFill>
                          <a:latin typeface="+mn-lt"/>
                          <a:ea typeface="+mn-ea"/>
                          <a:cs typeface="+mn-cs"/>
                        </a:rPr>
                        <a:t>password</a:t>
                      </a:r>
                      <a:r>
                        <a:rPr lang="en-US" sz="1600" b="0" i="0" u="none" strike="noStrike" kern="1200" baseline="0" dirty="0">
                          <a:solidFill>
                            <a:srgbClr val="000000"/>
                          </a:solidFill>
                          <a:latin typeface="+mn-lt"/>
                          <a:ea typeface="+mn-ea"/>
                          <a:cs typeface="+mn-cs"/>
                        </a:rPr>
                        <a:t> </a:t>
                      </a:r>
                    </a:p>
                    <a:p>
                      <a:r>
                        <a:rPr lang="en-US" sz="1600" b="0" i="0" u="none" strike="noStrike" kern="1200" baseline="0" dirty="0">
                          <a:solidFill>
                            <a:srgbClr val="000000"/>
                          </a:solidFill>
                          <a:latin typeface="+mn-lt"/>
                          <a:ea typeface="+mn-ea"/>
                          <a:cs typeface="+mn-cs"/>
                        </a:rPr>
                        <a:t>(This step is optional but recommended because it helps prevent unauthorized switches from joining the VTP domain.)</a:t>
                      </a:r>
                      <a:endParaRPr lang="en-US" sz="1600" dirty="0">
                        <a:solidFill>
                          <a:srgbClr val="000000"/>
                        </a:solidFill>
                        <a:latin typeface="+mn-lt"/>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1940772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4166887" cy="750277"/>
          </a:xfrm>
        </p:spPr>
        <p:txBody>
          <a:bodyPr/>
          <a:lstStyle/>
          <a:p>
            <a:r>
              <a:rPr lang="en-US" sz="1600" dirty="0"/>
              <a:t>VLAN Trunking Protocol </a:t>
            </a:r>
            <a:br>
              <a:rPr lang="en-US" sz="1600" dirty="0"/>
            </a:br>
            <a:r>
              <a:rPr lang="en-US" dirty="0"/>
              <a:t>VTP Configuration Example</a:t>
            </a:r>
          </a:p>
        </p:txBody>
      </p:sp>
      <p:sp>
        <p:nvSpPr>
          <p:cNvPr id="2" name="TextBox 1"/>
          <p:cNvSpPr txBox="1"/>
          <p:nvPr/>
        </p:nvSpPr>
        <p:spPr>
          <a:xfrm>
            <a:off x="146537" y="1051219"/>
            <a:ext cx="4452886" cy="1815882"/>
          </a:xfrm>
          <a:prstGeom prst="rect">
            <a:avLst/>
          </a:prstGeom>
          <a:noFill/>
        </p:spPr>
        <p:txBody>
          <a:bodyPr wrap="square" rtlCol="0">
            <a:spAutoFit/>
          </a:bodyPr>
          <a:lstStyle/>
          <a:p>
            <a:r>
              <a:rPr lang="en-US" sz="1600" dirty="0">
                <a:solidFill>
                  <a:srgbClr val="000000"/>
                </a:solidFill>
              </a:rPr>
              <a:t>Example 5-1 demonstrates the VTP configuration on SW1, SW2, SW3, and SW6. </a:t>
            </a:r>
          </a:p>
          <a:p>
            <a:endParaRPr lang="en-US" sz="1600" dirty="0">
              <a:solidFill>
                <a:srgbClr val="000000"/>
              </a:solidFill>
            </a:endParaRPr>
          </a:p>
          <a:p>
            <a:r>
              <a:rPr lang="en-US" sz="1600" dirty="0">
                <a:solidFill>
                  <a:srgbClr val="000000"/>
                </a:solidFill>
              </a:rPr>
              <a:t>The figure shows sample configurations for three of the VTP roles: SW1 as a client, SW3 as transparent, and the other switches as VTP clients.</a:t>
            </a:r>
          </a:p>
        </p:txBody>
      </p:sp>
      <p:pic>
        <p:nvPicPr>
          <p:cNvPr id="4" name="Picture 3"/>
          <p:cNvPicPr>
            <a:picLocks noChangeAspect="1"/>
          </p:cNvPicPr>
          <p:nvPr/>
        </p:nvPicPr>
        <p:blipFill>
          <a:blip r:embed="rId2"/>
          <a:stretch>
            <a:fillRect/>
          </a:stretch>
        </p:blipFill>
        <p:spPr>
          <a:xfrm>
            <a:off x="4599423" y="197109"/>
            <a:ext cx="4425803" cy="4749282"/>
          </a:xfrm>
          <a:prstGeom prst="rect">
            <a:avLst/>
          </a:prstGeom>
        </p:spPr>
      </p:pic>
    </p:spTree>
    <p:extLst>
      <p:ext uri="{BB962C8B-B14F-4D97-AF65-F5344CB8AC3E}">
        <p14:creationId xmlns:p14="http://schemas.microsoft.com/office/powerpoint/2010/main" val="302504821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4599423" cy="750277"/>
          </a:xfrm>
        </p:spPr>
        <p:txBody>
          <a:bodyPr/>
          <a:lstStyle/>
          <a:p>
            <a:r>
              <a:rPr lang="en-US" sz="1600" dirty="0"/>
              <a:t>VLAN Trunking Protocol </a:t>
            </a:r>
            <a:br>
              <a:rPr lang="en-US" sz="1600" dirty="0"/>
            </a:br>
            <a:r>
              <a:rPr lang="en-US" dirty="0"/>
              <a:t>VTP Verification</a:t>
            </a:r>
          </a:p>
        </p:txBody>
      </p:sp>
      <p:sp>
        <p:nvSpPr>
          <p:cNvPr id="2" name="TextBox 1"/>
          <p:cNvSpPr txBox="1"/>
          <p:nvPr/>
        </p:nvSpPr>
        <p:spPr>
          <a:xfrm>
            <a:off x="139960" y="935472"/>
            <a:ext cx="4432040" cy="2062103"/>
          </a:xfrm>
          <a:prstGeom prst="rect">
            <a:avLst/>
          </a:prstGeom>
          <a:noFill/>
        </p:spPr>
        <p:txBody>
          <a:bodyPr wrap="square" rtlCol="0">
            <a:spAutoFit/>
          </a:bodyPr>
          <a:lstStyle/>
          <a:p>
            <a:r>
              <a:rPr lang="en-US" sz="1600" dirty="0">
                <a:solidFill>
                  <a:srgbClr val="000000"/>
                </a:solidFill>
              </a:rPr>
              <a:t>The VTP status is verified with the command </a:t>
            </a:r>
            <a:r>
              <a:rPr lang="en-US" sz="1600" b="1" dirty="0">
                <a:solidFill>
                  <a:srgbClr val="000000"/>
                </a:solidFill>
              </a:rPr>
              <a:t>show vtp status </a:t>
            </a:r>
            <a:r>
              <a:rPr lang="en-US" sz="1600" dirty="0">
                <a:solidFill>
                  <a:srgbClr val="000000"/>
                </a:solidFill>
              </a:rPr>
              <a:t>as shown in the example. </a:t>
            </a:r>
          </a:p>
          <a:p>
            <a:endParaRPr lang="en-US" sz="1600" dirty="0">
              <a:solidFill>
                <a:srgbClr val="000000"/>
              </a:solidFill>
            </a:endParaRPr>
          </a:p>
          <a:p>
            <a:r>
              <a:rPr lang="en-US" sz="1600" dirty="0">
                <a:solidFill>
                  <a:srgbClr val="000000"/>
                </a:solidFill>
              </a:rPr>
              <a:t>The most important information displayed is the VTP version, VTP domain name, VTP mode, the number of VLANs (standard and extended), and the configuration version.</a:t>
            </a:r>
          </a:p>
          <a:p>
            <a:endParaRPr lang="en-US" sz="1600" dirty="0">
              <a:solidFill>
                <a:srgbClr val="000000"/>
              </a:solidFill>
            </a:endParaRPr>
          </a:p>
        </p:txBody>
      </p:sp>
      <p:pic>
        <p:nvPicPr>
          <p:cNvPr id="5" name="Picture 1"/>
          <p:cNvPicPr>
            <a:picLocks noChangeAspect="1"/>
          </p:cNvPicPr>
          <p:nvPr/>
        </p:nvPicPr>
        <p:blipFill>
          <a:blip r:embed="rId2"/>
          <a:stretch>
            <a:fillRect/>
          </a:stretch>
        </p:blipFill>
        <p:spPr>
          <a:xfrm>
            <a:off x="4984319" y="285021"/>
            <a:ext cx="3912628" cy="4573457"/>
          </a:xfrm>
          <a:prstGeom prst="rect">
            <a:avLst/>
          </a:prstGeom>
        </p:spPr>
      </p:pic>
    </p:spTree>
    <p:extLst>
      <p:ext uri="{BB962C8B-B14F-4D97-AF65-F5344CB8AC3E}">
        <p14:creationId xmlns:p14="http://schemas.microsoft.com/office/powerpoint/2010/main" val="385934544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12130</TotalTime>
  <Words>4131</Words>
  <Application>Microsoft Office PowerPoint</Application>
  <PresentationFormat>On-screen Show (16:9)</PresentationFormat>
  <Paragraphs>415</Paragraphs>
  <Slides>51</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CiscoSans ExtraLight</vt:lpstr>
      <vt:lpstr>Wingdings</vt:lpstr>
      <vt:lpstr>Default Theme</vt:lpstr>
      <vt:lpstr>Chapter 5: VLAN Trunks and EtherChannel Bundles</vt:lpstr>
      <vt:lpstr>Chapter 5 Content</vt:lpstr>
      <vt:lpstr>VLAN Trunking Protocol</vt:lpstr>
      <vt:lpstr>VLAN Trunking Protocol The Roles of VTP</vt:lpstr>
      <vt:lpstr>VLAN Trunking Protocol The Versions of VTP</vt:lpstr>
      <vt:lpstr>VLAN Trunking Protocol VTP Communication</vt:lpstr>
      <vt:lpstr>VLAN Trunking Protocol  VTP Configuration</vt:lpstr>
      <vt:lpstr>VLAN Trunking Protocol  VTP Configuration Example</vt:lpstr>
      <vt:lpstr>VLAN Trunking Protocol  VTP Verification</vt:lpstr>
      <vt:lpstr>VLAN Trunking Protocol  VTP Verification (Cont.)</vt:lpstr>
      <vt:lpstr>Dynamic Trunking Protocol</vt:lpstr>
      <vt:lpstr>Dynamic Trunking Protocol DTP Modes</vt:lpstr>
      <vt:lpstr>Dynamic Trunking Protocol DTP Mode Configuration</vt:lpstr>
      <vt:lpstr>Dynamic Trunking Protocol DTP Mode Off Configuration</vt:lpstr>
      <vt:lpstr>EtherChannel Bundle</vt:lpstr>
      <vt:lpstr>EtherChannel Bundle Multiple Links</vt:lpstr>
      <vt:lpstr>EtherChannel Bundle EtherChannel Components</vt:lpstr>
      <vt:lpstr>EtherChannel Bundle EtherChannel Components (Cont.)</vt:lpstr>
      <vt:lpstr>EtherChannel Bundle EtherChannel Link-State</vt:lpstr>
      <vt:lpstr>EtherChannel Bundle Dynamic Link Aggregation Protocols</vt:lpstr>
      <vt:lpstr>EtherChannel Bundle PAgP Port Modes</vt:lpstr>
      <vt:lpstr>EtherChannel Bundle LACP Port Modes</vt:lpstr>
      <vt:lpstr>EtherChannel Bundle EtherChannel Configurations</vt:lpstr>
      <vt:lpstr>EtherChannel Bundle EtherChannel Configurations (Cont.)</vt:lpstr>
      <vt:lpstr>EtherChannel Bundle Verify Port-Channel Status</vt:lpstr>
      <vt:lpstr>EtherChannel Bundle EtherChannel Logical Interface Status Fields</vt:lpstr>
      <vt:lpstr>EtherChannel Bundle EtherChannel Member Interface Status Fields</vt:lpstr>
      <vt:lpstr>EtherChannel Bundle Port-Channel Interface Status</vt:lpstr>
      <vt:lpstr>EtherChannel Bundle EtherChannel Neighbors</vt:lpstr>
      <vt:lpstr>EtherChannel Bundle EtherChannel Neighbors (Cont.)</vt:lpstr>
      <vt:lpstr>EtherChannel Bundle EtherChannel Neighbors LACP and PAgP</vt:lpstr>
      <vt:lpstr>EtherChannel Bundle Verifying EtherChannel Packets LACP and PAgP</vt:lpstr>
      <vt:lpstr>EtherChannel Bundle Advanced LACP Configuration Options</vt:lpstr>
      <vt:lpstr>EtherChannel Bundle LACP Fast</vt:lpstr>
      <vt:lpstr>EtherChannel Bundle Minimum Number of Port-Channel Member Interfaces</vt:lpstr>
      <vt:lpstr>EtherChannel Bundle Maximum Number of Port-Channel Member Interfaces</vt:lpstr>
      <vt:lpstr>EtherChannel Bundle  LACP System Priority</vt:lpstr>
      <vt:lpstr>EtherChannel Bundle  LACP Interface Priority</vt:lpstr>
      <vt:lpstr>EtherChannel Bundle  Troubleshooting EtherChannel Bundles</vt:lpstr>
      <vt:lpstr>EtherChannel Bundle  Troubleshooting EtherChannel Bundles</vt:lpstr>
      <vt:lpstr>EtherChannel Bundle  Load Balancing Traffic with EtherChannel Bundles</vt:lpstr>
      <vt:lpstr>EtherChannel Bundle  Port-Channel Load Balancing Hash Option</vt:lpstr>
      <vt:lpstr>EtherChannel Bundle  Viewing Port-Channel Hash Algorithm</vt:lpstr>
      <vt:lpstr>Prepare for the Exam</vt:lpstr>
      <vt:lpstr>Prepare for the Exam Key Topics for Chapter 5</vt:lpstr>
      <vt:lpstr>Prepare for the Exam Key Terms for Chapter 5</vt:lpstr>
      <vt:lpstr>Prepare for the Exam Command Reference for Chapter 5</vt:lpstr>
      <vt:lpstr>Prepare for the Exam Command Reference for Chapter 5 (Cont.)</vt:lpstr>
      <vt:lpstr>Prepare for the Exam Command Reference for Chapter 5 (Cont.)</vt:lpstr>
      <vt:lpstr>Prepare for the Exam Command Reference for Chapter 5 (Cont.)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Jane Gibbons -X (jagibbon - UNICON INC at Cisco)</cp:lastModifiedBy>
  <cp:revision>515</cp:revision>
  <dcterms:created xsi:type="dcterms:W3CDTF">2019-10-18T06:21:22Z</dcterms:created>
  <dcterms:modified xsi:type="dcterms:W3CDTF">2020-02-07T20:51:37Z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