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6.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46"/>
  </p:notesMasterIdLst>
  <p:sldIdLst>
    <p:sldId id="513" r:id="rId2"/>
    <p:sldId id="1103" r:id="rId3"/>
    <p:sldId id="1144" r:id="rId4"/>
    <p:sldId id="1054" r:id="rId5"/>
    <p:sldId id="1190" r:id="rId6"/>
    <p:sldId id="1192" r:id="rId7"/>
    <p:sldId id="1193" r:id="rId8"/>
    <p:sldId id="1194" r:id="rId9"/>
    <p:sldId id="1195" r:id="rId10"/>
    <p:sldId id="1221" r:id="rId11"/>
    <p:sldId id="1196" r:id="rId12"/>
    <p:sldId id="1187" r:id="rId13"/>
    <p:sldId id="1198" r:id="rId14"/>
    <p:sldId id="1197" r:id="rId15"/>
    <p:sldId id="1199" r:id="rId16"/>
    <p:sldId id="1200" r:id="rId17"/>
    <p:sldId id="1201" r:id="rId18"/>
    <p:sldId id="1202" r:id="rId19"/>
    <p:sldId id="1203" r:id="rId20"/>
    <p:sldId id="1204" r:id="rId21"/>
    <p:sldId id="1205" r:id="rId22"/>
    <p:sldId id="1206" r:id="rId23"/>
    <p:sldId id="1225" r:id="rId24"/>
    <p:sldId id="1207" r:id="rId25"/>
    <p:sldId id="1222" r:id="rId26"/>
    <p:sldId id="1208" r:id="rId27"/>
    <p:sldId id="1209" r:id="rId28"/>
    <p:sldId id="1210" r:id="rId29"/>
    <p:sldId id="1211" r:id="rId30"/>
    <p:sldId id="1212" r:id="rId31"/>
    <p:sldId id="1213" r:id="rId32"/>
    <p:sldId id="1214" r:id="rId33"/>
    <p:sldId id="1215" r:id="rId34"/>
    <p:sldId id="1223" r:id="rId35"/>
    <p:sldId id="1216" r:id="rId36"/>
    <p:sldId id="1217" r:id="rId37"/>
    <p:sldId id="1218" r:id="rId38"/>
    <p:sldId id="1224" r:id="rId39"/>
    <p:sldId id="1219" r:id="rId40"/>
    <p:sldId id="1220" r:id="rId41"/>
    <p:sldId id="1158" r:id="rId42"/>
    <p:sldId id="1159" r:id="rId43"/>
    <p:sldId id="1160" r:id="rId44"/>
    <p:sldId id="291" r:id="rId45"/>
  </p:sldIdLst>
  <p:sldSz cx="9144000" cy="5143500" type="screen16x9"/>
  <p:notesSz cx="6858000" cy="9144000"/>
  <p:custDataLst>
    <p:tags r:id="rId47"/>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32"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 id="5" name="Information Technology Education" initials="ITE" lastIdx="8" clrIdx="5">
    <p:extLst>
      <p:ext uri="{19B8F6BF-5375-455C-9EA6-DF929625EA0E}">
        <p15:presenceInfo xmlns:p15="http://schemas.microsoft.com/office/powerpoint/2012/main" userId="Information Technology Education" providerId="None"/>
      </p:ext>
    </p:extLst>
  </p:cmAuthor>
  <p:cmAuthor id="6" name="Jane Gibbons -X (jagibbon - UNICON INC at Cisco)" initials="JG-(-UIaC" lastIdx="2" clrIdx="6">
    <p:extLst>
      <p:ext uri="{19B8F6BF-5375-455C-9EA6-DF929625EA0E}">
        <p15:presenceInfo xmlns:p15="http://schemas.microsoft.com/office/powerpoint/2012/main" userId="S::jagibbon@cisco.com::6c22a3d5-1ec6-41bb-bccc-597d33cd3b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FE8FB"/>
    <a:srgbClr val="CDE8C3"/>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5679" autoAdjust="0"/>
  </p:normalViewPr>
  <p:slideViewPr>
    <p:cSldViewPr snapToGrid="0" showGuides="1">
      <p:cViewPr varScale="1">
        <p:scale>
          <a:sx n="78" d="100"/>
          <a:sy n="78" d="100"/>
        </p:scale>
        <p:origin x="236" y="48"/>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373657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1536616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28690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082895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1648400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832888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154425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3935615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2547417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998850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78815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268999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061324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528623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547627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2689173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3907796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2542020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2305632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2432349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672928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506929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482970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740814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1203569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2513662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3678050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1907963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490626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367548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629653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1764205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90902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86331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4223198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95524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24343599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7.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29: Introduction to Automation Tools</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6" y="3809526"/>
            <a:ext cx="2711693"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Script Contents</a:t>
            </a:r>
          </a:p>
        </p:txBody>
      </p:sp>
      <p:sp>
        <p:nvSpPr>
          <p:cNvPr id="5" name="TextBox 4">
            <a:extLst>
              <a:ext uri="{FF2B5EF4-FFF2-40B4-BE49-F238E27FC236}">
                <a16:creationId xmlns:a16="http://schemas.microsoft.com/office/drawing/2014/main" id="{FD094AB8-3FC0-43C8-9F7C-3E53BB95C0B7}"/>
              </a:ext>
            </a:extLst>
          </p:cNvPr>
          <p:cNvSpPr txBox="1"/>
          <p:nvPr/>
        </p:nvSpPr>
        <p:spPr>
          <a:xfrm>
            <a:off x="157544" y="731837"/>
            <a:ext cx="3539813" cy="3539430"/>
          </a:xfrm>
          <a:prstGeom prst="rect">
            <a:avLst/>
          </a:prstGeom>
          <a:noFill/>
        </p:spPr>
        <p:txBody>
          <a:bodyPr wrap="square" rtlCol="0">
            <a:spAutoFit/>
          </a:bodyPr>
          <a:lstStyle/>
          <a:p>
            <a:r>
              <a:rPr lang="en-US" sz="1600" dirty="0">
                <a:solidFill>
                  <a:srgbClr val="000000"/>
                </a:solidFill>
              </a:rPr>
              <a:t>Example 29-5 displays a snippet for the exact content of the ping.tcl script used in the manually triggered EEM applet in Example 29-4. </a:t>
            </a:r>
          </a:p>
          <a:p>
            <a:endParaRPr lang="en-US" sz="1600" dirty="0">
              <a:solidFill>
                <a:srgbClr val="000000"/>
              </a:solidFill>
            </a:endParaRPr>
          </a:p>
          <a:p>
            <a:r>
              <a:rPr lang="en-US" sz="1600" dirty="0">
                <a:solidFill>
                  <a:srgbClr val="000000"/>
                </a:solidFill>
              </a:rPr>
              <a:t>To see the contents of a Tcl script that resides in flash memory, issue the </a:t>
            </a:r>
            <a:r>
              <a:rPr lang="en-US" sz="1600" b="1" dirty="0">
                <a:solidFill>
                  <a:srgbClr val="000000"/>
                </a:solidFill>
              </a:rPr>
              <a:t>more</a:t>
            </a:r>
            <a:r>
              <a:rPr lang="en-US" sz="1600" dirty="0">
                <a:solidFill>
                  <a:srgbClr val="000000"/>
                </a:solidFill>
              </a:rPr>
              <a:t> command followed by the file location and filename. </a:t>
            </a:r>
          </a:p>
          <a:p>
            <a:endParaRPr lang="en-US" sz="1600" dirty="0">
              <a:solidFill>
                <a:srgbClr val="000000"/>
              </a:solidFill>
            </a:endParaRPr>
          </a:p>
          <a:p>
            <a:r>
              <a:rPr lang="en-US" sz="1600" dirty="0">
                <a:solidFill>
                  <a:srgbClr val="000000"/>
                </a:solidFill>
              </a:rPr>
              <a:t>The </a:t>
            </a:r>
            <a:r>
              <a:rPr lang="en-US" sz="1600" b="1" dirty="0">
                <a:solidFill>
                  <a:srgbClr val="000000"/>
                </a:solidFill>
              </a:rPr>
              <a:t>more</a:t>
            </a:r>
            <a:r>
              <a:rPr lang="en-US" sz="1600" dirty="0">
                <a:solidFill>
                  <a:srgbClr val="000000"/>
                </a:solidFill>
              </a:rPr>
              <a:t> command can be used to view all other text-based files stored in the local flash memory as well.</a:t>
            </a:r>
          </a:p>
          <a:p>
            <a:endParaRPr lang="en-US" sz="1600" dirty="0">
              <a:solidFill>
                <a:srgbClr val="000000"/>
              </a:solidFill>
            </a:endParaRPr>
          </a:p>
        </p:txBody>
      </p:sp>
      <p:pic>
        <p:nvPicPr>
          <p:cNvPr id="2" name="Picture 1">
            <a:extLst>
              <a:ext uri="{FF2B5EF4-FFF2-40B4-BE49-F238E27FC236}">
                <a16:creationId xmlns:a16="http://schemas.microsoft.com/office/drawing/2014/main" id="{90D5C77E-070C-5145-9144-92745B3A7B9C}"/>
              </a:ext>
            </a:extLst>
          </p:cNvPr>
          <p:cNvPicPr>
            <a:picLocks noChangeAspect="1"/>
          </p:cNvPicPr>
          <p:nvPr/>
        </p:nvPicPr>
        <p:blipFill>
          <a:blip r:embed="rId3"/>
          <a:stretch>
            <a:fillRect/>
          </a:stretch>
        </p:blipFill>
        <p:spPr>
          <a:xfrm>
            <a:off x="3915551" y="1232729"/>
            <a:ext cx="5070905" cy="1669498"/>
          </a:xfrm>
          <a:prstGeom prst="rect">
            <a:avLst/>
          </a:prstGeom>
        </p:spPr>
      </p:pic>
    </p:spTree>
    <p:extLst>
      <p:ext uri="{BB962C8B-B14F-4D97-AF65-F5344CB8AC3E}">
        <p14:creationId xmlns:p14="http://schemas.microsoft.com/office/powerpoint/2010/main" val="137210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EEM Summary</a:t>
            </a:r>
          </a:p>
        </p:txBody>
      </p:sp>
      <p:sp>
        <p:nvSpPr>
          <p:cNvPr id="5" name="TextBox 4">
            <a:extLst>
              <a:ext uri="{FF2B5EF4-FFF2-40B4-BE49-F238E27FC236}">
                <a16:creationId xmlns:a16="http://schemas.microsoft.com/office/drawing/2014/main" id="{FD094AB8-3FC0-43C8-9F7C-3E53BB95C0B7}"/>
              </a:ext>
            </a:extLst>
          </p:cNvPr>
          <p:cNvSpPr txBox="1"/>
          <p:nvPr/>
        </p:nvSpPr>
        <p:spPr>
          <a:xfrm>
            <a:off x="157544" y="731837"/>
            <a:ext cx="8779192" cy="3785652"/>
          </a:xfrm>
          <a:prstGeom prst="rect">
            <a:avLst/>
          </a:prstGeom>
          <a:noFill/>
        </p:spPr>
        <p:txBody>
          <a:bodyPr wrap="square" rtlCol="0">
            <a:spAutoFit/>
          </a:bodyPr>
          <a:lstStyle/>
          <a:p>
            <a:r>
              <a:rPr lang="en-US" sz="1600" dirty="0">
                <a:solidFill>
                  <a:srgbClr val="000000"/>
                </a:solidFill>
              </a:rPr>
              <a:t>The value in using automation and configuration management tools is the ability to move more quickly than is possible with manual configuration. </a:t>
            </a:r>
          </a:p>
          <a:p>
            <a:endParaRPr lang="en-US" sz="1600" dirty="0">
              <a:solidFill>
                <a:srgbClr val="000000"/>
              </a:solidFill>
            </a:endParaRPr>
          </a:p>
          <a:p>
            <a:r>
              <a:rPr lang="en-US" sz="1600" dirty="0">
                <a:solidFill>
                  <a:srgbClr val="000000"/>
                </a:solidFill>
              </a:rPr>
              <a:t>Automation helps ensure that the level of risk due to human error is reduced by using proven automation methods. </a:t>
            </a:r>
          </a:p>
          <a:p>
            <a:endParaRPr lang="en-US" sz="1600" dirty="0">
              <a:solidFill>
                <a:srgbClr val="000000"/>
              </a:solidFill>
            </a:endParaRPr>
          </a:p>
          <a:p>
            <a:r>
              <a:rPr lang="en-US" sz="1600" dirty="0">
                <a:solidFill>
                  <a:srgbClr val="000000"/>
                </a:solidFill>
              </a:rPr>
              <a:t>The following are some of the most common and repetitive configurations for which network operators leverage automation tools to increase speed and consistency:</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Device name/IP address</a:t>
            </a:r>
          </a:p>
          <a:p>
            <a:pPr marL="285750" indent="-285750">
              <a:buFont typeface="Arial" panose="020B0604020202020204" pitchFamily="34" charset="0"/>
              <a:buChar char="•"/>
            </a:pPr>
            <a:r>
              <a:rPr lang="en-US" sz="1600" dirty="0">
                <a:solidFill>
                  <a:srgbClr val="000000"/>
                </a:solidFill>
              </a:rPr>
              <a:t>Quality of service</a:t>
            </a:r>
          </a:p>
          <a:p>
            <a:pPr marL="285750" indent="-285750">
              <a:buFont typeface="Arial" panose="020B0604020202020204" pitchFamily="34" charset="0"/>
              <a:buChar char="•"/>
            </a:pPr>
            <a:r>
              <a:rPr lang="en-US" sz="1600" dirty="0">
                <a:solidFill>
                  <a:srgbClr val="000000"/>
                </a:solidFill>
              </a:rPr>
              <a:t>Access list entries</a:t>
            </a:r>
          </a:p>
          <a:p>
            <a:pPr marL="285750" indent="-285750">
              <a:buFont typeface="Arial" panose="020B0604020202020204" pitchFamily="34" charset="0"/>
              <a:buChar char="•"/>
            </a:pPr>
            <a:r>
              <a:rPr lang="en-US" sz="1600" dirty="0">
                <a:solidFill>
                  <a:srgbClr val="000000"/>
                </a:solidFill>
              </a:rPr>
              <a:t>Usernames/passwords</a:t>
            </a:r>
          </a:p>
          <a:p>
            <a:pPr marL="285750" indent="-285750">
              <a:buFont typeface="Arial" panose="020B0604020202020204" pitchFamily="34" charset="0"/>
              <a:buChar char="•"/>
            </a:pPr>
            <a:r>
              <a:rPr lang="en-US" sz="1600" dirty="0">
                <a:solidFill>
                  <a:srgbClr val="000000"/>
                </a:solidFill>
              </a:rPr>
              <a:t>SNMP settings</a:t>
            </a:r>
          </a:p>
          <a:p>
            <a:pPr marL="285750" indent="-285750">
              <a:buFont typeface="Arial" panose="020B0604020202020204" pitchFamily="34" charset="0"/>
              <a:buChar char="•"/>
            </a:pPr>
            <a:r>
              <a:rPr lang="en-US" sz="1600" dirty="0">
                <a:solidFill>
                  <a:srgbClr val="000000"/>
                </a:solidFill>
              </a:rPr>
              <a:t>Compliance</a:t>
            </a:r>
          </a:p>
        </p:txBody>
      </p:sp>
    </p:spTree>
    <p:extLst>
      <p:ext uri="{BB962C8B-B14F-4D97-AF65-F5344CB8AC3E}">
        <p14:creationId xmlns:p14="http://schemas.microsoft.com/office/powerpoint/2010/main" val="198930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Agent-Based Automation Tools</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AFE8FB"/>
                </a:solidFill>
                <a:latin typeface="+mj-lt"/>
                <a:ea typeface="ＭＳ Ｐゴシック" charset="0"/>
              </a:rPr>
              <a:t>This section covers a number of agent-based tools as well as some of the key concepts to help network operators decide which tool best suits their environment and business use cases.</a:t>
            </a:r>
          </a:p>
        </p:txBody>
      </p:sp>
    </p:spTree>
    <p:custDataLst>
      <p:tags r:id="rId1"/>
    </p:custDataLst>
    <p:extLst>
      <p:ext uri="{BB962C8B-B14F-4D97-AF65-F5344CB8AC3E}">
        <p14:creationId xmlns:p14="http://schemas.microsoft.com/office/powerpoint/2010/main" val="55165931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a:t>
            </a:r>
          </a:p>
        </p:txBody>
      </p:sp>
      <p:sp>
        <p:nvSpPr>
          <p:cNvPr id="5" name="TextBox 4">
            <a:extLst>
              <a:ext uri="{FF2B5EF4-FFF2-40B4-BE49-F238E27FC236}">
                <a16:creationId xmlns:a16="http://schemas.microsoft.com/office/drawing/2014/main" id="{FD094AB8-3FC0-43C8-9F7C-3E53BB95C0B7}"/>
              </a:ext>
            </a:extLst>
          </p:cNvPr>
          <p:cNvSpPr txBox="1"/>
          <p:nvPr/>
        </p:nvSpPr>
        <p:spPr>
          <a:xfrm>
            <a:off x="157544" y="731837"/>
            <a:ext cx="877919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Puppet is a robust configuration management and automation tool. Puppet works with many different vendors and is a commonly used tools used for automation. </a:t>
            </a:r>
          </a:p>
          <a:p>
            <a:pPr marL="285750" indent="-285750">
              <a:buFont typeface="Arial" panose="020B0604020202020204" pitchFamily="34" charset="0"/>
              <a:buChar char="•"/>
            </a:pPr>
            <a:r>
              <a:rPr lang="en-US" sz="1600" dirty="0">
                <a:solidFill>
                  <a:srgbClr val="000000"/>
                </a:solidFill>
              </a:rPr>
              <a:t>Puppet can be used during the entire lifecycle of a device, including initial deployment, configuration management, and repurposing and removing devices in a network. </a:t>
            </a:r>
          </a:p>
          <a:p>
            <a:pPr marL="285750" indent="-285750">
              <a:buFont typeface="Arial" panose="020B0604020202020204" pitchFamily="34" charset="0"/>
              <a:buChar char="•"/>
            </a:pPr>
            <a:r>
              <a:rPr lang="en-US" sz="1600" dirty="0">
                <a:solidFill>
                  <a:srgbClr val="000000"/>
                </a:solidFill>
              </a:rPr>
              <a:t>Puppet uses a puppet master (server) to communicate with devices that have the puppet agent (client) installed locally on the device. </a:t>
            </a:r>
          </a:p>
          <a:p>
            <a:pPr marL="285750" indent="-285750">
              <a:buFont typeface="Arial" panose="020B0604020202020204" pitchFamily="34" charset="0"/>
              <a:buChar char="•"/>
            </a:pPr>
            <a:r>
              <a:rPr lang="en-US" sz="1600" dirty="0">
                <a:solidFill>
                  <a:srgbClr val="000000"/>
                </a:solidFill>
              </a:rPr>
              <a:t>Changes and automation tasks are executed within the puppet console and then shared between the puppet master and puppet agents. </a:t>
            </a:r>
          </a:p>
          <a:p>
            <a:pPr marL="285750" indent="-285750">
              <a:buFont typeface="Arial" panose="020B0604020202020204" pitchFamily="34" charset="0"/>
              <a:buChar char="•"/>
            </a:pPr>
            <a:r>
              <a:rPr lang="en-US" sz="1600" dirty="0">
                <a:solidFill>
                  <a:srgbClr val="000000"/>
                </a:solidFill>
              </a:rPr>
              <a:t>These changes or automation tasks are stored in the puppet database (PuppetDB) so that the tasks can be saved to be pushed out to the puppet agents at a later time. </a:t>
            </a:r>
          </a:p>
        </p:txBody>
      </p:sp>
    </p:spTree>
    <p:extLst>
      <p:ext uri="{BB962C8B-B14F-4D97-AF65-F5344CB8AC3E}">
        <p14:creationId xmlns:p14="http://schemas.microsoft.com/office/powerpoint/2010/main" val="12012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(Cont.)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779192" cy="830997"/>
          </a:xfrm>
          <a:prstGeom prst="rect">
            <a:avLst/>
          </a:prstGeom>
          <a:noFill/>
        </p:spPr>
        <p:txBody>
          <a:bodyPr wrap="square" rtlCol="0">
            <a:spAutoFit/>
          </a:bodyPr>
          <a:lstStyle/>
          <a:p>
            <a:r>
              <a:rPr lang="en-US" sz="1600" dirty="0">
                <a:solidFill>
                  <a:srgbClr val="000000"/>
                </a:solidFill>
              </a:rPr>
              <a:t>Figure 29-2 illustrates the communications path between the puppet master and the puppet agents, as well as the high-level architecture. The solid lines show the primary communications path, and the dotted lines indicate optional high availability.  </a:t>
            </a:r>
          </a:p>
        </p:txBody>
      </p:sp>
      <p:pic>
        <p:nvPicPr>
          <p:cNvPr id="2" name="Picture 1">
            <a:extLst>
              <a:ext uri="{FF2B5EF4-FFF2-40B4-BE49-F238E27FC236}">
                <a16:creationId xmlns:a16="http://schemas.microsoft.com/office/drawing/2014/main" id="{314536D7-998C-41D2-82B1-C2C8DFE77B7C}"/>
              </a:ext>
            </a:extLst>
          </p:cNvPr>
          <p:cNvPicPr>
            <a:picLocks noChangeAspect="1"/>
          </p:cNvPicPr>
          <p:nvPr/>
        </p:nvPicPr>
        <p:blipFill>
          <a:blip r:embed="rId3"/>
          <a:stretch>
            <a:fillRect/>
          </a:stretch>
        </p:blipFill>
        <p:spPr>
          <a:xfrm>
            <a:off x="1538286" y="1988601"/>
            <a:ext cx="6067425" cy="2647950"/>
          </a:xfrm>
          <a:prstGeom prst="rect">
            <a:avLst/>
          </a:prstGeom>
        </p:spPr>
      </p:pic>
      <p:pic>
        <p:nvPicPr>
          <p:cNvPr id="4" name="Picture 3">
            <a:extLst>
              <a:ext uri="{FF2B5EF4-FFF2-40B4-BE49-F238E27FC236}">
                <a16:creationId xmlns:a16="http://schemas.microsoft.com/office/drawing/2014/main" id="{C0C5B659-734C-4F8F-9BB6-49E66AEFACAD}"/>
              </a:ext>
            </a:extLst>
          </p:cNvPr>
          <p:cNvPicPr>
            <a:picLocks noChangeAspect="1"/>
          </p:cNvPicPr>
          <p:nvPr/>
        </p:nvPicPr>
        <p:blipFill>
          <a:blip r:embed="rId4"/>
          <a:stretch>
            <a:fillRect/>
          </a:stretch>
        </p:blipFill>
        <p:spPr>
          <a:xfrm>
            <a:off x="1872456" y="1649768"/>
            <a:ext cx="4600575" cy="200025"/>
          </a:xfrm>
          <a:prstGeom prst="rect">
            <a:avLst/>
          </a:prstGeom>
        </p:spPr>
      </p:pic>
    </p:spTree>
    <p:extLst>
      <p:ext uri="{BB962C8B-B14F-4D97-AF65-F5344CB8AC3E}">
        <p14:creationId xmlns:p14="http://schemas.microsoft.com/office/powerpoint/2010/main" val="371096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(Cont.)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77919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Puppet agents communicate to the puppet master by using different TCP connections. TCP ports uniquely represent a communications path from an agent running on a device or node. </a:t>
            </a:r>
          </a:p>
          <a:p>
            <a:pPr marL="285750" indent="-285750">
              <a:buFont typeface="Arial" panose="020B0604020202020204" pitchFamily="34" charset="0"/>
              <a:buChar char="•"/>
            </a:pPr>
            <a:r>
              <a:rPr lang="en-US" sz="1600" dirty="0">
                <a:solidFill>
                  <a:srgbClr val="000000"/>
                </a:solidFill>
              </a:rPr>
              <a:t>Puppet can periodically verify the configuration on devices. This can be set to any frequency that the network administrator deems necessary. If a configuration is changed, it can be alerted on, and automatically put back to the previous configuration. </a:t>
            </a:r>
          </a:p>
          <a:p>
            <a:pPr marL="285750" indent="-285750">
              <a:buFont typeface="Arial" panose="020B0604020202020204" pitchFamily="34" charset="0"/>
              <a:buChar char="•"/>
            </a:pPr>
            <a:r>
              <a:rPr lang="en-US" sz="1600" dirty="0">
                <a:solidFill>
                  <a:srgbClr val="000000"/>
                </a:solidFill>
              </a:rPr>
              <a:t>There are three different installation types with Puppet. Table 29-3 describes the scale differences between the different installation options.  </a:t>
            </a:r>
          </a:p>
        </p:txBody>
      </p:sp>
      <p:graphicFrame>
        <p:nvGraphicFramePr>
          <p:cNvPr id="2" name="Table 1">
            <a:extLst>
              <a:ext uri="{FF2B5EF4-FFF2-40B4-BE49-F238E27FC236}">
                <a16:creationId xmlns:a16="http://schemas.microsoft.com/office/drawing/2014/main" id="{C7682DF3-B710-4F97-9ADD-28E9B0817202}"/>
              </a:ext>
            </a:extLst>
          </p:cNvPr>
          <p:cNvGraphicFramePr>
            <a:graphicFrameLocks noGrp="1"/>
          </p:cNvGraphicFramePr>
          <p:nvPr>
            <p:extLst>
              <p:ext uri="{D42A27DB-BD31-4B8C-83A1-F6EECF244321}">
                <p14:modId xmlns:p14="http://schemas.microsoft.com/office/powerpoint/2010/main" val="754051240"/>
              </p:ext>
            </p:extLst>
          </p:nvPr>
        </p:nvGraphicFramePr>
        <p:xfrm>
          <a:off x="1523999" y="2967269"/>
          <a:ext cx="6096000" cy="16306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301462825"/>
                    </a:ext>
                  </a:extLst>
                </a:gridCol>
                <a:gridCol w="3048000">
                  <a:extLst>
                    <a:ext uri="{9D8B030D-6E8A-4147-A177-3AD203B41FA5}">
                      <a16:colId xmlns:a16="http://schemas.microsoft.com/office/drawing/2014/main" val="698048552"/>
                    </a:ext>
                  </a:extLst>
                </a:gridCol>
              </a:tblGrid>
              <a:tr h="370840">
                <a:tc>
                  <a:txBody>
                    <a:bodyPr/>
                    <a:lstStyle/>
                    <a:p>
                      <a:r>
                        <a:rPr lang="en-US" dirty="0"/>
                        <a:t>Installation Type</a:t>
                      </a:r>
                    </a:p>
                  </a:txBody>
                  <a:tcPr/>
                </a:tc>
                <a:tc>
                  <a:txBody>
                    <a:bodyPr/>
                    <a:lstStyle/>
                    <a:p>
                      <a:r>
                        <a:rPr lang="en-US" dirty="0"/>
                        <a:t>Scale</a:t>
                      </a:r>
                    </a:p>
                  </a:txBody>
                  <a:tcPr/>
                </a:tc>
                <a:extLst>
                  <a:ext uri="{0D108BD9-81ED-4DB2-BD59-A6C34878D82A}">
                    <a16:rowId xmlns:a16="http://schemas.microsoft.com/office/drawing/2014/main" val="289003092"/>
                  </a:ext>
                </a:extLst>
              </a:tr>
              <a:tr h="370840">
                <a:tc>
                  <a:txBody>
                    <a:bodyPr/>
                    <a:lstStyle/>
                    <a:p>
                      <a:r>
                        <a:rPr lang="en-US" dirty="0"/>
                        <a:t>Monolithic</a:t>
                      </a:r>
                    </a:p>
                  </a:txBody>
                  <a:tcPr/>
                </a:tc>
                <a:tc>
                  <a:txBody>
                    <a:bodyPr/>
                    <a:lstStyle/>
                    <a:p>
                      <a:r>
                        <a:rPr lang="en-US" dirty="0"/>
                        <a:t>Up to 4000 nodes</a:t>
                      </a:r>
                    </a:p>
                  </a:txBody>
                  <a:tcPr/>
                </a:tc>
                <a:extLst>
                  <a:ext uri="{0D108BD9-81ED-4DB2-BD59-A6C34878D82A}">
                    <a16:rowId xmlns:a16="http://schemas.microsoft.com/office/drawing/2014/main" val="823802632"/>
                  </a:ext>
                </a:extLst>
              </a:tr>
              <a:tr h="370840">
                <a:tc>
                  <a:txBody>
                    <a:bodyPr/>
                    <a:lstStyle/>
                    <a:p>
                      <a:r>
                        <a:rPr lang="en-US" dirty="0"/>
                        <a:t>Monolithic with compile masters</a:t>
                      </a:r>
                    </a:p>
                  </a:txBody>
                  <a:tcPr/>
                </a:tc>
                <a:tc>
                  <a:txBody>
                    <a:bodyPr/>
                    <a:lstStyle/>
                    <a:p>
                      <a:r>
                        <a:rPr lang="en-US" dirty="0"/>
                        <a:t>4000 to 20,000 nodes</a:t>
                      </a:r>
                    </a:p>
                  </a:txBody>
                  <a:tcPr/>
                </a:tc>
                <a:extLst>
                  <a:ext uri="{0D108BD9-81ED-4DB2-BD59-A6C34878D82A}">
                    <a16:rowId xmlns:a16="http://schemas.microsoft.com/office/drawing/2014/main" val="919022877"/>
                  </a:ext>
                </a:extLst>
              </a:tr>
              <a:tr h="370840">
                <a:tc>
                  <a:txBody>
                    <a:bodyPr/>
                    <a:lstStyle/>
                    <a:p>
                      <a:r>
                        <a:rPr lang="en-US" dirty="0"/>
                        <a:t>Monolithic with compile masters and standalone PE-PostgreSQL</a:t>
                      </a:r>
                    </a:p>
                  </a:txBody>
                  <a:tcPr/>
                </a:tc>
                <a:tc>
                  <a:txBody>
                    <a:bodyPr/>
                    <a:lstStyle/>
                    <a:p>
                      <a:r>
                        <a:rPr lang="en-US" dirty="0"/>
                        <a:t>More than 20,000 nodes</a:t>
                      </a:r>
                    </a:p>
                  </a:txBody>
                  <a:tcPr/>
                </a:tc>
                <a:extLst>
                  <a:ext uri="{0D108BD9-81ED-4DB2-BD59-A6C34878D82A}">
                    <a16:rowId xmlns:a16="http://schemas.microsoft.com/office/drawing/2014/main" val="2358701519"/>
                  </a:ext>
                </a:extLst>
              </a:tr>
            </a:tbl>
          </a:graphicData>
        </a:graphic>
      </p:graphicFrame>
      <p:sp>
        <p:nvSpPr>
          <p:cNvPr id="7" name="TextBox 6">
            <a:extLst>
              <a:ext uri="{FF2B5EF4-FFF2-40B4-BE49-F238E27FC236}">
                <a16:creationId xmlns:a16="http://schemas.microsoft.com/office/drawing/2014/main" id="{63A06407-7C82-4D93-8941-F52F45CB4C16}"/>
              </a:ext>
            </a:extLst>
          </p:cNvPr>
          <p:cNvSpPr txBox="1"/>
          <p:nvPr/>
        </p:nvSpPr>
        <p:spPr>
          <a:xfrm>
            <a:off x="3052801" y="2523957"/>
            <a:ext cx="2879122" cy="276999"/>
          </a:xfrm>
          <a:prstGeom prst="rect">
            <a:avLst/>
          </a:prstGeom>
          <a:noFill/>
        </p:spPr>
        <p:txBody>
          <a:bodyPr wrap="none" rtlCol="0">
            <a:spAutoFit/>
          </a:bodyPr>
          <a:lstStyle/>
          <a:p>
            <a:r>
              <a:rPr lang="en-US" sz="1200" b="1" dirty="0"/>
              <a:t>Table 29-3 Puppet Installation Modes</a:t>
            </a:r>
            <a:endParaRPr lang="en-US" sz="1200" dirty="0"/>
          </a:p>
        </p:txBody>
      </p:sp>
    </p:spTree>
    <p:extLst>
      <p:ext uri="{BB962C8B-B14F-4D97-AF65-F5344CB8AC3E}">
        <p14:creationId xmlns:p14="http://schemas.microsoft.com/office/powerpoint/2010/main" val="324243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(Cont.)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77919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The recommended deployment is a monolithic installation, which supports up to 4000 nodes. In a very large scale environment, best practices are high availability and centralized management. Administrators may need a master of masters (MoM) to manage the distributed puppet masters and their associated databases.</a:t>
            </a:r>
          </a:p>
          <a:p>
            <a:pPr marL="285750" indent="-285750">
              <a:buFont typeface="Arial" panose="020B0604020202020204" pitchFamily="34" charset="0"/>
              <a:buChar char="•"/>
            </a:pPr>
            <a:r>
              <a:rPr lang="en-US" sz="1600" dirty="0">
                <a:solidFill>
                  <a:srgbClr val="000000"/>
                </a:solidFill>
              </a:rPr>
              <a:t>Large deployments also need compile masters, which are load-balanced Puppet servers. Figure 29-3 shows a typical large-scale enterprise deployment model of Puppet and its associated components.</a:t>
            </a:r>
          </a:p>
        </p:txBody>
      </p:sp>
      <p:pic>
        <p:nvPicPr>
          <p:cNvPr id="2" name="Picture 1">
            <a:extLst>
              <a:ext uri="{FF2B5EF4-FFF2-40B4-BE49-F238E27FC236}">
                <a16:creationId xmlns:a16="http://schemas.microsoft.com/office/drawing/2014/main" id="{38B599C7-F986-4502-AF9F-FC762ECA2F7E}"/>
              </a:ext>
            </a:extLst>
          </p:cNvPr>
          <p:cNvPicPr>
            <a:picLocks noChangeAspect="1"/>
          </p:cNvPicPr>
          <p:nvPr/>
        </p:nvPicPr>
        <p:blipFill>
          <a:blip r:embed="rId3"/>
          <a:stretch>
            <a:fillRect/>
          </a:stretch>
        </p:blipFill>
        <p:spPr>
          <a:xfrm>
            <a:off x="1538286" y="2481044"/>
            <a:ext cx="6067425" cy="1762125"/>
          </a:xfrm>
          <a:prstGeom prst="rect">
            <a:avLst/>
          </a:prstGeom>
        </p:spPr>
      </p:pic>
      <p:pic>
        <p:nvPicPr>
          <p:cNvPr id="4" name="Picture 3">
            <a:extLst>
              <a:ext uri="{FF2B5EF4-FFF2-40B4-BE49-F238E27FC236}">
                <a16:creationId xmlns:a16="http://schemas.microsoft.com/office/drawing/2014/main" id="{4ADF32E6-3473-4613-9CDC-96F86032C194}"/>
              </a:ext>
            </a:extLst>
          </p:cNvPr>
          <p:cNvPicPr>
            <a:picLocks noChangeAspect="1"/>
          </p:cNvPicPr>
          <p:nvPr/>
        </p:nvPicPr>
        <p:blipFill>
          <a:blip r:embed="rId4"/>
          <a:stretch>
            <a:fillRect/>
          </a:stretch>
        </p:blipFill>
        <p:spPr>
          <a:xfrm>
            <a:off x="2447925" y="4373563"/>
            <a:ext cx="3124200" cy="209550"/>
          </a:xfrm>
          <a:prstGeom prst="rect">
            <a:avLst/>
          </a:prstGeom>
        </p:spPr>
      </p:pic>
    </p:spTree>
    <p:extLst>
      <p:ext uri="{BB962C8B-B14F-4D97-AF65-F5344CB8AC3E}">
        <p14:creationId xmlns:p14="http://schemas.microsoft.com/office/powerpoint/2010/main" val="325451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Modules</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779192" cy="3539430"/>
          </a:xfrm>
          <a:prstGeom prst="rect">
            <a:avLst/>
          </a:prstGeom>
          <a:noFill/>
        </p:spPr>
        <p:txBody>
          <a:bodyPr wrap="square" rtlCol="0">
            <a:spAutoFit/>
          </a:bodyPr>
          <a:lstStyle/>
          <a:p>
            <a:r>
              <a:rPr lang="en-US" sz="1600" dirty="0">
                <a:solidFill>
                  <a:srgbClr val="000000"/>
                </a:solidFill>
              </a:rPr>
              <a:t>Puppet modules contain these components: </a:t>
            </a:r>
          </a:p>
          <a:p>
            <a:pPr marL="1657350" lvl="3" indent="-285750">
              <a:buFont typeface="Arial" panose="020B0604020202020204" pitchFamily="34" charset="0"/>
              <a:buChar char="•"/>
            </a:pPr>
            <a:r>
              <a:rPr lang="en-US" sz="1600" dirty="0">
                <a:solidFill>
                  <a:srgbClr val="000000"/>
                </a:solidFill>
              </a:rPr>
              <a:t>Manifests</a:t>
            </a:r>
          </a:p>
          <a:p>
            <a:pPr marL="1657350" lvl="3" indent="-285750">
              <a:buFont typeface="Arial" panose="020B0604020202020204" pitchFamily="34" charset="0"/>
              <a:buChar char="•"/>
            </a:pPr>
            <a:r>
              <a:rPr lang="en-US" sz="1600" dirty="0">
                <a:solidFill>
                  <a:srgbClr val="000000"/>
                </a:solidFill>
              </a:rPr>
              <a:t>Templates</a:t>
            </a:r>
          </a:p>
          <a:p>
            <a:pPr marL="1657350" lvl="3" indent="-285750">
              <a:buFont typeface="Arial" panose="020B0604020202020204" pitchFamily="34" charset="0"/>
              <a:buChar char="•"/>
            </a:pPr>
            <a:r>
              <a:rPr lang="en-US" sz="1600" dirty="0">
                <a:solidFill>
                  <a:srgbClr val="000000"/>
                </a:solidFill>
              </a:rPr>
              <a:t>Files</a:t>
            </a:r>
          </a:p>
          <a:p>
            <a:pPr marL="1657350" lvl="3" indent="-285750">
              <a:buFont typeface="Arial" panose="020B0604020202020204" pitchFamily="34" charset="0"/>
              <a:buChar char="•"/>
            </a:pPr>
            <a:endParaRPr lang="en-US" sz="1600" dirty="0">
              <a:solidFill>
                <a:srgbClr val="000000"/>
              </a:solidFill>
            </a:endParaRPr>
          </a:p>
          <a:p>
            <a:r>
              <a:rPr lang="en-US" sz="1600" dirty="0">
                <a:solidFill>
                  <a:srgbClr val="000000"/>
                </a:solidFill>
              </a:rPr>
              <a:t>Manifests are the code that configures the clients or nodes running the puppet agent.</a:t>
            </a:r>
          </a:p>
          <a:p>
            <a:endParaRPr lang="en-US" sz="1600" dirty="0">
              <a:solidFill>
                <a:srgbClr val="000000"/>
              </a:solidFill>
            </a:endParaRPr>
          </a:p>
          <a:p>
            <a:r>
              <a:rPr lang="en-US" sz="1600" dirty="0">
                <a:solidFill>
                  <a:srgbClr val="000000"/>
                </a:solidFill>
              </a:rPr>
              <a:t>Manifests are pushed to the devices using SSL and require certificates to ensure the security of communications between the puppet master and the puppet agents.</a:t>
            </a:r>
          </a:p>
          <a:p>
            <a:endParaRPr lang="en-US" sz="1600" dirty="0">
              <a:solidFill>
                <a:srgbClr val="000000"/>
              </a:solidFill>
            </a:endParaRPr>
          </a:p>
          <a:p>
            <a:r>
              <a:rPr lang="en-US" sz="1600" dirty="0">
                <a:solidFill>
                  <a:srgbClr val="000000"/>
                </a:solidFill>
              </a:rPr>
              <a:t>Manifests can be saved as individual files and have a file extension .pp.</a:t>
            </a:r>
          </a:p>
          <a:p>
            <a:endParaRPr lang="en-US" sz="1600" dirty="0">
              <a:solidFill>
                <a:srgbClr val="000000"/>
              </a:solidFill>
            </a:endParaRPr>
          </a:p>
          <a:p>
            <a:r>
              <a:rPr lang="en-US" sz="1600" dirty="0">
                <a:solidFill>
                  <a:srgbClr val="000000"/>
                </a:solidFill>
              </a:rPr>
              <a:t>One module called cisco_ios, contains many manifests and leverages SSH to connect to devices. </a:t>
            </a:r>
          </a:p>
        </p:txBody>
      </p:sp>
    </p:spTree>
    <p:extLst>
      <p:ext uri="{BB962C8B-B14F-4D97-AF65-F5344CB8AC3E}">
        <p14:creationId xmlns:p14="http://schemas.microsoft.com/office/powerpoint/2010/main" val="153083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Manifest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850278"/>
            <a:ext cx="877919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Example 29-6 shows an example of a manifest file, named NTP_Server.pp, that configures a Network Time Protocol (NTP) server on a Cisco Catalyst device. </a:t>
            </a:r>
          </a:p>
          <a:p>
            <a:pPr marL="285750" indent="-285750">
              <a:buFont typeface="Arial" panose="020B0604020202020204" pitchFamily="34" charset="0"/>
              <a:buChar char="•"/>
            </a:pPr>
            <a:r>
              <a:rPr lang="en-US" sz="1600" dirty="0">
                <a:solidFill>
                  <a:srgbClr val="000000"/>
                </a:solidFill>
              </a:rPr>
              <a:t>This example shows that the NTP server IP address is configured as 1.2.3.4, and it uses VLAN 42 as the source interface. The line ensure =&gt; ‘present’ means that the NTP server configuration should be present in the running configuration of the Catalyst IOS device on which the manifest is running. </a:t>
            </a:r>
          </a:p>
        </p:txBody>
      </p:sp>
      <p:pic>
        <p:nvPicPr>
          <p:cNvPr id="2" name="Picture 1">
            <a:extLst>
              <a:ext uri="{FF2B5EF4-FFF2-40B4-BE49-F238E27FC236}">
                <a16:creationId xmlns:a16="http://schemas.microsoft.com/office/drawing/2014/main" id="{7D8F65B0-CEF1-8643-BD0B-46CF0FDB5342}"/>
              </a:ext>
            </a:extLst>
          </p:cNvPr>
          <p:cNvPicPr>
            <a:picLocks noChangeAspect="1"/>
          </p:cNvPicPr>
          <p:nvPr/>
        </p:nvPicPr>
        <p:blipFill>
          <a:blip r:embed="rId3"/>
          <a:stretch>
            <a:fillRect/>
          </a:stretch>
        </p:blipFill>
        <p:spPr>
          <a:xfrm>
            <a:off x="1583910" y="2723563"/>
            <a:ext cx="5976178" cy="1939959"/>
          </a:xfrm>
          <a:prstGeom prst="rect">
            <a:avLst/>
          </a:prstGeom>
        </p:spPr>
      </p:pic>
    </p:spTree>
    <p:extLst>
      <p:ext uri="{BB962C8B-B14F-4D97-AF65-F5344CB8AC3E}">
        <p14:creationId xmlns:p14="http://schemas.microsoft.com/office/powerpoint/2010/main" val="351524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Puppet Manifest (Cont.)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1113184"/>
            <a:ext cx="877919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Puppet leverages a domain-specific language (DSL) as its “programming language.” It is based on the Ruby language.</a:t>
            </a:r>
          </a:p>
          <a:p>
            <a:pPr marL="285750" indent="-285750">
              <a:buFont typeface="Arial" panose="020B0604020202020204" pitchFamily="34" charset="0"/>
              <a:buChar char="•"/>
            </a:pPr>
            <a:r>
              <a:rPr lang="en-US" sz="1600" dirty="0">
                <a:solidFill>
                  <a:srgbClr val="000000"/>
                </a:solidFill>
              </a:rPr>
              <a:t>Example 29-7 shows a manifest file called MOTD.pp that is used to configure a message-of-the-day (MOTD) banner on Catalyst IOS devices.  </a:t>
            </a:r>
          </a:p>
        </p:txBody>
      </p:sp>
      <p:pic>
        <p:nvPicPr>
          <p:cNvPr id="4" name="Picture 3">
            <a:extLst>
              <a:ext uri="{FF2B5EF4-FFF2-40B4-BE49-F238E27FC236}">
                <a16:creationId xmlns:a16="http://schemas.microsoft.com/office/drawing/2014/main" id="{B3983BD8-15DA-8A47-BDBA-21C084AD0E1F}"/>
              </a:ext>
            </a:extLst>
          </p:cNvPr>
          <p:cNvPicPr>
            <a:picLocks noChangeAspect="1"/>
          </p:cNvPicPr>
          <p:nvPr/>
        </p:nvPicPr>
        <p:blipFill>
          <a:blip r:embed="rId3"/>
          <a:stretch>
            <a:fillRect/>
          </a:stretch>
        </p:blipFill>
        <p:spPr>
          <a:xfrm>
            <a:off x="1352135" y="2571750"/>
            <a:ext cx="6439728" cy="1088126"/>
          </a:xfrm>
          <a:prstGeom prst="rect">
            <a:avLst/>
          </a:prstGeom>
        </p:spPr>
      </p:pic>
    </p:spTree>
    <p:extLst>
      <p:ext uri="{BB962C8B-B14F-4D97-AF65-F5344CB8AC3E}">
        <p14:creationId xmlns:p14="http://schemas.microsoft.com/office/powerpoint/2010/main" val="34215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29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81246" y="855418"/>
            <a:ext cx="8467338" cy="3716582"/>
          </a:xfrm>
        </p:spPr>
        <p:txBody>
          <a:bodyPr/>
          <a:lstStyle/>
          <a:p>
            <a:pPr marL="0" indent="0" algn="l" defTabSz="684213" fontAlgn="base">
              <a:spcBef>
                <a:spcPts val="600"/>
              </a:spcBef>
              <a:spcAft>
                <a:spcPts val="600"/>
              </a:spcAft>
              <a:buClr>
                <a:schemeClr val="tx2"/>
              </a:buClr>
              <a:buSzPct val="90000"/>
            </a:pPr>
            <a:r>
              <a:rPr lang="en-US" sz="1800" b="1" dirty="0">
                <a:solidFill>
                  <a:srgbClr val="000000"/>
                </a:solidFill>
              </a:rPr>
              <a:t>This chapter covers the following content:</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Embedded Event Manager (EEM) </a:t>
            </a:r>
            <a:r>
              <a:rPr lang="en-US" sz="1800" dirty="0">
                <a:solidFill>
                  <a:srgbClr val="000000"/>
                </a:solidFill>
              </a:rPr>
              <a:t>- This section illustrates common use cases and operations of the on-box EEM automation tool as well as the Tcl scripting engine.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Agent-Based Automation Tools </a:t>
            </a:r>
            <a:r>
              <a:rPr lang="en-US" sz="1800" dirty="0">
                <a:solidFill>
                  <a:srgbClr val="000000"/>
                </a:solidFill>
              </a:rPr>
              <a:t>- This section examines the benefits and operations of the various agent-based automation tools.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rPr>
              <a:t>Agentless Automation Tools </a:t>
            </a:r>
            <a:r>
              <a:rPr lang="en-US" sz="1800" dirty="0">
                <a:solidFill>
                  <a:srgbClr val="000000"/>
                </a:solidFill>
              </a:rPr>
              <a:t>- This section examines the benefits and operations of the various agentless automation tools.</a:t>
            </a:r>
          </a:p>
          <a:p>
            <a:pPr marL="0" indent="0" algn="l" defTabSz="684213" fontAlgn="base">
              <a:spcBef>
                <a:spcPts val="600"/>
              </a:spcBef>
              <a:spcAft>
                <a:spcPts val="600"/>
              </a:spcAft>
              <a:buClr>
                <a:schemeClr val="tx2"/>
              </a:buClr>
              <a:buSzPct val="90000"/>
            </a:pPr>
            <a:r>
              <a:rPr lang="en-US" sz="1800" dirty="0">
                <a:solidFill>
                  <a:srgbClr val="000000"/>
                </a:solidFill>
              </a:rPr>
              <a:t>This chapter is intended to provide a high-level overview of some of the most common configuration management and automation tools that are available. </a:t>
            </a: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800" dirty="0">
              <a:solidFill>
                <a:srgbClr val="000000"/>
              </a:solidFill>
            </a:endParaRPr>
          </a:p>
          <a:p>
            <a:pPr marL="285750" indent="-285750" algn="l" defTabSz="684213" fontAlgn="base">
              <a:spcBef>
                <a:spcPts val="600"/>
              </a:spcBef>
              <a:spcAft>
                <a:spcPts val="600"/>
              </a:spcAft>
              <a:buClr>
                <a:schemeClr val="tx2"/>
              </a:buClr>
              <a:buSzPct val="90000"/>
              <a:buFont typeface="Arial" panose="020B0604020202020204" pitchFamily="34" charset="0"/>
              <a:buChar char="•"/>
            </a:pPr>
            <a:endParaRPr lang="en-US" sz="1800" dirty="0">
              <a:solidFill>
                <a:srgbClr val="000000"/>
              </a:solidFill>
            </a:endParaRPr>
          </a:p>
        </p:txBody>
      </p:sp>
    </p:spTree>
    <p:extLst>
      <p:ext uri="{BB962C8B-B14F-4D97-AF65-F5344CB8AC3E}">
        <p14:creationId xmlns:p14="http://schemas.microsoft.com/office/powerpoint/2010/main" val="109019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Chef </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77919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Chef is an open source configuration management tool. Chef is written in Ruby and Erlang, using Ruby for writing code within Chef.</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Configuration management tools function in two different types of models: push and pull. </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Chef is similar to Puppet in several ways:</a:t>
            </a:r>
          </a:p>
          <a:p>
            <a:pPr marL="742950" lvl="1" indent="-285750">
              <a:buFont typeface="Arial" panose="020B0604020202020204" pitchFamily="34" charset="0"/>
              <a:buChar char="•"/>
            </a:pPr>
            <a:r>
              <a:rPr lang="en-US" sz="1600" dirty="0">
                <a:solidFill>
                  <a:srgbClr val="000000"/>
                </a:solidFill>
              </a:rPr>
              <a:t>Both have free open source versions available</a:t>
            </a:r>
          </a:p>
          <a:p>
            <a:pPr marL="742950" lvl="1" indent="-285750">
              <a:buFont typeface="Arial" panose="020B0604020202020204" pitchFamily="34" charset="0"/>
              <a:buChar char="•"/>
            </a:pPr>
            <a:r>
              <a:rPr lang="en-US" sz="1600" dirty="0">
                <a:solidFill>
                  <a:srgbClr val="000000"/>
                </a:solidFill>
              </a:rPr>
              <a:t>Both have paid enterprise versions available</a:t>
            </a:r>
          </a:p>
          <a:p>
            <a:pPr marL="742950" lvl="1" indent="-285750">
              <a:buFont typeface="Arial" panose="020B0604020202020204" pitchFamily="34" charset="0"/>
              <a:buChar char="•"/>
            </a:pPr>
            <a:r>
              <a:rPr lang="en-US" sz="1600" dirty="0">
                <a:solidFill>
                  <a:srgbClr val="000000"/>
                </a:solidFill>
              </a:rPr>
              <a:t>Both manage code that needs to be updated and stored</a:t>
            </a:r>
          </a:p>
          <a:p>
            <a:pPr marL="742950" lvl="1" indent="-285750">
              <a:buFont typeface="Arial" panose="020B0604020202020204" pitchFamily="34" charset="0"/>
              <a:buChar char="•"/>
            </a:pPr>
            <a:r>
              <a:rPr lang="en-US" sz="1600" dirty="0">
                <a:solidFill>
                  <a:srgbClr val="000000"/>
                </a:solidFill>
              </a:rPr>
              <a:t>Both manage devices or nodes to be configured</a:t>
            </a:r>
          </a:p>
          <a:p>
            <a:pPr marL="742950" lvl="1" indent="-285750">
              <a:buFont typeface="Arial" panose="020B0604020202020204" pitchFamily="34" charset="0"/>
              <a:buChar char="•"/>
            </a:pPr>
            <a:r>
              <a:rPr lang="en-US" sz="1600" dirty="0">
                <a:solidFill>
                  <a:srgbClr val="000000"/>
                </a:solidFill>
              </a:rPr>
              <a:t>Both leverage a pull model</a:t>
            </a:r>
          </a:p>
          <a:p>
            <a:pPr marL="742950" lvl="1" indent="-285750">
              <a:buFont typeface="Arial" panose="020B0604020202020204" pitchFamily="34" charset="0"/>
              <a:buChar char="•"/>
            </a:pPr>
            <a:r>
              <a:rPr lang="en-US" sz="1600" dirty="0">
                <a:solidFill>
                  <a:srgbClr val="000000"/>
                </a:solidFill>
              </a:rPr>
              <a:t>Both function as a client/server model </a:t>
            </a:r>
          </a:p>
        </p:txBody>
      </p:sp>
    </p:spTree>
    <p:extLst>
      <p:ext uri="{BB962C8B-B14F-4D97-AF65-F5344CB8AC3E}">
        <p14:creationId xmlns:p14="http://schemas.microsoft.com/office/powerpoint/2010/main" val="34612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Chef’s Structure</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578216"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Chef’s structure, terminology, and core components are different from those of Puppet.</a:t>
            </a:r>
          </a:p>
          <a:p>
            <a:pPr marL="285750" indent="-285750">
              <a:buFont typeface="Arial" panose="020B0604020202020204" pitchFamily="34" charset="0"/>
              <a:buChar char="•"/>
            </a:pPr>
            <a:r>
              <a:rPr lang="en-US" sz="1600" dirty="0">
                <a:solidFill>
                  <a:srgbClr val="000000"/>
                </a:solidFill>
              </a:rPr>
              <a:t>Figure 29-4 illustrates the high-level architecture of Chef and the communications path between the various areas within the Chef environment. </a:t>
            </a:r>
          </a:p>
        </p:txBody>
      </p:sp>
      <p:pic>
        <p:nvPicPr>
          <p:cNvPr id="2" name="Picture 1">
            <a:extLst>
              <a:ext uri="{FF2B5EF4-FFF2-40B4-BE49-F238E27FC236}">
                <a16:creationId xmlns:a16="http://schemas.microsoft.com/office/drawing/2014/main" id="{FF4D5F57-2B09-49C1-B041-CB5E623785F7}"/>
              </a:ext>
            </a:extLst>
          </p:cNvPr>
          <p:cNvPicPr>
            <a:picLocks noChangeAspect="1"/>
          </p:cNvPicPr>
          <p:nvPr/>
        </p:nvPicPr>
        <p:blipFill>
          <a:blip r:embed="rId3"/>
          <a:stretch>
            <a:fillRect/>
          </a:stretch>
        </p:blipFill>
        <p:spPr>
          <a:xfrm>
            <a:off x="2612231" y="1649293"/>
            <a:ext cx="3919538" cy="3126205"/>
          </a:xfrm>
          <a:prstGeom prst="rect">
            <a:avLst/>
          </a:prstGeom>
        </p:spPr>
      </p:pic>
      <p:sp>
        <p:nvSpPr>
          <p:cNvPr id="6" name="TextBox 5">
            <a:extLst>
              <a:ext uri="{FF2B5EF4-FFF2-40B4-BE49-F238E27FC236}">
                <a16:creationId xmlns:a16="http://schemas.microsoft.com/office/drawing/2014/main" id="{9209EF5E-FABA-487D-B713-C66D12E4FE31}"/>
              </a:ext>
            </a:extLst>
          </p:cNvPr>
          <p:cNvSpPr txBox="1"/>
          <p:nvPr/>
        </p:nvSpPr>
        <p:spPr>
          <a:xfrm>
            <a:off x="692845" y="1961266"/>
            <a:ext cx="1887055" cy="400110"/>
          </a:xfrm>
          <a:prstGeom prst="rect">
            <a:avLst/>
          </a:prstGeom>
          <a:noFill/>
        </p:spPr>
        <p:txBody>
          <a:bodyPr wrap="none" rtlCol="0">
            <a:spAutoFit/>
          </a:bodyPr>
          <a:lstStyle/>
          <a:p>
            <a:r>
              <a:rPr lang="en-US" sz="1000" b="1" dirty="0">
                <a:solidFill>
                  <a:srgbClr val="000000"/>
                </a:solidFill>
              </a:rPr>
              <a:t>Figure 29-4</a:t>
            </a:r>
          </a:p>
          <a:p>
            <a:r>
              <a:rPr lang="en-US" sz="1000" i="1" dirty="0">
                <a:solidFill>
                  <a:srgbClr val="000000"/>
                </a:solidFill>
              </a:rPr>
              <a:t>High-Level Chef Architecture</a:t>
            </a:r>
          </a:p>
        </p:txBody>
      </p:sp>
    </p:spTree>
    <p:extLst>
      <p:ext uri="{BB962C8B-B14F-4D97-AF65-F5344CB8AC3E}">
        <p14:creationId xmlns:p14="http://schemas.microsoft.com/office/powerpoint/2010/main" val="367539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Chef Components</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578216" cy="830997"/>
          </a:xfrm>
          <a:prstGeom prst="rect">
            <a:avLst/>
          </a:prstGeom>
          <a:noFill/>
        </p:spPr>
        <p:txBody>
          <a:bodyPr wrap="square" rtlCol="0">
            <a:spAutoFit/>
          </a:bodyPr>
          <a:lstStyle/>
          <a:p>
            <a:r>
              <a:rPr lang="en-US" sz="1600" dirty="0">
                <a:solidFill>
                  <a:srgbClr val="000000"/>
                </a:solidFill>
              </a:rPr>
              <a:t>Although the core concepts of Puppet and Chef are similar, the terminology differs. Whereas Puppet has modules and manifests, Chef has cookbooks and recipes. Table 29-4 compares the components of Chef and Puppet and provides a brief description of each component. </a:t>
            </a:r>
          </a:p>
        </p:txBody>
      </p:sp>
      <p:graphicFrame>
        <p:nvGraphicFramePr>
          <p:cNvPr id="2" name="Table 1">
            <a:extLst>
              <a:ext uri="{FF2B5EF4-FFF2-40B4-BE49-F238E27FC236}">
                <a16:creationId xmlns:a16="http://schemas.microsoft.com/office/drawing/2014/main" id="{FC2CA355-C4BA-47F7-AD1A-1AC5126894DA}"/>
              </a:ext>
            </a:extLst>
          </p:cNvPr>
          <p:cNvGraphicFramePr>
            <a:graphicFrameLocks noGrp="1"/>
          </p:cNvGraphicFramePr>
          <p:nvPr>
            <p:extLst>
              <p:ext uri="{D42A27DB-BD31-4B8C-83A1-F6EECF244321}">
                <p14:modId xmlns:p14="http://schemas.microsoft.com/office/powerpoint/2010/main" val="2775936911"/>
              </p:ext>
            </p:extLst>
          </p:nvPr>
        </p:nvGraphicFramePr>
        <p:xfrm>
          <a:off x="554941" y="1958658"/>
          <a:ext cx="8017164" cy="2519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928047857"/>
                    </a:ext>
                  </a:extLst>
                </a:gridCol>
                <a:gridCol w="1948873">
                  <a:extLst>
                    <a:ext uri="{9D8B030D-6E8A-4147-A177-3AD203B41FA5}">
                      <a16:colId xmlns:a16="http://schemas.microsoft.com/office/drawing/2014/main" val="1349454"/>
                    </a:ext>
                  </a:extLst>
                </a:gridCol>
                <a:gridCol w="4036291">
                  <a:extLst>
                    <a:ext uri="{9D8B030D-6E8A-4147-A177-3AD203B41FA5}">
                      <a16:colId xmlns:a16="http://schemas.microsoft.com/office/drawing/2014/main" val="2215005579"/>
                    </a:ext>
                  </a:extLst>
                </a:gridCol>
              </a:tblGrid>
              <a:tr h="370840">
                <a:tc>
                  <a:txBody>
                    <a:bodyPr/>
                    <a:lstStyle/>
                    <a:p>
                      <a:r>
                        <a:rPr lang="en-US" dirty="0"/>
                        <a:t>Chef Components</a:t>
                      </a:r>
                    </a:p>
                  </a:txBody>
                  <a:tcPr/>
                </a:tc>
                <a:tc>
                  <a:txBody>
                    <a:bodyPr/>
                    <a:lstStyle/>
                    <a:p>
                      <a:r>
                        <a:rPr lang="en-US" dirty="0"/>
                        <a:t>Puppet Components</a:t>
                      </a:r>
                    </a:p>
                  </a:txBody>
                  <a:tcPr/>
                </a:tc>
                <a:tc>
                  <a:txBody>
                    <a:bodyPr/>
                    <a:lstStyle/>
                    <a:p>
                      <a:r>
                        <a:rPr lang="en-US" dirty="0"/>
                        <a:t>Description</a:t>
                      </a:r>
                    </a:p>
                  </a:txBody>
                  <a:tcPr/>
                </a:tc>
                <a:extLst>
                  <a:ext uri="{0D108BD9-81ED-4DB2-BD59-A6C34878D82A}">
                    <a16:rowId xmlns:a16="http://schemas.microsoft.com/office/drawing/2014/main" val="2734689500"/>
                  </a:ext>
                </a:extLst>
              </a:tr>
              <a:tr h="370840">
                <a:tc>
                  <a:txBody>
                    <a:bodyPr/>
                    <a:lstStyle/>
                    <a:p>
                      <a:r>
                        <a:rPr lang="en-US" dirty="0"/>
                        <a:t>Chef server</a:t>
                      </a:r>
                    </a:p>
                  </a:txBody>
                  <a:tcPr/>
                </a:tc>
                <a:tc>
                  <a:txBody>
                    <a:bodyPr/>
                    <a:lstStyle/>
                    <a:p>
                      <a:r>
                        <a:rPr lang="en-US" dirty="0"/>
                        <a:t>Puppet master</a:t>
                      </a:r>
                    </a:p>
                  </a:txBody>
                  <a:tcPr/>
                </a:tc>
                <a:tc>
                  <a:txBody>
                    <a:bodyPr/>
                    <a:lstStyle/>
                    <a:p>
                      <a:r>
                        <a:rPr lang="en-US" dirty="0"/>
                        <a:t>Server/master functions</a:t>
                      </a:r>
                    </a:p>
                  </a:txBody>
                  <a:tcPr/>
                </a:tc>
                <a:extLst>
                  <a:ext uri="{0D108BD9-81ED-4DB2-BD59-A6C34878D82A}">
                    <a16:rowId xmlns:a16="http://schemas.microsoft.com/office/drawing/2014/main" val="4052510222"/>
                  </a:ext>
                </a:extLst>
              </a:tr>
              <a:tr h="370840">
                <a:tc>
                  <a:txBody>
                    <a:bodyPr/>
                    <a:lstStyle/>
                    <a:p>
                      <a:r>
                        <a:rPr lang="en-US" dirty="0"/>
                        <a:t>Chef client</a:t>
                      </a:r>
                    </a:p>
                  </a:txBody>
                  <a:tcPr/>
                </a:tc>
                <a:tc>
                  <a:txBody>
                    <a:bodyPr/>
                    <a:lstStyle/>
                    <a:p>
                      <a:r>
                        <a:rPr lang="en-US" dirty="0"/>
                        <a:t>Puppet agent</a:t>
                      </a:r>
                    </a:p>
                  </a:txBody>
                  <a:tcPr/>
                </a:tc>
                <a:tc>
                  <a:txBody>
                    <a:bodyPr/>
                    <a:lstStyle/>
                    <a:p>
                      <a:r>
                        <a:rPr lang="en-US" dirty="0"/>
                        <a:t>Client/agent functions</a:t>
                      </a:r>
                    </a:p>
                  </a:txBody>
                  <a:tcPr/>
                </a:tc>
                <a:extLst>
                  <a:ext uri="{0D108BD9-81ED-4DB2-BD59-A6C34878D82A}">
                    <a16:rowId xmlns:a16="http://schemas.microsoft.com/office/drawing/2014/main" val="3621885326"/>
                  </a:ext>
                </a:extLst>
              </a:tr>
              <a:tr h="370840">
                <a:tc>
                  <a:txBody>
                    <a:bodyPr/>
                    <a:lstStyle/>
                    <a:p>
                      <a:r>
                        <a:rPr lang="en-US" dirty="0"/>
                        <a:t>Cookbook</a:t>
                      </a:r>
                    </a:p>
                  </a:txBody>
                  <a:tcPr/>
                </a:tc>
                <a:tc>
                  <a:txBody>
                    <a:bodyPr/>
                    <a:lstStyle/>
                    <a:p>
                      <a:r>
                        <a:rPr lang="en-US" dirty="0"/>
                        <a:t>Module</a:t>
                      </a:r>
                    </a:p>
                  </a:txBody>
                  <a:tcPr/>
                </a:tc>
                <a:tc>
                  <a:txBody>
                    <a:bodyPr/>
                    <a:lstStyle/>
                    <a:p>
                      <a:r>
                        <a:rPr lang="en-US" dirty="0"/>
                        <a:t>Collection of code or files</a:t>
                      </a:r>
                    </a:p>
                  </a:txBody>
                  <a:tcPr/>
                </a:tc>
                <a:extLst>
                  <a:ext uri="{0D108BD9-81ED-4DB2-BD59-A6C34878D82A}">
                    <a16:rowId xmlns:a16="http://schemas.microsoft.com/office/drawing/2014/main" val="1984731288"/>
                  </a:ext>
                </a:extLst>
              </a:tr>
              <a:tr h="370840">
                <a:tc>
                  <a:txBody>
                    <a:bodyPr/>
                    <a:lstStyle/>
                    <a:p>
                      <a:r>
                        <a:rPr lang="en-US" dirty="0"/>
                        <a:t>Recipe</a:t>
                      </a:r>
                    </a:p>
                  </a:txBody>
                  <a:tcPr/>
                </a:tc>
                <a:tc>
                  <a:txBody>
                    <a:bodyPr/>
                    <a:lstStyle/>
                    <a:p>
                      <a:r>
                        <a:rPr lang="en-US" dirty="0"/>
                        <a:t>Manifest</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dirty="0"/>
                        <a:t>Code being deployed to make configuration changes</a:t>
                      </a:r>
                    </a:p>
                  </a:txBody>
                  <a:tcPr/>
                </a:tc>
                <a:extLst>
                  <a:ext uri="{0D108BD9-81ED-4DB2-BD59-A6C34878D82A}">
                    <a16:rowId xmlns:a16="http://schemas.microsoft.com/office/drawing/2014/main" val="4000103961"/>
                  </a:ext>
                </a:extLst>
              </a:tr>
              <a:tr h="370840">
                <a:tc>
                  <a:txBody>
                    <a:bodyPr/>
                    <a:lstStyle/>
                    <a:p>
                      <a:r>
                        <a:rPr lang="en-US" dirty="0"/>
                        <a:t>Workstation</a:t>
                      </a:r>
                    </a:p>
                  </a:txBody>
                  <a:tcPr/>
                </a:tc>
                <a:tc>
                  <a:txBody>
                    <a:bodyPr/>
                    <a:lstStyle/>
                    <a:p>
                      <a:r>
                        <a:rPr lang="en-US" dirty="0"/>
                        <a:t>Puppet console</a:t>
                      </a:r>
                    </a:p>
                  </a:txBody>
                  <a:tcPr/>
                </a:tc>
                <a:tc>
                  <a:txBody>
                    <a:bodyPr/>
                    <a:lstStyle/>
                    <a:p>
                      <a:r>
                        <a:rPr lang="en-US" dirty="0"/>
                        <a:t>Where users interact with configuration management tools and create code</a:t>
                      </a:r>
                    </a:p>
                  </a:txBody>
                  <a:tcPr/>
                </a:tc>
                <a:extLst>
                  <a:ext uri="{0D108BD9-81ED-4DB2-BD59-A6C34878D82A}">
                    <a16:rowId xmlns:a16="http://schemas.microsoft.com/office/drawing/2014/main" val="3375065855"/>
                  </a:ext>
                </a:extLst>
              </a:tr>
            </a:tbl>
          </a:graphicData>
        </a:graphic>
      </p:graphicFrame>
      <p:sp>
        <p:nvSpPr>
          <p:cNvPr id="7" name="TextBox 6">
            <a:extLst>
              <a:ext uri="{FF2B5EF4-FFF2-40B4-BE49-F238E27FC236}">
                <a16:creationId xmlns:a16="http://schemas.microsoft.com/office/drawing/2014/main" id="{A8042247-5B5B-4066-9F9F-7C42FD8845DC}"/>
              </a:ext>
            </a:extLst>
          </p:cNvPr>
          <p:cNvSpPr txBox="1"/>
          <p:nvPr/>
        </p:nvSpPr>
        <p:spPr>
          <a:xfrm>
            <a:off x="3005000" y="1622166"/>
            <a:ext cx="3133999" cy="276999"/>
          </a:xfrm>
          <a:prstGeom prst="rect">
            <a:avLst/>
          </a:prstGeom>
          <a:noFill/>
        </p:spPr>
        <p:txBody>
          <a:bodyPr wrap="none" rtlCol="0">
            <a:spAutoFit/>
          </a:bodyPr>
          <a:lstStyle/>
          <a:p>
            <a:r>
              <a:rPr lang="en-US" sz="1200" b="1" dirty="0"/>
              <a:t>Table 29-4 Puppet and Chef Comparison</a:t>
            </a:r>
            <a:endParaRPr lang="en-US" sz="1200" dirty="0"/>
          </a:p>
        </p:txBody>
      </p:sp>
    </p:spTree>
    <p:extLst>
      <p:ext uri="{BB962C8B-B14F-4D97-AF65-F5344CB8AC3E}">
        <p14:creationId xmlns:p14="http://schemas.microsoft.com/office/powerpoint/2010/main" val="261673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Chef Components (Cont.)</a:t>
            </a:r>
          </a:p>
        </p:txBody>
      </p:sp>
      <p:sp>
        <p:nvSpPr>
          <p:cNvPr id="5" name="TextBox 4">
            <a:extLst>
              <a:ext uri="{FF2B5EF4-FFF2-40B4-BE49-F238E27FC236}">
                <a16:creationId xmlns:a16="http://schemas.microsoft.com/office/drawing/2014/main" id="{FD094AB8-3FC0-43C8-9F7C-3E53BB95C0B7}"/>
              </a:ext>
            </a:extLst>
          </p:cNvPr>
          <p:cNvSpPr txBox="1"/>
          <p:nvPr/>
        </p:nvSpPr>
        <p:spPr>
          <a:xfrm>
            <a:off x="182403" y="665162"/>
            <a:ext cx="8578216"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Code is created on the Chef workstation. This code is stored in a file called a recipe</a:t>
            </a:r>
          </a:p>
          <a:p>
            <a:pPr marL="285750" indent="-285750">
              <a:buFont typeface="Arial" panose="020B0604020202020204" pitchFamily="34" charset="0"/>
              <a:buChar char="•"/>
            </a:pPr>
            <a:r>
              <a:rPr lang="en-US" sz="1600" dirty="0">
                <a:solidFill>
                  <a:srgbClr val="000000"/>
                </a:solidFill>
              </a:rPr>
              <a:t>Once a recipe is created on the workstation, it must be uploaded to the Chef server in order to be used in the environment. </a:t>
            </a:r>
            <a:r>
              <a:rPr lang="en-US" sz="1600" b="1" dirty="0">
                <a:solidFill>
                  <a:srgbClr val="000000"/>
                </a:solidFill>
              </a:rPr>
              <a:t>knife</a:t>
            </a:r>
            <a:r>
              <a:rPr lang="en-US" sz="1600" dirty="0">
                <a:solidFill>
                  <a:srgbClr val="000000"/>
                </a:solidFill>
              </a:rPr>
              <a:t> is the name of the command-line tool used to upload cookbooks to the Chef server. </a:t>
            </a:r>
          </a:p>
          <a:p>
            <a:pPr marL="285750" indent="-285750">
              <a:buFont typeface="Arial" panose="020B0604020202020204" pitchFamily="34" charset="0"/>
              <a:buChar char="•"/>
            </a:pPr>
            <a:r>
              <a:rPr lang="en-US" sz="1600" dirty="0">
                <a:solidFill>
                  <a:srgbClr val="000000"/>
                </a:solidFill>
              </a:rPr>
              <a:t>The command to execute an upload is </a:t>
            </a:r>
            <a:r>
              <a:rPr lang="en-US" sz="1600" b="1" dirty="0">
                <a:solidFill>
                  <a:srgbClr val="000000"/>
                </a:solidFill>
              </a:rPr>
              <a:t>knife</a:t>
            </a:r>
            <a:r>
              <a:rPr lang="en-US" sz="1600" dirty="0">
                <a:solidFill>
                  <a:srgbClr val="000000"/>
                </a:solidFill>
              </a:rPr>
              <a:t> </a:t>
            </a:r>
            <a:r>
              <a:rPr lang="en-US" sz="1600" b="1" dirty="0">
                <a:solidFill>
                  <a:srgbClr val="000000"/>
                </a:solidFill>
              </a:rPr>
              <a:t>upload</a:t>
            </a:r>
            <a:r>
              <a:rPr lang="en-US" sz="1600" dirty="0">
                <a:solidFill>
                  <a:srgbClr val="000000"/>
                </a:solidFill>
              </a:rPr>
              <a:t> </a:t>
            </a:r>
            <a:r>
              <a:rPr lang="en-US" sz="1600" i="1" dirty="0">
                <a:solidFill>
                  <a:srgbClr val="000000"/>
                </a:solidFill>
              </a:rPr>
              <a:t>cookbookname</a:t>
            </a:r>
            <a:r>
              <a:rPr lang="en-US" sz="1600" dirty="0">
                <a:solidFill>
                  <a:srgbClr val="000000"/>
                </a:solidFill>
              </a:rPr>
              <a:t>. </a:t>
            </a:r>
          </a:p>
          <a:p>
            <a:pPr marL="285750" indent="-285750">
              <a:buFont typeface="Arial" panose="020B0604020202020204" pitchFamily="34" charset="0"/>
              <a:buChar char="•"/>
            </a:pPr>
            <a:r>
              <a:rPr lang="en-US" sz="1600" dirty="0">
                <a:solidFill>
                  <a:srgbClr val="000000"/>
                </a:solidFill>
              </a:rPr>
              <a:t>The Chef server can be hosted locally on the workstation, hosted remotely on a server, or hosted in the cloud.</a:t>
            </a:r>
          </a:p>
          <a:p>
            <a:endParaRPr lang="en-US" sz="1600" dirty="0">
              <a:solidFill>
                <a:srgbClr val="000000"/>
              </a:solidFill>
            </a:endParaRPr>
          </a:p>
        </p:txBody>
      </p:sp>
      <p:sp>
        <p:nvSpPr>
          <p:cNvPr id="6" name="Rectangle 5">
            <a:extLst>
              <a:ext uri="{FF2B5EF4-FFF2-40B4-BE49-F238E27FC236}">
                <a16:creationId xmlns:a16="http://schemas.microsoft.com/office/drawing/2014/main" id="{66701DC5-E14D-CB41-B8D0-38F03845DB3C}"/>
              </a:ext>
            </a:extLst>
          </p:cNvPr>
          <p:cNvSpPr/>
          <p:nvPr/>
        </p:nvSpPr>
        <p:spPr>
          <a:xfrm>
            <a:off x="400049" y="2730707"/>
            <a:ext cx="8743951" cy="1323439"/>
          </a:xfrm>
          <a:prstGeom prst="rect">
            <a:avLst/>
          </a:prstGeom>
        </p:spPr>
        <p:txBody>
          <a:bodyPr wrap="square">
            <a:spAutoFit/>
          </a:bodyPr>
          <a:lstStyle/>
          <a:p>
            <a:r>
              <a:rPr lang="en-US" sz="1600" dirty="0">
                <a:solidFill>
                  <a:srgbClr val="000000"/>
                </a:solidFill>
              </a:rPr>
              <a:t>There are four types of Chef server deployments:</a:t>
            </a:r>
          </a:p>
          <a:p>
            <a:pPr marL="285750" indent="-285750">
              <a:buFont typeface="Arial" panose="020B0604020202020204" pitchFamily="34" charset="0"/>
              <a:buChar char="•"/>
            </a:pPr>
            <a:r>
              <a:rPr lang="en-US" sz="1600" b="1" dirty="0">
                <a:solidFill>
                  <a:srgbClr val="000000"/>
                </a:solidFill>
              </a:rPr>
              <a:t>Chef Solo -</a:t>
            </a:r>
            <a:r>
              <a:rPr lang="en-US" sz="1600" dirty="0">
                <a:solidFill>
                  <a:srgbClr val="000000"/>
                </a:solidFill>
              </a:rPr>
              <a:t> The Chef server is hosted locally on the workstation.</a:t>
            </a:r>
          </a:p>
          <a:p>
            <a:pPr marL="285750" indent="-285750">
              <a:buFont typeface="Arial" panose="020B0604020202020204" pitchFamily="34" charset="0"/>
              <a:buChar char="•"/>
            </a:pPr>
            <a:r>
              <a:rPr lang="en-US" sz="1600" b="1" dirty="0">
                <a:solidFill>
                  <a:srgbClr val="000000"/>
                </a:solidFill>
              </a:rPr>
              <a:t>Chef Client and Server -</a:t>
            </a:r>
            <a:r>
              <a:rPr lang="en-US" sz="1600" dirty="0">
                <a:solidFill>
                  <a:srgbClr val="000000"/>
                </a:solidFill>
              </a:rPr>
              <a:t>This is a typical Chef deployment with distributed components.</a:t>
            </a:r>
          </a:p>
          <a:p>
            <a:pPr marL="285750" indent="-285750">
              <a:buFont typeface="Arial" panose="020B0604020202020204" pitchFamily="34" charset="0"/>
              <a:buChar char="•"/>
            </a:pPr>
            <a:r>
              <a:rPr lang="en-US" sz="1600" b="1" dirty="0">
                <a:solidFill>
                  <a:srgbClr val="000000"/>
                </a:solidFill>
              </a:rPr>
              <a:t>Hosted Chef - </a:t>
            </a:r>
            <a:r>
              <a:rPr lang="en-US" sz="1600" dirty="0">
                <a:solidFill>
                  <a:srgbClr val="000000"/>
                </a:solidFill>
              </a:rPr>
              <a:t>The Chef server is hosted in the cloud.</a:t>
            </a:r>
          </a:p>
          <a:p>
            <a:pPr marL="285750" indent="-285750">
              <a:buFont typeface="Arial" panose="020B0604020202020204" pitchFamily="34" charset="0"/>
              <a:buChar char="•"/>
            </a:pPr>
            <a:r>
              <a:rPr lang="en-US" sz="1600" b="1" dirty="0">
                <a:solidFill>
                  <a:srgbClr val="000000"/>
                </a:solidFill>
              </a:rPr>
              <a:t>Private Chef - </a:t>
            </a:r>
            <a:r>
              <a:rPr lang="en-US" sz="1600" dirty="0">
                <a:solidFill>
                  <a:srgbClr val="000000"/>
                </a:solidFill>
              </a:rPr>
              <a:t> All Chef components are within the same enterprise network.</a:t>
            </a:r>
          </a:p>
        </p:txBody>
      </p:sp>
    </p:spTree>
    <p:extLst>
      <p:ext uri="{BB962C8B-B14F-4D97-AF65-F5344CB8AC3E}">
        <p14:creationId xmlns:p14="http://schemas.microsoft.com/office/powerpoint/2010/main" val="78427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Chef Server</a:t>
            </a:r>
          </a:p>
        </p:txBody>
      </p:sp>
      <p:sp>
        <p:nvSpPr>
          <p:cNvPr id="2" name="Rectangle 1">
            <a:extLst>
              <a:ext uri="{FF2B5EF4-FFF2-40B4-BE49-F238E27FC236}">
                <a16:creationId xmlns:a16="http://schemas.microsoft.com/office/drawing/2014/main" id="{46D340A7-47F8-4F3E-B485-377DCD09478F}"/>
              </a:ext>
            </a:extLst>
          </p:cNvPr>
          <p:cNvSpPr/>
          <p:nvPr/>
        </p:nvSpPr>
        <p:spPr>
          <a:xfrm>
            <a:off x="238125" y="806172"/>
            <a:ext cx="8801100" cy="3416320"/>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rPr>
              <a:t>The Chef server sits in between the workstation and the nodes. All cookbooks are stored on the Chef server which holds all the tools necessary to transfer the node configurations to the Chef clients. </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OHAI collects the current state of a node to send the information back to the Chef server through the Chef client service. The Chef server then checks to see if there is any new configuration that needs to be on the node by comparing the information from the OHAI service to the cookbook or recipe. </a:t>
            </a:r>
          </a:p>
          <a:p>
            <a:pPr marL="285750" indent="-285750">
              <a:buFont typeface="Arial" panose="020B0604020202020204" pitchFamily="34" charset="0"/>
              <a:buChar char="•"/>
            </a:pPr>
            <a:endParaRPr lang="en-US" dirty="0">
              <a:solidFill>
                <a:srgbClr val="000000"/>
              </a:solidFill>
            </a:endParaRPr>
          </a:p>
          <a:p>
            <a:pPr marL="285750" indent="-285750">
              <a:buFont typeface="Arial" panose="020B0604020202020204" pitchFamily="34" charset="0"/>
              <a:buChar char="•"/>
            </a:pPr>
            <a:r>
              <a:rPr lang="en-US" dirty="0">
                <a:solidFill>
                  <a:srgbClr val="000000"/>
                </a:solidFill>
              </a:rPr>
              <a:t>When a node needs a recipe, the Chef client service handles the communication back to the Chef server to signify the node’s need for the updated configuration or recipe. </a:t>
            </a:r>
          </a:p>
        </p:txBody>
      </p:sp>
    </p:spTree>
    <p:extLst>
      <p:ext uri="{BB962C8B-B14F-4D97-AF65-F5344CB8AC3E}">
        <p14:creationId xmlns:p14="http://schemas.microsoft.com/office/powerpoint/2010/main" val="86314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Recipe File</a:t>
            </a:r>
          </a:p>
        </p:txBody>
      </p:sp>
      <p:sp>
        <p:nvSpPr>
          <p:cNvPr id="2" name="Rectangle 1">
            <a:extLst>
              <a:ext uri="{FF2B5EF4-FFF2-40B4-BE49-F238E27FC236}">
                <a16:creationId xmlns:a16="http://schemas.microsoft.com/office/drawing/2014/main" id="{46D340A7-47F8-4F3E-B485-377DCD09478F}"/>
              </a:ext>
            </a:extLst>
          </p:cNvPr>
          <p:cNvSpPr/>
          <p:nvPr/>
        </p:nvSpPr>
        <p:spPr>
          <a:xfrm>
            <a:off x="238125" y="668544"/>
            <a:ext cx="4910306" cy="646331"/>
          </a:xfrm>
          <a:prstGeom prst="rect">
            <a:avLst/>
          </a:prstGeom>
        </p:spPr>
        <p:txBody>
          <a:bodyPr wrap="square">
            <a:spAutoFit/>
          </a:bodyPr>
          <a:lstStyle/>
          <a:p>
            <a:r>
              <a:rPr lang="en-US" dirty="0">
                <a:solidFill>
                  <a:srgbClr val="000000"/>
                </a:solidFill>
              </a:rPr>
              <a:t>Example 29-8 shows a recipe file constructed in Ruby.</a:t>
            </a:r>
          </a:p>
        </p:txBody>
      </p:sp>
      <p:pic>
        <p:nvPicPr>
          <p:cNvPr id="5" name="Picture 4">
            <a:extLst>
              <a:ext uri="{FF2B5EF4-FFF2-40B4-BE49-F238E27FC236}">
                <a16:creationId xmlns:a16="http://schemas.microsoft.com/office/drawing/2014/main" id="{0C3AEE92-2433-5D4B-9D3D-ADD323CE23CD}"/>
              </a:ext>
            </a:extLst>
          </p:cNvPr>
          <p:cNvPicPr>
            <a:picLocks noChangeAspect="1"/>
          </p:cNvPicPr>
          <p:nvPr/>
        </p:nvPicPr>
        <p:blipFill>
          <a:blip r:embed="rId3"/>
          <a:stretch>
            <a:fillRect/>
          </a:stretch>
        </p:blipFill>
        <p:spPr>
          <a:xfrm>
            <a:off x="504038" y="2232566"/>
            <a:ext cx="4144942" cy="1973792"/>
          </a:xfrm>
          <a:prstGeom prst="rect">
            <a:avLst/>
          </a:prstGeom>
        </p:spPr>
      </p:pic>
      <p:pic>
        <p:nvPicPr>
          <p:cNvPr id="4" name="Picture 3">
            <a:extLst>
              <a:ext uri="{FF2B5EF4-FFF2-40B4-BE49-F238E27FC236}">
                <a16:creationId xmlns:a16="http://schemas.microsoft.com/office/drawing/2014/main" id="{B7009F9A-91C5-4E44-B0B6-296BD3A463EF}"/>
              </a:ext>
            </a:extLst>
          </p:cNvPr>
          <p:cNvPicPr>
            <a:picLocks noChangeAspect="1"/>
          </p:cNvPicPr>
          <p:nvPr/>
        </p:nvPicPr>
        <p:blipFill>
          <a:blip r:embed="rId4"/>
          <a:stretch>
            <a:fillRect/>
          </a:stretch>
        </p:blipFill>
        <p:spPr>
          <a:xfrm>
            <a:off x="529998" y="1535979"/>
            <a:ext cx="4118982" cy="894879"/>
          </a:xfrm>
          <a:prstGeom prst="rect">
            <a:avLst/>
          </a:prstGeom>
        </p:spPr>
      </p:pic>
      <p:pic>
        <p:nvPicPr>
          <p:cNvPr id="6" name="Picture 5">
            <a:extLst>
              <a:ext uri="{FF2B5EF4-FFF2-40B4-BE49-F238E27FC236}">
                <a16:creationId xmlns:a16="http://schemas.microsoft.com/office/drawing/2014/main" id="{65CFB27B-D901-3B4B-8D5B-2733443DBAF2}"/>
              </a:ext>
            </a:extLst>
          </p:cNvPr>
          <p:cNvPicPr>
            <a:picLocks noChangeAspect="1"/>
          </p:cNvPicPr>
          <p:nvPr/>
        </p:nvPicPr>
        <p:blipFill>
          <a:blip r:embed="rId5"/>
          <a:stretch>
            <a:fillRect/>
          </a:stretch>
        </p:blipFill>
        <p:spPr>
          <a:xfrm>
            <a:off x="5178977" y="630545"/>
            <a:ext cx="3860248" cy="1973792"/>
          </a:xfrm>
          <a:prstGeom prst="rect">
            <a:avLst/>
          </a:prstGeom>
        </p:spPr>
      </p:pic>
      <p:pic>
        <p:nvPicPr>
          <p:cNvPr id="7" name="Picture 6">
            <a:extLst>
              <a:ext uri="{FF2B5EF4-FFF2-40B4-BE49-F238E27FC236}">
                <a16:creationId xmlns:a16="http://schemas.microsoft.com/office/drawing/2014/main" id="{91365BFF-EB16-294A-BAF4-010B75B31987}"/>
              </a:ext>
            </a:extLst>
          </p:cNvPr>
          <p:cNvPicPr>
            <a:picLocks noChangeAspect="1"/>
          </p:cNvPicPr>
          <p:nvPr/>
        </p:nvPicPr>
        <p:blipFill>
          <a:blip r:embed="rId6"/>
          <a:stretch>
            <a:fillRect/>
          </a:stretch>
        </p:blipFill>
        <p:spPr>
          <a:xfrm>
            <a:off x="5178977" y="2604337"/>
            <a:ext cx="3860248" cy="1374089"/>
          </a:xfrm>
          <a:prstGeom prst="rect">
            <a:avLst/>
          </a:prstGeom>
        </p:spPr>
      </p:pic>
    </p:spTree>
    <p:extLst>
      <p:ext uri="{BB962C8B-B14F-4D97-AF65-F5344CB8AC3E}">
        <p14:creationId xmlns:p14="http://schemas.microsoft.com/office/powerpoint/2010/main" val="30259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SaltStack Overview</a:t>
            </a:r>
          </a:p>
        </p:txBody>
      </p:sp>
      <p:sp>
        <p:nvSpPr>
          <p:cNvPr id="2" name="Rectangle 1">
            <a:extLst>
              <a:ext uri="{FF2B5EF4-FFF2-40B4-BE49-F238E27FC236}">
                <a16:creationId xmlns:a16="http://schemas.microsoft.com/office/drawing/2014/main" id="{46D340A7-47F8-4F3E-B485-377DCD09478F}"/>
              </a:ext>
            </a:extLst>
          </p:cNvPr>
          <p:cNvSpPr/>
          <p:nvPr/>
        </p:nvSpPr>
        <p:spPr>
          <a:xfrm>
            <a:off x="238125" y="806172"/>
            <a:ext cx="8801100" cy="3785652"/>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SaltStack is built on Python with a Python interface so a user can program directly to SaltStack by using Python code. </a:t>
            </a:r>
          </a:p>
          <a:p>
            <a:pPr marL="285750" indent="-285750">
              <a:buFont typeface="Arial" panose="020B0604020202020204" pitchFamily="34" charset="0"/>
              <a:buChar char="•"/>
            </a:pPr>
            <a:r>
              <a:rPr lang="en-US" sz="1600" dirty="0">
                <a:solidFill>
                  <a:srgbClr val="000000"/>
                </a:solidFill>
              </a:rPr>
              <a:t>However, most of the instructions or states that get sent out to the nodes are written in YAML or a DSL. These are called Salt formulas. </a:t>
            </a:r>
          </a:p>
          <a:p>
            <a:pPr marL="285750" indent="-285750">
              <a:buFont typeface="Arial" panose="020B0604020202020204" pitchFamily="34" charset="0"/>
              <a:buChar char="•"/>
            </a:pPr>
            <a:r>
              <a:rPr lang="en-US" sz="1600" dirty="0">
                <a:solidFill>
                  <a:srgbClr val="000000"/>
                </a:solidFill>
              </a:rPr>
              <a:t>Another key difference from Puppet and Chef is SaltStack’s overall architecture. SaltStack uses systems, which are divided into various categories. SaltStack has masters and minions. </a:t>
            </a:r>
          </a:p>
          <a:p>
            <a:pPr marL="285750" indent="-285750">
              <a:buFont typeface="Arial" panose="020B0604020202020204" pitchFamily="34" charset="0"/>
              <a:buChar char="•"/>
            </a:pPr>
            <a:r>
              <a:rPr lang="en-US" sz="1600" dirty="0">
                <a:solidFill>
                  <a:srgbClr val="000000"/>
                </a:solidFill>
              </a:rPr>
              <a:t>SaltStack uses a distributed messaging platform called 0MQ (ZeroMQ). SaltStack is an event-driven technology that has components called reactors and beacons. A reactor lives on the master and listens for any type of changes in the node or device that differ from the desired state or configuration.  </a:t>
            </a:r>
          </a:p>
          <a:p>
            <a:pPr marL="285750" indent="-285750">
              <a:buFont typeface="Arial" panose="020B0604020202020204" pitchFamily="34" charset="0"/>
              <a:buChar char="•"/>
            </a:pPr>
            <a:r>
              <a:rPr lang="en-US" sz="1600" dirty="0">
                <a:solidFill>
                  <a:srgbClr val="000000"/>
                </a:solidFill>
              </a:rPr>
              <a:t>Beacons live on minions. If a configuration changes on a node, a beacon notifies the reactor on the master. This is the remote execution system and it helps determine whether the configuration is in the appropriate state on the minions. These actions are called jobs which when executed can be stored in an external database.  </a:t>
            </a:r>
          </a:p>
        </p:txBody>
      </p:sp>
    </p:spTree>
    <p:extLst>
      <p:ext uri="{BB962C8B-B14F-4D97-AF65-F5344CB8AC3E}">
        <p14:creationId xmlns:p14="http://schemas.microsoft.com/office/powerpoint/2010/main" val="341640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SaltStack Overview (Cont.)</a:t>
            </a:r>
          </a:p>
        </p:txBody>
      </p:sp>
      <p:sp>
        <p:nvSpPr>
          <p:cNvPr id="2" name="Rectangle 1">
            <a:extLst>
              <a:ext uri="{FF2B5EF4-FFF2-40B4-BE49-F238E27FC236}">
                <a16:creationId xmlns:a16="http://schemas.microsoft.com/office/drawing/2014/main" id="{46D340A7-47F8-4F3E-B485-377DCD09478F}"/>
              </a:ext>
            </a:extLst>
          </p:cNvPr>
          <p:cNvSpPr/>
          <p:nvPr/>
        </p:nvSpPr>
        <p:spPr>
          <a:xfrm>
            <a:off x="238125" y="806172"/>
            <a:ext cx="8801100" cy="3077766"/>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SaltStack uses pillars and grains to control state and send configuration changes. SaltStack grains are run on the minions to gather system information to report back to the master. This information is typically gathered by the salt-minion daemon. Grains can provide specifics to the master about the host. </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Pillars store data that a minion can retrieve from the master. Minions can be assigned to pillars. </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Data can be stored for a specific node inside a pillar, keeping it separate from any other node that is not assigned to this particular pillar. Confidential data can be secured and only shared with assigned minions.</a:t>
            </a:r>
          </a:p>
          <a:p>
            <a:pPr marL="285750" indent="-285750">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18435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SaltStack Architecture</a:t>
            </a:r>
          </a:p>
        </p:txBody>
      </p:sp>
      <p:sp>
        <p:nvSpPr>
          <p:cNvPr id="2" name="Rectangle 1">
            <a:extLst>
              <a:ext uri="{FF2B5EF4-FFF2-40B4-BE49-F238E27FC236}">
                <a16:creationId xmlns:a16="http://schemas.microsoft.com/office/drawing/2014/main" id="{46D340A7-47F8-4F3E-B485-377DCD09478F}"/>
              </a:ext>
            </a:extLst>
          </p:cNvPr>
          <p:cNvSpPr/>
          <p:nvPr/>
        </p:nvSpPr>
        <p:spPr>
          <a:xfrm>
            <a:off x="0" y="601266"/>
            <a:ext cx="2616757" cy="3046988"/>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SaltStack can scale to a very large number of devices. SaltStack also has an enterprise version and a GUI called SynDic. </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Figure 29-5 shows the overall architecture of SaltStack and its associated components. </a:t>
            </a:r>
            <a:endParaRPr lang="en-US" dirty="0">
              <a:solidFill>
                <a:srgbClr val="000000"/>
              </a:solidFill>
            </a:endParaRPr>
          </a:p>
        </p:txBody>
      </p:sp>
      <p:pic>
        <p:nvPicPr>
          <p:cNvPr id="4" name="Picture 3">
            <a:extLst>
              <a:ext uri="{FF2B5EF4-FFF2-40B4-BE49-F238E27FC236}">
                <a16:creationId xmlns:a16="http://schemas.microsoft.com/office/drawing/2014/main" id="{D53DE065-3A68-4B68-8D9A-DDE00C8F3170}"/>
              </a:ext>
            </a:extLst>
          </p:cNvPr>
          <p:cNvPicPr>
            <a:picLocks noChangeAspect="1"/>
          </p:cNvPicPr>
          <p:nvPr/>
        </p:nvPicPr>
        <p:blipFill>
          <a:blip r:embed="rId3"/>
          <a:stretch>
            <a:fillRect/>
          </a:stretch>
        </p:blipFill>
        <p:spPr>
          <a:xfrm>
            <a:off x="3045346" y="731837"/>
            <a:ext cx="5443005" cy="4150634"/>
          </a:xfrm>
          <a:prstGeom prst="rect">
            <a:avLst/>
          </a:prstGeom>
        </p:spPr>
      </p:pic>
    </p:spTree>
    <p:extLst>
      <p:ext uri="{BB962C8B-B14F-4D97-AF65-F5344CB8AC3E}">
        <p14:creationId xmlns:p14="http://schemas.microsoft.com/office/powerpoint/2010/main" val="20392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Agent-Based Automation Tools</a:t>
            </a:r>
            <a:br>
              <a:rPr lang="en-US" dirty="0"/>
            </a:br>
            <a:r>
              <a:rPr lang="en-US" sz="2400" dirty="0"/>
              <a:t>SaltStack CLI</a:t>
            </a:r>
          </a:p>
        </p:txBody>
      </p:sp>
      <p:sp>
        <p:nvSpPr>
          <p:cNvPr id="2" name="Rectangle 1">
            <a:extLst>
              <a:ext uri="{FF2B5EF4-FFF2-40B4-BE49-F238E27FC236}">
                <a16:creationId xmlns:a16="http://schemas.microsoft.com/office/drawing/2014/main" id="{46D340A7-47F8-4F3E-B485-377DCD09478F}"/>
              </a:ext>
            </a:extLst>
          </p:cNvPr>
          <p:cNvSpPr/>
          <p:nvPr/>
        </p:nvSpPr>
        <p:spPr>
          <a:xfrm>
            <a:off x="0" y="731837"/>
            <a:ext cx="4017196" cy="3970318"/>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SaltStack has its own DSL. The SaltStack command structure contains </a:t>
            </a:r>
            <a:r>
              <a:rPr lang="en-US" sz="1600" i="1" dirty="0">
                <a:solidFill>
                  <a:srgbClr val="000000"/>
                </a:solidFill>
              </a:rPr>
              <a:t>targets</a:t>
            </a:r>
            <a:r>
              <a:rPr lang="en-US" sz="1600" dirty="0">
                <a:solidFill>
                  <a:srgbClr val="000000"/>
                </a:solidFill>
              </a:rPr>
              <a:t>, </a:t>
            </a:r>
            <a:r>
              <a:rPr lang="en-US" sz="1600" i="1" dirty="0">
                <a:solidFill>
                  <a:srgbClr val="000000"/>
                </a:solidFill>
              </a:rPr>
              <a:t>commands</a:t>
            </a:r>
            <a:r>
              <a:rPr lang="en-US" sz="1600" dirty="0">
                <a:solidFill>
                  <a:srgbClr val="000000"/>
                </a:solidFill>
              </a:rPr>
              <a:t>, and </a:t>
            </a:r>
            <a:r>
              <a:rPr lang="en-US" sz="1600" i="1" dirty="0">
                <a:solidFill>
                  <a:srgbClr val="000000"/>
                </a:solidFill>
              </a:rPr>
              <a:t>arguments</a:t>
            </a:r>
            <a:r>
              <a:rPr lang="en-US" sz="1600" dirty="0">
                <a:solidFill>
                  <a:srgbClr val="000000"/>
                </a:solidFill>
              </a:rPr>
              <a:t>. </a:t>
            </a:r>
          </a:p>
          <a:p>
            <a:pPr marL="285750" indent="-285750">
              <a:buFont typeface="Arial" panose="020B0604020202020204" pitchFamily="34" charset="0"/>
              <a:buChar char="•"/>
            </a:pPr>
            <a:r>
              <a:rPr lang="en-US" sz="1600" dirty="0">
                <a:solidFill>
                  <a:srgbClr val="000000"/>
                </a:solidFill>
              </a:rPr>
              <a:t>The target is the desired system that the command should run.</a:t>
            </a:r>
          </a:p>
          <a:p>
            <a:pPr marL="285750" indent="-285750">
              <a:buFont typeface="Arial" panose="020B0604020202020204" pitchFamily="34" charset="0"/>
              <a:buChar char="•"/>
            </a:pPr>
            <a:r>
              <a:rPr lang="en-US" sz="1600" dirty="0">
                <a:solidFill>
                  <a:srgbClr val="000000"/>
                </a:solidFill>
              </a:rPr>
              <a:t>The command structure uses the module.function syntax followed by the argument.</a:t>
            </a:r>
          </a:p>
          <a:p>
            <a:pPr marL="285750" indent="-285750">
              <a:buFont typeface="Arial" panose="020B0604020202020204" pitchFamily="34" charset="0"/>
              <a:buChar char="•"/>
            </a:pPr>
            <a:r>
              <a:rPr lang="en-US" sz="1600" dirty="0">
                <a:solidFill>
                  <a:srgbClr val="000000"/>
                </a:solidFill>
              </a:rPr>
              <a:t>An argument provides detail to the module and function that is being called on in the command.</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Figure 29-6 shows the correct SaltStack syntax as well as a command called cmd.run.</a:t>
            </a:r>
          </a:p>
          <a:p>
            <a:pPr marL="285750" indent="-285750">
              <a:buFont typeface="Arial" panose="020B0604020202020204" pitchFamily="34" charset="0"/>
              <a:buChar char="•"/>
            </a:pPr>
            <a:endParaRPr lang="en-US" sz="1200" dirty="0">
              <a:solidFill>
                <a:srgbClr val="000000"/>
              </a:solidFill>
            </a:endParaRPr>
          </a:p>
        </p:txBody>
      </p:sp>
      <p:pic>
        <p:nvPicPr>
          <p:cNvPr id="5" name="Picture 4">
            <a:extLst>
              <a:ext uri="{FF2B5EF4-FFF2-40B4-BE49-F238E27FC236}">
                <a16:creationId xmlns:a16="http://schemas.microsoft.com/office/drawing/2014/main" id="{05AB65FC-E5B7-4B05-815D-9508C879FBFD}"/>
              </a:ext>
            </a:extLst>
          </p:cNvPr>
          <p:cNvPicPr>
            <a:picLocks noChangeAspect="1"/>
          </p:cNvPicPr>
          <p:nvPr/>
        </p:nvPicPr>
        <p:blipFill>
          <a:blip r:embed="rId3"/>
          <a:stretch>
            <a:fillRect/>
          </a:stretch>
        </p:blipFill>
        <p:spPr>
          <a:xfrm>
            <a:off x="4172744" y="601266"/>
            <a:ext cx="4448175" cy="4067175"/>
          </a:xfrm>
          <a:prstGeom prst="rect">
            <a:avLst/>
          </a:prstGeom>
        </p:spPr>
      </p:pic>
    </p:spTree>
    <p:extLst>
      <p:ext uri="{BB962C8B-B14F-4D97-AF65-F5344CB8AC3E}">
        <p14:creationId xmlns:p14="http://schemas.microsoft.com/office/powerpoint/2010/main" val="10313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35902"/>
            <a:ext cx="7598042" cy="1351755"/>
          </a:xfrm>
        </p:spPr>
        <p:txBody>
          <a:bodyPr/>
          <a:lstStyle/>
          <a:p>
            <a:r>
              <a:rPr lang="en-US" dirty="0">
                <a:solidFill>
                  <a:schemeClr val="accent5">
                    <a:lumMod val="40000"/>
                    <a:lumOff val="60000"/>
                  </a:schemeClr>
                </a:solidFill>
              </a:rPr>
              <a:t>Embedded Event Manager</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AFE8FB"/>
                </a:solidFill>
                <a:ea typeface="ＭＳ Ｐゴシック" charset="0"/>
              </a:rPr>
              <a:t>Embedded Event Manager (EEM) is a very flexible and powerful Cisco IOS tool. EEM allows engineers to build software applets that can automate many tasks.</a:t>
            </a:r>
          </a:p>
          <a:p>
            <a:pPr marL="285750" indent="-285750">
              <a:buFont typeface="Arial" panose="020B0604020202020204" pitchFamily="34" charset="0"/>
              <a:buChar char="•"/>
            </a:pPr>
            <a:r>
              <a:rPr lang="en-US" sz="1600" dirty="0">
                <a:solidFill>
                  <a:srgbClr val="AFE8FB"/>
                </a:solidFill>
                <a:ea typeface="ＭＳ Ｐゴシック" charset="0"/>
              </a:rPr>
              <a:t>EEM enables you to build custom scripts using Tcl. Scripts can automatically execute based on the output of an action or an event on a device. </a:t>
            </a:r>
          </a:p>
          <a:p>
            <a:pPr marL="285750" indent="-285750">
              <a:buFont typeface="Arial" panose="020B0604020202020204" pitchFamily="34" charset="0"/>
              <a:buChar char="•"/>
            </a:pPr>
            <a:r>
              <a:rPr lang="en-US" sz="1600" dirty="0">
                <a:solidFill>
                  <a:srgbClr val="AFE8FB"/>
                </a:solidFill>
                <a:ea typeface="ＭＳ Ｐゴシック" charset="0"/>
              </a:rPr>
              <a:t>EEM is all contained within the local device. There is no need to rely on an external scripting engine or monitoring device in most cases. </a:t>
            </a:r>
          </a:p>
          <a:p>
            <a:pPr marL="285750" indent="-285750">
              <a:buFont typeface="Arial" panose="020B0604020202020204" pitchFamily="34" charset="0"/>
              <a:buChar char="•"/>
            </a:pPr>
            <a:r>
              <a:rPr lang="en-US" sz="1600" dirty="0">
                <a:solidFill>
                  <a:srgbClr val="AFE8FB"/>
                </a:solidFill>
                <a:ea typeface="ＭＳ Ｐゴシック" charset="0"/>
              </a:rPr>
              <a:t>This section will cover EEM applets, EEM and Tcl scripts, and EEM summary.</a:t>
            </a:r>
          </a:p>
          <a:p>
            <a:endParaRPr lang="en-US" sz="1600" dirty="0">
              <a:solidFill>
                <a:schemeClr val="accent5"/>
              </a:solidFill>
              <a:latin typeface="+mj-lt"/>
              <a:ea typeface="ＭＳ Ｐゴシック" charset="0"/>
            </a:endParaRPr>
          </a:p>
        </p:txBody>
      </p:sp>
    </p:spTree>
    <p:custDataLst>
      <p:tags r:id="rId1"/>
    </p:custDataLst>
    <p:extLst>
      <p:ext uri="{BB962C8B-B14F-4D97-AF65-F5344CB8AC3E}">
        <p14:creationId xmlns:p14="http://schemas.microsoft.com/office/powerpoint/2010/main" val="727403309"/>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Agentless Automation Tools</a:t>
            </a:r>
          </a:p>
        </p:txBody>
      </p:sp>
      <p:sp>
        <p:nvSpPr>
          <p:cNvPr id="4" name="TextBox 3">
            <a:extLst>
              <a:ext uri="{FF2B5EF4-FFF2-40B4-BE49-F238E27FC236}">
                <a16:creationId xmlns:a16="http://schemas.microsoft.com/office/drawing/2014/main" id="{E2BFA70F-DC0C-41D5-868E-C8FBC661D58F}"/>
              </a:ext>
            </a:extLst>
          </p:cNvPr>
          <p:cNvSpPr txBox="1"/>
          <p:nvPr/>
        </p:nvSpPr>
        <p:spPr>
          <a:xfrm>
            <a:off x="438151" y="2162175"/>
            <a:ext cx="8277832"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AFE8FB"/>
                </a:solidFill>
                <a:latin typeface="+mj-lt"/>
                <a:ea typeface="ＭＳ Ｐゴシック" charset="0"/>
              </a:rPr>
              <a:t>This section covers a variety of agentless tools as well as some of the key concepts to help network operators decide which tool best suits their environment and business use cases. </a:t>
            </a:r>
          </a:p>
        </p:txBody>
      </p:sp>
    </p:spTree>
    <p:custDataLst>
      <p:tags r:id="rId1"/>
    </p:custDataLst>
    <p:extLst>
      <p:ext uri="{BB962C8B-B14F-4D97-AF65-F5344CB8AC3E}">
        <p14:creationId xmlns:p14="http://schemas.microsoft.com/office/powerpoint/2010/main" val="112053139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Ansible Overview</a:t>
            </a:r>
          </a:p>
        </p:txBody>
      </p:sp>
      <p:sp>
        <p:nvSpPr>
          <p:cNvPr id="2" name="Rectangle 1">
            <a:extLst>
              <a:ext uri="{FF2B5EF4-FFF2-40B4-BE49-F238E27FC236}">
                <a16:creationId xmlns:a16="http://schemas.microsoft.com/office/drawing/2014/main" id="{46D340A7-47F8-4F3E-B485-377DCD09478F}"/>
              </a:ext>
            </a:extLst>
          </p:cNvPr>
          <p:cNvSpPr/>
          <p:nvPr/>
        </p:nvSpPr>
        <p:spPr>
          <a:xfrm>
            <a:off x="76200" y="731837"/>
            <a:ext cx="4097282" cy="4031873"/>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Ansible is an automation tool that is capable of automating cloud provisioning, deployment of applications, and configuration management.</a:t>
            </a:r>
          </a:p>
          <a:p>
            <a:pPr marL="285750" indent="-285750">
              <a:buFont typeface="Arial" panose="020B0604020202020204" pitchFamily="34" charset="0"/>
              <a:buChar char="•"/>
            </a:pPr>
            <a:r>
              <a:rPr lang="en-US" sz="1600" dirty="0">
                <a:solidFill>
                  <a:srgbClr val="000000"/>
                </a:solidFill>
              </a:rPr>
              <a:t>Ansible is agentless, so no software needs to be installed on the client machines. Ansible communicates using SSH. Ansible can use built-in authorization escalation when it needs to raise the level of administrative control. </a:t>
            </a:r>
          </a:p>
          <a:p>
            <a:pPr marL="285750" indent="-285750">
              <a:buFont typeface="Arial" panose="020B0604020202020204" pitchFamily="34" charset="0"/>
              <a:buChar char="•"/>
            </a:pPr>
            <a:r>
              <a:rPr lang="en-US" sz="1600" dirty="0">
                <a:solidFill>
                  <a:srgbClr val="000000"/>
                </a:solidFill>
              </a:rPr>
              <a:t>Ansible sends all requests from a control station. Figure 29-8 illustrates the Ansible workflow.</a:t>
            </a:r>
          </a:p>
          <a:p>
            <a:pPr marL="285750" indent="-285750">
              <a:buFont typeface="Arial" panose="020B0604020202020204" pitchFamily="34" charset="0"/>
              <a:buChar char="•"/>
            </a:pPr>
            <a:endParaRPr lang="en-US" sz="1600" dirty="0">
              <a:solidFill>
                <a:srgbClr val="000000"/>
              </a:solidFill>
            </a:endParaRPr>
          </a:p>
        </p:txBody>
      </p:sp>
      <p:pic>
        <p:nvPicPr>
          <p:cNvPr id="4" name="Picture 3">
            <a:extLst>
              <a:ext uri="{FF2B5EF4-FFF2-40B4-BE49-F238E27FC236}">
                <a16:creationId xmlns:a16="http://schemas.microsoft.com/office/drawing/2014/main" id="{FDB63A02-A3C3-4B41-9BF7-4C9A05CA3D5D}"/>
              </a:ext>
            </a:extLst>
          </p:cNvPr>
          <p:cNvPicPr>
            <a:picLocks noChangeAspect="1"/>
          </p:cNvPicPr>
          <p:nvPr/>
        </p:nvPicPr>
        <p:blipFill>
          <a:blip r:embed="rId3"/>
          <a:stretch>
            <a:fillRect/>
          </a:stretch>
        </p:blipFill>
        <p:spPr>
          <a:xfrm>
            <a:off x="4750159" y="1238911"/>
            <a:ext cx="4097282" cy="2285125"/>
          </a:xfrm>
          <a:prstGeom prst="rect">
            <a:avLst/>
          </a:prstGeom>
        </p:spPr>
      </p:pic>
    </p:spTree>
    <p:extLst>
      <p:ext uri="{BB962C8B-B14F-4D97-AF65-F5344CB8AC3E}">
        <p14:creationId xmlns:p14="http://schemas.microsoft.com/office/powerpoint/2010/main" val="29635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Ansible Playbook Components</a:t>
            </a:r>
          </a:p>
        </p:txBody>
      </p:sp>
      <p:sp>
        <p:nvSpPr>
          <p:cNvPr id="5" name="Rectangle 4">
            <a:extLst>
              <a:ext uri="{FF2B5EF4-FFF2-40B4-BE49-F238E27FC236}">
                <a16:creationId xmlns:a16="http://schemas.microsoft.com/office/drawing/2014/main" id="{9065152D-6100-42D1-ADA2-4888184AE067}"/>
              </a:ext>
            </a:extLst>
          </p:cNvPr>
          <p:cNvSpPr/>
          <p:nvPr/>
        </p:nvSpPr>
        <p:spPr>
          <a:xfrm>
            <a:off x="123826" y="617537"/>
            <a:ext cx="3238500" cy="4031873"/>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Ansible uses playbooks to deploy configuration changes or retrieve information from hosts within a network. An Ansible playbook is a structured sets of instructions. An Ansible playbook contains multiple plays, and each play contains the tasks that each player must accomplish in order for the particular play to be successful. </a:t>
            </a:r>
          </a:p>
          <a:p>
            <a:pPr marL="285750" indent="-285750">
              <a:buFont typeface="Arial" panose="020B0604020202020204" pitchFamily="34" charset="0"/>
              <a:buChar char="•"/>
            </a:pPr>
            <a:r>
              <a:rPr lang="en-US" sz="1600" dirty="0">
                <a:solidFill>
                  <a:srgbClr val="000000"/>
                </a:solidFill>
              </a:rPr>
              <a:t>Table 29-5 describes the components used in Ansible and provides some commonly used examples of them.</a:t>
            </a:r>
          </a:p>
        </p:txBody>
      </p:sp>
      <p:graphicFrame>
        <p:nvGraphicFramePr>
          <p:cNvPr id="6" name="Table 5">
            <a:extLst>
              <a:ext uri="{FF2B5EF4-FFF2-40B4-BE49-F238E27FC236}">
                <a16:creationId xmlns:a16="http://schemas.microsoft.com/office/drawing/2014/main" id="{887AE10C-A21E-4A79-B9DA-C8733C8CE050}"/>
              </a:ext>
            </a:extLst>
          </p:cNvPr>
          <p:cNvGraphicFramePr>
            <a:graphicFrameLocks noGrp="1"/>
          </p:cNvGraphicFramePr>
          <p:nvPr>
            <p:extLst>
              <p:ext uri="{D42A27DB-BD31-4B8C-83A1-F6EECF244321}">
                <p14:modId xmlns:p14="http://schemas.microsoft.com/office/powerpoint/2010/main" val="749312161"/>
              </p:ext>
            </p:extLst>
          </p:nvPr>
        </p:nvGraphicFramePr>
        <p:xfrm>
          <a:off x="3362326" y="997713"/>
          <a:ext cx="5343525" cy="2992120"/>
        </p:xfrm>
        <a:graphic>
          <a:graphicData uri="http://schemas.openxmlformats.org/drawingml/2006/table">
            <a:tbl>
              <a:tblPr firstRow="1" bandRow="1">
                <a:tableStyleId>{5C22544A-7EE6-4342-B048-85BDC9FD1C3A}</a:tableStyleId>
              </a:tblPr>
              <a:tblGrid>
                <a:gridCol w="1781175">
                  <a:extLst>
                    <a:ext uri="{9D8B030D-6E8A-4147-A177-3AD203B41FA5}">
                      <a16:colId xmlns:a16="http://schemas.microsoft.com/office/drawing/2014/main" val="3788237227"/>
                    </a:ext>
                  </a:extLst>
                </a:gridCol>
                <a:gridCol w="1781175">
                  <a:extLst>
                    <a:ext uri="{9D8B030D-6E8A-4147-A177-3AD203B41FA5}">
                      <a16:colId xmlns:a16="http://schemas.microsoft.com/office/drawing/2014/main" val="2828876869"/>
                    </a:ext>
                  </a:extLst>
                </a:gridCol>
                <a:gridCol w="1781175">
                  <a:extLst>
                    <a:ext uri="{9D8B030D-6E8A-4147-A177-3AD203B41FA5}">
                      <a16:colId xmlns:a16="http://schemas.microsoft.com/office/drawing/2014/main" val="2514590714"/>
                    </a:ext>
                  </a:extLst>
                </a:gridCol>
              </a:tblGrid>
              <a:tr h="370840">
                <a:tc>
                  <a:txBody>
                    <a:bodyPr/>
                    <a:lstStyle/>
                    <a:p>
                      <a:r>
                        <a:rPr lang="en-US" dirty="0"/>
                        <a:t>Components</a:t>
                      </a:r>
                    </a:p>
                  </a:txBody>
                  <a:tcPr/>
                </a:tc>
                <a:tc>
                  <a:txBody>
                    <a:bodyPr/>
                    <a:lstStyle/>
                    <a:p>
                      <a:r>
                        <a:rPr lang="en-US" dirty="0"/>
                        <a:t>Description</a:t>
                      </a:r>
                    </a:p>
                  </a:txBody>
                  <a:tcPr/>
                </a:tc>
                <a:tc>
                  <a:txBody>
                    <a:bodyPr/>
                    <a:lstStyle/>
                    <a:p>
                      <a:r>
                        <a:rPr lang="en-US" dirty="0"/>
                        <a:t>Use Case</a:t>
                      </a:r>
                    </a:p>
                  </a:txBody>
                  <a:tcPr/>
                </a:tc>
                <a:extLst>
                  <a:ext uri="{0D108BD9-81ED-4DB2-BD59-A6C34878D82A}">
                    <a16:rowId xmlns:a16="http://schemas.microsoft.com/office/drawing/2014/main" val="3407714961"/>
                  </a:ext>
                </a:extLst>
              </a:tr>
              <a:tr h="370840">
                <a:tc>
                  <a:txBody>
                    <a:bodyPr/>
                    <a:lstStyle/>
                    <a:p>
                      <a:r>
                        <a:rPr lang="en-US" dirty="0">
                          <a:solidFill>
                            <a:srgbClr val="000000"/>
                          </a:solidFill>
                        </a:rPr>
                        <a:t>Playbook</a:t>
                      </a:r>
                    </a:p>
                  </a:txBody>
                  <a:tcPr/>
                </a:tc>
                <a:tc>
                  <a:txBody>
                    <a:bodyPr/>
                    <a:lstStyle/>
                    <a:p>
                      <a:r>
                        <a:rPr lang="en-US" dirty="0">
                          <a:solidFill>
                            <a:srgbClr val="000000"/>
                          </a:solidFill>
                        </a:rPr>
                        <a:t>A set of plays for remote systems</a:t>
                      </a:r>
                    </a:p>
                  </a:txBody>
                  <a:tcPr/>
                </a:tc>
                <a:tc>
                  <a:txBody>
                    <a:bodyPr/>
                    <a:lstStyle/>
                    <a:p>
                      <a:r>
                        <a:rPr lang="en-US" dirty="0">
                          <a:solidFill>
                            <a:srgbClr val="000000"/>
                          </a:solidFill>
                        </a:rPr>
                        <a:t>Enforcing configuration and/or deployment steps</a:t>
                      </a:r>
                    </a:p>
                  </a:txBody>
                  <a:tcPr/>
                </a:tc>
                <a:extLst>
                  <a:ext uri="{0D108BD9-81ED-4DB2-BD59-A6C34878D82A}">
                    <a16:rowId xmlns:a16="http://schemas.microsoft.com/office/drawing/2014/main" val="1675062832"/>
                  </a:ext>
                </a:extLst>
              </a:tr>
              <a:tr h="370840">
                <a:tc>
                  <a:txBody>
                    <a:bodyPr/>
                    <a:lstStyle/>
                    <a:p>
                      <a:r>
                        <a:rPr lang="en-US" dirty="0">
                          <a:solidFill>
                            <a:srgbClr val="000000"/>
                          </a:solidFill>
                        </a:rPr>
                        <a:t>Play</a:t>
                      </a:r>
                    </a:p>
                  </a:txBody>
                  <a:tcPr/>
                </a:tc>
                <a:tc>
                  <a:txBody>
                    <a:bodyPr/>
                    <a:lstStyle/>
                    <a:p>
                      <a:r>
                        <a:rPr lang="en-US" dirty="0">
                          <a:solidFill>
                            <a:srgbClr val="000000"/>
                          </a:solidFill>
                        </a:rPr>
                        <a:t>A set of tasks applied to a single host or group of hosts</a:t>
                      </a:r>
                    </a:p>
                  </a:txBody>
                  <a:tcPr/>
                </a:tc>
                <a:tc>
                  <a:txBody>
                    <a:bodyPr/>
                    <a:lstStyle/>
                    <a:p>
                      <a:r>
                        <a:rPr lang="en-US" dirty="0">
                          <a:solidFill>
                            <a:srgbClr val="000000"/>
                          </a:solidFill>
                        </a:rPr>
                        <a:t>Grouping a set of hosts to apply policy or configuration to them.</a:t>
                      </a:r>
                    </a:p>
                  </a:txBody>
                  <a:tcPr/>
                </a:tc>
                <a:extLst>
                  <a:ext uri="{0D108BD9-81ED-4DB2-BD59-A6C34878D82A}">
                    <a16:rowId xmlns:a16="http://schemas.microsoft.com/office/drawing/2014/main" val="835182895"/>
                  </a:ext>
                </a:extLst>
              </a:tr>
              <a:tr h="370840">
                <a:tc>
                  <a:txBody>
                    <a:bodyPr/>
                    <a:lstStyle/>
                    <a:p>
                      <a:r>
                        <a:rPr lang="en-US" dirty="0">
                          <a:solidFill>
                            <a:srgbClr val="000000"/>
                          </a:solidFill>
                        </a:rPr>
                        <a:t>Task</a:t>
                      </a:r>
                    </a:p>
                  </a:txBody>
                  <a:tcPr/>
                </a:tc>
                <a:tc>
                  <a:txBody>
                    <a:bodyPr/>
                    <a:lstStyle/>
                    <a:p>
                      <a:r>
                        <a:rPr lang="en-US" dirty="0">
                          <a:solidFill>
                            <a:srgbClr val="000000"/>
                          </a:solidFill>
                        </a:rPr>
                        <a:t>A call to an Ansible module</a:t>
                      </a:r>
                    </a:p>
                  </a:txBody>
                  <a:tcPr/>
                </a:tc>
                <a:tc>
                  <a:txBody>
                    <a:bodyPr/>
                    <a:lstStyle/>
                    <a:p>
                      <a:r>
                        <a:rPr lang="en-US" dirty="0">
                          <a:solidFill>
                            <a:srgbClr val="000000"/>
                          </a:solidFill>
                        </a:rPr>
                        <a:t>Logging in to a device to issue a </a:t>
                      </a:r>
                      <a:r>
                        <a:rPr lang="en-US" b="1" dirty="0">
                          <a:solidFill>
                            <a:srgbClr val="000000"/>
                          </a:solidFill>
                        </a:rPr>
                        <a:t>show</a:t>
                      </a:r>
                      <a:r>
                        <a:rPr lang="en-US" dirty="0">
                          <a:solidFill>
                            <a:srgbClr val="000000"/>
                          </a:solidFill>
                        </a:rPr>
                        <a:t> command to retrieve output.</a:t>
                      </a:r>
                    </a:p>
                  </a:txBody>
                  <a:tcPr/>
                </a:tc>
                <a:extLst>
                  <a:ext uri="{0D108BD9-81ED-4DB2-BD59-A6C34878D82A}">
                    <a16:rowId xmlns:a16="http://schemas.microsoft.com/office/drawing/2014/main" val="153762521"/>
                  </a:ext>
                </a:extLst>
              </a:tr>
            </a:tbl>
          </a:graphicData>
        </a:graphic>
      </p:graphicFrame>
    </p:spTree>
    <p:extLst>
      <p:ext uri="{BB962C8B-B14F-4D97-AF65-F5344CB8AC3E}">
        <p14:creationId xmlns:p14="http://schemas.microsoft.com/office/powerpoint/2010/main" val="14678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Ansible Playbooks in YAML</a:t>
            </a:r>
          </a:p>
        </p:txBody>
      </p:sp>
      <p:sp>
        <p:nvSpPr>
          <p:cNvPr id="5" name="Rectangle 4">
            <a:extLst>
              <a:ext uri="{FF2B5EF4-FFF2-40B4-BE49-F238E27FC236}">
                <a16:creationId xmlns:a16="http://schemas.microsoft.com/office/drawing/2014/main" id="{9065152D-6100-42D1-ADA2-4888184AE067}"/>
              </a:ext>
            </a:extLst>
          </p:cNvPr>
          <p:cNvSpPr/>
          <p:nvPr/>
        </p:nvSpPr>
        <p:spPr>
          <a:xfrm>
            <a:off x="110333" y="817512"/>
            <a:ext cx="3885198" cy="375487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Ansible playbooks are written using YAML (Yet Another Markup Language). Ansible YAML files usually begin with a series of three dashes (---) and end with a series of three periods (…). Example 29-9 shows a YAML file that contains a list of musical genres. </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YAML uses dictionaries that are similar to JSON dictionaries as they also use key/value pairs. Example 29-10 shows a YAML dictionary containing an employee record.</a:t>
            </a:r>
          </a:p>
          <a:p>
            <a:pPr marL="285750" indent="-285750">
              <a:buFont typeface="Arial" panose="020B0604020202020204" pitchFamily="34" charset="0"/>
              <a:buChar char="•"/>
            </a:pPr>
            <a:endParaRPr lang="en-US" sz="1400" dirty="0">
              <a:solidFill>
                <a:srgbClr val="000000"/>
              </a:solidFill>
            </a:endParaRPr>
          </a:p>
        </p:txBody>
      </p:sp>
      <p:pic>
        <p:nvPicPr>
          <p:cNvPr id="6" name="Picture 5">
            <a:extLst>
              <a:ext uri="{FF2B5EF4-FFF2-40B4-BE49-F238E27FC236}">
                <a16:creationId xmlns:a16="http://schemas.microsoft.com/office/drawing/2014/main" id="{FEBB10BF-C5B9-7746-AF0F-6FA73D242109}"/>
              </a:ext>
            </a:extLst>
          </p:cNvPr>
          <p:cNvPicPr>
            <a:picLocks noChangeAspect="1"/>
          </p:cNvPicPr>
          <p:nvPr/>
        </p:nvPicPr>
        <p:blipFill>
          <a:blip r:embed="rId3"/>
          <a:stretch>
            <a:fillRect/>
          </a:stretch>
        </p:blipFill>
        <p:spPr>
          <a:xfrm>
            <a:off x="4133015" y="817512"/>
            <a:ext cx="4900652" cy="1600438"/>
          </a:xfrm>
          <a:prstGeom prst="rect">
            <a:avLst/>
          </a:prstGeom>
        </p:spPr>
      </p:pic>
      <p:pic>
        <p:nvPicPr>
          <p:cNvPr id="8" name="Picture 7">
            <a:extLst>
              <a:ext uri="{FF2B5EF4-FFF2-40B4-BE49-F238E27FC236}">
                <a16:creationId xmlns:a16="http://schemas.microsoft.com/office/drawing/2014/main" id="{AB95C076-B6A4-A941-A45F-B4FE907514ED}"/>
              </a:ext>
            </a:extLst>
          </p:cNvPr>
          <p:cNvPicPr>
            <a:picLocks noChangeAspect="1"/>
          </p:cNvPicPr>
          <p:nvPr/>
        </p:nvPicPr>
        <p:blipFill>
          <a:blip r:embed="rId4"/>
          <a:stretch>
            <a:fillRect/>
          </a:stretch>
        </p:blipFill>
        <p:spPr>
          <a:xfrm>
            <a:off x="4133016" y="2776562"/>
            <a:ext cx="4900651" cy="1266460"/>
          </a:xfrm>
          <a:prstGeom prst="rect">
            <a:avLst/>
          </a:prstGeom>
        </p:spPr>
      </p:pic>
    </p:spTree>
    <p:extLst>
      <p:ext uri="{BB962C8B-B14F-4D97-AF65-F5344CB8AC3E}">
        <p14:creationId xmlns:p14="http://schemas.microsoft.com/office/powerpoint/2010/main" val="292027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Ansible CLI Commands</a:t>
            </a:r>
          </a:p>
        </p:txBody>
      </p:sp>
      <p:sp>
        <p:nvSpPr>
          <p:cNvPr id="5" name="Rectangle 4">
            <a:extLst>
              <a:ext uri="{FF2B5EF4-FFF2-40B4-BE49-F238E27FC236}">
                <a16:creationId xmlns:a16="http://schemas.microsoft.com/office/drawing/2014/main" id="{9065152D-6100-42D1-ADA2-4888184AE067}"/>
              </a:ext>
            </a:extLst>
          </p:cNvPr>
          <p:cNvSpPr/>
          <p:nvPr/>
        </p:nvSpPr>
        <p:spPr>
          <a:xfrm>
            <a:off x="110332" y="817513"/>
            <a:ext cx="8160365" cy="1077218"/>
          </a:xfrm>
          <a:prstGeom prst="rect">
            <a:avLst/>
          </a:prstGeom>
        </p:spPr>
        <p:txBody>
          <a:bodyPr wrap="square">
            <a:spAutoFit/>
          </a:bodyPr>
          <a:lstStyle/>
          <a:p>
            <a:r>
              <a:rPr lang="en-US" sz="1600" dirty="0">
                <a:solidFill>
                  <a:srgbClr val="000000"/>
                </a:solidFill>
              </a:rPr>
              <a:t>Ansible has a CLI tool that can be used to run playbooks or ad hoc CLI commands on targeted hosts. This tool has very specific commands that you need to use to enable automation. The table below shows the most common Ansible CLI commands and associated use cases.</a:t>
            </a:r>
          </a:p>
        </p:txBody>
      </p:sp>
      <p:graphicFrame>
        <p:nvGraphicFramePr>
          <p:cNvPr id="4" name="Table 3">
            <a:extLst>
              <a:ext uri="{FF2B5EF4-FFF2-40B4-BE49-F238E27FC236}">
                <a16:creationId xmlns:a16="http://schemas.microsoft.com/office/drawing/2014/main" id="{12955334-113B-4D28-B066-15A3AF22C782}"/>
              </a:ext>
            </a:extLst>
          </p:cNvPr>
          <p:cNvGraphicFramePr>
            <a:graphicFrameLocks noGrp="1"/>
          </p:cNvGraphicFramePr>
          <p:nvPr>
            <p:extLst>
              <p:ext uri="{D42A27DB-BD31-4B8C-83A1-F6EECF244321}">
                <p14:modId xmlns:p14="http://schemas.microsoft.com/office/powerpoint/2010/main" val="3620309359"/>
              </p:ext>
            </p:extLst>
          </p:nvPr>
        </p:nvGraphicFramePr>
        <p:xfrm>
          <a:off x="399256" y="1927961"/>
          <a:ext cx="8345488" cy="1932546"/>
        </p:xfrm>
        <a:graphic>
          <a:graphicData uri="http://schemas.openxmlformats.org/drawingml/2006/table">
            <a:tbl>
              <a:tblPr firstRow="1" bandRow="1">
                <a:tableStyleId>{5C22544A-7EE6-4342-B048-85BDC9FD1C3A}</a:tableStyleId>
              </a:tblPr>
              <a:tblGrid>
                <a:gridCol w="2413984">
                  <a:extLst>
                    <a:ext uri="{9D8B030D-6E8A-4147-A177-3AD203B41FA5}">
                      <a16:colId xmlns:a16="http://schemas.microsoft.com/office/drawing/2014/main" val="2140568208"/>
                    </a:ext>
                  </a:extLst>
                </a:gridCol>
                <a:gridCol w="5931504">
                  <a:extLst>
                    <a:ext uri="{9D8B030D-6E8A-4147-A177-3AD203B41FA5}">
                      <a16:colId xmlns:a16="http://schemas.microsoft.com/office/drawing/2014/main" val="2923298839"/>
                    </a:ext>
                  </a:extLst>
                </a:gridCol>
              </a:tblGrid>
              <a:tr h="209807">
                <a:tc>
                  <a:txBody>
                    <a:bodyPr/>
                    <a:lstStyle/>
                    <a:p>
                      <a:r>
                        <a:rPr lang="en-US" dirty="0"/>
                        <a:t>CLI Command</a:t>
                      </a:r>
                    </a:p>
                  </a:txBody>
                  <a:tcPr/>
                </a:tc>
                <a:tc>
                  <a:txBody>
                    <a:bodyPr/>
                    <a:lstStyle/>
                    <a:p>
                      <a:r>
                        <a:rPr lang="en-US" dirty="0"/>
                        <a:t>Use Case</a:t>
                      </a:r>
                    </a:p>
                  </a:txBody>
                  <a:tcPr/>
                </a:tc>
                <a:extLst>
                  <a:ext uri="{0D108BD9-81ED-4DB2-BD59-A6C34878D82A}">
                    <a16:rowId xmlns:a16="http://schemas.microsoft.com/office/drawing/2014/main" val="3263061449"/>
                  </a:ext>
                </a:extLst>
              </a:tr>
              <a:tr h="209807">
                <a:tc>
                  <a:txBody>
                    <a:bodyPr/>
                    <a:lstStyle/>
                    <a:p>
                      <a:r>
                        <a:rPr lang="en-US" dirty="0">
                          <a:solidFill>
                            <a:srgbClr val="000000"/>
                          </a:solidFill>
                        </a:rPr>
                        <a:t>ansible</a:t>
                      </a:r>
                    </a:p>
                  </a:txBody>
                  <a:tcPr/>
                </a:tc>
                <a:tc>
                  <a:txBody>
                    <a:bodyPr/>
                    <a:lstStyle/>
                    <a:p>
                      <a:r>
                        <a:rPr lang="en-US" dirty="0">
                          <a:solidFill>
                            <a:srgbClr val="000000"/>
                          </a:solidFill>
                        </a:rPr>
                        <a:t>Runs modules against targeted hosts </a:t>
                      </a:r>
                    </a:p>
                  </a:txBody>
                  <a:tcPr/>
                </a:tc>
                <a:extLst>
                  <a:ext uri="{0D108BD9-81ED-4DB2-BD59-A6C34878D82A}">
                    <a16:rowId xmlns:a16="http://schemas.microsoft.com/office/drawing/2014/main" val="3457317833"/>
                  </a:ext>
                </a:extLst>
              </a:tr>
              <a:tr h="209807">
                <a:tc>
                  <a:txBody>
                    <a:bodyPr/>
                    <a:lstStyle/>
                    <a:p>
                      <a:r>
                        <a:rPr lang="en-US" dirty="0">
                          <a:solidFill>
                            <a:srgbClr val="000000"/>
                          </a:solidFill>
                        </a:rPr>
                        <a:t>ansible-playbook</a:t>
                      </a:r>
                    </a:p>
                  </a:txBody>
                  <a:tcPr/>
                </a:tc>
                <a:tc>
                  <a:txBody>
                    <a:bodyPr/>
                    <a:lstStyle/>
                    <a:p>
                      <a:r>
                        <a:rPr lang="en-US" dirty="0">
                          <a:solidFill>
                            <a:srgbClr val="000000"/>
                          </a:solidFill>
                        </a:rPr>
                        <a:t>Runs playbooks </a:t>
                      </a:r>
                    </a:p>
                  </a:txBody>
                  <a:tcPr/>
                </a:tc>
                <a:extLst>
                  <a:ext uri="{0D108BD9-81ED-4DB2-BD59-A6C34878D82A}">
                    <a16:rowId xmlns:a16="http://schemas.microsoft.com/office/drawing/2014/main" val="3842426045"/>
                  </a:ext>
                </a:extLst>
              </a:tr>
              <a:tr h="356673">
                <a:tc>
                  <a:txBody>
                    <a:bodyPr/>
                    <a:lstStyle/>
                    <a:p>
                      <a:r>
                        <a:rPr lang="en-US" dirty="0">
                          <a:solidFill>
                            <a:srgbClr val="000000"/>
                          </a:solidFill>
                        </a:rPr>
                        <a:t>ansible-docs</a:t>
                      </a:r>
                    </a:p>
                  </a:txBody>
                  <a:tcPr/>
                </a:tc>
                <a:tc>
                  <a:txBody>
                    <a:bodyPr/>
                    <a:lstStyle/>
                    <a:p>
                      <a:r>
                        <a:rPr lang="en-US" dirty="0">
                          <a:solidFill>
                            <a:srgbClr val="000000"/>
                          </a:solidFill>
                        </a:rPr>
                        <a:t>Provides documentation on syntax and parameters in the CLI </a:t>
                      </a:r>
                    </a:p>
                  </a:txBody>
                  <a:tcPr/>
                </a:tc>
                <a:extLst>
                  <a:ext uri="{0D108BD9-81ED-4DB2-BD59-A6C34878D82A}">
                    <a16:rowId xmlns:a16="http://schemas.microsoft.com/office/drawing/2014/main" val="979101891"/>
                  </a:ext>
                </a:extLst>
              </a:tr>
              <a:tr h="356673">
                <a:tc>
                  <a:txBody>
                    <a:bodyPr/>
                    <a:lstStyle/>
                    <a:p>
                      <a:r>
                        <a:rPr lang="en-US" dirty="0">
                          <a:solidFill>
                            <a:srgbClr val="000000"/>
                          </a:solidFill>
                        </a:rPr>
                        <a:t>ansible-pull</a:t>
                      </a:r>
                    </a:p>
                  </a:txBody>
                  <a:tcPr/>
                </a:tc>
                <a:tc>
                  <a:txBody>
                    <a:bodyPr/>
                    <a:lstStyle/>
                    <a:p>
                      <a:r>
                        <a:rPr lang="en-US" dirty="0">
                          <a:solidFill>
                            <a:srgbClr val="000000"/>
                          </a:solidFill>
                        </a:rPr>
                        <a:t>Changes Ansible clients from the default push model to the pull model </a:t>
                      </a:r>
                    </a:p>
                  </a:txBody>
                  <a:tcPr/>
                </a:tc>
                <a:extLst>
                  <a:ext uri="{0D108BD9-81ED-4DB2-BD59-A6C34878D82A}">
                    <a16:rowId xmlns:a16="http://schemas.microsoft.com/office/drawing/2014/main" val="1604898777"/>
                  </a:ext>
                </a:extLst>
              </a:tr>
              <a:tr h="209807">
                <a:tc>
                  <a:txBody>
                    <a:bodyPr/>
                    <a:lstStyle/>
                    <a:p>
                      <a:r>
                        <a:rPr lang="en-US" dirty="0">
                          <a:solidFill>
                            <a:srgbClr val="000000"/>
                          </a:solidFill>
                        </a:rPr>
                        <a:t>ansible-vault</a:t>
                      </a:r>
                    </a:p>
                  </a:txBody>
                  <a:tcPr/>
                </a:tc>
                <a:tc>
                  <a:txBody>
                    <a:bodyPr/>
                    <a:lstStyle/>
                    <a:p>
                      <a:r>
                        <a:rPr lang="en-US" dirty="0">
                          <a:solidFill>
                            <a:srgbClr val="000000"/>
                          </a:solidFill>
                        </a:rPr>
                        <a:t>Encrypts YAML files that contain sensitive data</a:t>
                      </a:r>
                    </a:p>
                  </a:txBody>
                  <a:tcPr/>
                </a:tc>
                <a:extLst>
                  <a:ext uri="{0D108BD9-81ED-4DB2-BD59-A6C34878D82A}">
                    <a16:rowId xmlns:a16="http://schemas.microsoft.com/office/drawing/2014/main" val="2594621147"/>
                  </a:ext>
                </a:extLst>
              </a:tr>
            </a:tbl>
          </a:graphicData>
        </a:graphic>
      </p:graphicFrame>
    </p:spTree>
    <p:extLst>
      <p:ext uri="{BB962C8B-B14F-4D97-AF65-F5344CB8AC3E}">
        <p14:creationId xmlns:p14="http://schemas.microsoft.com/office/powerpoint/2010/main" val="163245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Ansible Configuration Example</a:t>
            </a:r>
          </a:p>
        </p:txBody>
      </p:sp>
      <p:sp>
        <p:nvSpPr>
          <p:cNvPr id="5" name="Rectangle 4">
            <a:extLst>
              <a:ext uri="{FF2B5EF4-FFF2-40B4-BE49-F238E27FC236}">
                <a16:creationId xmlns:a16="http://schemas.microsoft.com/office/drawing/2014/main" id="{9065152D-6100-42D1-ADA2-4888184AE067}"/>
              </a:ext>
            </a:extLst>
          </p:cNvPr>
          <p:cNvSpPr/>
          <p:nvPr/>
        </p:nvSpPr>
        <p:spPr>
          <a:xfrm>
            <a:off x="123826" y="617537"/>
            <a:ext cx="4088578" cy="3293209"/>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Example 29-14 shows an alternative version of the ConfigureInterface.yaml playbook named EIGRP_Configuration_ Example.yaml, with EIGRP added, along with the ability to save the configuration by issuing a “write memory.”</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These tasks are accomplished by leveraging the ios_command module in Ansible. This playbook adds the configuration shown here to the CSR1KV-1 router.</a:t>
            </a:r>
          </a:p>
        </p:txBody>
      </p:sp>
      <p:pic>
        <p:nvPicPr>
          <p:cNvPr id="7" name="Picture 6">
            <a:extLst>
              <a:ext uri="{FF2B5EF4-FFF2-40B4-BE49-F238E27FC236}">
                <a16:creationId xmlns:a16="http://schemas.microsoft.com/office/drawing/2014/main" id="{7E40CCFD-4EAD-4B96-A333-5FB4558AA775}"/>
              </a:ext>
            </a:extLst>
          </p:cNvPr>
          <p:cNvPicPr>
            <a:picLocks noChangeAspect="1"/>
          </p:cNvPicPr>
          <p:nvPr/>
        </p:nvPicPr>
        <p:blipFill>
          <a:blip r:embed="rId3"/>
          <a:stretch>
            <a:fillRect/>
          </a:stretch>
        </p:blipFill>
        <p:spPr>
          <a:xfrm>
            <a:off x="4731303" y="405238"/>
            <a:ext cx="3738011" cy="4403189"/>
          </a:xfrm>
          <a:prstGeom prst="rect">
            <a:avLst/>
          </a:prstGeom>
        </p:spPr>
      </p:pic>
    </p:spTree>
    <p:extLst>
      <p:ext uri="{BB962C8B-B14F-4D97-AF65-F5344CB8AC3E}">
        <p14:creationId xmlns:p14="http://schemas.microsoft.com/office/powerpoint/2010/main" val="138676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Puppet Bolt</a:t>
            </a:r>
          </a:p>
        </p:txBody>
      </p:sp>
      <p:sp>
        <p:nvSpPr>
          <p:cNvPr id="2" name="TextBox 1">
            <a:extLst>
              <a:ext uri="{FF2B5EF4-FFF2-40B4-BE49-F238E27FC236}">
                <a16:creationId xmlns:a16="http://schemas.microsoft.com/office/drawing/2014/main" id="{7CA5BDF8-3E63-400A-9176-DC319D8AFCB6}"/>
              </a:ext>
            </a:extLst>
          </p:cNvPr>
          <p:cNvSpPr txBox="1"/>
          <p:nvPr/>
        </p:nvSpPr>
        <p:spPr>
          <a:xfrm>
            <a:off x="79131" y="731837"/>
            <a:ext cx="8581293"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Puppet Bolt allows you to leverage the power of Puppet without having to install a puppet master or puppet agents on devices or nodes.</a:t>
            </a:r>
          </a:p>
          <a:p>
            <a:pPr marL="285750" indent="-285750">
              <a:buFont typeface="Arial" panose="020B0604020202020204" pitchFamily="34" charset="0"/>
              <a:buChar char="•"/>
            </a:pPr>
            <a:r>
              <a:rPr lang="en-US" sz="1600" dirty="0">
                <a:solidFill>
                  <a:srgbClr val="000000"/>
                </a:solidFill>
              </a:rPr>
              <a:t>It connects to devices by using SSH or WinRM connections. Puppet Bolt is an open source tool that is based on the Ruby language and can be installed as a single package.</a:t>
            </a:r>
          </a:p>
          <a:p>
            <a:pPr marL="285750" indent="-285750">
              <a:buFont typeface="Arial" panose="020B0604020202020204" pitchFamily="34" charset="0"/>
              <a:buChar char="•"/>
            </a:pPr>
            <a:r>
              <a:rPr lang="en-US" sz="1600" dirty="0">
                <a:solidFill>
                  <a:srgbClr val="000000"/>
                </a:solidFill>
              </a:rPr>
              <a:t>Puppet Bolt allows you to execute a change or configuration immediately and then validate it. There are two ways to use Puppet Bolt:</a:t>
            </a:r>
          </a:p>
          <a:p>
            <a:pPr marL="742950" lvl="1" indent="-285750">
              <a:buFont typeface="Arial" panose="020B0604020202020204" pitchFamily="34" charset="0"/>
              <a:buChar char="•"/>
            </a:pPr>
            <a:r>
              <a:rPr lang="en-US" sz="1600" b="1" dirty="0">
                <a:solidFill>
                  <a:srgbClr val="000000"/>
                </a:solidFill>
              </a:rPr>
              <a:t>Orchestrator-driven tasks </a:t>
            </a:r>
            <a:r>
              <a:rPr lang="en-US" sz="1600" dirty="0">
                <a:solidFill>
                  <a:srgbClr val="000000"/>
                </a:solidFill>
              </a:rPr>
              <a:t>- Orchestrator-driven tasks can leverage the Puppet architecture to use services to connect to devices. This design is meant for large-scale  environments.</a:t>
            </a:r>
          </a:p>
          <a:p>
            <a:pPr marL="742950" lvl="1" indent="-285750">
              <a:buFont typeface="Arial" panose="020B0604020202020204" pitchFamily="34" charset="0"/>
              <a:buChar char="•"/>
            </a:pPr>
            <a:r>
              <a:rPr lang="en-US" sz="1600" b="1" dirty="0">
                <a:solidFill>
                  <a:srgbClr val="000000"/>
                </a:solidFill>
              </a:rPr>
              <a:t>Standalone tasks </a:t>
            </a:r>
            <a:r>
              <a:rPr lang="en-US" sz="1600" dirty="0">
                <a:solidFill>
                  <a:srgbClr val="000000"/>
                </a:solidFill>
              </a:rPr>
              <a:t>- Standalone tasks are for connecting directly to devices or nodes to execute tasks and do not require any Puppet environment or components to be set up in order to realize the benefits and value of Puppet Bolt.</a:t>
            </a:r>
          </a:p>
          <a:p>
            <a:endParaRPr lang="en-US" sz="1600" dirty="0"/>
          </a:p>
        </p:txBody>
      </p:sp>
    </p:spTree>
    <p:extLst>
      <p:ext uri="{BB962C8B-B14F-4D97-AF65-F5344CB8AC3E}">
        <p14:creationId xmlns:p14="http://schemas.microsoft.com/office/powerpoint/2010/main" val="254327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Puppet Bolt Command Line</a:t>
            </a:r>
          </a:p>
        </p:txBody>
      </p:sp>
      <p:sp>
        <p:nvSpPr>
          <p:cNvPr id="2" name="TextBox 1">
            <a:extLst>
              <a:ext uri="{FF2B5EF4-FFF2-40B4-BE49-F238E27FC236}">
                <a16:creationId xmlns:a16="http://schemas.microsoft.com/office/drawing/2014/main" id="{7CA5BDF8-3E63-400A-9176-DC319D8AFCB6}"/>
              </a:ext>
            </a:extLst>
          </p:cNvPr>
          <p:cNvSpPr txBox="1"/>
          <p:nvPr/>
        </p:nvSpPr>
        <p:spPr>
          <a:xfrm>
            <a:off x="0" y="731837"/>
            <a:ext cx="3666392" cy="424731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Individual commands can be run from the command line by using the command </a:t>
            </a:r>
            <a:r>
              <a:rPr lang="en-US" sz="1600" b="1" dirty="0">
                <a:solidFill>
                  <a:srgbClr val="000000"/>
                </a:solidFill>
              </a:rPr>
              <a:t>bolt command run </a:t>
            </a:r>
            <a:r>
              <a:rPr lang="en-US" sz="1600" i="1" dirty="0">
                <a:solidFill>
                  <a:srgbClr val="000000"/>
                </a:solidFill>
              </a:rPr>
              <a:t>command name </a:t>
            </a:r>
            <a:r>
              <a:rPr lang="en-US" sz="1600" dirty="0">
                <a:solidFill>
                  <a:srgbClr val="000000"/>
                </a:solidFill>
              </a:rPr>
              <a:t>followed by the list of devices to run the command against. </a:t>
            </a:r>
          </a:p>
          <a:p>
            <a:pPr marL="285750" indent="-285750">
              <a:buFont typeface="Arial" panose="020B0604020202020204" pitchFamily="34" charset="0"/>
              <a:buChar char="•"/>
            </a:pPr>
            <a:r>
              <a:rPr lang="en-US" sz="1600" dirty="0">
                <a:solidFill>
                  <a:srgbClr val="000000"/>
                </a:solidFill>
              </a:rPr>
              <a:t>After a script is built, execute it from the command line against the remote devices that need to be configured, using the command </a:t>
            </a:r>
            <a:r>
              <a:rPr lang="en-US" sz="1600" b="1" dirty="0">
                <a:solidFill>
                  <a:srgbClr val="000000"/>
                </a:solidFill>
              </a:rPr>
              <a:t>bolt script run </a:t>
            </a:r>
            <a:r>
              <a:rPr lang="en-US" sz="1600" i="1" dirty="0">
                <a:solidFill>
                  <a:srgbClr val="000000"/>
                </a:solidFill>
              </a:rPr>
              <a:t>script name </a:t>
            </a:r>
            <a:r>
              <a:rPr lang="en-US" sz="1600" dirty="0">
                <a:solidFill>
                  <a:srgbClr val="000000"/>
                </a:solidFill>
              </a:rPr>
              <a:t>followed by the list of devices to run the script against. Figure 29-14 shows a list of some of the available commands for Puppet Bolt.</a:t>
            </a:r>
          </a:p>
          <a:p>
            <a:pPr marL="285750" indent="-285750">
              <a:buFont typeface="Arial" panose="020B0604020202020204" pitchFamily="34" charset="0"/>
              <a:buChar char="•"/>
            </a:pPr>
            <a:endParaRPr lang="en-US" sz="1400" dirty="0">
              <a:solidFill>
                <a:srgbClr val="000000"/>
              </a:solidFill>
            </a:endParaRPr>
          </a:p>
        </p:txBody>
      </p:sp>
      <p:pic>
        <p:nvPicPr>
          <p:cNvPr id="4" name="Picture 3">
            <a:extLst>
              <a:ext uri="{FF2B5EF4-FFF2-40B4-BE49-F238E27FC236}">
                <a16:creationId xmlns:a16="http://schemas.microsoft.com/office/drawing/2014/main" id="{0797037E-CC3F-469D-B717-CD6256E42CD1}"/>
              </a:ext>
            </a:extLst>
          </p:cNvPr>
          <p:cNvPicPr>
            <a:picLocks noChangeAspect="1"/>
          </p:cNvPicPr>
          <p:nvPr/>
        </p:nvPicPr>
        <p:blipFill>
          <a:blip r:embed="rId3"/>
          <a:stretch>
            <a:fillRect/>
          </a:stretch>
        </p:blipFill>
        <p:spPr>
          <a:xfrm>
            <a:off x="3767504" y="731837"/>
            <a:ext cx="5189746" cy="4031874"/>
          </a:xfrm>
          <a:prstGeom prst="rect">
            <a:avLst/>
          </a:prstGeom>
        </p:spPr>
      </p:pic>
    </p:spTree>
    <p:extLst>
      <p:ext uri="{BB962C8B-B14F-4D97-AF65-F5344CB8AC3E}">
        <p14:creationId xmlns:p14="http://schemas.microsoft.com/office/powerpoint/2010/main" val="368444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Puppet Bolt Command Line</a:t>
            </a:r>
          </a:p>
        </p:txBody>
      </p:sp>
      <p:sp>
        <p:nvSpPr>
          <p:cNvPr id="2" name="TextBox 1">
            <a:extLst>
              <a:ext uri="{FF2B5EF4-FFF2-40B4-BE49-F238E27FC236}">
                <a16:creationId xmlns:a16="http://schemas.microsoft.com/office/drawing/2014/main" id="{7CA5BDF8-3E63-400A-9176-DC319D8AFCB6}"/>
              </a:ext>
            </a:extLst>
          </p:cNvPr>
          <p:cNvSpPr txBox="1"/>
          <p:nvPr/>
        </p:nvSpPr>
        <p:spPr>
          <a:xfrm>
            <a:off x="258417" y="731837"/>
            <a:ext cx="8885583" cy="424731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Puppet Bolt tasks use an API to retrieve data between Puppet Bolt and the remote device.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Tasks are part of the Puppet modules and use the naming structure </a:t>
            </a:r>
            <a:r>
              <a:rPr lang="en-US" sz="1600" i="1" dirty="0">
                <a:solidFill>
                  <a:srgbClr val="000000"/>
                </a:solidFill>
              </a:rPr>
              <a:t>modulename</a:t>
            </a:r>
            <a:r>
              <a:rPr lang="en-US" sz="1600" dirty="0">
                <a:solidFill>
                  <a:srgbClr val="000000"/>
                </a:solidFill>
              </a:rPr>
              <a:t>::</a:t>
            </a:r>
            <a:r>
              <a:rPr lang="en-US" sz="1600" i="1" dirty="0">
                <a:solidFill>
                  <a:srgbClr val="000000"/>
                </a:solidFill>
              </a:rPr>
              <a:t>taskfilename</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Tasks can be called from the command line much like commands and scripts. You use the command bolt task run </a:t>
            </a:r>
            <a:r>
              <a:rPr lang="en-US" sz="1600" i="1" dirty="0">
                <a:solidFill>
                  <a:srgbClr val="000000"/>
                </a:solidFill>
              </a:rPr>
              <a:t>modulename</a:t>
            </a:r>
            <a:r>
              <a:rPr lang="en-US" sz="1600" dirty="0">
                <a:solidFill>
                  <a:srgbClr val="000000"/>
                </a:solidFill>
              </a:rPr>
              <a:t>::</a:t>
            </a:r>
            <a:r>
              <a:rPr lang="en-US" sz="1600" i="1" dirty="0">
                <a:solidFill>
                  <a:srgbClr val="000000"/>
                </a:solidFill>
              </a:rPr>
              <a:t>taskfilename</a:t>
            </a:r>
            <a:r>
              <a:rPr lang="en-US" sz="1600" dirty="0">
                <a:solidFill>
                  <a:srgbClr val="000000"/>
                </a:solidFill>
              </a:rPr>
              <a:t> to invoke these tasks from the command line.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 </a:t>
            </a:r>
            <a:r>
              <a:rPr lang="en-US" sz="1600" i="1" dirty="0">
                <a:solidFill>
                  <a:srgbClr val="000000"/>
                </a:solidFill>
              </a:rPr>
              <a:t>modulename</a:t>
            </a:r>
            <a:r>
              <a:rPr lang="en-US" sz="1600" dirty="0">
                <a:solidFill>
                  <a:srgbClr val="000000"/>
                </a:solidFill>
              </a:rPr>
              <a:t>::</a:t>
            </a:r>
            <a:r>
              <a:rPr lang="en-US" sz="1600" i="1" dirty="0">
                <a:solidFill>
                  <a:srgbClr val="000000"/>
                </a:solidFill>
              </a:rPr>
              <a:t>taskfilename</a:t>
            </a:r>
            <a:r>
              <a:rPr lang="en-US" sz="1600" dirty="0">
                <a:solidFill>
                  <a:srgbClr val="000000"/>
                </a:solidFill>
              </a:rPr>
              <a:t> naming structure allows the tasks to be shared with other users on Puppet Forge. </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A task is commonly accompanied by a metadata file that is in JSON format. A JSON metadata file contains information about a task, how to run the task, and any comments about how the file is written.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89250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SaltStack Salt SSH (Server-Only Mode)</a:t>
            </a:r>
          </a:p>
        </p:txBody>
      </p:sp>
      <p:sp>
        <p:nvSpPr>
          <p:cNvPr id="2" name="TextBox 1">
            <a:extLst>
              <a:ext uri="{FF2B5EF4-FFF2-40B4-BE49-F238E27FC236}">
                <a16:creationId xmlns:a16="http://schemas.microsoft.com/office/drawing/2014/main" id="{7CA5BDF8-3E63-400A-9176-DC319D8AFCB6}"/>
              </a:ext>
            </a:extLst>
          </p:cNvPr>
          <p:cNvSpPr txBox="1"/>
          <p:nvPr/>
        </p:nvSpPr>
        <p:spPr>
          <a:xfrm>
            <a:off x="79131" y="731837"/>
            <a:ext cx="8581293"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00"/>
                </a:solidFill>
              </a:rPr>
              <a:t>SaltStack offers an agentless option called Salt SSH that allows users to run Salt commands without having to install a minion on the remote device or node. The main requirements to use Salt SSH are that the remote system must have SSH enabled and Python installed. </a:t>
            </a:r>
          </a:p>
          <a:p>
            <a:pPr marL="285750" indent="-285750">
              <a:buFont typeface="Arial" panose="020B0604020202020204" pitchFamily="34" charset="0"/>
              <a:buChar char="•"/>
            </a:pPr>
            <a:r>
              <a:rPr lang="en-US" sz="1600" dirty="0">
                <a:solidFill>
                  <a:srgbClr val="000000"/>
                </a:solidFill>
              </a:rPr>
              <a:t>Salt SSH can work in conjunction with the master/minion environment, or it can be used completely agentless across the environment. By default, Salt SSH uses roster files to store connection information for any host that doesn’t have a minion installed. Example 29-16 shows the content structure of this file. </a:t>
            </a:r>
          </a:p>
          <a:p>
            <a:endParaRPr lang="en-US" sz="1600" dirty="0"/>
          </a:p>
        </p:txBody>
      </p:sp>
      <p:pic>
        <p:nvPicPr>
          <p:cNvPr id="4" name="Picture 3">
            <a:extLst>
              <a:ext uri="{FF2B5EF4-FFF2-40B4-BE49-F238E27FC236}">
                <a16:creationId xmlns:a16="http://schemas.microsoft.com/office/drawing/2014/main" id="{9841E018-31FF-43AA-9E36-B3729332EC47}"/>
              </a:ext>
            </a:extLst>
          </p:cNvPr>
          <p:cNvPicPr>
            <a:picLocks noChangeAspect="1"/>
          </p:cNvPicPr>
          <p:nvPr/>
        </p:nvPicPr>
        <p:blipFill>
          <a:blip r:embed="rId3"/>
          <a:stretch>
            <a:fillRect/>
          </a:stretch>
        </p:blipFill>
        <p:spPr>
          <a:xfrm>
            <a:off x="1504950" y="2994222"/>
            <a:ext cx="6134100" cy="1038225"/>
          </a:xfrm>
          <a:prstGeom prst="rect">
            <a:avLst/>
          </a:prstGeom>
        </p:spPr>
      </p:pic>
    </p:spTree>
    <p:extLst>
      <p:ext uri="{BB962C8B-B14F-4D97-AF65-F5344CB8AC3E}">
        <p14:creationId xmlns:p14="http://schemas.microsoft.com/office/powerpoint/2010/main" val="17779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700456"/>
          </a:xfrm>
        </p:spPr>
        <p:txBody>
          <a:bodyPr/>
          <a:lstStyle/>
          <a:p>
            <a:r>
              <a:rPr lang="en-US" sz="1600" dirty="0"/>
              <a:t>Embedded Event Manager</a:t>
            </a:r>
            <a:br>
              <a:rPr lang="en-US" dirty="0"/>
            </a:br>
            <a:r>
              <a:rPr lang="en-US" sz="2400" dirty="0"/>
              <a:t>EEM Event Detectors</a:t>
            </a:r>
          </a:p>
        </p:txBody>
      </p:sp>
      <p:sp>
        <p:nvSpPr>
          <p:cNvPr id="2" name="TextBox 1">
            <a:extLst>
              <a:ext uri="{FF2B5EF4-FFF2-40B4-BE49-F238E27FC236}">
                <a16:creationId xmlns:a16="http://schemas.microsoft.com/office/drawing/2014/main" id="{F4119CF3-4883-4E45-8D6F-591DA8FB7975}"/>
              </a:ext>
            </a:extLst>
          </p:cNvPr>
          <p:cNvSpPr txBox="1"/>
          <p:nvPr/>
        </p:nvSpPr>
        <p:spPr>
          <a:xfrm>
            <a:off x="113016" y="700456"/>
            <a:ext cx="3472665" cy="4031873"/>
          </a:xfrm>
          <a:prstGeom prst="rect">
            <a:avLst/>
          </a:prstGeom>
          <a:noFill/>
        </p:spPr>
        <p:txBody>
          <a:bodyPr wrap="square" rtlCol="0">
            <a:spAutoFit/>
          </a:bodyPr>
          <a:lstStyle/>
          <a:p>
            <a:r>
              <a:rPr lang="en-US" sz="1600" dirty="0">
                <a:solidFill>
                  <a:srgbClr val="000000"/>
                </a:solidFill>
              </a:rPr>
              <a:t>Figure 29-1 illustrates some EEM event detectors and how they interact with the IOS subsystem.</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EEM applets are composed of multiple building blocks. This chapter focuses on two of the primary building blocks that make up EEM applets: events and actions. </a:t>
            </a:r>
          </a:p>
          <a:p>
            <a:pPr marL="285750" indent="-285750">
              <a:buFont typeface="Arial" panose="020B0604020202020204" pitchFamily="34" charset="0"/>
              <a:buChar char="•"/>
            </a:pPr>
            <a:r>
              <a:rPr lang="en-US" sz="1600" dirty="0">
                <a:solidFill>
                  <a:srgbClr val="000000"/>
                </a:solidFill>
              </a:rPr>
              <a:t>EEM applets use a similar logic to the if-then statements used in some of the common programming languages (for instance, if an event happens, then an action is taken).</a:t>
            </a:r>
          </a:p>
        </p:txBody>
      </p:sp>
      <p:pic>
        <p:nvPicPr>
          <p:cNvPr id="4" name="Picture 3">
            <a:extLst>
              <a:ext uri="{FF2B5EF4-FFF2-40B4-BE49-F238E27FC236}">
                <a16:creationId xmlns:a16="http://schemas.microsoft.com/office/drawing/2014/main" id="{05EEEEDE-75F9-475F-B5E3-5906C0A9A918}"/>
              </a:ext>
            </a:extLst>
          </p:cNvPr>
          <p:cNvPicPr>
            <a:picLocks noChangeAspect="1"/>
          </p:cNvPicPr>
          <p:nvPr/>
        </p:nvPicPr>
        <p:blipFill>
          <a:blip r:embed="rId3"/>
          <a:stretch>
            <a:fillRect/>
          </a:stretch>
        </p:blipFill>
        <p:spPr>
          <a:xfrm>
            <a:off x="3976099" y="700456"/>
            <a:ext cx="4955016" cy="3876805"/>
          </a:xfrm>
          <a:prstGeom prst="rect">
            <a:avLst/>
          </a:prstGeom>
        </p:spPr>
      </p:pic>
      <p:sp>
        <p:nvSpPr>
          <p:cNvPr id="7" name="TextBox 6">
            <a:extLst>
              <a:ext uri="{FF2B5EF4-FFF2-40B4-BE49-F238E27FC236}">
                <a16:creationId xmlns:a16="http://schemas.microsoft.com/office/drawing/2014/main" id="{485ADF24-F361-4820-AFDD-BE5ACB602A78}"/>
              </a:ext>
            </a:extLst>
          </p:cNvPr>
          <p:cNvSpPr txBox="1"/>
          <p:nvPr/>
        </p:nvSpPr>
        <p:spPr>
          <a:xfrm>
            <a:off x="3869724" y="4532274"/>
            <a:ext cx="1404552" cy="400110"/>
          </a:xfrm>
          <a:prstGeom prst="rect">
            <a:avLst/>
          </a:prstGeom>
          <a:noFill/>
        </p:spPr>
        <p:txBody>
          <a:bodyPr wrap="none" rtlCol="0">
            <a:spAutoFit/>
          </a:bodyPr>
          <a:lstStyle/>
          <a:p>
            <a:r>
              <a:rPr lang="en-US" sz="1000" b="1" dirty="0"/>
              <a:t>Figure 29-1</a:t>
            </a:r>
          </a:p>
          <a:p>
            <a:r>
              <a:rPr lang="en-US" sz="1000" i="1" dirty="0"/>
              <a:t>EEM Event Detectors</a:t>
            </a:r>
          </a:p>
        </p:txBody>
      </p:sp>
    </p:spTree>
    <p:extLst>
      <p:ext uri="{BB962C8B-B14F-4D97-AF65-F5344CB8AC3E}">
        <p14:creationId xmlns:p14="http://schemas.microsoft.com/office/powerpoint/2010/main" val="16710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Agentless Automation Tools</a:t>
            </a:r>
            <a:br>
              <a:rPr lang="en-US" dirty="0"/>
            </a:br>
            <a:r>
              <a:rPr lang="en-US" sz="2400" dirty="0"/>
              <a:t>Comparing Tools</a:t>
            </a:r>
          </a:p>
        </p:txBody>
      </p:sp>
      <p:sp>
        <p:nvSpPr>
          <p:cNvPr id="2" name="TextBox 1">
            <a:extLst>
              <a:ext uri="{FF2B5EF4-FFF2-40B4-BE49-F238E27FC236}">
                <a16:creationId xmlns:a16="http://schemas.microsoft.com/office/drawing/2014/main" id="{7CA5BDF8-3E63-400A-9176-DC319D8AFCB6}"/>
              </a:ext>
            </a:extLst>
          </p:cNvPr>
          <p:cNvSpPr txBox="1"/>
          <p:nvPr/>
        </p:nvSpPr>
        <p:spPr>
          <a:xfrm>
            <a:off x="79131" y="731837"/>
            <a:ext cx="8581293" cy="307777"/>
          </a:xfrm>
          <a:prstGeom prst="rect">
            <a:avLst/>
          </a:prstGeom>
          <a:noFill/>
        </p:spPr>
        <p:txBody>
          <a:bodyPr wrap="square" rtlCol="0">
            <a:spAutoFit/>
          </a:bodyPr>
          <a:lstStyle/>
          <a:p>
            <a:r>
              <a:rPr lang="en-US" sz="1400" dirty="0">
                <a:solidFill>
                  <a:srgbClr val="000000"/>
                </a:solidFill>
              </a:rPr>
              <a:t>Table 29-7 provides a high-level comparison of the tools covered in this chapter.</a:t>
            </a:r>
            <a:endParaRPr lang="en-US" sz="1400" dirty="0"/>
          </a:p>
        </p:txBody>
      </p:sp>
      <p:graphicFrame>
        <p:nvGraphicFramePr>
          <p:cNvPr id="5" name="Table 4">
            <a:extLst>
              <a:ext uri="{FF2B5EF4-FFF2-40B4-BE49-F238E27FC236}">
                <a16:creationId xmlns:a16="http://schemas.microsoft.com/office/drawing/2014/main" id="{E78A8A59-4A55-4BFE-A215-08B7D25540F9}"/>
              </a:ext>
            </a:extLst>
          </p:cNvPr>
          <p:cNvGraphicFramePr>
            <a:graphicFrameLocks noGrp="1"/>
          </p:cNvGraphicFramePr>
          <p:nvPr>
            <p:extLst>
              <p:ext uri="{D42A27DB-BD31-4B8C-83A1-F6EECF244321}">
                <p14:modId xmlns:p14="http://schemas.microsoft.com/office/powerpoint/2010/main" val="3200198317"/>
              </p:ext>
            </p:extLst>
          </p:nvPr>
        </p:nvGraphicFramePr>
        <p:xfrm>
          <a:off x="158261" y="1238250"/>
          <a:ext cx="8686800" cy="2667000"/>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1631876754"/>
                    </a:ext>
                  </a:extLst>
                </a:gridCol>
                <a:gridCol w="1737360">
                  <a:extLst>
                    <a:ext uri="{9D8B030D-6E8A-4147-A177-3AD203B41FA5}">
                      <a16:colId xmlns:a16="http://schemas.microsoft.com/office/drawing/2014/main" val="4279676149"/>
                    </a:ext>
                  </a:extLst>
                </a:gridCol>
                <a:gridCol w="1737360">
                  <a:extLst>
                    <a:ext uri="{9D8B030D-6E8A-4147-A177-3AD203B41FA5}">
                      <a16:colId xmlns:a16="http://schemas.microsoft.com/office/drawing/2014/main" val="3038966942"/>
                    </a:ext>
                  </a:extLst>
                </a:gridCol>
                <a:gridCol w="1737360">
                  <a:extLst>
                    <a:ext uri="{9D8B030D-6E8A-4147-A177-3AD203B41FA5}">
                      <a16:colId xmlns:a16="http://schemas.microsoft.com/office/drawing/2014/main" val="2014416266"/>
                    </a:ext>
                  </a:extLst>
                </a:gridCol>
                <a:gridCol w="1737360">
                  <a:extLst>
                    <a:ext uri="{9D8B030D-6E8A-4147-A177-3AD203B41FA5}">
                      <a16:colId xmlns:a16="http://schemas.microsoft.com/office/drawing/2014/main" val="1247718005"/>
                    </a:ext>
                  </a:extLst>
                </a:gridCol>
              </a:tblGrid>
              <a:tr h="370840">
                <a:tc>
                  <a:txBody>
                    <a:bodyPr/>
                    <a:lstStyle/>
                    <a:p>
                      <a:r>
                        <a:rPr lang="en-US" dirty="0"/>
                        <a:t>Factor</a:t>
                      </a:r>
                    </a:p>
                  </a:txBody>
                  <a:tcPr/>
                </a:tc>
                <a:tc>
                  <a:txBody>
                    <a:bodyPr/>
                    <a:lstStyle/>
                    <a:p>
                      <a:r>
                        <a:rPr lang="en-US" dirty="0"/>
                        <a:t>Puppet</a:t>
                      </a:r>
                    </a:p>
                  </a:txBody>
                  <a:tcPr/>
                </a:tc>
                <a:tc>
                  <a:txBody>
                    <a:bodyPr/>
                    <a:lstStyle/>
                    <a:p>
                      <a:r>
                        <a:rPr lang="en-US" dirty="0"/>
                        <a:t>Chef</a:t>
                      </a:r>
                    </a:p>
                  </a:txBody>
                  <a:tcPr/>
                </a:tc>
                <a:tc>
                  <a:txBody>
                    <a:bodyPr/>
                    <a:lstStyle/>
                    <a:p>
                      <a:r>
                        <a:rPr lang="en-US" dirty="0"/>
                        <a:t>Ansible</a:t>
                      </a:r>
                    </a:p>
                  </a:txBody>
                  <a:tcPr/>
                </a:tc>
                <a:tc>
                  <a:txBody>
                    <a:bodyPr/>
                    <a:lstStyle/>
                    <a:p>
                      <a:r>
                        <a:rPr lang="en-US" dirty="0"/>
                        <a:t>SaltStack</a:t>
                      </a:r>
                    </a:p>
                  </a:txBody>
                  <a:tcPr/>
                </a:tc>
                <a:extLst>
                  <a:ext uri="{0D108BD9-81ED-4DB2-BD59-A6C34878D82A}">
                    <a16:rowId xmlns:a16="http://schemas.microsoft.com/office/drawing/2014/main" val="3557862847"/>
                  </a:ext>
                </a:extLst>
              </a:tr>
              <a:tr h="370840">
                <a:tc>
                  <a:txBody>
                    <a:bodyPr/>
                    <a:lstStyle/>
                    <a:p>
                      <a:r>
                        <a:rPr lang="en-US" dirty="0">
                          <a:solidFill>
                            <a:srgbClr val="000000"/>
                          </a:solidFill>
                        </a:rPr>
                        <a:t>Architecture</a:t>
                      </a:r>
                    </a:p>
                  </a:txBody>
                  <a:tcPr/>
                </a:tc>
                <a:tc>
                  <a:txBody>
                    <a:bodyPr/>
                    <a:lstStyle/>
                    <a:p>
                      <a:r>
                        <a:rPr lang="en-US" dirty="0">
                          <a:solidFill>
                            <a:srgbClr val="000000"/>
                          </a:solidFill>
                        </a:rPr>
                        <a:t>Puppet masters and puppet agents</a:t>
                      </a:r>
                    </a:p>
                  </a:txBody>
                  <a:tcPr/>
                </a:tc>
                <a:tc>
                  <a:txBody>
                    <a:bodyPr/>
                    <a:lstStyle/>
                    <a:p>
                      <a:r>
                        <a:rPr lang="en-US" dirty="0">
                          <a:solidFill>
                            <a:srgbClr val="000000"/>
                          </a:solidFill>
                        </a:rPr>
                        <a:t>Chef server and Chef clients</a:t>
                      </a:r>
                    </a:p>
                  </a:txBody>
                  <a:tcPr/>
                </a:tc>
                <a:tc>
                  <a:txBody>
                    <a:bodyPr/>
                    <a:lstStyle/>
                    <a:p>
                      <a:r>
                        <a:rPr lang="en-US" dirty="0">
                          <a:solidFill>
                            <a:srgbClr val="000000"/>
                          </a:solidFill>
                        </a:rPr>
                        <a:t>Control station and remote hosts</a:t>
                      </a:r>
                    </a:p>
                  </a:txBody>
                  <a:tcPr/>
                </a:tc>
                <a:tc>
                  <a:txBody>
                    <a:bodyPr/>
                    <a:lstStyle/>
                    <a:p>
                      <a:r>
                        <a:rPr lang="en-US" dirty="0">
                          <a:solidFill>
                            <a:srgbClr val="000000"/>
                          </a:solidFill>
                        </a:rPr>
                        <a:t>Salt master and minions</a:t>
                      </a:r>
                    </a:p>
                  </a:txBody>
                  <a:tcPr/>
                </a:tc>
                <a:extLst>
                  <a:ext uri="{0D108BD9-81ED-4DB2-BD59-A6C34878D82A}">
                    <a16:rowId xmlns:a16="http://schemas.microsoft.com/office/drawing/2014/main" val="2489598182"/>
                  </a:ext>
                </a:extLst>
              </a:tr>
              <a:tr h="370840">
                <a:tc>
                  <a:txBody>
                    <a:bodyPr/>
                    <a:lstStyle/>
                    <a:p>
                      <a:r>
                        <a:rPr lang="en-US" dirty="0">
                          <a:solidFill>
                            <a:srgbClr val="000000"/>
                          </a:solidFill>
                        </a:rPr>
                        <a:t>Language</a:t>
                      </a:r>
                    </a:p>
                  </a:txBody>
                  <a:tcPr/>
                </a:tc>
                <a:tc>
                  <a:txBody>
                    <a:bodyPr/>
                    <a:lstStyle/>
                    <a:p>
                      <a:r>
                        <a:rPr lang="en-US" dirty="0">
                          <a:solidFill>
                            <a:srgbClr val="000000"/>
                          </a:solidFill>
                        </a:rPr>
                        <a:t>Puppet DSL</a:t>
                      </a:r>
                    </a:p>
                  </a:txBody>
                  <a:tcPr/>
                </a:tc>
                <a:tc>
                  <a:txBody>
                    <a:bodyPr/>
                    <a:lstStyle/>
                    <a:p>
                      <a:r>
                        <a:rPr lang="en-US" dirty="0">
                          <a:solidFill>
                            <a:srgbClr val="000000"/>
                          </a:solidFill>
                        </a:rPr>
                        <a:t>Ruby DSL</a:t>
                      </a:r>
                    </a:p>
                  </a:txBody>
                  <a:tcPr/>
                </a:tc>
                <a:tc>
                  <a:txBody>
                    <a:bodyPr/>
                    <a:lstStyle/>
                    <a:p>
                      <a:r>
                        <a:rPr lang="en-US" dirty="0">
                          <a:solidFill>
                            <a:srgbClr val="000000"/>
                          </a:solidFill>
                        </a:rPr>
                        <a:t>YAML</a:t>
                      </a:r>
                    </a:p>
                  </a:txBody>
                  <a:tcPr/>
                </a:tc>
                <a:tc>
                  <a:txBody>
                    <a:bodyPr/>
                    <a:lstStyle/>
                    <a:p>
                      <a:r>
                        <a:rPr lang="en-US" dirty="0">
                          <a:solidFill>
                            <a:srgbClr val="000000"/>
                          </a:solidFill>
                        </a:rPr>
                        <a:t>YAML</a:t>
                      </a:r>
                    </a:p>
                  </a:txBody>
                  <a:tcPr/>
                </a:tc>
                <a:extLst>
                  <a:ext uri="{0D108BD9-81ED-4DB2-BD59-A6C34878D82A}">
                    <a16:rowId xmlns:a16="http://schemas.microsoft.com/office/drawing/2014/main" val="3534607396"/>
                  </a:ext>
                </a:extLst>
              </a:tr>
              <a:tr h="370840">
                <a:tc>
                  <a:txBody>
                    <a:bodyPr/>
                    <a:lstStyle/>
                    <a:p>
                      <a:r>
                        <a:rPr lang="en-US" dirty="0">
                          <a:solidFill>
                            <a:srgbClr val="000000"/>
                          </a:solidFill>
                        </a:rPr>
                        <a:t>Terminology</a:t>
                      </a:r>
                    </a:p>
                  </a:txBody>
                  <a:tcPr/>
                </a:tc>
                <a:tc>
                  <a:txBody>
                    <a:bodyPr/>
                    <a:lstStyle/>
                    <a:p>
                      <a:r>
                        <a:rPr lang="en-US" dirty="0">
                          <a:solidFill>
                            <a:srgbClr val="000000"/>
                          </a:solidFill>
                        </a:rPr>
                        <a:t>Modules and Manifests</a:t>
                      </a:r>
                    </a:p>
                  </a:txBody>
                  <a:tcPr/>
                </a:tc>
                <a:tc>
                  <a:txBody>
                    <a:bodyPr/>
                    <a:lstStyle/>
                    <a:p>
                      <a:r>
                        <a:rPr lang="en-US" dirty="0">
                          <a:solidFill>
                            <a:srgbClr val="000000"/>
                          </a:solidFill>
                        </a:rPr>
                        <a:t>Cookbooks and recipes</a:t>
                      </a:r>
                    </a:p>
                  </a:txBody>
                  <a:tcPr/>
                </a:tc>
                <a:tc>
                  <a:txBody>
                    <a:bodyPr/>
                    <a:lstStyle/>
                    <a:p>
                      <a:r>
                        <a:rPr lang="en-US" dirty="0">
                          <a:solidFill>
                            <a:srgbClr val="000000"/>
                          </a:solidFill>
                        </a:rPr>
                        <a:t>Playbooks and plays</a:t>
                      </a:r>
                    </a:p>
                  </a:txBody>
                  <a:tcPr/>
                </a:tc>
                <a:tc>
                  <a:txBody>
                    <a:bodyPr/>
                    <a:lstStyle/>
                    <a:p>
                      <a:r>
                        <a:rPr lang="en-US" dirty="0">
                          <a:solidFill>
                            <a:srgbClr val="000000"/>
                          </a:solidFill>
                        </a:rPr>
                        <a:t>Pillars and grains</a:t>
                      </a:r>
                    </a:p>
                  </a:txBody>
                  <a:tcPr/>
                </a:tc>
                <a:extLst>
                  <a:ext uri="{0D108BD9-81ED-4DB2-BD59-A6C34878D82A}">
                    <a16:rowId xmlns:a16="http://schemas.microsoft.com/office/drawing/2014/main" val="3334655932"/>
                  </a:ext>
                </a:extLst>
              </a:tr>
              <a:tr h="370840">
                <a:tc>
                  <a:txBody>
                    <a:bodyPr/>
                    <a:lstStyle/>
                    <a:p>
                      <a:r>
                        <a:rPr lang="en-US" dirty="0">
                          <a:solidFill>
                            <a:srgbClr val="000000"/>
                          </a:solidFill>
                        </a:rPr>
                        <a:t>Support for large-scale deployments</a:t>
                      </a:r>
                    </a:p>
                  </a:txBody>
                  <a:tcPr/>
                </a:tc>
                <a:tc>
                  <a:txBody>
                    <a:bodyPr/>
                    <a:lstStyle/>
                    <a:p>
                      <a:r>
                        <a:rPr lang="en-US" dirty="0">
                          <a:solidFill>
                            <a:srgbClr val="000000"/>
                          </a:solidFill>
                        </a:rPr>
                        <a:t>Yes</a:t>
                      </a:r>
                    </a:p>
                  </a:txBody>
                  <a:tcPr/>
                </a:tc>
                <a:tc>
                  <a:txBody>
                    <a:bodyPr/>
                    <a:lstStyle/>
                    <a:p>
                      <a:r>
                        <a:rPr lang="en-US" dirty="0">
                          <a:solidFill>
                            <a:srgbClr val="000000"/>
                          </a:solidFill>
                        </a:rPr>
                        <a:t>Yes</a:t>
                      </a:r>
                    </a:p>
                  </a:txBody>
                  <a:tcPr/>
                </a:tc>
                <a:tc>
                  <a:txBody>
                    <a:bodyPr/>
                    <a:lstStyle/>
                    <a:p>
                      <a:r>
                        <a:rPr lang="en-US" dirty="0">
                          <a:solidFill>
                            <a:srgbClr val="000000"/>
                          </a:solidFill>
                        </a:rPr>
                        <a:t>Yes</a:t>
                      </a:r>
                    </a:p>
                  </a:txBody>
                  <a:tcPr/>
                </a:tc>
                <a:tc>
                  <a:txBody>
                    <a:bodyPr/>
                    <a:lstStyle/>
                    <a:p>
                      <a:r>
                        <a:rPr lang="en-US" dirty="0">
                          <a:solidFill>
                            <a:srgbClr val="000000"/>
                          </a:solidFill>
                        </a:rPr>
                        <a:t>Yes</a:t>
                      </a:r>
                    </a:p>
                  </a:txBody>
                  <a:tcPr/>
                </a:tc>
                <a:extLst>
                  <a:ext uri="{0D108BD9-81ED-4DB2-BD59-A6C34878D82A}">
                    <a16:rowId xmlns:a16="http://schemas.microsoft.com/office/drawing/2014/main" val="1143683341"/>
                  </a:ext>
                </a:extLst>
              </a:tr>
              <a:tr h="370840">
                <a:tc>
                  <a:txBody>
                    <a:bodyPr/>
                    <a:lstStyle/>
                    <a:p>
                      <a:r>
                        <a:rPr lang="en-US" dirty="0">
                          <a:solidFill>
                            <a:srgbClr val="000000"/>
                          </a:solidFill>
                        </a:rPr>
                        <a:t>Agentless version</a:t>
                      </a:r>
                    </a:p>
                  </a:txBody>
                  <a:tcPr/>
                </a:tc>
                <a:tc>
                  <a:txBody>
                    <a:bodyPr/>
                    <a:lstStyle/>
                    <a:p>
                      <a:r>
                        <a:rPr lang="en-US" dirty="0">
                          <a:solidFill>
                            <a:srgbClr val="000000"/>
                          </a:solidFill>
                        </a:rPr>
                        <a:t>Puppet Bolt</a:t>
                      </a:r>
                    </a:p>
                  </a:txBody>
                  <a:tcPr/>
                </a:tc>
                <a:tc>
                  <a:txBody>
                    <a:bodyPr/>
                    <a:lstStyle/>
                    <a:p>
                      <a:r>
                        <a:rPr lang="en-US" dirty="0">
                          <a:solidFill>
                            <a:srgbClr val="000000"/>
                          </a:solidFill>
                        </a:rPr>
                        <a:t>N/A</a:t>
                      </a:r>
                    </a:p>
                  </a:txBody>
                  <a:tcPr/>
                </a:tc>
                <a:tc>
                  <a:txBody>
                    <a:bodyPr/>
                    <a:lstStyle/>
                    <a:p>
                      <a:r>
                        <a:rPr lang="en-US" dirty="0">
                          <a:solidFill>
                            <a:srgbClr val="000000"/>
                          </a:solidFill>
                        </a:rPr>
                        <a:t>Yes</a:t>
                      </a:r>
                    </a:p>
                  </a:txBody>
                  <a:tcPr/>
                </a:tc>
                <a:tc>
                  <a:txBody>
                    <a:bodyPr/>
                    <a:lstStyle/>
                    <a:p>
                      <a:r>
                        <a:rPr lang="en-US" dirty="0">
                          <a:solidFill>
                            <a:srgbClr val="000000"/>
                          </a:solidFill>
                        </a:rPr>
                        <a:t>Salt SSH</a:t>
                      </a:r>
                    </a:p>
                  </a:txBody>
                  <a:tcPr/>
                </a:tc>
                <a:extLst>
                  <a:ext uri="{0D108BD9-81ED-4DB2-BD59-A6C34878D82A}">
                    <a16:rowId xmlns:a16="http://schemas.microsoft.com/office/drawing/2014/main" val="3359964601"/>
                  </a:ext>
                </a:extLst>
              </a:tr>
            </a:tbl>
          </a:graphicData>
        </a:graphic>
      </p:graphicFrame>
    </p:spTree>
    <p:extLst>
      <p:ext uri="{BB962C8B-B14F-4D97-AF65-F5344CB8AC3E}">
        <p14:creationId xmlns:p14="http://schemas.microsoft.com/office/powerpoint/2010/main" val="187713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5" y="466724"/>
            <a:ext cx="7598042" cy="1351755"/>
          </a:xfrm>
        </p:spPr>
        <p:txBody>
          <a:bodyPr/>
          <a:lstStyle/>
          <a:p>
            <a:r>
              <a:rPr lang="en-US" dirty="0">
                <a:solidFill>
                  <a:schemeClr val="accent5">
                    <a:lumMod val="40000"/>
                    <a:lumOff val="60000"/>
                  </a:schemeClr>
                </a:solidFill>
              </a:rPr>
              <a:t>Prepare for the Exam</a:t>
            </a:r>
          </a:p>
        </p:txBody>
      </p:sp>
    </p:spTree>
    <p:custDataLst>
      <p:tags r:id="rId1"/>
    </p:custDataLst>
    <p:extLst>
      <p:ext uri="{BB962C8B-B14F-4D97-AF65-F5344CB8AC3E}">
        <p14:creationId xmlns:p14="http://schemas.microsoft.com/office/powerpoint/2010/main" val="454545097"/>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29</a:t>
            </a:r>
          </a:p>
        </p:txBody>
      </p:sp>
      <p:graphicFrame>
        <p:nvGraphicFramePr>
          <p:cNvPr id="2" name="Table 1">
            <a:extLst>
              <a:ext uri="{FF2B5EF4-FFF2-40B4-BE49-F238E27FC236}">
                <a16:creationId xmlns:a16="http://schemas.microsoft.com/office/drawing/2014/main" id="{BFD71736-338A-42C1-BF6D-DBA59BD95250}"/>
              </a:ext>
            </a:extLst>
          </p:cNvPr>
          <p:cNvGraphicFramePr>
            <a:graphicFrameLocks noGrp="1"/>
          </p:cNvGraphicFramePr>
          <p:nvPr>
            <p:extLst>
              <p:ext uri="{D42A27DB-BD31-4B8C-83A1-F6EECF244321}">
                <p14:modId xmlns:p14="http://schemas.microsoft.com/office/powerpoint/2010/main" val="3622328452"/>
              </p:ext>
            </p:extLst>
          </p:nvPr>
        </p:nvGraphicFramePr>
        <p:xfrm>
          <a:off x="2648743" y="836611"/>
          <a:ext cx="3664133" cy="3584513"/>
        </p:xfrm>
        <a:graphic>
          <a:graphicData uri="http://schemas.openxmlformats.org/drawingml/2006/table">
            <a:tbl>
              <a:tblPr firstRow="1" bandRow="1">
                <a:tableStyleId>{5C22544A-7EE6-4342-B048-85BDC9FD1C3A}</a:tableStyleId>
              </a:tblPr>
              <a:tblGrid>
                <a:gridCol w="3664133">
                  <a:extLst>
                    <a:ext uri="{9D8B030D-6E8A-4147-A177-3AD203B41FA5}">
                      <a16:colId xmlns:a16="http://schemas.microsoft.com/office/drawing/2014/main" val="1321335233"/>
                    </a:ext>
                  </a:extLst>
                </a:gridCol>
              </a:tblGrid>
              <a:tr h="416143">
                <a:tc>
                  <a:txBody>
                    <a:bodyPr/>
                    <a:lstStyle/>
                    <a:p>
                      <a:r>
                        <a:rPr lang="en-US" dirty="0"/>
                        <a:t>Description</a:t>
                      </a:r>
                    </a:p>
                  </a:txBody>
                  <a:tcPr/>
                </a:tc>
                <a:extLst>
                  <a:ext uri="{0D108BD9-81ED-4DB2-BD59-A6C34878D82A}">
                    <a16:rowId xmlns:a16="http://schemas.microsoft.com/office/drawing/2014/main" val="2307450750"/>
                  </a:ext>
                </a:extLst>
              </a:tr>
              <a:tr h="370840">
                <a:tc>
                  <a:txBody>
                    <a:bodyPr/>
                    <a:lstStyle/>
                    <a:p>
                      <a:r>
                        <a:rPr lang="en-US" dirty="0">
                          <a:solidFill>
                            <a:srgbClr val="000000"/>
                          </a:solidFill>
                        </a:rPr>
                        <a:t>EEM applets and configuration</a:t>
                      </a:r>
                    </a:p>
                  </a:txBody>
                  <a:tcPr/>
                </a:tc>
                <a:extLst>
                  <a:ext uri="{0D108BD9-81ED-4DB2-BD59-A6C34878D82A}">
                    <a16:rowId xmlns:a16="http://schemas.microsoft.com/office/drawing/2014/main" val="1948179216"/>
                  </a:ext>
                </a:extLst>
              </a:tr>
              <a:tr h="425170">
                <a:tc>
                  <a:txBody>
                    <a:bodyPr/>
                    <a:lstStyle/>
                    <a:p>
                      <a:r>
                        <a:rPr lang="en-US" dirty="0">
                          <a:solidFill>
                            <a:srgbClr val="000000"/>
                          </a:solidFill>
                        </a:rPr>
                        <a:t>Puppet</a:t>
                      </a:r>
                    </a:p>
                  </a:txBody>
                  <a:tcPr/>
                </a:tc>
                <a:extLst>
                  <a:ext uri="{0D108BD9-81ED-4DB2-BD59-A6C34878D82A}">
                    <a16:rowId xmlns:a16="http://schemas.microsoft.com/office/drawing/2014/main" val="4218191692"/>
                  </a:ext>
                </a:extLst>
              </a:tr>
              <a:tr h="370840">
                <a:tc>
                  <a:txBody>
                    <a:bodyPr/>
                    <a:lstStyle/>
                    <a:p>
                      <a:r>
                        <a:rPr lang="en-US" dirty="0">
                          <a:solidFill>
                            <a:srgbClr val="000000"/>
                          </a:solidFill>
                        </a:rPr>
                        <a:t>Chef</a:t>
                      </a:r>
                    </a:p>
                  </a:txBody>
                  <a:tcPr/>
                </a:tc>
                <a:extLst>
                  <a:ext uri="{0D108BD9-81ED-4DB2-BD59-A6C34878D82A}">
                    <a16:rowId xmlns:a16="http://schemas.microsoft.com/office/drawing/2014/main" val="4007495837"/>
                  </a:ext>
                </a:extLst>
              </a:tr>
              <a:tr h="370840">
                <a:tc>
                  <a:txBody>
                    <a:bodyPr/>
                    <a:lstStyle/>
                    <a:p>
                      <a:r>
                        <a:rPr lang="en-US" dirty="0">
                          <a:solidFill>
                            <a:srgbClr val="000000"/>
                          </a:solidFill>
                        </a:rPr>
                        <a:t>SaltStack (agent and server mode)</a:t>
                      </a:r>
                    </a:p>
                  </a:txBody>
                  <a:tcPr/>
                </a:tc>
                <a:extLst>
                  <a:ext uri="{0D108BD9-81ED-4DB2-BD59-A6C34878D82A}">
                    <a16:rowId xmlns:a16="http://schemas.microsoft.com/office/drawing/2014/main" val="2953145716"/>
                  </a:ext>
                </a:extLst>
              </a:tr>
              <a:tr h="370840">
                <a:tc>
                  <a:txBody>
                    <a:bodyPr/>
                    <a:lstStyle/>
                    <a:p>
                      <a:r>
                        <a:rPr lang="en-US" dirty="0">
                          <a:solidFill>
                            <a:srgbClr val="000000"/>
                          </a:solidFill>
                        </a:rPr>
                        <a:t>Ansible</a:t>
                      </a:r>
                    </a:p>
                  </a:txBody>
                  <a:tcPr/>
                </a:tc>
                <a:extLst>
                  <a:ext uri="{0D108BD9-81ED-4DB2-BD59-A6C34878D82A}">
                    <a16:rowId xmlns:a16="http://schemas.microsoft.com/office/drawing/2014/main" val="1067795561"/>
                  </a:ext>
                </a:extLst>
              </a:tr>
              <a:tr h="370840">
                <a:tc>
                  <a:txBody>
                    <a:bodyPr/>
                    <a:lstStyle/>
                    <a:p>
                      <a:r>
                        <a:rPr lang="en-US" dirty="0">
                          <a:solidFill>
                            <a:srgbClr val="000000"/>
                          </a:solidFill>
                        </a:rPr>
                        <a:t>Puppet Bolt</a:t>
                      </a:r>
                    </a:p>
                  </a:txBody>
                  <a:tcPr/>
                </a:tc>
                <a:extLst>
                  <a:ext uri="{0D108BD9-81ED-4DB2-BD59-A6C34878D82A}">
                    <a16:rowId xmlns:a16="http://schemas.microsoft.com/office/drawing/2014/main" val="2547493014"/>
                  </a:ext>
                </a:extLst>
              </a:tr>
              <a:tr h="370840">
                <a:tc>
                  <a:txBody>
                    <a:bodyPr/>
                    <a:lstStyle/>
                    <a:p>
                      <a:r>
                        <a:rPr lang="en-US" dirty="0">
                          <a:solidFill>
                            <a:srgbClr val="000000"/>
                          </a:solidFill>
                        </a:rPr>
                        <a:t>SaltStack SSH (server-only mode)</a:t>
                      </a:r>
                    </a:p>
                  </a:txBody>
                  <a:tcPr/>
                </a:tc>
                <a:extLst>
                  <a:ext uri="{0D108BD9-81ED-4DB2-BD59-A6C34878D82A}">
                    <a16:rowId xmlns:a16="http://schemas.microsoft.com/office/drawing/2014/main" val="758336971"/>
                  </a:ext>
                </a:extLst>
              </a:tr>
              <a:tr h="370840">
                <a:tc>
                  <a:txBody>
                    <a:bodyPr/>
                    <a:lstStyle/>
                    <a:p>
                      <a:r>
                        <a:rPr lang="en-US" dirty="0">
                          <a:solidFill>
                            <a:srgbClr val="000000"/>
                          </a:solidFill>
                        </a:rPr>
                        <a:t>High-Level Configuration Management and Automation Tool Comparison</a:t>
                      </a:r>
                    </a:p>
                  </a:txBody>
                  <a:tcPr/>
                </a:tc>
                <a:extLst>
                  <a:ext uri="{0D108BD9-81ED-4DB2-BD59-A6C34878D82A}">
                    <a16:rowId xmlns:a16="http://schemas.microsoft.com/office/drawing/2014/main" val="783699043"/>
                  </a:ext>
                </a:extLst>
              </a:tr>
            </a:tbl>
          </a:graphicData>
        </a:graphic>
      </p:graphicFrame>
    </p:spTree>
    <p:extLst>
      <p:ext uri="{BB962C8B-B14F-4D97-AF65-F5344CB8AC3E}">
        <p14:creationId xmlns:p14="http://schemas.microsoft.com/office/powerpoint/2010/main" val="890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Terms for Chapter 29</a:t>
            </a:r>
          </a:p>
        </p:txBody>
      </p:sp>
      <p:graphicFrame>
        <p:nvGraphicFramePr>
          <p:cNvPr id="6" name="Table 5">
            <a:extLst>
              <a:ext uri="{FF2B5EF4-FFF2-40B4-BE49-F238E27FC236}">
                <a16:creationId xmlns:a16="http://schemas.microsoft.com/office/drawing/2014/main" id="{36F15707-59F5-4BA9-BC86-2A5B715C2AFB}"/>
              </a:ext>
            </a:extLst>
          </p:cNvPr>
          <p:cNvGraphicFramePr>
            <a:graphicFrameLocks noGrp="1"/>
          </p:cNvGraphicFramePr>
          <p:nvPr>
            <p:extLst>
              <p:ext uri="{D42A27DB-BD31-4B8C-83A1-F6EECF244321}">
                <p14:modId xmlns:p14="http://schemas.microsoft.com/office/powerpoint/2010/main" val="370456620"/>
              </p:ext>
            </p:extLst>
          </p:nvPr>
        </p:nvGraphicFramePr>
        <p:xfrm>
          <a:off x="2066541" y="753823"/>
          <a:ext cx="4212405" cy="4025261"/>
        </p:xfrm>
        <a:graphic>
          <a:graphicData uri="http://schemas.openxmlformats.org/drawingml/2006/table">
            <a:tbl>
              <a:tblPr firstRow="1" bandRow="1">
                <a:tableStyleId>{5C22544A-7EE6-4342-B048-85BDC9FD1C3A}</a:tableStyleId>
              </a:tblPr>
              <a:tblGrid>
                <a:gridCol w="4212405">
                  <a:extLst>
                    <a:ext uri="{9D8B030D-6E8A-4147-A177-3AD203B41FA5}">
                      <a16:colId xmlns:a16="http://schemas.microsoft.com/office/drawing/2014/main" val="1321335233"/>
                    </a:ext>
                  </a:extLst>
                </a:gridCol>
              </a:tblGrid>
              <a:tr h="339522">
                <a:tc>
                  <a:txBody>
                    <a:bodyPr/>
                    <a:lstStyle/>
                    <a:p>
                      <a:r>
                        <a:rPr lang="en-US" dirty="0"/>
                        <a:t>Term</a:t>
                      </a:r>
                    </a:p>
                  </a:txBody>
                  <a:tcPr/>
                </a:tc>
                <a:extLst>
                  <a:ext uri="{0D108BD9-81ED-4DB2-BD59-A6C34878D82A}">
                    <a16:rowId xmlns:a16="http://schemas.microsoft.com/office/drawing/2014/main" val="2307450750"/>
                  </a:ext>
                </a:extLst>
              </a:tr>
              <a:tr h="339522">
                <a:tc>
                  <a:txBody>
                    <a:bodyPr/>
                    <a:lstStyle/>
                    <a:p>
                      <a:r>
                        <a:rPr lang="en-US" sz="1600" dirty="0">
                          <a:solidFill>
                            <a:srgbClr val="000000"/>
                          </a:solidFill>
                        </a:rPr>
                        <a:t>Cookbooks</a:t>
                      </a:r>
                    </a:p>
                  </a:txBody>
                  <a:tcPr/>
                </a:tc>
                <a:extLst>
                  <a:ext uri="{0D108BD9-81ED-4DB2-BD59-A6C34878D82A}">
                    <a16:rowId xmlns:a16="http://schemas.microsoft.com/office/drawing/2014/main" val="1948179216"/>
                  </a:ext>
                </a:extLst>
              </a:tr>
              <a:tr h="339522">
                <a:tc>
                  <a:txBody>
                    <a:bodyPr/>
                    <a:lstStyle/>
                    <a:p>
                      <a:r>
                        <a:rPr lang="en-US" sz="1600" dirty="0">
                          <a:solidFill>
                            <a:srgbClr val="000000"/>
                          </a:solidFill>
                        </a:rPr>
                        <a:t>Embedded Event Manager (EEM) </a:t>
                      </a:r>
                    </a:p>
                  </a:txBody>
                  <a:tcPr/>
                </a:tc>
                <a:extLst>
                  <a:ext uri="{0D108BD9-81ED-4DB2-BD59-A6C34878D82A}">
                    <a16:rowId xmlns:a16="http://schemas.microsoft.com/office/drawing/2014/main" val="4218191692"/>
                  </a:ext>
                </a:extLst>
              </a:tr>
              <a:tr h="339522">
                <a:tc>
                  <a:txBody>
                    <a:bodyPr/>
                    <a:lstStyle/>
                    <a:p>
                      <a:r>
                        <a:rPr lang="en-US" sz="1600" dirty="0">
                          <a:solidFill>
                            <a:srgbClr val="000000"/>
                          </a:solidFill>
                        </a:rPr>
                        <a:t>Grain</a:t>
                      </a:r>
                    </a:p>
                  </a:txBody>
                  <a:tcPr/>
                </a:tc>
                <a:extLst>
                  <a:ext uri="{0D108BD9-81ED-4DB2-BD59-A6C34878D82A}">
                    <a16:rowId xmlns:a16="http://schemas.microsoft.com/office/drawing/2014/main" val="4007495837"/>
                  </a:ext>
                </a:extLst>
              </a:tr>
              <a:tr h="339522">
                <a:tc>
                  <a:txBody>
                    <a:bodyPr/>
                    <a:lstStyle/>
                    <a:p>
                      <a:r>
                        <a:rPr lang="en-US" sz="1600" dirty="0">
                          <a:solidFill>
                            <a:srgbClr val="000000"/>
                          </a:solidFill>
                        </a:rPr>
                        <a:t>Manifest</a:t>
                      </a:r>
                    </a:p>
                  </a:txBody>
                  <a:tcPr/>
                </a:tc>
                <a:extLst>
                  <a:ext uri="{0D108BD9-81ED-4DB2-BD59-A6C34878D82A}">
                    <a16:rowId xmlns:a16="http://schemas.microsoft.com/office/drawing/2014/main" val="2953145716"/>
                  </a:ext>
                </a:extLst>
              </a:tr>
              <a:tr h="339522">
                <a:tc>
                  <a:txBody>
                    <a:bodyPr/>
                    <a:lstStyle/>
                    <a:p>
                      <a:r>
                        <a:rPr lang="en-US" sz="1600" dirty="0">
                          <a:solidFill>
                            <a:srgbClr val="000000"/>
                          </a:solidFill>
                        </a:rPr>
                        <a:t>Module</a:t>
                      </a:r>
                    </a:p>
                  </a:txBody>
                  <a:tcPr/>
                </a:tc>
                <a:extLst>
                  <a:ext uri="{0D108BD9-81ED-4DB2-BD59-A6C34878D82A}">
                    <a16:rowId xmlns:a16="http://schemas.microsoft.com/office/drawing/2014/main" val="1067795561"/>
                  </a:ext>
                </a:extLst>
              </a:tr>
              <a:tr h="339522">
                <a:tc>
                  <a:txBody>
                    <a:bodyPr/>
                    <a:lstStyle/>
                    <a:p>
                      <a:r>
                        <a:rPr lang="en-US" sz="1600" dirty="0">
                          <a:solidFill>
                            <a:srgbClr val="000000"/>
                          </a:solidFill>
                        </a:rPr>
                        <a:t>Pillar</a:t>
                      </a:r>
                    </a:p>
                  </a:txBody>
                  <a:tcPr/>
                </a:tc>
                <a:extLst>
                  <a:ext uri="{0D108BD9-81ED-4DB2-BD59-A6C34878D82A}">
                    <a16:rowId xmlns:a16="http://schemas.microsoft.com/office/drawing/2014/main" val="2547493014"/>
                  </a:ext>
                </a:extLst>
              </a:tr>
              <a:tr h="450667">
                <a:tc>
                  <a:txBody>
                    <a:bodyPr/>
                    <a:lstStyle/>
                    <a:p>
                      <a:r>
                        <a:rPr lang="en-US" sz="1600" dirty="0">
                          <a:solidFill>
                            <a:srgbClr val="000000"/>
                          </a:solidFill>
                        </a:rPr>
                        <a:t>Play</a:t>
                      </a:r>
                    </a:p>
                  </a:txBody>
                  <a:tcPr/>
                </a:tc>
                <a:extLst>
                  <a:ext uri="{0D108BD9-81ED-4DB2-BD59-A6C34878D82A}">
                    <a16:rowId xmlns:a16="http://schemas.microsoft.com/office/drawing/2014/main" val="758336971"/>
                  </a:ext>
                </a:extLst>
              </a:tr>
              <a:tr h="383817">
                <a:tc>
                  <a:txBody>
                    <a:bodyPr/>
                    <a:lstStyle/>
                    <a:p>
                      <a:r>
                        <a:rPr lang="en-US" sz="1600" dirty="0">
                          <a:solidFill>
                            <a:srgbClr val="000000"/>
                          </a:solidFill>
                        </a:rPr>
                        <a:t>Playbook</a:t>
                      </a:r>
                    </a:p>
                  </a:txBody>
                  <a:tcPr/>
                </a:tc>
                <a:extLst>
                  <a:ext uri="{0D108BD9-81ED-4DB2-BD59-A6C34878D82A}">
                    <a16:rowId xmlns:a16="http://schemas.microsoft.com/office/drawing/2014/main" val="1230814134"/>
                  </a:ext>
                </a:extLst>
              </a:tr>
              <a:tr h="363456">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rPr>
                        <a:t>Recipe</a:t>
                      </a:r>
                    </a:p>
                  </a:txBody>
                  <a:tcPr/>
                </a:tc>
                <a:extLst>
                  <a:ext uri="{0D108BD9-81ED-4DB2-BD59-A6C34878D82A}">
                    <a16:rowId xmlns:a16="http://schemas.microsoft.com/office/drawing/2014/main" val="3284808296"/>
                  </a:ext>
                </a:extLst>
              </a:tr>
              <a:tr h="450667">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rPr>
                        <a:t>Tcl</a:t>
                      </a:r>
                    </a:p>
                  </a:txBody>
                  <a:tcPr/>
                </a:tc>
                <a:extLst>
                  <a:ext uri="{0D108BD9-81ED-4DB2-BD59-A6C34878D82A}">
                    <a16:rowId xmlns:a16="http://schemas.microsoft.com/office/drawing/2014/main" val="2765481322"/>
                  </a:ext>
                </a:extLst>
              </a:tr>
            </a:tbl>
          </a:graphicData>
        </a:graphic>
      </p:graphicFrame>
    </p:spTree>
    <p:extLst>
      <p:ext uri="{BB962C8B-B14F-4D97-AF65-F5344CB8AC3E}">
        <p14:creationId xmlns:p14="http://schemas.microsoft.com/office/powerpoint/2010/main" val="29576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EEM Applets</a:t>
            </a:r>
          </a:p>
        </p:txBody>
      </p:sp>
      <p:sp>
        <p:nvSpPr>
          <p:cNvPr id="4" name="TextBox 3">
            <a:extLst>
              <a:ext uri="{FF2B5EF4-FFF2-40B4-BE49-F238E27FC236}">
                <a16:creationId xmlns:a16="http://schemas.microsoft.com/office/drawing/2014/main" id="{B6E92E0D-DDDF-4359-9CF2-82C548E9AEBC}"/>
              </a:ext>
            </a:extLst>
          </p:cNvPr>
          <p:cNvSpPr txBox="1"/>
          <p:nvPr/>
        </p:nvSpPr>
        <p:spPr>
          <a:xfrm>
            <a:off x="170688" y="865632"/>
            <a:ext cx="4401312" cy="3295402"/>
          </a:xfrm>
          <a:prstGeom prst="rect">
            <a:avLst/>
          </a:prstGeom>
          <a:noFill/>
        </p:spPr>
        <p:txBody>
          <a:bodyPr wrap="square" rtlCol="0">
            <a:spAutoFit/>
          </a:bodyPr>
          <a:lstStyle/>
          <a:p>
            <a:r>
              <a:rPr lang="en-US" sz="1600" dirty="0">
                <a:solidFill>
                  <a:srgbClr val="000000"/>
                </a:solidFill>
              </a:rPr>
              <a:t>Example 29-1 shows an applet that is looking for a specific syslog message, stating that the Loopback0 interface went down. If this specific syslog pattern is matched (an event) at least once, then the following actions will be taken: </a:t>
            </a:r>
          </a:p>
          <a:p>
            <a:pPr marL="342900" indent="-342900">
              <a:buAutoNum type="arabicPeriod"/>
            </a:pPr>
            <a:r>
              <a:rPr lang="en-US" sz="1600" dirty="0">
                <a:solidFill>
                  <a:srgbClr val="000000"/>
                </a:solidFill>
              </a:rPr>
              <a:t>The Loopback0 interface will be shut down and brought back up.</a:t>
            </a:r>
          </a:p>
          <a:p>
            <a:pPr marL="342900" indent="-342900">
              <a:buAutoNum type="arabicPeriod"/>
            </a:pPr>
            <a:r>
              <a:rPr lang="en-US" sz="1600" dirty="0">
                <a:solidFill>
                  <a:srgbClr val="000000"/>
                </a:solidFill>
              </a:rPr>
              <a:t>The router will generate a syslog message that says, “I’ve fallen, and I can’t get up!” </a:t>
            </a:r>
          </a:p>
          <a:p>
            <a:pPr marL="342900" indent="-342900">
              <a:buAutoNum type="arabicPeriod"/>
            </a:pPr>
            <a:r>
              <a:rPr lang="en-US" sz="1600" dirty="0">
                <a:solidFill>
                  <a:srgbClr val="000000"/>
                </a:solidFill>
              </a:rPr>
              <a:t>An email message that includes the output of the </a:t>
            </a:r>
            <a:r>
              <a:rPr lang="en-US" sz="1600" b="1" dirty="0">
                <a:solidFill>
                  <a:srgbClr val="000000"/>
                </a:solidFill>
              </a:rPr>
              <a:t>show interface loopback0 </a:t>
            </a:r>
            <a:r>
              <a:rPr lang="en-US" sz="1600" dirty="0">
                <a:solidFill>
                  <a:srgbClr val="000000"/>
                </a:solidFill>
              </a:rPr>
              <a:t>command will be sent to the network administrator.</a:t>
            </a:r>
          </a:p>
        </p:txBody>
      </p:sp>
      <p:sp>
        <p:nvSpPr>
          <p:cNvPr id="6" name="TextBox 5">
            <a:extLst>
              <a:ext uri="{FF2B5EF4-FFF2-40B4-BE49-F238E27FC236}">
                <a16:creationId xmlns:a16="http://schemas.microsoft.com/office/drawing/2014/main" id="{BC6BCEEB-D4DC-7B49-9360-2A57DD8F0997}"/>
              </a:ext>
            </a:extLst>
          </p:cNvPr>
          <p:cNvSpPr txBox="1"/>
          <p:nvPr/>
        </p:nvSpPr>
        <p:spPr>
          <a:xfrm>
            <a:off x="5087242" y="3669426"/>
            <a:ext cx="3518966" cy="731836"/>
          </a:xfrm>
          <a:prstGeom prst="rect">
            <a:avLst/>
          </a:prstGeom>
          <a:noFill/>
        </p:spPr>
        <p:txBody>
          <a:bodyPr wrap="square" rtlCol="0">
            <a:spAutoFit/>
          </a:bodyPr>
          <a:lstStyle/>
          <a:p>
            <a:r>
              <a:rPr lang="en-US" sz="1400" dirty="0">
                <a:solidFill>
                  <a:srgbClr val="000000"/>
                </a:solidFill>
              </a:rPr>
              <a:t>Remember to include the </a:t>
            </a:r>
            <a:r>
              <a:rPr lang="en-US" sz="1400" b="1" dirty="0">
                <a:solidFill>
                  <a:srgbClr val="000000"/>
                </a:solidFill>
              </a:rPr>
              <a:t>enable</a:t>
            </a:r>
            <a:r>
              <a:rPr lang="en-US" sz="1400" dirty="0">
                <a:solidFill>
                  <a:srgbClr val="000000"/>
                </a:solidFill>
              </a:rPr>
              <a:t> and </a:t>
            </a:r>
            <a:r>
              <a:rPr lang="en-US" sz="1400" b="1" dirty="0">
                <a:solidFill>
                  <a:srgbClr val="000000"/>
                </a:solidFill>
              </a:rPr>
              <a:t>configure terminal </a:t>
            </a:r>
            <a:r>
              <a:rPr lang="en-US" sz="1400" dirty="0">
                <a:solidFill>
                  <a:srgbClr val="000000"/>
                </a:solidFill>
              </a:rPr>
              <a:t>commands at the beginning of actions within an applet. </a:t>
            </a:r>
          </a:p>
        </p:txBody>
      </p:sp>
      <p:pic>
        <p:nvPicPr>
          <p:cNvPr id="5" name="Picture 4">
            <a:extLst>
              <a:ext uri="{FF2B5EF4-FFF2-40B4-BE49-F238E27FC236}">
                <a16:creationId xmlns:a16="http://schemas.microsoft.com/office/drawing/2014/main" id="{6D25FE8C-07C8-5E46-A222-4D24D35CA44D}"/>
              </a:ext>
            </a:extLst>
          </p:cNvPr>
          <p:cNvPicPr>
            <a:picLocks noChangeAspect="1"/>
          </p:cNvPicPr>
          <p:nvPr/>
        </p:nvPicPr>
        <p:blipFill>
          <a:blip r:embed="rId3"/>
          <a:stretch>
            <a:fillRect/>
          </a:stretch>
        </p:blipFill>
        <p:spPr>
          <a:xfrm>
            <a:off x="4720138" y="1388564"/>
            <a:ext cx="4253174" cy="2063552"/>
          </a:xfrm>
          <a:prstGeom prst="rect">
            <a:avLst/>
          </a:prstGeom>
        </p:spPr>
      </p:pic>
    </p:spTree>
    <p:extLst>
      <p:ext uri="{BB962C8B-B14F-4D97-AF65-F5344CB8AC3E}">
        <p14:creationId xmlns:p14="http://schemas.microsoft.com/office/powerpoint/2010/main" val="3091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Debugging Output</a:t>
            </a:r>
          </a:p>
        </p:txBody>
      </p:sp>
      <p:sp>
        <p:nvSpPr>
          <p:cNvPr id="5" name="TextBox 4">
            <a:extLst>
              <a:ext uri="{FF2B5EF4-FFF2-40B4-BE49-F238E27FC236}">
                <a16:creationId xmlns:a16="http://schemas.microsoft.com/office/drawing/2014/main" id="{FD094AB8-3FC0-43C8-9F7C-3E53BB95C0B7}"/>
              </a:ext>
            </a:extLst>
          </p:cNvPr>
          <p:cNvSpPr txBox="1"/>
          <p:nvPr/>
        </p:nvSpPr>
        <p:spPr>
          <a:xfrm>
            <a:off x="85345" y="731837"/>
            <a:ext cx="2718815" cy="3416320"/>
          </a:xfrm>
          <a:prstGeom prst="rect">
            <a:avLst/>
          </a:prstGeom>
          <a:noFill/>
        </p:spPr>
        <p:txBody>
          <a:bodyPr wrap="square" rtlCol="0">
            <a:spAutoFit/>
          </a:bodyPr>
          <a:lstStyle/>
          <a:p>
            <a:r>
              <a:rPr lang="en-US" dirty="0">
                <a:solidFill>
                  <a:srgbClr val="000000"/>
                </a:solidFill>
              </a:rPr>
              <a:t>Based on the output from the </a:t>
            </a:r>
            <a:r>
              <a:rPr lang="en-US" b="1" dirty="0">
                <a:solidFill>
                  <a:srgbClr val="000000"/>
                </a:solidFill>
              </a:rPr>
              <a:t>debug event manager action cli </a:t>
            </a:r>
            <a:r>
              <a:rPr lang="en-US" dirty="0">
                <a:solidFill>
                  <a:srgbClr val="000000"/>
                </a:solidFill>
              </a:rPr>
              <a:t>command, you can see the actions taking place when the applet is running. Example 29-2 shows the applet being engaged when a user issues the </a:t>
            </a:r>
            <a:r>
              <a:rPr lang="en-US" b="1" dirty="0">
                <a:solidFill>
                  <a:srgbClr val="000000"/>
                </a:solidFill>
              </a:rPr>
              <a:t>shutdown</a:t>
            </a:r>
            <a:r>
              <a:rPr lang="en-US" dirty="0">
                <a:solidFill>
                  <a:srgbClr val="000000"/>
                </a:solidFill>
              </a:rPr>
              <a:t> command on the Loopback0 interface. </a:t>
            </a:r>
          </a:p>
        </p:txBody>
      </p:sp>
      <p:pic>
        <p:nvPicPr>
          <p:cNvPr id="4" name="Picture 3">
            <a:extLst>
              <a:ext uri="{FF2B5EF4-FFF2-40B4-BE49-F238E27FC236}">
                <a16:creationId xmlns:a16="http://schemas.microsoft.com/office/drawing/2014/main" id="{A3867649-F040-4ED1-A3E1-12200CCA8B4F}"/>
              </a:ext>
            </a:extLst>
          </p:cNvPr>
          <p:cNvPicPr>
            <a:picLocks noChangeAspect="1"/>
          </p:cNvPicPr>
          <p:nvPr/>
        </p:nvPicPr>
        <p:blipFill>
          <a:blip r:embed="rId3"/>
          <a:stretch>
            <a:fillRect/>
          </a:stretch>
        </p:blipFill>
        <p:spPr>
          <a:xfrm>
            <a:off x="2981705" y="731837"/>
            <a:ext cx="6076950" cy="1514475"/>
          </a:xfrm>
          <a:prstGeom prst="rect">
            <a:avLst/>
          </a:prstGeom>
        </p:spPr>
      </p:pic>
      <p:pic>
        <p:nvPicPr>
          <p:cNvPr id="7" name="Picture 6">
            <a:extLst>
              <a:ext uri="{FF2B5EF4-FFF2-40B4-BE49-F238E27FC236}">
                <a16:creationId xmlns:a16="http://schemas.microsoft.com/office/drawing/2014/main" id="{3DB62DAC-F845-4781-A417-E020751C078D}"/>
              </a:ext>
            </a:extLst>
          </p:cNvPr>
          <p:cNvPicPr>
            <a:picLocks noChangeAspect="1"/>
          </p:cNvPicPr>
          <p:nvPr/>
        </p:nvPicPr>
        <p:blipFill>
          <a:blip r:embed="rId4"/>
          <a:stretch>
            <a:fillRect/>
          </a:stretch>
        </p:blipFill>
        <p:spPr>
          <a:xfrm>
            <a:off x="3005517" y="2246312"/>
            <a:ext cx="6029325" cy="1762125"/>
          </a:xfrm>
          <a:prstGeom prst="rect">
            <a:avLst/>
          </a:prstGeom>
        </p:spPr>
      </p:pic>
      <p:sp>
        <p:nvSpPr>
          <p:cNvPr id="8" name="TextBox 7">
            <a:extLst>
              <a:ext uri="{FF2B5EF4-FFF2-40B4-BE49-F238E27FC236}">
                <a16:creationId xmlns:a16="http://schemas.microsoft.com/office/drawing/2014/main" id="{367AC057-A7B6-4960-8157-5F56360DB6F7}"/>
              </a:ext>
            </a:extLst>
          </p:cNvPr>
          <p:cNvSpPr txBox="1"/>
          <p:nvPr/>
        </p:nvSpPr>
        <p:spPr>
          <a:xfrm>
            <a:off x="5048598" y="4411663"/>
            <a:ext cx="1943161" cy="276999"/>
          </a:xfrm>
          <a:prstGeom prst="rect">
            <a:avLst/>
          </a:prstGeom>
          <a:noFill/>
        </p:spPr>
        <p:txBody>
          <a:bodyPr wrap="none" rtlCol="0">
            <a:spAutoFit/>
          </a:bodyPr>
          <a:lstStyle/>
          <a:p>
            <a:r>
              <a:rPr lang="en-US" sz="1200" dirty="0"/>
              <a:t>(Entire output not shown.)</a:t>
            </a:r>
          </a:p>
        </p:txBody>
      </p:sp>
    </p:spTree>
    <p:extLst>
      <p:ext uri="{BB962C8B-B14F-4D97-AF65-F5344CB8AC3E}">
        <p14:creationId xmlns:p14="http://schemas.microsoft.com/office/powerpoint/2010/main" val="19857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CLI Patterns</a:t>
            </a:r>
          </a:p>
        </p:txBody>
      </p:sp>
      <p:sp>
        <p:nvSpPr>
          <p:cNvPr id="5" name="TextBox 4">
            <a:extLst>
              <a:ext uri="{FF2B5EF4-FFF2-40B4-BE49-F238E27FC236}">
                <a16:creationId xmlns:a16="http://schemas.microsoft.com/office/drawing/2014/main" id="{FD094AB8-3FC0-43C8-9F7C-3E53BB95C0B7}"/>
              </a:ext>
            </a:extLst>
          </p:cNvPr>
          <p:cNvSpPr txBox="1"/>
          <p:nvPr/>
        </p:nvSpPr>
        <p:spPr>
          <a:xfrm>
            <a:off x="85344" y="731837"/>
            <a:ext cx="4117884" cy="3816429"/>
          </a:xfrm>
          <a:prstGeom prst="rect">
            <a:avLst/>
          </a:prstGeom>
          <a:noFill/>
        </p:spPr>
        <p:txBody>
          <a:bodyPr wrap="square" rtlCol="0">
            <a:spAutoFit/>
          </a:bodyPr>
          <a:lstStyle/>
          <a:p>
            <a:r>
              <a:rPr lang="en-US" sz="1600" dirty="0">
                <a:solidFill>
                  <a:srgbClr val="000000"/>
                </a:solidFill>
              </a:rPr>
              <a:t>When certain commands are entered using the CLI, they trigger an EEM event within an applet. The configured actions then take place as a result of the CLI pattern being matched.</a:t>
            </a:r>
          </a:p>
          <a:p>
            <a:endParaRPr lang="en-US" sz="1600" dirty="0">
              <a:solidFill>
                <a:srgbClr val="000000"/>
              </a:solidFill>
            </a:endParaRPr>
          </a:p>
          <a:p>
            <a:r>
              <a:rPr lang="en-US" sz="1600" dirty="0">
                <a:solidFill>
                  <a:srgbClr val="000000"/>
                </a:solidFill>
              </a:rPr>
              <a:t>Example 29-3 uses another common EEM applet to match the CLI pattern “write mem.” When the applet is triggered, the following actions are invoked:</a:t>
            </a:r>
          </a:p>
          <a:p>
            <a:pPr marL="342900" indent="-342900">
              <a:buFont typeface="+mj-lt"/>
              <a:buAutoNum type="arabicPeriod"/>
            </a:pPr>
            <a:r>
              <a:rPr lang="en-US" sz="1600" dirty="0">
                <a:solidFill>
                  <a:srgbClr val="000000"/>
                </a:solidFill>
              </a:rPr>
              <a:t>The router generates a syslog message that says “Configuration File Changed! TFTP backup successful.”</a:t>
            </a:r>
          </a:p>
          <a:p>
            <a:pPr marL="342900" indent="-342900">
              <a:buFont typeface="+mj-lt"/>
              <a:buAutoNum type="arabicPeriod"/>
            </a:pPr>
            <a:r>
              <a:rPr lang="en-US" sz="1600" dirty="0">
                <a:solidFill>
                  <a:srgbClr val="000000"/>
                </a:solidFill>
              </a:rPr>
              <a:t>The startup-config file is copied to a TFTP server.</a:t>
            </a:r>
            <a:r>
              <a:rPr lang="en-US" dirty="0">
                <a:solidFill>
                  <a:srgbClr val="000000"/>
                </a:solidFill>
              </a:rPr>
              <a:t> </a:t>
            </a:r>
          </a:p>
        </p:txBody>
      </p:sp>
      <p:pic>
        <p:nvPicPr>
          <p:cNvPr id="6" name="Picture 5">
            <a:extLst>
              <a:ext uri="{FF2B5EF4-FFF2-40B4-BE49-F238E27FC236}">
                <a16:creationId xmlns:a16="http://schemas.microsoft.com/office/drawing/2014/main" id="{0F6385D7-2BAB-4B45-B019-35FE387A8E20}"/>
              </a:ext>
            </a:extLst>
          </p:cNvPr>
          <p:cNvPicPr>
            <a:picLocks noChangeAspect="1"/>
          </p:cNvPicPr>
          <p:nvPr/>
        </p:nvPicPr>
        <p:blipFill>
          <a:blip r:embed="rId3"/>
          <a:stretch>
            <a:fillRect/>
          </a:stretch>
        </p:blipFill>
        <p:spPr>
          <a:xfrm>
            <a:off x="4412143" y="731837"/>
            <a:ext cx="4326914" cy="1839913"/>
          </a:xfrm>
          <a:prstGeom prst="rect">
            <a:avLst/>
          </a:prstGeom>
        </p:spPr>
      </p:pic>
      <p:pic>
        <p:nvPicPr>
          <p:cNvPr id="9" name="Picture 8">
            <a:extLst>
              <a:ext uri="{FF2B5EF4-FFF2-40B4-BE49-F238E27FC236}">
                <a16:creationId xmlns:a16="http://schemas.microsoft.com/office/drawing/2014/main" id="{9D5A91EB-BB46-4583-9178-0A4F7E8C86E6}"/>
              </a:ext>
            </a:extLst>
          </p:cNvPr>
          <p:cNvPicPr>
            <a:picLocks noChangeAspect="1"/>
          </p:cNvPicPr>
          <p:nvPr/>
        </p:nvPicPr>
        <p:blipFill>
          <a:blip r:embed="rId4"/>
          <a:stretch>
            <a:fillRect/>
          </a:stretch>
        </p:blipFill>
        <p:spPr>
          <a:xfrm>
            <a:off x="4412143" y="2557735"/>
            <a:ext cx="4535829" cy="602546"/>
          </a:xfrm>
          <a:prstGeom prst="rect">
            <a:avLst/>
          </a:prstGeom>
        </p:spPr>
      </p:pic>
    </p:spTree>
    <p:extLst>
      <p:ext uri="{BB962C8B-B14F-4D97-AF65-F5344CB8AC3E}">
        <p14:creationId xmlns:p14="http://schemas.microsoft.com/office/powerpoint/2010/main" val="157432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EEM Environment Values</a:t>
            </a:r>
          </a:p>
        </p:txBody>
      </p:sp>
      <p:sp>
        <p:nvSpPr>
          <p:cNvPr id="5" name="TextBox 4">
            <a:extLst>
              <a:ext uri="{FF2B5EF4-FFF2-40B4-BE49-F238E27FC236}">
                <a16:creationId xmlns:a16="http://schemas.microsoft.com/office/drawing/2014/main" id="{FD094AB8-3FC0-43C8-9F7C-3E53BB95C0B7}"/>
              </a:ext>
            </a:extLst>
          </p:cNvPr>
          <p:cNvSpPr txBox="1"/>
          <p:nvPr/>
        </p:nvSpPr>
        <p:spPr>
          <a:xfrm>
            <a:off x="140208" y="1000061"/>
            <a:ext cx="8863583" cy="1200329"/>
          </a:xfrm>
          <a:prstGeom prst="rect">
            <a:avLst/>
          </a:prstGeom>
          <a:noFill/>
        </p:spPr>
        <p:txBody>
          <a:bodyPr wrap="square" rtlCol="0">
            <a:spAutoFit/>
          </a:bodyPr>
          <a:lstStyle/>
          <a:p>
            <a:r>
              <a:rPr lang="en-US" dirty="0">
                <a:solidFill>
                  <a:srgbClr val="000000"/>
                </a:solidFill>
              </a:rPr>
              <a:t>There are multiple ways to call out specific EEM environment values. Although it is possible to create custom names and values that are arbitrary and can be set to anything, it is good practice to use common and descriptive variables. Table 29-2 lists some of the email variables most commonly used in EEM.</a:t>
            </a:r>
          </a:p>
        </p:txBody>
      </p:sp>
      <p:graphicFrame>
        <p:nvGraphicFramePr>
          <p:cNvPr id="4" name="Table 3">
            <a:extLst>
              <a:ext uri="{FF2B5EF4-FFF2-40B4-BE49-F238E27FC236}">
                <a16:creationId xmlns:a16="http://schemas.microsoft.com/office/drawing/2014/main" id="{5E688289-B2FA-479A-8C26-0708E501B429}"/>
              </a:ext>
            </a:extLst>
          </p:cNvPr>
          <p:cNvGraphicFramePr>
            <a:graphicFrameLocks noGrp="1"/>
          </p:cNvGraphicFramePr>
          <p:nvPr>
            <p:extLst>
              <p:ext uri="{D42A27DB-BD31-4B8C-83A1-F6EECF244321}">
                <p14:modId xmlns:p14="http://schemas.microsoft.com/office/powerpoint/2010/main" val="2743843798"/>
              </p:ext>
            </p:extLst>
          </p:nvPr>
        </p:nvGraphicFramePr>
        <p:xfrm>
          <a:off x="240144" y="2571750"/>
          <a:ext cx="8663709" cy="1854200"/>
        </p:xfrm>
        <a:graphic>
          <a:graphicData uri="http://schemas.openxmlformats.org/drawingml/2006/table">
            <a:tbl>
              <a:tblPr firstRow="1" bandRow="1">
                <a:tableStyleId>{5C22544A-7EE6-4342-B048-85BDC9FD1C3A}</a:tableStyleId>
              </a:tblPr>
              <a:tblGrid>
                <a:gridCol w="1311565">
                  <a:extLst>
                    <a:ext uri="{9D8B030D-6E8A-4147-A177-3AD203B41FA5}">
                      <a16:colId xmlns:a16="http://schemas.microsoft.com/office/drawing/2014/main" val="1136531717"/>
                    </a:ext>
                  </a:extLst>
                </a:gridCol>
                <a:gridCol w="4036291">
                  <a:extLst>
                    <a:ext uri="{9D8B030D-6E8A-4147-A177-3AD203B41FA5}">
                      <a16:colId xmlns:a16="http://schemas.microsoft.com/office/drawing/2014/main" val="2200487746"/>
                    </a:ext>
                  </a:extLst>
                </a:gridCol>
                <a:gridCol w="3315853">
                  <a:extLst>
                    <a:ext uri="{9D8B030D-6E8A-4147-A177-3AD203B41FA5}">
                      <a16:colId xmlns:a16="http://schemas.microsoft.com/office/drawing/2014/main" val="3460324581"/>
                    </a:ext>
                  </a:extLst>
                </a:gridCol>
              </a:tblGrid>
              <a:tr h="370840">
                <a:tc>
                  <a:txBody>
                    <a:bodyPr/>
                    <a:lstStyle/>
                    <a:p>
                      <a:r>
                        <a:rPr lang="en-US" dirty="0"/>
                        <a:t>EEM Variable</a:t>
                      </a:r>
                    </a:p>
                  </a:txBody>
                  <a:tcPr/>
                </a:tc>
                <a:tc>
                  <a:txBody>
                    <a:bodyPr/>
                    <a:lstStyle/>
                    <a:p>
                      <a:r>
                        <a:rPr lang="en-US" dirty="0"/>
                        <a:t>Description</a:t>
                      </a:r>
                    </a:p>
                  </a:txBody>
                  <a:tcPr/>
                </a:tc>
                <a:tc>
                  <a:txBody>
                    <a:bodyPr/>
                    <a:lstStyle/>
                    <a:p>
                      <a:r>
                        <a:rPr lang="en-US" dirty="0"/>
                        <a:t>Example</a:t>
                      </a:r>
                    </a:p>
                  </a:txBody>
                  <a:tcPr/>
                </a:tc>
                <a:extLst>
                  <a:ext uri="{0D108BD9-81ED-4DB2-BD59-A6C34878D82A}">
                    <a16:rowId xmlns:a16="http://schemas.microsoft.com/office/drawing/2014/main" val="3744186488"/>
                  </a:ext>
                </a:extLst>
              </a:tr>
              <a:tr h="370840">
                <a:tc>
                  <a:txBody>
                    <a:bodyPr/>
                    <a:lstStyle/>
                    <a:p>
                      <a:r>
                        <a:rPr lang="en-US" dirty="0"/>
                        <a:t>_email_server</a:t>
                      </a:r>
                    </a:p>
                  </a:txBody>
                  <a:tcPr/>
                </a:tc>
                <a:tc>
                  <a:txBody>
                    <a:bodyPr/>
                    <a:lstStyle/>
                    <a:p>
                      <a:r>
                        <a:rPr lang="en-US" dirty="0"/>
                        <a:t>SMTP server IP address or DNS name</a:t>
                      </a:r>
                    </a:p>
                  </a:txBody>
                  <a:tcPr/>
                </a:tc>
                <a:tc>
                  <a:txBody>
                    <a:bodyPr/>
                    <a:lstStyle/>
                    <a:p>
                      <a:r>
                        <a:rPr lang="en-US" dirty="0"/>
                        <a:t>10.0.0.25 or MAILSVR01</a:t>
                      </a:r>
                    </a:p>
                  </a:txBody>
                  <a:tcPr/>
                </a:tc>
                <a:extLst>
                  <a:ext uri="{0D108BD9-81ED-4DB2-BD59-A6C34878D82A}">
                    <a16:rowId xmlns:a16="http://schemas.microsoft.com/office/drawing/2014/main" val="429700535"/>
                  </a:ext>
                </a:extLst>
              </a:tr>
              <a:tr h="370840">
                <a:tc>
                  <a:txBody>
                    <a:bodyPr/>
                    <a:lstStyle/>
                    <a:p>
                      <a:r>
                        <a:rPr lang="en-US" dirty="0"/>
                        <a:t>_email_to</a:t>
                      </a:r>
                    </a:p>
                  </a:txBody>
                  <a:tcPr/>
                </a:tc>
                <a:tc>
                  <a:txBody>
                    <a:bodyPr/>
                    <a:lstStyle/>
                    <a:p>
                      <a:r>
                        <a:rPr lang="en-US" dirty="0"/>
                        <a:t>Email address to send email to</a:t>
                      </a:r>
                    </a:p>
                  </a:txBody>
                  <a:tcPr/>
                </a:tc>
                <a:tc>
                  <a:txBody>
                    <a:bodyPr/>
                    <a:lstStyle/>
                    <a:p>
                      <a:r>
                        <a:rPr lang="en-US" dirty="0"/>
                        <a:t>neteng@yourcompany.com</a:t>
                      </a:r>
                    </a:p>
                  </a:txBody>
                  <a:tcPr/>
                </a:tc>
                <a:extLst>
                  <a:ext uri="{0D108BD9-81ED-4DB2-BD59-A6C34878D82A}">
                    <a16:rowId xmlns:a16="http://schemas.microsoft.com/office/drawing/2014/main" val="3703516747"/>
                  </a:ext>
                </a:extLst>
              </a:tr>
              <a:tr h="370840">
                <a:tc>
                  <a:txBody>
                    <a:bodyPr/>
                    <a:lstStyle/>
                    <a:p>
                      <a:r>
                        <a:rPr lang="en-US" dirty="0"/>
                        <a:t>_email_from</a:t>
                      </a:r>
                    </a:p>
                  </a:txBody>
                  <a:tcPr/>
                </a:tc>
                <a:tc>
                  <a:txBody>
                    <a:bodyPr/>
                    <a:lstStyle/>
                    <a:p>
                      <a:r>
                        <a:rPr lang="en-US" dirty="0"/>
                        <a:t>Email address of sending party</a:t>
                      </a:r>
                    </a:p>
                  </a:txBody>
                  <a:tcPr/>
                </a:tc>
                <a:tc>
                  <a:txBody>
                    <a:bodyPr/>
                    <a:lstStyle/>
                    <a:p>
                      <a:r>
                        <a:rPr lang="en-US" dirty="0"/>
                        <a:t>No-reply@yourcompany.com</a:t>
                      </a:r>
                    </a:p>
                  </a:txBody>
                  <a:tcPr/>
                </a:tc>
                <a:extLst>
                  <a:ext uri="{0D108BD9-81ED-4DB2-BD59-A6C34878D82A}">
                    <a16:rowId xmlns:a16="http://schemas.microsoft.com/office/drawing/2014/main" val="2257404483"/>
                  </a:ext>
                </a:extLst>
              </a:tr>
              <a:tr h="370840">
                <a:tc>
                  <a:txBody>
                    <a:bodyPr/>
                    <a:lstStyle/>
                    <a:p>
                      <a:r>
                        <a:rPr lang="en-US" dirty="0"/>
                        <a:t>_email_cc</a:t>
                      </a:r>
                    </a:p>
                  </a:txBody>
                  <a:tcPr/>
                </a:tc>
                <a:tc>
                  <a:txBody>
                    <a:bodyPr/>
                    <a:lstStyle/>
                    <a:p>
                      <a:r>
                        <a:rPr lang="en-US" dirty="0"/>
                        <a:t>Email address of additional email receivers</a:t>
                      </a:r>
                    </a:p>
                  </a:txBody>
                  <a:tcPr/>
                </a:tc>
                <a:tc>
                  <a:txBody>
                    <a:bodyPr/>
                    <a:lstStyle/>
                    <a:p>
                      <a:r>
                        <a:rPr lang="en-US" dirty="0"/>
                        <a:t>helpdesk@yourcompany.com</a:t>
                      </a:r>
                    </a:p>
                  </a:txBody>
                  <a:tcPr/>
                </a:tc>
                <a:extLst>
                  <a:ext uri="{0D108BD9-81ED-4DB2-BD59-A6C34878D82A}">
                    <a16:rowId xmlns:a16="http://schemas.microsoft.com/office/drawing/2014/main" val="1264949330"/>
                  </a:ext>
                </a:extLst>
              </a:tr>
            </a:tbl>
          </a:graphicData>
        </a:graphic>
      </p:graphicFrame>
      <p:sp>
        <p:nvSpPr>
          <p:cNvPr id="6" name="TextBox 5">
            <a:extLst>
              <a:ext uri="{FF2B5EF4-FFF2-40B4-BE49-F238E27FC236}">
                <a16:creationId xmlns:a16="http://schemas.microsoft.com/office/drawing/2014/main" id="{E0045398-75FB-4B57-9080-D3CE219E776F}"/>
              </a:ext>
            </a:extLst>
          </p:cNvPr>
          <p:cNvSpPr txBox="1"/>
          <p:nvPr/>
        </p:nvSpPr>
        <p:spPr>
          <a:xfrm>
            <a:off x="3052800" y="2191615"/>
            <a:ext cx="3038396" cy="276999"/>
          </a:xfrm>
          <a:prstGeom prst="rect">
            <a:avLst/>
          </a:prstGeom>
          <a:noFill/>
        </p:spPr>
        <p:txBody>
          <a:bodyPr wrap="none" rtlCol="0">
            <a:spAutoFit/>
          </a:bodyPr>
          <a:lstStyle/>
          <a:p>
            <a:r>
              <a:rPr lang="en-US" sz="1200" b="1" dirty="0"/>
              <a:t>Table 29-2 </a:t>
            </a:r>
            <a:r>
              <a:rPr lang="en-US" sz="1200" dirty="0"/>
              <a:t>Common EEM Email Variables</a:t>
            </a:r>
          </a:p>
        </p:txBody>
      </p:sp>
    </p:spTree>
    <p:extLst>
      <p:ext uri="{BB962C8B-B14F-4D97-AF65-F5344CB8AC3E}">
        <p14:creationId xmlns:p14="http://schemas.microsoft.com/office/powerpoint/2010/main" val="117138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Embedded Event Manager</a:t>
            </a:r>
            <a:br>
              <a:rPr lang="en-US" dirty="0"/>
            </a:br>
            <a:r>
              <a:rPr lang="en-US" sz="2400" dirty="0"/>
              <a:t>Tcl Scripts</a:t>
            </a:r>
          </a:p>
        </p:txBody>
      </p:sp>
      <p:sp>
        <p:nvSpPr>
          <p:cNvPr id="5" name="TextBox 4">
            <a:extLst>
              <a:ext uri="{FF2B5EF4-FFF2-40B4-BE49-F238E27FC236}">
                <a16:creationId xmlns:a16="http://schemas.microsoft.com/office/drawing/2014/main" id="{FD094AB8-3FC0-43C8-9F7C-3E53BB95C0B7}"/>
              </a:ext>
            </a:extLst>
          </p:cNvPr>
          <p:cNvSpPr txBox="1"/>
          <p:nvPr/>
        </p:nvSpPr>
        <p:spPr>
          <a:xfrm>
            <a:off x="157544" y="731837"/>
            <a:ext cx="2761487" cy="3785652"/>
          </a:xfrm>
          <a:prstGeom prst="rect">
            <a:avLst/>
          </a:prstGeom>
          <a:noFill/>
        </p:spPr>
        <p:txBody>
          <a:bodyPr wrap="square" rtlCol="0">
            <a:spAutoFit/>
          </a:bodyPr>
          <a:lstStyle/>
          <a:p>
            <a:r>
              <a:rPr lang="en-US" sz="1600" dirty="0">
                <a:solidFill>
                  <a:srgbClr val="000000"/>
                </a:solidFill>
              </a:rPr>
              <a:t>Example 29-4 shows how to manually execute an EEM applet that executes a Tcl script. It shows an EEM script configured with the </a:t>
            </a:r>
            <a:r>
              <a:rPr lang="en-US" sz="1600" b="1" dirty="0">
                <a:solidFill>
                  <a:srgbClr val="000000"/>
                </a:solidFill>
              </a:rPr>
              <a:t>event none</a:t>
            </a:r>
            <a:r>
              <a:rPr lang="en-US" sz="1600" dirty="0">
                <a:solidFill>
                  <a:srgbClr val="000000"/>
                </a:solidFill>
              </a:rPr>
              <a:t> command, which means there is no automatic event that the applet is monitoring, and this applet runs only when it is triggered manually. To manually run an EEM applet, the </a:t>
            </a:r>
            <a:r>
              <a:rPr lang="en-US" sz="1600" b="1" dirty="0">
                <a:solidFill>
                  <a:srgbClr val="000000"/>
                </a:solidFill>
              </a:rPr>
              <a:t>event manager run</a:t>
            </a:r>
            <a:r>
              <a:rPr lang="en-US" sz="1600" dirty="0">
                <a:solidFill>
                  <a:srgbClr val="000000"/>
                </a:solidFill>
              </a:rPr>
              <a:t> </a:t>
            </a:r>
            <a:r>
              <a:rPr lang="en-US" sz="1600" i="1" dirty="0">
                <a:solidFill>
                  <a:srgbClr val="000000"/>
                </a:solidFill>
              </a:rPr>
              <a:t>applet-name</a:t>
            </a:r>
            <a:r>
              <a:rPr lang="en-US" sz="1600" dirty="0">
                <a:solidFill>
                  <a:srgbClr val="000000"/>
                </a:solidFill>
              </a:rPr>
              <a:t> command must be used.</a:t>
            </a:r>
          </a:p>
        </p:txBody>
      </p:sp>
      <p:pic>
        <p:nvPicPr>
          <p:cNvPr id="4" name="Picture 3">
            <a:extLst>
              <a:ext uri="{FF2B5EF4-FFF2-40B4-BE49-F238E27FC236}">
                <a16:creationId xmlns:a16="http://schemas.microsoft.com/office/drawing/2014/main" id="{72BDB8B5-54CF-4661-AFF0-79EFCEEF43E5}"/>
              </a:ext>
            </a:extLst>
          </p:cNvPr>
          <p:cNvPicPr>
            <a:picLocks noChangeAspect="1"/>
          </p:cNvPicPr>
          <p:nvPr/>
        </p:nvPicPr>
        <p:blipFill>
          <a:blip r:embed="rId3"/>
          <a:stretch>
            <a:fillRect/>
          </a:stretch>
        </p:blipFill>
        <p:spPr>
          <a:xfrm>
            <a:off x="3076575" y="731837"/>
            <a:ext cx="6067425" cy="1085850"/>
          </a:xfrm>
          <a:prstGeom prst="rect">
            <a:avLst/>
          </a:prstGeom>
        </p:spPr>
      </p:pic>
      <p:pic>
        <p:nvPicPr>
          <p:cNvPr id="6" name="Picture 5">
            <a:extLst>
              <a:ext uri="{FF2B5EF4-FFF2-40B4-BE49-F238E27FC236}">
                <a16:creationId xmlns:a16="http://schemas.microsoft.com/office/drawing/2014/main" id="{B87A25A8-539E-47E2-A641-9D1F94D70445}"/>
              </a:ext>
            </a:extLst>
          </p:cNvPr>
          <p:cNvPicPr>
            <a:picLocks noChangeAspect="1"/>
          </p:cNvPicPr>
          <p:nvPr/>
        </p:nvPicPr>
        <p:blipFill>
          <a:blip r:embed="rId4"/>
          <a:stretch>
            <a:fillRect/>
          </a:stretch>
        </p:blipFill>
        <p:spPr>
          <a:xfrm>
            <a:off x="3095624" y="1808924"/>
            <a:ext cx="6029325" cy="2676525"/>
          </a:xfrm>
          <a:prstGeom prst="rect">
            <a:avLst/>
          </a:prstGeom>
        </p:spPr>
      </p:pic>
      <p:sp>
        <p:nvSpPr>
          <p:cNvPr id="7" name="TextBox 6">
            <a:extLst>
              <a:ext uri="{FF2B5EF4-FFF2-40B4-BE49-F238E27FC236}">
                <a16:creationId xmlns:a16="http://schemas.microsoft.com/office/drawing/2014/main" id="{9913A36E-DB30-4A71-A991-4D9C5A64478B}"/>
              </a:ext>
            </a:extLst>
          </p:cNvPr>
          <p:cNvSpPr txBox="1"/>
          <p:nvPr/>
        </p:nvSpPr>
        <p:spPr>
          <a:xfrm>
            <a:off x="4426806" y="4485449"/>
            <a:ext cx="1943161" cy="276999"/>
          </a:xfrm>
          <a:prstGeom prst="rect">
            <a:avLst/>
          </a:prstGeom>
          <a:noFill/>
        </p:spPr>
        <p:txBody>
          <a:bodyPr wrap="none" rtlCol="0">
            <a:spAutoFit/>
          </a:bodyPr>
          <a:lstStyle/>
          <a:p>
            <a:r>
              <a:rPr lang="en-US" sz="1200" dirty="0"/>
              <a:t>(Entire output not shown.)</a:t>
            </a:r>
          </a:p>
        </p:txBody>
      </p:sp>
    </p:spTree>
    <p:extLst>
      <p:ext uri="{BB962C8B-B14F-4D97-AF65-F5344CB8AC3E}">
        <p14:creationId xmlns:p14="http://schemas.microsoft.com/office/powerpoint/2010/main" val="77434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37291</TotalTime>
  <Words>3731</Words>
  <Application>Microsoft Office PowerPoint</Application>
  <PresentationFormat>On-screen Show (16:9)</PresentationFormat>
  <Paragraphs>364</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CiscoSans ExtraLight</vt:lpstr>
      <vt:lpstr>Default Theme</vt:lpstr>
      <vt:lpstr>Chapter 29: Introduction to Automation Tools</vt:lpstr>
      <vt:lpstr>Chapter 29 Content</vt:lpstr>
      <vt:lpstr>Embedded Event Manager</vt:lpstr>
      <vt:lpstr>Embedded Event Manager EEM Event Detectors</vt:lpstr>
      <vt:lpstr>Embedded Event Manager EEM Applets</vt:lpstr>
      <vt:lpstr>Embedded Event Manager Debugging Output</vt:lpstr>
      <vt:lpstr>Embedded Event Manager CLI Patterns</vt:lpstr>
      <vt:lpstr>Embedded Event Manager EEM Environment Values</vt:lpstr>
      <vt:lpstr>Embedded Event Manager Tcl Scripts</vt:lpstr>
      <vt:lpstr>Embedded Event Manager Script Contents</vt:lpstr>
      <vt:lpstr>Embedded Event Manager EEM Summary</vt:lpstr>
      <vt:lpstr>Agent-Based Automation Tools</vt:lpstr>
      <vt:lpstr>Agent-Based Automation Tools Puppet</vt:lpstr>
      <vt:lpstr>Agent-Based Automation Tools Puppet (Cont.)</vt:lpstr>
      <vt:lpstr>Agent-Based Automation Tools Puppet (Cont.)</vt:lpstr>
      <vt:lpstr>Agent-Based Automation Tools Puppet (Cont.)</vt:lpstr>
      <vt:lpstr>Agent-Based Automation Tools Puppet Modules</vt:lpstr>
      <vt:lpstr>Agent-Based Automation Tools Puppet Manifest</vt:lpstr>
      <vt:lpstr>Agent-Based Automation Tools Puppet Manifest (Cont.)</vt:lpstr>
      <vt:lpstr>Agent-Based Automation Tools Chef </vt:lpstr>
      <vt:lpstr>Agent-Based Automation Tools Chef’s Structure</vt:lpstr>
      <vt:lpstr>Agent-Based Automation Tools Chef Components</vt:lpstr>
      <vt:lpstr>Agent-Based Automation Tools Chef Components (Cont.)</vt:lpstr>
      <vt:lpstr>Agent-Based Automation Tools Chef Server</vt:lpstr>
      <vt:lpstr>Agent-Based Automation Tools Recipe File</vt:lpstr>
      <vt:lpstr>Agent-Based Automation Tools SaltStack Overview</vt:lpstr>
      <vt:lpstr>Agent-Based Automation Tools SaltStack Overview (Cont.)</vt:lpstr>
      <vt:lpstr>Agent-Based Automation Tools SaltStack Architecture</vt:lpstr>
      <vt:lpstr>Agent-Based Automation Tools SaltStack CLI</vt:lpstr>
      <vt:lpstr>Agentless Automation Tools</vt:lpstr>
      <vt:lpstr>Agentless Automation Tools Ansible Overview</vt:lpstr>
      <vt:lpstr>Agentless Automation Tools Ansible Playbook Components</vt:lpstr>
      <vt:lpstr>Agentless Automation Tools Ansible Playbooks in YAML</vt:lpstr>
      <vt:lpstr>Agentless Automation Tools Ansible CLI Commands</vt:lpstr>
      <vt:lpstr>Agentless Automation Tools Ansible Configuration Example</vt:lpstr>
      <vt:lpstr>Agentless Automation Tools Puppet Bolt</vt:lpstr>
      <vt:lpstr>Agentless Automation Tools Puppet Bolt Command Line</vt:lpstr>
      <vt:lpstr>Agentless Automation Tools Puppet Bolt Command Line</vt:lpstr>
      <vt:lpstr>Agentless Automation Tools SaltStack Salt SSH (Server-Only Mode)</vt:lpstr>
      <vt:lpstr>Agentless Automation Tools Comparing Tools</vt:lpstr>
      <vt:lpstr>Prepare for the Exam</vt:lpstr>
      <vt:lpstr>Prepare for the Exam Key Topics for Chapter 29</vt:lpstr>
      <vt:lpstr>Prepare for the Exam Key Terms for Chapter 29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437</cp:revision>
  <dcterms:created xsi:type="dcterms:W3CDTF">2019-10-18T06:21:22Z</dcterms:created>
  <dcterms:modified xsi:type="dcterms:W3CDTF">2020-02-21T19:14:52Z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