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5.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6.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7.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8.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9.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0.xml" ContentType="application/vnd.openxmlformats-officedocument.presentationml.tags+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84"/>
  </p:notesMasterIdLst>
  <p:sldIdLst>
    <p:sldId id="513" r:id="rId2"/>
    <p:sldId id="1207" r:id="rId3"/>
    <p:sldId id="1206" r:id="rId4"/>
    <p:sldId id="1208" r:id="rId5"/>
    <p:sldId id="1311" r:id="rId6"/>
    <p:sldId id="1312" r:id="rId7"/>
    <p:sldId id="1313" r:id="rId8"/>
    <p:sldId id="1314" r:id="rId9"/>
    <p:sldId id="1315" r:id="rId10"/>
    <p:sldId id="1316" r:id="rId11"/>
    <p:sldId id="1317" r:id="rId12"/>
    <p:sldId id="1318" r:id="rId13"/>
    <p:sldId id="1319" r:id="rId14"/>
    <p:sldId id="1321" r:id="rId15"/>
    <p:sldId id="1320" r:id="rId16"/>
    <p:sldId id="1322" r:id="rId17"/>
    <p:sldId id="1323" r:id="rId18"/>
    <p:sldId id="1300" r:id="rId19"/>
    <p:sldId id="1299" r:id="rId20"/>
    <p:sldId id="1324" r:id="rId21"/>
    <p:sldId id="1325" r:id="rId22"/>
    <p:sldId id="1326" r:id="rId23"/>
    <p:sldId id="1327" r:id="rId24"/>
    <p:sldId id="1328" r:id="rId25"/>
    <p:sldId id="1329" r:id="rId26"/>
    <p:sldId id="1330" r:id="rId27"/>
    <p:sldId id="1331" r:id="rId28"/>
    <p:sldId id="1332" r:id="rId29"/>
    <p:sldId id="1333" r:id="rId30"/>
    <p:sldId id="1334" r:id="rId31"/>
    <p:sldId id="1335" r:id="rId32"/>
    <p:sldId id="1336" r:id="rId33"/>
    <p:sldId id="1337" r:id="rId34"/>
    <p:sldId id="1338" r:id="rId35"/>
    <p:sldId id="1339" r:id="rId36"/>
    <p:sldId id="1340" r:id="rId37"/>
    <p:sldId id="1341" r:id="rId38"/>
    <p:sldId id="1342" r:id="rId39"/>
    <p:sldId id="1343" r:id="rId40"/>
    <p:sldId id="1344" r:id="rId41"/>
    <p:sldId id="1304" r:id="rId42"/>
    <p:sldId id="1255" r:id="rId43"/>
    <p:sldId id="1345" r:id="rId44"/>
    <p:sldId id="1346" r:id="rId45"/>
    <p:sldId id="1347" r:id="rId46"/>
    <p:sldId id="1348" r:id="rId47"/>
    <p:sldId id="1349" r:id="rId48"/>
    <p:sldId id="1350" r:id="rId49"/>
    <p:sldId id="1351" r:id="rId50"/>
    <p:sldId id="1352" r:id="rId51"/>
    <p:sldId id="1354" r:id="rId52"/>
    <p:sldId id="1355" r:id="rId53"/>
    <p:sldId id="1305" r:id="rId54"/>
    <p:sldId id="1256" r:id="rId55"/>
    <p:sldId id="1356" r:id="rId56"/>
    <p:sldId id="1357" r:id="rId57"/>
    <p:sldId id="1359" r:id="rId58"/>
    <p:sldId id="1358" r:id="rId59"/>
    <p:sldId id="1360" r:id="rId60"/>
    <p:sldId id="1361" r:id="rId61"/>
    <p:sldId id="1363" r:id="rId62"/>
    <p:sldId id="1362" r:id="rId63"/>
    <p:sldId id="1364" r:id="rId64"/>
    <p:sldId id="1365" r:id="rId65"/>
    <p:sldId id="1366" r:id="rId66"/>
    <p:sldId id="1367" r:id="rId67"/>
    <p:sldId id="1309" r:id="rId68"/>
    <p:sldId id="1258" r:id="rId69"/>
    <p:sldId id="1368" r:id="rId70"/>
    <p:sldId id="1369" r:id="rId71"/>
    <p:sldId id="1370" r:id="rId72"/>
    <p:sldId id="1371" r:id="rId73"/>
    <p:sldId id="1372" r:id="rId74"/>
    <p:sldId id="1376" r:id="rId75"/>
    <p:sldId id="1373" r:id="rId76"/>
    <p:sldId id="1375" r:id="rId77"/>
    <p:sldId id="1254" r:id="rId78"/>
    <p:sldId id="1250" r:id="rId79"/>
    <p:sldId id="1251" r:id="rId80"/>
    <p:sldId id="1252" r:id="rId81"/>
    <p:sldId id="1310" r:id="rId82"/>
    <p:sldId id="1253" r:id="rId83"/>
  </p:sldIdLst>
  <p:sldSz cx="9144000" cy="5143500" type="screen16x9"/>
  <p:notesSz cx="6858000" cy="9144000"/>
  <p:custDataLst>
    <p:tags r:id="rId85"/>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16" clrIdx="3"/>
  <p:cmAuthor id="4" name="jagibbon" initials="jmg" lastIdx="8" clrIdx="4"/>
  <p:cmAuthor id="5" name="Stephanie Harvey" initials="SH" lastIdx="2" clrIdx="5">
    <p:extLst>
      <p:ext uri="{19B8F6BF-5375-455C-9EA6-DF929625EA0E}">
        <p15:presenceInfo xmlns:p15="http://schemas.microsoft.com/office/powerpoint/2012/main" userId="Stephanie Harvey" providerId="None"/>
      </p:ext>
    </p:extLst>
  </p:cmAuthor>
  <p:cmAuthor id="6" name="Information Technology Education" initials="ITE" lastIdx="6" clrIdx="6">
    <p:extLst>
      <p:ext uri="{19B8F6BF-5375-455C-9EA6-DF929625EA0E}">
        <p15:presenceInfo xmlns:p15="http://schemas.microsoft.com/office/powerpoint/2012/main" userId="Information Technology Educati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023" autoAdjust="0"/>
    <p:restoredTop sz="86673" autoAdjust="0"/>
  </p:normalViewPr>
  <p:slideViewPr>
    <p:cSldViewPr snapToGrid="0" showGuides="1">
      <p:cViewPr varScale="1">
        <p:scale>
          <a:sx n="72" d="100"/>
          <a:sy n="72" d="100"/>
        </p:scale>
        <p:origin x="416" y="56"/>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12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2/21/2020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3105450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2441735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2204495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265149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2796737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2408858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3272491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1615193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2018673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215965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3573356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2613215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144566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4046791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1985497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3453463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2249806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2419415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142989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159314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2339257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40956313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3911994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4182859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3820638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2512204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3604743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646619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2202322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188657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1955447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41</a:t>
            </a:fld>
            <a:endParaRPr lang="en-US" dirty="0"/>
          </a:p>
        </p:txBody>
      </p:sp>
    </p:spTree>
    <p:extLst>
      <p:ext uri="{BB962C8B-B14F-4D97-AF65-F5344CB8AC3E}">
        <p14:creationId xmlns:p14="http://schemas.microsoft.com/office/powerpoint/2010/main" val="22510466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42</a:t>
            </a:fld>
            <a:endParaRPr lang="en-US" dirty="0"/>
          </a:p>
        </p:txBody>
      </p:sp>
    </p:spTree>
    <p:extLst>
      <p:ext uri="{BB962C8B-B14F-4D97-AF65-F5344CB8AC3E}">
        <p14:creationId xmlns:p14="http://schemas.microsoft.com/office/powerpoint/2010/main" val="1826402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43</a:t>
            </a:fld>
            <a:endParaRPr lang="en-US" dirty="0"/>
          </a:p>
        </p:txBody>
      </p:sp>
    </p:spTree>
    <p:extLst>
      <p:ext uri="{BB962C8B-B14F-4D97-AF65-F5344CB8AC3E}">
        <p14:creationId xmlns:p14="http://schemas.microsoft.com/office/powerpoint/2010/main" val="27963017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44</a:t>
            </a:fld>
            <a:endParaRPr lang="en-US" dirty="0"/>
          </a:p>
        </p:txBody>
      </p:sp>
    </p:spTree>
    <p:extLst>
      <p:ext uri="{BB962C8B-B14F-4D97-AF65-F5344CB8AC3E}">
        <p14:creationId xmlns:p14="http://schemas.microsoft.com/office/powerpoint/2010/main" val="1928152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45</a:t>
            </a:fld>
            <a:endParaRPr lang="en-US" dirty="0"/>
          </a:p>
        </p:txBody>
      </p:sp>
    </p:spTree>
    <p:extLst>
      <p:ext uri="{BB962C8B-B14F-4D97-AF65-F5344CB8AC3E}">
        <p14:creationId xmlns:p14="http://schemas.microsoft.com/office/powerpoint/2010/main" val="1791439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274301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3165562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2927627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871389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25743188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2546940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2379524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766460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1793928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54</a:t>
            </a:fld>
            <a:endParaRPr lang="en-US" dirty="0"/>
          </a:p>
        </p:txBody>
      </p:sp>
    </p:spTree>
    <p:extLst>
      <p:ext uri="{BB962C8B-B14F-4D97-AF65-F5344CB8AC3E}">
        <p14:creationId xmlns:p14="http://schemas.microsoft.com/office/powerpoint/2010/main" val="6722036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55</a:t>
            </a:fld>
            <a:endParaRPr lang="en-US" dirty="0"/>
          </a:p>
        </p:txBody>
      </p:sp>
    </p:spTree>
    <p:extLst>
      <p:ext uri="{BB962C8B-B14F-4D97-AF65-F5344CB8AC3E}">
        <p14:creationId xmlns:p14="http://schemas.microsoft.com/office/powerpoint/2010/main" val="8949338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56</a:t>
            </a:fld>
            <a:endParaRPr lang="en-US" dirty="0"/>
          </a:p>
        </p:txBody>
      </p:sp>
    </p:spTree>
    <p:extLst>
      <p:ext uri="{BB962C8B-B14F-4D97-AF65-F5344CB8AC3E}">
        <p14:creationId xmlns:p14="http://schemas.microsoft.com/office/powerpoint/2010/main" val="16171187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57</a:t>
            </a:fld>
            <a:endParaRPr lang="en-US" dirty="0"/>
          </a:p>
        </p:txBody>
      </p:sp>
    </p:spTree>
    <p:extLst>
      <p:ext uri="{BB962C8B-B14F-4D97-AF65-F5344CB8AC3E}">
        <p14:creationId xmlns:p14="http://schemas.microsoft.com/office/powerpoint/2010/main" val="39804200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58</a:t>
            </a:fld>
            <a:endParaRPr lang="en-US" dirty="0"/>
          </a:p>
        </p:txBody>
      </p:sp>
    </p:spTree>
    <p:extLst>
      <p:ext uri="{BB962C8B-B14F-4D97-AF65-F5344CB8AC3E}">
        <p14:creationId xmlns:p14="http://schemas.microsoft.com/office/powerpoint/2010/main" val="13799727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59</a:t>
            </a:fld>
            <a:endParaRPr lang="en-US" dirty="0"/>
          </a:p>
        </p:txBody>
      </p:sp>
    </p:spTree>
    <p:extLst>
      <p:ext uri="{BB962C8B-B14F-4D97-AF65-F5344CB8AC3E}">
        <p14:creationId xmlns:p14="http://schemas.microsoft.com/office/powerpoint/2010/main" val="358982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8398535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3615892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61</a:t>
            </a:fld>
            <a:endParaRPr lang="en-US" dirty="0"/>
          </a:p>
        </p:txBody>
      </p:sp>
    </p:spTree>
    <p:extLst>
      <p:ext uri="{BB962C8B-B14F-4D97-AF65-F5344CB8AC3E}">
        <p14:creationId xmlns:p14="http://schemas.microsoft.com/office/powerpoint/2010/main" val="40342184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62</a:t>
            </a:fld>
            <a:endParaRPr lang="en-US" dirty="0"/>
          </a:p>
        </p:txBody>
      </p:sp>
    </p:spTree>
    <p:extLst>
      <p:ext uri="{BB962C8B-B14F-4D97-AF65-F5344CB8AC3E}">
        <p14:creationId xmlns:p14="http://schemas.microsoft.com/office/powerpoint/2010/main" val="38935922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63</a:t>
            </a:fld>
            <a:endParaRPr lang="en-US" dirty="0"/>
          </a:p>
        </p:txBody>
      </p:sp>
    </p:spTree>
    <p:extLst>
      <p:ext uri="{BB962C8B-B14F-4D97-AF65-F5344CB8AC3E}">
        <p14:creationId xmlns:p14="http://schemas.microsoft.com/office/powerpoint/2010/main" val="26389264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64</a:t>
            </a:fld>
            <a:endParaRPr lang="en-US" dirty="0"/>
          </a:p>
        </p:txBody>
      </p:sp>
    </p:spTree>
    <p:extLst>
      <p:ext uri="{BB962C8B-B14F-4D97-AF65-F5344CB8AC3E}">
        <p14:creationId xmlns:p14="http://schemas.microsoft.com/office/powerpoint/2010/main" val="5984847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65</a:t>
            </a:fld>
            <a:endParaRPr lang="en-US" dirty="0"/>
          </a:p>
        </p:txBody>
      </p:sp>
    </p:spTree>
    <p:extLst>
      <p:ext uri="{BB962C8B-B14F-4D97-AF65-F5344CB8AC3E}">
        <p14:creationId xmlns:p14="http://schemas.microsoft.com/office/powerpoint/2010/main" val="30527275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66</a:t>
            </a:fld>
            <a:endParaRPr lang="en-US" dirty="0"/>
          </a:p>
        </p:txBody>
      </p:sp>
    </p:spTree>
    <p:extLst>
      <p:ext uri="{BB962C8B-B14F-4D97-AF65-F5344CB8AC3E}">
        <p14:creationId xmlns:p14="http://schemas.microsoft.com/office/powerpoint/2010/main" val="4043793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67</a:t>
            </a:fld>
            <a:endParaRPr lang="en-US" dirty="0"/>
          </a:p>
        </p:txBody>
      </p:sp>
    </p:spTree>
    <p:extLst>
      <p:ext uri="{BB962C8B-B14F-4D97-AF65-F5344CB8AC3E}">
        <p14:creationId xmlns:p14="http://schemas.microsoft.com/office/powerpoint/2010/main" val="3262942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68</a:t>
            </a:fld>
            <a:endParaRPr lang="en-US" dirty="0"/>
          </a:p>
        </p:txBody>
      </p:sp>
    </p:spTree>
    <p:extLst>
      <p:ext uri="{BB962C8B-B14F-4D97-AF65-F5344CB8AC3E}">
        <p14:creationId xmlns:p14="http://schemas.microsoft.com/office/powerpoint/2010/main" val="18990622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69</a:t>
            </a:fld>
            <a:endParaRPr lang="en-US" dirty="0"/>
          </a:p>
        </p:txBody>
      </p:sp>
    </p:spTree>
    <p:extLst>
      <p:ext uri="{BB962C8B-B14F-4D97-AF65-F5344CB8AC3E}">
        <p14:creationId xmlns:p14="http://schemas.microsoft.com/office/powerpoint/2010/main" val="122043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4995035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70</a:t>
            </a:fld>
            <a:endParaRPr lang="en-US" dirty="0"/>
          </a:p>
        </p:txBody>
      </p:sp>
    </p:spTree>
    <p:extLst>
      <p:ext uri="{BB962C8B-B14F-4D97-AF65-F5344CB8AC3E}">
        <p14:creationId xmlns:p14="http://schemas.microsoft.com/office/powerpoint/2010/main" val="1858283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71</a:t>
            </a:fld>
            <a:endParaRPr lang="en-US" dirty="0"/>
          </a:p>
        </p:txBody>
      </p:sp>
    </p:spTree>
    <p:extLst>
      <p:ext uri="{BB962C8B-B14F-4D97-AF65-F5344CB8AC3E}">
        <p14:creationId xmlns:p14="http://schemas.microsoft.com/office/powerpoint/2010/main" val="33599532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72</a:t>
            </a:fld>
            <a:endParaRPr lang="en-US" dirty="0"/>
          </a:p>
        </p:txBody>
      </p:sp>
    </p:spTree>
    <p:extLst>
      <p:ext uri="{BB962C8B-B14F-4D97-AF65-F5344CB8AC3E}">
        <p14:creationId xmlns:p14="http://schemas.microsoft.com/office/powerpoint/2010/main" val="6463425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73</a:t>
            </a:fld>
            <a:endParaRPr lang="en-US" dirty="0"/>
          </a:p>
        </p:txBody>
      </p:sp>
    </p:spTree>
    <p:extLst>
      <p:ext uri="{BB962C8B-B14F-4D97-AF65-F5344CB8AC3E}">
        <p14:creationId xmlns:p14="http://schemas.microsoft.com/office/powerpoint/2010/main" val="3115009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74</a:t>
            </a:fld>
            <a:endParaRPr lang="en-US" dirty="0"/>
          </a:p>
        </p:txBody>
      </p:sp>
    </p:spTree>
    <p:extLst>
      <p:ext uri="{BB962C8B-B14F-4D97-AF65-F5344CB8AC3E}">
        <p14:creationId xmlns:p14="http://schemas.microsoft.com/office/powerpoint/2010/main" val="1827440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75</a:t>
            </a:fld>
            <a:endParaRPr lang="en-US" dirty="0"/>
          </a:p>
        </p:txBody>
      </p:sp>
    </p:spTree>
    <p:extLst>
      <p:ext uri="{BB962C8B-B14F-4D97-AF65-F5344CB8AC3E}">
        <p14:creationId xmlns:p14="http://schemas.microsoft.com/office/powerpoint/2010/main" val="16894376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76</a:t>
            </a:fld>
            <a:endParaRPr lang="en-US" dirty="0"/>
          </a:p>
        </p:txBody>
      </p:sp>
    </p:spTree>
    <p:extLst>
      <p:ext uri="{BB962C8B-B14F-4D97-AF65-F5344CB8AC3E}">
        <p14:creationId xmlns:p14="http://schemas.microsoft.com/office/powerpoint/2010/main" val="33469726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77</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78</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79</a:t>
            </a:fld>
            <a:endParaRPr lang="en-US" dirty="0"/>
          </a:p>
        </p:txBody>
      </p:sp>
    </p:spTree>
    <p:extLst>
      <p:ext uri="{BB962C8B-B14F-4D97-AF65-F5344CB8AC3E}">
        <p14:creationId xmlns:p14="http://schemas.microsoft.com/office/powerpoint/2010/main" val="359832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33352966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80</a:t>
            </a:fld>
            <a:endParaRPr lang="en-US" dirty="0"/>
          </a:p>
        </p:txBody>
      </p:sp>
    </p:spTree>
    <p:extLst>
      <p:ext uri="{BB962C8B-B14F-4D97-AF65-F5344CB8AC3E}">
        <p14:creationId xmlns:p14="http://schemas.microsoft.com/office/powerpoint/2010/main" val="34685807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81</a:t>
            </a:fld>
            <a:endParaRPr lang="en-US" dirty="0"/>
          </a:p>
        </p:txBody>
      </p:sp>
    </p:spTree>
    <p:extLst>
      <p:ext uri="{BB962C8B-B14F-4D97-AF65-F5344CB8AC3E}">
        <p14:creationId xmlns:p14="http://schemas.microsoft.com/office/powerpoint/2010/main" val="36410026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82</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245145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31" r:id="rId1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16.tiff"/><Relationship Id="rId4" Type="http://schemas.openxmlformats.org/officeDocument/2006/relationships/image" Target="../media/image15.tif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8.tif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21.tiff"/></Relationships>
</file>

<file path=ppt/slides/_rels/slide3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24.tiff"/><Relationship Id="rId4" Type="http://schemas.openxmlformats.org/officeDocument/2006/relationships/image" Target="../media/image23.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30.tiff"/></Relationships>
</file>

<file path=ppt/slides/_rels/slide5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34.tiff"/></Relationships>
</file>

<file path=ppt/slides/_rels/slide5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37.tiff"/></Relationships>
</file>

<file path=ppt/slides/_rels/slide61.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42.tiff"/><Relationship Id="rId4" Type="http://schemas.openxmlformats.org/officeDocument/2006/relationships/image" Target="../media/image41.tiff"/></Relationships>
</file>

<file path=ppt/slides/_rels/slide6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46.tif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6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48.tiff"/></Relationships>
</file>

<file path=ppt/slides/_rels/slide6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image" Target="../media/image53.tiff"/></Relationships>
</file>

<file path=ppt/slides/_rels/slide7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56.tiff"/><Relationship Id="rId4" Type="http://schemas.openxmlformats.org/officeDocument/2006/relationships/image" Target="../media/image55.tif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0.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7096074" cy="1666626"/>
          </a:xfrm>
        </p:spPr>
        <p:txBody>
          <a:bodyPr/>
          <a:lstStyle/>
          <a:p>
            <a:r>
              <a:rPr lang="en-US" dirty="0">
                <a:solidFill>
                  <a:schemeClr val="accent5">
                    <a:lumMod val="40000"/>
                    <a:lumOff val="60000"/>
                  </a:schemeClr>
                </a:solidFill>
              </a:rPr>
              <a:t>Chapter 26: Network Device Access Control and Infrastructure Security</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714278" cy="902174"/>
          </a:xfrm>
        </p:spPr>
        <p:txBody>
          <a:bodyPr/>
          <a:lstStyle/>
          <a:p>
            <a:r>
              <a:rPr lang="en-US" dirty="0">
                <a:solidFill>
                  <a:schemeClr val="accent5">
                    <a:lumMod val="40000"/>
                    <a:lumOff val="60000"/>
                  </a:schemeClr>
                </a:solidFill>
              </a:rPr>
              <a:t>CCNP Enterprise: Core Networking</a:t>
            </a:r>
            <a:endParaRPr lang="en-US" dirty="0"/>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Numbered Extended ACLs (Cont.) </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2614" y="942784"/>
            <a:ext cx="3157024" cy="2554545"/>
          </a:xfrm>
          <a:prstGeom prst="rect">
            <a:avLst/>
          </a:prstGeom>
          <a:noFill/>
        </p:spPr>
        <p:txBody>
          <a:bodyPr wrap="square" rtlCol="0">
            <a:spAutoFit/>
          </a:bodyPr>
          <a:lstStyle/>
          <a:p>
            <a:r>
              <a:rPr lang="en-US" sz="1600" dirty="0">
                <a:solidFill>
                  <a:srgbClr val="000000"/>
                </a:solidFill>
              </a:rPr>
              <a:t>Example 26-2 demonstrates how a numbered extended ACL is created and applied to an</a:t>
            </a:r>
          </a:p>
          <a:p>
            <a:r>
              <a:rPr lang="en-US" sz="1600" dirty="0">
                <a:solidFill>
                  <a:srgbClr val="000000"/>
                </a:solidFill>
              </a:rPr>
              <a:t>interface to block all Telnet and ICMP traffic as well as deny all IP traffic from host 10.1.2.2</a:t>
            </a:r>
          </a:p>
          <a:p>
            <a:r>
              <a:rPr lang="en-US" sz="1600" dirty="0">
                <a:solidFill>
                  <a:srgbClr val="000000"/>
                </a:solidFill>
              </a:rPr>
              <a:t>to host 10.1.2.1. Notice how Telnet’s TCP port 23 is being matched with the eq keyword.</a:t>
            </a:r>
          </a:p>
          <a:p>
            <a:endParaRPr lang="en-US" sz="1600" dirty="0">
              <a:solidFill>
                <a:srgbClr val="000000"/>
              </a:solidFill>
            </a:endParaRPr>
          </a:p>
        </p:txBody>
      </p:sp>
      <p:pic>
        <p:nvPicPr>
          <p:cNvPr id="2" name="Picture 1">
            <a:extLst>
              <a:ext uri="{FF2B5EF4-FFF2-40B4-BE49-F238E27FC236}">
                <a16:creationId xmlns:a16="http://schemas.microsoft.com/office/drawing/2014/main" id="{F98381F8-E1DC-3F4B-B2C5-2C9E35644DCA}"/>
              </a:ext>
            </a:extLst>
          </p:cNvPr>
          <p:cNvPicPr>
            <a:picLocks noChangeAspect="1"/>
          </p:cNvPicPr>
          <p:nvPr/>
        </p:nvPicPr>
        <p:blipFill>
          <a:blip r:embed="rId3"/>
          <a:stretch>
            <a:fillRect/>
          </a:stretch>
        </p:blipFill>
        <p:spPr>
          <a:xfrm>
            <a:off x="3488786" y="1483457"/>
            <a:ext cx="5562600" cy="1473200"/>
          </a:xfrm>
          <a:prstGeom prst="rect">
            <a:avLst/>
          </a:prstGeom>
        </p:spPr>
      </p:pic>
    </p:spTree>
    <p:extLst>
      <p:ext uri="{BB962C8B-B14F-4D97-AF65-F5344CB8AC3E}">
        <p14:creationId xmlns:p14="http://schemas.microsoft.com/office/powerpoint/2010/main" val="31331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Named ACLs </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2613" y="942784"/>
            <a:ext cx="8826303" cy="3293209"/>
          </a:xfrm>
          <a:prstGeom prst="rect">
            <a:avLst/>
          </a:prstGeom>
          <a:noFill/>
        </p:spPr>
        <p:txBody>
          <a:bodyPr wrap="square" rtlCol="0">
            <a:spAutoFit/>
          </a:bodyPr>
          <a:lstStyle/>
          <a:p>
            <a:r>
              <a:rPr lang="en-US" sz="1600" dirty="0">
                <a:solidFill>
                  <a:srgbClr val="000000"/>
                </a:solidFill>
              </a:rPr>
              <a:t>Named ACLs allow for ACLs to be named, which makes administering ACLs much easier</a:t>
            </a:r>
          </a:p>
          <a:p>
            <a:r>
              <a:rPr lang="en-US" sz="1600" dirty="0">
                <a:solidFill>
                  <a:srgbClr val="000000"/>
                </a:solidFill>
              </a:rPr>
              <a:t>as long as proper ACL naming conventions are followed. To create and apply a named ACL, follow these steps:</a:t>
            </a:r>
          </a:p>
          <a:p>
            <a:endParaRPr lang="en-US" sz="1600" dirty="0">
              <a:solidFill>
                <a:srgbClr val="000000"/>
              </a:solidFill>
            </a:endParaRPr>
          </a:p>
          <a:p>
            <a:r>
              <a:rPr lang="en-US" sz="1600" b="1" dirty="0">
                <a:solidFill>
                  <a:srgbClr val="000000"/>
                </a:solidFill>
              </a:rPr>
              <a:t>Step 1. </a:t>
            </a:r>
            <a:r>
              <a:rPr lang="en-US" sz="1600" dirty="0">
                <a:solidFill>
                  <a:srgbClr val="000000"/>
                </a:solidFill>
              </a:rPr>
              <a:t>Define the ACL by using the command </a:t>
            </a:r>
            <a:r>
              <a:rPr lang="en-US" sz="1600" b="1" dirty="0">
                <a:solidFill>
                  <a:srgbClr val="000000"/>
                </a:solidFill>
              </a:rPr>
              <a:t>ip access-list standard|extended </a:t>
            </a:r>
            <a:r>
              <a:rPr lang="en-US" sz="1600" dirty="0">
                <a:solidFill>
                  <a:srgbClr val="000000"/>
                </a:solidFill>
              </a:rPr>
              <a:t>{acl-number | acl-name}. Entering this command places the CLI in ACL configuration mode.</a:t>
            </a:r>
          </a:p>
          <a:p>
            <a:endParaRPr lang="en-US" sz="1600" dirty="0">
              <a:solidFill>
                <a:srgbClr val="000000"/>
              </a:solidFill>
            </a:endParaRPr>
          </a:p>
          <a:p>
            <a:r>
              <a:rPr lang="en-US" sz="1600" b="1" dirty="0">
                <a:solidFill>
                  <a:srgbClr val="000000"/>
                </a:solidFill>
              </a:rPr>
              <a:t>Step 2. </a:t>
            </a:r>
            <a:r>
              <a:rPr lang="en-US" sz="1600" dirty="0">
                <a:solidFill>
                  <a:srgbClr val="000000"/>
                </a:solidFill>
              </a:rPr>
              <a:t>Configure the specific ACE in ACL configuration mode by using the command </a:t>
            </a:r>
            <a:r>
              <a:rPr lang="en-US" sz="1600" b="1" dirty="0">
                <a:solidFill>
                  <a:srgbClr val="000000"/>
                </a:solidFill>
              </a:rPr>
              <a:t>[sequence] {permit | deny} </a:t>
            </a:r>
            <a:r>
              <a:rPr lang="en-US" sz="1600" i="1" dirty="0">
                <a:solidFill>
                  <a:srgbClr val="000000"/>
                </a:solidFill>
              </a:rPr>
              <a:t>source source-wildcard</a:t>
            </a:r>
            <a:r>
              <a:rPr lang="en-US" sz="1600" dirty="0">
                <a:solidFill>
                  <a:srgbClr val="000000"/>
                </a:solidFill>
              </a:rPr>
              <a:t>.</a:t>
            </a:r>
          </a:p>
          <a:p>
            <a:endParaRPr lang="en-US" sz="1600" dirty="0">
              <a:solidFill>
                <a:srgbClr val="000000"/>
              </a:solidFill>
            </a:endParaRPr>
          </a:p>
          <a:p>
            <a:r>
              <a:rPr lang="en-US" sz="1600" b="1" dirty="0">
                <a:solidFill>
                  <a:srgbClr val="000000"/>
                </a:solidFill>
              </a:rPr>
              <a:t>Step 3. </a:t>
            </a:r>
            <a:r>
              <a:rPr lang="en-US" sz="1600" dirty="0">
                <a:solidFill>
                  <a:srgbClr val="000000"/>
                </a:solidFill>
              </a:rPr>
              <a:t>Apply the ACL to an interface by using the command </a:t>
            </a:r>
            <a:r>
              <a:rPr lang="en-US" sz="1600" b="1" dirty="0">
                <a:solidFill>
                  <a:srgbClr val="000000"/>
                </a:solidFill>
              </a:rPr>
              <a:t>ip access-group </a:t>
            </a:r>
            <a:r>
              <a:rPr lang="en-US" sz="1600" dirty="0">
                <a:solidFill>
                  <a:srgbClr val="000000"/>
                </a:solidFill>
              </a:rPr>
              <a:t>{ acl-number | acl-name } {in|out} under interface configuration mode.</a:t>
            </a:r>
          </a:p>
          <a:p>
            <a:endParaRPr lang="en-US" sz="1600" dirty="0">
              <a:solidFill>
                <a:srgbClr val="000000"/>
              </a:solidFill>
            </a:endParaRPr>
          </a:p>
        </p:txBody>
      </p:sp>
    </p:spTree>
    <p:extLst>
      <p:ext uri="{BB962C8B-B14F-4D97-AF65-F5344CB8AC3E}">
        <p14:creationId xmlns:p14="http://schemas.microsoft.com/office/powerpoint/2010/main" val="428790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Standard and Extended Names ACLs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2612" y="865299"/>
            <a:ext cx="8754825" cy="830997"/>
          </a:xfrm>
          <a:prstGeom prst="rect">
            <a:avLst/>
          </a:prstGeom>
          <a:noFill/>
        </p:spPr>
        <p:txBody>
          <a:bodyPr wrap="square" rtlCol="0">
            <a:spAutoFit/>
          </a:bodyPr>
          <a:lstStyle/>
          <a:p>
            <a:r>
              <a:rPr lang="en-US" sz="1600" dirty="0">
                <a:solidFill>
                  <a:srgbClr val="000000"/>
                </a:solidFill>
              </a:rPr>
              <a:t>Example 26-3 shows how named standard and extended ACLs are created and applied to an interface.</a:t>
            </a:r>
          </a:p>
          <a:p>
            <a:endParaRPr lang="en-US" sz="1600" dirty="0">
              <a:solidFill>
                <a:srgbClr val="000000"/>
              </a:solidFill>
            </a:endParaRPr>
          </a:p>
        </p:txBody>
      </p:sp>
      <p:pic>
        <p:nvPicPr>
          <p:cNvPr id="6" name="Picture 5">
            <a:extLst>
              <a:ext uri="{FF2B5EF4-FFF2-40B4-BE49-F238E27FC236}">
                <a16:creationId xmlns:a16="http://schemas.microsoft.com/office/drawing/2014/main" id="{E67CA3B9-408E-3244-AC3E-2BD46A5C7116}"/>
              </a:ext>
            </a:extLst>
          </p:cNvPr>
          <p:cNvPicPr>
            <a:picLocks noChangeAspect="1"/>
          </p:cNvPicPr>
          <p:nvPr/>
        </p:nvPicPr>
        <p:blipFill>
          <a:blip r:embed="rId3"/>
          <a:stretch>
            <a:fillRect/>
          </a:stretch>
        </p:blipFill>
        <p:spPr>
          <a:xfrm>
            <a:off x="92612" y="1696296"/>
            <a:ext cx="4127500" cy="2425700"/>
          </a:xfrm>
          <a:prstGeom prst="rect">
            <a:avLst/>
          </a:prstGeom>
        </p:spPr>
      </p:pic>
      <p:pic>
        <p:nvPicPr>
          <p:cNvPr id="7" name="Picture 6">
            <a:extLst>
              <a:ext uri="{FF2B5EF4-FFF2-40B4-BE49-F238E27FC236}">
                <a16:creationId xmlns:a16="http://schemas.microsoft.com/office/drawing/2014/main" id="{3AF4CCA0-80B0-4246-BFF2-9A368E2F5653}"/>
              </a:ext>
            </a:extLst>
          </p:cNvPr>
          <p:cNvPicPr>
            <a:picLocks noChangeAspect="1"/>
          </p:cNvPicPr>
          <p:nvPr/>
        </p:nvPicPr>
        <p:blipFill>
          <a:blip r:embed="rId4"/>
          <a:stretch>
            <a:fillRect/>
          </a:stretch>
        </p:blipFill>
        <p:spPr>
          <a:xfrm>
            <a:off x="4318686" y="1725501"/>
            <a:ext cx="4114800" cy="2552700"/>
          </a:xfrm>
          <a:prstGeom prst="rect">
            <a:avLst/>
          </a:prstGeom>
        </p:spPr>
      </p:pic>
    </p:spTree>
    <p:extLst>
      <p:ext uri="{BB962C8B-B14F-4D97-AF65-F5344CB8AC3E}">
        <p14:creationId xmlns:p14="http://schemas.microsoft.com/office/powerpoint/2010/main" val="136745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Port ACLs (PACLs)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2612" y="865299"/>
            <a:ext cx="8903107" cy="3293209"/>
          </a:xfrm>
          <a:prstGeom prst="rect">
            <a:avLst/>
          </a:prstGeom>
          <a:noFill/>
        </p:spPr>
        <p:txBody>
          <a:bodyPr wrap="square" rtlCol="0">
            <a:spAutoFit/>
          </a:bodyPr>
          <a:lstStyle/>
          <a:p>
            <a:r>
              <a:rPr lang="en-US" sz="1600" dirty="0">
                <a:solidFill>
                  <a:srgbClr val="000000"/>
                </a:solidFill>
              </a:rPr>
              <a:t>Access lists applied on Layer 2 ports are called port access control lists (PACLs). PACLs can be standard, extended, or named IPv4 ACLs for Layer 3, and they can be named MAC address ACLs for Layer 2. PACLs have a few restrictions that vary from platform to platform. The following are some of the most common restrictions:</a:t>
            </a: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PACLs only support filtering incoming traffic on an interface (no outbound filtering support).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PACLs cannot filter Layer 2 control packets, such as CDP, VTP, DTP, PAgP, UDLD, and STP.</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PACLs are supported only in hardware.</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PACLs do not support ACLs to filter IPv6, ARP, or Multiprotocol Label Switching (MPLS) traffic.</a:t>
            </a:r>
          </a:p>
        </p:txBody>
      </p:sp>
    </p:spTree>
    <p:extLst>
      <p:ext uri="{BB962C8B-B14F-4D97-AF65-F5344CB8AC3E}">
        <p14:creationId xmlns:p14="http://schemas.microsoft.com/office/powerpoint/2010/main" val="283533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Applying a PACL</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2612" y="1135170"/>
            <a:ext cx="3849193" cy="2585323"/>
          </a:xfrm>
          <a:prstGeom prst="rect">
            <a:avLst/>
          </a:prstGeom>
          <a:noFill/>
        </p:spPr>
        <p:txBody>
          <a:bodyPr wrap="square" rtlCol="0">
            <a:spAutoFit/>
          </a:bodyPr>
          <a:lstStyle/>
          <a:p>
            <a:r>
              <a:rPr lang="en-US" dirty="0">
                <a:solidFill>
                  <a:srgbClr val="000000"/>
                </a:solidFill>
              </a:rPr>
              <a:t>An IPv4 PACL is applied to an interface with the </a:t>
            </a:r>
            <a:r>
              <a:rPr lang="en-US" b="1" dirty="0">
                <a:solidFill>
                  <a:srgbClr val="000000"/>
                </a:solidFill>
              </a:rPr>
              <a:t>ip access-group </a:t>
            </a:r>
            <a:r>
              <a:rPr lang="en-US" i="1" dirty="0">
                <a:solidFill>
                  <a:srgbClr val="000000"/>
                </a:solidFill>
              </a:rPr>
              <a:t>access-list</a:t>
            </a:r>
            <a:r>
              <a:rPr lang="en-US" b="1" dirty="0">
                <a:solidFill>
                  <a:srgbClr val="000000"/>
                </a:solidFill>
              </a:rPr>
              <a:t> in </a:t>
            </a:r>
            <a:r>
              <a:rPr lang="en-US" dirty="0">
                <a:solidFill>
                  <a:srgbClr val="000000"/>
                </a:solidFill>
              </a:rPr>
              <a:t>command.</a:t>
            </a:r>
          </a:p>
          <a:p>
            <a:endParaRPr lang="en-US" dirty="0">
              <a:solidFill>
                <a:srgbClr val="000000"/>
              </a:solidFill>
            </a:endParaRPr>
          </a:p>
          <a:p>
            <a:r>
              <a:rPr lang="en-US" dirty="0">
                <a:solidFill>
                  <a:srgbClr val="000000"/>
                </a:solidFill>
              </a:rPr>
              <a:t>Example 26-4 shows a PACL applied to a Layer 2 interface Gi0/1 to block ICMP, Telnet traffic, and host 10.1.2.2 access to host 10.1.2.1.</a:t>
            </a:r>
          </a:p>
        </p:txBody>
      </p:sp>
      <p:pic>
        <p:nvPicPr>
          <p:cNvPr id="4" name="Picture 3">
            <a:extLst>
              <a:ext uri="{FF2B5EF4-FFF2-40B4-BE49-F238E27FC236}">
                <a16:creationId xmlns:a16="http://schemas.microsoft.com/office/drawing/2014/main" id="{E67ECD76-EC9B-4B48-9A65-E46406A5C0FD}"/>
              </a:ext>
            </a:extLst>
          </p:cNvPr>
          <p:cNvPicPr>
            <a:picLocks noChangeAspect="1"/>
          </p:cNvPicPr>
          <p:nvPr/>
        </p:nvPicPr>
        <p:blipFill>
          <a:blip r:embed="rId3"/>
          <a:stretch>
            <a:fillRect/>
          </a:stretch>
        </p:blipFill>
        <p:spPr>
          <a:xfrm>
            <a:off x="4083972" y="1396314"/>
            <a:ext cx="4967416" cy="1786037"/>
          </a:xfrm>
          <a:prstGeom prst="rect">
            <a:avLst/>
          </a:prstGeom>
        </p:spPr>
      </p:pic>
    </p:spTree>
    <p:extLst>
      <p:ext uri="{BB962C8B-B14F-4D97-AF65-F5344CB8AC3E}">
        <p14:creationId xmlns:p14="http://schemas.microsoft.com/office/powerpoint/2010/main" val="293528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VLAN ACLs (VACLs)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2612" y="865299"/>
            <a:ext cx="8754825" cy="3785652"/>
          </a:xfrm>
          <a:prstGeom prst="rect">
            <a:avLst/>
          </a:prstGeom>
          <a:noFill/>
        </p:spPr>
        <p:txBody>
          <a:bodyPr wrap="square" rtlCol="0">
            <a:spAutoFit/>
          </a:bodyPr>
          <a:lstStyle/>
          <a:p>
            <a:r>
              <a:rPr lang="en-US" sz="1600" dirty="0">
                <a:solidFill>
                  <a:srgbClr val="000000"/>
                </a:solidFill>
              </a:rPr>
              <a:t>Access lists applied to VLANs are called VLAN access control lists (VACLs). VACLs can filter traffic that is bridged within a VLAN or that is routed into or out of a VLAN. To create and apply a VACL, follow these steps:</a:t>
            </a:r>
          </a:p>
          <a:p>
            <a:endParaRPr lang="en-US" sz="1600" dirty="0">
              <a:solidFill>
                <a:srgbClr val="000000"/>
              </a:solidFill>
            </a:endParaRPr>
          </a:p>
          <a:p>
            <a:r>
              <a:rPr lang="en-US" sz="1600" b="1" dirty="0">
                <a:solidFill>
                  <a:srgbClr val="000000"/>
                </a:solidFill>
              </a:rPr>
              <a:t>Step 1. </a:t>
            </a:r>
            <a:r>
              <a:rPr lang="en-US" sz="1600" dirty="0">
                <a:solidFill>
                  <a:srgbClr val="000000"/>
                </a:solidFill>
              </a:rPr>
              <a:t>Define a VLAN access map by using the command </a:t>
            </a:r>
            <a:r>
              <a:rPr lang="en-US" sz="1600" b="1" dirty="0">
                <a:solidFill>
                  <a:srgbClr val="000000"/>
                </a:solidFill>
              </a:rPr>
              <a:t>vlan access-map </a:t>
            </a:r>
            <a:r>
              <a:rPr lang="en-US" sz="1600" i="1" dirty="0">
                <a:solidFill>
                  <a:srgbClr val="000000"/>
                </a:solidFill>
              </a:rPr>
              <a:t>name sequence</a:t>
            </a:r>
            <a:r>
              <a:rPr lang="en-US" sz="1600" dirty="0">
                <a:solidFill>
                  <a:srgbClr val="000000"/>
                </a:solidFill>
              </a:rPr>
              <a:t>. </a:t>
            </a:r>
          </a:p>
          <a:p>
            <a:endParaRPr lang="en-US" sz="1600" b="1" dirty="0">
              <a:solidFill>
                <a:srgbClr val="000000"/>
              </a:solidFill>
            </a:endParaRPr>
          </a:p>
          <a:p>
            <a:r>
              <a:rPr lang="en-US" sz="1600" b="1" dirty="0">
                <a:solidFill>
                  <a:srgbClr val="000000"/>
                </a:solidFill>
              </a:rPr>
              <a:t>Step 2. </a:t>
            </a:r>
            <a:r>
              <a:rPr lang="en-US" sz="1600" dirty="0">
                <a:solidFill>
                  <a:srgbClr val="000000"/>
                </a:solidFill>
              </a:rPr>
              <a:t>Configure the match statement by using the command </a:t>
            </a:r>
            <a:r>
              <a:rPr lang="en-US" sz="1600" b="1" dirty="0">
                <a:solidFill>
                  <a:srgbClr val="000000"/>
                </a:solidFill>
              </a:rPr>
              <a:t>match</a:t>
            </a:r>
            <a:r>
              <a:rPr lang="en-US" sz="1600" dirty="0">
                <a:solidFill>
                  <a:srgbClr val="000000"/>
                </a:solidFill>
              </a:rPr>
              <a:t> { </a:t>
            </a:r>
            <a:r>
              <a:rPr lang="en-US" sz="1600" b="1" dirty="0">
                <a:solidFill>
                  <a:srgbClr val="000000"/>
                </a:solidFill>
              </a:rPr>
              <a:t>ip address </a:t>
            </a:r>
            <a:r>
              <a:rPr lang="en-US" sz="1600" dirty="0">
                <a:solidFill>
                  <a:srgbClr val="000000"/>
                </a:solidFill>
              </a:rPr>
              <a:t>{ </a:t>
            </a:r>
            <a:r>
              <a:rPr lang="en-US" sz="1600" i="1" dirty="0">
                <a:solidFill>
                  <a:srgbClr val="000000"/>
                </a:solidFill>
              </a:rPr>
              <a:t>acl-number</a:t>
            </a:r>
            <a:r>
              <a:rPr lang="en-US" sz="1600" dirty="0">
                <a:solidFill>
                  <a:srgbClr val="000000"/>
                </a:solidFill>
              </a:rPr>
              <a:t> | </a:t>
            </a:r>
            <a:r>
              <a:rPr lang="en-US" sz="1600" i="1" dirty="0">
                <a:solidFill>
                  <a:srgbClr val="000000"/>
                </a:solidFill>
              </a:rPr>
              <a:t>acl-name</a:t>
            </a:r>
            <a:r>
              <a:rPr lang="en-US" sz="1600" dirty="0">
                <a:solidFill>
                  <a:srgbClr val="000000"/>
                </a:solidFill>
              </a:rPr>
              <a:t> } | </a:t>
            </a:r>
            <a:r>
              <a:rPr lang="en-US" sz="1600" b="1" dirty="0">
                <a:solidFill>
                  <a:srgbClr val="000000"/>
                </a:solidFill>
              </a:rPr>
              <a:t>mac address </a:t>
            </a:r>
            <a:r>
              <a:rPr lang="en-US" sz="1600" i="1" dirty="0">
                <a:solidFill>
                  <a:srgbClr val="000000"/>
                </a:solidFill>
              </a:rPr>
              <a:t>acl-name </a:t>
            </a:r>
            <a:r>
              <a:rPr lang="en-US" sz="1600" dirty="0">
                <a:solidFill>
                  <a:srgbClr val="000000"/>
                </a:solidFill>
              </a:rPr>
              <a:t>}.</a:t>
            </a:r>
          </a:p>
          <a:p>
            <a:endParaRPr lang="en-US" sz="1600" dirty="0">
              <a:solidFill>
                <a:srgbClr val="000000"/>
              </a:solidFill>
            </a:endParaRPr>
          </a:p>
          <a:p>
            <a:r>
              <a:rPr lang="en-US" sz="1600" b="1" dirty="0">
                <a:solidFill>
                  <a:srgbClr val="000000"/>
                </a:solidFill>
              </a:rPr>
              <a:t>Step 3. </a:t>
            </a:r>
            <a:r>
              <a:rPr lang="en-US" sz="1600" dirty="0">
                <a:solidFill>
                  <a:srgbClr val="000000"/>
                </a:solidFill>
              </a:rPr>
              <a:t>Configure the action statement by using the command </a:t>
            </a:r>
            <a:r>
              <a:rPr lang="en-US" sz="1600" b="1" dirty="0">
                <a:solidFill>
                  <a:srgbClr val="000000"/>
                </a:solidFill>
              </a:rPr>
              <a:t>action forward</a:t>
            </a:r>
            <a:r>
              <a:rPr lang="en-US" sz="1600" dirty="0">
                <a:solidFill>
                  <a:srgbClr val="000000"/>
                </a:solidFill>
              </a:rPr>
              <a:t>|</a:t>
            </a:r>
            <a:r>
              <a:rPr lang="en-US" sz="1600" b="1" dirty="0">
                <a:solidFill>
                  <a:srgbClr val="000000"/>
                </a:solidFill>
              </a:rPr>
              <a:t>drop</a:t>
            </a:r>
            <a:r>
              <a:rPr lang="en-US" sz="1600" dirty="0">
                <a:solidFill>
                  <a:srgbClr val="000000"/>
                </a:solidFill>
              </a:rPr>
              <a:t> [</a:t>
            </a:r>
            <a:r>
              <a:rPr lang="en-US" sz="1600" b="1" dirty="0">
                <a:solidFill>
                  <a:srgbClr val="000000"/>
                </a:solidFill>
              </a:rPr>
              <a:t>log</a:t>
            </a:r>
            <a:r>
              <a:rPr lang="en-US" sz="1600" dirty="0">
                <a:solidFill>
                  <a:srgbClr val="000000"/>
                </a:solidFill>
              </a:rPr>
              <a:t>]. The action statement specifies the action to be taken when a match occurs.</a:t>
            </a:r>
          </a:p>
          <a:p>
            <a:endParaRPr lang="en-US" sz="1600" dirty="0">
              <a:solidFill>
                <a:srgbClr val="000000"/>
              </a:solidFill>
            </a:endParaRPr>
          </a:p>
          <a:p>
            <a:r>
              <a:rPr lang="en-US" sz="1600" b="1" dirty="0">
                <a:solidFill>
                  <a:srgbClr val="000000"/>
                </a:solidFill>
              </a:rPr>
              <a:t>Step 4. </a:t>
            </a:r>
            <a:r>
              <a:rPr lang="en-US" sz="1600" dirty="0">
                <a:solidFill>
                  <a:srgbClr val="000000"/>
                </a:solidFill>
              </a:rPr>
              <a:t>Apply the VACL by using the command </a:t>
            </a:r>
            <a:r>
              <a:rPr lang="en-US" sz="1600" b="1" dirty="0">
                <a:solidFill>
                  <a:srgbClr val="000000"/>
                </a:solidFill>
              </a:rPr>
              <a:t>vlan filter </a:t>
            </a:r>
            <a:r>
              <a:rPr lang="en-US" sz="1600" i="1" dirty="0">
                <a:solidFill>
                  <a:srgbClr val="000000"/>
                </a:solidFill>
              </a:rPr>
              <a:t>vlan-access-map-name</a:t>
            </a:r>
            <a:r>
              <a:rPr lang="en-US" sz="1600" dirty="0">
                <a:solidFill>
                  <a:srgbClr val="000000"/>
                </a:solidFill>
              </a:rPr>
              <a:t> </a:t>
            </a:r>
            <a:r>
              <a:rPr lang="en-US" sz="1600" i="1" dirty="0">
                <a:solidFill>
                  <a:srgbClr val="000000"/>
                </a:solidFill>
              </a:rPr>
              <a:t>vlan-list</a:t>
            </a:r>
            <a:r>
              <a:rPr lang="en-US" sz="1600" dirty="0">
                <a:solidFill>
                  <a:srgbClr val="000000"/>
                </a:solidFill>
              </a:rPr>
              <a:t>. </a:t>
            </a:r>
            <a:r>
              <a:rPr lang="en-US" sz="1600" i="1" dirty="0">
                <a:solidFill>
                  <a:srgbClr val="000000"/>
                </a:solidFill>
              </a:rPr>
              <a:t>vlan-list</a:t>
            </a:r>
            <a:r>
              <a:rPr lang="en-US" sz="1600" dirty="0">
                <a:solidFill>
                  <a:srgbClr val="000000"/>
                </a:solidFill>
              </a:rPr>
              <a:t> can be a single VLAN, a range of VLANs (such as 5–30), or a comma-separated list of multiple VLANs (such as 1,2–4,6)</a:t>
            </a:r>
          </a:p>
        </p:txBody>
      </p:sp>
    </p:spTree>
    <p:extLst>
      <p:ext uri="{BB962C8B-B14F-4D97-AF65-F5344CB8AC3E}">
        <p14:creationId xmlns:p14="http://schemas.microsoft.com/office/powerpoint/2010/main" val="11243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Creating and Applying a VACL</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2612" y="865298"/>
            <a:ext cx="4170469" cy="3539430"/>
          </a:xfrm>
          <a:prstGeom prst="rect">
            <a:avLst/>
          </a:prstGeom>
          <a:noFill/>
        </p:spPr>
        <p:txBody>
          <a:bodyPr wrap="square" rtlCol="0">
            <a:spAutoFit/>
          </a:bodyPr>
          <a:lstStyle/>
          <a:p>
            <a:r>
              <a:rPr lang="en-US" sz="1600" dirty="0">
                <a:solidFill>
                  <a:srgbClr val="000000"/>
                </a:solidFill>
              </a:rPr>
              <a:t>Example 26-5 shows a VLAN access map applied to VLAN 20 to drop ICMP and Telnet traffic and allow other traffic.</a:t>
            </a:r>
          </a:p>
          <a:p>
            <a:endParaRPr lang="en-US" sz="1600" dirty="0">
              <a:solidFill>
                <a:srgbClr val="000000"/>
              </a:solidFill>
            </a:endParaRPr>
          </a:p>
          <a:p>
            <a:r>
              <a:rPr lang="en-US" sz="1600" dirty="0">
                <a:solidFill>
                  <a:srgbClr val="000000"/>
                </a:solidFill>
              </a:rPr>
              <a:t>Notice that the named ACLs, ICMP and TELNET, only include ACEs with a permit statement. </a:t>
            </a:r>
          </a:p>
          <a:p>
            <a:endParaRPr lang="en-US" sz="1600" dirty="0">
              <a:solidFill>
                <a:srgbClr val="000000"/>
              </a:solidFill>
            </a:endParaRPr>
          </a:p>
          <a:p>
            <a:r>
              <a:rPr lang="en-US" sz="1600" dirty="0">
                <a:solidFill>
                  <a:srgbClr val="000000"/>
                </a:solidFill>
              </a:rPr>
              <a:t>This is because the ACLs are only used as matching criteria by the VLAN access maps, while the VLAN access maps are configured with the action to drop the matched traffic.</a:t>
            </a:r>
          </a:p>
          <a:p>
            <a:endParaRPr lang="en-US" sz="1600" dirty="0">
              <a:solidFill>
                <a:srgbClr val="000000"/>
              </a:solidFill>
            </a:endParaRPr>
          </a:p>
        </p:txBody>
      </p:sp>
      <p:pic>
        <p:nvPicPr>
          <p:cNvPr id="2" name="Picture 1">
            <a:extLst>
              <a:ext uri="{FF2B5EF4-FFF2-40B4-BE49-F238E27FC236}">
                <a16:creationId xmlns:a16="http://schemas.microsoft.com/office/drawing/2014/main" id="{E1675225-42FD-6546-A979-559E3B7291A5}"/>
              </a:ext>
            </a:extLst>
          </p:cNvPr>
          <p:cNvPicPr>
            <a:picLocks noChangeAspect="1"/>
          </p:cNvPicPr>
          <p:nvPr/>
        </p:nvPicPr>
        <p:blipFill>
          <a:blip r:embed="rId3"/>
          <a:stretch>
            <a:fillRect/>
          </a:stretch>
        </p:blipFill>
        <p:spPr>
          <a:xfrm>
            <a:off x="4395165" y="807522"/>
            <a:ext cx="4473146" cy="4101221"/>
          </a:xfrm>
          <a:prstGeom prst="rect">
            <a:avLst/>
          </a:prstGeom>
        </p:spPr>
      </p:pic>
    </p:spTree>
    <p:extLst>
      <p:ext uri="{BB962C8B-B14F-4D97-AF65-F5344CB8AC3E}">
        <p14:creationId xmlns:p14="http://schemas.microsoft.com/office/powerpoint/2010/main" val="5205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PACL, VACL, and PACL Interaction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2612" y="865298"/>
            <a:ext cx="8816610" cy="4031873"/>
          </a:xfrm>
          <a:prstGeom prst="rect">
            <a:avLst/>
          </a:prstGeom>
          <a:noFill/>
        </p:spPr>
        <p:txBody>
          <a:bodyPr wrap="square" rtlCol="0">
            <a:spAutoFit/>
          </a:bodyPr>
          <a:lstStyle/>
          <a:p>
            <a:r>
              <a:rPr lang="en-US" sz="1600" dirty="0">
                <a:solidFill>
                  <a:srgbClr val="000000"/>
                </a:solidFill>
              </a:rPr>
              <a:t>When a PACL, a VACL, and a RACL are all configured in the same VLAN, the ACLs are applied</a:t>
            </a:r>
          </a:p>
          <a:p>
            <a:r>
              <a:rPr lang="en-US" sz="1600" dirty="0">
                <a:solidFill>
                  <a:srgbClr val="000000"/>
                </a:solidFill>
              </a:rPr>
              <a:t>in a specific order, depending on whether the incoming traffic needs to be bridged or routed.</a:t>
            </a:r>
          </a:p>
          <a:p>
            <a:endParaRPr lang="en-US" sz="1600" dirty="0">
              <a:solidFill>
                <a:srgbClr val="000000"/>
              </a:solidFill>
            </a:endParaRPr>
          </a:p>
          <a:p>
            <a:r>
              <a:rPr lang="en-US" sz="1600" b="1" dirty="0">
                <a:solidFill>
                  <a:srgbClr val="000000"/>
                </a:solidFill>
              </a:rPr>
              <a:t>Bridged traffic processing order (within the same VLAN):</a:t>
            </a:r>
          </a:p>
          <a:p>
            <a:pPr lvl="1"/>
            <a:r>
              <a:rPr lang="en-US" sz="1600" dirty="0">
                <a:solidFill>
                  <a:srgbClr val="000000"/>
                </a:solidFill>
              </a:rPr>
              <a:t>1. Inbound PACL on the switchport (for example, VLAN 10)</a:t>
            </a:r>
          </a:p>
          <a:p>
            <a:pPr lvl="1"/>
            <a:r>
              <a:rPr lang="en-US" sz="1600" dirty="0">
                <a:solidFill>
                  <a:srgbClr val="000000"/>
                </a:solidFill>
              </a:rPr>
              <a:t>2. Inbound VACL on the VLAN (for example, VLAN 10)</a:t>
            </a:r>
          </a:p>
          <a:p>
            <a:pPr lvl="1"/>
            <a:r>
              <a:rPr lang="en-US" sz="1600" dirty="0">
                <a:solidFill>
                  <a:srgbClr val="000000"/>
                </a:solidFill>
              </a:rPr>
              <a:t>3. Outbound VACL on the VLAN (for example, VLAN 10)</a:t>
            </a:r>
          </a:p>
          <a:p>
            <a:pPr lvl="1"/>
            <a:endParaRPr lang="en-US" sz="1600" dirty="0">
              <a:solidFill>
                <a:srgbClr val="000000"/>
              </a:solidFill>
            </a:endParaRPr>
          </a:p>
          <a:p>
            <a:r>
              <a:rPr lang="en-US" sz="1600" b="1" dirty="0">
                <a:solidFill>
                  <a:srgbClr val="000000"/>
                </a:solidFill>
              </a:rPr>
              <a:t>Routed traffic processing order (across VLANs):</a:t>
            </a:r>
          </a:p>
          <a:p>
            <a:pPr lvl="1"/>
            <a:r>
              <a:rPr lang="en-US" sz="1600" dirty="0">
                <a:solidFill>
                  <a:srgbClr val="000000"/>
                </a:solidFill>
              </a:rPr>
              <a:t>1. Inbound PACL on the switchport (for example, VLAN 10)</a:t>
            </a:r>
          </a:p>
          <a:p>
            <a:pPr lvl="1"/>
            <a:r>
              <a:rPr lang="en-US" sz="1600" dirty="0">
                <a:solidFill>
                  <a:srgbClr val="000000"/>
                </a:solidFill>
              </a:rPr>
              <a:t>2. Inbound VACL on the VLAN (for example, VLAN 10)</a:t>
            </a:r>
          </a:p>
          <a:p>
            <a:pPr lvl="1"/>
            <a:r>
              <a:rPr lang="en-US" sz="1600" dirty="0">
                <a:solidFill>
                  <a:srgbClr val="000000"/>
                </a:solidFill>
              </a:rPr>
              <a:t>3. Inbound ACL on the SVI (for example, SVI 10)</a:t>
            </a:r>
          </a:p>
          <a:p>
            <a:pPr lvl="1"/>
            <a:r>
              <a:rPr lang="en-US" sz="1600" dirty="0">
                <a:solidFill>
                  <a:srgbClr val="000000"/>
                </a:solidFill>
              </a:rPr>
              <a:t>4. Outbound ACL on the SVI (for example, SVI 20)</a:t>
            </a:r>
          </a:p>
          <a:p>
            <a:pPr lvl="1"/>
            <a:r>
              <a:rPr lang="en-US" sz="1600" dirty="0">
                <a:solidFill>
                  <a:srgbClr val="000000"/>
                </a:solidFill>
              </a:rPr>
              <a:t>5. Outbound VACL on the VLAN (for example, VLAN 20)</a:t>
            </a:r>
          </a:p>
          <a:p>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328741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3" y="258905"/>
            <a:ext cx="8698233" cy="1351755"/>
          </a:xfrm>
        </p:spPr>
        <p:txBody>
          <a:bodyPr/>
          <a:lstStyle/>
          <a:p>
            <a:r>
              <a:rPr lang="en-US" sz="4800" dirty="0">
                <a:solidFill>
                  <a:schemeClr val="accent5">
                    <a:lumMod val="40000"/>
                    <a:lumOff val="60000"/>
                  </a:schemeClr>
                </a:solidFill>
              </a:rPr>
              <a:t>Terminal Lines and Password Protection</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Password protection to control or restrict access to the CLI to protect the router from unauthorized remote access and unauthorized local access is the most common type of security that needs to be implemented.</a:t>
            </a:r>
          </a:p>
          <a:p>
            <a:pPr marL="285750" indent="-285750">
              <a:buFont typeface="Arial" panose="020B0604020202020204" pitchFamily="34" charset="0"/>
              <a:buChar char="•"/>
            </a:pPr>
            <a:endParaRPr lang="en-US" sz="1600"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460227940"/>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Terminal Lines and Password Protection</a:t>
            </a:r>
            <a:br>
              <a:rPr lang="en-US" dirty="0"/>
            </a:br>
            <a:r>
              <a:rPr lang="en-US" dirty="0"/>
              <a:t>Terminal Lines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49077" cy="3277820"/>
          </a:xfrm>
          <a:prstGeom prst="rect">
            <a:avLst/>
          </a:prstGeom>
          <a:noFill/>
        </p:spPr>
        <p:txBody>
          <a:bodyPr wrap="square" rtlCol="0">
            <a:spAutoFit/>
          </a:bodyPr>
          <a:lstStyle/>
          <a:p>
            <a:r>
              <a:rPr lang="en-US" sz="1600" dirty="0">
                <a:solidFill>
                  <a:srgbClr val="000000"/>
                </a:solidFill>
              </a:rPr>
              <a:t>There are three basic methods to gain access to the CLI of an IOS device:</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Console port (cty) line - </a:t>
            </a:r>
            <a:r>
              <a:rPr lang="en-US" sz="1600" dirty="0">
                <a:solidFill>
                  <a:srgbClr val="000000"/>
                </a:solidFill>
              </a:rPr>
              <a:t>On any IOS device, this appears in configuration as line con 0</a:t>
            </a:r>
          </a:p>
          <a:p>
            <a:r>
              <a:rPr lang="en-US" sz="1600" dirty="0">
                <a:solidFill>
                  <a:srgbClr val="000000"/>
                </a:solidFill>
              </a:rPr>
              <a:t>and in the output of the command show line as cty. The console port is mainly used</a:t>
            </a:r>
          </a:p>
          <a:p>
            <a:r>
              <a:rPr lang="en-US" sz="1600" dirty="0">
                <a:solidFill>
                  <a:srgbClr val="000000"/>
                </a:solidFill>
              </a:rPr>
              <a:t>for local system access using a console terminal.</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Auxiliary port (aux) line - </a:t>
            </a:r>
            <a:r>
              <a:rPr lang="en-US" sz="1600" dirty="0">
                <a:solidFill>
                  <a:srgbClr val="000000"/>
                </a:solidFill>
              </a:rPr>
              <a:t>This appears in the configuration as line aux 0. The aux</a:t>
            </a:r>
          </a:p>
          <a:p>
            <a:r>
              <a:rPr lang="en-US" sz="1600" dirty="0">
                <a:solidFill>
                  <a:srgbClr val="000000"/>
                </a:solidFill>
              </a:rPr>
              <a:t>port is mainly used for remote access into the device through a modem.</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Virtual terminal (vty) lines - </a:t>
            </a:r>
            <a:r>
              <a:rPr lang="en-US" sz="1600" dirty="0">
                <a:solidFill>
                  <a:srgbClr val="000000"/>
                </a:solidFill>
              </a:rPr>
              <a:t>These lines are displayed by default in the configuration</a:t>
            </a:r>
          </a:p>
          <a:p>
            <a:r>
              <a:rPr lang="en-US" sz="1600" dirty="0">
                <a:solidFill>
                  <a:srgbClr val="000000"/>
                </a:solidFill>
              </a:rPr>
              <a:t>as line vty 0 4. They are used solely for remote Telnet and SSH connections. They are</a:t>
            </a:r>
          </a:p>
          <a:p>
            <a:r>
              <a:rPr lang="en-US" sz="1600" dirty="0">
                <a:solidFill>
                  <a:srgbClr val="000000"/>
                </a:solidFill>
              </a:rPr>
              <a:t>virtual because they are logical lines with no physical interface associated to them.</a:t>
            </a:r>
          </a:p>
          <a:p>
            <a:pPr eaLnBrk="0" hangingPunct="0"/>
            <a:endParaRPr lang="en-US" sz="1500" dirty="0">
              <a:solidFill>
                <a:srgbClr val="000000"/>
              </a:solidFill>
            </a:endParaRPr>
          </a:p>
        </p:txBody>
      </p:sp>
    </p:spTree>
    <p:extLst>
      <p:ext uri="{BB962C8B-B14F-4D97-AF65-F5344CB8AC3E}">
        <p14:creationId xmlns:p14="http://schemas.microsoft.com/office/powerpoint/2010/main" val="236711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26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206829" y="589411"/>
            <a:ext cx="8697686" cy="3982589"/>
          </a:xfrm>
        </p:spPr>
        <p:txBody>
          <a:bodyPr/>
          <a:lstStyle/>
          <a:p>
            <a:pPr marL="0" indent="0" algn="l" defTabSz="684213" fontAlgn="base">
              <a:spcBef>
                <a:spcPts val="600"/>
              </a:spcBef>
              <a:spcAft>
                <a:spcPts val="600"/>
              </a:spcAft>
              <a:buClr>
                <a:schemeClr val="tx2"/>
              </a:buClr>
              <a:buSzPct val="90000"/>
            </a:pPr>
            <a:r>
              <a:rPr lang="en-US" sz="1600" dirty="0">
                <a:solidFill>
                  <a:srgbClr val="000000"/>
                </a:solidFill>
              </a:rPr>
              <a:t>This chapter covers the following content:</a:t>
            </a:r>
          </a:p>
          <a:p>
            <a:pPr marL="0" indent="0" algn="l"/>
            <a:r>
              <a:rPr lang="en-US" sz="1600" b="1" dirty="0">
                <a:solidFill>
                  <a:srgbClr val="000000"/>
                </a:solidFill>
              </a:rPr>
              <a:t>Access Control Lists (ACLs) - </a:t>
            </a:r>
            <a:r>
              <a:rPr lang="en-US" sz="1600" dirty="0">
                <a:solidFill>
                  <a:srgbClr val="000000"/>
                </a:solidFill>
              </a:rPr>
              <a:t>This section explains how to configure and verify ACLs to secure the network infrastructure.</a:t>
            </a:r>
          </a:p>
          <a:p>
            <a:pPr marL="0" indent="0" algn="l"/>
            <a:r>
              <a:rPr lang="en-US" sz="1600" b="1" dirty="0">
                <a:solidFill>
                  <a:srgbClr val="000000"/>
                </a:solidFill>
              </a:rPr>
              <a:t>Terminal Lines and Password Protection - </a:t>
            </a:r>
            <a:r>
              <a:rPr lang="en-US" sz="1600" dirty="0">
                <a:solidFill>
                  <a:srgbClr val="000000"/>
                </a:solidFill>
              </a:rPr>
              <a:t>This section explains how to configure and verify local network device access control through local usernames and passwords for authentication and how to configure and verify role-based access control (RBAC) through privilege levels.</a:t>
            </a:r>
          </a:p>
          <a:p>
            <a:pPr marL="0" indent="0" algn="l"/>
            <a:r>
              <a:rPr lang="en-US" sz="1600" b="1" dirty="0">
                <a:solidFill>
                  <a:srgbClr val="000000"/>
                </a:solidFill>
              </a:rPr>
              <a:t>Authentication, Authorization, and Accounting (AAA) - </a:t>
            </a:r>
            <a:r>
              <a:rPr lang="en-US" sz="1600" dirty="0">
                <a:solidFill>
                  <a:srgbClr val="000000"/>
                </a:solidFill>
              </a:rPr>
              <a:t>This section explains how to configure and verify network device access control on IOS through an AAA TACACS+ server.</a:t>
            </a:r>
          </a:p>
          <a:p>
            <a:pPr marL="0" indent="0" algn="l"/>
            <a:r>
              <a:rPr lang="en-US" sz="1600" b="1" dirty="0">
                <a:solidFill>
                  <a:srgbClr val="000000"/>
                </a:solidFill>
              </a:rPr>
              <a:t>Zone-Based Firewall (ZBFW) - </a:t>
            </a:r>
            <a:r>
              <a:rPr lang="en-US" sz="1600" dirty="0">
                <a:solidFill>
                  <a:srgbClr val="000000"/>
                </a:solidFill>
              </a:rPr>
              <a:t>This section explains how to configure and verify stateful firewall functionality on IOS routers.</a:t>
            </a:r>
          </a:p>
          <a:p>
            <a:pPr marL="0" indent="0" algn="l"/>
            <a:r>
              <a:rPr lang="en-US" sz="1600" b="1" dirty="0">
                <a:solidFill>
                  <a:srgbClr val="000000"/>
                </a:solidFill>
              </a:rPr>
              <a:t>Control Plane Policing (CoPP) - </a:t>
            </a:r>
            <a:r>
              <a:rPr lang="en-US" sz="1600" dirty="0">
                <a:solidFill>
                  <a:srgbClr val="000000"/>
                </a:solidFill>
              </a:rPr>
              <a:t>This section explains how to configure and verify CoPP, which is used to protect the route processor (RP) or CPU of a router. Device Hardening: This section</a:t>
            </a:r>
          </a:p>
          <a:p>
            <a:pPr marL="0" indent="0" algn="l">
              <a:lnSpc>
                <a:spcPct val="115000"/>
              </a:lnSpc>
              <a:spcBef>
                <a:spcPts val="0"/>
              </a:spcBef>
            </a:pPr>
            <a:endParaRPr lang="en-US" sz="1600" dirty="0">
              <a:solidFill>
                <a:srgbClr val="000000"/>
              </a:solidFill>
            </a:endParaRPr>
          </a:p>
          <a:p>
            <a:pPr marL="0" indent="0" algn="l">
              <a:lnSpc>
                <a:spcPct val="115000"/>
              </a:lnSpc>
              <a:spcBef>
                <a:spcPts val="0"/>
              </a:spcBef>
            </a:pPr>
            <a:endParaRPr lang="en-US" sz="1600" dirty="0">
              <a:solidFill>
                <a:srgbClr val="000000"/>
              </a:solidFill>
              <a:ea typeface="Calibri"/>
              <a:cs typeface="CiscoSerif-Regular"/>
            </a:endParaRPr>
          </a:p>
          <a:p>
            <a:pPr marL="0" indent="0" algn="l">
              <a:lnSpc>
                <a:spcPct val="115000"/>
              </a:lnSpc>
              <a:spcBef>
                <a:spcPts val="0"/>
              </a:spcBef>
            </a:pPr>
            <a:endParaRPr lang="en-US" sz="1600" dirty="0">
              <a:solidFill>
                <a:srgbClr val="000000"/>
              </a:solidFill>
            </a:endParaRPr>
          </a:p>
        </p:txBody>
      </p:sp>
    </p:spTree>
    <p:extLst>
      <p:ext uri="{BB962C8B-B14F-4D97-AF65-F5344CB8AC3E}">
        <p14:creationId xmlns:p14="http://schemas.microsoft.com/office/powerpoint/2010/main" val="41278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Terminal Lines and Password Protection</a:t>
            </a:r>
            <a:br>
              <a:rPr lang="en-US" dirty="0"/>
            </a:br>
            <a:r>
              <a:rPr lang="en-US" dirty="0"/>
              <a:t>Password Protection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49077" cy="2539157"/>
          </a:xfrm>
          <a:prstGeom prst="rect">
            <a:avLst/>
          </a:prstGeom>
          <a:noFill/>
        </p:spPr>
        <p:txBody>
          <a:bodyPr wrap="square" rtlCol="0">
            <a:spAutoFit/>
          </a:bodyPr>
          <a:lstStyle/>
          <a:p>
            <a:r>
              <a:rPr lang="en-US" sz="1600" dirty="0">
                <a:solidFill>
                  <a:srgbClr val="000000"/>
                </a:solidFill>
              </a:rPr>
              <a:t>Each of these types of terminal lines should be password protected. There are three ways to</a:t>
            </a:r>
          </a:p>
          <a:p>
            <a:r>
              <a:rPr lang="en-US" sz="1600" dirty="0">
                <a:solidFill>
                  <a:srgbClr val="000000"/>
                </a:solidFill>
              </a:rPr>
              <a:t>add password protection to the lines:</a:t>
            </a: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Using a password configured directly on the line (not recommended)</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Using username-based authentication (recommended as a fallback)</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Using an AAA server: Highly recommended and covered later in this chapter, in the section “Authentication, Authorization, and Accounting (AAA)”</a:t>
            </a:r>
          </a:p>
          <a:p>
            <a:pPr eaLnBrk="0" hangingPunct="0"/>
            <a:endParaRPr lang="en-US" sz="1500" dirty="0">
              <a:solidFill>
                <a:srgbClr val="000000"/>
              </a:solidFill>
            </a:endParaRPr>
          </a:p>
        </p:txBody>
      </p:sp>
    </p:spTree>
    <p:extLst>
      <p:ext uri="{BB962C8B-B14F-4D97-AF65-F5344CB8AC3E}">
        <p14:creationId xmlns:p14="http://schemas.microsoft.com/office/powerpoint/2010/main" val="380236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Terminal Lines and Password Protection</a:t>
            </a:r>
            <a:br>
              <a:rPr lang="en-US" dirty="0"/>
            </a:br>
            <a:r>
              <a:rPr lang="en-US" dirty="0"/>
              <a:t>Password Types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49077" cy="3770263"/>
          </a:xfrm>
          <a:prstGeom prst="rect">
            <a:avLst/>
          </a:prstGeom>
          <a:noFill/>
        </p:spPr>
        <p:txBody>
          <a:bodyPr wrap="square" rtlCol="0">
            <a:spAutoFit/>
          </a:bodyPr>
          <a:lstStyle/>
          <a:p>
            <a:r>
              <a:rPr lang="en-US" sz="1600" dirty="0">
                <a:solidFill>
                  <a:srgbClr val="000000"/>
                </a:solidFill>
              </a:rPr>
              <a:t>There are five available password types in Cisco IOS:</a:t>
            </a:r>
          </a:p>
          <a:p>
            <a:pPr marL="285750" indent="-285750">
              <a:buFont typeface="Arial" panose="020B0604020202020204" pitchFamily="34" charset="0"/>
              <a:buChar char="•"/>
            </a:pPr>
            <a:r>
              <a:rPr lang="en-US" sz="1600" b="1" dirty="0">
                <a:solidFill>
                  <a:srgbClr val="000000"/>
                </a:solidFill>
              </a:rPr>
              <a:t>Type 0 passwords - </a:t>
            </a:r>
            <a:r>
              <a:rPr lang="en-US" sz="1600" dirty="0">
                <a:solidFill>
                  <a:srgbClr val="000000"/>
                </a:solidFill>
              </a:rPr>
              <a:t>These passwords are the most insecure because they are not encrypted and are visible in the device configuration in plaintext. The command </a:t>
            </a:r>
            <a:r>
              <a:rPr lang="en-US" sz="1600" b="1" dirty="0">
                <a:solidFill>
                  <a:srgbClr val="000000"/>
                </a:solidFill>
              </a:rPr>
              <a:t>enable password </a:t>
            </a:r>
            <a:r>
              <a:rPr lang="en-US" sz="1600" dirty="0">
                <a:solidFill>
                  <a:srgbClr val="000000"/>
                </a:solidFill>
              </a:rPr>
              <a:t>is an example of a command that uses a type 0 password. </a:t>
            </a:r>
          </a:p>
          <a:p>
            <a:pPr marL="285750" indent="-285750">
              <a:buFont typeface="Arial" panose="020B0604020202020204" pitchFamily="34" charset="0"/>
              <a:buChar char="•"/>
            </a:pPr>
            <a:r>
              <a:rPr lang="en-US" sz="1600" b="1" dirty="0">
                <a:solidFill>
                  <a:srgbClr val="000000"/>
                </a:solidFill>
              </a:rPr>
              <a:t>Type 5 passwords - </a:t>
            </a:r>
            <a:r>
              <a:rPr lang="en-US" sz="1600" dirty="0">
                <a:solidFill>
                  <a:srgbClr val="000000"/>
                </a:solidFill>
              </a:rPr>
              <a:t>These passwords use an improved Cisco proprietary encryption algorithm that makes use of the MD5 hashing algorithm. The command </a:t>
            </a:r>
            <a:r>
              <a:rPr lang="en-US" sz="1600" b="1" dirty="0">
                <a:solidFill>
                  <a:srgbClr val="000000"/>
                </a:solidFill>
              </a:rPr>
              <a:t>enable secret </a:t>
            </a:r>
            <a:r>
              <a:rPr lang="en-US" sz="1600" dirty="0">
                <a:solidFill>
                  <a:srgbClr val="000000"/>
                </a:solidFill>
              </a:rPr>
              <a:t>specifies an additional layer of security over the command enable password. </a:t>
            </a:r>
          </a:p>
          <a:p>
            <a:pPr marL="285750" indent="-285750">
              <a:buFont typeface="Arial" panose="020B0604020202020204" pitchFamily="34" charset="0"/>
              <a:buChar char="•"/>
            </a:pPr>
            <a:r>
              <a:rPr lang="en-US" sz="1600" b="1" dirty="0">
                <a:solidFill>
                  <a:srgbClr val="000000"/>
                </a:solidFill>
              </a:rPr>
              <a:t>Type 7 passwords - </a:t>
            </a:r>
            <a:r>
              <a:rPr lang="en-US" sz="1600" dirty="0">
                <a:solidFill>
                  <a:srgbClr val="000000"/>
                </a:solidFill>
              </a:rPr>
              <a:t>These passwords use a Cisco proprietary Vigenere cypher encryption algorithm and are known to be weak. Type 7 encryption is enabled by the command </a:t>
            </a:r>
            <a:r>
              <a:rPr lang="en-US" sz="1600" b="1" dirty="0">
                <a:solidFill>
                  <a:srgbClr val="000000"/>
                </a:solidFill>
              </a:rPr>
              <a:t>service password-encryption. </a:t>
            </a:r>
          </a:p>
          <a:p>
            <a:pPr marL="285750" indent="-285750">
              <a:buFont typeface="Arial" panose="020B0604020202020204" pitchFamily="34" charset="0"/>
              <a:buChar char="•"/>
            </a:pPr>
            <a:r>
              <a:rPr lang="en-US" sz="1600" b="1" dirty="0">
                <a:solidFill>
                  <a:srgbClr val="000000"/>
                </a:solidFill>
              </a:rPr>
              <a:t>Type 8 passwords - </a:t>
            </a:r>
            <a:r>
              <a:rPr lang="en-US" sz="1600" dirty="0">
                <a:solidFill>
                  <a:srgbClr val="000000"/>
                </a:solidFill>
              </a:rPr>
              <a:t>Type 8 passwords specify a Password-Based Key Derivation Function 2 (PBKDF2) with a SHA-256 hashed secret and are considered to be uncrackable.</a:t>
            </a:r>
          </a:p>
          <a:p>
            <a:pPr marL="285750" indent="-285750">
              <a:buFont typeface="Arial" panose="020B0604020202020204" pitchFamily="34" charset="0"/>
              <a:buChar char="•"/>
            </a:pPr>
            <a:r>
              <a:rPr lang="en-US" sz="1600" b="1" dirty="0">
                <a:solidFill>
                  <a:srgbClr val="000000"/>
                </a:solidFill>
              </a:rPr>
              <a:t>Type 9 passwords - </a:t>
            </a:r>
            <a:r>
              <a:rPr lang="en-US" sz="1600" dirty="0">
                <a:solidFill>
                  <a:srgbClr val="000000"/>
                </a:solidFill>
              </a:rPr>
              <a:t>These use the SCRYPT hashing algorithm. Just like type 8 passwords, they are considered to be uncrackable.</a:t>
            </a:r>
          </a:p>
          <a:p>
            <a:pPr eaLnBrk="0" hangingPunct="0"/>
            <a:endParaRPr lang="en-US" sz="1500" dirty="0">
              <a:solidFill>
                <a:srgbClr val="000000"/>
              </a:solidFill>
            </a:endParaRPr>
          </a:p>
        </p:txBody>
      </p:sp>
    </p:spTree>
    <p:extLst>
      <p:ext uri="{BB962C8B-B14F-4D97-AF65-F5344CB8AC3E}">
        <p14:creationId xmlns:p14="http://schemas.microsoft.com/office/powerpoint/2010/main" val="101433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Terminal Lines and Password Protection</a:t>
            </a:r>
            <a:br>
              <a:rPr lang="en-US" dirty="0"/>
            </a:br>
            <a:r>
              <a:rPr lang="en-US" dirty="0"/>
              <a:t>Password Encryption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49077" cy="3893374"/>
          </a:xfrm>
          <a:prstGeom prst="rect">
            <a:avLst/>
          </a:prstGeom>
          <a:noFill/>
        </p:spPr>
        <p:txBody>
          <a:bodyPr wrap="square" rtlCol="0">
            <a:spAutoFit/>
          </a:bodyPr>
          <a:lstStyle/>
          <a:p>
            <a:r>
              <a:rPr lang="en-US" dirty="0">
                <a:solidFill>
                  <a:srgbClr val="000000"/>
                </a:solidFill>
              </a:rPr>
              <a:t>The</a:t>
            </a:r>
            <a:r>
              <a:rPr lang="en-US" b="1" dirty="0">
                <a:solidFill>
                  <a:srgbClr val="000000"/>
                </a:solidFill>
              </a:rPr>
              <a:t> service password-encryption </a:t>
            </a:r>
            <a:r>
              <a:rPr lang="en-US" dirty="0">
                <a:solidFill>
                  <a:srgbClr val="000000"/>
                </a:solidFill>
              </a:rPr>
              <a:t>command in global configuration mode is used to encrypt type 0 passwords in the configuration (for example, BGP passwords) or over a plaintext session such as Telnet in an effort to prevent unauthorized users from viewing the password.</a:t>
            </a:r>
          </a:p>
          <a:p>
            <a:endParaRPr lang="en-US" dirty="0">
              <a:solidFill>
                <a:srgbClr val="000000"/>
              </a:solidFill>
            </a:endParaRPr>
          </a:p>
          <a:p>
            <a:r>
              <a:rPr lang="en-US" dirty="0">
                <a:solidFill>
                  <a:srgbClr val="000000"/>
                </a:solidFill>
              </a:rPr>
              <a:t>Passwords configured prior to configuring the command </a:t>
            </a:r>
            <a:r>
              <a:rPr lang="en-US" b="1" dirty="0">
                <a:solidFill>
                  <a:srgbClr val="000000"/>
                </a:solidFill>
              </a:rPr>
              <a:t>service password-encryption </a:t>
            </a:r>
            <a:r>
              <a:rPr lang="en-US" dirty="0">
                <a:solidFill>
                  <a:srgbClr val="000000"/>
                </a:solidFill>
              </a:rPr>
              <a:t>are not encrypted and must be reentered into the configuration. Password encryption is applied to all type 0 passwords, including authentication key passwords; cty, aux, and vty line passwords; and BGP neighbor passwords.</a:t>
            </a:r>
          </a:p>
          <a:p>
            <a:endParaRPr lang="en-US" dirty="0">
              <a:solidFill>
                <a:srgbClr val="000000"/>
              </a:solidFill>
            </a:endParaRPr>
          </a:p>
          <a:p>
            <a:r>
              <a:rPr lang="en-US" dirty="0">
                <a:solidFill>
                  <a:srgbClr val="000000"/>
                </a:solidFill>
              </a:rPr>
              <a:t>Unfortunately, the command </a:t>
            </a:r>
            <a:r>
              <a:rPr lang="en-US" b="1" dirty="0">
                <a:solidFill>
                  <a:srgbClr val="000000"/>
                </a:solidFill>
              </a:rPr>
              <a:t>service password-encryption</a:t>
            </a:r>
            <a:r>
              <a:rPr lang="en-US" dirty="0">
                <a:solidFill>
                  <a:srgbClr val="000000"/>
                </a:solidFill>
              </a:rPr>
              <a:t> encrypts passwords with type 7 encryption, which is easily reversible.</a:t>
            </a:r>
          </a:p>
          <a:p>
            <a:endParaRPr lang="en-US" sz="1600" dirty="0">
              <a:solidFill>
                <a:srgbClr val="000000"/>
              </a:solidFill>
            </a:endParaRPr>
          </a:p>
          <a:p>
            <a:pPr eaLnBrk="0" hangingPunct="0"/>
            <a:endParaRPr lang="en-US" sz="1500" dirty="0">
              <a:solidFill>
                <a:srgbClr val="000000"/>
              </a:solidFill>
            </a:endParaRPr>
          </a:p>
        </p:txBody>
      </p:sp>
    </p:spTree>
    <p:extLst>
      <p:ext uri="{BB962C8B-B14F-4D97-AF65-F5344CB8AC3E}">
        <p14:creationId xmlns:p14="http://schemas.microsoft.com/office/powerpoint/2010/main" val="210584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Terminal Lines and Password Protection</a:t>
            </a:r>
            <a:br>
              <a:rPr lang="en-US" dirty="0"/>
            </a:br>
            <a:r>
              <a:rPr lang="en-US" dirty="0"/>
              <a:t>Username and Password Authentication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9065455" cy="4016484"/>
          </a:xfrm>
          <a:prstGeom prst="rect">
            <a:avLst/>
          </a:prstGeom>
          <a:noFill/>
        </p:spPr>
        <p:txBody>
          <a:bodyPr wrap="square" rtlCol="0">
            <a:spAutoFit/>
          </a:bodyPr>
          <a:lstStyle/>
          <a:p>
            <a:r>
              <a:rPr lang="en-US" sz="1600" dirty="0">
                <a:solidFill>
                  <a:srgbClr val="000000"/>
                </a:solidFill>
              </a:rPr>
              <a:t>Username accounts can be used for several applications, such as console, aux, and vty lines. To establish a username and password login authentication system, you can create usernames</a:t>
            </a:r>
          </a:p>
          <a:p>
            <a:r>
              <a:rPr lang="en-US" sz="1600" dirty="0">
                <a:solidFill>
                  <a:srgbClr val="000000"/>
                </a:solidFill>
              </a:rPr>
              <a:t>on a device for all device users or groups. There are three different ways to configure a username on IOS:</a:t>
            </a:r>
          </a:p>
          <a:p>
            <a:endParaRPr lang="en-US" sz="1600" dirty="0">
              <a:solidFill>
                <a:srgbClr val="000000"/>
              </a:solidFill>
            </a:endParaRPr>
          </a:p>
          <a:p>
            <a:pPr marL="742950" lvl="1" indent="-285750">
              <a:buFont typeface="Arial" panose="020B0604020202020204" pitchFamily="34" charset="0"/>
              <a:buChar char="•"/>
            </a:pPr>
            <a:r>
              <a:rPr lang="en-US" sz="1600" dirty="0">
                <a:solidFill>
                  <a:srgbClr val="000000"/>
                </a:solidFill>
              </a:rPr>
              <a:t>Using the command </a:t>
            </a:r>
            <a:r>
              <a:rPr lang="en-US" sz="1600" b="1" dirty="0">
                <a:solidFill>
                  <a:srgbClr val="000000"/>
                </a:solidFill>
              </a:rPr>
              <a:t>username</a:t>
            </a:r>
            <a:r>
              <a:rPr lang="en-US" sz="1600" dirty="0">
                <a:solidFill>
                  <a:srgbClr val="000000"/>
                </a:solidFill>
              </a:rPr>
              <a:t> {</a:t>
            </a:r>
            <a:r>
              <a:rPr lang="en-US" sz="1600" i="1" dirty="0">
                <a:solidFill>
                  <a:srgbClr val="000000"/>
                </a:solidFill>
              </a:rPr>
              <a:t>username</a:t>
            </a:r>
            <a:r>
              <a:rPr lang="en-US" sz="1600" dirty="0">
                <a:solidFill>
                  <a:srgbClr val="000000"/>
                </a:solidFill>
              </a:rPr>
              <a:t>} </a:t>
            </a:r>
            <a:r>
              <a:rPr lang="en-US" sz="1600" b="1" dirty="0">
                <a:solidFill>
                  <a:srgbClr val="000000"/>
                </a:solidFill>
              </a:rPr>
              <a:t>password</a:t>
            </a:r>
            <a:r>
              <a:rPr lang="en-US" sz="1600" dirty="0">
                <a:solidFill>
                  <a:srgbClr val="000000"/>
                </a:solidFill>
              </a:rPr>
              <a:t> {</a:t>
            </a:r>
            <a:r>
              <a:rPr lang="en-US" sz="1600" i="1" dirty="0">
                <a:solidFill>
                  <a:srgbClr val="000000"/>
                </a:solidFill>
              </a:rPr>
              <a:t>password</a:t>
            </a:r>
            <a:r>
              <a:rPr lang="en-US" sz="1600" dirty="0">
                <a:solidFill>
                  <a:srgbClr val="000000"/>
                </a:solidFill>
              </a:rPr>
              <a:t>} configures a plaintext password (type 0).</a:t>
            </a:r>
          </a:p>
          <a:p>
            <a:pPr marL="742950" lvl="1" indent="-285750">
              <a:buFont typeface="Arial" panose="020B0604020202020204" pitchFamily="34" charset="0"/>
              <a:buChar char="•"/>
            </a:pPr>
            <a:endParaRPr lang="en-US" sz="1600" dirty="0">
              <a:solidFill>
                <a:srgbClr val="000000"/>
              </a:solidFill>
            </a:endParaRPr>
          </a:p>
          <a:p>
            <a:pPr marL="742950" lvl="1" indent="-285750">
              <a:buFont typeface="Arial" panose="020B0604020202020204" pitchFamily="34" charset="0"/>
              <a:buChar char="•"/>
            </a:pPr>
            <a:r>
              <a:rPr lang="en-US" sz="1600" dirty="0">
                <a:solidFill>
                  <a:srgbClr val="000000"/>
                </a:solidFill>
              </a:rPr>
              <a:t>Using the command </a:t>
            </a:r>
            <a:r>
              <a:rPr lang="en-US" sz="1600" b="1" dirty="0">
                <a:solidFill>
                  <a:srgbClr val="000000"/>
                </a:solidFill>
              </a:rPr>
              <a:t>username</a:t>
            </a:r>
            <a:r>
              <a:rPr lang="en-US" sz="1600" dirty="0">
                <a:solidFill>
                  <a:srgbClr val="000000"/>
                </a:solidFill>
              </a:rPr>
              <a:t> {</a:t>
            </a:r>
            <a:r>
              <a:rPr lang="en-US" sz="1600" i="1" dirty="0">
                <a:solidFill>
                  <a:srgbClr val="000000"/>
                </a:solidFill>
              </a:rPr>
              <a:t>username</a:t>
            </a:r>
            <a:r>
              <a:rPr lang="en-US" sz="1600" dirty="0">
                <a:solidFill>
                  <a:srgbClr val="000000"/>
                </a:solidFill>
              </a:rPr>
              <a:t>} </a:t>
            </a:r>
            <a:r>
              <a:rPr lang="en-US" sz="1600" b="1" dirty="0">
                <a:solidFill>
                  <a:srgbClr val="000000"/>
                </a:solidFill>
              </a:rPr>
              <a:t>secret</a:t>
            </a:r>
            <a:r>
              <a:rPr lang="en-US" sz="1600" dirty="0">
                <a:solidFill>
                  <a:srgbClr val="000000"/>
                </a:solidFill>
              </a:rPr>
              <a:t> {</a:t>
            </a:r>
            <a:r>
              <a:rPr lang="en-US" sz="1600" i="1" dirty="0">
                <a:solidFill>
                  <a:srgbClr val="000000"/>
                </a:solidFill>
              </a:rPr>
              <a:t>password</a:t>
            </a:r>
            <a:r>
              <a:rPr lang="en-US" sz="1600" dirty="0">
                <a:solidFill>
                  <a:srgbClr val="000000"/>
                </a:solidFill>
              </a:rPr>
              <a:t>} provides type 5 encryption.</a:t>
            </a:r>
          </a:p>
          <a:p>
            <a:pPr marL="742950" lvl="1" indent="-285750">
              <a:buFont typeface="Arial" panose="020B0604020202020204" pitchFamily="34" charset="0"/>
              <a:buChar char="•"/>
            </a:pPr>
            <a:endParaRPr lang="en-US" sz="1600" dirty="0">
              <a:solidFill>
                <a:srgbClr val="000000"/>
              </a:solidFill>
            </a:endParaRPr>
          </a:p>
          <a:p>
            <a:pPr marL="742950" lvl="1" indent="-285750">
              <a:buFont typeface="Arial" panose="020B0604020202020204" pitchFamily="34" charset="0"/>
              <a:buChar char="•"/>
            </a:pPr>
            <a:r>
              <a:rPr lang="en-US" sz="1600" dirty="0">
                <a:solidFill>
                  <a:srgbClr val="000000"/>
                </a:solidFill>
              </a:rPr>
              <a:t>Using the command </a:t>
            </a:r>
            <a:r>
              <a:rPr lang="en-US" sz="1600" b="1" dirty="0">
                <a:solidFill>
                  <a:srgbClr val="000000"/>
                </a:solidFill>
              </a:rPr>
              <a:t>username</a:t>
            </a:r>
            <a:r>
              <a:rPr lang="en-US" sz="1600" dirty="0">
                <a:solidFill>
                  <a:srgbClr val="000000"/>
                </a:solidFill>
              </a:rPr>
              <a:t> {</a:t>
            </a:r>
            <a:r>
              <a:rPr lang="en-US" sz="1600" i="1" dirty="0">
                <a:solidFill>
                  <a:srgbClr val="000000"/>
                </a:solidFill>
              </a:rPr>
              <a:t>username</a:t>
            </a:r>
            <a:r>
              <a:rPr lang="en-US" sz="1600" dirty="0">
                <a:solidFill>
                  <a:srgbClr val="000000"/>
                </a:solidFill>
              </a:rPr>
              <a:t>} </a:t>
            </a:r>
            <a:r>
              <a:rPr lang="en-US" sz="1600" b="1" dirty="0">
                <a:solidFill>
                  <a:srgbClr val="000000"/>
                </a:solidFill>
              </a:rPr>
              <a:t>algorithm-type</a:t>
            </a:r>
            <a:r>
              <a:rPr lang="en-US" sz="1600" dirty="0">
                <a:solidFill>
                  <a:srgbClr val="000000"/>
                </a:solidFill>
              </a:rPr>
              <a:t> {</a:t>
            </a:r>
            <a:r>
              <a:rPr lang="en-US" sz="1600" b="1" dirty="0">
                <a:solidFill>
                  <a:srgbClr val="000000"/>
                </a:solidFill>
              </a:rPr>
              <a:t>md5</a:t>
            </a:r>
            <a:r>
              <a:rPr lang="en-US" sz="1600" dirty="0">
                <a:solidFill>
                  <a:srgbClr val="000000"/>
                </a:solidFill>
              </a:rPr>
              <a:t> | </a:t>
            </a:r>
            <a:r>
              <a:rPr lang="en-US" sz="1600" b="1" dirty="0">
                <a:solidFill>
                  <a:srgbClr val="000000"/>
                </a:solidFill>
              </a:rPr>
              <a:t>sha256</a:t>
            </a:r>
            <a:r>
              <a:rPr lang="en-US" sz="1600" dirty="0">
                <a:solidFill>
                  <a:srgbClr val="000000"/>
                </a:solidFill>
              </a:rPr>
              <a:t> | </a:t>
            </a:r>
            <a:r>
              <a:rPr lang="en-US" sz="1600" b="1" dirty="0">
                <a:solidFill>
                  <a:srgbClr val="000000"/>
                </a:solidFill>
              </a:rPr>
              <a:t>scrypt</a:t>
            </a:r>
            <a:r>
              <a:rPr lang="en-US" sz="1600" dirty="0">
                <a:solidFill>
                  <a:srgbClr val="000000"/>
                </a:solidFill>
              </a:rPr>
              <a:t>} </a:t>
            </a:r>
            <a:r>
              <a:rPr lang="en-US" sz="1600" b="1" dirty="0">
                <a:solidFill>
                  <a:srgbClr val="000000"/>
                </a:solidFill>
              </a:rPr>
              <a:t>secret</a:t>
            </a:r>
            <a:r>
              <a:rPr lang="en-US" sz="1600" dirty="0">
                <a:solidFill>
                  <a:srgbClr val="000000"/>
                </a:solidFill>
              </a:rPr>
              <a:t> {</a:t>
            </a:r>
            <a:r>
              <a:rPr lang="en-US" sz="1600" i="1" dirty="0">
                <a:solidFill>
                  <a:srgbClr val="000000"/>
                </a:solidFill>
              </a:rPr>
              <a:t>password</a:t>
            </a:r>
            <a:r>
              <a:rPr lang="en-US" sz="1600" dirty="0">
                <a:solidFill>
                  <a:srgbClr val="000000"/>
                </a:solidFill>
              </a:rPr>
              <a:t>} provides type 5, type 8, or type 9 encryption, respectively.</a:t>
            </a:r>
          </a:p>
          <a:p>
            <a:endParaRPr lang="en-US" sz="1600" dirty="0">
              <a:solidFill>
                <a:srgbClr val="000000"/>
              </a:solidFill>
            </a:endParaRPr>
          </a:p>
          <a:p>
            <a:r>
              <a:rPr lang="en-US" sz="1600" dirty="0">
                <a:solidFill>
                  <a:srgbClr val="000000"/>
                </a:solidFill>
              </a:rPr>
              <a:t>The third command is recommended because it allows for the highest level of password encryption (type 8 and type 9).</a:t>
            </a:r>
          </a:p>
          <a:p>
            <a:pPr eaLnBrk="0" hangingPunct="0"/>
            <a:endParaRPr lang="en-US" sz="1500" dirty="0">
              <a:solidFill>
                <a:srgbClr val="000000"/>
              </a:solidFill>
            </a:endParaRPr>
          </a:p>
        </p:txBody>
      </p:sp>
    </p:spTree>
    <p:extLst>
      <p:ext uri="{BB962C8B-B14F-4D97-AF65-F5344CB8AC3E}">
        <p14:creationId xmlns:p14="http://schemas.microsoft.com/office/powerpoint/2010/main" val="275838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921578" cy="731837"/>
          </a:xfrm>
        </p:spPr>
        <p:txBody>
          <a:bodyPr/>
          <a:lstStyle/>
          <a:p>
            <a:r>
              <a:rPr lang="en-US" sz="1600" dirty="0"/>
              <a:t>Terminal Lines and Password Protection</a:t>
            </a:r>
            <a:br>
              <a:rPr lang="en-US" dirty="0"/>
            </a:br>
            <a:r>
              <a:rPr lang="en-US" dirty="0"/>
              <a:t>Configuring Line Local Password Authentication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3554341" cy="3524042"/>
          </a:xfrm>
          <a:prstGeom prst="rect">
            <a:avLst/>
          </a:prstGeom>
          <a:noFill/>
        </p:spPr>
        <p:txBody>
          <a:bodyPr wrap="square" rtlCol="0">
            <a:spAutoFit/>
          </a:bodyPr>
          <a:lstStyle/>
          <a:p>
            <a:r>
              <a:rPr lang="en-US" sz="1600" dirty="0">
                <a:solidFill>
                  <a:srgbClr val="000000"/>
                </a:solidFill>
              </a:rPr>
              <a:t>To enable password authentication on a line, the following two commands are required under</a:t>
            </a:r>
          </a:p>
          <a:p>
            <a:r>
              <a:rPr lang="en-US" sz="1600" dirty="0">
                <a:solidFill>
                  <a:srgbClr val="000000"/>
                </a:solidFill>
              </a:rPr>
              <a:t>line configuration mode:</a:t>
            </a:r>
          </a:p>
          <a:p>
            <a:pPr marL="285750" indent="-285750">
              <a:buFont typeface="Arial" panose="020B0604020202020204" pitchFamily="34" charset="0"/>
              <a:buChar char="•"/>
            </a:pPr>
            <a:r>
              <a:rPr lang="en-US" sz="1600" b="1" dirty="0">
                <a:solidFill>
                  <a:srgbClr val="000000"/>
                </a:solidFill>
              </a:rPr>
              <a:t>password</a:t>
            </a:r>
            <a:r>
              <a:rPr lang="en-US" sz="1600" dirty="0">
                <a:solidFill>
                  <a:srgbClr val="000000"/>
                </a:solidFill>
              </a:rPr>
              <a:t> </a:t>
            </a:r>
            <a:r>
              <a:rPr lang="en-US" sz="1600" i="1" dirty="0">
                <a:solidFill>
                  <a:srgbClr val="000000"/>
                </a:solidFill>
              </a:rPr>
              <a:t>password</a:t>
            </a:r>
            <a:r>
              <a:rPr lang="en-US" sz="1600" dirty="0">
                <a:solidFill>
                  <a:srgbClr val="000000"/>
                </a:solidFill>
              </a:rPr>
              <a:t> to configure the password</a:t>
            </a:r>
          </a:p>
          <a:p>
            <a:pPr marL="285750" indent="-285750">
              <a:buFont typeface="Arial" panose="020B0604020202020204" pitchFamily="34" charset="0"/>
              <a:buChar char="•"/>
            </a:pPr>
            <a:r>
              <a:rPr lang="en-US" sz="1600" b="1" dirty="0">
                <a:solidFill>
                  <a:srgbClr val="000000"/>
                </a:solidFill>
              </a:rPr>
              <a:t>login</a:t>
            </a:r>
            <a:r>
              <a:rPr lang="en-US" sz="1600" dirty="0">
                <a:solidFill>
                  <a:srgbClr val="000000"/>
                </a:solidFill>
              </a:rPr>
              <a:t> to enable password checking at login</a:t>
            </a:r>
          </a:p>
          <a:p>
            <a:pPr marL="285750" indent="-285750">
              <a:buFont typeface="Arial" panose="020B0604020202020204" pitchFamily="34" charset="0"/>
              <a:buChar char="•"/>
            </a:pPr>
            <a:endParaRPr lang="en-US" sz="1600" dirty="0">
              <a:solidFill>
                <a:srgbClr val="000000"/>
              </a:solidFill>
            </a:endParaRPr>
          </a:p>
          <a:p>
            <a:r>
              <a:rPr lang="en-US" sz="1600" dirty="0">
                <a:solidFill>
                  <a:srgbClr val="000000"/>
                </a:solidFill>
              </a:rPr>
              <a:t>In Example 26-7, a password is configured for all users attempting to connect to the cty, vty,</a:t>
            </a:r>
          </a:p>
          <a:p>
            <a:r>
              <a:rPr lang="en-US" sz="1600" dirty="0">
                <a:solidFill>
                  <a:srgbClr val="000000"/>
                </a:solidFill>
              </a:rPr>
              <a:t>and aux lines.</a:t>
            </a:r>
          </a:p>
          <a:p>
            <a:pPr eaLnBrk="0" hangingPunct="0"/>
            <a:endParaRPr lang="en-US" sz="1500" dirty="0">
              <a:solidFill>
                <a:srgbClr val="000000"/>
              </a:solidFill>
            </a:endParaRPr>
          </a:p>
        </p:txBody>
      </p:sp>
      <p:pic>
        <p:nvPicPr>
          <p:cNvPr id="2" name="Picture 1">
            <a:extLst>
              <a:ext uri="{FF2B5EF4-FFF2-40B4-BE49-F238E27FC236}">
                <a16:creationId xmlns:a16="http://schemas.microsoft.com/office/drawing/2014/main" id="{56B08194-EADB-F640-B155-71D1FC2DA40B}"/>
              </a:ext>
            </a:extLst>
          </p:cNvPr>
          <p:cNvPicPr>
            <a:picLocks noChangeAspect="1"/>
          </p:cNvPicPr>
          <p:nvPr/>
        </p:nvPicPr>
        <p:blipFill>
          <a:blip r:embed="rId3"/>
          <a:stretch>
            <a:fillRect/>
          </a:stretch>
        </p:blipFill>
        <p:spPr>
          <a:xfrm>
            <a:off x="3931851" y="1102292"/>
            <a:ext cx="4940300" cy="2540000"/>
          </a:xfrm>
          <a:prstGeom prst="rect">
            <a:avLst/>
          </a:prstGeom>
        </p:spPr>
      </p:pic>
    </p:spTree>
    <p:extLst>
      <p:ext uri="{BB962C8B-B14F-4D97-AF65-F5344CB8AC3E}">
        <p14:creationId xmlns:p14="http://schemas.microsoft.com/office/powerpoint/2010/main" val="17451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921578" cy="731837"/>
          </a:xfrm>
        </p:spPr>
        <p:txBody>
          <a:bodyPr/>
          <a:lstStyle/>
          <a:p>
            <a:r>
              <a:rPr lang="en-US" sz="1600" dirty="0"/>
              <a:t>Terminal Lines and Password Protection</a:t>
            </a:r>
            <a:br>
              <a:rPr lang="en-US" dirty="0"/>
            </a:br>
            <a:r>
              <a:rPr lang="en-US" dirty="0"/>
              <a:t>Verifying Line Local Password Authentication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115616" y="1400111"/>
            <a:ext cx="3690265" cy="2539157"/>
          </a:xfrm>
          <a:prstGeom prst="rect">
            <a:avLst/>
          </a:prstGeom>
          <a:noFill/>
        </p:spPr>
        <p:txBody>
          <a:bodyPr wrap="square" rtlCol="0">
            <a:spAutoFit/>
          </a:bodyPr>
          <a:lstStyle/>
          <a:p>
            <a:r>
              <a:rPr lang="en-US" dirty="0">
                <a:solidFill>
                  <a:srgbClr val="000000"/>
                </a:solidFill>
              </a:rPr>
              <a:t>Example 26-8 shows an example in which the console line password is being tested. </a:t>
            </a:r>
          </a:p>
          <a:p>
            <a:endParaRPr lang="en-US" dirty="0">
              <a:solidFill>
                <a:srgbClr val="000000"/>
              </a:solidFill>
            </a:endParaRPr>
          </a:p>
          <a:p>
            <a:r>
              <a:rPr lang="en-US" dirty="0">
                <a:solidFill>
                  <a:srgbClr val="000000"/>
                </a:solidFill>
              </a:rPr>
              <a:t>All that is required to test the password is to log off the console and log back in again using the configured console password.</a:t>
            </a:r>
          </a:p>
          <a:p>
            <a:pPr eaLnBrk="0" hangingPunct="0"/>
            <a:endParaRPr lang="en-US" sz="1500" dirty="0">
              <a:solidFill>
                <a:srgbClr val="000000"/>
              </a:solidFill>
            </a:endParaRPr>
          </a:p>
        </p:txBody>
      </p:sp>
      <p:pic>
        <p:nvPicPr>
          <p:cNvPr id="4" name="Picture 3">
            <a:extLst>
              <a:ext uri="{FF2B5EF4-FFF2-40B4-BE49-F238E27FC236}">
                <a16:creationId xmlns:a16="http://schemas.microsoft.com/office/drawing/2014/main" id="{A23C2CBF-471C-F34D-AB97-49805091DA81}"/>
              </a:ext>
            </a:extLst>
          </p:cNvPr>
          <p:cNvPicPr>
            <a:picLocks noChangeAspect="1"/>
          </p:cNvPicPr>
          <p:nvPr/>
        </p:nvPicPr>
        <p:blipFill>
          <a:blip r:embed="rId3"/>
          <a:stretch>
            <a:fillRect/>
          </a:stretch>
        </p:blipFill>
        <p:spPr>
          <a:xfrm>
            <a:off x="3912630" y="1236018"/>
            <a:ext cx="4902200" cy="2374900"/>
          </a:xfrm>
          <a:prstGeom prst="rect">
            <a:avLst/>
          </a:prstGeom>
        </p:spPr>
      </p:pic>
    </p:spTree>
    <p:extLst>
      <p:ext uri="{BB962C8B-B14F-4D97-AF65-F5344CB8AC3E}">
        <p14:creationId xmlns:p14="http://schemas.microsoft.com/office/powerpoint/2010/main" val="2805229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1112108"/>
          </a:xfrm>
        </p:spPr>
        <p:txBody>
          <a:bodyPr/>
          <a:lstStyle/>
          <a:p>
            <a:r>
              <a:rPr lang="en-US" sz="1600" dirty="0"/>
              <a:t>Terminal Lines and Password Protection</a:t>
            </a:r>
            <a:br>
              <a:rPr lang="en-US" dirty="0"/>
            </a:br>
            <a:r>
              <a:rPr lang="en-US" dirty="0"/>
              <a:t>Configuring Line Local Username &amp; Password Authentication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115616" y="1112108"/>
            <a:ext cx="4802373" cy="3785652"/>
          </a:xfrm>
          <a:prstGeom prst="rect">
            <a:avLst/>
          </a:prstGeom>
          <a:noFill/>
        </p:spPr>
        <p:txBody>
          <a:bodyPr wrap="square" rtlCol="0">
            <a:spAutoFit/>
          </a:bodyPr>
          <a:lstStyle/>
          <a:p>
            <a:r>
              <a:rPr lang="en-US" sz="1600" dirty="0">
                <a:solidFill>
                  <a:srgbClr val="000000"/>
                </a:solidFill>
              </a:rPr>
              <a:t>To enable username and password authentication, the following two commands are required:</a:t>
            </a:r>
          </a:p>
          <a:p>
            <a:pPr marL="285750" indent="-285750">
              <a:buFont typeface="Arial" panose="020B0604020202020204" pitchFamily="34" charset="0"/>
              <a:buChar char="•"/>
            </a:pPr>
            <a:r>
              <a:rPr lang="en-US" sz="1600" dirty="0">
                <a:solidFill>
                  <a:srgbClr val="000000"/>
                </a:solidFill>
              </a:rPr>
              <a:t>The command </a:t>
            </a:r>
            <a:r>
              <a:rPr lang="en-US" sz="1600" b="1" dirty="0">
                <a:solidFill>
                  <a:srgbClr val="000000"/>
                </a:solidFill>
              </a:rPr>
              <a:t>username</a:t>
            </a:r>
            <a:r>
              <a:rPr lang="en-US" sz="1600" dirty="0">
                <a:solidFill>
                  <a:srgbClr val="000000"/>
                </a:solidFill>
              </a:rPr>
              <a:t> in global configuration mode (using one of the options shown in the “Username and Password Authentication” section, earlier in this chapter).</a:t>
            </a:r>
          </a:p>
          <a:p>
            <a:pPr marL="285750" indent="-285750">
              <a:buFont typeface="Arial" panose="020B0604020202020204" pitchFamily="34" charset="0"/>
              <a:buChar char="•"/>
            </a:pPr>
            <a:r>
              <a:rPr lang="en-US" sz="1600" dirty="0">
                <a:solidFill>
                  <a:srgbClr val="000000"/>
                </a:solidFill>
              </a:rPr>
              <a:t>The command </a:t>
            </a:r>
            <a:r>
              <a:rPr lang="en-US" sz="1600" b="1" dirty="0">
                <a:solidFill>
                  <a:srgbClr val="000000"/>
                </a:solidFill>
              </a:rPr>
              <a:t>login local </a:t>
            </a:r>
            <a:r>
              <a:rPr lang="en-US" sz="1600" dirty="0">
                <a:solidFill>
                  <a:srgbClr val="000000"/>
                </a:solidFill>
              </a:rPr>
              <a:t>under line configuration mode to enable username-based authentication at login.</a:t>
            </a:r>
          </a:p>
          <a:p>
            <a:pPr marL="285750" indent="-285750">
              <a:buFont typeface="Arial" panose="020B0604020202020204" pitchFamily="34" charset="0"/>
              <a:buChar char="•"/>
            </a:pPr>
            <a:endParaRPr lang="en-US" sz="1600" dirty="0">
              <a:solidFill>
                <a:srgbClr val="000000"/>
              </a:solidFill>
            </a:endParaRPr>
          </a:p>
          <a:p>
            <a:r>
              <a:rPr lang="en-US" sz="1600" dirty="0">
                <a:solidFill>
                  <a:srgbClr val="000000"/>
                </a:solidFill>
              </a:rPr>
              <a:t>Example 26-9 shows three usernames (type0, type5, and type9) with different password</a:t>
            </a:r>
          </a:p>
          <a:p>
            <a:r>
              <a:rPr lang="en-US" sz="1600" dirty="0">
                <a:solidFill>
                  <a:srgbClr val="000000"/>
                </a:solidFill>
              </a:rPr>
              <a:t>encryptions each that are allowed to log in to the device</a:t>
            </a:r>
          </a:p>
          <a:p>
            <a:pPr marL="285750" indent="-285750">
              <a:buFont typeface="Arial" panose="020B0604020202020204" pitchFamily="34" charset="0"/>
              <a:buChar char="•"/>
            </a:pPr>
            <a:endParaRPr lang="en-US" sz="1600" dirty="0">
              <a:solidFill>
                <a:srgbClr val="000000"/>
              </a:solidFill>
            </a:endParaRPr>
          </a:p>
        </p:txBody>
      </p:sp>
      <p:pic>
        <p:nvPicPr>
          <p:cNvPr id="6" name="Picture 5">
            <a:extLst>
              <a:ext uri="{FF2B5EF4-FFF2-40B4-BE49-F238E27FC236}">
                <a16:creationId xmlns:a16="http://schemas.microsoft.com/office/drawing/2014/main" id="{3AEFDA7D-31F0-2E47-8892-9E99244678C2}"/>
              </a:ext>
            </a:extLst>
          </p:cNvPr>
          <p:cNvPicPr>
            <a:picLocks noChangeAspect="1"/>
          </p:cNvPicPr>
          <p:nvPr/>
        </p:nvPicPr>
        <p:blipFill>
          <a:blip r:embed="rId3"/>
          <a:stretch>
            <a:fillRect/>
          </a:stretch>
        </p:blipFill>
        <p:spPr>
          <a:xfrm>
            <a:off x="4880918" y="1112108"/>
            <a:ext cx="4250725" cy="3361038"/>
          </a:xfrm>
          <a:prstGeom prst="rect">
            <a:avLst/>
          </a:prstGeom>
        </p:spPr>
      </p:pic>
    </p:spTree>
    <p:extLst>
      <p:ext uri="{BB962C8B-B14F-4D97-AF65-F5344CB8AC3E}">
        <p14:creationId xmlns:p14="http://schemas.microsoft.com/office/powerpoint/2010/main" val="311066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1112108"/>
          </a:xfrm>
        </p:spPr>
        <p:txBody>
          <a:bodyPr/>
          <a:lstStyle/>
          <a:p>
            <a:r>
              <a:rPr lang="en-US" sz="1600" dirty="0"/>
              <a:t>Terminal Lines and Password Protection</a:t>
            </a:r>
            <a:br>
              <a:rPr lang="en-US" dirty="0"/>
            </a:br>
            <a:r>
              <a:rPr lang="en-US" dirty="0"/>
              <a:t>Verifying Line Local Username &amp; Password Authentication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115616" y="1112108"/>
            <a:ext cx="8855389" cy="584775"/>
          </a:xfrm>
          <a:prstGeom prst="rect">
            <a:avLst/>
          </a:prstGeom>
          <a:noFill/>
        </p:spPr>
        <p:txBody>
          <a:bodyPr wrap="square" rtlCol="0">
            <a:spAutoFit/>
          </a:bodyPr>
          <a:lstStyle/>
          <a:p>
            <a:r>
              <a:rPr lang="en-US" sz="1600" dirty="0">
                <a:solidFill>
                  <a:srgbClr val="000000"/>
                </a:solidFill>
              </a:rPr>
              <a:t>Example 26-10 shows user type5 establishing a Telnet session from R2 into R1 using username-based authentication.</a:t>
            </a:r>
          </a:p>
        </p:txBody>
      </p:sp>
      <p:pic>
        <p:nvPicPr>
          <p:cNvPr id="4" name="Picture 3">
            <a:extLst>
              <a:ext uri="{FF2B5EF4-FFF2-40B4-BE49-F238E27FC236}">
                <a16:creationId xmlns:a16="http://schemas.microsoft.com/office/drawing/2014/main" id="{DB8C9E26-9FD4-604F-81D4-0FD43AA59E39}"/>
              </a:ext>
            </a:extLst>
          </p:cNvPr>
          <p:cNvPicPr>
            <a:picLocks noChangeAspect="1"/>
          </p:cNvPicPr>
          <p:nvPr/>
        </p:nvPicPr>
        <p:blipFill>
          <a:blip r:embed="rId3"/>
          <a:stretch>
            <a:fillRect/>
          </a:stretch>
        </p:blipFill>
        <p:spPr>
          <a:xfrm>
            <a:off x="2117335" y="1900884"/>
            <a:ext cx="4909330" cy="2798064"/>
          </a:xfrm>
          <a:prstGeom prst="rect">
            <a:avLst/>
          </a:prstGeom>
        </p:spPr>
      </p:pic>
    </p:spTree>
    <p:extLst>
      <p:ext uri="{BB962C8B-B14F-4D97-AF65-F5344CB8AC3E}">
        <p14:creationId xmlns:p14="http://schemas.microsoft.com/office/powerpoint/2010/main" val="102076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1112108"/>
          </a:xfrm>
        </p:spPr>
        <p:txBody>
          <a:bodyPr/>
          <a:lstStyle/>
          <a:p>
            <a:r>
              <a:rPr lang="en-US" sz="1600" dirty="0"/>
              <a:t>Terminal Lines and Password Protection</a:t>
            </a:r>
            <a:br>
              <a:rPr lang="en-US" dirty="0"/>
            </a:br>
            <a:r>
              <a:rPr lang="en-US" dirty="0"/>
              <a:t>Privilege Levels &amp; Role-Based Access Control (RBAC)</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115616" y="1112108"/>
            <a:ext cx="8855389" cy="3539430"/>
          </a:xfrm>
          <a:prstGeom prst="rect">
            <a:avLst/>
          </a:prstGeom>
          <a:noFill/>
        </p:spPr>
        <p:txBody>
          <a:bodyPr wrap="square" rtlCol="0">
            <a:spAutoFit/>
          </a:bodyPr>
          <a:lstStyle/>
          <a:p>
            <a:r>
              <a:rPr lang="en-US" sz="1600" dirty="0">
                <a:solidFill>
                  <a:srgbClr val="000000"/>
                </a:solidFill>
              </a:rPr>
              <a:t>The Cisco IOS CLI by default includes three privilege levels, each of which defines what</a:t>
            </a:r>
          </a:p>
          <a:p>
            <a:r>
              <a:rPr lang="en-US" sz="1600" dirty="0">
                <a:solidFill>
                  <a:srgbClr val="000000"/>
                </a:solidFill>
              </a:rPr>
              <a:t>commands are available to a user:</a:t>
            </a:r>
          </a:p>
          <a:p>
            <a:pPr marL="285750" indent="-285750">
              <a:buFont typeface="Arial" panose="020B0604020202020204" pitchFamily="34" charset="0"/>
              <a:buChar char="•"/>
            </a:pPr>
            <a:r>
              <a:rPr lang="en-US" sz="1600" b="1" dirty="0">
                <a:solidFill>
                  <a:srgbClr val="000000"/>
                </a:solidFill>
              </a:rPr>
              <a:t>Privilege level 0 - </a:t>
            </a:r>
            <a:r>
              <a:rPr lang="en-US" sz="1600" dirty="0">
                <a:solidFill>
                  <a:srgbClr val="000000"/>
                </a:solidFill>
              </a:rPr>
              <a:t>Includes the </a:t>
            </a:r>
            <a:r>
              <a:rPr lang="en-US" sz="1600" b="1" dirty="0">
                <a:solidFill>
                  <a:srgbClr val="000000"/>
                </a:solidFill>
              </a:rPr>
              <a:t>disable</a:t>
            </a:r>
            <a:r>
              <a:rPr lang="en-US" sz="1600" dirty="0">
                <a:solidFill>
                  <a:srgbClr val="000000"/>
                </a:solidFill>
              </a:rPr>
              <a:t>, </a:t>
            </a:r>
            <a:r>
              <a:rPr lang="en-US" sz="1600" b="1" dirty="0">
                <a:solidFill>
                  <a:srgbClr val="000000"/>
                </a:solidFill>
              </a:rPr>
              <a:t>enable</a:t>
            </a:r>
            <a:r>
              <a:rPr lang="en-US" sz="1600" dirty="0">
                <a:solidFill>
                  <a:srgbClr val="000000"/>
                </a:solidFill>
              </a:rPr>
              <a:t>, </a:t>
            </a:r>
            <a:r>
              <a:rPr lang="en-US" sz="1600" b="1" dirty="0">
                <a:solidFill>
                  <a:srgbClr val="000000"/>
                </a:solidFill>
              </a:rPr>
              <a:t>exit</a:t>
            </a:r>
            <a:r>
              <a:rPr lang="en-US" sz="1600" dirty="0">
                <a:solidFill>
                  <a:srgbClr val="000000"/>
                </a:solidFill>
              </a:rPr>
              <a:t>, </a:t>
            </a:r>
            <a:r>
              <a:rPr lang="en-US" sz="1600" b="1" dirty="0">
                <a:solidFill>
                  <a:srgbClr val="000000"/>
                </a:solidFill>
              </a:rPr>
              <a:t>help</a:t>
            </a:r>
            <a:r>
              <a:rPr lang="en-US" sz="1600" dirty="0">
                <a:solidFill>
                  <a:srgbClr val="000000"/>
                </a:solidFill>
              </a:rPr>
              <a:t>, and </a:t>
            </a:r>
            <a:r>
              <a:rPr lang="en-US" sz="1600" b="1" dirty="0">
                <a:solidFill>
                  <a:srgbClr val="000000"/>
                </a:solidFill>
              </a:rPr>
              <a:t>logout</a:t>
            </a:r>
            <a:r>
              <a:rPr lang="en-US" sz="1600" dirty="0">
                <a:solidFill>
                  <a:srgbClr val="000000"/>
                </a:solidFill>
              </a:rPr>
              <a:t> commands.</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Privilege level 1: -</a:t>
            </a:r>
            <a:r>
              <a:rPr lang="en-US" sz="1600" dirty="0">
                <a:solidFill>
                  <a:srgbClr val="000000"/>
                </a:solidFill>
              </a:rPr>
              <a:t>Also known as User EXEC mode. The command prompt in this mode</a:t>
            </a:r>
          </a:p>
          <a:p>
            <a:r>
              <a:rPr lang="en-US" sz="1600" dirty="0">
                <a:solidFill>
                  <a:srgbClr val="000000"/>
                </a:solidFill>
              </a:rPr>
              <a:t>includes a greater-than sign (R1&gt;). From this mode it is not possible to make configuration</a:t>
            </a:r>
          </a:p>
          <a:p>
            <a:r>
              <a:rPr lang="en-US" sz="1600" dirty="0">
                <a:solidFill>
                  <a:srgbClr val="000000"/>
                </a:solidFill>
              </a:rPr>
              <a:t>changes; in other words, the command </a:t>
            </a:r>
            <a:r>
              <a:rPr lang="en-US" sz="1600" b="1" dirty="0">
                <a:solidFill>
                  <a:srgbClr val="000000"/>
                </a:solidFill>
              </a:rPr>
              <a:t>configure terminal </a:t>
            </a:r>
            <a:r>
              <a:rPr lang="en-US" sz="1600" dirty="0">
                <a:solidFill>
                  <a:srgbClr val="000000"/>
                </a:solidFill>
              </a:rPr>
              <a:t>is not available.</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Privilege level 15 - </a:t>
            </a:r>
            <a:r>
              <a:rPr lang="en-US" sz="1600" dirty="0">
                <a:solidFill>
                  <a:srgbClr val="000000"/>
                </a:solidFill>
              </a:rPr>
              <a:t>Also known as Privileged EXEC mode. This is the highest privilege</a:t>
            </a:r>
          </a:p>
          <a:p>
            <a:r>
              <a:rPr lang="en-US" sz="1600" dirty="0">
                <a:solidFill>
                  <a:srgbClr val="000000"/>
                </a:solidFill>
              </a:rPr>
              <a:t>level, where all CLI commands are available. The command prompt in this mode</a:t>
            </a:r>
          </a:p>
          <a:p>
            <a:r>
              <a:rPr lang="en-US" sz="1600" dirty="0">
                <a:solidFill>
                  <a:srgbClr val="000000"/>
                </a:solidFill>
              </a:rPr>
              <a:t>includes a hash sign (R1#).</a:t>
            </a:r>
          </a:p>
          <a:p>
            <a:endParaRPr lang="en-US" sz="1600" dirty="0">
              <a:solidFill>
                <a:srgbClr val="000000"/>
              </a:solidFill>
            </a:endParaRPr>
          </a:p>
          <a:p>
            <a:r>
              <a:rPr lang="en-US" sz="1600" dirty="0">
                <a:solidFill>
                  <a:srgbClr val="000000"/>
                </a:solidFill>
              </a:rPr>
              <a:t>The global configuration command </a:t>
            </a:r>
            <a:r>
              <a:rPr lang="en-US" sz="1600" b="1" dirty="0">
                <a:solidFill>
                  <a:srgbClr val="000000"/>
                </a:solidFill>
              </a:rPr>
              <a:t>privilege</a:t>
            </a:r>
            <a:r>
              <a:rPr lang="en-US" sz="1600" dirty="0">
                <a:solidFill>
                  <a:srgbClr val="000000"/>
                </a:solidFill>
              </a:rPr>
              <a:t> {</a:t>
            </a:r>
            <a:r>
              <a:rPr lang="en-US" sz="1600" i="1" dirty="0">
                <a:solidFill>
                  <a:srgbClr val="000000"/>
                </a:solidFill>
              </a:rPr>
              <a:t>mode</a:t>
            </a:r>
            <a:r>
              <a:rPr lang="en-US" sz="1600" dirty="0">
                <a:solidFill>
                  <a:srgbClr val="000000"/>
                </a:solidFill>
              </a:rPr>
              <a:t>} </a:t>
            </a:r>
            <a:r>
              <a:rPr lang="en-US" sz="1600" b="1" dirty="0">
                <a:solidFill>
                  <a:srgbClr val="000000"/>
                </a:solidFill>
              </a:rPr>
              <a:t>level</a:t>
            </a:r>
            <a:r>
              <a:rPr lang="en-US" sz="1600" dirty="0">
                <a:solidFill>
                  <a:srgbClr val="000000"/>
                </a:solidFill>
              </a:rPr>
              <a:t> {</a:t>
            </a:r>
            <a:r>
              <a:rPr lang="en-US" sz="1600" i="1" dirty="0">
                <a:solidFill>
                  <a:srgbClr val="000000"/>
                </a:solidFill>
              </a:rPr>
              <a:t>level</a:t>
            </a:r>
            <a:r>
              <a:rPr lang="en-US" sz="1600" dirty="0">
                <a:solidFill>
                  <a:srgbClr val="000000"/>
                </a:solidFill>
              </a:rPr>
              <a:t>} {</a:t>
            </a:r>
            <a:r>
              <a:rPr lang="en-US" sz="1600" i="1" dirty="0">
                <a:solidFill>
                  <a:srgbClr val="000000"/>
                </a:solidFill>
              </a:rPr>
              <a:t>command</a:t>
            </a:r>
            <a:r>
              <a:rPr lang="en-US" sz="1600" dirty="0">
                <a:solidFill>
                  <a:srgbClr val="000000"/>
                </a:solidFill>
              </a:rPr>
              <a:t> </a:t>
            </a:r>
            <a:r>
              <a:rPr lang="en-US" sz="1600" i="1" dirty="0">
                <a:solidFill>
                  <a:srgbClr val="000000"/>
                </a:solidFill>
              </a:rPr>
              <a:t>string</a:t>
            </a:r>
            <a:r>
              <a:rPr lang="en-US" sz="1600" dirty="0">
                <a:solidFill>
                  <a:srgbClr val="000000"/>
                </a:solidFill>
              </a:rPr>
              <a:t>} is used to change or set a privilege level for a command to any of these levels.</a:t>
            </a:r>
          </a:p>
        </p:txBody>
      </p:sp>
    </p:spTree>
    <p:extLst>
      <p:ext uri="{BB962C8B-B14F-4D97-AF65-F5344CB8AC3E}">
        <p14:creationId xmlns:p14="http://schemas.microsoft.com/office/powerpoint/2010/main" val="87249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852616"/>
          </a:xfrm>
        </p:spPr>
        <p:txBody>
          <a:bodyPr/>
          <a:lstStyle/>
          <a:p>
            <a:r>
              <a:rPr lang="en-US" sz="1600" dirty="0"/>
              <a:t>Terminal Lines and Password Protection</a:t>
            </a:r>
            <a:br>
              <a:rPr lang="en-US" dirty="0"/>
            </a:br>
            <a:r>
              <a:rPr lang="en-US" dirty="0"/>
              <a:t>Configuring a Username with Privilege Level</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115617" y="1112108"/>
            <a:ext cx="3840090" cy="3293209"/>
          </a:xfrm>
          <a:prstGeom prst="rect">
            <a:avLst/>
          </a:prstGeom>
          <a:noFill/>
        </p:spPr>
        <p:txBody>
          <a:bodyPr wrap="square" rtlCol="0">
            <a:spAutoFit/>
          </a:bodyPr>
          <a:lstStyle/>
          <a:p>
            <a:r>
              <a:rPr lang="en-US" sz="1600" dirty="0">
                <a:solidFill>
                  <a:srgbClr val="000000"/>
                </a:solidFill>
              </a:rPr>
              <a:t>Example 26-11 shows a configuration where the user noc is created along with the type 9 (scrypt) secret password cisco123. </a:t>
            </a:r>
          </a:p>
          <a:p>
            <a:endParaRPr lang="en-US" sz="1600" dirty="0">
              <a:solidFill>
                <a:srgbClr val="000000"/>
              </a:solidFill>
            </a:endParaRPr>
          </a:p>
          <a:p>
            <a:r>
              <a:rPr lang="en-US" sz="1600" dirty="0">
                <a:solidFill>
                  <a:srgbClr val="000000"/>
                </a:solidFill>
              </a:rPr>
              <a:t>Notice that the privilege level is also configured to level 5 as part of the username command. </a:t>
            </a:r>
          </a:p>
          <a:p>
            <a:endParaRPr lang="en-US" sz="1600" dirty="0">
              <a:solidFill>
                <a:srgbClr val="000000"/>
              </a:solidFill>
            </a:endParaRPr>
          </a:p>
          <a:p>
            <a:r>
              <a:rPr lang="en-US" sz="1600" dirty="0">
                <a:solidFill>
                  <a:srgbClr val="000000"/>
                </a:solidFill>
              </a:rPr>
              <a:t>Level 5 allows the user to go into any interface on the router and shut it down, unshut it, and configure an IP address on it.</a:t>
            </a:r>
          </a:p>
        </p:txBody>
      </p:sp>
      <p:pic>
        <p:nvPicPr>
          <p:cNvPr id="4" name="Picture 3">
            <a:extLst>
              <a:ext uri="{FF2B5EF4-FFF2-40B4-BE49-F238E27FC236}">
                <a16:creationId xmlns:a16="http://schemas.microsoft.com/office/drawing/2014/main" id="{B85CA534-45D9-1345-8221-E9FBFFD14B42}"/>
              </a:ext>
            </a:extLst>
          </p:cNvPr>
          <p:cNvPicPr>
            <a:picLocks noChangeAspect="1"/>
          </p:cNvPicPr>
          <p:nvPr/>
        </p:nvPicPr>
        <p:blipFill>
          <a:blip r:embed="rId3"/>
          <a:stretch>
            <a:fillRect/>
          </a:stretch>
        </p:blipFill>
        <p:spPr>
          <a:xfrm>
            <a:off x="3955707" y="1816446"/>
            <a:ext cx="4914900" cy="1320800"/>
          </a:xfrm>
          <a:prstGeom prst="rect">
            <a:avLst/>
          </a:prstGeom>
        </p:spPr>
      </p:pic>
    </p:spTree>
    <p:extLst>
      <p:ext uri="{BB962C8B-B14F-4D97-AF65-F5344CB8AC3E}">
        <p14:creationId xmlns:p14="http://schemas.microsoft.com/office/powerpoint/2010/main" val="39937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4" y="258906"/>
            <a:ext cx="8277832" cy="1134466"/>
          </a:xfrm>
        </p:spPr>
        <p:txBody>
          <a:bodyPr anchor="ctr"/>
          <a:lstStyle/>
          <a:p>
            <a:r>
              <a:rPr lang="en-US" sz="4800" dirty="0">
                <a:solidFill>
                  <a:schemeClr val="accent5">
                    <a:lumMod val="40000"/>
                    <a:lumOff val="60000"/>
                  </a:schemeClr>
                </a:solidFill>
              </a:rPr>
              <a:t>Access Control Lists (ACLs)</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393372"/>
            <a:ext cx="8277832"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ACLs are sequential lists of access control entries (ACEs) that perform permit or deny packet classification, based on predefined conditional matching statements.</a:t>
            </a:r>
          </a:p>
          <a:p>
            <a:pPr marL="285750" indent="-285750">
              <a:buFont typeface="Arial" panose="020B0604020202020204" pitchFamily="34" charset="0"/>
              <a:buChar char="•"/>
            </a:pPr>
            <a:endParaRPr lang="en-US" sz="1600" dirty="0">
              <a:solidFill>
                <a:schemeClr val="accent5">
                  <a:lumMod val="40000"/>
                  <a:lumOff val="60000"/>
                </a:schemeClr>
              </a:solidFill>
            </a:endParaRPr>
          </a:p>
          <a:p>
            <a:pPr marL="285750" indent="-285750">
              <a:buFont typeface="Arial" panose="020B0604020202020204" pitchFamily="34" charset="0"/>
              <a:buChar char="•"/>
            </a:pPr>
            <a:r>
              <a:rPr lang="en-US" sz="1600" dirty="0">
                <a:solidFill>
                  <a:schemeClr val="accent5">
                    <a:lumMod val="40000"/>
                    <a:lumOff val="60000"/>
                  </a:schemeClr>
                </a:solidFill>
              </a:rPr>
              <a:t>Packet classification starts at the top (lowest sequence) and proceeds down (higher sequence) until a matching pattern is identified.</a:t>
            </a:r>
          </a:p>
          <a:p>
            <a:pPr marL="285750" indent="-285750">
              <a:buFont typeface="Arial" panose="020B0604020202020204" pitchFamily="34" charset="0"/>
              <a:buChar char="•"/>
            </a:pPr>
            <a:endParaRPr lang="en-US" sz="1600" dirty="0">
              <a:solidFill>
                <a:schemeClr val="accent5">
                  <a:lumMod val="40000"/>
                  <a:lumOff val="60000"/>
                </a:schemeClr>
              </a:solidFill>
            </a:endParaRPr>
          </a:p>
          <a:p>
            <a:pPr marL="285750" indent="-285750">
              <a:buFont typeface="Arial" panose="020B0604020202020204" pitchFamily="34" charset="0"/>
              <a:buChar char="•"/>
            </a:pPr>
            <a:r>
              <a:rPr lang="en-US" sz="1600" dirty="0">
                <a:solidFill>
                  <a:schemeClr val="accent5">
                    <a:lumMod val="40000"/>
                    <a:lumOff val="60000"/>
                  </a:schemeClr>
                </a:solidFill>
              </a:rPr>
              <a:t>When a match is found, the appropriate action (permit or deny) is taken, and processing stops. </a:t>
            </a:r>
          </a:p>
          <a:p>
            <a:pPr marL="285750" indent="-285750">
              <a:buFont typeface="Arial" panose="020B0604020202020204" pitchFamily="34" charset="0"/>
              <a:buChar char="•"/>
            </a:pPr>
            <a:endParaRPr lang="en-US" sz="1600" dirty="0">
              <a:solidFill>
                <a:schemeClr val="accent5">
                  <a:lumMod val="40000"/>
                  <a:lumOff val="60000"/>
                </a:schemeClr>
              </a:solidFill>
            </a:endParaRPr>
          </a:p>
          <a:p>
            <a:pPr marL="285750" indent="-285750">
              <a:buFont typeface="Arial" panose="020B0604020202020204" pitchFamily="34" charset="0"/>
              <a:buChar char="•"/>
            </a:pPr>
            <a:r>
              <a:rPr lang="en-US" sz="1600" dirty="0">
                <a:solidFill>
                  <a:schemeClr val="accent5">
                    <a:lumMod val="40000"/>
                    <a:lumOff val="60000"/>
                  </a:schemeClr>
                </a:solidFill>
              </a:rPr>
              <a:t>At the end of every ACL is an implicit deny ACE, which denies all packets that did not match earlier in the ACL.</a:t>
            </a:r>
          </a:p>
          <a:p>
            <a:pPr marL="285750" indent="-285750">
              <a:buFont typeface="Arial" panose="020B0604020202020204" pitchFamily="34" charset="0"/>
              <a:buChar char="•"/>
            </a:pPr>
            <a:endParaRPr lang="en-US" sz="1600"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282487357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830997"/>
          </a:xfrm>
        </p:spPr>
        <p:txBody>
          <a:bodyPr/>
          <a:lstStyle/>
          <a:p>
            <a:r>
              <a:rPr lang="en-US" sz="1600" dirty="0"/>
              <a:t>Terminal Lines and Password Protection</a:t>
            </a:r>
            <a:br>
              <a:rPr lang="en-US" dirty="0"/>
            </a:br>
            <a:r>
              <a:rPr lang="en-US" dirty="0"/>
              <a:t>Verifying Privilege Levels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107235" y="862793"/>
            <a:ext cx="9036765" cy="830997"/>
          </a:xfrm>
          <a:prstGeom prst="rect">
            <a:avLst/>
          </a:prstGeom>
          <a:noFill/>
        </p:spPr>
        <p:txBody>
          <a:bodyPr wrap="square" rtlCol="0">
            <a:spAutoFit/>
          </a:bodyPr>
          <a:lstStyle/>
          <a:p>
            <a:r>
              <a:rPr lang="en-US" sz="1600" dirty="0">
                <a:solidFill>
                  <a:srgbClr val="000000"/>
                </a:solidFill>
              </a:rPr>
              <a:t>The example shows a quick test to verify that the only commands allowed for privilege level 5 users are those specified by the privilege level command.</a:t>
            </a:r>
          </a:p>
          <a:p>
            <a:endParaRPr lang="en-US" sz="1600" dirty="0">
              <a:solidFill>
                <a:srgbClr val="000000"/>
              </a:solidFill>
            </a:endParaRPr>
          </a:p>
        </p:txBody>
      </p:sp>
      <p:pic>
        <p:nvPicPr>
          <p:cNvPr id="11" name="Picture 10">
            <a:extLst>
              <a:ext uri="{FF2B5EF4-FFF2-40B4-BE49-F238E27FC236}">
                <a16:creationId xmlns:a16="http://schemas.microsoft.com/office/drawing/2014/main" id="{99D2F494-AAF0-3C46-8D46-1E2C07AC464C}"/>
              </a:ext>
            </a:extLst>
          </p:cNvPr>
          <p:cNvPicPr>
            <a:picLocks noChangeAspect="1"/>
          </p:cNvPicPr>
          <p:nvPr/>
        </p:nvPicPr>
        <p:blipFill>
          <a:blip r:embed="rId3"/>
          <a:stretch>
            <a:fillRect/>
          </a:stretch>
        </p:blipFill>
        <p:spPr>
          <a:xfrm>
            <a:off x="1033047" y="1693790"/>
            <a:ext cx="3536379" cy="657092"/>
          </a:xfrm>
          <a:prstGeom prst="rect">
            <a:avLst/>
          </a:prstGeom>
        </p:spPr>
      </p:pic>
      <p:pic>
        <p:nvPicPr>
          <p:cNvPr id="10" name="Picture 9">
            <a:extLst>
              <a:ext uri="{FF2B5EF4-FFF2-40B4-BE49-F238E27FC236}">
                <a16:creationId xmlns:a16="http://schemas.microsoft.com/office/drawing/2014/main" id="{6CF241C3-AC88-0941-A1D6-C38AC5A3FFA1}"/>
              </a:ext>
            </a:extLst>
          </p:cNvPr>
          <p:cNvPicPr>
            <a:picLocks noChangeAspect="1"/>
          </p:cNvPicPr>
          <p:nvPr/>
        </p:nvPicPr>
        <p:blipFill>
          <a:blip r:embed="rId4"/>
          <a:stretch>
            <a:fillRect/>
          </a:stretch>
        </p:blipFill>
        <p:spPr>
          <a:xfrm>
            <a:off x="4784639" y="1974901"/>
            <a:ext cx="3725114" cy="2473632"/>
          </a:xfrm>
          <a:prstGeom prst="rect">
            <a:avLst/>
          </a:prstGeom>
        </p:spPr>
      </p:pic>
      <p:pic>
        <p:nvPicPr>
          <p:cNvPr id="9" name="Picture 8">
            <a:extLst>
              <a:ext uri="{FF2B5EF4-FFF2-40B4-BE49-F238E27FC236}">
                <a16:creationId xmlns:a16="http://schemas.microsoft.com/office/drawing/2014/main" id="{57852A6F-16FC-4D45-B6E4-84D9BD4E8D49}"/>
              </a:ext>
            </a:extLst>
          </p:cNvPr>
          <p:cNvPicPr>
            <a:picLocks noChangeAspect="1"/>
          </p:cNvPicPr>
          <p:nvPr/>
        </p:nvPicPr>
        <p:blipFill>
          <a:blip r:embed="rId5"/>
          <a:stretch>
            <a:fillRect/>
          </a:stretch>
        </p:blipFill>
        <p:spPr>
          <a:xfrm>
            <a:off x="1033048" y="2212895"/>
            <a:ext cx="3536378" cy="2473632"/>
          </a:xfrm>
          <a:prstGeom prst="rect">
            <a:avLst/>
          </a:prstGeom>
        </p:spPr>
      </p:pic>
    </p:spTree>
    <p:extLst>
      <p:ext uri="{BB962C8B-B14F-4D97-AF65-F5344CB8AC3E}">
        <p14:creationId xmlns:p14="http://schemas.microsoft.com/office/powerpoint/2010/main" val="4608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931217"/>
          </a:xfrm>
        </p:spPr>
        <p:txBody>
          <a:bodyPr/>
          <a:lstStyle/>
          <a:p>
            <a:r>
              <a:rPr lang="en-US" sz="1600" dirty="0"/>
              <a:t>Terminal Lines and Password Protection</a:t>
            </a:r>
            <a:br>
              <a:rPr lang="en-US" dirty="0"/>
            </a:br>
            <a:r>
              <a:rPr lang="en-US" dirty="0"/>
              <a:t>Controlling Access to vty Lines with ACLs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432486" y="1112108"/>
            <a:ext cx="8489092" cy="3077766"/>
          </a:xfrm>
          <a:prstGeom prst="rect">
            <a:avLst/>
          </a:prstGeom>
          <a:noFill/>
        </p:spPr>
        <p:txBody>
          <a:bodyPr wrap="square" rtlCol="0">
            <a:spAutoFit/>
          </a:bodyPr>
          <a:lstStyle/>
          <a:p>
            <a:r>
              <a:rPr lang="en-US" dirty="0">
                <a:solidFill>
                  <a:srgbClr val="000000"/>
                </a:solidFill>
              </a:rPr>
              <a:t>Access to the vty lines of an IOS device can be further secured by applying inbound ACLs on them, allowing access only from a restricted set of IP addresses. Outbound vty connections from an IOS device can also be controlled by applying outbound ACLs to vtys.</a:t>
            </a:r>
          </a:p>
          <a:p>
            <a:endParaRPr lang="en-US" dirty="0">
              <a:solidFill>
                <a:srgbClr val="000000"/>
              </a:solidFill>
            </a:endParaRPr>
          </a:p>
          <a:p>
            <a:r>
              <a:rPr lang="en-US" dirty="0">
                <a:solidFill>
                  <a:srgbClr val="000000"/>
                </a:solidFill>
              </a:rPr>
              <a:t>To apply a standard or an extended access list to a vty line, use the command </a:t>
            </a:r>
            <a:r>
              <a:rPr lang="en-US" b="1" dirty="0">
                <a:solidFill>
                  <a:srgbClr val="000000"/>
                </a:solidFill>
              </a:rPr>
              <a:t>access-class </a:t>
            </a:r>
            <a:r>
              <a:rPr lang="en-US" dirty="0">
                <a:solidFill>
                  <a:srgbClr val="000000"/>
                </a:solidFill>
              </a:rPr>
              <a:t>{</a:t>
            </a:r>
            <a:r>
              <a:rPr lang="en-US" i="1" dirty="0">
                <a:solidFill>
                  <a:srgbClr val="000000"/>
                </a:solidFill>
              </a:rPr>
              <a:t>access-list-number</a:t>
            </a:r>
            <a:r>
              <a:rPr lang="en-US" dirty="0">
                <a:solidFill>
                  <a:srgbClr val="000000"/>
                </a:solidFill>
              </a:rPr>
              <a:t>|</a:t>
            </a:r>
            <a:r>
              <a:rPr lang="en-US" i="1" dirty="0">
                <a:solidFill>
                  <a:srgbClr val="000000"/>
                </a:solidFill>
              </a:rPr>
              <a:t>access-list-name</a:t>
            </a:r>
            <a:r>
              <a:rPr lang="en-US" dirty="0">
                <a:solidFill>
                  <a:srgbClr val="000000"/>
                </a:solidFill>
              </a:rPr>
              <a:t>} {</a:t>
            </a:r>
            <a:r>
              <a:rPr lang="en-US" b="1" dirty="0">
                <a:solidFill>
                  <a:srgbClr val="000000"/>
                </a:solidFill>
              </a:rPr>
              <a:t>in</a:t>
            </a:r>
            <a:r>
              <a:rPr lang="en-US" dirty="0">
                <a:solidFill>
                  <a:srgbClr val="000000"/>
                </a:solidFill>
              </a:rPr>
              <a:t>|</a:t>
            </a:r>
            <a:r>
              <a:rPr lang="en-US" b="1" dirty="0">
                <a:solidFill>
                  <a:srgbClr val="000000"/>
                </a:solidFill>
              </a:rPr>
              <a:t>out</a:t>
            </a:r>
            <a:r>
              <a:rPr lang="en-US" dirty="0">
                <a:solidFill>
                  <a:srgbClr val="000000"/>
                </a:solidFill>
              </a:rPr>
              <a:t>} under line configuration mode. The </a:t>
            </a:r>
            <a:r>
              <a:rPr lang="en-US" b="1" dirty="0">
                <a:solidFill>
                  <a:srgbClr val="000000"/>
                </a:solidFill>
              </a:rPr>
              <a:t>in</a:t>
            </a:r>
            <a:r>
              <a:rPr lang="en-US" dirty="0">
                <a:solidFill>
                  <a:srgbClr val="000000"/>
                </a:solidFill>
              </a:rPr>
              <a:t> keyword applies an inbound ACL, and the </a:t>
            </a:r>
            <a:r>
              <a:rPr lang="en-US" b="1" dirty="0">
                <a:solidFill>
                  <a:srgbClr val="000000"/>
                </a:solidFill>
              </a:rPr>
              <a:t>out</a:t>
            </a:r>
            <a:r>
              <a:rPr lang="en-US" dirty="0">
                <a:solidFill>
                  <a:srgbClr val="000000"/>
                </a:solidFill>
              </a:rPr>
              <a:t> keyword applies an outbound ACL.</a:t>
            </a:r>
          </a:p>
          <a:p>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329550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827903"/>
          </a:xfrm>
        </p:spPr>
        <p:txBody>
          <a:bodyPr/>
          <a:lstStyle/>
          <a:p>
            <a:r>
              <a:rPr lang="en-US" sz="1600" dirty="0"/>
              <a:t>Terminal Lines and Password Protection</a:t>
            </a:r>
            <a:br>
              <a:rPr lang="en-US" dirty="0"/>
            </a:br>
            <a:r>
              <a:rPr lang="en-US" dirty="0"/>
              <a:t>Verifying Access to vty Lines with ACLs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0" y="956601"/>
            <a:ext cx="8946292" cy="1323439"/>
          </a:xfrm>
          <a:prstGeom prst="rect">
            <a:avLst/>
          </a:prstGeom>
          <a:noFill/>
        </p:spPr>
        <p:txBody>
          <a:bodyPr wrap="square" rtlCol="0">
            <a:spAutoFit/>
          </a:bodyPr>
          <a:lstStyle/>
          <a:p>
            <a:r>
              <a:rPr lang="en-US" sz="1600" dirty="0">
                <a:solidFill>
                  <a:srgbClr val="000000"/>
                </a:solidFill>
              </a:rPr>
              <a:t>Example 26-13 demonstrates R1 using Telnet to get into R2 before and after applying an</a:t>
            </a:r>
          </a:p>
          <a:p>
            <a:r>
              <a:rPr lang="en-US" sz="1600" dirty="0">
                <a:solidFill>
                  <a:srgbClr val="000000"/>
                </a:solidFill>
              </a:rPr>
              <a:t>ACL to R2’s vty line. R1 is configured with IP address 10.12.1.1 and R2 with 10.12.1.2. The ACL being applied to R2’s vty line is meant to block vty access into it from R1.</a:t>
            </a:r>
          </a:p>
          <a:p>
            <a:endParaRPr lang="en-US" sz="1600" dirty="0">
              <a:solidFill>
                <a:srgbClr val="000000"/>
              </a:solidFill>
            </a:endParaRPr>
          </a:p>
          <a:p>
            <a:endParaRPr lang="en-US" sz="1600" dirty="0">
              <a:solidFill>
                <a:srgbClr val="000000"/>
              </a:solidFill>
            </a:endParaRPr>
          </a:p>
        </p:txBody>
      </p:sp>
      <p:pic>
        <p:nvPicPr>
          <p:cNvPr id="4" name="Picture 3">
            <a:extLst>
              <a:ext uri="{FF2B5EF4-FFF2-40B4-BE49-F238E27FC236}">
                <a16:creationId xmlns:a16="http://schemas.microsoft.com/office/drawing/2014/main" id="{A7EDDA96-07B5-0B4A-A6EC-82F0B0908BC1}"/>
              </a:ext>
            </a:extLst>
          </p:cNvPr>
          <p:cNvPicPr>
            <a:picLocks noChangeAspect="1"/>
          </p:cNvPicPr>
          <p:nvPr/>
        </p:nvPicPr>
        <p:blipFill>
          <a:blip r:embed="rId3"/>
          <a:stretch>
            <a:fillRect/>
          </a:stretch>
        </p:blipFill>
        <p:spPr>
          <a:xfrm>
            <a:off x="360002" y="1917826"/>
            <a:ext cx="3753142" cy="1891270"/>
          </a:xfrm>
          <a:prstGeom prst="rect">
            <a:avLst/>
          </a:prstGeom>
        </p:spPr>
      </p:pic>
      <p:pic>
        <p:nvPicPr>
          <p:cNvPr id="8" name="Picture 7">
            <a:extLst>
              <a:ext uri="{FF2B5EF4-FFF2-40B4-BE49-F238E27FC236}">
                <a16:creationId xmlns:a16="http://schemas.microsoft.com/office/drawing/2014/main" id="{1514910F-9D38-BC48-8FDF-A0627272A740}"/>
              </a:ext>
            </a:extLst>
          </p:cNvPr>
          <p:cNvPicPr>
            <a:picLocks noChangeAspect="1"/>
          </p:cNvPicPr>
          <p:nvPr/>
        </p:nvPicPr>
        <p:blipFill>
          <a:blip r:embed="rId4"/>
          <a:stretch>
            <a:fillRect/>
          </a:stretch>
        </p:blipFill>
        <p:spPr>
          <a:xfrm>
            <a:off x="4893274" y="1911767"/>
            <a:ext cx="3366389" cy="2811108"/>
          </a:xfrm>
          <a:prstGeom prst="rect">
            <a:avLst/>
          </a:prstGeom>
        </p:spPr>
      </p:pic>
    </p:spTree>
    <p:extLst>
      <p:ext uri="{BB962C8B-B14F-4D97-AF65-F5344CB8AC3E}">
        <p14:creationId xmlns:p14="http://schemas.microsoft.com/office/powerpoint/2010/main" val="137718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1075038"/>
          </a:xfrm>
        </p:spPr>
        <p:txBody>
          <a:bodyPr/>
          <a:lstStyle/>
          <a:p>
            <a:r>
              <a:rPr lang="en-US" sz="1600" dirty="0"/>
              <a:t>Terminal Lines and Password Protection</a:t>
            </a:r>
            <a:br>
              <a:rPr lang="en-US" dirty="0"/>
            </a:br>
            <a:r>
              <a:rPr lang="en-US" dirty="0"/>
              <a:t>Controlling Access to vty Lines Using Transport Input</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0" y="1171366"/>
            <a:ext cx="3157483" cy="3046988"/>
          </a:xfrm>
          <a:prstGeom prst="rect">
            <a:avLst/>
          </a:prstGeom>
          <a:noFill/>
        </p:spPr>
        <p:txBody>
          <a:bodyPr wrap="square" rtlCol="0">
            <a:spAutoFit/>
          </a:bodyPr>
          <a:lstStyle/>
          <a:p>
            <a:r>
              <a:rPr lang="en-US" sz="1600" dirty="0">
                <a:solidFill>
                  <a:srgbClr val="000000"/>
                </a:solidFill>
              </a:rPr>
              <a:t>Another way to further control what type of protocols are allowed to access the vty lines is to use the command </a:t>
            </a:r>
            <a:r>
              <a:rPr lang="en-US" sz="1600" b="1" dirty="0">
                <a:solidFill>
                  <a:srgbClr val="000000"/>
                </a:solidFill>
              </a:rPr>
              <a:t>transport input</a:t>
            </a:r>
            <a:r>
              <a:rPr lang="en-US" sz="1600" dirty="0">
                <a:solidFill>
                  <a:srgbClr val="000000"/>
                </a:solidFill>
              </a:rPr>
              <a:t> {</a:t>
            </a:r>
            <a:r>
              <a:rPr lang="en-US" sz="1600" b="1" dirty="0">
                <a:solidFill>
                  <a:srgbClr val="000000"/>
                </a:solidFill>
              </a:rPr>
              <a:t>all</a:t>
            </a:r>
            <a:r>
              <a:rPr lang="en-US" sz="1600" dirty="0">
                <a:solidFill>
                  <a:srgbClr val="000000"/>
                </a:solidFill>
              </a:rPr>
              <a:t> | </a:t>
            </a:r>
            <a:r>
              <a:rPr lang="en-US" sz="1600" b="1" dirty="0">
                <a:solidFill>
                  <a:srgbClr val="000000"/>
                </a:solidFill>
              </a:rPr>
              <a:t>none</a:t>
            </a:r>
            <a:r>
              <a:rPr lang="en-US" sz="1600" dirty="0">
                <a:solidFill>
                  <a:srgbClr val="000000"/>
                </a:solidFill>
              </a:rPr>
              <a:t> | </a:t>
            </a:r>
            <a:r>
              <a:rPr lang="en-US" sz="1600" b="1" dirty="0">
                <a:solidFill>
                  <a:srgbClr val="000000"/>
                </a:solidFill>
              </a:rPr>
              <a:t>telnet</a:t>
            </a:r>
            <a:r>
              <a:rPr lang="en-US" sz="1600" dirty="0">
                <a:solidFill>
                  <a:srgbClr val="000000"/>
                </a:solidFill>
              </a:rPr>
              <a:t> | </a:t>
            </a:r>
            <a:r>
              <a:rPr lang="en-US" sz="1600" b="1" dirty="0">
                <a:solidFill>
                  <a:srgbClr val="000000"/>
                </a:solidFill>
              </a:rPr>
              <a:t>ssh</a:t>
            </a:r>
            <a:r>
              <a:rPr lang="en-US" sz="1600" dirty="0">
                <a:solidFill>
                  <a:srgbClr val="000000"/>
                </a:solidFill>
              </a:rPr>
              <a:t>} under line configuration mode.</a:t>
            </a:r>
          </a:p>
          <a:p>
            <a:endParaRPr lang="en-US" sz="1600" dirty="0">
              <a:solidFill>
                <a:srgbClr val="000000"/>
              </a:solidFill>
            </a:endParaRPr>
          </a:p>
          <a:p>
            <a:r>
              <a:rPr lang="en-US" sz="1600" dirty="0">
                <a:solidFill>
                  <a:srgbClr val="000000"/>
                </a:solidFill>
              </a:rPr>
              <a:t>Table 26-3 includes a description for each of the transport input command keywords.</a:t>
            </a:r>
          </a:p>
          <a:p>
            <a:endParaRPr lang="en-US" sz="1600" dirty="0">
              <a:solidFill>
                <a:srgbClr val="000000"/>
              </a:solidFill>
            </a:endParaRPr>
          </a:p>
          <a:p>
            <a:endParaRPr lang="en-US" sz="1600" dirty="0">
              <a:solidFill>
                <a:srgbClr val="000000"/>
              </a:solidFill>
            </a:endParaRPr>
          </a:p>
        </p:txBody>
      </p:sp>
      <p:graphicFrame>
        <p:nvGraphicFramePr>
          <p:cNvPr id="4" name="Table 7">
            <a:extLst>
              <a:ext uri="{FF2B5EF4-FFF2-40B4-BE49-F238E27FC236}">
                <a16:creationId xmlns:a16="http://schemas.microsoft.com/office/drawing/2014/main" id="{AE106502-3152-43CC-986D-8B522738D089}"/>
              </a:ext>
            </a:extLst>
          </p:cNvPr>
          <p:cNvGraphicFramePr>
            <a:graphicFrameLocks noGrp="1"/>
          </p:cNvGraphicFramePr>
          <p:nvPr>
            <p:extLst>
              <p:ext uri="{D42A27DB-BD31-4B8C-83A1-F6EECF244321}">
                <p14:modId xmlns:p14="http://schemas.microsoft.com/office/powerpoint/2010/main" val="4027773823"/>
              </p:ext>
            </p:extLst>
          </p:nvPr>
        </p:nvGraphicFramePr>
        <p:xfrm>
          <a:off x="3157484" y="1006038"/>
          <a:ext cx="4836142" cy="2159000"/>
        </p:xfrm>
        <a:graphic>
          <a:graphicData uri="http://schemas.openxmlformats.org/drawingml/2006/table">
            <a:tbl>
              <a:tblPr firstRow="1" bandRow="1">
                <a:tableStyleId>{5C22544A-7EE6-4342-B048-85BDC9FD1C3A}</a:tableStyleId>
              </a:tblPr>
              <a:tblGrid>
                <a:gridCol w="1285984">
                  <a:extLst>
                    <a:ext uri="{9D8B030D-6E8A-4147-A177-3AD203B41FA5}">
                      <a16:colId xmlns:a16="http://schemas.microsoft.com/office/drawing/2014/main" val="3734459981"/>
                    </a:ext>
                  </a:extLst>
                </a:gridCol>
                <a:gridCol w="3550158">
                  <a:extLst>
                    <a:ext uri="{9D8B030D-6E8A-4147-A177-3AD203B41FA5}">
                      <a16:colId xmlns:a16="http://schemas.microsoft.com/office/drawing/2014/main" val="3669579435"/>
                    </a:ext>
                  </a:extLst>
                </a:gridCol>
              </a:tblGrid>
              <a:tr h="0">
                <a:tc>
                  <a:txBody>
                    <a:bodyPr/>
                    <a:lstStyle/>
                    <a:p>
                      <a:r>
                        <a:rPr lang="en-US" dirty="0"/>
                        <a:t>Keyword</a:t>
                      </a:r>
                    </a:p>
                  </a:txBody>
                  <a:tcPr/>
                </a:tc>
                <a:tc>
                  <a:txBody>
                    <a:bodyPr/>
                    <a:lstStyle/>
                    <a:p>
                      <a:r>
                        <a:rPr lang="en-US" dirty="0"/>
                        <a:t>Description</a:t>
                      </a:r>
                    </a:p>
                  </a:txBody>
                  <a:tcPr/>
                </a:tc>
                <a:extLst>
                  <a:ext uri="{0D108BD9-81ED-4DB2-BD59-A6C34878D82A}">
                    <a16:rowId xmlns:a16="http://schemas.microsoft.com/office/drawing/2014/main" val="4218408825"/>
                  </a:ext>
                </a:extLst>
              </a:tr>
              <a:tr h="370840">
                <a:tc>
                  <a:txBody>
                    <a:bodyPr/>
                    <a:lstStyle/>
                    <a:p>
                      <a:r>
                        <a:rPr lang="en-US" dirty="0"/>
                        <a:t>All</a:t>
                      </a:r>
                    </a:p>
                  </a:txBody>
                  <a:tcPr/>
                </a:tc>
                <a:tc>
                  <a:txBody>
                    <a:bodyPr/>
                    <a:lstStyle/>
                    <a:p>
                      <a:r>
                        <a:rPr lang="en-US" dirty="0"/>
                        <a:t>Allows Telnet and SSH</a:t>
                      </a:r>
                    </a:p>
                  </a:txBody>
                  <a:tcPr/>
                </a:tc>
                <a:extLst>
                  <a:ext uri="{0D108BD9-81ED-4DB2-BD59-A6C34878D82A}">
                    <a16:rowId xmlns:a16="http://schemas.microsoft.com/office/drawing/2014/main" val="2539633854"/>
                  </a:ext>
                </a:extLst>
              </a:tr>
              <a:tr h="370840">
                <a:tc>
                  <a:txBody>
                    <a:bodyPr/>
                    <a:lstStyle/>
                    <a:p>
                      <a:r>
                        <a:rPr lang="en-US" dirty="0"/>
                        <a:t>None</a:t>
                      </a:r>
                    </a:p>
                  </a:txBody>
                  <a:tcPr/>
                </a:tc>
                <a:tc>
                  <a:txBody>
                    <a:bodyPr/>
                    <a:lstStyle/>
                    <a:p>
                      <a:r>
                        <a:rPr lang="en-US" dirty="0"/>
                        <a:t>Blocks Telnet and SSH</a:t>
                      </a:r>
                    </a:p>
                  </a:txBody>
                  <a:tcPr/>
                </a:tc>
                <a:extLst>
                  <a:ext uri="{0D108BD9-81ED-4DB2-BD59-A6C34878D82A}">
                    <a16:rowId xmlns:a16="http://schemas.microsoft.com/office/drawing/2014/main" val="583850959"/>
                  </a:ext>
                </a:extLst>
              </a:tr>
              <a:tr h="370840">
                <a:tc>
                  <a:txBody>
                    <a:bodyPr/>
                    <a:lstStyle/>
                    <a:p>
                      <a:r>
                        <a:rPr lang="en-US" dirty="0"/>
                        <a:t>telnet</a:t>
                      </a:r>
                    </a:p>
                  </a:txBody>
                  <a:tcPr/>
                </a:tc>
                <a:tc>
                  <a:txBody>
                    <a:bodyPr/>
                    <a:lstStyle/>
                    <a:p>
                      <a:r>
                        <a:rPr lang="en-US" dirty="0"/>
                        <a:t>Allows Telnet only</a:t>
                      </a:r>
                    </a:p>
                  </a:txBody>
                  <a:tcPr/>
                </a:tc>
                <a:extLst>
                  <a:ext uri="{0D108BD9-81ED-4DB2-BD59-A6C34878D82A}">
                    <a16:rowId xmlns:a16="http://schemas.microsoft.com/office/drawing/2014/main" val="3543565611"/>
                  </a:ext>
                </a:extLst>
              </a:tr>
              <a:tr h="370840">
                <a:tc>
                  <a:txBody>
                    <a:bodyPr/>
                    <a:lstStyle/>
                    <a:p>
                      <a:r>
                        <a:rPr lang="en-US" dirty="0"/>
                        <a:t>ssh</a:t>
                      </a:r>
                    </a:p>
                  </a:txBody>
                  <a:tcPr/>
                </a:tc>
                <a:tc>
                  <a:txBody>
                    <a:bodyPr/>
                    <a:lstStyle/>
                    <a:p>
                      <a:r>
                        <a:rPr lang="en-US" dirty="0"/>
                        <a:t>Allows SSH only</a:t>
                      </a:r>
                    </a:p>
                  </a:txBody>
                  <a:tcPr/>
                </a:tc>
                <a:extLst>
                  <a:ext uri="{0D108BD9-81ED-4DB2-BD59-A6C34878D82A}">
                    <a16:rowId xmlns:a16="http://schemas.microsoft.com/office/drawing/2014/main" val="3445601896"/>
                  </a:ext>
                </a:extLst>
              </a:tr>
              <a:tr h="370840">
                <a:tc>
                  <a:txBody>
                    <a:bodyPr/>
                    <a:lstStyle/>
                    <a:p>
                      <a:r>
                        <a:rPr lang="en-US" dirty="0"/>
                        <a:t>telnet ssh</a:t>
                      </a:r>
                    </a:p>
                  </a:txBody>
                  <a:tcPr/>
                </a:tc>
                <a:tc>
                  <a:txBody>
                    <a:bodyPr/>
                    <a:lstStyle/>
                    <a:p>
                      <a:r>
                        <a:rPr lang="en-US" dirty="0"/>
                        <a:t>Allows Telnet and SSH</a:t>
                      </a:r>
                    </a:p>
                  </a:txBody>
                  <a:tcPr/>
                </a:tc>
                <a:extLst>
                  <a:ext uri="{0D108BD9-81ED-4DB2-BD59-A6C34878D82A}">
                    <a16:rowId xmlns:a16="http://schemas.microsoft.com/office/drawing/2014/main" val="2307970227"/>
                  </a:ext>
                </a:extLst>
              </a:tr>
            </a:tbl>
          </a:graphicData>
        </a:graphic>
      </p:graphicFrame>
      <p:sp>
        <p:nvSpPr>
          <p:cNvPr id="9" name="TextBox 8">
            <a:extLst>
              <a:ext uri="{FF2B5EF4-FFF2-40B4-BE49-F238E27FC236}">
                <a16:creationId xmlns:a16="http://schemas.microsoft.com/office/drawing/2014/main" id="{B2CA6F62-4432-41AC-87DA-128D309DFA26}"/>
              </a:ext>
            </a:extLst>
          </p:cNvPr>
          <p:cNvSpPr txBox="1"/>
          <p:nvPr/>
        </p:nvSpPr>
        <p:spPr>
          <a:xfrm>
            <a:off x="3303639" y="3254477"/>
            <a:ext cx="5327755" cy="307777"/>
          </a:xfrm>
          <a:prstGeom prst="rect">
            <a:avLst/>
          </a:prstGeom>
          <a:noFill/>
        </p:spPr>
        <p:txBody>
          <a:bodyPr wrap="square" rtlCol="0">
            <a:spAutoFit/>
          </a:bodyPr>
          <a:lstStyle/>
          <a:p>
            <a:r>
              <a:rPr lang="en-US" sz="1400" dirty="0"/>
              <a:t>Table 26-3 Transport Input Command Keyword Description</a:t>
            </a:r>
          </a:p>
        </p:txBody>
      </p:sp>
    </p:spTree>
    <p:extLst>
      <p:ext uri="{BB962C8B-B14F-4D97-AF65-F5344CB8AC3E}">
        <p14:creationId xmlns:p14="http://schemas.microsoft.com/office/powerpoint/2010/main" val="12097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1075038"/>
          </a:xfrm>
        </p:spPr>
        <p:txBody>
          <a:bodyPr/>
          <a:lstStyle/>
          <a:p>
            <a:r>
              <a:rPr lang="en-US" sz="1600" dirty="0"/>
              <a:t>Terminal Lines and Password Protection</a:t>
            </a:r>
            <a:br>
              <a:rPr lang="en-US" dirty="0"/>
            </a:br>
            <a:r>
              <a:rPr lang="en-US" dirty="0"/>
              <a:t>Controlling Access to vty Lines Using Transport Input</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4049" y="1267478"/>
            <a:ext cx="3904735" cy="2308324"/>
          </a:xfrm>
          <a:prstGeom prst="rect">
            <a:avLst/>
          </a:prstGeom>
          <a:noFill/>
        </p:spPr>
        <p:txBody>
          <a:bodyPr wrap="square" rtlCol="0">
            <a:spAutoFit/>
          </a:bodyPr>
          <a:lstStyle/>
          <a:p>
            <a:r>
              <a:rPr lang="en-US" sz="1600" dirty="0">
                <a:solidFill>
                  <a:srgbClr val="000000"/>
                </a:solidFill>
              </a:rPr>
              <a:t>Example 26-14 shows the vty lines from 0 to 4 configured with different </a:t>
            </a:r>
            <a:r>
              <a:rPr lang="en-US" sz="1600" b="1" dirty="0">
                <a:solidFill>
                  <a:srgbClr val="000000"/>
                </a:solidFill>
              </a:rPr>
              <a:t>transport input</a:t>
            </a:r>
            <a:r>
              <a:rPr lang="en-US" sz="1600" dirty="0">
                <a:solidFill>
                  <a:srgbClr val="000000"/>
                </a:solidFill>
              </a:rPr>
              <a:t> command keywords. </a:t>
            </a:r>
          </a:p>
          <a:p>
            <a:endParaRPr lang="en-US" sz="1600" dirty="0">
              <a:solidFill>
                <a:srgbClr val="000000"/>
              </a:solidFill>
            </a:endParaRPr>
          </a:p>
          <a:p>
            <a:r>
              <a:rPr lang="en-US" sz="1600" dirty="0">
                <a:solidFill>
                  <a:srgbClr val="000000"/>
                </a:solidFill>
              </a:rPr>
              <a:t>Keep in mind that vty lines are evaluated from the top (vty 0) onward, and each vty line accepts only one user.</a:t>
            </a:r>
          </a:p>
          <a:p>
            <a:endParaRPr lang="en-US" sz="1600" dirty="0">
              <a:solidFill>
                <a:srgbClr val="000000"/>
              </a:solidFill>
            </a:endParaRPr>
          </a:p>
          <a:p>
            <a:endParaRPr lang="en-US" sz="1600" dirty="0">
              <a:solidFill>
                <a:srgbClr val="000000"/>
              </a:solidFill>
            </a:endParaRPr>
          </a:p>
        </p:txBody>
      </p:sp>
      <p:pic>
        <p:nvPicPr>
          <p:cNvPr id="4" name="Picture 3">
            <a:extLst>
              <a:ext uri="{FF2B5EF4-FFF2-40B4-BE49-F238E27FC236}">
                <a16:creationId xmlns:a16="http://schemas.microsoft.com/office/drawing/2014/main" id="{998D2582-45D4-E843-970E-66D83AF7F638}"/>
              </a:ext>
            </a:extLst>
          </p:cNvPr>
          <p:cNvPicPr>
            <a:picLocks noChangeAspect="1"/>
          </p:cNvPicPr>
          <p:nvPr/>
        </p:nvPicPr>
        <p:blipFill>
          <a:blip r:embed="rId3"/>
          <a:stretch>
            <a:fillRect/>
          </a:stretch>
        </p:blipFill>
        <p:spPr>
          <a:xfrm>
            <a:off x="4264627" y="1267478"/>
            <a:ext cx="4302724" cy="2353052"/>
          </a:xfrm>
          <a:prstGeom prst="rect">
            <a:avLst/>
          </a:prstGeom>
        </p:spPr>
      </p:pic>
    </p:spTree>
    <p:extLst>
      <p:ext uri="{BB962C8B-B14F-4D97-AF65-F5344CB8AC3E}">
        <p14:creationId xmlns:p14="http://schemas.microsoft.com/office/powerpoint/2010/main" val="273089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1075038"/>
          </a:xfrm>
        </p:spPr>
        <p:txBody>
          <a:bodyPr/>
          <a:lstStyle/>
          <a:p>
            <a:r>
              <a:rPr lang="en-US" sz="1600" dirty="0"/>
              <a:t>Terminal Lines and Password Protection</a:t>
            </a:r>
            <a:br>
              <a:rPr lang="en-US" dirty="0"/>
            </a:br>
            <a:r>
              <a:rPr lang="en-US" dirty="0"/>
              <a:t>Verifying Access to vty Lines Using Transport Input</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0" y="1010537"/>
            <a:ext cx="8773297" cy="584775"/>
          </a:xfrm>
          <a:prstGeom prst="rect">
            <a:avLst/>
          </a:prstGeom>
          <a:noFill/>
        </p:spPr>
        <p:txBody>
          <a:bodyPr wrap="square" rtlCol="0">
            <a:spAutoFit/>
          </a:bodyPr>
          <a:lstStyle/>
          <a:p>
            <a:r>
              <a:rPr lang="en-US" sz="1600" dirty="0">
                <a:solidFill>
                  <a:srgbClr val="000000"/>
                </a:solidFill>
              </a:rPr>
              <a:t>Example 26-15 demonstrates how Telnet sessions are assigned to different vty lines on R1.</a:t>
            </a:r>
          </a:p>
          <a:p>
            <a:endParaRPr lang="en-US" sz="1600" dirty="0">
              <a:solidFill>
                <a:srgbClr val="000000"/>
              </a:solidFill>
            </a:endParaRPr>
          </a:p>
        </p:txBody>
      </p:sp>
      <p:pic>
        <p:nvPicPr>
          <p:cNvPr id="6" name="Picture 5">
            <a:extLst>
              <a:ext uri="{FF2B5EF4-FFF2-40B4-BE49-F238E27FC236}">
                <a16:creationId xmlns:a16="http://schemas.microsoft.com/office/drawing/2014/main" id="{69B4B3F7-DB96-4C42-A468-487FD5682024}"/>
              </a:ext>
            </a:extLst>
          </p:cNvPr>
          <p:cNvPicPr>
            <a:picLocks noChangeAspect="1"/>
          </p:cNvPicPr>
          <p:nvPr/>
        </p:nvPicPr>
        <p:blipFill>
          <a:blip r:embed="rId3"/>
          <a:stretch>
            <a:fillRect/>
          </a:stretch>
        </p:blipFill>
        <p:spPr>
          <a:xfrm>
            <a:off x="309900" y="1773027"/>
            <a:ext cx="3558024" cy="2378161"/>
          </a:xfrm>
          <a:prstGeom prst="rect">
            <a:avLst/>
          </a:prstGeom>
        </p:spPr>
      </p:pic>
      <p:pic>
        <p:nvPicPr>
          <p:cNvPr id="8" name="Picture 7">
            <a:extLst>
              <a:ext uri="{FF2B5EF4-FFF2-40B4-BE49-F238E27FC236}">
                <a16:creationId xmlns:a16="http://schemas.microsoft.com/office/drawing/2014/main" id="{F2656877-646D-FA40-BABD-E9935B8741F0}"/>
              </a:ext>
            </a:extLst>
          </p:cNvPr>
          <p:cNvPicPr>
            <a:picLocks noChangeAspect="1"/>
          </p:cNvPicPr>
          <p:nvPr/>
        </p:nvPicPr>
        <p:blipFill>
          <a:blip r:embed="rId4"/>
          <a:stretch>
            <a:fillRect/>
          </a:stretch>
        </p:blipFill>
        <p:spPr>
          <a:xfrm>
            <a:off x="4671579" y="1948163"/>
            <a:ext cx="3558024" cy="2203025"/>
          </a:xfrm>
          <a:prstGeom prst="rect">
            <a:avLst/>
          </a:prstGeom>
        </p:spPr>
      </p:pic>
    </p:spTree>
    <p:extLst>
      <p:ext uri="{BB962C8B-B14F-4D97-AF65-F5344CB8AC3E}">
        <p14:creationId xmlns:p14="http://schemas.microsoft.com/office/powerpoint/2010/main" val="233403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1075038"/>
          </a:xfrm>
        </p:spPr>
        <p:txBody>
          <a:bodyPr/>
          <a:lstStyle/>
          <a:p>
            <a:r>
              <a:rPr lang="en-US" sz="1600" dirty="0"/>
              <a:t>Terminal Lines and Password Protection</a:t>
            </a:r>
            <a:br>
              <a:rPr lang="en-US" dirty="0"/>
            </a:br>
            <a:r>
              <a:rPr lang="en-US" dirty="0"/>
              <a:t>Verifying Access to vty Lines Using Transport Input (Cont.)</a:t>
            </a:r>
            <a:endParaRPr lang="en-US" sz="2400" dirty="0"/>
          </a:p>
        </p:txBody>
      </p:sp>
      <p:pic>
        <p:nvPicPr>
          <p:cNvPr id="9" name="Picture 8">
            <a:extLst>
              <a:ext uri="{FF2B5EF4-FFF2-40B4-BE49-F238E27FC236}">
                <a16:creationId xmlns:a16="http://schemas.microsoft.com/office/drawing/2014/main" id="{B9D0674E-7BCA-1742-B9AF-101A04D5C543}"/>
              </a:ext>
            </a:extLst>
          </p:cNvPr>
          <p:cNvPicPr>
            <a:picLocks noChangeAspect="1"/>
          </p:cNvPicPr>
          <p:nvPr/>
        </p:nvPicPr>
        <p:blipFill>
          <a:blip r:embed="rId3"/>
          <a:stretch>
            <a:fillRect/>
          </a:stretch>
        </p:blipFill>
        <p:spPr>
          <a:xfrm>
            <a:off x="4741545" y="3783406"/>
            <a:ext cx="3871114" cy="1278213"/>
          </a:xfrm>
          <a:prstGeom prst="rect">
            <a:avLst/>
          </a:prstGeom>
        </p:spPr>
      </p:pic>
      <p:pic>
        <p:nvPicPr>
          <p:cNvPr id="4" name="Picture 3">
            <a:extLst>
              <a:ext uri="{FF2B5EF4-FFF2-40B4-BE49-F238E27FC236}">
                <a16:creationId xmlns:a16="http://schemas.microsoft.com/office/drawing/2014/main" id="{69B9D629-C075-664C-BB81-FF35E1C80C4B}"/>
              </a:ext>
            </a:extLst>
          </p:cNvPr>
          <p:cNvPicPr>
            <a:picLocks noChangeAspect="1"/>
          </p:cNvPicPr>
          <p:nvPr/>
        </p:nvPicPr>
        <p:blipFill>
          <a:blip r:embed="rId4"/>
          <a:stretch>
            <a:fillRect/>
          </a:stretch>
        </p:blipFill>
        <p:spPr>
          <a:xfrm>
            <a:off x="4741545" y="931217"/>
            <a:ext cx="3764710" cy="2978778"/>
          </a:xfrm>
          <a:prstGeom prst="rect">
            <a:avLst/>
          </a:prstGeom>
        </p:spPr>
      </p:pic>
      <p:pic>
        <p:nvPicPr>
          <p:cNvPr id="10" name="Picture 9">
            <a:extLst>
              <a:ext uri="{FF2B5EF4-FFF2-40B4-BE49-F238E27FC236}">
                <a16:creationId xmlns:a16="http://schemas.microsoft.com/office/drawing/2014/main" id="{63FA5D87-F7C8-384E-9FDB-E7238B6D9DB8}"/>
              </a:ext>
            </a:extLst>
          </p:cNvPr>
          <p:cNvPicPr>
            <a:picLocks noChangeAspect="1"/>
          </p:cNvPicPr>
          <p:nvPr/>
        </p:nvPicPr>
        <p:blipFill>
          <a:blip r:embed="rId5"/>
          <a:stretch>
            <a:fillRect/>
          </a:stretch>
        </p:blipFill>
        <p:spPr>
          <a:xfrm>
            <a:off x="243685" y="1168839"/>
            <a:ext cx="3764710" cy="2670776"/>
          </a:xfrm>
          <a:prstGeom prst="rect">
            <a:avLst/>
          </a:prstGeom>
        </p:spPr>
      </p:pic>
    </p:spTree>
    <p:extLst>
      <p:ext uri="{BB962C8B-B14F-4D97-AF65-F5344CB8AC3E}">
        <p14:creationId xmlns:p14="http://schemas.microsoft.com/office/powerpoint/2010/main" val="401181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766119"/>
          </a:xfrm>
        </p:spPr>
        <p:txBody>
          <a:bodyPr/>
          <a:lstStyle/>
          <a:p>
            <a:r>
              <a:rPr lang="en-US" sz="1600" dirty="0"/>
              <a:t>Terminal Lines and Password Protection</a:t>
            </a:r>
            <a:br>
              <a:rPr lang="en-US" dirty="0"/>
            </a:br>
            <a:r>
              <a:rPr lang="en-US" dirty="0"/>
              <a:t>Enabling SSH vty Access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155832" y="936643"/>
            <a:ext cx="8605108" cy="3539430"/>
          </a:xfrm>
          <a:prstGeom prst="rect">
            <a:avLst/>
          </a:prstGeom>
          <a:noFill/>
        </p:spPr>
        <p:txBody>
          <a:bodyPr wrap="square" rtlCol="0">
            <a:spAutoFit/>
          </a:bodyPr>
          <a:lstStyle/>
          <a:p>
            <a:r>
              <a:rPr lang="en-US" sz="1600" dirty="0">
                <a:solidFill>
                  <a:srgbClr val="000000"/>
                </a:solidFill>
              </a:rPr>
              <a:t>Telnet session packets are sent in plaintext, and this makes it very easy to sniff and capture session information. A more reliable and secure method for device administration is to use the Secure Shell (SSH) protocol. SSH, which provides secure encryption and strong authentication, is available in two versions:</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SSH Version 1 (SSHv1) - </a:t>
            </a:r>
            <a:r>
              <a:rPr lang="en-US" sz="1600" dirty="0">
                <a:solidFill>
                  <a:srgbClr val="000000"/>
                </a:solidFill>
              </a:rPr>
              <a:t>This is an improvement over using plaintext Telnet, but some fundamental flaws exist in its implementation, so it should be avoided in favor of SSHv2.</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SSH Version 2 (SSHv2) - </a:t>
            </a:r>
            <a:r>
              <a:rPr lang="en-US" sz="1600" dirty="0">
                <a:solidFill>
                  <a:srgbClr val="000000"/>
                </a:solidFill>
              </a:rPr>
              <a:t>This is a complete rework and stronger version of SSH that is not compatible with SSHv1. SSHv2 has many benefits and closes a security hole that is found in SSH version 1. SSH version 2 is certified under the National Institute of Standards and Technology (NIST) Federal Information Processing Standards (FIPS) 140-1 and 140-2 U.S. cryptographic standards and should be used where feasible.</a:t>
            </a:r>
          </a:p>
          <a:p>
            <a:endParaRPr lang="en-US" sz="1600" dirty="0">
              <a:solidFill>
                <a:srgbClr val="000000"/>
              </a:solidFill>
            </a:endParaRPr>
          </a:p>
        </p:txBody>
      </p:sp>
    </p:spTree>
    <p:extLst>
      <p:ext uri="{BB962C8B-B14F-4D97-AF65-F5344CB8AC3E}">
        <p14:creationId xmlns:p14="http://schemas.microsoft.com/office/powerpoint/2010/main" val="163424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766119"/>
          </a:xfrm>
        </p:spPr>
        <p:txBody>
          <a:bodyPr/>
          <a:lstStyle/>
          <a:p>
            <a:r>
              <a:rPr lang="en-US" sz="1600" dirty="0"/>
              <a:t>Terminal Lines and Password Protection</a:t>
            </a:r>
            <a:br>
              <a:rPr lang="en-US" dirty="0"/>
            </a:br>
            <a:r>
              <a:rPr lang="en-US" dirty="0"/>
              <a:t>Configuring vty Access Using SSH</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8853" y="828922"/>
            <a:ext cx="4522573" cy="4031873"/>
          </a:xfrm>
          <a:prstGeom prst="rect">
            <a:avLst/>
          </a:prstGeom>
          <a:noFill/>
        </p:spPr>
        <p:txBody>
          <a:bodyPr wrap="square" rtlCol="0">
            <a:spAutoFit/>
          </a:bodyPr>
          <a:lstStyle/>
          <a:p>
            <a:r>
              <a:rPr lang="en-US" sz="1600" dirty="0">
                <a:solidFill>
                  <a:srgbClr val="000000"/>
                </a:solidFill>
              </a:rPr>
              <a:t>The steps needed to configure SSH on an IOS device are as follows:</a:t>
            </a:r>
          </a:p>
          <a:p>
            <a:r>
              <a:rPr lang="en-US" sz="1600" b="1" dirty="0">
                <a:solidFill>
                  <a:srgbClr val="000000"/>
                </a:solidFill>
              </a:rPr>
              <a:t>Step 1. </a:t>
            </a:r>
            <a:r>
              <a:rPr lang="en-US" sz="1600" dirty="0">
                <a:solidFill>
                  <a:srgbClr val="000000"/>
                </a:solidFill>
              </a:rPr>
              <a:t>Configure a hostname other than Router by using the command hostname {hostname name}.</a:t>
            </a:r>
          </a:p>
          <a:p>
            <a:r>
              <a:rPr lang="en-US" sz="1600" b="1" dirty="0">
                <a:solidFill>
                  <a:srgbClr val="000000"/>
                </a:solidFill>
              </a:rPr>
              <a:t>Step 2. </a:t>
            </a:r>
            <a:r>
              <a:rPr lang="en-US" sz="1600" dirty="0">
                <a:solidFill>
                  <a:srgbClr val="000000"/>
                </a:solidFill>
              </a:rPr>
              <a:t>Configure a domain name by using the command </a:t>
            </a:r>
            <a:r>
              <a:rPr lang="en-US" sz="1600" b="1" dirty="0">
                <a:solidFill>
                  <a:srgbClr val="000000"/>
                </a:solidFill>
              </a:rPr>
              <a:t>ip domain-name </a:t>
            </a:r>
            <a:r>
              <a:rPr lang="en-US" sz="1600" dirty="0">
                <a:solidFill>
                  <a:srgbClr val="000000"/>
                </a:solidFill>
              </a:rPr>
              <a:t>{</a:t>
            </a:r>
            <a:r>
              <a:rPr lang="en-US" sz="1600" i="1" dirty="0">
                <a:solidFill>
                  <a:srgbClr val="000000"/>
                </a:solidFill>
              </a:rPr>
              <a:t>domain-name</a:t>
            </a:r>
            <a:r>
              <a:rPr lang="en-US" sz="1600" dirty="0">
                <a:solidFill>
                  <a:srgbClr val="000000"/>
                </a:solidFill>
              </a:rPr>
              <a:t>}.</a:t>
            </a:r>
          </a:p>
          <a:p>
            <a:r>
              <a:rPr lang="en-US" sz="1600" b="1" dirty="0">
                <a:solidFill>
                  <a:srgbClr val="000000"/>
                </a:solidFill>
              </a:rPr>
              <a:t>Step 3. </a:t>
            </a:r>
            <a:r>
              <a:rPr lang="en-US" sz="1600" dirty="0">
                <a:solidFill>
                  <a:srgbClr val="000000"/>
                </a:solidFill>
              </a:rPr>
              <a:t>Generate crypto keys by using the command </a:t>
            </a:r>
            <a:r>
              <a:rPr lang="en-US" sz="1600" b="1" dirty="0">
                <a:solidFill>
                  <a:srgbClr val="000000"/>
                </a:solidFill>
              </a:rPr>
              <a:t>crypto key generate rsa</a:t>
            </a:r>
            <a:r>
              <a:rPr lang="en-US" sz="1600" dirty="0">
                <a:solidFill>
                  <a:srgbClr val="000000"/>
                </a:solidFill>
              </a:rPr>
              <a:t>. When entering this command, you are prompted to enter a modulus length. The longer the modulus, the stronger the security. However, a longer modulus takes longer to generate. The modulus length needs to be at least 768 bits for SSHv2.</a:t>
            </a:r>
          </a:p>
          <a:p>
            <a:endParaRPr lang="en-US" sz="1600" dirty="0">
              <a:solidFill>
                <a:srgbClr val="000000"/>
              </a:solidFill>
            </a:endParaRPr>
          </a:p>
        </p:txBody>
      </p:sp>
      <p:pic>
        <p:nvPicPr>
          <p:cNvPr id="4" name="Picture 3">
            <a:extLst>
              <a:ext uri="{FF2B5EF4-FFF2-40B4-BE49-F238E27FC236}">
                <a16:creationId xmlns:a16="http://schemas.microsoft.com/office/drawing/2014/main" id="{C43EDDB3-7E03-DC4D-B87E-2973ED2EA200}"/>
              </a:ext>
            </a:extLst>
          </p:cNvPr>
          <p:cNvPicPr>
            <a:picLocks noChangeAspect="1"/>
          </p:cNvPicPr>
          <p:nvPr/>
        </p:nvPicPr>
        <p:blipFill>
          <a:blip r:embed="rId3"/>
          <a:stretch>
            <a:fillRect/>
          </a:stretch>
        </p:blipFill>
        <p:spPr>
          <a:xfrm>
            <a:off x="4621426" y="766119"/>
            <a:ext cx="4217436" cy="2953294"/>
          </a:xfrm>
          <a:prstGeom prst="rect">
            <a:avLst/>
          </a:prstGeom>
        </p:spPr>
      </p:pic>
      <p:sp>
        <p:nvSpPr>
          <p:cNvPr id="8" name="TextBox 7"/>
          <p:cNvSpPr txBox="1"/>
          <p:nvPr/>
        </p:nvSpPr>
        <p:spPr>
          <a:xfrm>
            <a:off x="4701309" y="3781182"/>
            <a:ext cx="4137553" cy="954107"/>
          </a:xfrm>
          <a:prstGeom prst="rect">
            <a:avLst/>
          </a:prstGeom>
          <a:noFill/>
        </p:spPr>
        <p:txBody>
          <a:bodyPr wrap="square" rtlCol="0">
            <a:spAutoFit/>
          </a:bodyPr>
          <a:lstStyle/>
          <a:p>
            <a:r>
              <a:rPr lang="en-US" sz="1400" dirty="0">
                <a:solidFill>
                  <a:srgbClr val="000000"/>
                </a:solidFill>
              </a:rPr>
              <a:t>To force the IOS SSH server to disable SSHv1 and accept only SSHv2 connections, enter the command </a:t>
            </a:r>
            <a:r>
              <a:rPr lang="en-US" sz="1400" b="1" dirty="0">
                <a:solidFill>
                  <a:srgbClr val="000000"/>
                </a:solidFill>
              </a:rPr>
              <a:t>ip ssh version 2</a:t>
            </a:r>
            <a:r>
              <a:rPr lang="en-US" sz="1400" dirty="0">
                <a:solidFill>
                  <a:srgbClr val="000000"/>
                </a:solidFill>
              </a:rPr>
              <a:t> under global configuration mode.</a:t>
            </a:r>
          </a:p>
        </p:txBody>
      </p:sp>
    </p:spTree>
    <p:extLst>
      <p:ext uri="{BB962C8B-B14F-4D97-AF65-F5344CB8AC3E}">
        <p14:creationId xmlns:p14="http://schemas.microsoft.com/office/powerpoint/2010/main" val="159642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766119"/>
          </a:xfrm>
        </p:spPr>
        <p:txBody>
          <a:bodyPr/>
          <a:lstStyle/>
          <a:p>
            <a:r>
              <a:rPr lang="en-US" sz="1600" dirty="0"/>
              <a:t>Terminal Lines and Password Protection</a:t>
            </a:r>
            <a:br>
              <a:rPr lang="en-US" dirty="0"/>
            </a:br>
            <a:r>
              <a:rPr lang="en-US" dirty="0"/>
              <a:t>Aux Port and Exec Timeout</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8853" y="828922"/>
            <a:ext cx="8958650" cy="2800767"/>
          </a:xfrm>
          <a:prstGeom prst="rect">
            <a:avLst/>
          </a:prstGeom>
          <a:noFill/>
        </p:spPr>
        <p:txBody>
          <a:bodyPr wrap="square" rtlCol="0">
            <a:spAutoFit/>
          </a:bodyPr>
          <a:lstStyle/>
          <a:p>
            <a:r>
              <a:rPr lang="en-US" sz="1600" dirty="0">
                <a:solidFill>
                  <a:srgbClr val="000000"/>
                </a:solidFill>
              </a:rPr>
              <a:t>Some devices have an auxiliary (aux) port available for remote administration through a</a:t>
            </a:r>
          </a:p>
          <a:p>
            <a:r>
              <a:rPr lang="en-US" sz="1600" dirty="0">
                <a:solidFill>
                  <a:srgbClr val="000000"/>
                </a:solidFill>
              </a:rPr>
              <a:t>dialup modem connection. In most cases, the aux port should be disabled by using the</a:t>
            </a:r>
          </a:p>
          <a:p>
            <a:r>
              <a:rPr lang="en-US" sz="1600" dirty="0">
                <a:solidFill>
                  <a:srgbClr val="000000"/>
                </a:solidFill>
              </a:rPr>
              <a:t>command no exec under line aux 0.</a:t>
            </a:r>
          </a:p>
          <a:p>
            <a:endParaRPr lang="en-US" sz="1600" dirty="0">
              <a:solidFill>
                <a:srgbClr val="000000"/>
              </a:solidFill>
            </a:endParaRPr>
          </a:p>
          <a:p>
            <a:r>
              <a:rPr lang="en-US" sz="1600" dirty="0">
                <a:solidFill>
                  <a:srgbClr val="000000"/>
                </a:solidFill>
              </a:rPr>
              <a:t>By default, an idle EXEC session is not terminated, which poses an enormous security risk.</a:t>
            </a:r>
          </a:p>
          <a:p>
            <a:r>
              <a:rPr lang="en-US" sz="1600" dirty="0">
                <a:solidFill>
                  <a:srgbClr val="000000"/>
                </a:solidFill>
              </a:rPr>
              <a:t>The command </a:t>
            </a:r>
            <a:r>
              <a:rPr lang="en-US" sz="1600" b="1" dirty="0">
                <a:solidFill>
                  <a:srgbClr val="000000"/>
                </a:solidFill>
              </a:rPr>
              <a:t>exec-timeout</a:t>
            </a:r>
            <a:r>
              <a:rPr lang="en-US" sz="1600" dirty="0">
                <a:solidFill>
                  <a:srgbClr val="000000"/>
                </a:solidFill>
              </a:rPr>
              <a:t> {</a:t>
            </a:r>
            <a:r>
              <a:rPr lang="en-US" sz="1600" i="1" dirty="0">
                <a:solidFill>
                  <a:srgbClr val="000000"/>
                </a:solidFill>
              </a:rPr>
              <a:t>minutes</a:t>
            </a:r>
            <a:r>
              <a:rPr lang="en-US" sz="1600" dirty="0">
                <a:solidFill>
                  <a:srgbClr val="000000"/>
                </a:solidFill>
              </a:rPr>
              <a:t>}{</a:t>
            </a:r>
            <a:r>
              <a:rPr lang="en-US" sz="1600" i="1" dirty="0">
                <a:solidFill>
                  <a:srgbClr val="000000"/>
                </a:solidFill>
              </a:rPr>
              <a:t>seconds</a:t>
            </a:r>
            <a:r>
              <a:rPr lang="en-US" sz="1600" dirty="0">
                <a:solidFill>
                  <a:srgbClr val="000000"/>
                </a:solidFill>
              </a:rPr>
              <a:t>} under line configuration mode can be used</a:t>
            </a:r>
          </a:p>
          <a:p>
            <a:r>
              <a:rPr lang="en-US" sz="1600" dirty="0">
                <a:solidFill>
                  <a:srgbClr val="000000"/>
                </a:solidFill>
              </a:rPr>
              <a:t>to disconnect idle user sessions. The default setting is 10 minutes.</a:t>
            </a:r>
          </a:p>
          <a:p>
            <a:endParaRPr lang="en-US" sz="1600" dirty="0">
              <a:solidFill>
                <a:srgbClr val="000000"/>
              </a:solidFill>
            </a:endParaRPr>
          </a:p>
          <a:p>
            <a:r>
              <a:rPr lang="en-US" sz="1600" dirty="0">
                <a:solidFill>
                  <a:srgbClr val="000000"/>
                </a:solidFill>
              </a:rPr>
              <a:t>Example 26-17 shows a configuration in which the exec-timeout for the console line is</a:t>
            </a:r>
          </a:p>
          <a:p>
            <a:r>
              <a:rPr lang="en-US" sz="1600" dirty="0">
                <a:solidFill>
                  <a:srgbClr val="000000"/>
                </a:solidFill>
              </a:rPr>
              <a:t>configured to time out after 5 minutes of inactivity and 2 minutes and 30 seconds for the</a:t>
            </a:r>
          </a:p>
          <a:p>
            <a:r>
              <a:rPr lang="en-US" sz="1600" dirty="0">
                <a:solidFill>
                  <a:srgbClr val="000000"/>
                </a:solidFill>
              </a:rPr>
              <a:t>vty lines.</a:t>
            </a:r>
          </a:p>
        </p:txBody>
      </p:sp>
      <p:pic>
        <p:nvPicPr>
          <p:cNvPr id="8" name="Picture 7">
            <a:extLst>
              <a:ext uri="{FF2B5EF4-FFF2-40B4-BE49-F238E27FC236}">
                <a16:creationId xmlns:a16="http://schemas.microsoft.com/office/drawing/2014/main" id="{95D7547A-BC2A-CA43-BF56-CC564672BDEA}"/>
              </a:ext>
            </a:extLst>
          </p:cNvPr>
          <p:cNvPicPr>
            <a:picLocks noChangeAspect="1"/>
          </p:cNvPicPr>
          <p:nvPr/>
        </p:nvPicPr>
        <p:blipFill>
          <a:blip r:embed="rId3"/>
          <a:stretch>
            <a:fillRect/>
          </a:stretch>
        </p:blipFill>
        <p:spPr>
          <a:xfrm>
            <a:off x="1993557" y="3692492"/>
            <a:ext cx="4876800" cy="965200"/>
          </a:xfrm>
          <a:prstGeom prst="rect">
            <a:avLst/>
          </a:prstGeom>
        </p:spPr>
      </p:pic>
    </p:spTree>
    <p:extLst>
      <p:ext uri="{BB962C8B-B14F-4D97-AF65-F5344CB8AC3E}">
        <p14:creationId xmlns:p14="http://schemas.microsoft.com/office/powerpoint/2010/main" val="267769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ACLs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3539430"/>
          </a:xfrm>
          <a:prstGeom prst="rect">
            <a:avLst/>
          </a:prstGeom>
          <a:noFill/>
        </p:spPr>
        <p:txBody>
          <a:bodyPr wrap="square" rtlCol="0">
            <a:spAutoFit/>
          </a:bodyPr>
          <a:lstStyle/>
          <a:p>
            <a:r>
              <a:rPr lang="en-US" sz="1600" dirty="0">
                <a:solidFill>
                  <a:srgbClr val="000000"/>
                </a:solidFill>
              </a:rPr>
              <a:t>While different kinds of ACLs can be used for packet filtering, only the following types are covered in this chapter:</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Numbered standard ACLs -</a:t>
            </a:r>
            <a:r>
              <a:rPr lang="en-US" sz="1600" dirty="0">
                <a:solidFill>
                  <a:srgbClr val="000000"/>
                </a:solidFill>
              </a:rPr>
              <a:t> These ACLs define packets based solely on the source network, and they use the numbered entries 1–99 and 1300–1999.</a:t>
            </a:r>
          </a:p>
          <a:p>
            <a:pPr marL="285750" indent="-285750">
              <a:buFont typeface="Arial" panose="020B0604020202020204" pitchFamily="34" charset="0"/>
              <a:buChar char="•"/>
            </a:pPr>
            <a:r>
              <a:rPr lang="en-US" sz="1600" b="1" dirty="0">
                <a:solidFill>
                  <a:srgbClr val="000000"/>
                </a:solidFill>
              </a:rPr>
              <a:t>Numbered extended ACLs - </a:t>
            </a:r>
            <a:r>
              <a:rPr lang="en-US" sz="1600" dirty="0">
                <a:solidFill>
                  <a:srgbClr val="000000"/>
                </a:solidFill>
              </a:rPr>
              <a:t>These ACLs define packets based on source, destination, protocol, port, or a combination of other packet attributes, and they use the numbered entries 100–199 and 2000–2699.</a:t>
            </a:r>
          </a:p>
          <a:p>
            <a:pPr marL="285750" indent="-285750">
              <a:buFont typeface="Arial" panose="020B0604020202020204" pitchFamily="34" charset="0"/>
              <a:buChar char="•"/>
            </a:pPr>
            <a:r>
              <a:rPr lang="en-US" sz="1600" b="1" dirty="0">
                <a:solidFill>
                  <a:srgbClr val="000000"/>
                </a:solidFill>
              </a:rPr>
              <a:t>Named ACLs -</a:t>
            </a:r>
            <a:r>
              <a:rPr lang="en-US" sz="1600" dirty="0">
                <a:solidFill>
                  <a:srgbClr val="000000"/>
                </a:solidFill>
              </a:rPr>
              <a:t>These ACLs allow standard and extended ACLs to be given names instead of numbers.</a:t>
            </a:r>
          </a:p>
          <a:p>
            <a:pPr marL="285750" indent="-285750">
              <a:buFont typeface="Arial" panose="020B0604020202020204" pitchFamily="34" charset="0"/>
              <a:buChar char="•"/>
            </a:pPr>
            <a:r>
              <a:rPr lang="en-US" sz="1600" b="1" dirty="0">
                <a:solidFill>
                  <a:srgbClr val="000000"/>
                </a:solidFill>
              </a:rPr>
              <a:t>Port ACLs (PACLs) - </a:t>
            </a:r>
            <a:r>
              <a:rPr lang="en-US" sz="1600" dirty="0">
                <a:solidFill>
                  <a:srgbClr val="000000"/>
                </a:solidFill>
              </a:rPr>
              <a:t>These ACLs can use standard, extended, named, and named extended MAC ACLs to filter traffic on Layer 2 switchports.</a:t>
            </a:r>
          </a:p>
          <a:p>
            <a:pPr marL="285750" indent="-285750">
              <a:buFont typeface="Arial" panose="020B0604020202020204" pitchFamily="34" charset="0"/>
              <a:buChar char="•"/>
            </a:pPr>
            <a:r>
              <a:rPr lang="en-US" sz="1600" b="1" dirty="0">
                <a:solidFill>
                  <a:srgbClr val="000000"/>
                </a:solidFill>
              </a:rPr>
              <a:t>VLAN ACLs (VACLs) - </a:t>
            </a:r>
            <a:r>
              <a:rPr lang="en-US" sz="1600" dirty="0">
                <a:solidFill>
                  <a:srgbClr val="000000"/>
                </a:solidFill>
              </a:rPr>
              <a:t>These ACLs can use standard, extended, named, and named extended MAC ACLs to filter traffic on VLANs.</a:t>
            </a:r>
          </a:p>
        </p:txBody>
      </p:sp>
    </p:spTree>
    <p:extLst>
      <p:ext uri="{BB962C8B-B14F-4D97-AF65-F5344CB8AC3E}">
        <p14:creationId xmlns:p14="http://schemas.microsoft.com/office/powerpoint/2010/main" val="32377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144000" cy="766119"/>
          </a:xfrm>
        </p:spPr>
        <p:txBody>
          <a:bodyPr/>
          <a:lstStyle/>
          <a:p>
            <a:r>
              <a:rPr lang="en-US" sz="1600" dirty="0"/>
              <a:t>Terminal Lines and Password Protection</a:t>
            </a:r>
            <a:br>
              <a:rPr lang="en-US" dirty="0"/>
            </a:br>
            <a:r>
              <a:rPr lang="en-US" dirty="0"/>
              <a:t>Absolute Timeout</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98853" y="828922"/>
            <a:ext cx="8958650" cy="2554545"/>
          </a:xfrm>
          <a:prstGeom prst="rect">
            <a:avLst/>
          </a:prstGeom>
          <a:noFill/>
        </p:spPr>
        <p:txBody>
          <a:bodyPr wrap="square" rtlCol="0">
            <a:spAutoFit/>
          </a:bodyPr>
          <a:lstStyle/>
          <a:p>
            <a:r>
              <a:rPr lang="en-US" sz="1600" dirty="0">
                <a:solidFill>
                  <a:srgbClr val="000000"/>
                </a:solidFill>
              </a:rPr>
              <a:t>The command </a:t>
            </a:r>
            <a:r>
              <a:rPr lang="en-US" sz="1600" b="1" dirty="0">
                <a:solidFill>
                  <a:srgbClr val="000000"/>
                </a:solidFill>
              </a:rPr>
              <a:t>absolute-timeout</a:t>
            </a:r>
            <a:r>
              <a:rPr lang="en-US" sz="1600" dirty="0">
                <a:solidFill>
                  <a:srgbClr val="000000"/>
                </a:solidFill>
              </a:rPr>
              <a:t> {</a:t>
            </a:r>
            <a:r>
              <a:rPr lang="en-US" sz="1600" i="1" dirty="0">
                <a:solidFill>
                  <a:srgbClr val="000000"/>
                </a:solidFill>
              </a:rPr>
              <a:t>minutes</a:t>
            </a:r>
            <a:r>
              <a:rPr lang="en-US" sz="1600" dirty="0">
                <a:solidFill>
                  <a:srgbClr val="000000"/>
                </a:solidFill>
              </a:rPr>
              <a:t>} under line configuration mode terminates an</a:t>
            </a:r>
          </a:p>
          <a:p>
            <a:r>
              <a:rPr lang="en-US" sz="1600" dirty="0">
                <a:solidFill>
                  <a:srgbClr val="000000"/>
                </a:solidFill>
              </a:rPr>
              <a:t>EXEC session after the specified timeout period has expired, even if the connection is</a:t>
            </a:r>
          </a:p>
          <a:p>
            <a:r>
              <a:rPr lang="en-US" sz="1600" dirty="0">
                <a:solidFill>
                  <a:srgbClr val="000000"/>
                </a:solidFill>
              </a:rPr>
              <a:t>being used at the time of termination.</a:t>
            </a:r>
          </a:p>
          <a:p>
            <a:endParaRPr lang="en-US" sz="1600" dirty="0">
              <a:solidFill>
                <a:srgbClr val="000000"/>
              </a:solidFill>
            </a:endParaRPr>
          </a:p>
          <a:p>
            <a:r>
              <a:rPr lang="en-US" sz="1600" dirty="0">
                <a:solidFill>
                  <a:srgbClr val="000000"/>
                </a:solidFill>
              </a:rPr>
              <a:t>It is recommended to use it in combination with the command </a:t>
            </a:r>
            <a:r>
              <a:rPr lang="en-US" sz="1600" b="1" dirty="0">
                <a:solidFill>
                  <a:srgbClr val="000000"/>
                </a:solidFill>
              </a:rPr>
              <a:t>logout-warning</a:t>
            </a:r>
            <a:r>
              <a:rPr lang="en-US" sz="1600" dirty="0">
                <a:solidFill>
                  <a:srgbClr val="000000"/>
                </a:solidFill>
              </a:rPr>
              <a:t> {seconds} under line configuration mode to display a “line termination” warning to users about an impending forced timeout.</a:t>
            </a:r>
          </a:p>
          <a:p>
            <a:endParaRPr lang="en-US" sz="1600" dirty="0">
              <a:solidFill>
                <a:srgbClr val="000000"/>
              </a:solidFill>
            </a:endParaRPr>
          </a:p>
          <a:p>
            <a:r>
              <a:rPr lang="en-US" sz="1600" dirty="0">
                <a:solidFill>
                  <a:srgbClr val="000000"/>
                </a:solidFill>
              </a:rPr>
              <a:t>Example 26-18 shows the commands </a:t>
            </a:r>
            <a:r>
              <a:rPr lang="en-US" sz="1600" b="1" dirty="0">
                <a:solidFill>
                  <a:srgbClr val="000000"/>
                </a:solidFill>
              </a:rPr>
              <a:t>absolute-timeout</a:t>
            </a:r>
            <a:r>
              <a:rPr lang="en-US" sz="1600" dirty="0">
                <a:solidFill>
                  <a:srgbClr val="000000"/>
                </a:solidFill>
              </a:rPr>
              <a:t> and l</a:t>
            </a:r>
            <a:r>
              <a:rPr lang="en-US" sz="1600" b="1" dirty="0">
                <a:solidFill>
                  <a:srgbClr val="000000"/>
                </a:solidFill>
              </a:rPr>
              <a:t>ogout-warning</a:t>
            </a:r>
            <a:r>
              <a:rPr lang="en-US" sz="1600" dirty="0">
                <a:solidFill>
                  <a:srgbClr val="000000"/>
                </a:solidFill>
              </a:rPr>
              <a:t> configured on</a:t>
            </a:r>
          </a:p>
          <a:p>
            <a:r>
              <a:rPr lang="en-US" sz="1600" dirty="0">
                <a:solidFill>
                  <a:srgbClr val="000000"/>
                </a:solidFill>
              </a:rPr>
              <a:t>the vty lines.</a:t>
            </a:r>
          </a:p>
        </p:txBody>
      </p:sp>
      <p:pic>
        <p:nvPicPr>
          <p:cNvPr id="4" name="Picture 3">
            <a:extLst>
              <a:ext uri="{FF2B5EF4-FFF2-40B4-BE49-F238E27FC236}">
                <a16:creationId xmlns:a16="http://schemas.microsoft.com/office/drawing/2014/main" id="{DD91F283-4CB7-6146-ABAC-EB6F3E75549B}"/>
              </a:ext>
            </a:extLst>
          </p:cNvPr>
          <p:cNvPicPr>
            <a:picLocks noChangeAspect="1"/>
          </p:cNvPicPr>
          <p:nvPr/>
        </p:nvPicPr>
        <p:blipFill>
          <a:blip r:embed="rId3"/>
          <a:stretch>
            <a:fillRect/>
          </a:stretch>
        </p:blipFill>
        <p:spPr>
          <a:xfrm>
            <a:off x="2101850" y="3445584"/>
            <a:ext cx="4940300" cy="990600"/>
          </a:xfrm>
          <a:prstGeom prst="rect">
            <a:avLst/>
          </a:prstGeom>
        </p:spPr>
      </p:pic>
    </p:spTree>
    <p:extLst>
      <p:ext uri="{BB962C8B-B14F-4D97-AF65-F5344CB8AC3E}">
        <p14:creationId xmlns:p14="http://schemas.microsoft.com/office/powerpoint/2010/main" val="106398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3" y="258905"/>
            <a:ext cx="8698233" cy="1351755"/>
          </a:xfrm>
        </p:spPr>
        <p:txBody>
          <a:bodyPr/>
          <a:lstStyle/>
          <a:p>
            <a:r>
              <a:rPr lang="en-US" sz="4800" dirty="0">
                <a:solidFill>
                  <a:schemeClr val="accent5">
                    <a:lumMod val="40000"/>
                    <a:lumOff val="60000"/>
                  </a:schemeClr>
                </a:solidFill>
              </a:rPr>
              <a:t>Authentication, Authorization, and Accounting (AAA)</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2308324"/>
          </a:xfrm>
          <a:prstGeom prst="rect">
            <a:avLst/>
          </a:prstGeom>
          <a:noFill/>
        </p:spPr>
        <p:txBody>
          <a:bodyPr wrap="square" rtlCol="0">
            <a:spAutoFit/>
          </a:bodyPr>
          <a:lstStyle/>
          <a:p>
            <a:r>
              <a:rPr lang="en-US" sz="1600" dirty="0">
                <a:solidFill>
                  <a:schemeClr val="accent5">
                    <a:lumMod val="40000"/>
                    <a:lumOff val="60000"/>
                  </a:schemeClr>
                </a:solidFill>
              </a:rPr>
              <a:t>AAA is an architectural framework for enabling a set of three independent security</a:t>
            </a:r>
          </a:p>
          <a:p>
            <a:r>
              <a:rPr lang="en-US" sz="1600" dirty="0">
                <a:solidFill>
                  <a:schemeClr val="accent5">
                    <a:lumMod val="40000"/>
                    <a:lumOff val="60000"/>
                  </a:schemeClr>
                </a:solidFill>
              </a:rPr>
              <a:t>functions:</a:t>
            </a:r>
          </a:p>
          <a:p>
            <a:pPr marL="285750" indent="-285750">
              <a:buFont typeface="Arial" panose="020B0604020202020204" pitchFamily="34" charset="0"/>
              <a:buChar char="•"/>
            </a:pPr>
            <a:r>
              <a:rPr lang="en-US" sz="1600" dirty="0">
                <a:solidFill>
                  <a:schemeClr val="accent5">
                    <a:lumMod val="40000"/>
                    <a:lumOff val="60000"/>
                  </a:schemeClr>
                </a:solidFill>
              </a:rPr>
              <a:t>Authentication</a:t>
            </a:r>
          </a:p>
          <a:p>
            <a:pPr marL="285750" indent="-285750">
              <a:buFont typeface="Arial" panose="020B0604020202020204" pitchFamily="34" charset="0"/>
              <a:buChar char="•"/>
            </a:pPr>
            <a:r>
              <a:rPr lang="en-US" sz="1600" dirty="0">
                <a:solidFill>
                  <a:schemeClr val="accent5">
                    <a:lumMod val="40000"/>
                    <a:lumOff val="60000"/>
                  </a:schemeClr>
                </a:solidFill>
              </a:rPr>
              <a:t>Authorization</a:t>
            </a:r>
          </a:p>
          <a:p>
            <a:pPr marL="285750" indent="-285750">
              <a:buFont typeface="Arial" panose="020B0604020202020204" pitchFamily="34" charset="0"/>
              <a:buChar char="•"/>
            </a:pPr>
            <a:r>
              <a:rPr lang="en-US" sz="1600" dirty="0">
                <a:solidFill>
                  <a:schemeClr val="accent5">
                    <a:lumMod val="40000"/>
                    <a:lumOff val="60000"/>
                  </a:schemeClr>
                </a:solidFill>
              </a:rPr>
              <a:t>Accounting</a:t>
            </a:r>
          </a:p>
          <a:p>
            <a:endParaRPr lang="en-US" sz="1600" dirty="0">
              <a:solidFill>
                <a:schemeClr val="accent5">
                  <a:lumMod val="40000"/>
                  <a:lumOff val="60000"/>
                </a:schemeClr>
              </a:solidFill>
            </a:endParaRPr>
          </a:p>
          <a:p>
            <a:r>
              <a:rPr lang="en-US" sz="1600" dirty="0">
                <a:solidFill>
                  <a:schemeClr val="accent5">
                    <a:lumMod val="40000"/>
                    <a:lumOff val="60000"/>
                  </a:schemeClr>
                </a:solidFill>
              </a:rPr>
              <a:t>AAA is commonly used in the networking industry for the following two use cases:</a:t>
            </a:r>
          </a:p>
          <a:p>
            <a:pPr marL="285750" indent="-285750">
              <a:buFont typeface="Arial" panose="020B0604020202020204" pitchFamily="34" charset="0"/>
              <a:buChar char="•"/>
            </a:pPr>
            <a:r>
              <a:rPr lang="en-US" sz="1600" dirty="0">
                <a:solidFill>
                  <a:schemeClr val="accent5">
                    <a:lumMod val="40000"/>
                    <a:lumOff val="60000"/>
                  </a:schemeClr>
                </a:solidFill>
              </a:rPr>
              <a:t>Network device access control</a:t>
            </a:r>
          </a:p>
          <a:p>
            <a:pPr marL="285750" indent="-285750">
              <a:buFont typeface="Arial" panose="020B0604020202020204" pitchFamily="34" charset="0"/>
              <a:buChar char="•"/>
            </a:pPr>
            <a:r>
              <a:rPr lang="en-US" sz="1600" dirty="0">
                <a:solidFill>
                  <a:schemeClr val="accent5">
                    <a:lumMod val="40000"/>
                    <a:lumOff val="60000"/>
                  </a:schemeClr>
                </a:solidFill>
              </a:rPr>
              <a:t>Secure network access control</a:t>
            </a:r>
          </a:p>
        </p:txBody>
      </p:sp>
    </p:spTree>
    <p:custDataLst>
      <p:tags r:id="rId1"/>
    </p:custDataLst>
    <p:extLst>
      <p:ext uri="{BB962C8B-B14F-4D97-AF65-F5344CB8AC3E}">
        <p14:creationId xmlns:p14="http://schemas.microsoft.com/office/powerpoint/2010/main" val="330446474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Authentication, Authorization, and Accounting (AAA)</a:t>
            </a:r>
            <a:br>
              <a:rPr lang="en-US" dirty="0"/>
            </a:br>
            <a:r>
              <a:rPr lang="en-US" dirty="0"/>
              <a:t>AAA Framework</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4031873"/>
          </a:xfrm>
          <a:prstGeom prst="rect">
            <a:avLst/>
          </a:prstGeom>
          <a:noFill/>
        </p:spPr>
        <p:txBody>
          <a:bodyPr wrap="square" rtlCol="0">
            <a:spAutoFit/>
          </a:bodyPr>
          <a:lstStyle/>
          <a:p>
            <a:r>
              <a:rPr lang="en-US" sz="1600" dirty="0">
                <a:solidFill>
                  <a:srgbClr val="000000"/>
                </a:solidFill>
              </a:rPr>
              <a:t>AAA is an architectural framework for enabling a set of three independent security</a:t>
            </a:r>
          </a:p>
          <a:p>
            <a:r>
              <a:rPr lang="en-US" sz="1600" dirty="0">
                <a:solidFill>
                  <a:srgbClr val="000000"/>
                </a:solidFill>
              </a:rPr>
              <a:t>functions:</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Authentication - </a:t>
            </a:r>
            <a:r>
              <a:rPr lang="en-US" sz="1600" dirty="0">
                <a:solidFill>
                  <a:srgbClr val="000000"/>
                </a:solidFill>
              </a:rPr>
              <a:t>Enables a user to be identified and verified prior to being granted</a:t>
            </a:r>
          </a:p>
          <a:p>
            <a:r>
              <a:rPr lang="en-US" sz="1600" dirty="0">
                <a:solidFill>
                  <a:srgbClr val="000000"/>
                </a:solidFill>
              </a:rPr>
              <a:t>access to a network device and/or network services.</a:t>
            </a:r>
          </a:p>
          <a:p>
            <a:pPr eaLnBrk="0" hangingPunct="0"/>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Authorization - </a:t>
            </a:r>
            <a:r>
              <a:rPr lang="en-US" sz="1600" dirty="0">
                <a:solidFill>
                  <a:srgbClr val="000000"/>
                </a:solidFill>
              </a:rPr>
              <a:t>Defines the access privileges and restrictions to be enforced for an</a:t>
            </a:r>
          </a:p>
          <a:p>
            <a:r>
              <a:rPr lang="en-US" sz="1600" dirty="0">
                <a:solidFill>
                  <a:srgbClr val="000000"/>
                </a:solidFill>
              </a:rPr>
              <a:t>authenticated user.</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Accounting - </a:t>
            </a:r>
            <a:r>
              <a:rPr lang="en-US" sz="1600" dirty="0">
                <a:solidFill>
                  <a:srgbClr val="000000"/>
                </a:solidFill>
              </a:rPr>
              <a:t>Provides the ability to track and log user access, including user identities,</a:t>
            </a:r>
          </a:p>
          <a:p>
            <a:r>
              <a:rPr lang="en-US" sz="1600" dirty="0">
                <a:solidFill>
                  <a:srgbClr val="000000"/>
                </a:solidFill>
              </a:rPr>
              <a:t>start and stop times, executed commands (that is, CLI commands), and so on. In other</a:t>
            </a:r>
          </a:p>
          <a:p>
            <a:r>
              <a:rPr lang="en-US" sz="1600" dirty="0">
                <a:solidFill>
                  <a:srgbClr val="000000"/>
                </a:solidFill>
              </a:rPr>
              <a:t>words, it maintains a security log of events.</a:t>
            </a:r>
          </a:p>
          <a:p>
            <a:endParaRPr lang="en-US" sz="1600" dirty="0">
              <a:solidFill>
                <a:srgbClr val="000000"/>
              </a:solidFill>
            </a:endParaRPr>
          </a:p>
          <a:p>
            <a:r>
              <a:rPr lang="en-US" sz="1600" dirty="0">
                <a:solidFill>
                  <a:srgbClr val="000000"/>
                </a:solidFill>
              </a:rPr>
              <a:t>There are many AAA protocols available, but the two most popular ones are Remote Authentication Dial-In User Service (RADIUS) and Terminal Access Controller Access-Control System Plus (TACACS+).</a:t>
            </a:r>
          </a:p>
        </p:txBody>
      </p:sp>
    </p:spTree>
    <p:extLst>
      <p:ext uri="{BB962C8B-B14F-4D97-AF65-F5344CB8AC3E}">
        <p14:creationId xmlns:p14="http://schemas.microsoft.com/office/powerpoint/2010/main" val="320419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Authentication, Authorization, and Accounting (AAA)</a:t>
            </a:r>
            <a:br>
              <a:rPr lang="en-US" dirty="0"/>
            </a:br>
            <a:r>
              <a:rPr lang="en-US" dirty="0"/>
              <a:t>AAA Use Cases</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3046988"/>
          </a:xfrm>
          <a:prstGeom prst="rect">
            <a:avLst/>
          </a:prstGeom>
          <a:noFill/>
        </p:spPr>
        <p:txBody>
          <a:bodyPr wrap="square" rtlCol="0">
            <a:spAutoFit/>
          </a:bodyPr>
          <a:lstStyle/>
          <a:p>
            <a:r>
              <a:rPr lang="en-US" sz="1600" dirty="0">
                <a:solidFill>
                  <a:srgbClr val="000000"/>
                </a:solidFill>
              </a:rPr>
              <a:t>AAA is commonly used in the networking industry for the following two use cases:</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Network device access control - </a:t>
            </a:r>
            <a:r>
              <a:rPr lang="en-US" sz="1600" dirty="0">
                <a:solidFill>
                  <a:srgbClr val="000000"/>
                </a:solidFill>
              </a:rPr>
              <a:t>As described earlier in this chapter, Cisco IOS</a:t>
            </a:r>
          </a:p>
          <a:p>
            <a:r>
              <a:rPr lang="en-US" sz="1600" dirty="0">
                <a:solidFill>
                  <a:srgbClr val="000000"/>
                </a:solidFill>
              </a:rPr>
              <a:t>provides local features for simple device access control, such as local username-based</a:t>
            </a:r>
          </a:p>
          <a:p>
            <a:r>
              <a:rPr lang="en-US" sz="1600" dirty="0">
                <a:solidFill>
                  <a:srgbClr val="000000"/>
                </a:solidFill>
              </a:rPr>
              <a:t>authentication and line password authentication. However, these features do not</a:t>
            </a:r>
          </a:p>
          <a:p>
            <a:r>
              <a:rPr lang="en-US" sz="1600" dirty="0">
                <a:solidFill>
                  <a:srgbClr val="000000"/>
                </a:solidFill>
              </a:rPr>
              <a:t>provide the same degree of access control and scalability that is possible with AAA.</a:t>
            </a:r>
          </a:p>
          <a:p>
            <a:r>
              <a:rPr lang="en-US" sz="1600" dirty="0">
                <a:solidFill>
                  <a:srgbClr val="000000"/>
                </a:solidFill>
              </a:rPr>
              <a:t>For this reason, AAA is the recommended method for access control. TACACS+ is the</a:t>
            </a:r>
          </a:p>
          <a:p>
            <a:r>
              <a:rPr lang="en-US" sz="1600" dirty="0">
                <a:solidFill>
                  <a:srgbClr val="000000"/>
                </a:solidFill>
              </a:rPr>
              <a:t>protocol of choice for network device access control.</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Secure network access control - </a:t>
            </a:r>
            <a:r>
              <a:rPr lang="en-US" sz="1600" dirty="0">
                <a:solidFill>
                  <a:srgbClr val="000000"/>
                </a:solidFill>
              </a:rPr>
              <a:t>AAA can be used to obtain the identity of a device</a:t>
            </a:r>
          </a:p>
          <a:p>
            <a:r>
              <a:rPr lang="en-US" sz="1600" dirty="0">
                <a:solidFill>
                  <a:srgbClr val="000000"/>
                </a:solidFill>
              </a:rPr>
              <a:t>or user before that device or user is allowed to access to the network. RADIUS is the</a:t>
            </a:r>
          </a:p>
          <a:p>
            <a:r>
              <a:rPr lang="en-US" sz="1600" dirty="0">
                <a:solidFill>
                  <a:srgbClr val="000000"/>
                </a:solidFill>
              </a:rPr>
              <a:t>preferred protocol for secure network access. </a:t>
            </a:r>
          </a:p>
        </p:txBody>
      </p:sp>
    </p:spTree>
    <p:extLst>
      <p:ext uri="{BB962C8B-B14F-4D97-AF65-F5344CB8AC3E}">
        <p14:creationId xmlns:p14="http://schemas.microsoft.com/office/powerpoint/2010/main" val="162447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Authentication, Authorization, and Accounting (AAA)</a:t>
            </a:r>
            <a:br>
              <a:rPr lang="en-US" dirty="0"/>
            </a:br>
            <a:r>
              <a:rPr lang="en-US" dirty="0"/>
              <a:t>TACACS+</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2554545"/>
          </a:xfrm>
          <a:prstGeom prst="rect">
            <a:avLst/>
          </a:prstGeom>
          <a:noFill/>
        </p:spPr>
        <p:txBody>
          <a:bodyPr wrap="square" rtlCol="0">
            <a:spAutoFit/>
          </a:bodyPr>
          <a:lstStyle/>
          <a:p>
            <a:r>
              <a:rPr lang="en-US" sz="1600" dirty="0">
                <a:solidFill>
                  <a:srgbClr val="000000"/>
                </a:solidFill>
              </a:rPr>
              <a:t>Cisco developed TACACS+ and released it as an open standard in the early 1990s. Although</a:t>
            </a:r>
          </a:p>
          <a:p>
            <a:r>
              <a:rPr lang="en-US" sz="1600" dirty="0">
                <a:solidFill>
                  <a:srgbClr val="000000"/>
                </a:solidFill>
              </a:rPr>
              <a:t>TACACS+ is mainly used for AAA device access control, it is possible to use it for some</a:t>
            </a:r>
          </a:p>
          <a:p>
            <a:r>
              <a:rPr lang="en-US" sz="1600" dirty="0">
                <a:solidFill>
                  <a:srgbClr val="000000"/>
                </a:solidFill>
              </a:rPr>
              <a:t>types of AAA network access.</a:t>
            </a:r>
          </a:p>
          <a:p>
            <a:endParaRPr lang="en-US" sz="1600" dirty="0">
              <a:solidFill>
                <a:srgbClr val="000000"/>
              </a:solidFill>
            </a:endParaRPr>
          </a:p>
          <a:p>
            <a:r>
              <a:rPr lang="en-US" sz="1600" dirty="0">
                <a:solidFill>
                  <a:srgbClr val="000000"/>
                </a:solidFill>
              </a:rPr>
              <a:t>The TACACS+ protocol uses Transmission Control Protocol (TCP) port 49 for communication</a:t>
            </a:r>
          </a:p>
          <a:p>
            <a:r>
              <a:rPr lang="en-US" sz="1600" dirty="0">
                <a:solidFill>
                  <a:srgbClr val="000000"/>
                </a:solidFill>
              </a:rPr>
              <a:t>between the TACACS+ clients and the TACACS+ server.</a:t>
            </a:r>
          </a:p>
          <a:p>
            <a:endParaRPr lang="en-US" sz="1600" dirty="0">
              <a:solidFill>
                <a:srgbClr val="000000"/>
              </a:solidFill>
            </a:endParaRPr>
          </a:p>
          <a:p>
            <a:r>
              <a:rPr lang="en-US" sz="1600" dirty="0">
                <a:solidFill>
                  <a:srgbClr val="000000"/>
                </a:solidFill>
              </a:rPr>
              <a:t>Figure 26-1 shows an end user who can access a Cisco switch using Telnet, SSH, or the</a:t>
            </a:r>
          </a:p>
          <a:p>
            <a:r>
              <a:rPr lang="en-US" sz="1600" dirty="0">
                <a:solidFill>
                  <a:srgbClr val="000000"/>
                </a:solidFill>
              </a:rPr>
              <a:t>console. The Cisco switch is acting as a TACACS+ client that communicates with the</a:t>
            </a:r>
          </a:p>
          <a:p>
            <a:r>
              <a:rPr lang="en-US" sz="1600" dirty="0">
                <a:solidFill>
                  <a:srgbClr val="000000"/>
                </a:solidFill>
              </a:rPr>
              <a:t>TACACS+ server using the TACACS+ protocol.</a:t>
            </a:r>
          </a:p>
        </p:txBody>
      </p:sp>
      <p:pic>
        <p:nvPicPr>
          <p:cNvPr id="2" name="Picture 1">
            <a:extLst>
              <a:ext uri="{FF2B5EF4-FFF2-40B4-BE49-F238E27FC236}">
                <a16:creationId xmlns:a16="http://schemas.microsoft.com/office/drawing/2014/main" id="{BB8270EF-02AF-BD4D-8CE8-B37D016A9685}"/>
              </a:ext>
            </a:extLst>
          </p:cNvPr>
          <p:cNvPicPr>
            <a:picLocks noChangeAspect="1"/>
          </p:cNvPicPr>
          <p:nvPr/>
        </p:nvPicPr>
        <p:blipFill>
          <a:blip r:embed="rId3"/>
          <a:stretch>
            <a:fillRect/>
          </a:stretch>
        </p:blipFill>
        <p:spPr>
          <a:xfrm>
            <a:off x="2793829" y="3344047"/>
            <a:ext cx="3111500" cy="1371600"/>
          </a:xfrm>
          <a:prstGeom prst="rect">
            <a:avLst/>
          </a:prstGeom>
        </p:spPr>
      </p:pic>
    </p:spTree>
    <p:extLst>
      <p:ext uri="{BB962C8B-B14F-4D97-AF65-F5344CB8AC3E}">
        <p14:creationId xmlns:p14="http://schemas.microsoft.com/office/powerpoint/2010/main" val="306898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Authentication, Authorization, and Accounting (AAA)</a:t>
            </a:r>
            <a:br>
              <a:rPr lang="en-US" dirty="0"/>
            </a:br>
            <a:r>
              <a:rPr lang="en-US" dirty="0"/>
              <a:t>RADIUS</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3785652"/>
          </a:xfrm>
          <a:prstGeom prst="rect">
            <a:avLst/>
          </a:prstGeom>
          <a:noFill/>
        </p:spPr>
        <p:txBody>
          <a:bodyPr wrap="square" rtlCol="0">
            <a:spAutoFit/>
          </a:bodyPr>
          <a:lstStyle/>
          <a:p>
            <a:r>
              <a:rPr lang="en-US" sz="1600" dirty="0">
                <a:solidFill>
                  <a:srgbClr val="000000"/>
                </a:solidFill>
              </a:rPr>
              <a:t>One of the key differentiators of TACACS+ is its capability to separate authentication,</a:t>
            </a:r>
          </a:p>
          <a:p>
            <a:r>
              <a:rPr lang="en-US" sz="1600" dirty="0">
                <a:solidFill>
                  <a:srgbClr val="000000"/>
                </a:solidFill>
              </a:rPr>
              <a:t>authorization, and accounting into independent functions. This is why TACACS+ is so commonly</a:t>
            </a:r>
          </a:p>
          <a:p>
            <a:r>
              <a:rPr lang="en-US" sz="1600" dirty="0">
                <a:solidFill>
                  <a:srgbClr val="000000"/>
                </a:solidFill>
              </a:rPr>
              <a:t>used for device administration instead of RADIUS, even though RADIUS is capable</a:t>
            </a:r>
          </a:p>
          <a:p>
            <a:r>
              <a:rPr lang="en-US" sz="1600" dirty="0">
                <a:solidFill>
                  <a:srgbClr val="000000"/>
                </a:solidFill>
              </a:rPr>
              <a:t>of providing network device access control.</a:t>
            </a:r>
          </a:p>
          <a:p>
            <a:endParaRPr lang="en-US" sz="1600" dirty="0">
              <a:solidFill>
                <a:srgbClr val="000000"/>
              </a:solidFill>
            </a:endParaRPr>
          </a:p>
          <a:p>
            <a:r>
              <a:rPr lang="en-US" sz="1600" dirty="0">
                <a:solidFill>
                  <a:srgbClr val="000000"/>
                </a:solidFill>
              </a:rPr>
              <a:t>RADIUS is an IETF standard AAA protocol. RADIUS is the AAA protocol of</a:t>
            </a:r>
          </a:p>
          <a:p>
            <a:r>
              <a:rPr lang="en-US" sz="1600" dirty="0">
                <a:solidFill>
                  <a:srgbClr val="000000"/>
                </a:solidFill>
              </a:rPr>
              <a:t>choice for secure network access. The reason for this is that RADIUS is the AAA transport</a:t>
            </a:r>
          </a:p>
          <a:p>
            <a:r>
              <a:rPr lang="en-US" sz="1600" dirty="0">
                <a:solidFill>
                  <a:srgbClr val="000000"/>
                </a:solidFill>
              </a:rPr>
              <a:t>protocol for Extensible Authentication Protocol (EAP), while TACACS+ does not support</a:t>
            </a:r>
          </a:p>
          <a:p>
            <a:r>
              <a:rPr lang="en-US" sz="1600" dirty="0">
                <a:solidFill>
                  <a:srgbClr val="000000"/>
                </a:solidFill>
              </a:rPr>
              <a:t>this functionality.</a:t>
            </a:r>
          </a:p>
          <a:p>
            <a:endParaRPr lang="en-US" sz="1600" dirty="0">
              <a:solidFill>
                <a:srgbClr val="000000"/>
              </a:solidFill>
            </a:endParaRPr>
          </a:p>
          <a:p>
            <a:r>
              <a:rPr lang="en-US" sz="1600" dirty="0">
                <a:solidFill>
                  <a:srgbClr val="000000"/>
                </a:solidFill>
              </a:rPr>
              <a:t>Another major difference between TACACS+ and RADIUS is that RADIUS needs to return</a:t>
            </a:r>
          </a:p>
          <a:p>
            <a:r>
              <a:rPr lang="en-US" sz="1600" dirty="0">
                <a:solidFill>
                  <a:srgbClr val="000000"/>
                </a:solidFill>
              </a:rPr>
              <a:t>all authorization parameters in a single reply, while TACACS+ can request authorization</a:t>
            </a:r>
          </a:p>
          <a:p>
            <a:r>
              <a:rPr lang="en-US" sz="1600" dirty="0">
                <a:solidFill>
                  <a:srgbClr val="000000"/>
                </a:solidFill>
              </a:rPr>
              <a:t>parameters separately and multiple times throughout a session.</a:t>
            </a:r>
          </a:p>
          <a:p>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118171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Authentication, Authorization, and Accounting (AAA)</a:t>
            </a:r>
            <a:br>
              <a:rPr lang="en-US" dirty="0"/>
            </a:br>
            <a:r>
              <a:rPr lang="en-US" dirty="0"/>
              <a:t>RADIUS &amp; TACACS+ Comparison</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338554"/>
          </a:xfrm>
          <a:prstGeom prst="rect">
            <a:avLst/>
          </a:prstGeom>
          <a:noFill/>
        </p:spPr>
        <p:txBody>
          <a:bodyPr wrap="square" rtlCol="0">
            <a:spAutoFit/>
          </a:bodyPr>
          <a:lstStyle/>
          <a:p>
            <a:r>
              <a:rPr lang="en-US" sz="1600" dirty="0">
                <a:solidFill>
                  <a:srgbClr val="000000"/>
                </a:solidFill>
              </a:rPr>
              <a:t>Table 26-4 provides a summary comparison of RADIUS and TACACS+.</a:t>
            </a:r>
          </a:p>
        </p:txBody>
      </p:sp>
      <p:graphicFrame>
        <p:nvGraphicFramePr>
          <p:cNvPr id="4" name="Table 5">
            <a:extLst>
              <a:ext uri="{FF2B5EF4-FFF2-40B4-BE49-F238E27FC236}">
                <a16:creationId xmlns:a16="http://schemas.microsoft.com/office/drawing/2014/main" id="{CB9CE69F-1A16-472B-B540-470BC0D91139}"/>
              </a:ext>
            </a:extLst>
          </p:cNvPr>
          <p:cNvGraphicFramePr>
            <a:graphicFrameLocks noGrp="1"/>
          </p:cNvGraphicFramePr>
          <p:nvPr>
            <p:extLst>
              <p:ext uri="{D42A27DB-BD31-4B8C-83A1-F6EECF244321}">
                <p14:modId xmlns:p14="http://schemas.microsoft.com/office/powerpoint/2010/main" val="2109930910"/>
              </p:ext>
            </p:extLst>
          </p:nvPr>
        </p:nvGraphicFramePr>
        <p:xfrm>
          <a:off x="240947" y="1108395"/>
          <a:ext cx="8662106" cy="3571240"/>
        </p:xfrm>
        <a:graphic>
          <a:graphicData uri="http://schemas.openxmlformats.org/drawingml/2006/table">
            <a:tbl>
              <a:tblPr firstRow="1" bandRow="1">
                <a:tableStyleId>{5C22544A-7EE6-4342-B048-85BDC9FD1C3A}</a:tableStyleId>
              </a:tblPr>
              <a:tblGrid>
                <a:gridCol w="2887369">
                  <a:extLst>
                    <a:ext uri="{9D8B030D-6E8A-4147-A177-3AD203B41FA5}">
                      <a16:colId xmlns:a16="http://schemas.microsoft.com/office/drawing/2014/main" val="3671102187"/>
                    </a:ext>
                  </a:extLst>
                </a:gridCol>
                <a:gridCol w="3643530">
                  <a:extLst>
                    <a:ext uri="{9D8B030D-6E8A-4147-A177-3AD203B41FA5}">
                      <a16:colId xmlns:a16="http://schemas.microsoft.com/office/drawing/2014/main" val="3453676897"/>
                    </a:ext>
                  </a:extLst>
                </a:gridCol>
                <a:gridCol w="2131207">
                  <a:extLst>
                    <a:ext uri="{9D8B030D-6E8A-4147-A177-3AD203B41FA5}">
                      <a16:colId xmlns:a16="http://schemas.microsoft.com/office/drawing/2014/main" val="3423079879"/>
                    </a:ext>
                  </a:extLst>
                </a:gridCol>
              </a:tblGrid>
              <a:tr h="370840">
                <a:tc>
                  <a:txBody>
                    <a:bodyPr/>
                    <a:lstStyle/>
                    <a:p>
                      <a:r>
                        <a:rPr lang="en-US" dirty="0"/>
                        <a:t>Component</a:t>
                      </a:r>
                    </a:p>
                  </a:txBody>
                  <a:tcPr/>
                </a:tc>
                <a:tc>
                  <a:txBody>
                    <a:bodyPr/>
                    <a:lstStyle/>
                    <a:p>
                      <a:r>
                        <a:rPr lang="en-US" dirty="0"/>
                        <a:t>RADIUS</a:t>
                      </a:r>
                    </a:p>
                  </a:txBody>
                  <a:tcPr/>
                </a:tc>
                <a:tc>
                  <a:txBody>
                    <a:bodyPr/>
                    <a:lstStyle/>
                    <a:p>
                      <a:r>
                        <a:rPr lang="en-US" dirty="0"/>
                        <a:t>TACACS+</a:t>
                      </a:r>
                    </a:p>
                  </a:txBody>
                  <a:tcPr/>
                </a:tc>
                <a:extLst>
                  <a:ext uri="{0D108BD9-81ED-4DB2-BD59-A6C34878D82A}">
                    <a16:rowId xmlns:a16="http://schemas.microsoft.com/office/drawing/2014/main" val="1650054307"/>
                  </a:ext>
                </a:extLst>
              </a:tr>
              <a:tr h="370840">
                <a:tc>
                  <a:txBody>
                    <a:bodyPr/>
                    <a:lstStyle/>
                    <a:p>
                      <a:r>
                        <a:rPr lang="en-US" sz="1000" dirty="0"/>
                        <a:t> Protocol and port(s) used</a:t>
                      </a:r>
                    </a:p>
                  </a:txBody>
                  <a:tcPr/>
                </a:tc>
                <a:tc>
                  <a:txBody>
                    <a:bodyPr/>
                    <a:lstStyle/>
                    <a:p>
                      <a:r>
                        <a:rPr lang="en-US" sz="1000" dirty="0"/>
                        <a:t>Cisco’s implementation:</a:t>
                      </a:r>
                    </a:p>
                    <a:p>
                      <a:pPr marL="285750" indent="-285750">
                        <a:buFont typeface="Arial" panose="020B0604020202020204" pitchFamily="34" charset="0"/>
                        <a:buChar char="•"/>
                      </a:pPr>
                      <a:r>
                        <a:rPr lang="en-US" sz="1000" dirty="0"/>
                        <a:t>UDP: port 1645 (authentication and authorization) </a:t>
                      </a:r>
                    </a:p>
                    <a:p>
                      <a:pPr marL="285750" indent="-285750">
                        <a:buFont typeface="Arial" panose="020B0604020202020204" pitchFamily="34" charset="0"/>
                        <a:buChar char="•"/>
                      </a:pPr>
                      <a:r>
                        <a:rPr lang="en-US" sz="1000" dirty="0"/>
                        <a:t>UDP: port 1646 (accounting) Industry standard: </a:t>
                      </a:r>
                    </a:p>
                    <a:p>
                      <a:pPr marL="285750" indent="-285750">
                        <a:buFont typeface="Arial" panose="020B0604020202020204" pitchFamily="34" charset="0"/>
                        <a:buChar char="•"/>
                      </a:pPr>
                      <a:r>
                        <a:rPr lang="en-US" sz="1000" dirty="0"/>
                        <a:t>UDP: port 1812 (authentication and authorization) </a:t>
                      </a:r>
                    </a:p>
                    <a:p>
                      <a:pPr marL="285750" indent="-285750">
                        <a:buFont typeface="Arial" panose="020B0604020202020204" pitchFamily="34" charset="0"/>
                        <a:buChar char="•"/>
                      </a:pPr>
                      <a:r>
                        <a:rPr lang="en-US" sz="1000" dirty="0"/>
                        <a:t>UDP: port 1813 (accounting)</a:t>
                      </a:r>
                    </a:p>
                    <a:p>
                      <a:endParaRPr lang="en-US" sz="1000" dirty="0"/>
                    </a:p>
                  </a:txBody>
                  <a:tcPr/>
                </a:tc>
                <a:tc>
                  <a:txBody>
                    <a:bodyPr/>
                    <a:lstStyle/>
                    <a:p>
                      <a:r>
                        <a:rPr lang="en-US" sz="1000" dirty="0"/>
                        <a:t>TCP: port 49</a:t>
                      </a:r>
                    </a:p>
                  </a:txBody>
                  <a:tcPr/>
                </a:tc>
                <a:extLst>
                  <a:ext uri="{0D108BD9-81ED-4DB2-BD59-A6C34878D82A}">
                    <a16:rowId xmlns:a16="http://schemas.microsoft.com/office/drawing/2014/main" val="3067686933"/>
                  </a:ext>
                </a:extLst>
              </a:tr>
              <a:tr h="370840">
                <a:tc>
                  <a:txBody>
                    <a:bodyPr/>
                    <a:lstStyle/>
                    <a:p>
                      <a:r>
                        <a:rPr lang="en-US" sz="1000" dirty="0"/>
                        <a:t>Encryption</a:t>
                      </a:r>
                    </a:p>
                  </a:txBody>
                  <a:tcPr/>
                </a:tc>
                <a:tc>
                  <a:txBody>
                    <a:bodyPr/>
                    <a:lstStyle/>
                    <a:p>
                      <a:pPr marL="285750" marR="0" lvl="0" indent="-2857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Encrypts only the password field</a:t>
                      </a:r>
                    </a:p>
                    <a:p>
                      <a:pPr marL="285750" marR="0" lvl="0" indent="-2857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Supports EAP for 802.1x authentication</a:t>
                      </a:r>
                    </a:p>
                    <a:p>
                      <a:endParaRPr lang="en-US" sz="1000" dirty="0"/>
                    </a:p>
                  </a:txBody>
                  <a:tcPr/>
                </a:tc>
                <a:tc>
                  <a:txBody>
                    <a:bodyPr/>
                    <a:lstStyle/>
                    <a:p>
                      <a:pPr marL="285750" indent="-285750">
                        <a:buFont typeface="Arial" panose="020B0604020202020204" pitchFamily="34" charset="0"/>
                        <a:buChar char="•"/>
                      </a:pPr>
                      <a:r>
                        <a:rPr lang="en-US" sz="1000" dirty="0"/>
                        <a:t>Encrypts the entire payload </a:t>
                      </a:r>
                    </a:p>
                    <a:p>
                      <a:pPr marL="285750" indent="-285750">
                        <a:buFont typeface="Arial" panose="020B0604020202020204" pitchFamily="34" charset="0"/>
                        <a:buChar char="•"/>
                      </a:pPr>
                      <a:r>
                        <a:rPr lang="en-US" sz="1000" dirty="0"/>
                        <a:t>Does not support EAP </a:t>
                      </a:r>
                    </a:p>
                  </a:txBody>
                  <a:tcPr/>
                </a:tc>
                <a:extLst>
                  <a:ext uri="{0D108BD9-81ED-4DB2-BD59-A6C34878D82A}">
                    <a16:rowId xmlns:a16="http://schemas.microsoft.com/office/drawing/2014/main" val="3544737785"/>
                  </a:ext>
                </a:extLst>
              </a:tr>
              <a:tr h="370840">
                <a:tc>
                  <a:txBody>
                    <a:bodyPr/>
                    <a:lstStyle/>
                    <a:p>
                      <a:r>
                        <a:rPr lang="en-US" sz="1000" dirty="0"/>
                        <a:t>Authentication and authorization</a:t>
                      </a:r>
                    </a:p>
                    <a:p>
                      <a:endParaRPr lang="en-US" sz="1000" dirty="0"/>
                    </a:p>
                  </a:txBody>
                  <a:tcPr/>
                </a:tc>
                <a:tc>
                  <a:txBody>
                    <a:bodyPr/>
                    <a:lstStyle/>
                    <a:p>
                      <a:pPr marL="285750" marR="0" lvl="0" indent="-2857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Combines authentication and authorization </a:t>
                      </a:r>
                    </a:p>
                    <a:p>
                      <a:pPr marL="285750" marR="0" lvl="0" indent="-2857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Cannot be used to authorize which CLI commands can be executed individually</a:t>
                      </a:r>
                    </a:p>
                    <a:p>
                      <a:endParaRPr lang="en-US" sz="1000" dirty="0"/>
                    </a:p>
                  </a:txBody>
                  <a:tcPr/>
                </a:tc>
                <a:tc>
                  <a:txBody>
                    <a:bodyPr/>
                    <a:lstStyle/>
                    <a:p>
                      <a:pPr marL="285750" marR="0" lvl="0" indent="-2857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Separates authentication and authorization </a:t>
                      </a:r>
                    </a:p>
                    <a:p>
                      <a:pPr marL="285750" marR="0" lvl="0" indent="-2857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a:t>Can be used for CLI command authorization</a:t>
                      </a:r>
                    </a:p>
                    <a:p>
                      <a:endParaRPr lang="en-US" sz="1000" dirty="0"/>
                    </a:p>
                  </a:txBody>
                  <a:tcPr/>
                </a:tc>
                <a:extLst>
                  <a:ext uri="{0D108BD9-81ED-4DB2-BD59-A6C34878D82A}">
                    <a16:rowId xmlns:a16="http://schemas.microsoft.com/office/drawing/2014/main" val="2751200818"/>
                  </a:ext>
                </a:extLst>
              </a:tr>
              <a:tr h="370840">
                <a:tc>
                  <a:txBody>
                    <a:bodyPr/>
                    <a:lstStyle/>
                    <a:p>
                      <a:r>
                        <a:rPr lang="en-US" sz="1000" dirty="0"/>
                        <a:t>Accounting</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00" dirty="0"/>
                        <a:t>Does not support network device CLI command accounting</a:t>
                      </a:r>
                    </a:p>
                    <a:p>
                      <a:endParaRPr lang="en-US" sz="1000" dirty="0"/>
                    </a:p>
                  </a:txBody>
                  <a:tcPr/>
                </a:tc>
                <a:tc>
                  <a:txBody>
                    <a:bodyPr/>
                    <a:lstStyle/>
                    <a:p>
                      <a:r>
                        <a:rPr lang="en-US" sz="1000" dirty="0"/>
                        <a:t>Supports network device CLI command accounting </a:t>
                      </a:r>
                    </a:p>
                  </a:txBody>
                  <a:tcPr/>
                </a:tc>
                <a:extLst>
                  <a:ext uri="{0D108BD9-81ED-4DB2-BD59-A6C34878D82A}">
                    <a16:rowId xmlns:a16="http://schemas.microsoft.com/office/drawing/2014/main" val="3529181570"/>
                  </a:ext>
                </a:extLst>
              </a:tr>
              <a:tr h="370840">
                <a:tc>
                  <a:txBody>
                    <a:bodyPr/>
                    <a:lstStyle/>
                    <a:p>
                      <a:r>
                        <a:rPr lang="en-US" sz="1000" dirty="0"/>
                        <a:t>Primary Use</a:t>
                      </a:r>
                    </a:p>
                    <a:p>
                      <a:endParaRPr lang="en-US" sz="1000" dirty="0"/>
                    </a:p>
                  </a:txBody>
                  <a:tcPr/>
                </a:tc>
                <a:tc>
                  <a:txBody>
                    <a:bodyPr/>
                    <a:lstStyle/>
                    <a:p>
                      <a:r>
                        <a:rPr lang="en-US" sz="1000" dirty="0"/>
                        <a:t>Secure network access </a:t>
                      </a:r>
                    </a:p>
                  </a:txBody>
                  <a:tcPr/>
                </a:tc>
                <a:tc>
                  <a:txBody>
                    <a:bodyPr/>
                    <a:lstStyle/>
                    <a:p>
                      <a:r>
                        <a:rPr lang="en-US" sz="1000" dirty="0"/>
                        <a:t>Network device access control</a:t>
                      </a:r>
                    </a:p>
                  </a:txBody>
                  <a:tcPr/>
                </a:tc>
                <a:extLst>
                  <a:ext uri="{0D108BD9-81ED-4DB2-BD59-A6C34878D82A}">
                    <a16:rowId xmlns:a16="http://schemas.microsoft.com/office/drawing/2014/main" val="859642759"/>
                  </a:ext>
                </a:extLst>
              </a:tr>
            </a:tbl>
          </a:graphicData>
        </a:graphic>
      </p:graphicFrame>
    </p:spTree>
    <p:extLst>
      <p:ext uri="{BB962C8B-B14F-4D97-AF65-F5344CB8AC3E}">
        <p14:creationId xmlns:p14="http://schemas.microsoft.com/office/powerpoint/2010/main" val="244236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010996" cy="1173892"/>
          </a:xfrm>
        </p:spPr>
        <p:txBody>
          <a:bodyPr/>
          <a:lstStyle/>
          <a:p>
            <a:r>
              <a:rPr lang="en-US" sz="1600" dirty="0"/>
              <a:t>Authentication, Authorization, and Accounting (AAA)</a:t>
            </a:r>
            <a:br>
              <a:rPr lang="en-US" dirty="0"/>
            </a:br>
            <a:r>
              <a:rPr lang="en-US" dirty="0"/>
              <a:t>Configuring AAA for Network Device Access Control</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1173892"/>
            <a:ext cx="8932451" cy="3046988"/>
          </a:xfrm>
          <a:prstGeom prst="rect">
            <a:avLst/>
          </a:prstGeom>
          <a:noFill/>
        </p:spPr>
        <p:txBody>
          <a:bodyPr wrap="square" rtlCol="0">
            <a:spAutoFit/>
          </a:bodyPr>
          <a:lstStyle/>
          <a:p>
            <a:r>
              <a:rPr lang="en-US" sz="1600" dirty="0">
                <a:solidFill>
                  <a:srgbClr val="000000"/>
                </a:solidFill>
              </a:rPr>
              <a:t>There are two parts to configuring TACACS+:</a:t>
            </a:r>
          </a:p>
          <a:p>
            <a:endParaRPr lang="en-US" sz="1600" dirty="0">
              <a:solidFill>
                <a:srgbClr val="000000"/>
              </a:solidFill>
            </a:endParaRPr>
          </a:p>
          <a:p>
            <a:pPr marL="285750" indent="-285750">
              <a:buFont typeface="Arial" panose="020B0604020202020204" pitchFamily="34" charset="0"/>
              <a:buChar char="•"/>
            </a:pPr>
            <a:r>
              <a:rPr lang="en-US" sz="1600" dirty="0">
                <a:solidFill>
                  <a:srgbClr val="000000"/>
                </a:solidFill>
              </a:rPr>
              <a:t>The configuration of the device itself</a:t>
            </a:r>
          </a:p>
          <a:p>
            <a:pPr marL="285750" indent="-285750">
              <a:buFont typeface="Arial" panose="020B0604020202020204" pitchFamily="34" charset="0"/>
              <a:buChar char="•"/>
            </a:pPr>
            <a:r>
              <a:rPr lang="en-US" sz="1600" dirty="0">
                <a:solidFill>
                  <a:srgbClr val="000000"/>
                </a:solidFill>
              </a:rPr>
              <a:t>The configuration of the TACACS+ AAA server (for example, Cisco ISE)</a:t>
            </a:r>
          </a:p>
          <a:p>
            <a:pPr marL="285750" indent="-285750">
              <a:buFont typeface="Arial" panose="020B0604020202020204" pitchFamily="34" charset="0"/>
              <a:buChar char="•"/>
            </a:pPr>
            <a:endParaRPr lang="en-US" sz="1600" dirty="0">
              <a:solidFill>
                <a:srgbClr val="000000"/>
              </a:solidFill>
            </a:endParaRPr>
          </a:p>
          <a:p>
            <a:r>
              <a:rPr lang="en-US" sz="1600" dirty="0">
                <a:solidFill>
                  <a:srgbClr val="000000"/>
                </a:solidFill>
              </a:rPr>
              <a:t>The following steps are for configuring an IOS device with TACACS+ for device access control.</a:t>
            </a:r>
          </a:p>
          <a:p>
            <a:r>
              <a:rPr lang="en-US" sz="1600" dirty="0">
                <a:solidFill>
                  <a:srgbClr val="000000"/>
                </a:solidFill>
              </a:rPr>
              <a:t>Configuration for the TACACS+ server is not included here because it is beyond the scope of this book:</a:t>
            </a:r>
          </a:p>
          <a:p>
            <a:endParaRPr lang="en-US" sz="1600" dirty="0">
              <a:solidFill>
                <a:srgbClr val="000000"/>
              </a:solidFill>
            </a:endParaRPr>
          </a:p>
          <a:p>
            <a:r>
              <a:rPr lang="en-US" sz="1600" b="1" dirty="0">
                <a:solidFill>
                  <a:srgbClr val="000000"/>
                </a:solidFill>
              </a:rPr>
              <a:t>Step 1. </a:t>
            </a:r>
            <a:r>
              <a:rPr lang="en-US" sz="1600" dirty="0">
                <a:solidFill>
                  <a:srgbClr val="000000"/>
                </a:solidFill>
              </a:rPr>
              <a:t>Create a local user with full privilege for fallback or to avoid being locked out</a:t>
            </a:r>
          </a:p>
          <a:p>
            <a:r>
              <a:rPr lang="en-US" sz="1600" dirty="0">
                <a:solidFill>
                  <a:srgbClr val="000000"/>
                </a:solidFill>
              </a:rPr>
              <a:t>after enabling AAA by using the command</a:t>
            </a:r>
          </a:p>
          <a:p>
            <a:r>
              <a:rPr lang="en-US" sz="1600" b="1" dirty="0">
                <a:solidFill>
                  <a:srgbClr val="000000"/>
                </a:solidFill>
              </a:rPr>
              <a:t>username</a:t>
            </a:r>
            <a:r>
              <a:rPr lang="en-US" sz="1600" dirty="0">
                <a:solidFill>
                  <a:srgbClr val="000000"/>
                </a:solidFill>
              </a:rPr>
              <a:t> {</a:t>
            </a:r>
            <a:r>
              <a:rPr lang="en-US" sz="1600" i="1" dirty="0">
                <a:solidFill>
                  <a:srgbClr val="000000"/>
                </a:solidFill>
              </a:rPr>
              <a:t>username</a:t>
            </a:r>
            <a:r>
              <a:rPr lang="en-US" sz="1600" dirty="0">
                <a:solidFill>
                  <a:srgbClr val="000000"/>
                </a:solidFill>
              </a:rPr>
              <a:t>} </a:t>
            </a:r>
            <a:r>
              <a:rPr lang="en-US" sz="1600" b="1" dirty="0">
                <a:solidFill>
                  <a:srgbClr val="000000"/>
                </a:solidFill>
              </a:rPr>
              <a:t>privilege 15 algorithm-type </a:t>
            </a:r>
            <a:r>
              <a:rPr lang="en-US" sz="1600" dirty="0">
                <a:solidFill>
                  <a:srgbClr val="000000"/>
                </a:solidFill>
              </a:rPr>
              <a:t>{</a:t>
            </a:r>
            <a:r>
              <a:rPr lang="en-US" sz="1600" b="1" dirty="0">
                <a:solidFill>
                  <a:srgbClr val="000000"/>
                </a:solidFill>
              </a:rPr>
              <a:t>md5</a:t>
            </a:r>
            <a:r>
              <a:rPr lang="en-US" sz="1600" dirty="0">
                <a:solidFill>
                  <a:srgbClr val="000000"/>
                </a:solidFill>
              </a:rPr>
              <a:t> | </a:t>
            </a:r>
            <a:r>
              <a:rPr lang="en-US" sz="1600" b="1" dirty="0">
                <a:solidFill>
                  <a:srgbClr val="000000"/>
                </a:solidFill>
              </a:rPr>
              <a:t>sha256</a:t>
            </a:r>
            <a:r>
              <a:rPr lang="en-US" sz="1600" dirty="0">
                <a:solidFill>
                  <a:srgbClr val="000000"/>
                </a:solidFill>
              </a:rPr>
              <a:t> | </a:t>
            </a:r>
            <a:r>
              <a:rPr lang="en-US" sz="1600" b="1" dirty="0">
                <a:solidFill>
                  <a:srgbClr val="000000"/>
                </a:solidFill>
              </a:rPr>
              <a:t>scrypt</a:t>
            </a:r>
            <a:r>
              <a:rPr lang="en-US" sz="1600" dirty="0">
                <a:solidFill>
                  <a:srgbClr val="000000"/>
                </a:solidFill>
              </a:rPr>
              <a:t>} </a:t>
            </a:r>
            <a:r>
              <a:rPr lang="en-US" sz="1600" b="1" dirty="0">
                <a:solidFill>
                  <a:srgbClr val="000000"/>
                </a:solidFill>
              </a:rPr>
              <a:t>secret</a:t>
            </a:r>
            <a:r>
              <a:rPr lang="en-US" sz="1600" dirty="0">
                <a:solidFill>
                  <a:srgbClr val="000000"/>
                </a:solidFill>
              </a:rPr>
              <a:t> {</a:t>
            </a:r>
            <a:r>
              <a:rPr lang="en-US" sz="1600" i="1" dirty="0">
                <a:solidFill>
                  <a:srgbClr val="000000"/>
                </a:solidFill>
              </a:rPr>
              <a:t>password</a:t>
            </a:r>
            <a:r>
              <a:rPr lang="en-US" sz="1600" dirty="0">
                <a:solidFill>
                  <a:srgbClr val="000000"/>
                </a:solidFill>
              </a:rPr>
              <a:t>}</a:t>
            </a:r>
          </a:p>
        </p:txBody>
      </p:sp>
    </p:spTree>
    <p:extLst>
      <p:ext uri="{BB962C8B-B14F-4D97-AF65-F5344CB8AC3E}">
        <p14:creationId xmlns:p14="http://schemas.microsoft.com/office/powerpoint/2010/main" val="170986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010996" cy="1173892"/>
          </a:xfrm>
        </p:spPr>
        <p:txBody>
          <a:bodyPr/>
          <a:lstStyle/>
          <a:p>
            <a:r>
              <a:rPr lang="en-US" sz="1600" dirty="0"/>
              <a:t>Authentication, Authorization, and Accounting (AAA)</a:t>
            </a:r>
            <a:br>
              <a:rPr lang="en-US" dirty="0"/>
            </a:br>
            <a:r>
              <a:rPr lang="en-US" dirty="0"/>
              <a:t>Configuring AAA for Network Device Access Control (Cont.)</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1173892"/>
            <a:ext cx="8932451" cy="3570208"/>
          </a:xfrm>
          <a:prstGeom prst="rect">
            <a:avLst/>
          </a:prstGeom>
          <a:noFill/>
        </p:spPr>
        <p:txBody>
          <a:bodyPr wrap="square" rtlCol="0">
            <a:spAutoFit/>
          </a:bodyPr>
          <a:lstStyle/>
          <a:p>
            <a:r>
              <a:rPr lang="en-US" sz="1600" b="1" dirty="0">
                <a:solidFill>
                  <a:srgbClr val="000000"/>
                </a:solidFill>
              </a:rPr>
              <a:t>Step 2. </a:t>
            </a:r>
            <a:r>
              <a:rPr lang="en-US" sz="1600" dirty="0">
                <a:solidFill>
                  <a:srgbClr val="000000"/>
                </a:solidFill>
              </a:rPr>
              <a:t>Enable AAA functions on by using with the command </a:t>
            </a:r>
            <a:r>
              <a:rPr lang="en-US" sz="1600" b="1" dirty="0">
                <a:solidFill>
                  <a:srgbClr val="000000"/>
                </a:solidFill>
              </a:rPr>
              <a:t>aaa new-model</a:t>
            </a:r>
            <a:r>
              <a:rPr lang="en-US" sz="1600" dirty="0">
                <a:solidFill>
                  <a:srgbClr val="000000"/>
                </a:solidFill>
              </a:rPr>
              <a:t>.</a:t>
            </a:r>
          </a:p>
          <a:p>
            <a:endParaRPr lang="en-US" sz="1600" dirty="0">
              <a:solidFill>
                <a:srgbClr val="000000"/>
              </a:solidFill>
            </a:endParaRPr>
          </a:p>
          <a:p>
            <a:r>
              <a:rPr lang="en-US" sz="1600" b="1" dirty="0">
                <a:solidFill>
                  <a:srgbClr val="000000"/>
                </a:solidFill>
              </a:rPr>
              <a:t>Step 3</a:t>
            </a:r>
            <a:r>
              <a:rPr lang="en-US" sz="1600" dirty="0">
                <a:solidFill>
                  <a:srgbClr val="000000"/>
                </a:solidFill>
              </a:rPr>
              <a:t>. Add a TACACS+ server using one of these methods, depending on the IOS version:</a:t>
            </a:r>
          </a:p>
          <a:p>
            <a:pPr marL="742950" lvl="1" indent="-285750">
              <a:buFont typeface="Arial" panose="020B0604020202020204" pitchFamily="34" charset="0"/>
              <a:buChar char="•"/>
            </a:pPr>
            <a:r>
              <a:rPr lang="en-US" sz="1600" dirty="0">
                <a:solidFill>
                  <a:srgbClr val="000000"/>
                </a:solidFill>
              </a:rPr>
              <a:t>To add a TACACS+ server on IOS versions prior to 15.x, use the command </a:t>
            </a:r>
          </a:p>
          <a:p>
            <a:pPr lvl="2"/>
            <a:r>
              <a:rPr lang="en-US" sz="1400" b="1" dirty="0">
                <a:solidFill>
                  <a:srgbClr val="000000"/>
                </a:solidFill>
              </a:rPr>
              <a:t>tacacs-server host</a:t>
            </a:r>
            <a:r>
              <a:rPr lang="en-US" sz="1400" dirty="0">
                <a:solidFill>
                  <a:srgbClr val="000000"/>
                </a:solidFill>
              </a:rPr>
              <a:t> { </a:t>
            </a:r>
            <a:r>
              <a:rPr lang="en-US" sz="1400" i="1" dirty="0">
                <a:solidFill>
                  <a:srgbClr val="000000"/>
                </a:solidFill>
              </a:rPr>
              <a:t>hostname</a:t>
            </a:r>
            <a:r>
              <a:rPr lang="en-US" sz="1400" dirty="0">
                <a:solidFill>
                  <a:srgbClr val="000000"/>
                </a:solidFill>
              </a:rPr>
              <a:t> | </a:t>
            </a:r>
            <a:r>
              <a:rPr lang="en-US" sz="1400" i="1" dirty="0">
                <a:solidFill>
                  <a:srgbClr val="000000"/>
                </a:solidFill>
              </a:rPr>
              <a:t>host-ip-address</a:t>
            </a:r>
            <a:r>
              <a:rPr lang="en-US" sz="1400" dirty="0">
                <a:solidFill>
                  <a:srgbClr val="000000"/>
                </a:solidFill>
              </a:rPr>
              <a:t> } </a:t>
            </a:r>
            <a:r>
              <a:rPr lang="en-US" sz="1400" b="1" dirty="0">
                <a:solidFill>
                  <a:srgbClr val="000000"/>
                </a:solidFill>
              </a:rPr>
              <a:t>key</a:t>
            </a:r>
            <a:r>
              <a:rPr lang="en-US" sz="1400" dirty="0">
                <a:solidFill>
                  <a:srgbClr val="000000"/>
                </a:solidFill>
              </a:rPr>
              <a:t> </a:t>
            </a:r>
            <a:r>
              <a:rPr lang="en-US" sz="1400" i="1" dirty="0">
                <a:solidFill>
                  <a:srgbClr val="000000"/>
                </a:solidFill>
              </a:rPr>
              <a:t>key-string</a:t>
            </a:r>
          </a:p>
          <a:p>
            <a:pPr marL="742950" lvl="1" indent="-285750">
              <a:buFont typeface="Arial" panose="020B0604020202020204" pitchFamily="34" charset="0"/>
              <a:buChar char="•"/>
            </a:pPr>
            <a:r>
              <a:rPr lang="en-US" sz="1600" dirty="0">
                <a:solidFill>
                  <a:srgbClr val="000000"/>
                </a:solidFill>
              </a:rPr>
              <a:t>To add a TACACS+ server on IOS versions 15.x and later, use the following commands: </a:t>
            </a:r>
            <a:r>
              <a:rPr lang="en-US" sz="1400" b="1" dirty="0">
                <a:solidFill>
                  <a:srgbClr val="000000"/>
                </a:solidFill>
              </a:rPr>
              <a:t>tacacs serve</a:t>
            </a:r>
            <a:r>
              <a:rPr lang="en-US" sz="1400" dirty="0">
                <a:solidFill>
                  <a:srgbClr val="000000"/>
                </a:solidFill>
              </a:rPr>
              <a:t>r </a:t>
            </a:r>
            <a:r>
              <a:rPr lang="en-US" sz="1400" i="1" dirty="0">
                <a:solidFill>
                  <a:srgbClr val="000000"/>
                </a:solidFill>
              </a:rPr>
              <a:t>name</a:t>
            </a:r>
          </a:p>
          <a:p>
            <a:pPr lvl="2"/>
            <a:r>
              <a:rPr lang="en-US" sz="1400" dirty="0">
                <a:solidFill>
                  <a:srgbClr val="000000"/>
                </a:solidFill>
              </a:rPr>
              <a:t> </a:t>
            </a:r>
            <a:r>
              <a:rPr lang="en-US" sz="1400" b="1" dirty="0">
                <a:solidFill>
                  <a:srgbClr val="000000"/>
                </a:solidFill>
              </a:rPr>
              <a:t>address ipv4 </a:t>
            </a:r>
            <a:r>
              <a:rPr lang="en-US" sz="1400" dirty="0">
                <a:solidFill>
                  <a:srgbClr val="000000"/>
                </a:solidFill>
              </a:rPr>
              <a:t>{ </a:t>
            </a:r>
            <a:r>
              <a:rPr lang="en-US" sz="1400" i="1" dirty="0">
                <a:solidFill>
                  <a:srgbClr val="000000"/>
                </a:solidFill>
              </a:rPr>
              <a:t>hostname</a:t>
            </a:r>
            <a:r>
              <a:rPr lang="en-US" sz="1400" dirty="0">
                <a:solidFill>
                  <a:srgbClr val="000000"/>
                </a:solidFill>
              </a:rPr>
              <a:t> | </a:t>
            </a:r>
            <a:r>
              <a:rPr lang="en-US" sz="1400" i="1" dirty="0">
                <a:solidFill>
                  <a:srgbClr val="000000"/>
                </a:solidFill>
              </a:rPr>
              <a:t>host-ip-address</a:t>
            </a:r>
            <a:r>
              <a:rPr lang="en-US" sz="1400" dirty="0">
                <a:solidFill>
                  <a:srgbClr val="000000"/>
                </a:solidFill>
              </a:rPr>
              <a:t> }</a:t>
            </a:r>
          </a:p>
          <a:p>
            <a:pPr lvl="2"/>
            <a:r>
              <a:rPr lang="en-US" sz="1400" dirty="0">
                <a:solidFill>
                  <a:srgbClr val="000000"/>
                </a:solidFill>
              </a:rPr>
              <a:t> </a:t>
            </a:r>
            <a:r>
              <a:rPr lang="en-US" sz="1400" b="1" dirty="0">
                <a:solidFill>
                  <a:srgbClr val="000000"/>
                </a:solidFill>
              </a:rPr>
              <a:t>key</a:t>
            </a:r>
            <a:r>
              <a:rPr lang="en-US" sz="1400" dirty="0">
                <a:solidFill>
                  <a:srgbClr val="000000"/>
                </a:solidFill>
              </a:rPr>
              <a:t> </a:t>
            </a:r>
            <a:r>
              <a:rPr lang="en-US" sz="1400" i="1" dirty="0">
                <a:solidFill>
                  <a:srgbClr val="000000"/>
                </a:solidFill>
              </a:rPr>
              <a:t>key-string</a:t>
            </a:r>
          </a:p>
          <a:p>
            <a:pPr lvl="2"/>
            <a:endParaRPr lang="en-US" sz="1400" i="1" dirty="0">
              <a:solidFill>
                <a:srgbClr val="000000"/>
              </a:solidFill>
            </a:endParaRPr>
          </a:p>
          <a:p>
            <a:r>
              <a:rPr lang="en-US" sz="1600" b="1" dirty="0">
                <a:solidFill>
                  <a:srgbClr val="000000"/>
                </a:solidFill>
              </a:rPr>
              <a:t>Step 4. </a:t>
            </a:r>
            <a:r>
              <a:rPr lang="en-US" sz="1600" dirty="0">
                <a:solidFill>
                  <a:srgbClr val="000000"/>
                </a:solidFill>
              </a:rPr>
              <a:t>Create an AAA group by using the following commands</a:t>
            </a:r>
            <a:r>
              <a:rPr lang="en-US" sz="1600" b="1" dirty="0">
                <a:solidFill>
                  <a:srgbClr val="000000"/>
                </a:solidFill>
              </a:rPr>
              <a:t>: </a:t>
            </a:r>
          </a:p>
          <a:p>
            <a:pPr lvl="2"/>
            <a:r>
              <a:rPr lang="en-US" sz="1400" b="1" dirty="0">
                <a:solidFill>
                  <a:srgbClr val="000000"/>
                </a:solidFill>
              </a:rPr>
              <a:t>aaa group server tacacs+ </a:t>
            </a:r>
            <a:r>
              <a:rPr lang="en-US" sz="1400" i="1" dirty="0">
                <a:solidFill>
                  <a:srgbClr val="000000"/>
                </a:solidFill>
              </a:rPr>
              <a:t>group-name</a:t>
            </a:r>
            <a:r>
              <a:rPr lang="en-US" sz="1400" dirty="0">
                <a:solidFill>
                  <a:srgbClr val="000000"/>
                </a:solidFill>
              </a:rPr>
              <a:t> </a:t>
            </a:r>
          </a:p>
          <a:p>
            <a:pPr lvl="2"/>
            <a:r>
              <a:rPr lang="en-US" sz="1400" b="1" dirty="0">
                <a:solidFill>
                  <a:srgbClr val="000000"/>
                </a:solidFill>
              </a:rPr>
              <a:t>server name</a:t>
            </a:r>
            <a:r>
              <a:rPr lang="en-US" sz="1400" dirty="0">
                <a:solidFill>
                  <a:srgbClr val="000000"/>
                </a:solidFill>
              </a:rPr>
              <a:t> </a:t>
            </a:r>
            <a:r>
              <a:rPr lang="en-US" sz="1400" i="1" dirty="0">
                <a:solidFill>
                  <a:srgbClr val="000000"/>
                </a:solidFill>
              </a:rPr>
              <a:t>server-name.</a:t>
            </a:r>
          </a:p>
          <a:p>
            <a:pPr lvl="1"/>
            <a:r>
              <a:rPr lang="en-US" sz="1600" dirty="0">
                <a:solidFill>
                  <a:srgbClr val="000000"/>
                </a:solidFill>
              </a:rPr>
              <a:t>This creates an AAA group that includes the TACACS+ servers that are added to the group with the </a:t>
            </a:r>
            <a:r>
              <a:rPr lang="en-US" sz="1600" b="1" dirty="0">
                <a:solidFill>
                  <a:srgbClr val="000000"/>
                </a:solidFill>
              </a:rPr>
              <a:t>server name </a:t>
            </a:r>
            <a:r>
              <a:rPr lang="en-US" sz="1600" dirty="0">
                <a:solidFill>
                  <a:srgbClr val="000000"/>
                </a:solidFill>
              </a:rPr>
              <a:t>command. </a:t>
            </a:r>
          </a:p>
        </p:txBody>
      </p:sp>
    </p:spTree>
    <p:extLst>
      <p:ext uri="{BB962C8B-B14F-4D97-AF65-F5344CB8AC3E}">
        <p14:creationId xmlns:p14="http://schemas.microsoft.com/office/powerpoint/2010/main" val="1153125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010996" cy="1173892"/>
          </a:xfrm>
        </p:spPr>
        <p:txBody>
          <a:bodyPr/>
          <a:lstStyle/>
          <a:p>
            <a:r>
              <a:rPr lang="en-US" sz="1600" dirty="0"/>
              <a:t>Authentication, Authorization, and Accounting (AAA)</a:t>
            </a:r>
            <a:br>
              <a:rPr lang="en-US" dirty="0"/>
            </a:br>
            <a:r>
              <a:rPr lang="en-US" dirty="0"/>
              <a:t>Configuring AAA for Network Device Access Control (Cont.)</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1173892"/>
            <a:ext cx="8932451" cy="3539430"/>
          </a:xfrm>
          <a:prstGeom prst="rect">
            <a:avLst/>
          </a:prstGeom>
          <a:noFill/>
        </p:spPr>
        <p:txBody>
          <a:bodyPr wrap="square" rtlCol="0">
            <a:spAutoFit/>
          </a:bodyPr>
          <a:lstStyle/>
          <a:p>
            <a:r>
              <a:rPr lang="en-US" sz="1600" b="1" dirty="0">
                <a:solidFill>
                  <a:srgbClr val="000000"/>
                </a:solidFill>
              </a:rPr>
              <a:t>Step 5. </a:t>
            </a:r>
            <a:r>
              <a:rPr lang="en-US" sz="1600" dirty="0">
                <a:solidFill>
                  <a:srgbClr val="000000"/>
                </a:solidFill>
              </a:rPr>
              <a:t>Enable AAA login authentication by using the command </a:t>
            </a:r>
            <a:r>
              <a:rPr lang="en-US" sz="1600" b="1" dirty="0">
                <a:solidFill>
                  <a:srgbClr val="000000"/>
                </a:solidFill>
              </a:rPr>
              <a:t>aaa authentication login </a:t>
            </a:r>
            <a:r>
              <a:rPr lang="en-US" sz="1600" dirty="0">
                <a:solidFill>
                  <a:srgbClr val="000000"/>
                </a:solidFill>
              </a:rPr>
              <a:t>{ </a:t>
            </a:r>
            <a:r>
              <a:rPr lang="en-US" sz="1600" b="1" dirty="0">
                <a:solidFill>
                  <a:srgbClr val="000000"/>
                </a:solidFill>
              </a:rPr>
              <a:t>default</a:t>
            </a:r>
            <a:r>
              <a:rPr lang="en-US" sz="1600" dirty="0">
                <a:solidFill>
                  <a:srgbClr val="000000"/>
                </a:solidFill>
              </a:rPr>
              <a:t> | </a:t>
            </a:r>
            <a:r>
              <a:rPr lang="en-US" sz="1600" i="1" dirty="0">
                <a:solidFill>
                  <a:srgbClr val="000000"/>
                </a:solidFill>
              </a:rPr>
              <a:t>custom-list-name</a:t>
            </a:r>
            <a:r>
              <a:rPr lang="en-US" sz="1600" dirty="0">
                <a:solidFill>
                  <a:srgbClr val="000000"/>
                </a:solidFill>
              </a:rPr>
              <a:t> } </a:t>
            </a:r>
            <a:r>
              <a:rPr lang="en-US" sz="1600" i="1" dirty="0">
                <a:solidFill>
                  <a:srgbClr val="000000"/>
                </a:solidFill>
              </a:rPr>
              <a:t>method1</a:t>
            </a:r>
            <a:r>
              <a:rPr lang="en-US" sz="1600" dirty="0">
                <a:solidFill>
                  <a:srgbClr val="000000"/>
                </a:solidFill>
              </a:rPr>
              <a:t> [ </a:t>
            </a:r>
            <a:r>
              <a:rPr lang="en-US" sz="1600" i="1" dirty="0">
                <a:solidFill>
                  <a:srgbClr val="000000"/>
                </a:solidFill>
              </a:rPr>
              <a:t>method2</a:t>
            </a:r>
            <a:r>
              <a:rPr lang="en-US" sz="1600" dirty="0">
                <a:solidFill>
                  <a:srgbClr val="000000"/>
                </a:solidFill>
              </a:rPr>
              <a:t> . . . ] Method lists enable login authentication. The default keyword applies the method lists that follow (method1 [ method2 . . .) to all lines (cty, tty, aux, and so on). The </a:t>
            </a:r>
            <a:r>
              <a:rPr lang="en-US" sz="1600" i="1" dirty="0">
                <a:solidFill>
                  <a:srgbClr val="000000"/>
                </a:solidFill>
              </a:rPr>
              <a:t>custom list-name </a:t>
            </a:r>
            <a:r>
              <a:rPr lang="en-US" sz="1600" dirty="0">
                <a:solidFill>
                  <a:srgbClr val="000000"/>
                </a:solidFill>
              </a:rPr>
              <a:t>CLI assigns a custom name for the method lists that follow it. To apply a custom list to a line, use the command </a:t>
            </a:r>
            <a:r>
              <a:rPr lang="en-US" sz="1600" b="1" dirty="0">
                <a:solidFill>
                  <a:srgbClr val="000000"/>
                </a:solidFill>
              </a:rPr>
              <a:t>login authentication</a:t>
            </a:r>
            <a:r>
              <a:rPr lang="en-US" sz="1600" dirty="0">
                <a:solidFill>
                  <a:srgbClr val="000000"/>
                </a:solidFill>
              </a:rPr>
              <a:t> </a:t>
            </a:r>
            <a:r>
              <a:rPr lang="en-US" sz="1600" i="1" dirty="0">
                <a:solidFill>
                  <a:srgbClr val="000000"/>
                </a:solidFill>
              </a:rPr>
              <a:t>custom-list-name</a:t>
            </a:r>
            <a:r>
              <a:rPr lang="en-US" sz="1600" dirty="0">
                <a:solidFill>
                  <a:srgbClr val="000000"/>
                </a:solidFill>
              </a:rPr>
              <a:t> under the line configuration mode.  Method lists are applied sequentially from left to right.</a:t>
            </a:r>
          </a:p>
          <a:p>
            <a:endParaRPr lang="en-US" sz="1600" dirty="0">
              <a:solidFill>
                <a:srgbClr val="000000"/>
              </a:solidFill>
            </a:endParaRPr>
          </a:p>
          <a:p>
            <a:r>
              <a:rPr lang="en-US" sz="1600" b="1" dirty="0">
                <a:solidFill>
                  <a:srgbClr val="000000"/>
                </a:solidFill>
              </a:rPr>
              <a:t>Step 6. </a:t>
            </a:r>
            <a:r>
              <a:rPr lang="en-US" sz="1600" dirty="0">
                <a:solidFill>
                  <a:srgbClr val="000000"/>
                </a:solidFill>
              </a:rPr>
              <a:t>Enable AAA authorization for EXEC by using the command </a:t>
            </a:r>
            <a:r>
              <a:rPr lang="en-US" sz="1600" b="1" dirty="0">
                <a:solidFill>
                  <a:srgbClr val="000000"/>
                </a:solidFill>
              </a:rPr>
              <a:t>aaa authorization exec </a:t>
            </a:r>
            <a:r>
              <a:rPr lang="en-US" sz="1600" dirty="0">
                <a:solidFill>
                  <a:srgbClr val="000000"/>
                </a:solidFill>
              </a:rPr>
              <a:t>{ </a:t>
            </a:r>
            <a:r>
              <a:rPr lang="en-US" sz="1600" b="1" dirty="0">
                <a:solidFill>
                  <a:srgbClr val="000000"/>
                </a:solidFill>
              </a:rPr>
              <a:t>default</a:t>
            </a:r>
            <a:r>
              <a:rPr lang="en-US" sz="1600" dirty="0">
                <a:solidFill>
                  <a:srgbClr val="000000"/>
                </a:solidFill>
              </a:rPr>
              <a:t> | </a:t>
            </a:r>
            <a:r>
              <a:rPr lang="en-US" sz="1600" i="1" dirty="0">
                <a:solidFill>
                  <a:srgbClr val="000000"/>
                </a:solidFill>
              </a:rPr>
              <a:t>custom-list-name</a:t>
            </a:r>
            <a:r>
              <a:rPr lang="en-US" sz="1600" dirty="0">
                <a:solidFill>
                  <a:srgbClr val="000000"/>
                </a:solidFill>
              </a:rPr>
              <a:t> } </a:t>
            </a:r>
            <a:r>
              <a:rPr lang="en-US" sz="1600" i="1" dirty="0">
                <a:solidFill>
                  <a:srgbClr val="000000"/>
                </a:solidFill>
              </a:rPr>
              <a:t>method1</a:t>
            </a:r>
            <a:r>
              <a:rPr lang="en-US" sz="1600" dirty="0">
                <a:solidFill>
                  <a:srgbClr val="000000"/>
                </a:solidFill>
              </a:rPr>
              <a:t> [ </a:t>
            </a:r>
            <a:r>
              <a:rPr lang="en-US" sz="1600" i="1" dirty="0">
                <a:solidFill>
                  <a:srgbClr val="000000"/>
                </a:solidFill>
              </a:rPr>
              <a:t>method2</a:t>
            </a:r>
            <a:r>
              <a:rPr lang="en-US" sz="1600" dirty="0">
                <a:solidFill>
                  <a:srgbClr val="000000"/>
                </a:solidFill>
              </a:rPr>
              <a:t> . . . ] This command enables EXEC shell authorization for all lines except the console line.</a:t>
            </a:r>
          </a:p>
          <a:p>
            <a:endParaRPr lang="en-US" sz="1600" dirty="0">
              <a:solidFill>
                <a:srgbClr val="000000"/>
              </a:solidFill>
            </a:endParaRPr>
          </a:p>
          <a:p>
            <a:r>
              <a:rPr lang="en-US" sz="1600" b="1" dirty="0">
                <a:solidFill>
                  <a:srgbClr val="000000"/>
                </a:solidFill>
              </a:rPr>
              <a:t>Step 7. </a:t>
            </a:r>
            <a:r>
              <a:rPr lang="en-US" sz="1600" dirty="0">
                <a:solidFill>
                  <a:srgbClr val="000000"/>
                </a:solidFill>
              </a:rPr>
              <a:t>Enable AAA authorization for the console by using the command</a:t>
            </a:r>
          </a:p>
          <a:p>
            <a:r>
              <a:rPr lang="en-US" sz="1600" b="1" dirty="0">
                <a:solidFill>
                  <a:srgbClr val="000000"/>
                </a:solidFill>
              </a:rPr>
              <a:t>aaa authorization console</a:t>
            </a:r>
            <a:r>
              <a:rPr lang="en-US" sz="1600" dirty="0">
                <a:solidFill>
                  <a:srgbClr val="000000"/>
                </a:solidFill>
              </a:rPr>
              <a:t>.</a:t>
            </a:r>
            <a:r>
              <a:rPr lang="en-US" sz="1600" b="1" dirty="0">
                <a:solidFill>
                  <a:srgbClr val="000000"/>
                </a:solidFill>
              </a:rPr>
              <a:t> </a:t>
            </a:r>
            <a:r>
              <a:rPr lang="en-US" sz="1600" dirty="0">
                <a:solidFill>
                  <a:srgbClr val="000000"/>
                </a:solidFill>
              </a:rPr>
              <a:t>Authorization for the console is disabled by default to prevent inexperienced users from locking themselves out.</a:t>
            </a:r>
          </a:p>
        </p:txBody>
      </p:sp>
    </p:spTree>
    <p:extLst>
      <p:ext uri="{BB962C8B-B14F-4D97-AF65-F5344CB8AC3E}">
        <p14:creationId xmlns:p14="http://schemas.microsoft.com/office/powerpoint/2010/main" val="655106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Wildcard Masks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3139321"/>
          </a:xfrm>
          <a:prstGeom prst="rect">
            <a:avLst/>
          </a:prstGeom>
          <a:noFill/>
        </p:spPr>
        <p:txBody>
          <a:bodyPr wrap="square" rtlCol="0">
            <a:spAutoFit/>
          </a:bodyPr>
          <a:lstStyle/>
          <a:p>
            <a:r>
              <a:rPr lang="en-US" dirty="0">
                <a:solidFill>
                  <a:srgbClr val="000000"/>
                </a:solidFill>
              </a:rPr>
              <a:t>ACLs use wildcard masks instead of subnet masks to classify packets that are being</a:t>
            </a:r>
          </a:p>
          <a:p>
            <a:r>
              <a:rPr lang="en-US" dirty="0">
                <a:solidFill>
                  <a:srgbClr val="000000"/>
                </a:solidFill>
              </a:rPr>
              <a:t>evaluated.</a:t>
            </a:r>
          </a:p>
          <a:p>
            <a:endParaRPr lang="en-US" dirty="0">
              <a:solidFill>
                <a:srgbClr val="000000"/>
              </a:solidFill>
            </a:endParaRPr>
          </a:p>
          <a:p>
            <a:r>
              <a:rPr lang="en-US" dirty="0">
                <a:solidFill>
                  <a:srgbClr val="000000"/>
                </a:solidFill>
              </a:rPr>
              <a:t>All that is required to convert a subnet mask into a wildcard mask is to subtract the subnet mask from 255.255.255.255.</a:t>
            </a:r>
          </a:p>
          <a:p>
            <a:endParaRPr lang="en-US" dirty="0">
              <a:solidFill>
                <a:srgbClr val="000000"/>
              </a:solidFill>
            </a:endParaRPr>
          </a:p>
          <a:p>
            <a:pPr lvl="5"/>
            <a:r>
              <a:rPr lang="en-US" b="1" dirty="0">
                <a:solidFill>
                  <a:srgbClr val="000000"/>
                </a:solidFill>
              </a:rPr>
              <a:t>   255 . 255 . 255 . 255</a:t>
            </a:r>
          </a:p>
          <a:p>
            <a:pPr lvl="5"/>
            <a:r>
              <a:rPr lang="en-US" b="1" u="sng" dirty="0">
                <a:solidFill>
                  <a:srgbClr val="000000"/>
                </a:solidFill>
              </a:rPr>
              <a:t>− 255 . 255 . 128 .   0  </a:t>
            </a:r>
            <a:r>
              <a:rPr lang="en-US" b="1" dirty="0">
                <a:solidFill>
                  <a:srgbClr val="000000"/>
                </a:solidFill>
              </a:rPr>
              <a:t>  Subnet Mask</a:t>
            </a:r>
          </a:p>
          <a:p>
            <a:pPr lvl="5"/>
            <a:r>
              <a:rPr lang="en-US" b="1" dirty="0">
                <a:solidFill>
                  <a:srgbClr val="000000"/>
                </a:solidFill>
              </a:rPr>
              <a:t>     0   .   0   . 127 .  255 Wildcard Mask</a:t>
            </a: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372095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010996" cy="1173892"/>
          </a:xfrm>
        </p:spPr>
        <p:txBody>
          <a:bodyPr/>
          <a:lstStyle/>
          <a:p>
            <a:r>
              <a:rPr lang="en-US" sz="1600" dirty="0"/>
              <a:t>Authentication, Authorization, and Accounting (AAA)</a:t>
            </a:r>
            <a:br>
              <a:rPr lang="en-US" dirty="0"/>
            </a:br>
            <a:r>
              <a:rPr lang="en-US" dirty="0"/>
              <a:t>Configuring AAA for Network Device Access Control (Cont.)</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1173892"/>
            <a:ext cx="8932451" cy="3539430"/>
          </a:xfrm>
          <a:prstGeom prst="rect">
            <a:avLst/>
          </a:prstGeom>
          <a:noFill/>
        </p:spPr>
        <p:txBody>
          <a:bodyPr wrap="square" rtlCol="0">
            <a:spAutoFit/>
          </a:bodyPr>
          <a:lstStyle/>
          <a:p>
            <a:endParaRPr lang="en-US" sz="1600" dirty="0">
              <a:solidFill>
                <a:srgbClr val="000000"/>
              </a:solidFill>
            </a:endParaRPr>
          </a:p>
          <a:p>
            <a:r>
              <a:rPr lang="en-US" sz="1600" b="1" dirty="0">
                <a:solidFill>
                  <a:srgbClr val="000000"/>
                </a:solidFill>
              </a:rPr>
              <a:t>Step 8. </a:t>
            </a:r>
            <a:r>
              <a:rPr lang="en-US" sz="1600" dirty="0">
                <a:solidFill>
                  <a:srgbClr val="000000"/>
                </a:solidFill>
              </a:rPr>
              <a:t>Enable AAA command authorization by using the command </a:t>
            </a:r>
            <a:r>
              <a:rPr lang="en-US" sz="1600" b="1" dirty="0">
                <a:solidFill>
                  <a:srgbClr val="000000"/>
                </a:solidFill>
              </a:rPr>
              <a:t>aaa authorization commands </a:t>
            </a:r>
            <a:r>
              <a:rPr lang="en-US" sz="1600" dirty="0">
                <a:solidFill>
                  <a:srgbClr val="000000"/>
                </a:solidFill>
              </a:rPr>
              <a:t>{</a:t>
            </a:r>
            <a:r>
              <a:rPr lang="en-US" sz="1600" i="1" dirty="0">
                <a:solidFill>
                  <a:srgbClr val="000000"/>
                </a:solidFill>
              </a:rPr>
              <a:t>privilege level</a:t>
            </a:r>
            <a:r>
              <a:rPr lang="en-US" sz="1600" dirty="0">
                <a:solidFill>
                  <a:srgbClr val="000000"/>
                </a:solidFill>
              </a:rPr>
              <a:t>} { </a:t>
            </a:r>
            <a:r>
              <a:rPr lang="en-US" sz="1600" b="1" dirty="0">
                <a:solidFill>
                  <a:srgbClr val="000000"/>
                </a:solidFill>
              </a:rPr>
              <a:t>default</a:t>
            </a:r>
            <a:r>
              <a:rPr lang="en-US" sz="1600" dirty="0">
                <a:solidFill>
                  <a:srgbClr val="000000"/>
                </a:solidFill>
              </a:rPr>
              <a:t> | </a:t>
            </a:r>
            <a:r>
              <a:rPr lang="en-US" sz="1600" i="1" dirty="0">
                <a:solidFill>
                  <a:srgbClr val="000000"/>
                </a:solidFill>
              </a:rPr>
              <a:t>custom-list-name</a:t>
            </a:r>
            <a:r>
              <a:rPr lang="en-US" sz="1600" dirty="0">
                <a:solidFill>
                  <a:srgbClr val="000000"/>
                </a:solidFill>
              </a:rPr>
              <a:t> } </a:t>
            </a:r>
            <a:r>
              <a:rPr lang="en-US" sz="1600" i="1" dirty="0">
                <a:solidFill>
                  <a:srgbClr val="000000"/>
                </a:solidFill>
              </a:rPr>
              <a:t>method1</a:t>
            </a:r>
            <a:r>
              <a:rPr lang="en-US" sz="1600" dirty="0">
                <a:solidFill>
                  <a:srgbClr val="000000"/>
                </a:solidFill>
              </a:rPr>
              <a:t> [ </a:t>
            </a:r>
            <a:r>
              <a:rPr lang="en-US" sz="1600" i="1" dirty="0">
                <a:solidFill>
                  <a:srgbClr val="000000"/>
                </a:solidFill>
              </a:rPr>
              <a:t>method2</a:t>
            </a:r>
            <a:r>
              <a:rPr lang="en-US" sz="1600" dirty="0">
                <a:solidFill>
                  <a:srgbClr val="000000"/>
                </a:solidFill>
              </a:rPr>
              <a:t> . . . ]</a:t>
            </a:r>
          </a:p>
          <a:p>
            <a:endParaRPr lang="en-US" sz="1600" dirty="0">
              <a:solidFill>
                <a:srgbClr val="000000"/>
              </a:solidFill>
            </a:endParaRPr>
          </a:p>
          <a:p>
            <a:r>
              <a:rPr lang="en-US" sz="1600" b="1" dirty="0">
                <a:solidFill>
                  <a:srgbClr val="000000"/>
                </a:solidFill>
              </a:rPr>
              <a:t>Step 9. </a:t>
            </a:r>
            <a:r>
              <a:rPr lang="en-US" sz="1600" dirty="0">
                <a:solidFill>
                  <a:srgbClr val="000000"/>
                </a:solidFill>
              </a:rPr>
              <a:t>Enable command authorization in global configuration mode (and all global configuration submodes) by using the command </a:t>
            </a:r>
            <a:r>
              <a:rPr lang="en-US" sz="1600" b="1" dirty="0">
                <a:solidFill>
                  <a:srgbClr val="000000"/>
                </a:solidFill>
              </a:rPr>
              <a:t>aaa authorization config-commands</a:t>
            </a:r>
          </a:p>
          <a:p>
            <a:endParaRPr lang="en-US" sz="1600" b="1" dirty="0">
              <a:solidFill>
                <a:srgbClr val="000000"/>
              </a:solidFill>
            </a:endParaRPr>
          </a:p>
          <a:p>
            <a:r>
              <a:rPr lang="en-US" sz="1600" b="1" dirty="0">
                <a:solidFill>
                  <a:srgbClr val="000000"/>
                </a:solidFill>
              </a:rPr>
              <a:t>Step 10. </a:t>
            </a:r>
            <a:r>
              <a:rPr lang="en-US" sz="1600" dirty="0">
                <a:solidFill>
                  <a:srgbClr val="000000"/>
                </a:solidFill>
              </a:rPr>
              <a:t>Enable login accounting by using the command </a:t>
            </a:r>
            <a:r>
              <a:rPr lang="en-US" sz="1600" b="1" dirty="0">
                <a:solidFill>
                  <a:srgbClr val="000000"/>
                </a:solidFill>
              </a:rPr>
              <a:t>aaa accounting exec </a:t>
            </a:r>
            <a:r>
              <a:rPr lang="en-US" sz="1600" dirty="0">
                <a:solidFill>
                  <a:srgbClr val="000000"/>
                </a:solidFill>
              </a:rPr>
              <a:t>{ </a:t>
            </a:r>
            <a:r>
              <a:rPr lang="en-US" sz="1600" b="1" dirty="0">
                <a:solidFill>
                  <a:srgbClr val="000000"/>
                </a:solidFill>
              </a:rPr>
              <a:t>default</a:t>
            </a:r>
            <a:r>
              <a:rPr lang="en-US" sz="1600" dirty="0">
                <a:solidFill>
                  <a:srgbClr val="000000"/>
                </a:solidFill>
              </a:rPr>
              <a:t> | </a:t>
            </a:r>
            <a:r>
              <a:rPr lang="en-US" sz="1600" i="1" dirty="0">
                <a:solidFill>
                  <a:srgbClr val="000000"/>
                </a:solidFill>
              </a:rPr>
              <a:t>custom-list-name</a:t>
            </a:r>
            <a:r>
              <a:rPr lang="en-US" sz="1600" dirty="0">
                <a:solidFill>
                  <a:srgbClr val="000000"/>
                </a:solidFill>
              </a:rPr>
              <a:t> } </a:t>
            </a:r>
            <a:r>
              <a:rPr lang="en-US" sz="1600" i="1" dirty="0">
                <a:solidFill>
                  <a:srgbClr val="000000"/>
                </a:solidFill>
              </a:rPr>
              <a:t>method1</a:t>
            </a:r>
            <a:r>
              <a:rPr lang="en-US" sz="1600" dirty="0">
                <a:solidFill>
                  <a:srgbClr val="000000"/>
                </a:solidFill>
              </a:rPr>
              <a:t> [ </a:t>
            </a:r>
            <a:r>
              <a:rPr lang="en-US" sz="1600" i="1" dirty="0">
                <a:solidFill>
                  <a:srgbClr val="000000"/>
                </a:solidFill>
              </a:rPr>
              <a:t>method2</a:t>
            </a:r>
            <a:r>
              <a:rPr lang="en-US" sz="1600" dirty="0">
                <a:solidFill>
                  <a:srgbClr val="000000"/>
                </a:solidFill>
              </a:rPr>
              <a:t> . . . ]</a:t>
            </a:r>
          </a:p>
          <a:p>
            <a:endParaRPr lang="en-US" sz="1600" dirty="0">
              <a:solidFill>
                <a:srgbClr val="000000"/>
              </a:solidFill>
            </a:endParaRPr>
          </a:p>
          <a:p>
            <a:r>
              <a:rPr lang="en-US" sz="1600" b="1" dirty="0">
                <a:solidFill>
                  <a:srgbClr val="000000"/>
                </a:solidFill>
              </a:rPr>
              <a:t>Step 11. </a:t>
            </a:r>
            <a:r>
              <a:rPr lang="en-US" sz="1600" dirty="0">
                <a:solidFill>
                  <a:srgbClr val="000000"/>
                </a:solidFill>
              </a:rPr>
              <a:t>Enable command accounting by using the command </a:t>
            </a:r>
            <a:r>
              <a:rPr lang="en-US" sz="1600" b="1" dirty="0">
                <a:solidFill>
                  <a:srgbClr val="000000"/>
                </a:solidFill>
              </a:rPr>
              <a:t>aaa accounting commands </a:t>
            </a:r>
            <a:r>
              <a:rPr lang="en-US" sz="1600" dirty="0">
                <a:solidFill>
                  <a:srgbClr val="000000"/>
                </a:solidFill>
              </a:rPr>
              <a:t>{</a:t>
            </a:r>
            <a:r>
              <a:rPr lang="en-US" sz="1600" i="1" dirty="0">
                <a:solidFill>
                  <a:srgbClr val="000000"/>
                </a:solidFill>
              </a:rPr>
              <a:t>privilege level</a:t>
            </a:r>
            <a:r>
              <a:rPr lang="en-US" sz="1600" dirty="0">
                <a:solidFill>
                  <a:srgbClr val="000000"/>
                </a:solidFill>
              </a:rPr>
              <a:t>} { </a:t>
            </a:r>
            <a:r>
              <a:rPr lang="en-US" sz="1600" b="1" dirty="0">
                <a:solidFill>
                  <a:srgbClr val="000000"/>
                </a:solidFill>
              </a:rPr>
              <a:t>default</a:t>
            </a:r>
            <a:r>
              <a:rPr lang="en-US" sz="1600" dirty="0">
                <a:solidFill>
                  <a:srgbClr val="000000"/>
                </a:solidFill>
              </a:rPr>
              <a:t> | </a:t>
            </a:r>
            <a:r>
              <a:rPr lang="en-US" sz="1600" i="1" dirty="0">
                <a:solidFill>
                  <a:srgbClr val="000000"/>
                </a:solidFill>
              </a:rPr>
              <a:t>custom-list-name</a:t>
            </a:r>
            <a:r>
              <a:rPr lang="en-US" sz="1600" dirty="0">
                <a:solidFill>
                  <a:srgbClr val="000000"/>
                </a:solidFill>
              </a:rPr>
              <a:t> } </a:t>
            </a:r>
            <a:r>
              <a:rPr lang="en-US" sz="1600" i="1" dirty="0">
                <a:solidFill>
                  <a:srgbClr val="000000"/>
                </a:solidFill>
              </a:rPr>
              <a:t>method1</a:t>
            </a:r>
            <a:r>
              <a:rPr lang="en-US" sz="1600" dirty="0">
                <a:solidFill>
                  <a:srgbClr val="000000"/>
                </a:solidFill>
              </a:rPr>
              <a:t> [ </a:t>
            </a:r>
            <a:r>
              <a:rPr lang="en-US" sz="1600" i="1" dirty="0">
                <a:solidFill>
                  <a:srgbClr val="000000"/>
                </a:solidFill>
              </a:rPr>
              <a:t>method2</a:t>
            </a:r>
            <a:r>
              <a:rPr lang="en-US" sz="1600" dirty="0">
                <a:solidFill>
                  <a:srgbClr val="000000"/>
                </a:solidFill>
              </a:rPr>
              <a:t> . . . ]</a:t>
            </a:r>
          </a:p>
          <a:p>
            <a:endParaRPr lang="en-US" sz="1600" b="1"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134282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010996" cy="790832"/>
          </a:xfrm>
        </p:spPr>
        <p:txBody>
          <a:bodyPr/>
          <a:lstStyle/>
          <a:p>
            <a:r>
              <a:rPr lang="en-US" sz="1600" dirty="0"/>
              <a:t>Authentication, Authorization, and Accounting (AAA)</a:t>
            </a:r>
            <a:br>
              <a:rPr lang="en-US" dirty="0"/>
            </a:br>
            <a:r>
              <a:rPr lang="en-US" dirty="0"/>
              <a:t>AAA Configuration For Device Control Example</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4" y="790832"/>
            <a:ext cx="8932451" cy="338554"/>
          </a:xfrm>
          <a:prstGeom prst="rect">
            <a:avLst/>
          </a:prstGeom>
          <a:noFill/>
        </p:spPr>
        <p:txBody>
          <a:bodyPr wrap="square" rtlCol="0">
            <a:spAutoFit/>
          </a:bodyPr>
          <a:lstStyle/>
          <a:p>
            <a:r>
              <a:rPr lang="en-US" sz="1600" dirty="0">
                <a:solidFill>
                  <a:srgbClr val="000000"/>
                </a:solidFill>
              </a:rPr>
              <a:t>Example 26-19 shows a common AAA IOS configuration for device access control.</a:t>
            </a:r>
          </a:p>
        </p:txBody>
      </p:sp>
      <p:sp>
        <p:nvSpPr>
          <p:cNvPr id="6" name="TextBox 5">
            <a:extLst>
              <a:ext uri="{FF2B5EF4-FFF2-40B4-BE49-F238E27FC236}">
                <a16:creationId xmlns:a16="http://schemas.microsoft.com/office/drawing/2014/main" id="{2AA87E7F-BC1C-7F4F-99B1-B527E0A32A62}"/>
              </a:ext>
            </a:extLst>
          </p:cNvPr>
          <p:cNvSpPr txBox="1"/>
          <p:nvPr/>
        </p:nvSpPr>
        <p:spPr>
          <a:xfrm>
            <a:off x="4579920" y="3119099"/>
            <a:ext cx="4431075" cy="1815882"/>
          </a:xfrm>
          <a:prstGeom prst="rect">
            <a:avLst/>
          </a:prstGeom>
          <a:noFill/>
        </p:spPr>
        <p:txBody>
          <a:bodyPr wrap="square" rtlCol="0">
            <a:spAutoFit/>
          </a:bodyPr>
          <a:lstStyle/>
          <a:p>
            <a:r>
              <a:rPr lang="en-US" sz="1600" dirty="0">
                <a:solidFill>
                  <a:srgbClr val="000000"/>
                </a:solidFill>
              </a:rPr>
              <a:t>Apart from the IOS configuration, the AAA server also needs to be configured with the AAA client information (hostname, IP address, and key), the login credentials for the users, and the commands the users are authorized to execute on the device.</a:t>
            </a:r>
          </a:p>
          <a:p>
            <a:endParaRPr lang="en-US" sz="1600" dirty="0">
              <a:solidFill>
                <a:srgbClr val="000000"/>
              </a:solidFill>
            </a:endParaRPr>
          </a:p>
        </p:txBody>
      </p:sp>
      <p:pic>
        <p:nvPicPr>
          <p:cNvPr id="2" name="Picture 1">
            <a:extLst>
              <a:ext uri="{FF2B5EF4-FFF2-40B4-BE49-F238E27FC236}">
                <a16:creationId xmlns:a16="http://schemas.microsoft.com/office/drawing/2014/main" id="{60157345-93D0-0048-B757-9F6550B41C62}"/>
              </a:ext>
            </a:extLst>
          </p:cNvPr>
          <p:cNvPicPr>
            <a:picLocks noChangeAspect="1"/>
          </p:cNvPicPr>
          <p:nvPr/>
        </p:nvPicPr>
        <p:blipFill>
          <a:blip r:embed="rId3"/>
          <a:stretch>
            <a:fillRect/>
          </a:stretch>
        </p:blipFill>
        <p:spPr>
          <a:xfrm>
            <a:off x="976899" y="1190571"/>
            <a:ext cx="3418505" cy="3631055"/>
          </a:xfrm>
          <a:prstGeom prst="rect">
            <a:avLst/>
          </a:prstGeom>
        </p:spPr>
      </p:pic>
      <p:pic>
        <p:nvPicPr>
          <p:cNvPr id="4" name="Picture 3">
            <a:extLst>
              <a:ext uri="{FF2B5EF4-FFF2-40B4-BE49-F238E27FC236}">
                <a16:creationId xmlns:a16="http://schemas.microsoft.com/office/drawing/2014/main" id="{1C608E6F-A420-A443-B488-6C4A401510D6}"/>
              </a:ext>
            </a:extLst>
          </p:cNvPr>
          <p:cNvPicPr>
            <a:picLocks noChangeAspect="1"/>
          </p:cNvPicPr>
          <p:nvPr/>
        </p:nvPicPr>
        <p:blipFill>
          <a:blip r:embed="rId4"/>
          <a:stretch>
            <a:fillRect/>
          </a:stretch>
        </p:blipFill>
        <p:spPr>
          <a:xfrm>
            <a:off x="4544769" y="1312012"/>
            <a:ext cx="3871151" cy="1320627"/>
          </a:xfrm>
          <a:prstGeom prst="rect">
            <a:avLst/>
          </a:prstGeom>
        </p:spPr>
      </p:pic>
    </p:spTree>
    <p:extLst>
      <p:ext uri="{BB962C8B-B14F-4D97-AF65-F5344CB8AC3E}">
        <p14:creationId xmlns:p14="http://schemas.microsoft.com/office/powerpoint/2010/main" val="211225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9010996" cy="790832"/>
          </a:xfrm>
        </p:spPr>
        <p:txBody>
          <a:bodyPr/>
          <a:lstStyle/>
          <a:p>
            <a:r>
              <a:rPr lang="en-US" sz="1600" dirty="0"/>
              <a:t>Authentication, Authorization, and Accounting (AAA)</a:t>
            </a:r>
            <a:br>
              <a:rPr lang="en-US" dirty="0"/>
            </a:br>
            <a:r>
              <a:rPr lang="en-US" dirty="0"/>
              <a:t>Verifying AAA Configuration</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90832"/>
            <a:ext cx="4060970" cy="2554545"/>
          </a:xfrm>
          <a:prstGeom prst="rect">
            <a:avLst/>
          </a:prstGeom>
          <a:noFill/>
        </p:spPr>
        <p:txBody>
          <a:bodyPr wrap="square" rtlCol="0">
            <a:spAutoFit/>
          </a:bodyPr>
          <a:lstStyle/>
          <a:p>
            <a:r>
              <a:rPr lang="en-US" sz="1600" dirty="0">
                <a:solidFill>
                  <a:srgbClr val="000000"/>
                </a:solidFill>
              </a:rPr>
              <a:t>Example 26-20 demonstrates SSH sessions being initiated from R2 into R1, using the netadmin and netops accounts.</a:t>
            </a:r>
          </a:p>
          <a:p>
            <a:endParaRPr lang="en-US" sz="1600" dirty="0">
              <a:solidFill>
                <a:srgbClr val="000000"/>
              </a:solidFill>
            </a:endParaRPr>
          </a:p>
          <a:p>
            <a:r>
              <a:rPr lang="en-US" sz="1600" dirty="0">
                <a:solidFill>
                  <a:srgbClr val="000000"/>
                </a:solidFill>
              </a:rPr>
              <a:t>The netadmin account was configured in the AAA server with privilege 15, and netops was configured with privilege 1. The netadmin account has access to the full set of commands, while netops is very limited.</a:t>
            </a:r>
          </a:p>
        </p:txBody>
      </p:sp>
      <p:pic>
        <p:nvPicPr>
          <p:cNvPr id="7" name="Picture 6">
            <a:extLst>
              <a:ext uri="{FF2B5EF4-FFF2-40B4-BE49-F238E27FC236}">
                <a16:creationId xmlns:a16="http://schemas.microsoft.com/office/drawing/2014/main" id="{6EE0A6FD-AB6F-9D4C-AFF1-D0869ECFE3A2}"/>
              </a:ext>
            </a:extLst>
          </p:cNvPr>
          <p:cNvPicPr>
            <a:picLocks noChangeAspect="1"/>
          </p:cNvPicPr>
          <p:nvPr/>
        </p:nvPicPr>
        <p:blipFill>
          <a:blip r:embed="rId3"/>
          <a:stretch>
            <a:fillRect/>
          </a:stretch>
        </p:blipFill>
        <p:spPr>
          <a:xfrm>
            <a:off x="4376751" y="790832"/>
            <a:ext cx="4634245" cy="3927732"/>
          </a:xfrm>
          <a:prstGeom prst="rect">
            <a:avLst/>
          </a:prstGeom>
        </p:spPr>
      </p:pic>
    </p:spTree>
    <p:extLst>
      <p:ext uri="{BB962C8B-B14F-4D97-AF65-F5344CB8AC3E}">
        <p14:creationId xmlns:p14="http://schemas.microsoft.com/office/powerpoint/2010/main" val="420826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4" y="242378"/>
            <a:ext cx="8491952" cy="1351755"/>
          </a:xfrm>
        </p:spPr>
        <p:txBody>
          <a:bodyPr anchor="ctr"/>
          <a:lstStyle/>
          <a:p>
            <a:r>
              <a:rPr lang="en-US" dirty="0">
                <a:solidFill>
                  <a:schemeClr val="accent5">
                    <a:lumMod val="40000"/>
                    <a:lumOff val="60000"/>
                  </a:schemeClr>
                </a:solidFill>
              </a:rPr>
              <a:t>Zone-Based Firewall (ZBFW)</a:t>
            </a:r>
          </a:p>
        </p:txBody>
      </p:sp>
      <p:sp>
        <p:nvSpPr>
          <p:cNvPr id="4" name="TextBox 3">
            <a:extLst>
              <a:ext uri="{FF2B5EF4-FFF2-40B4-BE49-F238E27FC236}">
                <a16:creationId xmlns:a16="http://schemas.microsoft.com/office/drawing/2014/main" id="{E2BFA70F-DC0C-41D5-868E-C8FBC661D58F}"/>
              </a:ext>
            </a:extLst>
          </p:cNvPr>
          <p:cNvSpPr txBox="1"/>
          <p:nvPr/>
        </p:nvSpPr>
        <p:spPr>
          <a:xfrm>
            <a:off x="326023" y="1945198"/>
            <a:ext cx="8491951"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Cisco Zone-Based Firewall (ZBFW) is the latest integrated stateful firewall technology included in IOS. </a:t>
            </a:r>
          </a:p>
          <a:p>
            <a:pPr marL="285750" indent="-285750">
              <a:buFont typeface="Arial" panose="020B0604020202020204" pitchFamily="34" charset="0"/>
              <a:buChar char="•"/>
            </a:pPr>
            <a:r>
              <a:rPr lang="en-US" sz="1600" dirty="0">
                <a:solidFill>
                  <a:schemeClr val="accent5">
                    <a:lumMod val="40000"/>
                    <a:lumOff val="60000"/>
                  </a:schemeClr>
                </a:solidFill>
              </a:rPr>
              <a:t>ZBFW uses a flexible and straightforward approach to providing security by establishing security zones.</a:t>
            </a:r>
          </a:p>
          <a:p>
            <a:pPr marL="285750" indent="-285750">
              <a:buFont typeface="Arial" panose="020B0604020202020204" pitchFamily="34" charset="0"/>
              <a:buChar char="•"/>
            </a:pPr>
            <a:r>
              <a:rPr lang="en-US" sz="1600" dirty="0">
                <a:solidFill>
                  <a:schemeClr val="accent5">
                    <a:lumMod val="40000"/>
                    <a:lumOff val="60000"/>
                  </a:schemeClr>
                </a:solidFill>
              </a:rPr>
              <a:t>A zone establishes a security border on the network and defines acceptable traffic that is allowed to pass between zones. </a:t>
            </a:r>
          </a:p>
          <a:p>
            <a:pPr marL="285750" indent="-285750">
              <a:buFont typeface="Arial" panose="020B0604020202020204" pitchFamily="34" charset="0"/>
              <a:buChar char="•"/>
            </a:pPr>
            <a:r>
              <a:rPr lang="en-US" sz="1600" dirty="0">
                <a:solidFill>
                  <a:schemeClr val="accent5">
                    <a:lumMod val="40000"/>
                    <a:lumOff val="60000"/>
                  </a:schemeClr>
                </a:solidFill>
              </a:rPr>
              <a:t>By default, interfaces in the same security zone can communicate freely with each other, but interfaces in different zones cannot communicate with each other.</a:t>
            </a:r>
          </a:p>
          <a:p>
            <a:pPr marL="285750" indent="-285750">
              <a:buFont typeface="Arial" panose="020B0604020202020204" pitchFamily="34" charset="0"/>
              <a:buChar char="•"/>
            </a:pPr>
            <a:endParaRPr lang="en-US" sz="1600"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8579821"/>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The Self &amp; Default Zones</a:t>
            </a:r>
          </a:p>
        </p:txBody>
      </p:sp>
      <p:sp>
        <p:nvSpPr>
          <p:cNvPr id="10" name="Rectangle 9">
            <a:extLst>
              <a:ext uri="{FF2B5EF4-FFF2-40B4-BE49-F238E27FC236}">
                <a16:creationId xmlns:a16="http://schemas.microsoft.com/office/drawing/2014/main" id="{D13D4B08-938F-477D-90D0-8D2953762295}"/>
              </a:ext>
            </a:extLst>
          </p:cNvPr>
          <p:cNvSpPr/>
          <p:nvPr/>
        </p:nvSpPr>
        <p:spPr>
          <a:xfrm>
            <a:off x="241595" y="873153"/>
            <a:ext cx="8519345" cy="3046988"/>
          </a:xfrm>
          <a:prstGeom prst="rect">
            <a:avLst/>
          </a:prstGeom>
        </p:spPr>
        <p:txBody>
          <a:bodyPr wrap="square">
            <a:spAutoFit/>
          </a:bodyPr>
          <a:lstStyle/>
          <a:p>
            <a:r>
              <a:rPr lang="en-US" sz="1600" dirty="0">
                <a:solidFill>
                  <a:srgbClr val="000000"/>
                </a:solidFill>
              </a:rPr>
              <a:t>The self zone is a system-level zone and includes all the routers’ IP addresses. By default, traffic to and from this zone is permitted to support management (for example, SSH protocol, SNMP) and control plane (for example, EIGRP, BGP) functions. After a policy is applied to the self zone and another security zone, interzone communication must be explicitly defined.</a:t>
            </a:r>
          </a:p>
          <a:p>
            <a:endParaRPr lang="en-US" sz="1600" dirty="0">
              <a:solidFill>
                <a:srgbClr val="000000"/>
              </a:solidFill>
            </a:endParaRPr>
          </a:p>
          <a:p>
            <a:r>
              <a:rPr lang="en-US" sz="1600" dirty="0">
                <a:solidFill>
                  <a:srgbClr val="000000"/>
                </a:solidFill>
              </a:rPr>
              <a:t>The default zone is a system-level zone, and any interface that is not a member of another security zone is placed in this zone automatically. Upon initialization of this zone, any interface not associated to a security zone is placed in this zone. When the unassigned interfaces are in the default zone, a policy map can be created between the two security zones.</a:t>
            </a:r>
          </a:p>
          <a:p>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205207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ZMFW Configuration</a:t>
            </a:r>
          </a:p>
        </p:txBody>
      </p:sp>
      <p:sp>
        <p:nvSpPr>
          <p:cNvPr id="10" name="Rectangle 9">
            <a:extLst>
              <a:ext uri="{FF2B5EF4-FFF2-40B4-BE49-F238E27FC236}">
                <a16:creationId xmlns:a16="http://schemas.microsoft.com/office/drawing/2014/main" id="{D13D4B08-938F-477D-90D0-8D2953762295}"/>
              </a:ext>
            </a:extLst>
          </p:cNvPr>
          <p:cNvSpPr/>
          <p:nvPr/>
        </p:nvSpPr>
        <p:spPr>
          <a:xfrm>
            <a:off x="241595" y="873153"/>
            <a:ext cx="8519345" cy="2308324"/>
          </a:xfrm>
          <a:prstGeom prst="rect">
            <a:avLst/>
          </a:prstGeom>
        </p:spPr>
        <p:txBody>
          <a:bodyPr wrap="square">
            <a:spAutoFit/>
          </a:bodyPr>
          <a:lstStyle/>
          <a:p>
            <a:r>
              <a:rPr lang="en-US" sz="1600" dirty="0">
                <a:solidFill>
                  <a:srgbClr val="000000"/>
                </a:solidFill>
              </a:rPr>
              <a:t>ZBFW is configured in five steps:</a:t>
            </a:r>
          </a:p>
          <a:p>
            <a:endParaRPr lang="en-US" sz="1600" dirty="0">
              <a:solidFill>
                <a:srgbClr val="000000"/>
              </a:solidFill>
            </a:endParaRPr>
          </a:p>
          <a:p>
            <a:r>
              <a:rPr lang="en-US" sz="1600" b="1" dirty="0">
                <a:solidFill>
                  <a:srgbClr val="000000"/>
                </a:solidFill>
              </a:rPr>
              <a:t>Step 1. </a:t>
            </a:r>
            <a:r>
              <a:rPr lang="en-US" sz="1600" dirty="0">
                <a:solidFill>
                  <a:srgbClr val="000000"/>
                </a:solidFill>
              </a:rPr>
              <a:t>Configure the security zones by using the command </a:t>
            </a:r>
            <a:r>
              <a:rPr lang="en-US" sz="1600" b="1" dirty="0">
                <a:solidFill>
                  <a:srgbClr val="000000"/>
                </a:solidFill>
              </a:rPr>
              <a:t>zone security </a:t>
            </a:r>
            <a:r>
              <a:rPr lang="en-US" sz="1600" i="1" dirty="0">
                <a:solidFill>
                  <a:srgbClr val="000000"/>
                </a:solidFill>
              </a:rPr>
              <a:t>zone-name</a:t>
            </a:r>
            <a:r>
              <a:rPr lang="en-US" sz="1600" dirty="0">
                <a:solidFill>
                  <a:srgbClr val="000000"/>
                </a:solidFill>
              </a:rPr>
              <a:t>. A zone needs to be created for the outside zone (the Internet). The self zone is defined automatically. </a:t>
            </a:r>
          </a:p>
          <a:p>
            <a:endParaRPr lang="en-US" sz="1600" dirty="0">
              <a:solidFill>
                <a:srgbClr val="000000"/>
              </a:solidFill>
            </a:endParaRPr>
          </a:p>
          <a:p>
            <a:r>
              <a:rPr lang="en-US" sz="1600" dirty="0">
                <a:solidFill>
                  <a:srgbClr val="000000"/>
                </a:solidFill>
              </a:rPr>
              <a:t>Example 26-21 demonstrates the configuration of a security zone.</a:t>
            </a:r>
          </a:p>
          <a:p>
            <a:endParaRPr lang="en-US" sz="1600" dirty="0">
              <a:solidFill>
                <a:srgbClr val="000000"/>
              </a:solidFill>
            </a:endParaRPr>
          </a:p>
          <a:p>
            <a:endParaRPr lang="en-US" sz="1600" dirty="0">
              <a:solidFill>
                <a:srgbClr val="000000"/>
              </a:solidFill>
            </a:endParaRPr>
          </a:p>
        </p:txBody>
      </p:sp>
      <p:pic>
        <p:nvPicPr>
          <p:cNvPr id="2" name="Picture 1">
            <a:extLst>
              <a:ext uri="{FF2B5EF4-FFF2-40B4-BE49-F238E27FC236}">
                <a16:creationId xmlns:a16="http://schemas.microsoft.com/office/drawing/2014/main" id="{CE115EEE-69DD-1D4F-B9E0-9B806966241B}"/>
              </a:ext>
            </a:extLst>
          </p:cNvPr>
          <p:cNvPicPr>
            <a:picLocks noChangeAspect="1"/>
          </p:cNvPicPr>
          <p:nvPr/>
        </p:nvPicPr>
        <p:blipFill>
          <a:blip r:embed="rId3"/>
          <a:stretch>
            <a:fillRect/>
          </a:stretch>
        </p:blipFill>
        <p:spPr>
          <a:xfrm>
            <a:off x="1954599" y="3134626"/>
            <a:ext cx="4864100" cy="647700"/>
          </a:xfrm>
          <a:prstGeom prst="rect">
            <a:avLst/>
          </a:prstGeom>
        </p:spPr>
      </p:pic>
    </p:spTree>
    <p:extLst>
      <p:ext uri="{BB962C8B-B14F-4D97-AF65-F5344CB8AC3E}">
        <p14:creationId xmlns:p14="http://schemas.microsoft.com/office/powerpoint/2010/main" val="105950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ZMFW Configuration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5" y="873153"/>
            <a:ext cx="3516815" cy="3293209"/>
          </a:xfrm>
          <a:prstGeom prst="rect">
            <a:avLst/>
          </a:prstGeom>
        </p:spPr>
        <p:txBody>
          <a:bodyPr wrap="square">
            <a:spAutoFit/>
          </a:bodyPr>
          <a:lstStyle/>
          <a:p>
            <a:r>
              <a:rPr lang="en-US" sz="1600" b="1" dirty="0">
                <a:solidFill>
                  <a:srgbClr val="000000"/>
                </a:solidFill>
              </a:rPr>
              <a:t>Step 2. </a:t>
            </a:r>
            <a:r>
              <a:rPr lang="en-US" sz="1600" dirty="0">
                <a:solidFill>
                  <a:srgbClr val="000000"/>
                </a:solidFill>
              </a:rPr>
              <a:t>Define the inspection class map. The class map for inspection defines a method for classification of traffic. The class map is configured using the command </a:t>
            </a:r>
            <a:r>
              <a:rPr lang="en-US" sz="1600" b="1" dirty="0">
                <a:solidFill>
                  <a:srgbClr val="000000"/>
                </a:solidFill>
              </a:rPr>
              <a:t>classmap type inspect</a:t>
            </a:r>
            <a:r>
              <a:rPr lang="en-US" sz="1600" dirty="0">
                <a:solidFill>
                  <a:srgbClr val="000000"/>
                </a:solidFill>
              </a:rPr>
              <a:t> [</a:t>
            </a:r>
            <a:r>
              <a:rPr lang="en-US" sz="1600" b="1" dirty="0">
                <a:solidFill>
                  <a:srgbClr val="000000"/>
                </a:solidFill>
              </a:rPr>
              <a:t>match-all</a:t>
            </a:r>
            <a:r>
              <a:rPr lang="en-US" sz="1600" dirty="0">
                <a:solidFill>
                  <a:srgbClr val="000000"/>
                </a:solidFill>
              </a:rPr>
              <a:t> | </a:t>
            </a:r>
            <a:r>
              <a:rPr lang="en-US" sz="1600" b="1" dirty="0">
                <a:solidFill>
                  <a:srgbClr val="000000"/>
                </a:solidFill>
              </a:rPr>
              <a:t>match-any</a:t>
            </a:r>
            <a:r>
              <a:rPr lang="en-US" sz="1600" dirty="0">
                <a:solidFill>
                  <a:srgbClr val="000000"/>
                </a:solidFill>
              </a:rPr>
              <a:t>] </a:t>
            </a:r>
            <a:r>
              <a:rPr lang="en-US" sz="1600" i="1" dirty="0">
                <a:solidFill>
                  <a:srgbClr val="000000"/>
                </a:solidFill>
              </a:rPr>
              <a:t>class-name</a:t>
            </a:r>
            <a:r>
              <a:rPr lang="en-US" sz="1600" dirty="0">
                <a:solidFill>
                  <a:srgbClr val="000000"/>
                </a:solidFill>
              </a:rPr>
              <a:t>. </a:t>
            </a:r>
          </a:p>
          <a:p>
            <a:endParaRPr lang="en-US" sz="1600" dirty="0">
              <a:solidFill>
                <a:srgbClr val="000000"/>
              </a:solidFill>
            </a:endParaRPr>
          </a:p>
          <a:p>
            <a:r>
              <a:rPr lang="en-US" sz="1600" dirty="0">
                <a:solidFill>
                  <a:srgbClr val="000000"/>
                </a:solidFill>
              </a:rPr>
              <a:t>Example 26-22 shows a sample configuration of inspection class maps and their associated ACLs.</a:t>
            </a:r>
          </a:p>
          <a:p>
            <a:endParaRPr lang="en-US" sz="1600" dirty="0">
              <a:solidFill>
                <a:srgbClr val="000000"/>
              </a:solidFill>
            </a:endParaRPr>
          </a:p>
          <a:p>
            <a:endParaRPr lang="en-US" sz="1600" dirty="0">
              <a:solidFill>
                <a:srgbClr val="000000"/>
              </a:solidFill>
            </a:endParaRPr>
          </a:p>
        </p:txBody>
      </p:sp>
      <p:pic>
        <p:nvPicPr>
          <p:cNvPr id="4" name="Picture 3">
            <a:extLst>
              <a:ext uri="{FF2B5EF4-FFF2-40B4-BE49-F238E27FC236}">
                <a16:creationId xmlns:a16="http://schemas.microsoft.com/office/drawing/2014/main" id="{2C17F908-0A2B-8B4E-81A8-1B3B1702BEEE}"/>
              </a:ext>
            </a:extLst>
          </p:cNvPr>
          <p:cNvPicPr>
            <a:picLocks noChangeAspect="1"/>
          </p:cNvPicPr>
          <p:nvPr/>
        </p:nvPicPr>
        <p:blipFill>
          <a:blip r:embed="rId3"/>
          <a:stretch>
            <a:fillRect/>
          </a:stretch>
        </p:blipFill>
        <p:spPr>
          <a:xfrm>
            <a:off x="4324865" y="873153"/>
            <a:ext cx="4107537" cy="2447496"/>
          </a:xfrm>
          <a:prstGeom prst="rect">
            <a:avLst/>
          </a:prstGeom>
        </p:spPr>
      </p:pic>
      <p:pic>
        <p:nvPicPr>
          <p:cNvPr id="5" name="Picture 4">
            <a:extLst>
              <a:ext uri="{FF2B5EF4-FFF2-40B4-BE49-F238E27FC236}">
                <a16:creationId xmlns:a16="http://schemas.microsoft.com/office/drawing/2014/main" id="{48B9680D-D222-954C-A813-DFB622DEA58D}"/>
              </a:ext>
            </a:extLst>
          </p:cNvPr>
          <p:cNvPicPr>
            <a:picLocks noChangeAspect="1"/>
          </p:cNvPicPr>
          <p:nvPr/>
        </p:nvPicPr>
        <p:blipFill>
          <a:blip r:embed="rId4"/>
          <a:stretch>
            <a:fillRect/>
          </a:stretch>
        </p:blipFill>
        <p:spPr>
          <a:xfrm>
            <a:off x="4324865" y="3216782"/>
            <a:ext cx="4107537" cy="977020"/>
          </a:xfrm>
          <a:prstGeom prst="rect">
            <a:avLst/>
          </a:prstGeom>
        </p:spPr>
      </p:pic>
    </p:spTree>
    <p:extLst>
      <p:ext uri="{BB962C8B-B14F-4D97-AF65-F5344CB8AC3E}">
        <p14:creationId xmlns:p14="http://schemas.microsoft.com/office/powerpoint/2010/main" val="425959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ZMFW Configuration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5" y="873153"/>
            <a:ext cx="8494632" cy="584775"/>
          </a:xfrm>
          <a:prstGeom prst="rect">
            <a:avLst/>
          </a:prstGeom>
        </p:spPr>
        <p:txBody>
          <a:bodyPr wrap="square">
            <a:spAutoFit/>
          </a:bodyPr>
          <a:lstStyle/>
          <a:p>
            <a:r>
              <a:rPr lang="en-US" sz="1600" dirty="0">
                <a:solidFill>
                  <a:srgbClr val="000000"/>
                </a:solidFill>
              </a:rPr>
              <a:t>The configuration of inspect class maps can be verified with the command </a:t>
            </a:r>
            <a:r>
              <a:rPr lang="en-US" sz="1600" b="1" dirty="0">
                <a:solidFill>
                  <a:srgbClr val="000000"/>
                </a:solidFill>
              </a:rPr>
              <a:t>show class-map type inspect </a:t>
            </a:r>
            <a:r>
              <a:rPr lang="en-US" sz="1600" dirty="0">
                <a:solidFill>
                  <a:srgbClr val="000000"/>
                </a:solidFill>
              </a:rPr>
              <a:t>[</a:t>
            </a:r>
            <a:r>
              <a:rPr lang="en-US" sz="1600" i="1" dirty="0">
                <a:solidFill>
                  <a:srgbClr val="000000"/>
                </a:solidFill>
              </a:rPr>
              <a:t>class-name</a:t>
            </a:r>
            <a:r>
              <a:rPr lang="en-US" sz="1600" dirty="0">
                <a:solidFill>
                  <a:srgbClr val="000000"/>
                </a:solidFill>
              </a:rPr>
              <a:t>], as shown in Example 26-23.</a:t>
            </a:r>
          </a:p>
        </p:txBody>
      </p:sp>
      <p:pic>
        <p:nvPicPr>
          <p:cNvPr id="2" name="Picture 1">
            <a:extLst>
              <a:ext uri="{FF2B5EF4-FFF2-40B4-BE49-F238E27FC236}">
                <a16:creationId xmlns:a16="http://schemas.microsoft.com/office/drawing/2014/main" id="{258395FB-4774-3F4D-AA4F-3C27817E4AE3}"/>
              </a:ext>
            </a:extLst>
          </p:cNvPr>
          <p:cNvPicPr>
            <a:picLocks noChangeAspect="1"/>
          </p:cNvPicPr>
          <p:nvPr/>
        </p:nvPicPr>
        <p:blipFill>
          <a:blip r:embed="rId3"/>
          <a:stretch>
            <a:fillRect/>
          </a:stretch>
        </p:blipFill>
        <p:spPr>
          <a:xfrm>
            <a:off x="1830688" y="1945673"/>
            <a:ext cx="4889500" cy="1739900"/>
          </a:xfrm>
          <a:prstGeom prst="rect">
            <a:avLst/>
          </a:prstGeom>
        </p:spPr>
      </p:pic>
    </p:spTree>
    <p:extLst>
      <p:ext uri="{BB962C8B-B14F-4D97-AF65-F5344CB8AC3E}">
        <p14:creationId xmlns:p14="http://schemas.microsoft.com/office/powerpoint/2010/main" val="267646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ZMFW Configuration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5" y="873152"/>
            <a:ext cx="8757262" cy="2800767"/>
          </a:xfrm>
          <a:prstGeom prst="rect">
            <a:avLst/>
          </a:prstGeom>
        </p:spPr>
        <p:txBody>
          <a:bodyPr wrap="square">
            <a:spAutoFit/>
          </a:bodyPr>
          <a:lstStyle/>
          <a:p>
            <a:r>
              <a:rPr lang="en-US" sz="1600" b="1" dirty="0">
                <a:solidFill>
                  <a:srgbClr val="000000"/>
                </a:solidFill>
              </a:rPr>
              <a:t>Step 3. </a:t>
            </a:r>
            <a:r>
              <a:rPr lang="en-US" sz="1600" dirty="0">
                <a:solidFill>
                  <a:srgbClr val="000000"/>
                </a:solidFill>
              </a:rPr>
              <a:t>Define the inspection policy map, which applies firewall policy actions to the class maps defined in the policy map. </a:t>
            </a:r>
          </a:p>
          <a:p>
            <a:endParaRPr lang="en-US" sz="1600" dirty="0">
              <a:solidFill>
                <a:srgbClr val="000000"/>
              </a:solidFill>
            </a:endParaRPr>
          </a:p>
          <a:p>
            <a:r>
              <a:rPr lang="en-US" sz="1600" dirty="0">
                <a:solidFill>
                  <a:srgbClr val="000000"/>
                </a:solidFill>
              </a:rPr>
              <a:t>The policy map is then associated to a zone pair. </a:t>
            </a:r>
          </a:p>
          <a:p>
            <a:endParaRPr lang="en-US" sz="1600" dirty="0">
              <a:solidFill>
                <a:srgbClr val="000000"/>
              </a:solidFill>
            </a:endParaRPr>
          </a:p>
          <a:p>
            <a:r>
              <a:rPr lang="en-US" sz="1600" dirty="0">
                <a:solidFill>
                  <a:srgbClr val="000000"/>
                </a:solidFill>
              </a:rPr>
              <a:t>The inspection policy map is defined with the command </a:t>
            </a:r>
            <a:r>
              <a:rPr lang="en-US" sz="1600" b="1" dirty="0">
                <a:solidFill>
                  <a:srgbClr val="000000"/>
                </a:solidFill>
              </a:rPr>
              <a:t>policy-map type inspect </a:t>
            </a:r>
            <a:r>
              <a:rPr lang="en-US" sz="1600" i="1" dirty="0">
                <a:solidFill>
                  <a:srgbClr val="000000"/>
                </a:solidFill>
              </a:rPr>
              <a:t>policy-name</a:t>
            </a:r>
            <a:r>
              <a:rPr lang="en-US" sz="1600" dirty="0">
                <a:solidFill>
                  <a:srgbClr val="000000"/>
                </a:solidFill>
              </a:rPr>
              <a:t>. </a:t>
            </a:r>
          </a:p>
          <a:p>
            <a:endParaRPr lang="en-US" sz="1600" dirty="0">
              <a:solidFill>
                <a:srgbClr val="000000"/>
              </a:solidFill>
            </a:endParaRPr>
          </a:p>
          <a:p>
            <a:r>
              <a:rPr lang="en-US" sz="1600" dirty="0">
                <a:solidFill>
                  <a:srgbClr val="000000"/>
                </a:solidFill>
              </a:rPr>
              <a:t>After the policy map is defined, the various class maps are defined with the command </a:t>
            </a:r>
            <a:r>
              <a:rPr lang="en-US" sz="1600" b="1" dirty="0">
                <a:solidFill>
                  <a:srgbClr val="000000"/>
                </a:solidFill>
              </a:rPr>
              <a:t>class type inspect </a:t>
            </a:r>
            <a:r>
              <a:rPr lang="en-US" sz="1600" i="1" dirty="0">
                <a:solidFill>
                  <a:srgbClr val="000000"/>
                </a:solidFill>
              </a:rPr>
              <a:t>class-name</a:t>
            </a:r>
            <a:r>
              <a:rPr lang="en-US" sz="1600" dirty="0">
                <a:solidFill>
                  <a:srgbClr val="000000"/>
                </a:solidFill>
              </a:rPr>
              <a:t>. </a:t>
            </a:r>
          </a:p>
          <a:p>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33897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ZMFW Configuration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5" y="873152"/>
            <a:ext cx="8757262" cy="3785652"/>
          </a:xfrm>
          <a:prstGeom prst="rect">
            <a:avLst/>
          </a:prstGeom>
        </p:spPr>
        <p:txBody>
          <a:bodyPr wrap="square">
            <a:spAutoFit/>
          </a:bodyPr>
          <a:lstStyle/>
          <a:p>
            <a:r>
              <a:rPr lang="en-US" sz="1600" dirty="0">
                <a:solidFill>
                  <a:srgbClr val="000000"/>
                </a:solidFill>
              </a:rPr>
              <a:t>Under the class map, the firewall action is defined with these commands:</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drop</a:t>
            </a:r>
            <a:r>
              <a:rPr lang="en-US" sz="1600" dirty="0">
                <a:solidFill>
                  <a:srgbClr val="000000"/>
                </a:solidFill>
              </a:rPr>
              <a:t> [log]: This default action silently discards packets that match the class map. The log keyword adds syslog information that includes source and destination information (IP address, port, and protocol).</a:t>
            </a:r>
          </a:p>
          <a:p>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pass</a:t>
            </a:r>
            <a:r>
              <a:rPr lang="en-US" sz="1600" dirty="0">
                <a:solidFill>
                  <a:srgbClr val="000000"/>
                </a:solidFill>
              </a:rPr>
              <a:t> [log]: This action makes the router forward packets from the source zone to the destination zone. Packets are forwarded in only one direction. A policy must be applied for traffic to be forwarded in the opposite direction. The pass action is useful for protocols like IPsec, Encapsulating Security Payload (ESP), and other inherently secure protocols with predictable behavior. The optional log keyword adds syslog information that includes the source and destination information.</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inspect</a:t>
            </a:r>
            <a:r>
              <a:rPr lang="en-US" sz="1600" dirty="0">
                <a:solidFill>
                  <a:srgbClr val="000000"/>
                </a:solidFill>
              </a:rPr>
              <a:t>: The inspect action offers state-based traffic control. The router maintains connection/session information and permits return traffic from the destination zone without</a:t>
            </a:r>
          </a:p>
        </p:txBody>
      </p:sp>
    </p:spTree>
    <p:extLst>
      <p:ext uri="{BB962C8B-B14F-4D97-AF65-F5344CB8AC3E}">
        <p14:creationId xmlns:p14="http://schemas.microsoft.com/office/powerpoint/2010/main" val="74694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Applying ACLs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3139321"/>
          </a:xfrm>
          <a:prstGeom prst="rect">
            <a:avLst/>
          </a:prstGeom>
          <a:noFill/>
        </p:spPr>
        <p:txBody>
          <a:bodyPr wrap="square" rtlCol="0">
            <a:spAutoFit/>
          </a:bodyPr>
          <a:lstStyle/>
          <a:p>
            <a:r>
              <a:rPr lang="en-US" dirty="0">
                <a:solidFill>
                  <a:srgbClr val="000000"/>
                </a:solidFill>
              </a:rPr>
              <a:t>ACLs have no effect until they are applied to an interface. The next step after creating an ACL is to apply it to an interface.</a:t>
            </a:r>
          </a:p>
          <a:p>
            <a:endParaRPr lang="en-US" dirty="0">
              <a:solidFill>
                <a:srgbClr val="000000"/>
              </a:solidFill>
            </a:endParaRPr>
          </a:p>
          <a:p>
            <a:r>
              <a:rPr lang="en-US" dirty="0">
                <a:solidFill>
                  <a:srgbClr val="000000"/>
                </a:solidFill>
              </a:rPr>
              <a:t>In addition to the interface, the direction (in or out) in which the ACL needs to be applied must be specified. Cisco routers allow only one inbound ACL and one outbound ACL per interface.</a:t>
            </a:r>
          </a:p>
          <a:p>
            <a:endParaRPr lang="en-US" dirty="0">
              <a:solidFill>
                <a:srgbClr val="000000"/>
              </a:solidFill>
            </a:endParaRPr>
          </a:p>
          <a:p>
            <a:r>
              <a:rPr lang="en-US" dirty="0">
                <a:solidFill>
                  <a:srgbClr val="000000"/>
                </a:solidFill>
              </a:rPr>
              <a:t>ACLs can also be used for various other services in addition to applying to interfaces, such as route maps, class maps, NAT, SNMP, virtual terminal (vty) lines, or traffic-classification techniques.</a:t>
            </a:r>
          </a:p>
          <a:p>
            <a:endParaRPr lang="en-US" dirty="0">
              <a:solidFill>
                <a:srgbClr val="000000"/>
              </a:solidFill>
            </a:endParaRPr>
          </a:p>
        </p:txBody>
      </p:sp>
    </p:spTree>
    <p:extLst>
      <p:ext uri="{BB962C8B-B14F-4D97-AF65-F5344CB8AC3E}">
        <p14:creationId xmlns:p14="http://schemas.microsoft.com/office/powerpoint/2010/main" val="276394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ZMFW Configuration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5" y="873152"/>
            <a:ext cx="3205940" cy="3539430"/>
          </a:xfrm>
          <a:prstGeom prst="rect">
            <a:avLst/>
          </a:prstGeom>
        </p:spPr>
        <p:txBody>
          <a:bodyPr wrap="square">
            <a:spAutoFit/>
          </a:bodyPr>
          <a:lstStyle/>
          <a:p>
            <a:r>
              <a:rPr lang="en-US" sz="1600" dirty="0">
                <a:solidFill>
                  <a:srgbClr val="000000"/>
                </a:solidFill>
              </a:rPr>
              <a:t>Example 26-24 demonstrates the configuration of the inspect policy map. Notice that in the class default class, the </a:t>
            </a:r>
            <a:r>
              <a:rPr lang="en-US" sz="1600" b="1" dirty="0">
                <a:solidFill>
                  <a:srgbClr val="000000"/>
                </a:solidFill>
              </a:rPr>
              <a:t>drop</a:t>
            </a:r>
            <a:r>
              <a:rPr lang="en-US" sz="1600" dirty="0">
                <a:solidFill>
                  <a:srgbClr val="000000"/>
                </a:solidFill>
              </a:rPr>
              <a:t> command does not include the log keyword because of the potential to fill up the syslog.</a:t>
            </a:r>
          </a:p>
          <a:p>
            <a:endParaRPr lang="en-US" sz="1600" dirty="0">
              <a:solidFill>
                <a:srgbClr val="000000"/>
              </a:solidFill>
            </a:endParaRPr>
          </a:p>
          <a:p>
            <a:r>
              <a:rPr lang="en-US" sz="1600" dirty="0">
                <a:solidFill>
                  <a:srgbClr val="000000"/>
                </a:solidFill>
              </a:rPr>
              <a:t>The inspection policy map can be verified with the command </a:t>
            </a:r>
            <a:r>
              <a:rPr lang="en-US" sz="1600" b="1" dirty="0">
                <a:solidFill>
                  <a:srgbClr val="000000"/>
                </a:solidFill>
              </a:rPr>
              <a:t>show policy-map type inspect </a:t>
            </a:r>
            <a:r>
              <a:rPr lang="en-US" sz="1600" dirty="0">
                <a:solidFill>
                  <a:srgbClr val="000000"/>
                </a:solidFill>
              </a:rPr>
              <a:t>[</a:t>
            </a:r>
            <a:r>
              <a:rPr lang="en-US" sz="1600" i="1" dirty="0">
                <a:solidFill>
                  <a:srgbClr val="000000"/>
                </a:solidFill>
              </a:rPr>
              <a:t>policy-name</a:t>
            </a:r>
            <a:r>
              <a:rPr lang="en-US" sz="1600" dirty="0">
                <a:solidFill>
                  <a:srgbClr val="000000"/>
                </a:solidFill>
              </a:rPr>
              <a:t>], as shown in Example 26-25.</a:t>
            </a:r>
          </a:p>
          <a:p>
            <a:endParaRPr lang="en-US" sz="1600" dirty="0">
              <a:solidFill>
                <a:srgbClr val="000000"/>
              </a:solidFill>
            </a:endParaRPr>
          </a:p>
        </p:txBody>
      </p:sp>
      <p:pic>
        <p:nvPicPr>
          <p:cNvPr id="2" name="Picture 1">
            <a:extLst>
              <a:ext uri="{FF2B5EF4-FFF2-40B4-BE49-F238E27FC236}">
                <a16:creationId xmlns:a16="http://schemas.microsoft.com/office/drawing/2014/main" id="{F66C1946-60B2-864B-B07A-D4D92A3CF91E}"/>
              </a:ext>
            </a:extLst>
          </p:cNvPr>
          <p:cNvPicPr>
            <a:picLocks noChangeAspect="1"/>
          </p:cNvPicPr>
          <p:nvPr/>
        </p:nvPicPr>
        <p:blipFill>
          <a:blip r:embed="rId3"/>
          <a:stretch>
            <a:fillRect/>
          </a:stretch>
        </p:blipFill>
        <p:spPr>
          <a:xfrm>
            <a:off x="4012905" y="1063543"/>
            <a:ext cx="4889500" cy="1435100"/>
          </a:xfrm>
          <a:prstGeom prst="rect">
            <a:avLst/>
          </a:prstGeom>
        </p:spPr>
      </p:pic>
      <p:pic>
        <p:nvPicPr>
          <p:cNvPr id="4" name="Picture 3">
            <a:extLst>
              <a:ext uri="{FF2B5EF4-FFF2-40B4-BE49-F238E27FC236}">
                <a16:creationId xmlns:a16="http://schemas.microsoft.com/office/drawing/2014/main" id="{E187CA2D-4790-914F-9BA0-D0E987CC5D06}"/>
              </a:ext>
            </a:extLst>
          </p:cNvPr>
          <p:cNvPicPr>
            <a:picLocks noChangeAspect="1"/>
          </p:cNvPicPr>
          <p:nvPr/>
        </p:nvPicPr>
        <p:blipFill>
          <a:blip r:embed="rId4"/>
          <a:stretch>
            <a:fillRect/>
          </a:stretch>
        </p:blipFill>
        <p:spPr>
          <a:xfrm>
            <a:off x="4210613" y="3012771"/>
            <a:ext cx="4499012" cy="1460718"/>
          </a:xfrm>
          <a:prstGeom prst="rect">
            <a:avLst/>
          </a:prstGeom>
        </p:spPr>
      </p:pic>
    </p:spTree>
    <p:extLst>
      <p:ext uri="{BB962C8B-B14F-4D97-AF65-F5344CB8AC3E}">
        <p14:creationId xmlns:p14="http://schemas.microsoft.com/office/powerpoint/2010/main" val="425434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ZMFW Configuration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4" y="873152"/>
            <a:ext cx="8469919" cy="2062103"/>
          </a:xfrm>
          <a:prstGeom prst="rect">
            <a:avLst/>
          </a:prstGeom>
        </p:spPr>
        <p:txBody>
          <a:bodyPr wrap="square">
            <a:spAutoFit/>
          </a:bodyPr>
          <a:lstStyle/>
          <a:p>
            <a:r>
              <a:rPr lang="en-US" sz="1600" b="1" dirty="0">
                <a:solidFill>
                  <a:srgbClr val="000000"/>
                </a:solidFill>
              </a:rPr>
              <a:t>Step 4. </a:t>
            </a:r>
            <a:r>
              <a:rPr lang="en-US" sz="1600" dirty="0">
                <a:solidFill>
                  <a:srgbClr val="000000"/>
                </a:solidFill>
              </a:rPr>
              <a:t>Apply a policy map to a traffic flow source to a destination by using the</a:t>
            </a:r>
          </a:p>
          <a:p>
            <a:r>
              <a:rPr lang="en-US" sz="1600" b="1" dirty="0">
                <a:solidFill>
                  <a:srgbClr val="000000"/>
                </a:solidFill>
              </a:rPr>
              <a:t>command zone-pair security </a:t>
            </a:r>
            <a:r>
              <a:rPr lang="en-US" sz="1600" i="1" dirty="0">
                <a:solidFill>
                  <a:srgbClr val="000000"/>
                </a:solidFill>
              </a:rPr>
              <a:t>zone-pair-name</a:t>
            </a:r>
            <a:r>
              <a:rPr lang="en-US" sz="1600" dirty="0">
                <a:solidFill>
                  <a:srgbClr val="000000"/>
                </a:solidFill>
              </a:rPr>
              <a:t> </a:t>
            </a:r>
            <a:r>
              <a:rPr lang="en-US" sz="1600" b="1" dirty="0">
                <a:solidFill>
                  <a:srgbClr val="000000"/>
                </a:solidFill>
              </a:rPr>
              <a:t>source</a:t>
            </a:r>
            <a:r>
              <a:rPr lang="en-US" sz="1600" dirty="0">
                <a:solidFill>
                  <a:srgbClr val="000000"/>
                </a:solidFill>
              </a:rPr>
              <a:t> </a:t>
            </a:r>
            <a:r>
              <a:rPr lang="en-US" sz="1600" i="1" dirty="0">
                <a:solidFill>
                  <a:srgbClr val="000000"/>
                </a:solidFill>
              </a:rPr>
              <a:t>source-zone-name</a:t>
            </a:r>
            <a:r>
              <a:rPr lang="en-US" sz="1600" dirty="0">
                <a:solidFill>
                  <a:srgbClr val="000000"/>
                </a:solidFill>
              </a:rPr>
              <a:t> </a:t>
            </a:r>
            <a:r>
              <a:rPr lang="en-US" sz="1600" b="1" dirty="0">
                <a:solidFill>
                  <a:srgbClr val="000000"/>
                </a:solidFill>
              </a:rPr>
              <a:t>destination</a:t>
            </a:r>
            <a:r>
              <a:rPr lang="en-US" sz="1600" dirty="0">
                <a:solidFill>
                  <a:srgbClr val="000000"/>
                </a:solidFill>
              </a:rPr>
              <a:t> </a:t>
            </a:r>
            <a:r>
              <a:rPr lang="en-US" sz="1600" i="1" dirty="0">
                <a:solidFill>
                  <a:srgbClr val="000000"/>
                </a:solidFill>
              </a:rPr>
              <a:t>destination-zone-name</a:t>
            </a:r>
            <a:r>
              <a:rPr lang="en-US" sz="1600" dirty="0">
                <a:solidFill>
                  <a:srgbClr val="000000"/>
                </a:solidFill>
              </a:rPr>
              <a:t>. The inspection policy map is then applied to the zone pair with the command </a:t>
            </a:r>
            <a:r>
              <a:rPr lang="en-US" sz="1600" b="1" dirty="0">
                <a:solidFill>
                  <a:srgbClr val="000000"/>
                </a:solidFill>
              </a:rPr>
              <a:t>service-policy type inspect </a:t>
            </a:r>
            <a:r>
              <a:rPr lang="en-US" sz="1600" i="1" dirty="0">
                <a:solidFill>
                  <a:srgbClr val="000000"/>
                </a:solidFill>
              </a:rPr>
              <a:t>policy-name</a:t>
            </a:r>
            <a:r>
              <a:rPr lang="en-US" sz="1600" dirty="0">
                <a:solidFill>
                  <a:srgbClr val="000000"/>
                </a:solidFill>
              </a:rPr>
              <a:t>. Traffic is statefully inspected between the source and destination, and return traffic is allowed. </a:t>
            </a:r>
          </a:p>
          <a:p>
            <a:endParaRPr lang="en-US" sz="1600" dirty="0">
              <a:solidFill>
                <a:srgbClr val="000000"/>
              </a:solidFill>
            </a:endParaRPr>
          </a:p>
          <a:p>
            <a:r>
              <a:rPr lang="en-US" sz="1600" dirty="0">
                <a:solidFill>
                  <a:srgbClr val="000000"/>
                </a:solidFill>
              </a:rPr>
              <a:t>Example 26-26 defines the zone pairs and associates the policy map to the zone pair.</a:t>
            </a:r>
          </a:p>
          <a:p>
            <a:endParaRPr lang="en-US" sz="1600" dirty="0">
              <a:solidFill>
                <a:srgbClr val="000000"/>
              </a:solidFill>
            </a:endParaRPr>
          </a:p>
        </p:txBody>
      </p:sp>
      <p:pic>
        <p:nvPicPr>
          <p:cNvPr id="5" name="Picture 4">
            <a:extLst>
              <a:ext uri="{FF2B5EF4-FFF2-40B4-BE49-F238E27FC236}">
                <a16:creationId xmlns:a16="http://schemas.microsoft.com/office/drawing/2014/main" id="{2C6CAD38-B0A7-CF44-8767-8854944AAEA2}"/>
              </a:ext>
            </a:extLst>
          </p:cNvPr>
          <p:cNvPicPr>
            <a:picLocks noChangeAspect="1"/>
          </p:cNvPicPr>
          <p:nvPr/>
        </p:nvPicPr>
        <p:blipFill>
          <a:blip r:embed="rId3"/>
          <a:stretch>
            <a:fillRect/>
          </a:stretch>
        </p:blipFill>
        <p:spPr>
          <a:xfrm>
            <a:off x="2033870" y="3291590"/>
            <a:ext cx="4953000" cy="647700"/>
          </a:xfrm>
          <a:prstGeom prst="rect">
            <a:avLst/>
          </a:prstGeom>
        </p:spPr>
      </p:pic>
    </p:spTree>
    <p:extLst>
      <p:ext uri="{BB962C8B-B14F-4D97-AF65-F5344CB8AC3E}">
        <p14:creationId xmlns:p14="http://schemas.microsoft.com/office/powerpoint/2010/main" val="5398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873153"/>
          </a:xfrm>
        </p:spPr>
        <p:txBody>
          <a:bodyPr/>
          <a:lstStyle/>
          <a:p>
            <a:r>
              <a:rPr lang="en-US" sz="1600" dirty="0"/>
              <a:t>Zone-Based Firewall (ZBFW)</a:t>
            </a:r>
            <a:br>
              <a:rPr lang="en-US" sz="1600" dirty="0"/>
            </a:br>
            <a:r>
              <a:rPr lang="en-US" dirty="0"/>
              <a:t>ZMFW Configuration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4" y="873152"/>
            <a:ext cx="8581129" cy="2062103"/>
          </a:xfrm>
          <a:prstGeom prst="rect">
            <a:avLst/>
          </a:prstGeom>
        </p:spPr>
        <p:txBody>
          <a:bodyPr wrap="square">
            <a:spAutoFit/>
          </a:bodyPr>
          <a:lstStyle/>
          <a:p>
            <a:r>
              <a:rPr lang="en-US" sz="1600" b="1" dirty="0">
                <a:solidFill>
                  <a:srgbClr val="000000"/>
                </a:solidFill>
              </a:rPr>
              <a:t>Step 5. </a:t>
            </a:r>
            <a:r>
              <a:rPr lang="en-US" sz="1600" dirty="0">
                <a:solidFill>
                  <a:srgbClr val="000000"/>
                </a:solidFill>
              </a:rPr>
              <a:t>Apply the security zones to the appropriate interfaces. An interface is assigned</a:t>
            </a:r>
          </a:p>
          <a:p>
            <a:r>
              <a:rPr lang="en-US" sz="1600" dirty="0">
                <a:solidFill>
                  <a:srgbClr val="000000"/>
                </a:solidFill>
              </a:rPr>
              <a:t>to the appropriate zone by entering the interface configuration submode with the command interface interface-id and associating the interface to the correct zone with the command zone-member security zone-name, as defined in step 1.</a:t>
            </a:r>
          </a:p>
          <a:p>
            <a:endParaRPr lang="en-US" sz="1600" dirty="0">
              <a:solidFill>
                <a:srgbClr val="000000"/>
              </a:solidFill>
            </a:endParaRPr>
          </a:p>
          <a:p>
            <a:r>
              <a:rPr lang="en-US" sz="1600" dirty="0">
                <a:solidFill>
                  <a:srgbClr val="000000"/>
                </a:solidFill>
              </a:rPr>
              <a:t>Example 26-27 demonstrates the outside security zone being associated to the Internet-facing interface GigabitEthernet 0/2.</a:t>
            </a:r>
          </a:p>
          <a:p>
            <a:endParaRPr lang="en-US" sz="1600" dirty="0">
              <a:solidFill>
                <a:srgbClr val="000000"/>
              </a:solidFill>
            </a:endParaRPr>
          </a:p>
        </p:txBody>
      </p:sp>
      <p:pic>
        <p:nvPicPr>
          <p:cNvPr id="5" name="Picture 4">
            <a:extLst>
              <a:ext uri="{FF2B5EF4-FFF2-40B4-BE49-F238E27FC236}">
                <a16:creationId xmlns:a16="http://schemas.microsoft.com/office/drawing/2014/main" id="{FF81ADC4-0D60-FF47-B299-394C07BF8F62}"/>
              </a:ext>
            </a:extLst>
          </p:cNvPr>
          <p:cNvPicPr>
            <a:picLocks noChangeAspect="1"/>
          </p:cNvPicPr>
          <p:nvPr/>
        </p:nvPicPr>
        <p:blipFill>
          <a:blip r:embed="rId3"/>
          <a:stretch>
            <a:fillRect/>
          </a:stretch>
        </p:blipFill>
        <p:spPr>
          <a:xfrm>
            <a:off x="2059270" y="3279518"/>
            <a:ext cx="4902200" cy="660400"/>
          </a:xfrm>
          <a:prstGeom prst="rect">
            <a:avLst/>
          </a:prstGeom>
        </p:spPr>
      </p:pic>
    </p:spTree>
    <p:extLst>
      <p:ext uri="{BB962C8B-B14F-4D97-AF65-F5344CB8AC3E}">
        <p14:creationId xmlns:p14="http://schemas.microsoft.com/office/powerpoint/2010/main" val="16251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696383"/>
          </a:xfrm>
        </p:spPr>
        <p:txBody>
          <a:bodyPr/>
          <a:lstStyle/>
          <a:p>
            <a:r>
              <a:rPr lang="en-US" sz="1600" dirty="0"/>
              <a:t>Zone-Based Firewall (ZBFW)</a:t>
            </a:r>
            <a:br>
              <a:rPr lang="en-US" sz="1600" dirty="0"/>
            </a:br>
            <a:r>
              <a:rPr lang="en-US" dirty="0"/>
              <a:t>Verifying the Outside-to-Self Policy</a:t>
            </a:r>
          </a:p>
        </p:txBody>
      </p:sp>
      <p:sp>
        <p:nvSpPr>
          <p:cNvPr id="10" name="Rectangle 9">
            <a:extLst>
              <a:ext uri="{FF2B5EF4-FFF2-40B4-BE49-F238E27FC236}">
                <a16:creationId xmlns:a16="http://schemas.microsoft.com/office/drawing/2014/main" id="{D13D4B08-938F-477D-90D0-8D2953762295}"/>
              </a:ext>
            </a:extLst>
          </p:cNvPr>
          <p:cNvSpPr/>
          <p:nvPr/>
        </p:nvSpPr>
        <p:spPr>
          <a:xfrm>
            <a:off x="174237" y="881333"/>
            <a:ext cx="4881230" cy="1815882"/>
          </a:xfrm>
          <a:prstGeom prst="rect">
            <a:avLst/>
          </a:prstGeom>
        </p:spPr>
        <p:txBody>
          <a:bodyPr wrap="square">
            <a:spAutoFit/>
          </a:bodyPr>
          <a:lstStyle/>
          <a:p>
            <a:r>
              <a:rPr lang="en-US" sz="1600" dirty="0">
                <a:solidFill>
                  <a:srgbClr val="000000"/>
                </a:solidFill>
              </a:rPr>
              <a:t>Now that the outside-to-self policy has been fully defined, traffic statistics can be viewed</a:t>
            </a:r>
          </a:p>
          <a:p>
            <a:r>
              <a:rPr lang="en-US" sz="1600" dirty="0">
                <a:solidFill>
                  <a:srgbClr val="000000"/>
                </a:solidFill>
              </a:rPr>
              <a:t>with the command </a:t>
            </a:r>
            <a:r>
              <a:rPr lang="en-US" sz="1600" b="1" dirty="0">
                <a:solidFill>
                  <a:srgbClr val="000000"/>
                </a:solidFill>
              </a:rPr>
              <a:t>show policy-map type inspect zone-pair </a:t>
            </a:r>
            <a:r>
              <a:rPr lang="en-US" sz="1600" dirty="0">
                <a:solidFill>
                  <a:srgbClr val="000000"/>
                </a:solidFill>
              </a:rPr>
              <a:t>[</a:t>
            </a:r>
            <a:r>
              <a:rPr lang="en-US" sz="1600" i="1" dirty="0">
                <a:solidFill>
                  <a:srgbClr val="000000"/>
                </a:solidFill>
              </a:rPr>
              <a:t>zone-pair-name</a:t>
            </a:r>
            <a:r>
              <a:rPr lang="en-US" sz="1600" dirty="0">
                <a:solidFill>
                  <a:srgbClr val="000000"/>
                </a:solidFill>
              </a:rPr>
              <a:t>]. </a:t>
            </a:r>
          </a:p>
          <a:p>
            <a:endParaRPr lang="en-US" sz="1600" dirty="0">
              <a:solidFill>
                <a:srgbClr val="000000"/>
              </a:solidFill>
            </a:endParaRPr>
          </a:p>
          <a:p>
            <a:r>
              <a:rPr lang="en-US" sz="1600" dirty="0">
                <a:solidFill>
                  <a:srgbClr val="000000"/>
                </a:solidFill>
              </a:rPr>
              <a:t>Example 26-28 demonstrates the verification of the configured ZBFW policy.</a:t>
            </a:r>
          </a:p>
        </p:txBody>
      </p:sp>
      <p:pic>
        <p:nvPicPr>
          <p:cNvPr id="6" name="Picture 5">
            <a:extLst>
              <a:ext uri="{FF2B5EF4-FFF2-40B4-BE49-F238E27FC236}">
                <a16:creationId xmlns:a16="http://schemas.microsoft.com/office/drawing/2014/main" id="{D9ECD0D0-3591-1A41-8822-4DEBDCFA8498}"/>
              </a:ext>
            </a:extLst>
          </p:cNvPr>
          <p:cNvPicPr>
            <a:picLocks noChangeAspect="1"/>
          </p:cNvPicPr>
          <p:nvPr/>
        </p:nvPicPr>
        <p:blipFill>
          <a:blip r:embed="rId3"/>
          <a:stretch>
            <a:fillRect/>
          </a:stretch>
        </p:blipFill>
        <p:spPr>
          <a:xfrm>
            <a:off x="5161859" y="773327"/>
            <a:ext cx="3730606" cy="2111118"/>
          </a:xfrm>
          <a:prstGeom prst="rect">
            <a:avLst/>
          </a:prstGeom>
        </p:spPr>
      </p:pic>
      <p:pic>
        <p:nvPicPr>
          <p:cNvPr id="4" name="Picture 3">
            <a:extLst>
              <a:ext uri="{FF2B5EF4-FFF2-40B4-BE49-F238E27FC236}">
                <a16:creationId xmlns:a16="http://schemas.microsoft.com/office/drawing/2014/main" id="{4517FAF2-7F3F-0B41-A3EA-C86C411ECED6}"/>
              </a:ext>
            </a:extLst>
          </p:cNvPr>
          <p:cNvPicPr>
            <a:picLocks noChangeAspect="1"/>
          </p:cNvPicPr>
          <p:nvPr/>
        </p:nvPicPr>
        <p:blipFill>
          <a:blip r:embed="rId4"/>
          <a:stretch>
            <a:fillRect/>
          </a:stretch>
        </p:blipFill>
        <p:spPr>
          <a:xfrm>
            <a:off x="5161859" y="2697215"/>
            <a:ext cx="3730606" cy="2111118"/>
          </a:xfrm>
          <a:prstGeom prst="rect">
            <a:avLst/>
          </a:prstGeom>
        </p:spPr>
      </p:pic>
      <p:pic>
        <p:nvPicPr>
          <p:cNvPr id="7" name="Picture 6">
            <a:extLst>
              <a:ext uri="{FF2B5EF4-FFF2-40B4-BE49-F238E27FC236}">
                <a16:creationId xmlns:a16="http://schemas.microsoft.com/office/drawing/2014/main" id="{23DF5FBC-96E3-5848-8338-D3152F70A301}"/>
              </a:ext>
            </a:extLst>
          </p:cNvPr>
          <p:cNvPicPr>
            <a:picLocks noChangeAspect="1"/>
          </p:cNvPicPr>
          <p:nvPr/>
        </p:nvPicPr>
        <p:blipFill>
          <a:blip r:embed="rId5"/>
          <a:stretch>
            <a:fillRect/>
          </a:stretch>
        </p:blipFill>
        <p:spPr>
          <a:xfrm>
            <a:off x="907180" y="2774159"/>
            <a:ext cx="3664820" cy="1860893"/>
          </a:xfrm>
          <a:prstGeom prst="rect">
            <a:avLst/>
          </a:prstGeom>
        </p:spPr>
      </p:pic>
    </p:spTree>
    <p:extLst>
      <p:ext uri="{BB962C8B-B14F-4D97-AF65-F5344CB8AC3E}">
        <p14:creationId xmlns:p14="http://schemas.microsoft.com/office/powerpoint/2010/main" val="40775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696383"/>
          </a:xfrm>
        </p:spPr>
        <p:txBody>
          <a:bodyPr/>
          <a:lstStyle/>
          <a:p>
            <a:r>
              <a:rPr lang="en-US" sz="1600" dirty="0"/>
              <a:t>Zone-Based Firewall (ZBFW)</a:t>
            </a:r>
            <a:br>
              <a:rPr lang="en-US" sz="1600" dirty="0"/>
            </a:br>
            <a:r>
              <a:rPr lang="en-US" dirty="0"/>
              <a:t>ACL Counters from the Inspect Class Maps</a:t>
            </a:r>
          </a:p>
        </p:txBody>
      </p:sp>
      <p:sp>
        <p:nvSpPr>
          <p:cNvPr id="10" name="Rectangle 9">
            <a:extLst>
              <a:ext uri="{FF2B5EF4-FFF2-40B4-BE49-F238E27FC236}">
                <a16:creationId xmlns:a16="http://schemas.microsoft.com/office/drawing/2014/main" id="{D13D4B08-938F-477D-90D0-8D2953762295}"/>
              </a:ext>
            </a:extLst>
          </p:cNvPr>
          <p:cNvSpPr/>
          <p:nvPr/>
        </p:nvSpPr>
        <p:spPr>
          <a:xfrm>
            <a:off x="174236" y="881333"/>
            <a:ext cx="8710271" cy="584775"/>
          </a:xfrm>
          <a:prstGeom prst="rect">
            <a:avLst/>
          </a:prstGeom>
        </p:spPr>
        <p:txBody>
          <a:bodyPr wrap="square">
            <a:spAutoFit/>
          </a:bodyPr>
          <a:lstStyle/>
          <a:p>
            <a:r>
              <a:rPr lang="en-US" sz="1600" dirty="0">
                <a:solidFill>
                  <a:srgbClr val="000000"/>
                </a:solidFill>
              </a:rPr>
              <a:t>Even though the ACLs are not used for blocking traffic, the counters do increase as packets match the ACL entries for the inspect class maps, as demonstrated in Example 26-29.</a:t>
            </a:r>
          </a:p>
        </p:txBody>
      </p:sp>
      <p:pic>
        <p:nvPicPr>
          <p:cNvPr id="2" name="Picture 1">
            <a:extLst>
              <a:ext uri="{FF2B5EF4-FFF2-40B4-BE49-F238E27FC236}">
                <a16:creationId xmlns:a16="http://schemas.microsoft.com/office/drawing/2014/main" id="{20866BBD-B5E4-FA4A-821B-EA85BB78C03C}"/>
              </a:ext>
            </a:extLst>
          </p:cNvPr>
          <p:cNvPicPr>
            <a:picLocks noChangeAspect="1"/>
          </p:cNvPicPr>
          <p:nvPr/>
        </p:nvPicPr>
        <p:blipFill>
          <a:blip r:embed="rId3"/>
          <a:stretch>
            <a:fillRect/>
          </a:stretch>
        </p:blipFill>
        <p:spPr>
          <a:xfrm>
            <a:off x="2046570" y="1773199"/>
            <a:ext cx="4927600" cy="2844800"/>
          </a:xfrm>
          <a:prstGeom prst="rect">
            <a:avLst/>
          </a:prstGeom>
        </p:spPr>
      </p:pic>
    </p:spTree>
    <p:extLst>
      <p:ext uri="{BB962C8B-B14F-4D97-AF65-F5344CB8AC3E}">
        <p14:creationId xmlns:p14="http://schemas.microsoft.com/office/powerpoint/2010/main" val="67592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696383"/>
          </a:xfrm>
        </p:spPr>
        <p:txBody>
          <a:bodyPr/>
          <a:lstStyle/>
          <a:p>
            <a:r>
              <a:rPr lang="en-US" sz="1600" dirty="0"/>
              <a:t>Zone-Based Firewall (ZBFW)</a:t>
            </a:r>
            <a:br>
              <a:rPr lang="en-US" sz="1600" dirty="0"/>
            </a:br>
            <a:r>
              <a:rPr lang="en-US" dirty="0"/>
              <a:t>Verifying ZBFW</a:t>
            </a:r>
          </a:p>
        </p:txBody>
      </p:sp>
      <p:sp>
        <p:nvSpPr>
          <p:cNvPr id="10" name="Rectangle 9">
            <a:extLst>
              <a:ext uri="{FF2B5EF4-FFF2-40B4-BE49-F238E27FC236}">
                <a16:creationId xmlns:a16="http://schemas.microsoft.com/office/drawing/2014/main" id="{D13D4B08-938F-477D-90D0-8D2953762295}"/>
              </a:ext>
            </a:extLst>
          </p:cNvPr>
          <p:cNvSpPr/>
          <p:nvPr/>
        </p:nvSpPr>
        <p:spPr>
          <a:xfrm>
            <a:off x="174236" y="881333"/>
            <a:ext cx="8710271" cy="830997"/>
          </a:xfrm>
          <a:prstGeom prst="rect">
            <a:avLst/>
          </a:prstGeom>
        </p:spPr>
        <p:txBody>
          <a:bodyPr wrap="square">
            <a:spAutoFit/>
          </a:bodyPr>
          <a:lstStyle/>
          <a:p>
            <a:r>
              <a:rPr lang="en-US" sz="1600" dirty="0">
                <a:solidFill>
                  <a:srgbClr val="000000"/>
                </a:solidFill>
              </a:rPr>
              <a:t>After the outside-to-self policy has been defined, it is time to verify connectivity to the internet, as shown in Example 26-30. Notice here that a simple ping from R1 to one of Google’s Public DNS IP addresses 8.8.8.8 is failing.</a:t>
            </a:r>
          </a:p>
        </p:txBody>
      </p:sp>
      <p:pic>
        <p:nvPicPr>
          <p:cNvPr id="4" name="Picture 3">
            <a:extLst>
              <a:ext uri="{FF2B5EF4-FFF2-40B4-BE49-F238E27FC236}">
                <a16:creationId xmlns:a16="http://schemas.microsoft.com/office/drawing/2014/main" id="{CA651055-F7BE-6E46-9B5E-4633228984E4}"/>
              </a:ext>
            </a:extLst>
          </p:cNvPr>
          <p:cNvPicPr>
            <a:picLocks noChangeAspect="1"/>
          </p:cNvPicPr>
          <p:nvPr/>
        </p:nvPicPr>
        <p:blipFill>
          <a:blip r:embed="rId3"/>
          <a:stretch>
            <a:fillRect/>
          </a:stretch>
        </p:blipFill>
        <p:spPr>
          <a:xfrm>
            <a:off x="1446981" y="2326271"/>
            <a:ext cx="5672785" cy="1281902"/>
          </a:xfrm>
          <a:prstGeom prst="rect">
            <a:avLst/>
          </a:prstGeom>
        </p:spPr>
      </p:pic>
    </p:spTree>
    <p:extLst>
      <p:ext uri="{BB962C8B-B14F-4D97-AF65-F5344CB8AC3E}">
        <p14:creationId xmlns:p14="http://schemas.microsoft.com/office/powerpoint/2010/main" val="398707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4" y="0"/>
            <a:ext cx="8976973" cy="696383"/>
          </a:xfrm>
        </p:spPr>
        <p:txBody>
          <a:bodyPr/>
          <a:lstStyle/>
          <a:p>
            <a:r>
              <a:rPr lang="en-US" sz="1600" dirty="0"/>
              <a:t>Zone-Based Firewall (ZBFW)</a:t>
            </a:r>
            <a:br>
              <a:rPr lang="en-US" sz="1600" dirty="0"/>
            </a:br>
            <a:r>
              <a:rPr lang="en-US" dirty="0"/>
              <a:t>Configuring the Self-to-Outside Policy</a:t>
            </a:r>
          </a:p>
        </p:txBody>
      </p:sp>
      <p:sp>
        <p:nvSpPr>
          <p:cNvPr id="2" name="TextBox 1">
            <a:extLst>
              <a:ext uri="{FF2B5EF4-FFF2-40B4-BE49-F238E27FC236}">
                <a16:creationId xmlns:a16="http://schemas.microsoft.com/office/drawing/2014/main" id="{F3EC3B83-9077-664F-8903-9E2C9206D6B2}"/>
              </a:ext>
            </a:extLst>
          </p:cNvPr>
          <p:cNvSpPr txBox="1"/>
          <p:nvPr/>
        </p:nvSpPr>
        <p:spPr>
          <a:xfrm>
            <a:off x="21884" y="709419"/>
            <a:ext cx="8976973" cy="584775"/>
          </a:xfrm>
          <a:prstGeom prst="rect">
            <a:avLst/>
          </a:prstGeom>
          <a:noFill/>
        </p:spPr>
        <p:txBody>
          <a:bodyPr wrap="square" rtlCol="0">
            <a:spAutoFit/>
          </a:bodyPr>
          <a:lstStyle/>
          <a:p>
            <a:r>
              <a:rPr lang="en-US" sz="1600" dirty="0">
                <a:solidFill>
                  <a:srgbClr val="000000"/>
                </a:solidFill>
              </a:rPr>
              <a:t>The reason for the packet failure is that the router needs to allow locally originated packets with a self-to-outside policy.</a:t>
            </a:r>
          </a:p>
        </p:txBody>
      </p:sp>
      <p:sp>
        <p:nvSpPr>
          <p:cNvPr id="10" name="Rectangle 9">
            <a:extLst>
              <a:ext uri="{FF2B5EF4-FFF2-40B4-BE49-F238E27FC236}">
                <a16:creationId xmlns:a16="http://schemas.microsoft.com/office/drawing/2014/main" id="{D13D4B08-938F-477D-90D0-8D2953762295}"/>
              </a:ext>
            </a:extLst>
          </p:cNvPr>
          <p:cNvSpPr/>
          <p:nvPr/>
        </p:nvSpPr>
        <p:spPr>
          <a:xfrm>
            <a:off x="195330" y="1457836"/>
            <a:ext cx="4203225" cy="2062103"/>
          </a:xfrm>
          <a:prstGeom prst="rect">
            <a:avLst/>
          </a:prstGeom>
        </p:spPr>
        <p:txBody>
          <a:bodyPr wrap="square">
            <a:spAutoFit/>
          </a:bodyPr>
          <a:lstStyle/>
          <a:p>
            <a:r>
              <a:rPr lang="en-US" sz="1600" dirty="0">
                <a:solidFill>
                  <a:srgbClr val="000000"/>
                </a:solidFill>
              </a:rPr>
              <a:t>Example 26-31 demonstrates the configuration for the self-to-outside policy. ACL-IPSEC and ACL-ESP are reused from the outside-to-self policy.</a:t>
            </a:r>
          </a:p>
          <a:p>
            <a:endParaRPr lang="en-US" sz="1600" dirty="0">
              <a:solidFill>
                <a:srgbClr val="000000"/>
              </a:solidFill>
            </a:endParaRPr>
          </a:p>
          <a:p>
            <a:r>
              <a:rPr lang="en-US" sz="1600" dirty="0">
                <a:solidFill>
                  <a:srgbClr val="000000"/>
                </a:solidFill>
              </a:rPr>
              <a:t>Now that the second policy has been configured, R1 can successfully ping 8.8.8.8, as shown in Example 26-32.</a:t>
            </a:r>
          </a:p>
        </p:txBody>
      </p:sp>
      <p:pic>
        <p:nvPicPr>
          <p:cNvPr id="5" name="Picture 4">
            <a:extLst>
              <a:ext uri="{FF2B5EF4-FFF2-40B4-BE49-F238E27FC236}">
                <a16:creationId xmlns:a16="http://schemas.microsoft.com/office/drawing/2014/main" id="{3FF9A89E-AF26-A243-B4A3-1F2EF18F8FF7}"/>
              </a:ext>
            </a:extLst>
          </p:cNvPr>
          <p:cNvPicPr>
            <a:picLocks noChangeAspect="1"/>
          </p:cNvPicPr>
          <p:nvPr/>
        </p:nvPicPr>
        <p:blipFill>
          <a:blip r:embed="rId3"/>
          <a:stretch>
            <a:fillRect/>
          </a:stretch>
        </p:blipFill>
        <p:spPr>
          <a:xfrm>
            <a:off x="4572000" y="1307230"/>
            <a:ext cx="4203225" cy="3451871"/>
          </a:xfrm>
          <a:prstGeom prst="rect">
            <a:avLst/>
          </a:prstGeom>
        </p:spPr>
      </p:pic>
      <p:pic>
        <p:nvPicPr>
          <p:cNvPr id="6" name="Picture 5">
            <a:extLst>
              <a:ext uri="{FF2B5EF4-FFF2-40B4-BE49-F238E27FC236}">
                <a16:creationId xmlns:a16="http://schemas.microsoft.com/office/drawing/2014/main" id="{30E0D163-5189-9D48-B594-792723728D85}"/>
              </a:ext>
            </a:extLst>
          </p:cNvPr>
          <p:cNvPicPr>
            <a:picLocks noChangeAspect="1"/>
          </p:cNvPicPr>
          <p:nvPr/>
        </p:nvPicPr>
        <p:blipFill>
          <a:blip r:embed="rId4"/>
          <a:stretch>
            <a:fillRect/>
          </a:stretch>
        </p:blipFill>
        <p:spPr>
          <a:xfrm>
            <a:off x="195330" y="3683580"/>
            <a:ext cx="4307146" cy="888419"/>
          </a:xfrm>
          <a:prstGeom prst="rect">
            <a:avLst/>
          </a:prstGeom>
        </p:spPr>
      </p:pic>
    </p:spTree>
    <p:extLst>
      <p:ext uri="{BB962C8B-B14F-4D97-AF65-F5344CB8AC3E}">
        <p14:creationId xmlns:p14="http://schemas.microsoft.com/office/powerpoint/2010/main" val="257211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262780" y="166179"/>
            <a:ext cx="8404319" cy="1351755"/>
          </a:xfrm>
        </p:spPr>
        <p:txBody>
          <a:bodyPr anchor="ctr"/>
          <a:lstStyle/>
          <a:p>
            <a:r>
              <a:rPr lang="en-US" sz="4800" dirty="0">
                <a:solidFill>
                  <a:schemeClr val="accent5">
                    <a:lumMod val="40000"/>
                    <a:lumOff val="60000"/>
                  </a:schemeClr>
                </a:solidFill>
              </a:rPr>
              <a:t>Control Plane Policing (CoPP)</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517934"/>
            <a:ext cx="8277832"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A control plane policing (CoPP) policy is a QoS policy that is applied to traffic to or sourced by the router’s control plane CPU.</a:t>
            </a:r>
          </a:p>
          <a:p>
            <a:pPr marL="285750" indent="-285750">
              <a:buFont typeface="Arial" panose="020B0604020202020204" pitchFamily="34" charset="0"/>
              <a:buChar char="•"/>
            </a:pPr>
            <a:r>
              <a:rPr lang="en-US" sz="1600" dirty="0">
                <a:solidFill>
                  <a:schemeClr val="accent5">
                    <a:lumMod val="40000"/>
                    <a:lumOff val="60000"/>
                  </a:schemeClr>
                </a:solidFill>
              </a:rPr>
              <a:t>CoPP policies are used to limit known traffic to a given rate while protecting the CPU from unexpected extreme rates of traffic that could impact the stability of the router.</a:t>
            </a:r>
          </a:p>
          <a:p>
            <a:pPr marL="285750" indent="-285750">
              <a:buFont typeface="Arial" panose="020B0604020202020204" pitchFamily="34" charset="0"/>
              <a:buChar char="•"/>
            </a:pPr>
            <a:r>
              <a:rPr lang="en-US" sz="1600" dirty="0">
                <a:solidFill>
                  <a:schemeClr val="accent5">
                    <a:lumMod val="40000"/>
                    <a:lumOff val="60000"/>
                  </a:schemeClr>
                </a:solidFill>
              </a:rPr>
              <a:t>Typical CoPP implementations use only an input policy that allows traffic to the control plane to be policed to a desired rate.</a:t>
            </a:r>
          </a:p>
          <a:p>
            <a:pPr marL="285750" indent="-285750">
              <a:buFont typeface="Arial" panose="020B0604020202020204" pitchFamily="34" charset="0"/>
              <a:buChar char="•"/>
            </a:pPr>
            <a:r>
              <a:rPr lang="en-US" sz="1600" dirty="0">
                <a:solidFill>
                  <a:schemeClr val="accent5">
                    <a:lumMod val="40000"/>
                    <a:lumOff val="60000"/>
                  </a:schemeClr>
                </a:solidFill>
              </a:rPr>
              <a:t>The CoPP policy is then implemented to limit traffic to the control plane CPU to a specific rate for each class.</a:t>
            </a:r>
          </a:p>
          <a:p>
            <a:pPr marL="285750" indent="-285750">
              <a:buFont typeface="Arial" panose="020B0604020202020204" pitchFamily="34" charset="0"/>
              <a:buChar char="•"/>
            </a:pPr>
            <a:r>
              <a:rPr lang="en-US" sz="1600" dirty="0">
                <a:solidFill>
                  <a:schemeClr val="accent5">
                    <a:lumMod val="40000"/>
                    <a:lumOff val="60000"/>
                  </a:schemeClr>
                </a:solidFill>
              </a:rPr>
              <a:t>The QoS police command uses </a:t>
            </a:r>
            <a:r>
              <a:rPr lang="en-US" sz="1600" b="1" dirty="0">
                <a:solidFill>
                  <a:schemeClr val="accent5">
                    <a:lumMod val="40000"/>
                    <a:lumOff val="60000"/>
                  </a:schemeClr>
                </a:solidFill>
              </a:rPr>
              <a:t>conform</a:t>
            </a:r>
            <a:r>
              <a:rPr lang="en-US" sz="1600" dirty="0">
                <a:solidFill>
                  <a:schemeClr val="accent5">
                    <a:lumMod val="40000"/>
                    <a:lumOff val="60000"/>
                  </a:schemeClr>
                </a:solidFill>
              </a:rPr>
              <a:t>, </a:t>
            </a:r>
            <a:r>
              <a:rPr lang="en-US" sz="1600" b="1" dirty="0">
                <a:solidFill>
                  <a:schemeClr val="accent5">
                    <a:lumMod val="40000"/>
                    <a:lumOff val="60000"/>
                  </a:schemeClr>
                </a:solidFill>
              </a:rPr>
              <a:t>exceed</a:t>
            </a:r>
            <a:r>
              <a:rPr lang="en-US" sz="1600" dirty="0">
                <a:solidFill>
                  <a:schemeClr val="accent5">
                    <a:lumMod val="40000"/>
                    <a:lumOff val="60000"/>
                  </a:schemeClr>
                </a:solidFill>
              </a:rPr>
              <a:t>, and </a:t>
            </a:r>
            <a:r>
              <a:rPr lang="en-US" sz="1600" b="1" dirty="0">
                <a:solidFill>
                  <a:schemeClr val="accent5">
                    <a:lumMod val="40000"/>
                    <a:lumOff val="60000"/>
                  </a:schemeClr>
                </a:solidFill>
              </a:rPr>
              <a:t>violate</a:t>
            </a:r>
            <a:r>
              <a:rPr lang="en-US" sz="1600" dirty="0">
                <a:solidFill>
                  <a:schemeClr val="accent5">
                    <a:lumMod val="40000"/>
                    <a:lumOff val="60000"/>
                  </a:schemeClr>
                </a:solidFill>
              </a:rPr>
              <a:t> actions, which can be configured to transmit or drop traffic.</a:t>
            </a:r>
          </a:p>
          <a:p>
            <a:pPr marL="285750" indent="-285750">
              <a:buFont typeface="Arial" panose="020B0604020202020204" pitchFamily="34" charset="0"/>
              <a:buChar char="•"/>
            </a:pPr>
            <a:endParaRPr lang="en-US" sz="1600"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2135630605"/>
      </p:ext>
    </p:extLst>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Control Plane Policing (CoPP)</a:t>
            </a:r>
            <a:br>
              <a:rPr lang="en-US" dirty="0"/>
            </a:br>
            <a:r>
              <a:rPr lang="en-US" dirty="0"/>
              <a:t>Configuring ACLs for CoPP</a:t>
            </a:r>
          </a:p>
        </p:txBody>
      </p:sp>
      <p:sp>
        <p:nvSpPr>
          <p:cNvPr id="10" name="Rectangle 9">
            <a:extLst>
              <a:ext uri="{FF2B5EF4-FFF2-40B4-BE49-F238E27FC236}">
                <a16:creationId xmlns:a16="http://schemas.microsoft.com/office/drawing/2014/main" id="{FD097616-C743-4110-9077-5D9A718DB21C}"/>
              </a:ext>
            </a:extLst>
          </p:cNvPr>
          <p:cNvSpPr/>
          <p:nvPr/>
        </p:nvSpPr>
        <p:spPr>
          <a:xfrm>
            <a:off x="222719" y="833843"/>
            <a:ext cx="3669659" cy="1815882"/>
          </a:xfrm>
          <a:prstGeom prst="rect">
            <a:avLst/>
          </a:prstGeom>
        </p:spPr>
        <p:txBody>
          <a:bodyPr wrap="square">
            <a:spAutoFit/>
          </a:bodyPr>
          <a:lstStyle/>
          <a:p>
            <a:r>
              <a:rPr lang="en-US" sz="1600" dirty="0">
                <a:solidFill>
                  <a:srgbClr val="000000"/>
                </a:solidFill>
              </a:rPr>
              <a:t>After the network traffic has been identified, ACLs can be built for matching in a class map.</a:t>
            </a:r>
          </a:p>
          <a:p>
            <a:endParaRPr lang="en-US" sz="1600" dirty="0">
              <a:solidFill>
                <a:srgbClr val="000000"/>
              </a:solidFill>
            </a:endParaRPr>
          </a:p>
          <a:p>
            <a:r>
              <a:rPr lang="en-US" sz="1600" dirty="0">
                <a:solidFill>
                  <a:srgbClr val="000000"/>
                </a:solidFill>
              </a:rPr>
              <a:t>Example 26-33 demonstrates a list of ACLs matching traffic identified by EPC and network documentation.</a:t>
            </a:r>
          </a:p>
        </p:txBody>
      </p:sp>
      <p:pic>
        <p:nvPicPr>
          <p:cNvPr id="2" name="Picture 1">
            <a:extLst>
              <a:ext uri="{FF2B5EF4-FFF2-40B4-BE49-F238E27FC236}">
                <a16:creationId xmlns:a16="http://schemas.microsoft.com/office/drawing/2014/main" id="{DABA5167-6327-A840-83A4-24247E78C9CF}"/>
              </a:ext>
            </a:extLst>
          </p:cNvPr>
          <p:cNvPicPr>
            <a:picLocks noChangeAspect="1"/>
          </p:cNvPicPr>
          <p:nvPr/>
        </p:nvPicPr>
        <p:blipFill>
          <a:blip r:embed="rId3"/>
          <a:stretch>
            <a:fillRect/>
          </a:stretch>
        </p:blipFill>
        <p:spPr>
          <a:xfrm>
            <a:off x="4390232" y="731837"/>
            <a:ext cx="3948689" cy="1189735"/>
          </a:xfrm>
          <a:prstGeom prst="rect">
            <a:avLst/>
          </a:prstGeom>
        </p:spPr>
      </p:pic>
      <p:pic>
        <p:nvPicPr>
          <p:cNvPr id="4" name="Picture 3">
            <a:extLst>
              <a:ext uri="{FF2B5EF4-FFF2-40B4-BE49-F238E27FC236}">
                <a16:creationId xmlns:a16="http://schemas.microsoft.com/office/drawing/2014/main" id="{81523F01-8F63-A148-8BA7-2814206E0B6D}"/>
              </a:ext>
            </a:extLst>
          </p:cNvPr>
          <p:cNvPicPr>
            <a:picLocks noChangeAspect="1"/>
          </p:cNvPicPr>
          <p:nvPr/>
        </p:nvPicPr>
        <p:blipFill>
          <a:blip r:embed="rId4"/>
          <a:stretch>
            <a:fillRect/>
          </a:stretch>
        </p:blipFill>
        <p:spPr>
          <a:xfrm>
            <a:off x="4390232" y="1822718"/>
            <a:ext cx="3948689" cy="2974337"/>
          </a:xfrm>
          <a:prstGeom prst="rect">
            <a:avLst/>
          </a:prstGeom>
        </p:spPr>
      </p:pic>
    </p:spTree>
    <p:extLst>
      <p:ext uri="{BB962C8B-B14F-4D97-AF65-F5344CB8AC3E}">
        <p14:creationId xmlns:p14="http://schemas.microsoft.com/office/powerpoint/2010/main" val="258509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Control Plane Policing (CoPP)</a:t>
            </a:r>
            <a:br>
              <a:rPr lang="en-US" dirty="0"/>
            </a:br>
            <a:r>
              <a:rPr lang="en-US" dirty="0"/>
              <a:t>Class Configuration for CoPP</a:t>
            </a:r>
          </a:p>
        </p:txBody>
      </p:sp>
      <p:sp>
        <p:nvSpPr>
          <p:cNvPr id="10" name="Rectangle 9">
            <a:extLst>
              <a:ext uri="{FF2B5EF4-FFF2-40B4-BE49-F238E27FC236}">
                <a16:creationId xmlns:a16="http://schemas.microsoft.com/office/drawing/2014/main" id="{FD097616-C743-4110-9077-5D9A718DB21C}"/>
              </a:ext>
            </a:extLst>
          </p:cNvPr>
          <p:cNvSpPr/>
          <p:nvPr/>
        </p:nvSpPr>
        <p:spPr>
          <a:xfrm>
            <a:off x="222719" y="833843"/>
            <a:ext cx="8575292" cy="830997"/>
          </a:xfrm>
          <a:prstGeom prst="rect">
            <a:avLst/>
          </a:prstGeom>
        </p:spPr>
        <p:txBody>
          <a:bodyPr wrap="square">
            <a:spAutoFit/>
          </a:bodyPr>
          <a:lstStyle/>
          <a:p>
            <a:r>
              <a:rPr lang="en-US" sz="1600" dirty="0">
                <a:solidFill>
                  <a:srgbClr val="000000"/>
                </a:solidFill>
              </a:rPr>
              <a:t>The class configuration for CoPP uses the ACLs to match known protocols being used and is demonstrated in Example 26-34.</a:t>
            </a:r>
          </a:p>
          <a:p>
            <a:endParaRPr lang="en-US" sz="1600" dirty="0">
              <a:solidFill>
                <a:srgbClr val="000000"/>
              </a:solidFill>
            </a:endParaRPr>
          </a:p>
        </p:txBody>
      </p:sp>
      <p:pic>
        <p:nvPicPr>
          <p:cNvPr id="5" name="Picture 4">
            <a:extLst>
              <a:ext uri="{FF2B5EF4-FFF2-40B4-BE49-F238E27FC236}">
                <a16:creationId xmlns:a16="http://schemas.microsoft.com/office/drawing/2014/main" id="{EC1571C3-38A2-FC44-86FA-6341FE7FF0E9}"/>
              </a:ext>
            </a:extLst>
          </p:cNvPr>
          <p:cNvPicPr>
            <a:picLocks noChangeAspect="1"/>
          </p:cNvPicPr>
          <p:nvPr/>
        </p:nvPicPr>
        <p:blipFill>
          <a:blip r:embed="rId3"/>
          <a:stretch>
            <a:fillRect/>
          </a:stretch>
        </p:blipFill>
        <p:spPr>
          <a:xfrm>
            <a:off x="1846130" y="1912090"/>
            <a:ext cx="5451739" cy="2152375"/>
          </a:xfrm>
          <a:prstGeom prst="rect">
            <a:avLst/>
          </a:prstGeom>
        </p:spPr>
      </p:pic>
    </p:spTree>
    <p:extLst>
      <p:ext uri="{BB962C8B-B14F-4D97-AF65-F5344CB8AC3E}">
        <p14:creationId xmlns:p14="http://schemas.microsoft.com/office/powerpoint/2010/main" val="41692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Numbered ACLs</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4278094"/>
          </a:xfrm>
          <a:prstGeom prst="rect">
            <a:avLst/>
          </a:prstGeom>
          <a:noFill/>
        </p:spPr>
        <p:txBody>
          <a:bodyPr wrap="square" rtlCol="0">
            <a:spAutoFit/>
          </a:bodyPr>
          <a:lstStyle/>
          <a:p>
            <a:r>
              <a:rPr lang="en-US" sz="1600" dirty="0">
                <a:solidFill>
                  <a:srgbClr val="000000"/>
                </a:solidFill>
              </a:rPr>
              <a:t>The process for defining a numbered standard ACL for IOS nodes is as follows:</a:t>
            </a:r>
          </a:p>
          <a:p>
            <a:endParaRPr lang="en-US" sz="1600" dirty="0">
              <a:solidFill>
                <a:srgbClr val="000000"/>
              </a:solidFill>
            </a:endParaRPr>
          </a:p>
          <a:p>
            <a:pPr lvl="1"/>
            <a:r>
              <a:rPr lang="en-US" sz="1600" b="1" dirty="0">
                <a:solidFill>
                  <a:srgbClr val="000000"/>
                </a:solidFill>
              </a:rPr>
              <a:t>Step 1. </a:t>
            </a:r>
            <a:r>
              <a:rPr lang="en-US" sz="1600" dirty="0">
                <a:solidFill>
                  <a:srgbClr val="000000"/>
                </a:solidFill>
              </a:rPr>
              <a:t>Define the ACL by using the command </a:t>
            </a:r>
            <a:r>
              <a:rPr lang="en-US" sz="1600" b="1" dirty="0">
                <a:solidFill>
                  <a:srgbClr val="000000"/>
                </a:solidFill>
              </a:rPr>
              <a:t>access-list-number</a:t>
            </a:r>
            <a:r>
              <a:rPr lang="en-US" sz="1600" dirty="0">
                <a:solidFill>
                  <a:srgbClr val="000000"/>
                </a:solidFill>
              </a:rPr>
              <a:t> { </a:t>
            </a:r>
            <a:r>
              <a:rPr lang="en-US" sz="1600" b="1" dirty="0">
                <a:solidFill>
                  <a:srgbClr val="000000"/>
                </a:solidFill>
              </a:rPr>
              <a:t>deny</a:t>
            </a:r>
            <a:r>
              <a:rPr lang="en-US" sz="1600" dirty="0">
                <a:solidFill>
                  <a:srgbClr val="000000"/>
                </a:solidFill>
              </a:rPr>
              <a:t> | </a:t>
            </a:r>
            <a:r>
              <a:rPr lang="en-US" sz="1600" b="1" dirty="0">
                <a:solidFill>
                  <a:srgbClr val="000000"/>
                </a:solidFill>
              </a:rPr>
              <a:t>permit</a:t>
            </a:r>
            <a:r>
              <a:rPr lang="en-US" sz="1600" dirty="0">
                <a:solidFill>
                  <a:srgbClr val="000000"/>
                </a:solidFill>
              </a:rPr>
              <a:t> }</a:t>
            </a:r>
          </a:p>
          <a:p>
            <a:pPr lvl="1"/>
            <a:r>
              <a:rPr lang="en-US" sz="1600" i="1" dirty="0">
                <a:solidFill>
                  <a:srgbClr val="000000"/>
                </a:solidFill>
              </a:rPr>
              <a:t>source</a:t>
            </a:r>
            <a:r>
              <a:rPr lang="en-US" sz="1600" dirty="0">
                <a:solidFill>
                  <a:srgbClr val="000000"/>
                </a:solidFill>
              </a:rPr>
              <a:t> [</a:t>
            </a:r>
            <a:r>
              <a:rPr lang="en-US" sz="1600" i="1" dirty="0">
                <a:solidFill>
                  <a:srgbClr val="000000"/>
                </a:solidFill>
              </a:rPr>
              <a:t>source-wildcard</a:t>
            </a:r>
            <a:r>
              <a:rPr lang="en-US" sz="1600" dirty="0">
                <a:solidFill>
                  <a:srgbClr val="000000"/>
                </a:solidFill>
              </a:rPr>
              <a:t>] [</a:t>
            </a:r>
            <a:r>
              <a:rPr lang="en-US" sz="1600" b="1" dirty="0">
                <a:solidFill>
                  <a:srgbClr val="000000"/>
                </a:solidFill>
              </a:rPr>
              <a:t>log</a:t>
            </a:r>
            <a:r>
              <a:rPr lang="en-US" sz="1600" dirty="0">
                <a:solidFill>
                  <a:srgbClr val="000000"/>
                </a:solidFill>
              </a:rPr>
              <a:t>]. The ACL number can be 1–99 or 1300–1999.</a:t>
            </a:r>
          </a:p>
          <a:p>
            <a:pPr lvl="1"/>
            <a:endParaRPr lang="en-US" sz="1600" dirty="0">
              <a:solidFill>
                <a:srgbClr val="000000"/>
              </a:solidFill>
            </a:endParaRPr>
          </a:p>
          <a:p>
            <a:pPr lvl="1"/>
            <a:r>
              <a:rPr lang="en-US" sz="1600" b="1" dirty="0">
                <a:solidFill>
                  <a:srgbClr val="000000"/>
                </a:solidFill>
              </a:rPr>
              <a:t>Step 2. </a:t>
            </a:r>
            <a:r>
              <a:rPr lang="en-US" sz="1600" dirty="0">
                <a:solidFill>
                  <a:srgbClr val="000000"/>
                </a:solidFill>
              </a:rPr>
              <a:t>Apply the ACL to an interface by using the command </a:t>
            </a:r>
            <a:r>
              <a:rPr lang="en-US" sz="1600" b="1" dirty="0">
                <a:solidFill>
                  <a:srgbClr val="000000"/>
                </a:solidFill>
              </a:rPr>
              <a:t>ip access-group</a:t>
            </a:r>
          </a:p>
          <a:p>
            <a:pPr lvl="1"/>
            <a:r>
              <a:rPr lang="en-US" sz="1600" dirty="0">
                <a:solidFill>
                  <a:srgbClr val="000000"/>
                </a:solidFill>
              </a:rPr>
              <a:t>{</a:t>
            </a:r>
            <a:r>
              <a:rPr lang="en-US" sz="1600" i="1" dirty="0">
                <a:solidFill>
                  <a:srgbClr val="000000"/>
                </a:solidFill>
              </a:rPr>
              <a:t>acl-number</a:t>
            </a:r>
            <a:r>
              <a:rPr lang="en-US" sz="1600" dirty="0">
                <a:solidFill>
                  <a:srgbClr val="000000"/>
                </a:solidFill>
              </a:rPr>
              <a:t>} {</a:t>
            </a:r>
            <a:r>
              <a:rPr lang="en-US" sz="1600" b="1" dirty="0">
                <a:solidFill>
                  <a:srgbClr val="000000"/>
                </a:solidFill>
              </a:rPr>
              <a:t>in</a:t>
            </a:r>
            <a:r>
              <a:rPr lang="en-US" sz="1600" dirty="0">
                <a:solidFill>
                  <a:srgbClr val="000000"/>
                </a:solidFill>
              </a:rPr>
              <a:t>|</a:t>
            </a:r>
            <a:r>
              <a:rPr lang="en-US" sz="1600" b="1" dirty="0">
                <a:solidFill>
                  <a:srgbClr val="000000"/>
                </a:solidFill>
              </a:rPr>
              <a:t>out</a:t>
            </a:r>
            <a:r>
              <a:rPr lang="en-US" sz="1600" dirty="0">
                <a:solidFill>
                  <a:srgbClr val="000000"/>
                </a:solidFill>
              </a:rPr>
              <a:t>} under interface configuration mode.</a:t>
            </a:r>
          </a:p>
          <a:p>
            <a:endParaRPr lang="en-US" sz="1600" dirty="0">
              <a:solidFill>
                <a:srgbClr val="000000"/>
              </a:solidFill>
            </a:endParaRPr>
          </a:p>
          <a:p>
            <a:r>
              <a:rPr lang="en-US" sz="1600" dirty="0">
                <a:solidFill>
                  <a:srgbClr val="000000"/>
                </a:solidFill>
              </a:rPr>
              <a:t>The keywords </a:t>
            </a:r>
            <a:r>
              <a:rPr lang="en-US" sz="1600" b="1" dirty="0">
                <a:solidFill>
                  <a:srgbClr val="000000"/>
                </a:solidFill>
              </a:rPr>
              <a:t>any</a:t>
            </a:r>
            <a:r>
              <a:rPr lang="en-US" sz="1600" dirty="0">
                <a:solidFill>
                  <a:srgbClr val="000000"/>
                </a:solidFill>
              </a:rPr>
              <a:t> and </a:t>
            </a:r>
            <a:r>
              <a:rPr lang="en-US" sz="1600" b="1" dirty="0">
                <a:solidFill>
                  <a:srgbClr val="000000"/>
                </a:solidFill>
              </a:rPr>
              <a:t>host</a:t>
            </a:r>
            <a:r>
              <a:rPr lang="en-US" sz="1600" dirty="0">
                <a:solidFill>
                  <a:srgbClr val="000000"/>
                </a:solidFill>
              </a:rPr>
              <a:t> can be used as abbreviations for </a:t>
            </a:r>
            <a:r>
              <a:rPr lang="en-US" sz="1600" i="1" dirty="0">
                <a:solidFill>
                  <a:srgbClr val="000000"/>
                </a:solidFill>
              </a:rPr>
              <a:t>source</a:t>
            </a:r>
            <a:r>
              <a:rPr lang="en-US" sz="1600" dirty="0">
                <a:solidFill>
                  <a:srgbClr val="000000"/>
                </a:solidFill>
              </a:rPr>
              <a:t> [</a:t>
            </a:r>
            <a:r>
              <a:rPr lang="en-US" sz="1600" i="1" dirty="0">
                <a:solidFill>
                  <a:srgbClr val="000000"/>
                </a:solidFill>
              </a:rPr>
              <a:t>source-wildcard</a:t>
            </a:r>
            <a:r>
              <a:rPr lang="en-US" sz="1600" dirty="0">
                <a:solidFill>
                  <a:srgbClr val="000000"/>
                </a:solidFill>
              </a:rPr>
              <a:t>].</a:t>
            </a:r>
          </a:p>
          <a:p>
            <a:r>
              <a:rPr lang="en-US" sz="1600" dirty="0">
                <a:solidFill>
                  <a:srgbClr val="000000"/>
                </a:solidFill>
              </a:rPr>
              <a:t>Using the keyword any is the equivalent to specifying 0.0.0.0 255.255.255.255, which</a:t>
            </a:r>
          </a:p>
          <a:p>
            <a:r>
              <a:rPr lang="en-US" sz="1600" dirty="0">
                <a:solidFill>
                  <a:srgbClr val="000000"/>
                </a:solidFill>
              </a:rPr>
              <a:t>matches all packets.</a:t>
            </a:r>
          </a:p>
          <a:p>
            <a:endParaRPr lang="en-US" sz="1600" dirty="0">
              <a:solidFill>
                <a:srgbClr val="000000"/>
              </a:solidFill>
            </a:endParaRPr>
          </a:p>
          <a:p>
            <a:r>
              <a:rPr lang="en-US" sz="1600" dirty="0">
                <a:solidFill>
                  <a:srgbClr val="000000"/>
                </a:solidFill>
              </a:rPr>
              <a:t>The keyword </a:t>
            </a:r>
            <a:r>
              <a:rPr lang="en-US" sz="1600" b="1" dirty="0">
                <a:solidFill>
                  <a:srgbClr val="000000"/>
                </a:solidFill>
              </a:rPr>
              <a:t>host</a:t>
            </a:r>
            <a:r>
              <a:rPr lang="en-US" sz="1600" dirty="0">
                <a:solidFill>
                  <a:srgbClr val="000000"/>
                </a:solidFill>
              </a:rPr>
              <a:t> is used to match a specific host. It is the equivalent to having specified</a:t>
            </a:r>
          </a:p>
          <a:p>
            <a:r>
              <a:rPr lang="en-US" sz="1600" dirty="0">
                <a:solidFill>
                  <a:srgbClr val="000000"/>
                </a:solidFill>
              </a:rPr>
              <a:t>a host IP address followed by a wildcard mask of 0.0.0.0. The source and source-wildcard reflect a matching pattern for the network prefix that is being matched.</a:t>
            </a:r>
          </a:p>
          <a:p>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401519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Control Plane Policing (CoPP)</a:t>
            </a:r>
            <a:br>
              <a:rPr lang="en-US" dirty="0"/>
            </a:br>
            <a:r>
              <a:rPr lang="en-US" dirty="0"/>
              <a:t>Policy Configuration for CoPP</a:t>
            </a:r>
          </a:p>
        </p:txBody>
      </p:sp>
      <p:sp>
        <p:nvSpPr>
          <p:cNvPr id="10" name="Rectangle 9">
            <a:extLst>
              <a:ext uri="{FF2B5EF4-FFF2-40B4-BE49-F238E27FC236}">
                <a16:creationId xmlns:a16="http://schemas.microsoft.com/office/drawing/2014/main" id="{FD097616-C743-4110-9077-5D9A718DB21C}"/>
              </a:ext>
            </a:extLst>
          </p:cNvPr>
          <p:cNvSpPr/>
          <p:nvPr/>
        </p:nvSpPr>
        <p:spPr>
          <a:xfrm>
            <a:off x="222718" y="833843"/>
            <a:ext cx="3533735" cy="3539430"/>
          </a:xfrm>
          <a:prstGeom prst="rect">
            <a:avLst/>
          </a:prstGeom>
        </p:spPr>
        <p:txBody>
          <a:bodyPr wrap="square">
            <a:spAutoFit/>
          </a:bodyPr>
          <a:lstStyle/>
          <a:p>
            <a:r>
              <a:rPr lang="en-US" sz="1600" dirty="0">
                <a:solidFill>
                  <a:srgbClr val="000000"/>
                </a:solidFill>
              </a:rPr>
              <a:t>The policy map for how the classes operate shows how to police traffic to a given rate in order to minimize any ability to overload the router.</a:t>
            </a:r>
          </a:p>
          <a:p>
            <a:endParaRPr lang="en-US" sz="1600" dirty="0">
              <a:solidFill>
                <a:srgbClr val="000000"/>
              </a:solidFill>
            </a:endParaRPr>
          </a:p>
          <a:p>
            <a:r>
              <a:rPr lang="en-US" sz="1600" dirty="0">
                <a:solidFill>
                  <a:srgbClr val="000000"/>
                </a:solidFill>
              </a:rPr>
              <a:t>In order to guarantee that CoPP</a:t>
            </a:r>
          </a:p>
          <a:p>
            <a:r>
              <a:rPr lang="en-US" sz="1600" dirty="0">
                <a:solidFill>
                  <a:srgbClr val="000000"/>
                </a:solidFill>
              </a:rPr>
              <a:t>does not introduce issues, the </a:t>
            </a:r>
            <a:r>
              <a:rPr lang="en-US" sz="1600" b="1" dirty="0">
                <a:solidFill>
                  <a:srgbClr val="000000"/>
                </a:solidFill>
              </a:rPr>
              <a:t>violate</a:t>
            </a:r>
            <a:r>
              <a:rPr lang="en-US" sz="1600" dirty="0">
                <a:solidFill>
                  <a:srgbClr val="000000"/>
                </a:solidFill>
              </a:rPr>
              <a:t> action is set to </a:t>
            </a:r>
            <a:r>
              <a:rPr lang="en-US" sz="1600" b="1" dirty="0">
                <a:solidFill>
                  <a:srgbClr val="000000"/>
                </a:solidFill>
              </a:rPr>
              <a:t>transmit</a:t>
            </a:r>
            <a:r>
              <a:rPr lang="en-US" sz="1600" dirty="0">
                <a:solidFill>
                  <a:srgbClr val="000000"/>
                </a:solidFill>
              </a:rPr>
              <a:t> for all the vital classes until a baseline for normal traffic flows is established.</a:t>
            </a:r>
          </a:p>
          <a:p>
            <a:endParaRPr lang="en-US" sz="1600" dirty="0">
              <a:solidFill>
                <a:srgbClr val="000000"/>
              </a:solidFill>
            </a:endParaRPr>
          </a:p>
          <a:p>
            <a:r>
              <a:rPr lang="en-US" sz="1600" dirty="0">
                <a:solidFill>
                  <a:srgbClr val="000000"/>
                </a:solidFill>
              </a:rPr>
              <a:t>Example 26-35 shows the CoPP policy.</a:t>
            </a:r>
          </a:p>
          <a:p>
            <a:endParaRPr lang="en-US" sz="1600" dirty="0">
              <a:solidFill>
                <a:srgbClr val="000000"/>
              </a:solidFill>
            </a:endParaRPr>
          </a:p>
        </p:txBody>
      </p:sp>
      <p:pic>
        <p:nvPicPr>
          <p:cNvPr id="2" name="Picture 1">
            <a:extLst>
              <a:ext uri="{FF2B5EF4-FFF2-40B4-BE49-F238E27FC236}">
                <a16:creationId xmlns:a16="http://schemas.microsoft.com/office/drawing/2014/main" id="{DCB2AC30-46BC-A543-82CC-D9EAEAFC8C8F}"/>
              </a:ext>
            </a:extLst>
          </p:cNvPr>
          <p:cNvPicPr>
            <a:picLocks noChangeAspect="1"/>
          </p:cNvPicPr>
          <p:nvPr/>
        </p:nvPicPr>
        <p:blipFill>
          <a:blip r:embed="rId3"/>
          <a:stretch>
            <a:fillRect/>
          </a:stretch>
        </p:blipFill>
        <p:spPr>
          <a:xfrm>
            <a:off x="3895468" y="933450"/>
            <a:ext cx="4914900" cy="3276600"/>
          </a:xfrm>
          <a:prstGeom prst="rect">
            <a:avLst/>
          </a:prstGeom>
        </p:spPr>
      </p:pic>
    </p:spTree>
    <p:extLst>
      <p:ext uri="{BB962C8B-B14F-4D97-AF65-F5344CB8AC3E}">
        <p14:creationId xmlns:p14="http://schemas.microsoft.com/office/powerpoint/2010/main" val="77567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Control Plane Policing (CoPP)</a:t>
            </a:r>
            <a:br>
              <a:rPr lang="en-US" dirty="0"/>
            </a:br>
            <a:r>
              <a:rPr lang="en-US" dirty="0"/>
              <a:t>Applying the Policy for CoPP</a:t>
            </a:r>
          </a:p>
        </p:txBody>
      </p:sp>
      <p:sp>
        <p:nvSpPr>
          <p:cNvPr id="10" name="Rectangle 9">
            <a:extLst>
              <a:ext uri="{FF2B5EF4-FFF2-40B4-BE49-F238E27FC236}">
                <a16:creationId xmlns:a16="http://schemas.microsoft.com/office/drawing/2014/main" id="{FD097616-C743-4110-9077-5D9A718DB21C}"/>
              </a:ext>
            </a:extLst>
          </p:cNvPr>
          <p:cNvSpPr/>
          <p:nvPr/>
        </p:nvSpPr>
        <p:spPr>
          <a:xfrm>
            <a:off x="228625" y="1097452"/>
            <a:ext cx="8488796" cy="830997"/>
          </a:xfrm>
          <a:prstGeom prst="rect">
            <a:avLst/>
          </a:prstGeom>
        </p:spPr>
        <p:txBody>
          <a:bodyPr wrap="square">
            <a:spAutoFit/>
          </a:bodyPr>
          <a:lstStyle/>
          <a:p>
            <a:r>
              <a:rPr lang="en-US" sz="1600" dirty="0">
                <a:solidFill>
                  <a:srgbClr val="000000"/>
                </a:solidFill>
              </a:rPr>
              <a:t>The CoPP policy map needs to be applied to the control plane with the command </a:t>
            </a:r>
            <a:r>
              <a:rPr lang="en-US" sz="1600" b="1" dirty="0">
                <a:solidFill>
                  <a:srgbClr val="000000"/>
                </a:solidFill>
              </a:rPr>
              <a:t>service-policy </a:t>
            </a:r>
            <a:r>
              <a:rPr lang="en-US" sz="1600" dirty="0">
                <a:solidFill>
                  <a:srgbClr val="000000"/>
                </a:solidFill>
              </a:rPr>
              <a:t>{</a:t>
            </a:r>
            <a:r>
              <a:rPr lang="en-US" sz="1600" b="1" dirty="0">
                <a:solidFill>
                  <a:srgbClr val="000000"/>
                </a:solidFill>
              </a:rPr>
              <a:t>input</a:t>
            </a:r>
            <a:r>
              <a:rPr lang="en-US" sz="1600" dirty="0">
                <a:solidFill>
                  <a:srgbClr val="000000"/>
                </a:solidFill>
              </a:rPr>
              <a:t>|</a:t>
            </a:r>
            <a:r>
              <a:rPr lang="en-US" sz="1600" b="1" dirty="0">
                <a:solidFill>
                  <a:srgbClr val="000000"/>
                </a:solidFill>
              </a:rPr>
              <a:t>output</a:t>
            </a:r>
            <a:r>
              <a:rPr lang="en-US" sz="1600" dirty="0">
                <a:solidFill>
                  <a:srgbClr val="000000"/>
                </a:solidFill>
              </a:rPr>
              <a:t>} </a:t>
            </a:r>
            <a:r>
              <a:rPr lang="en-US" sz="1600" i="1" dirty="0">
                <a:solidFill>
                  <a:srgbClr val="000000"/>
                </a:solidFill>
              </a:rPr>
              <a:t>policy-name</a:t>
            </a:r>
            <a:r>
              <a:rPr lang="en-US" sz="1600" dirty="0">
                <a:solidFill>
                  <a:srgbClr val="000000"/>
                </a:solidFill>
              </a:rPr>
              <a:t> under control plane configuration mode, as demonstrated in Example 26-36.</a:t>
            </a:r>
          </a:p>
        </p:txBody>
      </p:sp>
      <p:pic>
        <p:nvPicPr>
          <p:cNvPr id="6" name="Picture 5">
            <a:extLst>
              <a:ext uri="{FF2B5EF4-FFF2-40B4-BE49-F238E27FC236}">
                <a16:creationId xmlns:a16="http://schemas.microsoft.com/office/drawing/2014/main" id="{69C0B8B5-A641-0740-85B6-C0E56B1D4044}"/>
              </a:ext>
            </a:extLst>
          </p:cNvPr>
          <p:cNvPicPr>
            <a:picLocks noChangeAspect="1"/>
          </p:cNvPicPr>
          <p:nvPr/>
        </p:nvPicPr>
        <p:blipFill>
          <a:blip r:embed="rId3"/>
          <a:stretch>
            <a:fillRect/>
          </a:stretch>
        </p:blipFill>
        <p:spPr>
          <a:xfrm>
            <a:off x="1336417" y="2294065"/>
            <a:ext cx="6273213" cy="830997"/>
          </a:xfrm>
          <a:prstGeom prst="rect">
            <a:avLst/>
          </a:prstGeom>
        </p:spPr>
      </p:pic>
    </p:spTree>
    <p:extLst>
      <p:ext uri="{BB962C8B-B14F-4D97-AF65-F5344CB8AC3E}">
        <p14:creationId xmlns:p14="http://schemas.microsoft.com/office/powerpoint/2010/main" val="357905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Control Plane Policing (CoPP)</a:t>
            </a:r>
            <a:br>
              <a:rPr lang="en-US" dirty="0"/>
            </a:br>
            <a:r>
              <a:rPr lang="en-US" dirty="0"/>
              <a:t>Verifying the Policy for CoPP</a:t>
            </a:r>
          </a:p>
        </p:txBody>
      </p:sp>
      <p:sp>
        <p:nvSpPr>
          <p:cNvPr id="10" name="Rectangle 9">
            <a:extLst>
              <a:ext uri="{FF2B5EF4-FFF2-40B4-BE49-F238E27FC236}">
                <a16:creationId xmlns:a16="http://schemas.microsoft.com/office/drawing/2014/main" id="{FD097616-C743-4110-9077-5D9A718DB21C}"/>
              </a:ext>
            </a:extLst>
          </p:cNvPr>
          <p:cNvSpPr/>
          <p:nvPr/>
        </p:nvSpPr>
        <p:spPr>
          <a:xfrm>
            <a:off x="268770" y="837960"/>
            <a:ext cx="8606457" cy="584775"/>
          </a:xfrm>
          <a:prstGeom prst="rect">
            <a:avLst/>
          </a:prstGeom>
        </p:spPr>
        <p:txBody>
          <a:bodyPr wrap="square">
            <a:spAutoFit/>
          </a:bodyPr>
          <a:lstStyle/>
          <a:p>
            <a:r>
              <a:rPr lang="en-US" sz="1600" dirty="0">
                <a:solidFill>
                  <a:srgbClr val="000000"/>
                </a:solidFill>
              </a:rPr>
              <a:t>After the policy map has been applied to the control plane, it needs to be verified. In Example 26-37, traffic matching CLASS-CoPP-Routing has exceeded the configured rate.</a:t>
            </a:r>
          </a:p>
        </p:txBody>
      </p:sp>
      <p:pic>
        <p:nvPicPr>
          <p:cNvPr id="5" name="Picture 4">
            <a:extLst>
              <a:ext uri="{FF2B5EF4-FFF2-40B4-BE49-F238E27FC236}">
                <a16:creationId xmlns:a16="http://schemas.microsoft.com/office/drawing/2014/main" id="{D2480876-7B4C-DC4B-BDD8-89C81E48DAFB}"/>
              </a:ext>
            </a:extLst>
          </p:cNvPr>
          <p:cNvPicPr>
            <a:picLocks noChangeAspect="1"/>
          </p:cNvPicPr>
          <p:nvPr/>
        </p:nvPicPr>
        <p:blipFill>
          <a:blip r:embed="rId3"/>
          <a:stretch>
            <a:fillRect/>
          </a:stretch>
        </p:blipFill>
        <p:spPr>
          <a:xfrm>
            <a:off x="100741" y="1768725"/>
            <a:ext cx="4126750" cy="2679708"/>
          </a:xfrm>
          <a:prstGeom prst="rect">
            <a:avLst/>
          </a:prstGeom>
        </p:spPr>
      </p:pic>
      <p:pic>
        <p:nvPicPr>
          <p:cNvPr id="7" name="Picture 6">
            <a:extLst>
              <a:ext uri="{FF2B5EF4-FFF2-40B4-BE49-F238E27FC236}">
                <a16:creationId xmlns:a16="http://schemas.microsoft.com/office/drawing/2014/main" id="{A2D5B1E6-2F60-124C-8262-2B9DF0A6107D}"/>
              </a:ext>
            </a:extLst>
          </p:cNvPr>
          <p:cNvPicPr>
            <a:picLocks noChangeAspect="1"/>
          </p:cNvPicPr>
          <p:nvPr/>
        </p:nvPicPr>
        <p:blipFill>
          <a:blip r:embed="rId4"/>
          <a:stretch>
            <a:fillRect/>
          </a:stretch>
        </p:blipFill>
        <p:spPr>
          <a:xfrm>
            <a:off x="4607592" y="2027872"/>
            <a:ext cx="3933568" cy="2161414"/>
          </a:xfrm>
          <a:prstGeom prst="rect">
            <a:avLst/>
          </a:prstGeom>
        </p:spPr>
      </p:pic>
    </p:spTree>
    <p:extLst>
      <p:ext uri="{BB962C8B-B14F-4D97-AF65-F5344CB8AC3E}">
        <p14:creationId xmlns:p14="http://schemas.microsoft.com/office/powerpoint/2010/main" val="290392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Control Plane Policing (CoPP)</a:t>
            </a:r>
            <a:br>
              <a:rPr lang="en-US" dirty="0"/>
            </a:br>
            <a:r>
              <a:rPr lang="en-US" dirty="0"/>
              <a:t>Verifying the Policy for CoPP (Cont.)</a:t>
            </a:r>
          </a:p>
        </p:txBody>
      </p:sp>
      <p:pic>
        <p:nvPicPr>
          <p:cNvPr id="2" name="Picture 1">
            <a:extLst>
              <a:ext uri="{FF2B5EF4-FFF2-40B4-BE49-F238E27FC236}">
                <a16:creationId xmlns:a16="http://schemas.microsoft.com/office/drawing/2014/main" id="{1CE662F6-9E32-1D4E-82CE-280BF11BC0CD}"/>
              </a:ext>
            </a:extLst>
          </p:cNvPr>
          <p:cNvPicPr>
            <a:picLocks noChangeAspect="1"/>
          </p:cNvPicPr>
          <p:nvPr/>
        </p:nvPicPr>
        <p:blipFill>
          <a:blip r:embed="rId3"/>
          <a:stretch>
            <a:fillRect/>
          </a:stretch>
        </p:blipFill>
        <p:spPr>
          <a:xfrm>
            <a:off x="395416" y="1139760"/>
            <a:ext cx="3651099" cy="2863979"/>
          </a:xfrm>
          <a:prstGeom prst="rect">
            <a:avLst/>
          </a:prstGeom>
        </p:spPr>
      </p:pic>
      <p:pic>
        <p:nvPicPr>
          <p:cNvPr id="8" name="Picture 7">
            <a:extLst>
              <a:ext uri="{FF2B5EF4-FFF2-40B4-BE49-F238E27FC236}">
                <a16:creationId xmlns:a16="http://schemas.microsoft.com/office/drawing/2014/main" id="{E2DD1A53-6EF6-5E48-9D55-BB3793E6CB34}"/>
              </a:ext>
            </a:extLst>
          </p:cNvPr>
          <p:cNvPicPr>
            <a:picLocks noChangeAspect="1"/>
          </p:cNvPicPr>
          <p:nvPr/>
        </p:nvPicPr>
        <p:blipFill>
          <a:blip r:embed="rId4"/>
          <a:stretch>
            <a:fillRect/>
          </a:stretch>
        </p:blipFill>
        <p:spPr>
          <a:xfrm>
            <a:off x="4571999" y="3416534"/>
            <a:ext cx="3816350" cy="983903"/>
          </a:xfrm>
          <a:prstGeom prst="rect">
            <a:avLst/>
          </a:prstGeom>
        </p:spPr>
      </p:pic>
      <p:pic>
        <p:nvPicPr>
          <p:cNvPr id="6" name="Picture 5">
            <a:extLst>
              <a:ext uri="{FF2B5EF4-FFF2-40B4-BE49-F238E27FC236}">
                <a16:creationId xmlns:a16="http://schemas.microsoft.com/office/drawing/2014/main" id="{4324F9C9-0137-AE40-AF2E-9D86C4526354}"/>
              </a:ext>
            </a:extLst>
          </p:cNvPr>
          <p:cNvPicPr>
            <a:picLocks noChangeAspect="1"/>
          </p:cNvPicPr>
          <p:nvPr/>
        </p:nvPicPr>
        <p:blipFill>
          <a:blip r:embed="rId5"/>
          <a:stretch>
            <a:fillRect/>
          </a:stretch>
        </p:blipFill>
        <p:spPr>
          <a:xfrm>
            <a:off x="4571999" y="928472"/>
            <a:ext cx="3816350" cy="2488062"/>
          </a:xfrm>
          <a:prstGeom prst="rect">
            <a:avLst/>
          </a:prstGeom>
        </p:spPr>
      </p:pic>
    </p:spTree>
    <p:extLst>
      <p:ext uri="{BB962C8B-B14F-4D97-AF65-F5344CB8AC3E}">
        <p14:creationId xmlns:p14="http://schemas.microsoft.com/office/powerpoint/2010/main" val="35096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262780" y="166179"/>
            <a:ext cx="8404319" cy="1351755"/>
          </a:xfrm>
        </p:spPr>
        <p:txBody>
          <a:bodyPr anchor="ctr"/>
          <a:lstStyle/>
          <a:p>
            <a:r>
              <a:rPr lang="en-US" sz="4800" dirty="0">
                <a:solidFill>
                  <a:schemeClr val="accent5">
                    <a:lumMod val="40000"/>
                    <a:lumOff val="60000"/>
                  </a:schemeClr>
                </a:solidFill>
              </a:rPr>
              <a:t>Device Hardening</a:t>
            </a:r>
            <a:endParaRPr lang="en-US" dirty="0">
              <a:solidFill>
                <a:schemeClr val="accent5">
                  <a:lumMod val="40000"/>
                  <a:lumOff val="60000"/>
                </a:schemeClr>
              </a:solidFill>
            </a:endParaRPr>
          </a:p>
        </p:txBody>
      </p:sp>
      <p:sp>
        <p:nvSpPr>
          <p:cNvPr id="2" name="Rectangle 1">
            <a:extLst>
              <a:ext uri="{FF2B5EF4-FFF2-40B4-BE49-F238E27FC236}">
                <a16:creationId xmlns:a16="http://schemas.microsoft.com/office/drawing/2014/main" id="{8AD4B86C-DFAF-4B24-BF46-FD25F1A63E55}"/>
              </a:ext>
            </a:extLst>
          </p:cNvPr>
          <p:cNvSpPr/>
          <p:nvPr/>
        </p:nvSpPr>
        <p:spPr>
          <a:xfrm>
            <a:off x="374072" y="1648420"/>
            <a:ext cx="8661862" cy="923330"/>
          </a:xfrm>
          <a:prstGeom prst="rect">
            <a:avLst/>
          </a:prstGeom>
        </p:spPr>
        <p:txBody>
          <a:bodyPr wrap="square">
            <a:spAutoFit/>
          </a:bodyPr>
          <a:lstStyle/>
          <a:p>
            <a:r>
              <a:rPr lang="en-US" dirty="0">
                <a:solidFill>
                  <a:schemeClr val="accent5">
                    <a:lumMod val="40000"/>
                    <a:lumOff val="60000"/>
                  </a:schemeClr>
                </a:solidFill>
              </a:rPr>
              <a:t>In addition to providing device access control and protection, disabling unused services and features, hardening a router reduces the amount of router CPU and memory utilization that would be required to process those packets. </a:t>
            </a:r>
          </a:p>
        </p:txBody>
      </p:sp>
    </p:spTree>
    <p:custDataLst>
      <p:tags r:id="rId1"/>
    </p:custDataLst>
    <p:extLst>
      <p:ext uri="{BB962C8B-B14F-4D97-AF65-F5344CB8AC3E}">
        <p14:creationId xmlns:p14="http://schemas.microsoft.com/office/powerpoint/2010/main" val="1057527889"/>
      </p:ext>
    </p:extLst>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Device Hardening</a:t>
            </a:r>
            <a:br>
              <a:rPr lang="en-US" dirty="0"/>
            </a:br>
            <a:r>
              <a:rPr lang="en-US" dirty="0"/>
              <a:t>Device Hardening</a:t>
            </a:r>
          </a:p>
        </p:txBody>
      </p:sp>
      <p:sp>
        <p:nvSpPr>
          <p:cNvPr id="9" name="Rectangle 8">
            <a:extLst>
              <a:ext uri="{FF2B5EF4-FFF2-40B4-BE49-F238E27FC236}">
                <a16:creationId xmlns:a16="http://schemas.microsoft.com/office/drawing/2014/main" id="{198A94EA-7D96-F041-B418-1912349AAF3F}"/>
              </a:ext>
            </a:extLst>
          </p:cNvPr>
          <p:cNvSpPr/>
          <p:nvPr/>
        </p:nvSpPr>
        <p:spPr>
          <a:xfrm>
            <a:off x="-1" y="565583"/>
            <a:ext cx="9210503" cy="4678204"/>
          </a:xfrm>
          <a:prstGeom prst="rect">
            <a:avLst/>
          </a:prstGeom>
        </p:spPr>
        <p:txBody>
          <a:bodyPr wrap="square">
            <a:spAutoFit/>
          </a:bodyPr>
          <a:lstStyle/>
          <a:p>
            <a:r>
              <a:rPr lang="en-US" sz="1400" dirty="0">
                <a:solidFill>
                  <a:srgbClr val="000000"/>
                </a:solidFill>
              </a:rPr>
              <a:t>The following is a list of additional commands that can be used to harden a router. All interface-specific commands are applied only to the interface connected to the public network. </a:t>
            </a:r>
          </a:p>
          <a:p>
            <a:endParaRPr lang="en-US" sz="1400" dirty="0">
              <a:solidFill>
                <a:srgbClr val="000000"/>
              </a:solidFill>
            </a:endParaRPr>
          </a:p>
          <a:p>
            <a:pPr marL="285750" indent="-285750">
              <a:buFont typeface="Arial" panose="020B0604020202020204" pitchFamily="34" charset="0"/>
              <a:buChar char="•"/>
            </a:pPr>
            <a:r>
              <a:rPr lang="en-US" sz="1400" b="1" dirty="0">
                <a:solidFill>
                  <a:srgbClr val="000000"/>
                </a:solidFill>
              </a:rPr>
              <a:t>Disable topology discovery tools - </a:t>
            </a:r>
            <a:r>
              <a:rPr lang="en-US" sz="1400" dirty="0">
                <a:solidFill>
                  <a:srgbClr val="000000"/>
                </a:solidFill>
              </a:rPr>
              <a:t>Tools such as Cisco Discovery Protocol (CDP) and Link Layer Discovery Protocol (LLDP) can provide unnecessary information to routers outside your control. The services can be disabled with the interface parameter commands </a:t>
            </a:r>
            <a:r>
              <a:rPr lang="en-US" sz="1400" b="1" dirty="0">
                <a:solidFill>
                  <a:srgbClr val="000000"/>
                </a:solidFill>
              </a:rPr>
              <a:t>no cdp enable</a:t>
            </a:r>
            <a:r>
              <a:rPr lang="en-US" sz="1400" dirty="0">
                <a:solidFill>
                  <a:srgbClr val="000000"/>
                </a:solidFill>
              </a:rPr>
              <a:t>, </a:t>
            </a:r>
            <a:r>
              <a:rPr lang="en-US" sz="1400" b="1" dirty="0">
                <a:solidFill>
                  <a:srgbClr val="000000"/>
                </a:solidFill>
              </a:rPr>
              <a:t>no lldp transmit</a:t>
            </a:r>
            <a:r>
              <a:rPr lang="en-US" sz="1400" dirty="0">
                <a:solidFill>
                  <a:srgbClr val="000000"/>
                </a:solidFill>
              </a:rPr>
              <a:t>, and </a:t>
            </a:r>
            <a:r>
              <a:rPr lang="en-US" sz="1400" b="1" dirty="0">
                <a:solidFill>
                  <a:srgbClr val="000000"/>
                </a:solidFill>
              </a:rPr>
              <a:t>no lldp receive</a:t>
            </a:r>
            <a:r>
              <a:rPr lang="en-US" sz="1400" dirty="0">
                <a:solidFill>
                  <a:srgbClr val="000000"/>
                </a:solidFill>
              </a:rPr>
              <a:t>.</a:t>
            </a:r>
          </a:p>
          <a:p>
            <a:endParaRPr lang="en-US" sz="1400" dirty="0">
              <a:solidFill>
                <a:srgbClr val="000000"/>
              </a:solidFill>
            </a:endParaRPr>
          </a:p>
          <a:p>
            <a:pPr marL="285750" indent="-285750">
              <a:buFont typeface="Arial" panose="020B0604020202020204" pitchFamily="34" charset="0"/>
              <a:buChar char="•"/>
            </a:pPr>
            <a:r>
              <a:rPr lang="en-US" sz="1400" b="1" dirty="0">
                <a:solidFill>
                  <a:srgbClr val="000000"/>
                </a:solidFill>
              </a:rPr>
              <a:t>Disable TCP and UDP small services - </a:t>
            </a:r>
            <a:r>
              <a:rPr lang="en-US" sz="1400" dirty="0">
                <a:solidFill>
                  <a:srgbClr val="000000"/>
                </a:solidFill>
              </a:rPr>
              <a:t>The commands </a:t>
            </a:r>
            <a:r>
              <a:rPr lang="en-US" sz="1400" b="1" dirty="0">
                <a:solidFill>
                  <a:srgbClr val="000000"/>
                </a:solidFill>
              </a:rPr>
              <a:t>service tcp-keepalive-in </a:t>
            </a:r>
            <a:r>
              <a:rPr lang="en-US" sz="1400" dirty="0">
                <a:solidFill>
                  <a:srgbClr val="000000"/>
                </a:solidFill>
              </a:rPr>
              <a:t>and </a:t>
            </a:r>
            <a:r>
              <a:rPr lang="en-US" sz="1400" b="1" dirty="0">
                <a:solidFill>
                  <a:srgbClr val="000000"/>
                </a:solidFill>
              </a:rPr>
              <a:t>service tcp-keepalive-out </a:t>
            </a:r>
            <a:r>
              <a:rPr lang="en-US" sz="1400" dirty="0">
                <a:solidFill>
                  <a:srgbClr val="000000"/>
                </a:solidFill>
              </a:rPr>
              <a:t>ensure that devices send TCP keepalives for inbound/outbound TCP sessions. This ensures that the device on the remote end of the connection is still accessible and that half-open or orphaned connections are removed from the local device.</a:t>
            </a:r>
          </a:p>
          <a:p>
            <a:endParaRPr lang="en-US" sz="1400" dirty="0">
              <a:solidFill>
                <a:srgbClr val="000000"/>
              </a:solidFill>
            </a:endParaRPr>
          </a:p>
          <a:p>
            <a:pPr marL="285750" indent="-285750">
              <a:buFont typeface="Arial" panose="020B0604020202020204" pitchFamily="34" charset="0"/>
              <a:buChar char="•"/>
            </a:pPr>
            <a:r>
              <a:rPr lang="en-US" sz="1400" b="1" dirty="0">
                <a:solidFill>
                  <a:srgbClr val="000000"/>
                </a:solidFill>
              </a:rPr>
              <a:t>Disable IP redirect services - </a:t>
            </a:r>
            <a:r>
              <a:rPr lang="en-US" sz="1400" dirty="0">
                <a:solidFill>
                  <a:srgbClr val="000000"/>
                </a:solidFill>
              </a:rPr>
              <a:t>An ICMP redirect is used to inform a device of a better path to the destination network. An IOS device sends an ICMP redirect if it detects network traffic hairpinning on it. This behavior is disabled with the interface parameter command </a:t>
            </a:r>
            <a:r>
              <a:rPr lang="en-US" sz="1400" b="1" dirty="0">
                <a:solidFill>
                  <a:srgbClr val="000000"/>
                </a:solidFill>
              </a:rPr>
              <a:t>no ip redirects.</a:t>
            </a:r>
          </a:p>
          <a:p>
            <a:endParaRPr lang="en-US" sz="1400" dirty="0">
              <a:solidFill>
                <a:srgbClr val="000000"/>
              </a:solidFill>
            </a:endParaRPr>
          </a:p>
          <a:p>
            <a:pPr marL="285750" indent="-285750">
              <a:buFont typeface="Arial" panose="020B0604020202020204" pitchFamily="34" charset="0"/>
              <a:buChar char="•"/>
            </a:pPr>
            <a:r>
              <a:rPr lang="en-US" sz="1400" b="1" dirty="0">
                <a:solidFill>
                  <a:srgbClr val="000000"/>
                </a:solidFill>
              </a:rPr>
              <a:t>Disable proxy Address Resolution Protocol (ARP) - </a:t>
            </a:r>
            <a:r>
              <a:rPr lang="en-US" sz="1400" dirty="0">
                <a:solidFill>
                  <a:srgbClr val="000000"/>
                </a:solidFill>
              </a:rPr>
              <a:t>Proxy ARP is a technique that a router uses to answer ARP requests intended for a different router. The router fakes its identity and sends out an ARP response for the router that is responsible for that network.</a:t>
            </a:r>
          </a:p>
          <a:p>
            <a:pPr marL="285750" indent="-285750">
              <a:buFont typeface="Arial" panose="020B0604020202020204" pitchFamily="34" charset="0"/>
              <a:buChar char="•"/>
            </a:pPr>
            <a:endParaRPr lang="en-US" sz="1600" dirty="0">
              <a:solidFill>
                <a:srgbClr val="000000"/>
              </a:solidFill>
            </a:endParaRPr>
          </a:p>
          <a:p>
            <a:endParaRPr lang="en-US" sz="1600" dirty="0">
              <a:solidFill>
                <a:srgbClr val="000000"/>
              </a:solidFill>
            </a:endParaRPr>
          </a:p>
        </p:txBody>
      </p:sp>
    </p:spTree>
    <p:extLst>
      <p:ext uri="{BB962C8B-B14F-4D97-AF65-F5344CB8AC3E}">
        <p14:creationId xmlns:p14="http://schemas.microsoft.com/office/powerpoint/2010/main" val="239900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Control Plane Policing (CoPP)</a:t>
            </a:r>
            <a:br>
              <a:rPr lang="en-US" dirty="0"/>
            </a:br>
            <a:r>
              <a:rPr lang="en-US" dirty="0"/>
              <a:t>Device Hardening (Cont.)</a:t>
            </a:r>
          </a:p>
        </p:txBody>
      </p:sp>
      <p:sp>
        <p:nvSpPr>
          <p:cNvPr id="9" name="Rectangle 8">
            <a:extLst>
              <a:ext uri="{FF2B5EF4-FFF2-40B4-BE49-F238E27FC236}">
                <a16:creationId xmlns:a16="http://schemas.microsoft.com/office/drawing/2014/main" id="{198A94EA-7D96-F041-B418-1912349AAF3F}"/>
              </a:ext>
            </a:extLst>
          </p:cNvPr>
          <p:cNvSpPr/>
          <p:nvPr/>
        </p:nvSpPr>
        <p:spPr>
          <a:xfrm>
            <a:off x="123568" y="837960"/>
            <a:ext cx="8896864" cy="2800767"/>
          </a:xfrm>
          <a:prstGeom prst="rect">
            <a:avLst/>
          </a:prstGeom>
        </p:spPr>
        <p:txBody>
          <a:bodyPr wrap="square">
            <a:spAutoFit/>
          </a:bodyPr>
          <a:lstStyle/>
          <a:p>
            <a:pPr marL="285750" indent="-285750">
              <a:buFont typeface="Arial" panose="020B0604020202020204" pitchFamily="34" charset="0"/>
              <a:buChar char="•"/>
            </a:pPr>
            <a:r>
              <a:rPr lang="en-US" sz="1600" b="1" dirty="0">
                <a:solidFill>
                  <a:srgbClr val="000000"/>
                </a:solidFill>
              </a:rPr>
              <a:t>Disable service configuration - </a:t>
            </a:r>
            <a:r>
              <a:rPr lang="en-US" sz="1600" dirty="0">
                <a:solidFill>
                  <a:srgbClr val="000000"/>
                </a:solidFill>
              </a:rPr>
              <a:t>Cisco devices support automatic configuration from remote devices through TFTP and other methods. This service should be disabled with the command </a:t>
            </a:r>
            <a:r>
              <a:rPr lang="en-US" sz="1600" b="1" dirty="0">
                <a:solidFill>
                  <a:srgbClr val="000000"/>
                </a:solidFill>
              </a:rPr>
              <a:t>no service config</a:t>
            </a:r>
            <a:r>
              <a:rPr lang="en-US"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Disable the Maintenance Operation Protocol (MOP) service - </a:t>
            </a:r>
            <a:r>
              <a:rPr lang="en-US" sz="1600" dirty="0">
                <a:solidFill>
                  <a:srgbClr val="000000"/>
                </a:solidFill>
              </a:rPr>
              <a:t>The MOP service is not needed and should be disabled globally with the command </a:t>
            </a:r>
            <a:r>
              <a:rPr lang="en-US" sz="1600" b="1" dirty="0">
                <a:solidFill>
                  <a:srgbClr val="000000"/>
                </a:solidFill>
              </a:rPr>
              <a:t>no mop enabled </a:t>
            </a:r>
            <a:r>
              <a:rPr lang="en-US" sz="1600" dirty="0">
                <a:solidFill>
                  <a:srgbClr val="000000"/>
                </a:solidFill>
              </a:rPr>
              <a:t>and with the interface parameter command </a:t>
            </a:r>
            <a:r>
              <a:rPr lang="en-US" sz="1600" b="1" dirty="0">
                <a:solidFill>
                  <a:srgbClr val="000000"/>
                </a:solidFill>
              </a:rPr>
              <a:t>no mop enabled</a:t>
            </a:r>
            <a:r>
              <a:rPr lang="en-US"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a:p>
            <a:pPr marL="285750" indent="-285750">
              <a:buFont typeface="Arial" panose="020B0604020202020204" pitchFamily="34" charset="0"/>
              <a:buChar char="•"/>
            </a:pPr>
            <a:r>
              <a:rPr lang="en-US" sz="1600" b="1" dirty="0">
                <a:solidFill>
                  <a:srgbClr val="000000"/>
                </a:solidFill>
              </a:rPr>
              <a:t>Disable the packet assembler/disassembler (PAD) service - </a:t>
            </a:r>
            <a:r>
              <a:rPr lang="en-US" sz="1600" dirty="0">
                <a:solidFill>
                  <a:srgbClr val="000000"/>
                </a:solidFill>
              </a:rPr>
              <a:t>The PAD service is used for X.25 and is not needed. It can be disabled with the </a:t>
            </a:r>
            <a:r>
              <a:rPr lang="en-US" sz="1600" b="1" dirty="0">
                <a:solidFill>
                  <a:srgbClr val="000000"/>
                </a:solidFill>
              </a:rPr>
              <a:t>command no service pad</a:t>
            </a:r>
            <a:r>
              <a:rPr lang="en-US" sz="1600" dirty="0">
                <a:solidFill>
                  <a:srgbClr val="000000"/>
                </a:solidFill>
              </a:rPr>
              <a:t>.</a:t>
            </a:r>
          </a:p>
          <a:p>
            <a:pPr marL="285750" indent="-285750">
              <a:buFont typeface="Arial" panose="020B0604020202020204" pitchFamily="34" charset="0"/>
              <a:buChar char="•"/>
            </a:pPr>
            <a:endParaRPr lang="en-US" sz="1600" dirty="0">
              <a:solidFill>
                <a:srgbClr val="000000"/>
              </a:solidFill>
            </a:endParaRPr>
          </a:p>
        </p:txBody>
      </p:sp>
    </p:spTree>
    <p:extLst>
      <p:ext uri="{BB962C8B-B14F-4D97-AF65-F5344CB8AC3E}">
        <p14:creationId xmlns:p14="http://schemas.microsoft.com/office/powerpoint/2010/main" val="2734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466724"/>
            <a:ext cx="8495967" cy="1351755"/>
          </a:xfrm>
        </p:spPr>
        <p:txBody>
          <a:bodyPr/>
          <a:lstStyle/>
          <a:p>
            <a:r>
              <a:rPr lang="en-US" sz="4800" dirty="0">
                <a:solidFill>
                  <a:schemeClr val="accent5">
                    <a:lumMod val="40000"/>
                    <a:lumOff val="60000"/>
                  </a:schemeClr>
                </a:solidFill>
              </a:rPr>
              <a:t>Prepare for the Exam</a:t>
            </a: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859374897"/>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26</a:t>
            </a:r>
          </a:p>
        </p:txBody>
      </p:sp>
      <p:graphicFrame>
        <p:nvGraphicFramePr>
          <p:cNvPr id="5" name="Table 4">
            <a:extLst>
              <a:ext uri="{FF2B5EF4-FFF2-40B4-BE49-F238E27FC236}">
                <a16:creationId xmlns:a16="http://schemas.microsoft.com/office/drawing/2014/main" id="{20F296B2-5C75-BC4A-8D4E-5F00BCD2D731}"/>
              </a:ext>
            </a:extLst>
          </p:cNvPr>
          <p:cNvGraphicFramePr>
            <a:graphicFrameLocks noGrp="1"/>
          </p:cNvGraphicFramePr>
          <p:nvPr>
            <p:extLst>
              <p:ext uri="{D42A27DB-BD31-4B8C-83A1-F6EECF244321}">
                <p14:modId xmlns:p14="http://schemas.microsoft.com/office/powerpoint/2010/main" val="92695853"/>
              </p:ext>
            </p:extLst>
          </p:nvPr>
        </p:nvGraphicFramePr>
        <p:xfrm>
          <a:off x="338052" y="836611"/>
          <a:ext cx="8196348" cy="3337560"/>
        </p:xfrm>
        <a:graphic>
          <a:graphicData uri="http://schemas.openxmlformats.org/drawingml/2006/table">
            <a:tbl>
              <a:tblPr firstRow="1" bandRow="1">
                <a:tableStyleId>{5C22544A-7EE6-4342-B048-85BDC9FD1C3A}</a:tableStyleId>
              </a:tblPr>
              <a:tblGrid>
                <a:gridCol w="3504605">
                  <a:extLst>
                    <a:ext uri="{9D8B030D-6E8A-4147-A177-3AD203B41FA5}">
                      <a16:colId xmlns:a16="http://schemas.microsoft.com/office/drawing/2014/main" val="20000"/>
                    </a:ext>
                  </a:extLst>
                </a:gridCol>
                <a:gridCol w="4691743">
                  <a:extLst>
                    <a:ext uri="{9D8B030D-6E8A-4147-A177-3AD203B41FA5}">
                      <a16:colId xmlns:a16="http://schemas.microsoft.com/office/drawing/2014/main" val="20001"/>
                    </a:ext>
                  </a:extLst>
                </a:gridCol>
              </a:tblGrid>
              <a:tr h="370840">
                <a:tc gridSpan="2">
                  <a:txBody>
                    <a:bodyPr/>
                    <a:lstStyle/>
                    <a:p>
                      <a:r>
                        <a:rPr lang="en-US" dirty="0"/>
                        <a:t>Description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500" dirty="0">
                          <a:solidFill>
                            <a:srgbClr val="000000"/>
                          </a:solidFill>
                        </a:rPr>
                        <a:t>Access Control List (ACL)</a:t>
                      </a:r>
                    </a:p>
                  </a:txBody>
                  <a:tcPr/>
                </a:tc>
                <a:tc>
                  <a:txBody>
                    <a:bodyPr/>
                    <a:lstStyle/>
                    <a:p>
                      <a:r>
                        <a:rPr lang="en-US" sz="1500" dirty="0">
                          <a:solidFill>
                            <a:srgbClr val="000000"/>
                          </a:solidFill>
                        </a:rPr>
                        <a:t>Password types </a:t>
                      </a:r>
                    </a:p>
                  </a:txBody>
                  <a:tcPr/>
                </a:tc>
                <a:extLst>
                  <a:ext uri="{0D108BD9-81ED-4DB2-BD59-A6C34878D82A}">
                    <a16:rowId xmlns:a16="http://schemas.microsoft.com/office/drawing/2014/main" val="10001"/>
                  </a:ext>
                </a:extLst>
              </a:tr>
              <a:tr h="370840">
                <a:tc>
                  <a:txBody>
                    <a:bodyPr/>
                    <a:lstStyle/>
                    <a:p>
                      <a:r>
                        <a:rPr lang="en-US" sz="1500" dirty="0">
                          <a:solidFill>
                            <a:srgbClr val="000000"/>
                          </a:solidFill>
                        </a:rPr>
                        <a:t>ACL categories </a:t>
                      </a:r>
                    </a:p>
                  </a:txBody>
                  <a:tcPr/>
                </a:tc>
                <a:tc>
                  <a:txBody>
                    <a:bodyPr/>
                    <a:lstStyle/>
                    <a:p>
                      <a:r>
                        <a:rPr lang="en-US" sz="1500" dirty="0">
                          <a:solidFill>
                            <a:srgbClr val="000000"/>
                          </a:solidFill>
                        </a:rPr>
                        <a:t>Local username configuration options </a:t>
                      </a:r>
                    </a:p>
                  </a:txBody>
                  <a:tcPr/>
                </a:tc>
                <a:extLst>
                  <a:ext uri="{0D108BD9-81ED-4DB2-BD59-A6C34878D82A}">
                    <a16:rowId xmlns:a16="http://schemas.microsoft.com/office/drawing/2014/main" val="10002"/>
                  </a:ext>
                </a:extLst>
              </a:tr>
              <a:tr h="370840">
                <a:tc>
                  <a:txBody>
                    <a:bodyPr/>
                    <a:lstStyle/>
                    <a:p>
                      <a:r>
                        <a:rPr lang="en-US" sz="1500" dirty="0">
                          <a:solidFill>
                            <a:srgbClr val="000000"/>
                          </a:solidFill>
                        </a:rPr>
                        <a:t>Applying ACL to an interface </a:t>
                      </a:r>
                    </a:p>
                  </a:txBody>
                  <a:tcPr/>
                </a:tc>
                <a:tc>
                  <a:txBody>
                    <a:bodyPr/>
                    <a:lstStyle/>
                    <a:p>
                      <a:r>
                        <a:rPr lang="en-US" sz="1500" dirty="0">
                          <a:solidFill>
                            <a:srgbClr val="000000"/>
                          </a:solidFill>
                        </a:rPr>
                        <a:t>Privilege levels </a:t>
                      </a:r>
                    </a:p>
                  </a:txBody>
                  <a:tcPr/>
                </a:tc>
                <a:extLst>
                  <a:ext uri="{0D108BD9-81ED-4DB2-BD59-A6C34878D82A}">
                    <a16:rowId xmlns:a16="http://schemas.microsoft.com/office/drawing/2014/main" val="10003"/>
                  </a:ext>
                </a:extLst>
              </a:tr>
              <a:tr h="370840">
                <a:tc>
                  <a:txBody>
                    <a:bodyPr/>
                    <a:lstStyle/>
                    <a:p>
                      <a:r>
                        <a:rPr lang="en-US" sz="1500" dirty="0">
                          <a:solidFill>
                            <a:srgbClr val="000000"/>
                          </a:solidFill>
                        </a:rPr>
                        <a:t>CLI access methods </a:t>
                      </a:r>
                    </a:p>
                  </a:txBody>
                  <a:tcPr/>
                </a:tc>
                <a:tc>
                  <a:txBody>
                    <a:bodyPr/>
                    <a:lstStyle/>
                    <a:p>
                      <a:r>
                        <a:rPr lang="en-US" sz="1500" dirty="0">
                          <a:solidFill>
                            <a:srgbClr val="000000"/>
                          </a:solidFill>
                        </a:rPr>
                        <a:t>SSH versions </a:t>
                      </a:r>
                    </a:p>
                  </a:txBody>
                  <a:tcPr/>
                </a:tc>
                <a:extLst>
                  <a:ext uri="{0D108BD9-81ED-4DB2-BD59-A6C34878D82A}">
                    <a16:rowId xmlns:a16="http://schemas.microsoft.com/office/drawing/2014/main" val="10004"/>
                  </a:ext>
                </a:extLst>
              </a:tr>
              <a:tr h="370840">
                <a:tc>
                  <a:txBody>
                    <a:bodyPr/>
                    <a:lstStyle/>
                    <a:p>
                      <a:r>
                        <a:rPr lang="en-US" sz="1500" dirty="0">
                          <a:solidFill>
                            <a:srgbClr val="000000"/>
                          </a:solidFill>
                        </a:rPr>
                        <a:t>Line password protection options </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dirty="0">
                          <a:solidFill>
                            <a:srgbClr val="000000"/>
                          </a:solidFill>
                        </a:rPr>
                        <a:t>Authentication, authorization, and accounting (AAA)</a:t>
                      </a:r>
                    </a:p>
                  </a:txBody>
                  <a:tcPr anchor="ctr"/>
                </a:tc>
                <a:extLst>
                  <a:ext uri="{0D108BD9-81ED-4DB2-BD59-A6C34878D82A}">
                    <a16:rowId xmlns:a16="http://schemas.microsoft.com/office/drawing/2014/main" val="10005"/>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dirty="0">
                          <a:solidFill>
                            <a:srgbClr val="000000"/>
                          </a:solidFill>
                        </a:rPr>
                        <a:t>AAA primary use cases </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dirty="0">
                          <a:solidFill>
                            <a:srgbClr val="000000"/>
                          </a:solidFill>
                        </a:rPr>
                        <a:t>TACACS+ key differentiator </a:t>
                      </a:r>
                    </a:p>
                  </a:txBody>
                  <a:tcPr anchor="ctr"/>
                </a:tc>
                <a:extLst>
                  <a:ext uri="{0D108BD9-81ED-4DB2-BD59-A6C34878D82A}">
                    <a16:rowId xmlns:a16="http://schemas.microsoft.com/office/drawing/2014/main" val="226401875"/>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dirty="0">
                          <a:solidFill>
                            <a:srgbClr val="000000"/>
                          </a:solidFill>
                        </a:rPr>
                        <a:t>RADIUS key differentiators </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dirty="0">
                          <a:solidFill>
                            <a:srgbClr val="000000"/>
                          </a:solidFill>
                        </a:rPr>
                        <a:t>Paragraph Zone-Based Firewall (ZBFW) </a:t>
                      </a:r>
                    </a:p>
                  </a:txBody>
                  <a:tcPr/>
                </a:tc>
                <a:extLst>
                  <a:ext uri="{0D108BD9-81ED-4DB2-BD59-A6C34878D82A}">
                    <a16:rowId xmlns:a16="http://schemas.microsoft.com/office/drawing/2014/main" val="2772132501"/>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dirty="0">
                          <a:solidFill>
                            <a:srgbClr val="000000"/>
                          </a:solidFill>
                        </a:rPr>
                        <a:t>ZBFW default zones </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dirty="0">
                          <a:solidFill>
                            <a:srgbClr val="000000"/>
                          </a:solidFill>
                        </a:rPr>
                        <a:t>Control plane policing (CoPP)</a:t>
                      </a:r>
                    </a:p>
                  </a:txBody>
                  <a:tcPr/>
                </a:tc>
                <a:extLst>
                  <a:ext uri="{0D108BD9-81ED-4DB2-BD59-A6C34878D82A}">
                    <a16:rowId xmlns:a16="http://schemas.microsoft.com/office/drawing/2014/main" val="58369687"/>
                  </a:ext>
                </a:extLst>
              </a:tr>
            </a:tbl>
          </a:graphicData>
        </a:graphic>
      </p:graphicFrame>
    </p:spTree>
    <p:extLst>
      <p:ext uri="{BB962C8B-B14F-4D97-AF65-F5344CB8AC3E}">
        <p14:creationId xmlns:p14="http://schemas.microsoft.com/office/powerpoint/2010/main" val="87559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45959"/>
          </a:xfrm>
        </p:spPr>
        <p:txBody>
          <a:bodyPr/>
          <a:lstStyle/>
          <a:p>
            <a:r>
              <a:rPr lang="en-US" sz="1600" dirty="0"/>
              <a:t>Prepare for the Exam</a:t>
            </a:r>
            <a:br>
              <a:rPr lang="en-US" sz="2400" dirty="0"/>
            </a:br>
            <a:r>
              <a:rPr lang="en-US" sz="2400" dirty="0"/>
              <a:t>Key Terms for Chapter 26</a:t>
            </a:r>
          </a:p>
        </p:txBody>
      </p:sp>
      <p:graphicFrame>
        <p:nvGraphicFramePr>
          <p:cNvPr id="2" name="Table 1"/>
          <p:cNvGraphicFramePr>
            <a:graphicFrameLocks noGrp="1"/>
          </p:cNvGraphicFramePr>
          <p:nvPr>
            <p:extLst>
              <p:ext uri="{D42A27DB-BD31-4B8C-83A1-F6EECF244321}">
                <p14:modId xmlns:p14="http://schemas.microsoft.com/office/powerpoint/2010/main" val="2732107881"/>
              </p:ext>
            </p:extLst>
          </p:nvPr>
        </p:nvGraphicFramePr>
        <p:xfrm>
          <a:off x="548641" y="1355090"/>
          <a:ext cx="8196348" cy="2849880"/>
        </p:xfrm>
        <a:graphic>
          <a:graphicData uri="http://schemas.openxmlformats.org/drawingml/2006/table">
            <a:tbl>
              <a:tblPr firstRow="1" bandRow="1">
                <a:tableStyleId>{5C22544A-7EE6-4342-B048-85BDC9FD1C3A}</a:tableStyleId>
              </a:tblPr>
              <a:tblGrid>
                <a:gridCol w="4073235">
                  <a:extLst>
                    <a:ext uri="{9D8B030D-6E8A-4147-A177-3AD203B41FA5}">
                      <a16:colId xmlns:a16="http://schemas.microsoft.com/office/drawing/2014/main" val="20000"/>
                    </a:ext>
                  </a:extLst>
                </a:gridCol>
                <a:gridCol w="4123113">
                  <a:extLst>
                    <a:ext uri="{9D8B030D-6E8A-4147-A177-3AD203B41FA5}">
                      <a16:colId xmlns:a16="http://schemas.microsoft.com/office/drawing/2014/main" val="20001"/>
                    </a:ext>
                  </a:extLst>
                </a:gridCol>
              </a:tblGrid>
              <a:tr h="370840">
                <a:tc gridSpan="2">
                  <a:txBody>
                    <a:bodyPr/>
                    <a:lstStyle/>
                    <a:p>
                      <a:r>
                        <a:rPr lang="en-US" dirty="0"/>
                        <a:t>Terms</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600" dirty="0">
                          <a:solidFill>
                            <a:srgbClr val="000000"/>
                          </a:solidFill>
                        </a:rPr>
                        <a:t>Access Control List (ACL)</a:t>
                      </a:r>
                    </a:p>
                  </a:txBody>
                  <a:tcPr/>
                </a:tc>
                <a:tc>
                  <a:txBody>
                    <a:bodyPr/>
                    <a:lstStyle/>
                    <a:p>
                      <a:r>
                        <a:rPr lang="en-US" sz="1600" dirty="0">
                          <a:solidFill>
                            <a:srgbClr val="000000"/>
                          </a:solidFill>
                        </a:rPr>
                        <a:t>Secure Shell (SSH)</a:t>
                      </a:r>
                    </a:p>
                  </a:txBody>
                  <a:tcPr/>
                </a:tc>
                <a:extLst>
                  <a:ext uri="{0D108BD9-81ED-4DB2-BD59-A6C34878D82A}">
                    <a16:rowId xmlns:a16="http://schemas.microsoft.com/office/drawing/2014/main" val="10001"/>
                  </a:ext>
                </a:extLst>
              </a:tr>
              <a:tr h="370840">
                <a:tc>
                  <a:txBody>
                    <a:bodyPr/>
                    <a:lstStyle/>
                    <a:p>
                      <a:r>
                        <a:rPr lang="en-US" sz="1600" dirty="0">
                          <a:solidFill>
                            <a:srgbClr val="000000"/>
                          </a:solidFill>
                        </a:rPr>
                        <a:t>Authentication, authorization, and accounting (AAA)</a:t>
                      </a:r>
                    </a:p>
                  </a:txBody>
                  <a:tcPr/>
                </a:tc>
                <a:tc>
                  <a:txBody>
                    <a:bodyPr/>
                    <a:lstStyle/>
                    <a:p>
                      <a:r>
                        <a:rPr lang="en-US" sz="1600" dirty="0">
                          <a:solidFill>
                            <a:srgbClr val="000000"/>
                          </a:solidFill>
                        </a:rPr>
                        <a:t>Telnet</a:t>
                      </a:r>
                    </a:p>
                  </a:txBody>
                  <a:tcPr/>
                </a:tc>
                <a:extLst>
                  <a:ext uri="{0D108BD9-81ED-4DB2-BD59-A6C34878D82A}">
                    <a16:rowId xmlns:a16="http://schemas.microsoft.com/office/drawing/2014/main" val="10002"/>
                  </a:ext>
                </a:extLst>
              </a:tr>
              <a:tr h="370840">
                <a:tc>
                  <a:txBody>
                    <a:bodyPr/>
                    <a:lstStyle/>
                    <a:p>
                      <a:r>
                        <a:rPr lang="en-US" sz="1600" dirty="0">
                          <a:solidFill>
                            <a:srgbClr val="000000"/>
                          </a:solidFill>
                        </a:rPr>
                        <a:t>Control plan policy (CoPP)</a:t>
                      </a:r>
                    </a:p>
                  </a:txBody>
                  <a:tcPr/>
                </a:tc>
                <a:tc>
                  <a:txBody>
                    <a:bodyPr/>
                    <a:lstStyle/>
                    <a:p>
                      <a:r>
                        <a:rPr lang="en-US" sz="1600" dirty="0">
                          <a:solidFill>
                            <a:srgbClr val="000000"/>
                          </a:solidFill>
                        </a:rPr>
                        <a:t>Terminal Access Controller Access-Control System Plus (TACACS+)</a:t>
                      </a:r>
                    </a:p>
                  </a:txBody>
                  <a:tcPr/>
                </a:tc>
                <a:extLst>
                  <a:ext uri="{0D108BD9-81ED-4DB2-BD59-A6C34878D82A}">
                    <a16:rowId xmlns:a16="http://schemas.microsoft.com/office/drawing/2014/main" val="10003"/>
                  </a:ext>
                </a:extLst>
              </a:tr>
              <a:tr h="370840">
                <a:tc>
                  <a:txBody>
                    <a:bodyPr/>
                    <a:lstStyle/>
                    <a:p>
                      <a:r>
                        <a:rPr lang="en-US" sz="1600" b="0" i="0" u="none" strike="noStrike" kern="1200" baseline="0" dirty="0">
                          <a:solidFill>
                            <a:srgbClr val="000000"/>
                          </a:solidFill>
                          <a:latin typeface="+mn-lt"/>
                          <a:ea typeface="+mn-ea"/>
                          <a:cs typeface="+mn-cs"/>
                        </a:rPr>
                        <a:t>privilege level</a:t>
                      </a:r>
                    </a:p>
                  </a:txBody>
                  <a:tcPr/>
                </a:tc>
                <a:tc>
                  <a:txBody>
                    <a:bodyPr/>
                    <a:lstStyle/>
                    <a:p>
                      <a:r>
                        <a:rPr lang="en-US" sz="1600" dirty="0">
                          <a:solidFill>
                            <a:srgbClr val="000000"/>
                          </a:solidFill>
                        </a:rPr>
                        <a:t>Zone-Based Firewall (ZBFW)</a:t>
                      </a:r>
                    </a:p>
                  </a:txBody>
                  <a:tcPr/>
                </a:tc>
                <a:extLst>
                  <a:ext uri="{0D108BD9-81ED-4DB2-BD59-A6C34878D82A}">
                    <a16:rowId xmlns:a16="http://schemas.microsoft.com/office/drawing/2014/main" val="10004"/>
                  </a:ext>
                </a:extLst>
              </a:tr>
              <a:tr h="370840">
                <a:tc>
                  <a:txBody>
                    <a:bodyPr/>
                    <a:lstStyle/>
                    <a:p>
                      <a:r>
                        <a:rPr lang="en-US" sz="1600" dirty="0">
                          <a:solidFill>
                            <a:srgbClr val="000000"/>
                          </a:solidFill>
                        </a:rPr>
                        <a:t>Remote Authentication Dial-in User Service (RADIUS)</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lang="en-US" sz="1600" dirty="0">
                        <a:solidFill>
                          <a:srgbClr val="000000"/>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0191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Numbered ACLs (Cont.)</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6" y="731837"/>
            <a:ext cx="3398908" cy="4031873"/>
          </a:xfrm>
          <a:prstGeom prst="rect">
            <a:avLst/>
          </a:prstGeom>
          <a:noFill/>
        </p:spPr>
        <p:txBody>
          <a:bodyPr wrap="square" rtlCol="0">
            <a:spAutoFit/>
          </a:bodyPr>
          <a:lstStyle/>
          <a:p>
            <a:r>
              <a:rPr lang="en-US" sz="1600" dirty="0">
                <a:solidFill>
                  <a:srgbClr val="000000"/>
                </a:solidFill>
              </a:rPr>
              <a:t>Example 26-1 demonstrates how a numbered standard ACL is created and applied to an</a:t>
            </a:r>
          </a:p>
          <a:p>
            <a:r>
              <a:rPr lang="en-US" sz="1600" dirty="0">
                <a:solidFill>
                  <a:srgbClr val="000000"/>
                </a:solidFill>
              </a:rPr>
              <a:t>interface to deny traffic from the 172.16.0.0/24 subnet and from host 192.168.1.1/32 while</a:t>
            </a:r>
          </a:p>
          <a:p>
            <a:r>
              <a:rPr lang="en-US" sz="1600" dirty="0">
                <a:solidFill>
                  <a:srgbClr val="000000"/>
                </a:solidFill>
              </a:rPr>
              <a:t>allowing all other traffic coming into interface Gi0/1.</a:t>
            </a:r>
          </a:p>
          <a:p>
            <a:endParaRPr lang="en-US" sz="1600" dirty="0">
              <a:solidFill>
                <a:srgbClr val="000000"/>
              </a:solidFill>
            </a:endParaRPr>
          </a:p>
          <a:p>
            <a:r>
              <a:rPr lang="en-US" sz="1600" dirty="0">
                <a:solidFill>
                  <a:srgbClr val="000000"/>
                </a:solidFill>
              </a:rPr>
              <a:t>Notice that the last ACE in the ACL explicitly permits all traffic (permit any). If this ACE is not included, all traffic will be</a:t>
            </a:r>
          </a:p>
          <a:p>
            <a:r>
              <a:rPr lang="en-US" sz="1600" dirty="0">
                <a:solidFill>
                  <a:srgbClr val="000000"/>
                </a:solidFill>
              </a:rPr>
              <a:t>dropped because of the implicit deny (deny any) at the end of every ACL.</a:t>
            </a:r>
          </a:p>
        </p:txBody>
      </p:sp>
      <p:pic>
        <p:nvPicPr>
          <p:cNvPr id="4" name="Picture 3">
            <a:extLst>
              <a:ext uri="{FF2B5EF4-FFF2-40B4-BE49-F238E27FC236}">
                <a16:creationId xmlns:a16="http://schemas.microsoft.com/office/drawing/2014/main" id="{FC588097-99C4-CA47-A858-A84ACD0B60E7}"/>
              </a:ext>
            </a:extLst>
          </p:cNvPr>
          <p:cNvPicPr>
            <a:picLocks noChangeAspect="1"/>
          </p:cNvPicPr>
          <p:nvPr/>
        </p:nvPicPr>
        <p:blipFill>
          <a:blip r:embed="rId3"/>
          <a:stretch>
            <a:fillRect/>
          </a:stretch>
        </p:blipFill>
        <p:spPr>
          <a:xfrm>
            <a:off x="3477454" y="996950"/>
            <a:ext cx="5588000" cy="1320800"/>
          </a:xfrm>
          <a:prstGeom prst="rect">
            <a:avLst/>
          </a:prstGeom>
        </p:spPr>
      </p:pic>
      <p:graphicFrame>
        <p:nvGraphicFramePr>
          <p:cNvPr id="2" name="Table 6">
            <a:extLst>
              <a:ext uri="{FF2B5EF4-FFF2-40B4-BE49-F238E27FC236}">
                <a16:creationId xmlns:a16="http://schemas.microsoft.com/office/drawing/2014/main" id="{3DEBC836-8146-4FCF-A72B-6AF5A0FDCD29}"/>
              </a:ext>
            </a:extLst>
          </p:cNvPr>
          <p:cNvGraphicFramePr>
            <a:graphicFrameLocks noGrp="1"/>
          </p:cNvGraphicFramePr>
          <p:nvPr>
            <p:extLst>
              <p:ext uri="{D42A27DB-BD31-4B8C-83A1-F6EECF244321}">
                <p14:modId xmlns:p14="http://schemas.microsoft.com/office/powerpoint/2010/main" val="1334875497"/>
              </p:ext>
            </p:extLst>
          </p:nvPr>
        </p:nvGraphicFramePr>
        <p:xfrm>
          <a:off x="4070554" y="2569087"/>
          <a:ext cx="4552336" cy="1778000"/>
        </p:xfrm>
        <a:graphic>
          <a:graphicData uri="http://schemas.openxmlformats.org/drawingml/2006/table">
            <a:tbl>
              <a:tblPr firstRow="1" bandRow="1">
                <a:tableStyleId>{5C22544A-7EE6-4342-B048-85BDC9FD1C3A}</a:tableStyleId>
              </a:tblPr>
              <a:tblGrid>
                <a:gridCol w="2276168">
                  <a:extLst>
                    <a:ext uri="{9D8B030D-6E8A-4147-A177-3AD203B41FA5}">
                      <a16:colId xmlns:a16="http://schemas.microsoft.com/office/drawing/2014/main" val="2638526910"/>
                    </a:ext>
                  </a:extLst>
                </a:gridCol>
                <a:gridCol w="2276168">
                  <a:extLst>
                    <a:ext uri="{9D8B030D-6E8A-4147-A177-3AD203B41FA5}">
                      <a16:colId xmlns:a16="http://schemas.microsoft.com/office/drawing/2014/main" val="2469268442"/>
                    </a:ext>
                  </a:extLst>
                </a:gridCol>
              </a:tblGrid>
              <a:tr h="370840">
                <a:tc>
                  <a:txBody>
                    <a:bodyPr/>
                    <a:lstStyle/>
                    <a:p>
                      <a:r>
                        <a:rPr lang="en-US" dirty="0"/>
                        <a:t>ACE Entry</a:t>
                      </a:r>
                    </a:p>
                  </a:txBody>
                  <a:tcPr/>
                </a:tc>
                <a:tc>
                  <a:txBody>
                    <a:bodyPr/>
                    <a:lstStyle/>
                    <a:p>
                      <a:r>
                        <a:rPr lang="en-US" dirty="0"/>
                        <a:t>Networks</a:t>
                      </a:r>
                    </a:p>
                  </a:txBody>
                  <a:tcPr/>
                </a:tc>
                <a:extLst>
                  <a:ext uri="{0D108BD9-81ED-4DB2-BD59-A6C34878D82A}">
                    <a16:rowId xmlns:a16="http://schemas.microsoft.com/office/drawing/2014/main" val="3658594541"/>
                  </a:ext>
                </a:extLst>
              </a:tr>
              <a:tr h="370840">
                <a:tc>
                  <a:txBody>
                    <a:bodyPr/>
                    <a:lstStyle/>
                    <a:p>
                      <a:r>
                        <a:rPr lang="en-US" dirty="0"/>
                        <a:t>Permit any</a:t>
                      </a:r>
                    </a:p>
                  </a:txBody>
                  <a:tcPr/>
                </a:tc>
                <a:tc>
                  <a:txBody>
                    <a:bodyPr/>
                    <a:lstStyle/>
                    <a:p>
                      <a:r>
                        <a:rPr lang="en-US" dirty="0"/>
                        <a:t>Permits all networks</a:t>
                      </a:r>
                    </a:p>
                  </a:txBody>
                  <a:tcPr/>
                </a:tc>
                <a:extLst>
                  <a:ext uri="{0D108BD9-81ED-4DB2-BD59-A6C34878D82A}">
                    <a16:rowId xmlns:a16="http://schemas.microsoft.com/office/drawing/2014/main" val="330155829"/>
                  </a:ext>
                </a:extLst>
              </a:tr>
              <a:tr h="370840">
                <a:tc>
                  <a:txBody>
                    <a:bodyPr/>
                    <a:lstStyle/>
                    <a:p>
                      <a:r>
                        <a:rPr lang="en-US" dirty="0"/>
                        <a:t>permit 172.16.0.0 0.0.255.255</a:t>
                      </a:r>
                    </a:p>
                  </a:txBody>
                  <a:tcPr/>
                </a:tc>
                <a:tc>
                  <a:txBody>
                    <a:bodyPr/>
                    <a:lstStyle/>
                    <a:p>
                      <a:r>
                        <a:rPr lang="en-US" dirty="0"/>
                        <a:t>Permits all networks in the 172.16.0.0/16 range </a:t>
                      </a:r>
                    </a:p>
                  </a:txBody>
                  <a:tcPr/>
                </a:tc>
                <a:extLst>
                  <a:ext uri="{0D108BD9-81ED-4DB2-BD59-A6C34878D82A}">
                    <a16:rowId xmlns:a16="http://schemas.microsoft.com/office/drawing/2014/main" val="86883439"/>
                  </a:ext>
                </a:extLst>
              </a:tr>
              <a:tr h="370840">
                <a:tc>
                  <a:txBody>
                    <a:bodyPr/>
                    <a:lstStyle/>
                    <a:p>
                      <a:r>
                        <a:rPr lang="en-US" dirty="0"/>
                        <a:t>permit host 192.168.1.1</a:t>
                      </a:r>
                    </a:p>
                  </a:txBody>
                  <a:tcPr/>
                </a:tc>
                <a:tc>
                  <a:txBody>
                    <a:bodyPr/>
                    <a:lstStyle/>
                    <a:p>
                      <a:r>
                        <a:rPr lang="en-US" dirty="0"/>
                        <a:t>Permits only the 192.168.1.1/32 network</a:t>
                      </a:r>
                    </a:p>
                  </a:txBody>
                  <a:tcPr/>
                </a:tc>
                <a:extLst>
                  <a:ext uri="{0D108BD9-81ED-4DB2-BD59-A6C34878D82A}">
                    <a16:rowId xmlns:a16="http://schemas.microsoft.com/office/drawing/2014/main" val="3316374719"/>
                  </a:ext>
                </a:extLst>
              </a:tr>
            </a:tbl>
          </a:graphicData>
        </a:graphic>
      </p:graphicFrame>
    </p:spTree>
    <p:extLst>
      <p:ext uri="{BB962C8B-B14F-4D97-AF65-F5344CB8AC3E}">
        <p14:creationId xmlns:p14="http://schemas.microsoft.com/office/powerpoint/2010/main" val="425212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81318"/>
          </a:xfrm>
        </p:spPr>
        <p:txBody>
          <a:bodyPr/>
          <a:lstStyle/>
          <a:p>
            <a:r>
              <a:rPr lang="en-US" sz="1600" dirty="0"/>
              <a:t>Prepare for the Exam</a:t>
            </a:r>
            <a:br>
              <a:rPr lang="en-US" sz="2400" dirty="0"/>
            </a:br>
            <a:r>
              <a:rPr lang="en-US" sz="2400" dirty="0"/>
              <a:t>Command Reference for Chapter 26</a:t>
            </a:r>
          </a:p>
        </p:txBody>
      </p:sp>
      <p:graphicFrame>
        <p:nvGraphicFramePr>
          <p:cNvPr id="2" name="Table 1"/>
          <p:cNvGraphicFramePr>
            <a:graphicFrameLocks noGrp="1"/>
          </p:cNvGraphicFramePr>
          <p:nvPr>
            <p:extLst>
              <p:ext uri="{D42A27DB-BD31-4B8C-83A1-F6EECF244321}">
                <p14:modId xmlns:p14="http://schemas.microsoft.com/office/powerpoint/2010/main" val="1646623411"/>
              </p:ext>
            </p:extLst>
          </p:nvPr>
        </p:nvGraphicFramePr>
        <p:xfrm>
          <a:off x="348761" y="681319"/>
          <a:ext cx="8446477" cy="3931920"/>
        </p:xfrm>
        <a:graphic>
          <a:graphicData uri="http://schemas.openxmlformats.org/drawingml/2006/table">
            <a:tbl>
              <a:tblPr firstRow="1" bandRow="1">
                <a:tableStyleId>{5C22544A-7EE6-4342-B048-85BDC9FD1C3A}</a:tableStyleId>
              </a:tblPr>
              <a:tblGrid>
                <a:gridCol w="4294865">
                  <a:extLst>
                    <a:ext uri="{9D8B030D-6E8A-4147-A177-3AD203B41FA5}">
                      <a16:colId xmlns:a16="http://schemas.microsoft.com/office/drawing/2014/main" val="20000"/>
                    </a:ext>
                  </a:extLst>
                </a:gridCol>
                <a:gridCol w="4151612">
                  <a:extLst>
                    <a:ext uri="{9D8B030D-6E8A-4147-A177-3AD203B41FA5}">
                      <a16:colId xmlns:a16="http://schemas.microsoft.com/office/drawing/2014/main" val="20001"/>
                    </a:ext>
                  </a:extLst>
                </a:gridCol>
              </a:tblGrid>
              <a:tr h="303141">
                <a:tc>
                  <a:txBody>
                    <a:bodyPr/>
                    <a:lstStyle/>
                    <a:p>
                      <a:r>
                        <a:rPr lang="en-US" sz="1500" dirty="0">
                          <a:solidFill>
                            <a:schemeClr val="bg1"/>
                          </a:solidFill>
                        </a:rPr>
                        <a:t>Task</a:t>
                      </a:r>
                    </a:p>
                  </a:txBody>
                  <a:tcPr/>
                </a:tc>
                <a:tc>
                  <a:txBody>
                    <a:bodyPr/>
                    <a:lstStyle/>
                    <a:p>
                      <a:r>
                        <a:rPr lang="en-US" sz="1500" b="1" i="0" u="none" strike="noStrike" kern="1200" baseline="0" dirty="0">
                          <a:solidFill>
                            <a:schemeClr val="bg1"/>
                          </a:solidFill>
                          <a:latin typeface="+mn-lt"/>
                          <a:ea typeface="+mn-ea"/>
                          <a:cs typeface="+mn-cs"/>
                        </a:rPr>
                        <a:t>Command Syntax</a:t>
                      </a:r>
                      <a:endParaRPr lang="en-US" sz="1500" dirty="0">
                        <a:solidFill>
                          <a:schemeClr val="bg1"/>
                        </a:solidFill>
                      </a:endParaRPr>
                    </a:p>
                  </a:txBody>
                  <a:tcPr/>
                </a:tc>
                <a:extLst>
                  <a:ext uri="{0D108BD9-81ED-4DB2-BD59-A6C34878D82A}">
                    <a16:rowId xmlns:a16="http://schemas.microsoft.com/office/drawing/2014/main" val="10000"/>
                  </a:ext>
                </a:extLst>
              </a:tr>
              <a:tr h="296960">
                <a:tc>
                  <a:txBody>
                    <a:bodyPr/>
                    <a:lstStyle/>
                    <a:p>
                      <a:pPr marL="0" indent="0" algn="l">
                        <a:buFont typeface="Arial" panose="020B0604020202020204" pitchFamily="34" charset="0"/>
                        <a:buNone/>
                      </a:pPr>
                      <a:r>
                        <a:rPr lang="en-US" sz="1500" kern="1200" dirty="0">
                          <a:solidFill>
                            <a:srgbClr val="000000"/>
                          </a:solidFill>
                          <a:effectLst/>
                          <a:latin typeface="+mn-lt"/>
                          <a:ea typeface="+mn-ea"/>
                          <a:cs typeface="+mn-cs"/>
                        </a:rPr>
                        <a:t>Apply an ACL to an interface</a:t>
                      </a:r>
                      <a:endParaRPr lang="en-US" sz="1500" dirty="0">
                        <a:solidFill>
                          <a:srgbClr val="000000"/>
                        </a:solidFill>
                        <a:effectLst/>
                      </a:endParaRPr>
                    </a:p>
                  </a:txBody>
                  <a:tcPr anchor="ctr"/>
                </a:tc>
                <a:tc>
                  <a:txBody>
                    <a:bodyPr/>
                    <a:lstStyle/>
                    <a:p>
                      <a:r>
                        <a:rPr lang="en-US" sz="1500" b="1" kern="1200" dirty="0">
                          <a:solidFill>
                            <a:srgbClr val="000000"/>
                          </a:solidFill>
                          <a:effectLst/>
                          <a:latin typeface="+mn-lt"/>
                          <a:ea typeface="+mn-ea"/>
                          <a:cs typeface="+mn-cs"/>
                        </a:rPr>
                        <a:t>ip access-group </a:t>
                      </a:r>
                      <a:r>
                        <a:rPr lang="en-US" sz="1500" kern="1200" dirty="0">
                          <a:solidFill>
                            <a:srgbClr val="000000"/>
                          </a:solidFill>
                          <a:effectLst/>
                          <a:latin typeface="+mn-lt"/>
                          <a:ea typeface="+mn-ea"/>
                          <a:cs typeface="+mn-cs"/>
                        </a:rPr>
                        <a:t>{</a:t>
                      </a:r>
                      <a:r>
                        <a:rPr lang="en-US" sz="1500" i="1" kern="1200" dirty="0">
                          <a:solidFill>
                            <a:srgbClr val="000000"/>
                          </a:solidFill>
                          <a:effectLst/>
                          <a:latin typeface="+mn-lt"/>
                          <a:ea typeface="+mn-ea"/>
                          <a:cs typeface="+mn-cs"/>
                        </a:rPr>
                        <a:t>access-list-number</a:t>
                      </a:r>
                      <a:r>
                        <a:rPr lang="en-US" sz="1500" kern="1200" dirty="0">
                          <a:solidFill>
                            <a:srgbClr val="000000"/>
                          </a:solidFill>
                          <a:effectLst/>
                          <a:latin typeface="+mn-lt"/>
                          <a:ea typeface="+mn-ea"/>
                          <a:cs typeface="+mn-cs"/>
                        </a:rPr>
                        <a:t> | </a:t>
                      </a:r>
                      <a:r>
                        <a:rPr lang="en-US" sz="1500" i="1" kern="1200" dirty="0">
                          <a:solidFill>
                            <a:srgbClr val="000000"/>
                          </a:solidFill>
                          <a:effectLst/>
                          <a:latin typeface="+mn-lt"/>
                          <a:ea typeface="+mn-ea"/>
                          <a:cs typeface="+mn-cs"/>
                        </a:rPr>
                        <a:t>name</a:t>
                      </a:r>
                      <a:r>
                        <a:rPr lang="en-US" sz="1500" kern="1200" dirty="0">
                          <a:solidFill>
                            <a:srgbClr val="000000"/>
                          </a:solidFill>
                          <a:effectLst/>
                          <a:latin typeface="+mn-lt"/>
                          <a:ea typeface="+mn-ea"/>
                          <a:cs typeface="+mn-cs"/>
                        </a:rPr>
                        <a:t>}</a:t>
                      </a:r>
                    </a:p>
                    <a:p>
                      <a:r>
                        <a:rPr lang="en-US" sz="1500" kern="1200" dirty="0">
                          <a:solidFill>
                            <a:srgbClr val="000000"/>
                          </a:solidFill>
                          <a:effectLst/>
                          <a:latin typeface="+mn-lt"/>
                          <a:ea typeface="+mn-ea"/>
                          <a:cs typeface="+mn-cs"/>
                        </a:rPr>
                        <a:t>{</a:t>
                      </a:r>
                      <a:r>
                        <a:rPr lang="en-US" sz="1500" b="1" kern="1200" dirty="0">
                          <a:solidFill>
                            <a:srgbClr val="000000"/>
                          </a:solidFill>
                          <a:effectLst/>
                          <a:latin typeface="+mn-lt"/>
                          <a:ea typeface="+mn-ea"/>
                          <a:cs typeface="+mn-cs"/>
                        </a:rPr>
                        <a:t>in</a:t>
                      </a:r>
                      <a:r>
                        <a:rPr lang="en-US" sz="1500" kern="1200" dirty="0">
                          <a:solidFill>
                            <a:srgbClr val="000000"/>
                          </a:solidFill>
                          <a:effectLst/>
                          <a:latin typeface="+mn-lt"/>
                          <a:ea typeface="+mn-ea"/>
                          <a:cs typeface="+mn-cs"/>
                        </a:rPr>
                        <a:t>|</a:t>
                      </a:r>
                      <a:r>
                        <a:rPr lang="en-US" sz="1500" b="1" kern="1200" dirty="0">
                          <a:solidFill>
                            <a:srgbClr val="000000"/>
                          </a:solidFill>
                          <a:effectLst/>
                          <a:latin typeface="+mn-lt"/>
                          <a:ea typeface="+mn-ea"/>
                          <a:cs typeface="+mn-cs"/>
                        </a:rPr>
                        <a:t>out</a:t>
                      </a:r>
                      <a:r>
                        <a:rPr lang="en-US" sz="1500" kern="1200" dirty="0">
                          <a:solidFill>
                            <a:srgbClr val="000000"/>
                          </a:solidFill>
                          <a:effectLst/>
                          <a:latin typeface="+mn-lt"/>
                          <a:ea typeface="+mn-ea"/>
                          <a:cs typeface="+mn-cs"/>
                        </a:rPr>
                        <a:t>}</a:t>
                      </a:r>
                    </a:p>
                  </a:txBody>
                  <a:tcPr anchor="ctr"/>
                </a:tc>
                <a:extLst>
                  <a:ext uri="{0D108BD9-81ED-4DB2-BD59-A6C34878D82A}">
                    <a16:rowId xmlns:a16="http://schemas.microsoft.com/office/drawing/2014/main" val="2096644633"/>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kern="1200" dirty="0">
                          <a:solidFill>
                            <a:srgbClr val="000000"/>
                          </a:solidFill>
                          <a:effectLst/>
                          <a:latin typeface="+mn-lt"/>
                          <a:ea typeface="+mn-ea"/>
                          <a:cs typeface="+mn-cs"/>
                        </a:rPr>
                        <a:t>Apply an ACL to a vty line</a:t>
                      </a:r>
                    </a:p>
                  </a:txBody>
                  <a:tcPr anchor="ctr"/>
                </a:tc>
                <a:tc>
                  <a:txBody>
                    <a:bodyPr/>
                    <a:lstStyle/>
                    <a:p>
                      <a:r>
                        <a:rPr lang="en-US" sz="1500" b="1" kern="1200" dirty="0">
                          <a:solidFill>
                            <a:srgbClr val="000000"/>
                          </a:solidFill>
                          <a:effectLst/>
                          <a:latin typeface="+mn-lt"/>
                          <a:ea typeface="+mn-ea"/>
                          <a:cs typeface="+mn-cs"/>
                        </a:rPr>
                        <a:t>access-class</a:t>
                      </a:r>
                      <a:r>
                        <a:rPr lang="en-US" sz="1500" kern="1200" dirty="0">
                          <a:solidFill>
                            <a:srgbClr val="000000"/>
                          </a:solidFill>
                          <a:effectLst/>
                          <a:latin typeface="+mn-lt"/>
                          <a:ea typeface="+mn-ea"/>
                          <a:cs typeface="+mn-cs"/>
                        </a:rPr>
                        <a:t> {</a:t>
                      </a:r>
                      <a:r>
                        <a:rPr lang="en-US" sz="1500" i="1" kern="1200" dirty="0">
                          <a:solidFill>
                            <a:srgbClr val="000000"/>
                          </a:solidFill>
                          <a:effectLst/>
                          <a:latin typeface="+mn-lt"/>
                          <a:ea typeface="+mn-ea"/>
                          <a:cs typeface="+mn-cs"/>
                        </a:rPr>
                        <a:t>access-list-number</a:t>
                      </a:r>
                      <a:r>
                        <a:rPr lang="en-US" sz="1500" kern="1200" dirty="0">
                          <a:solidFill>
                            <a:srgbClr val="000000"/>
                          </a:solidFill>
                          <a:effectLst/>
                          <a:latin typeface="+mn-lt"/>
                          <a:ea typeface="+mn-ea"/>
                          <a:cs typeface="+mn-cs"/>
                        </a:rPr>
                        <a:t>|</a:t>
                      </a:r>
                      <a:r>
                        <a:rPr lang="en-US" sz="1500" i="1" kern="1200" dirty="0">
                          <a:solidFill>
                            <a:srgbClr val="000000"/>
                          </a:solidFill>
                          <a:effectLst/>
                          <a:latin typeface="+mn-lt"/>
                          <a:ea typeface="+mn-ea"/>
                          <a:cs typeface="+mn-cs"/>
                        </a:rPr>
                        <a:t>accesslist-</a:t>
                      </a:r>
                    </a:p>
                    <a:p>
                      <a:r>
                        <a:rPr lang="en-US" sz="1500" i="1" kern="1200" dirty="0">
                          <a:solidFill>
                            <a:srgbClr val="000000"/>
                          </a:solidFill>
                          <a:effectLst/>
                          <a:latin typeface="+mn-lt"/>
                          <a:ea typeface="+mn-ea"/>
                          <a:cs typeface="+mn-cs"/>
                        </a:rPr>
                        <a:t>name</a:t>
                      </a:r>
                      <a:r>
                        <a:rPr lang="en-US" sz="1500" kern="1200" dirty="0">
                          <a:solidFill>
                            <a:srgbClr val="000000"/>
                          </a:solidFill>
                          <a:effectLst/>
                          <a:latin typeface="+mn-lt"/>
                          <a:ea typeface="+mn-ea"/>
                          <a:cs typeface="+mn-cs"/>
                        </a:rPr>
                        <a:t>} {</a:t>
                      </a:r>
                      <a:r>
                        <a:rPr lang="en-US" sz="1500" b="1" kern="1200" dirty="0">
                          <a:solidFill>
                            <a:srgbClr val="000000"/>
                          </a:solidFill>
                          <a:effectLst/>
                          <a:latin typeface="+mn-lt"/>
                          <a:ea typeface="+mn-ea"/>
                          <a:cs typeface="+mn-cs"/>
                        </a:rPr>
                        <a:t>in</a:t>
                      </a:r>
                      <a:r>
                        <a:rPr lang="en-US" sz="1500" kern="1200" dirty="0">
                          <a:solidFill>
                            <a:srgbClr val="000000"/>
                          </a:solidFill>
                          <a:effectLst/>
                          <a:latin typeface="+mn-lt"/>
                          <a:ea typeface="+mn-ea"/>
                          <a:cs typeface="+mn-cs"/>
                        </a:rPr>
                        <a:t>|</a:t>
                      </a:r>
                      <a:r>
                        <a:rPr lang="en-US" sz="1500" b="1" kern="1200" dirty="0">
                          <a:solidFill>
                            <a:srgbClr val="000000"/>
                          </a:solidFill>
                          <a:effectLst/>
                          <a:latin typeface="+mn-lt"/>
                          <a:ea typeface="+mn-ea"/>
                          <a:cs typeface="+mn-cs"/>
                        </a:rPr>
                        <a:t>out</a:t>
                      </a:r>
                      <a:r>
                        <a:rPr lang="en-US" sz="1500" kern="1200" dirty="0">
                          <a:solidFill>
                            <a:srgbClr val="000000"/>
                          </a:solidFill>
                          <a:effectLst/>
                          <a:latin typeface="+mn-lt"/>
                          <a:ea typeface="+mn-ea"/>
                          <a:cs typeface="+mn-cs"/>
                        </a:rPr>
                        <a:t>}</a:t>
                      </a:r>
                    </a:p>
                  </a:txBody>
                  <a:tcPr anchor="ctr"/>
                </a:tc>
                <a:extLst>
                  <a:ext uri="{0D108BD9-81ED-4DB2-BD59-A6C34878D82A}">
                    <a16:rowId xmlns:a16="http://schemas.microsoft.com/office/drawing/2014/main" val="178654664"/>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kern="1200" dirty="0">
                          <a:solidFill>
                            <a:srgbClr val="000000"/>
                          </a:solidFill>
                          <a:effectLst/>
                          <a:latin typeface="+mn-lt"/>
                          <a:ea typeface="+mn-ea"/>
                          <a:cs typeface="+mn-cs"/>
                        </a:rPr>
                        <a:t>Encrypt type 0 passwords in the configuration</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b="1" kern="1200" dirty="0">
                          <a:solidFill>
                            <a:srgbClr val="000000"/>
                          </a:solidFill>
                          <a:effectLst/>
                          <a:latin typeface="+mn-lt"/>
                          <a:ea typeface="+mn-ea"/>
                          <a:cs typeface="+mn-cs"/>
                        </a:rPr>
                        <a:t>service password-encryption</a:t>
                      </a:r>
                    </a:p>
                  </a:txBody>
                  <a:tcPr anchor="ctr"/>
                </a:tc>
                <a:extLst>
                  <a:ext uri="{0D108BD9-81ED-4DB2-BD59-A6C34878D82A}">
                    <a16:rowId xmlns:a16="http://schemas.microsoft.com/office/drawing/2014/main" val="3768158406"/>
                  </a:ext>
                </a:extLst>
              </a:tr>
              <a:tr h="296960">
                <a:tc>
                  <a:txBody>
                    <a:bodyPr/>
                    <a:lstStyle/>
                    <a:p>
                      <a:pPr marL="0" indent="0" algn="l">
                        <a:buFont typeface="Arial" panose="020B0604020202020204" pitchFamily="34" charset="0"/>
                        <a:buNone/>
                      </a:pPr>
                      <a:r>
                        <a:rPr lang="en-US" sz="1500" kern="1200" dirty="0">
                          <a:solidFill>
                            <a:srgbClr val="000000"/>
                          </a:solidFill>
                          <a:effectLst/>
                          <a:latin typeface="+mn-lt"/>
                          <a:ea typeface="+mn-ea"/>
                          <a:cs typeface="+mn-cs"/>
                        </a:rPr>
                        <a:t>Create a username with a type 8 and type 9</a:t>
                      </a:r>
                    </a:p>
                    <a:p>
                      <a:pPr marL="0" indent="0" algn="l">
                        <a:buFont typeface="Arial" panose="020B0604020202020204" pitchFamily="34" charset="0"/>
                        <a:buNone/>
                      </a:pPr>
                      <a:r>
                        <a:rPr lang="en-US" sz="1500" kern="1200" dirty="0">
                          <a:solidFill>
                            <a:srgbClr val="000000"/>
                          </a:solidFill>
                          <a:effectLst/>
                          <a:latin typeface="+mn-lt"/>
                          <a:ea typeface="+mn-ea"/>
                          <a:cs typeface="+mn-cs"/>
                        </a:rPr>
                        <a:t>password option</a:t>
                      </a:r>
                    </a:p>
                  </a:txBody>
                  <a:tcPr anchor="ctr"/>
                </a:tc>
                <a:tc>
                  <a:txBody>
                    <a:bodyPr/>
                    <a:lstStyle/>
                    <a:p>
                      <a:r>
                        <a:rPr lang="en-US" sz="1500" b="1" kern="1200" dirty="0">
                          <a:solidFill>
                            <a:srgbClr val="000000"/>
                          </a:solidFill>
                          <a:effectLst/>
                          <a:latin typeface="+mn-lt"/>
                          <a:ea typeface="+mn-ea"/>
                          <a:cs typeface="+mn-cs"/>
                        </a:rPr>
                        <a:t>username</a:t>
                      </a:r>
                      <a:r>
                        <a:rPr lang="en-US" sz="1500" kern="1200" dirty="0">
                          <a:solidFill>
                            <a:srgbClr val="000000"/>
                          </a:solidFill>
                          <a:effectLst/>
                          <a:latin typeface="+mn-lt"/>
                          <a:ea typeface="+mn-ea"/>
                          <a:cs typeface="+mn-cs"/>
                        </a:rPr>
                        <a:t> {</a:t>
                      </a:r>
                      <a:r>
                        <a:rPr lang="en-US" sz="1500" i="1" kern="1200" dirty="0">
                          <a:solidFill>
                            <a:srgbClr val="000000"/>
                          </a:solidFill>
                          <a:effectLst/>
                          <a:latin typeface="+mn-lt"/>
                          <a:ea typeface="+mn-ea"/>
                          <a:cs typeface="+mn-cs"/>
                        </a:rPr>
                        <a:t>username</a:t>
                      </a:r>
                      <a:r>
                        <a:rPr lang="en-US" sz="1500" kern="1200" dirty="0">
                          <a:solidFill>
                            <a:srgbClr val="000000"/>
                          </a:solidFill>
                          <a:effectLst/>
                          <a:latin typeface="+mn-lt"/>
                          <a:ea typeface="+mn-ea"/>
                          <a:cs typeface="+mn-cs"/>
                        </a:rPr>
                        <a:t>} </a:t>
                      </a:r>
                      <a:r>
                        <a:rPr lang="en-US" sz="1500" b="1" kern="1200" dirty="0">
                          <a:solidFill>
                            <a:srgbClr val="000000"/>
                          </a:solidFill>
                          <a:effectLst/>
                          <a:latin typeface="+mn-lt"/>
                          <a:ea typeface="+mn-ea"/>
                          <a:cs typeface="+mn-cs"/>
                        </a:rPr>
                        <a:t>algorithm-type</a:t>
                      </a:r>
                    </a:p>
                    <a:p>
                      <a:r>
                        <a:rPr lang="en-US" sz="1500" kern="1200" dirty="0">
                          <a:solidFill>
                            <a:srgbClr val="000000"/>
                          </a:solidFill>
                          <a:effectLst/>
                          <a:latin typeface="+mn-lt"/>
                          <a:ea typeface="+mn-ea"/>
                          <a:cs typeface="+mn-cs"/>
                        </a:rPr>
                        <a:t>{</a:t>
                      </a:r>
                      <a:r>
                        <a:rPr lang="en-US" sz="1500" b="1" kern="1200" dirty="0">
                          <a:solidFill>
                            <a:srgbClr val="000000"/>
                          </a:solidFill>
                          <a:effectLst/>
                          <a:latin typeface="+mn-lt"/>
                          <a:ea typeface="+mn-ea"/>
                          <a:cs typeface="+mn-cs"/>
                        </a:rPr>
                        <a:t>md5</a:t>
                      </a:r>
                      <a:r>
                        <a:rPr lang="en-US" sz="1500" kern="1200" dirty="0">
                          <a:solidFill>
                            <a:srgbClr val="000000"/>
                          </a:solidFill>
                          <a:effectLst/>
                          <a:latin typeface="+mn-lt"/>
                          <a:ea typeface="+mn-ea"/>
                          <a:cs typeface="+mn-cs"/>
                        </a:rPr>
                        <a:t> | </a:t>
                      </a:r>
                      <a:r>
                        <a:rPr lang="en-US" sz="1500" b="1" kern="1200" dirty="0">
                          <a:solidFill>
                            <a:srgbClr val="000000"/>
                          </a:solidFill>
                          <a:effectLst/>
                          <a:latin typeface="+mn-lt"/>
                          <a:ea typeface="+mn-ea"/>
                          <a:cs typeface="+mn-cs"/>
                        </a:rPr>
                        <a:t>sha256</a:t>
                      </a:r>
                      <a:r>
                        <a:rPr lang="en-US" sz="1500" kern="1200" dirty="0">
                          <a:solidFill>
                            <a:srgbClr val="000000"/>
                          </a:solidFill>
                          <a:effectLst/>
                          <a:latin typeface="+mn-lt"/>
                          <a:ea typeface="+mn-ea"/>
                          <a:cs typeface="+mn-cs"/>
                        </a:rPr>
                        <a:t> | </a:t>
                      </a:r>
                      <a:r>
                        <a:rPr lang="en-US" sz="1500" b="1" kern="1200" dirty="0">
                          <a:solidFill>
                            <a:srgbClr val="000000"/>
                          </a:solidFill>
                          <a:effectLst/>
                          <a:latin typeface="+mn-lt"/>
                          <a:ea typeface="+mn-ea"/>
                          <a:cs typeface="+mn-cs"/>
                        </a:rPr>
                        <a:t>scrypt</a:t>
                      </a:r>
                      <a:r>
                        <a:rPr lang="en-US" sz="1500" kern="1200" dirty="0">
                          <a:solidFill>
                            <a:srgbClr val="000000"/>
                          </a:solidFill>
                          <a:effectLst/>
                          <a:latin typeface="+mn-lt"/>
                          <a:ea typeface="+mn-ea"/>
                          <a:cs typeface="+mn-cs"/>
                        </a:rPr>
                        <a:t>} </a:t>
                      </a:r>
                      <a:r>
                        <a:rPr lang="en-US" sz="1500" b="1" kern="1200" dirty="0">
                          <a:solidFill>
                            <a:srgbClr val="000000"/>
                          </a:solidFill>
                          <a:effectLst/>
                          <a:latin typeface="+mn-lt"/>
                          <a:ea typeface="+mn-ea"/>
                          <a:cs typeface="+mn-cs"/>
                        </a:rPr>
                        <a:t>secret</a:t>
                      </a:r>
                      <a:r>
                        <a:rPr lang="en-US" sz="1500" kern="1200" dirty="0">
                          <a:solidFill>
                            <a:srgbClr val="000000"/>
                          </a:solidFill>
                          <a:effectLst/>
                          <a:latin typeface="+mn-lt"/>
                          <a:ea typeface="+mn-ea"/>
                          <a:cs typeface="+mn-cs"/>
                        </a:rPr>
                        <a:t> {</a:t>
                      </a:r>
                      <a:r>
                        <a:rPr lang="en-US" sz="1500" i="1" kern="1200" dirty="0">
                          <a:solidFill>
                            <a:srgbClr val="000000"/>
                          </a:solidFill>
                          <a:effectLst/>
                          <a:latin typeface="+mn-lt"/>
                          <a:ea typeface="+mn-ea"/>
                          <a:cs typeface="+mn-cs"/>
                        </a:rPr>
                        <a:t>password</a:t>
                      </a:r>
                      <a:r>
                        <a:rPr lang="en-US" sz="1500" kern="1200" dirty="0">
                          <a:solidFill>
                            <a:srgbClr val="000000"/>
                          </a:solidFill>
                          <a:effectLst/>
                          <a:latin typeface="+mn-lt"/>
                          <a:ea typeface="+mn-ea"/>
                          <a:cs typeface="+mn-cs"/>
                        </a:rPr>
                        <a:t>}</a:t>
                      </a:r>
                    </a:p>
                  </a:txBody>
                  <a:tcPr anchor="ctr"/>
                </a:tc>
                <a:extLst>
                  <a:ext uri="{0D108BD9-81ED-4DB2-BD59-A6C34878D82A}">
                    <a16:rowId xmlns:a16="http://schemas.microsoft.com/office/drawing/2014/main" val="588271021"/>
                  </a:ext>
                </a:extLst>
              </a:tr>
              <a:tr h="296960">
                <a:tc>
                  <a:txBody>
                    <a:bodyPr/>
                    <a:lstStyle/>
                    <a:p>
                      <a:pPr marL="0" indent="0" algn="l">
                        <a:buFont typeface="Arial" panose="020B0604020202020204" pitchFamily="34" charset="0"/>
                        <a:buNone/>
                      </a:pPr>
                      <a:r>
                        <a:rPr lang="en-US" sz="1500" kern="1200" dirty="0">
                          <a:solidFill>
                            <a:srgbClr val="000000"/>
                          </a:solidFill>
                          <a:effectLst/>
                          <a:latin typeface="+mn-lt"/>
                          <a:ea typeface="+mn-ea"/>
                          <a:cs typeface="+mn-cs"/>
                        </a:rPr>
                        <a:t>Enable username and password authentication</a:t>
                      </a:r>
                    </a:p>
                    <a:p>
                      <a:pPr marL="0" indent="0" algn="l">
                        <a:buFont typeface="Arial" panose="020B0604020202020204" pitchFamily="34" charset="0"/>
                        <a:buNone/>
                      </a:pPr>
                      <a:r>
                        <a:rPr lang="en-US" sz="1500" kern="1200" dirty="0">
                          <a:solidFill>
                            <a:srgbClr val="000000"/>
                          </a:solidFill>
                          <a:effectLst/>
                          <a:latin typeface="+mn-lt"/>
                          <a:ea typeface="+mn-ea"/>
                          <a:cs typeface="+mn-cs"/>
                        </a:rPr>
                        <a:t>on vty lines</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b="1" kern="1200" dirty="0">
                          <a:solidFill>
                            <a:srgbClr val="000000"/>
                          </a:solidFill>
                          <a:effectLst/>
                          <a:latin typeface="+mn-lt"/>
                          <a:ea typeface="+mn-ea"/>
                          <a:cs typeface="+mn-cs"/>
                        </a:rPr>
                        <a:t>login local</a:t>
                      </a:r>
                    </a:p>
                    <a:p>
                      <a:endParaRPr lang="en-US" sz="1500" dirty="0">
                        <a:solidFill>
                          <a:srgbClr val="000000"/>
                        </a:solidFill>
                        <a:effectLst/>
                      </a:endParaRPr>
                    </a:p>
                  </a:txBody>
                  <a:tcPr anchor="ctr"/>
                </a:tc>
                <a:extLst>
                  <a:ext uri="{0D108BD9-81ED-4DB2-BD59-A6C34878D82A}">
                    <a16:rowId xmlns:a16="http://schemas.microsoft.com/office/drawing/2014/main" val="712423432"/>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500" kern="1200" dirty="0">
                          <a:solidFill>
                            <a:srgbClr val="000000"/>
                          </a:solidFill>
                          <a:effectLst/>
                          <a:latin typeface="+mn-lt"/>
                          <a:ea typeface="+mn-ea"/>
                          <a:cs typeface="+mn-cs"/>
                        </a:rPr>
                        <a:t>Change command privilege levels</a:t>
                      </a:r>
                    </a:p>
                  </a:txBody>
                  <a:tcPr anchor="ctr"/>
                </a:tc>
                <a:tc>
                  <a:txBody>
                    <a:bodyPr/>
                    <a:lstStyle/>
                    <a:p>
                      <a:r>
                        <a:rPr lang="en-US" sz="1500" b="1" dirty="0">
                          <a:solidFill>
                            <a:srgbClr val="000000"/>
                          </a:solidFill>
                          <a:effectLst/>
                        </a:rPr>
                        <a:t>p</a:t>
                      </a:r>
                      <a:r>
                        <a:rPr lang="en-US" sz="1500" b="1" kern="1200" dirty="0">
                          <a:solidFill>
                            <a:srgbClr val="000000"/>
                          </a:solidFill>
                          <a:effectLst/>
                          <a:latin typeface="+mn-lt"/>
                          <a:ea typeface="+mn-ea"/>
                          <a:cs typeface="+mn-cs"/>
                        </a:rPr>
                        <a:t>rivilege</a:t>
                      </a:r>
                      <a:r>
                        <a:rPr lang="en-US" sz="1500" kern="1200" dirty="0">
                          <a:solidFill>
                            <a:srgbClr val="000000"/>
                          </a:solidFill>
                          <a:effectLst/>
                          <a:latin typeface="+mn-lt"/>
                          <a:ea typeface="+mn-ea"/>
                          <a:cs typeface="+mn-cs"/>
                        </a:rPr>
                        <a:t> {</a:t>
                      </a:r>
                      <a:r>
                        <a:rPr lang="en-US" sz="1500" i="1" kern="1200" dirty="0">
                          <a:solidFill>
                            <a:srgbClr val="000000"/>
                          </a:solidFill>
                          <a:effectLst/>
                          <a:latin typeface="+mn-lt"/>
                          <a:ea typeface="+mn-ea"/>
                          <a:cs typeface="+mn-cs"/>
                        </a:rPr>
                        <a:t>mode</a:t>
                      </a:r>
                      <a:r>
                        <a:rPr lang="en-US" sz="1500" kern="1200" dirty="0">
                          <a:solidFill>
                            <a:srgbClr val="000000"/>
                          </a:solidFill>
                          <a:effectLst/>
                          <a:latin typeface="+mn-lt"/>
                          <a:ea typeface="+mn-ea"/>
                          <a:cs typeface="+mn-cs"/>
                        </a:rPr>
                        <a:t>} </a:t>
                      </a:r>
                      <a:r>
                        <a:rPr lang="en-US" sz="1500" b="1" kern="1200" dirty="0">
                          <a:solidFill>
                            <a:srgbClr val="000000"/>
                          </a:solidFill>
                          <a:effectLst/>
                          <a:latin typeface="+mn-lt"/>
                          <a:ea typeface="+mn-ea"/>
                          <a:cs typeface="+mn-cs"/>
                        </a:rPr>
                        <a:t>level</a:t>
                      </a:r>
                      <a:r>
                        <a:rPr lang="en-US" sz="1500" kern="1200" dirty="0">
                          <a:solidFill>
                            <a:srgbClr val="000000"/>
                          </a:solidFill>
                          <a:effectLst/>
                          <a:latin typeface="+mn-lt"/>
                          <a:ea typeface="+mn-ea"/>
                          <a:cs typeface="+mn-cs"/>
                        </a:rPr>
                        <a:t> {</a:t>
                      </a:r>
                      <a:r>
                        <a:rPr lang="en-US" sz="1500" i="1" kern="1200" dirty="0">
                          <a:solidFill>
                            <a:srgbClr val="000000"/>
                          </a:solidFill>
                          <a:effectLst/>
                          <a:latin typeface="+mn-lt"/>
                          <a:ea typeface="+mn-ea"/>
                          <a:cs typeface="+mn-cs"/>
                        </a:rPr>
                        <a:t>level</a:t>
                      </a:r>
                      <a:r>
                        <a:rPr lang="en-US" sz="1500" kern="1200" dirty="0">
                          <a:solidFill>
                            <a:srgbClr val="000000"/>
                          </a:solidFill>
                          <a:effectLst/>
                          <a:latin typeface="+mn-lt"/>
                          <a:ea typeface="+mn-ea"/>
                          <a:cs typeface="+mn-cs"/>
                        </a:rPr>
                        <a:t>}{</a:t>
                      </a:r>
                      <a:r>
                        <a:rPr lang="en-US" sz="1500" i="1" kern="1200" dirty="0">
                          <a:solidFill>
                            <a:srgbClr val="000000"/>
                          </a:solidFill>
                          <a:effectLst/>
                          <a:latin typeface="+mn-lt"/>
                          <a:ea typeface="+mn-ea"/>
                          <a:cs typeface="+mn-cs"/>
                        </a:rPr>
                        <a:t>command</a:t>
                      </a:r>
                    </a:p>
                    <a:p>
                      <a:r>
                        <a:rPr lang="en-US" sz="1500" i="1" kern="1200" dirty="0">
                          <a:solidFill>
                            <a:srgbClr val="000000"/>
                          </a:solidFill>
                          <a:effectLst/>
                          <a:latin typeface="+mn-lt"/>
                          <a:ea typeface="+mn-ea"/>
                          <a:cs typeface="+mn-cs"/>
                        </a:rPr>
                        <a:t>string</a:t>
                      </a:r>
                    </a:p>
                  </a:txBody>
                  <a:tcPr anchor="ctr"/>
                </a:tc>
                <a:extLst>
                  <a:ext uri="{0D108BD9-81ED-4DB2-BD59-A6C34878D82A}">
                    <a16:rowId xmlns:a16="http://schemas.microsoft.com/office/drawing/2014/main" val="1814590859"/>
                  </a:ext>
                </a:extLst>
              </a:tr>
              <a:tr h="296960">
                <a:tc>
                  <a:txBody>
                    <a:bodyPr/>
                    <a:lstStyle/>
                    <a:p>
                      <a:pPr marL="0" indent="0" algn="l">
                        <a:buFont typeface="Arial" panose="020B0604020202020204" pitchFamily="34" charset="0"/>
                        <a:buNone/>
                      </a:pPr>
                      <a:r>
                        <a:rPr lang="en-US" sz="1500" kern="1200" dirty="0">
                          <a:solidFill>
                            <a:srgbClr val="000000"/>
                          </a:solidFill>
                          <a:effectLst/>
                          <a:latin typeface="+mn-lt"/>
                          <a:ea typeface="+mn-ea"/>
                          <a:cs typeface="+mn-cs"/>
                        </a:rPr>
                        <a:t>Allow only SSH for a vty line without using</a:t>
                      </a:r>
                    </a:p>
                    <a:p>
                      <a:pPr marL="0" indent="0" algn="l">
                        <a:buFont typeface="Arial" panose="020B0604020202020204" pitchFamily="34" charset="0"/>
                        <a:buNone/>
                      </a:pPr>
                      <a:r>
                        <a:rPr lang="en-US" sz="1500" kern="1200" dirty="0">
                          <a:solidFill>
                            <a:srgbClr val="000000"/>
                          </a:solidFill>
                          <a:effectLst/>
                          <a:latin typeface="+mn-lt"/>
                          <a:ea typeface="+mn-ea"/>
                          <a:cs typeface="+mn-cs"/>
                        </a:rPr>
                        <a:t>an ACL</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500" b="1" kern="1200" dirty="0">
                          <a:solidFill>
                            <a:srgbClr val="000000"/>
                          </a:solidFill>
                          <a:effectLst/>
                          <a:latin typeface="+mn-lt"/>
                          <a:ea typeface="+mn-ea"/>
                          <a:cs typeface="+mn-cs"/>
                        </a:rPr>
                        <a:t>transport input ssh</a:t>
                      </a:r>
                    </a:p>
                  </a:txBody>
                  <a:tcPr anchor="ctr"/>
                </a:tc>
                <a:extLst>
                  <a:ext uri="{0D108BD9-81ED-4DB2-BD59-A6C34878D82A}">
                    <a16:rowId xmlns:a16="http://schemas.microsoft.com/office/drawing/2014/main" val="46184183"/>
                  </a:ext>
                </a:extLst>
              </a:tr>
            </a:tbl>
          </a:graphicData>
        </a:graphic>
      </p:graphicFrame>
    </p:spTree>
    <p:extLst>
      <p:ext uri="{BB962C8B-B14F-4D97-AF65-F5344CB8AC3E}">
        <p14:creationId xmlns:p14="http://schemas.microsoft.com/office/powerpoint/2010/main" val="328823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345488" cy="681318"/>
          </a:xfrm>
        </p:spPr>
        <p:txBody>
          <a:bodyPr/>
          <a:lstStyle/>
          <a:p>
            <a:r>
              <a:rPr lang="en-US" sz="1600" dirty="0"/>
              <a:t>Prepare for the Exam</a:t>
            </a:r>
            <a:br>
              <a:rPr lang="en-US" sz="2400" dirty="0"/>
            </a:br>
            <a:r>
              <a:rPr lang="en-US" sz="2400" dirty="0"/>
              <a:t>Command Reference for Chapter 26 (Cont.)</a:t>
            </a:r>
          </a:p>
        </p:txBody>
      </p:sp>
      <p:graphicFrame>
        <p:nvGraphicFramePr>
          <p:cNvPr id="2" name="Table 1"/>
          <p:cNvGraphicFramePr>
            <a:graphicFrameLocks noGrp="1"/>
          </p:cNvGraphicFramePr>
          <p:nvPr>
            <p:extLst>
              <p:ext uri="{D42A27DB-BD31-4B8C-83A1-F6EECF244321}">
                <p14:modId xmlns:p14="http://schemas.microsoft.com/office/powerpoint/2010/main" val="2684802244"/>
              </p:ext>
            </p:extLst>
          </p:nvPr>
        </p:nvGraphicFramePr>
        <p:xfrm>
          <a:off x="348761" y="681319"/>
          <a:ext cx="8446477" cy="3931920"/>
        </p:xfrm>
        <a:graphic>
          <a:graphicData uri="http://schemas.openxmlformats.org/drawingml/2006/table">
            <a:tbl>
              <a:tblPr firstRow="1" bandRow="1">
                <a:tableStyleId>{5C22544A-7EE6-4342-B048-85BDC9FD1C3A}</a:tableStyleId>
              </a:tblPr>
              <a:tblGrid>
                <a:gridCol w="4266782">
                  <a:extLst>
                    <a:ext uri="{9D8B030D-6E8A-4147-A177-3AD203B41FA5}">
                      <a16:colId xmlns:a16="http://schemas.microsoft.com/office/drawing/2014/main" val="20000"/>
                    </a:ext>
                  </a:extLst>
                </a:gridCol>
                <a:gridCol w="4179695">
                  <a:extLst>
                    <a:ext uri="{9D8B030D-6E8A-4147-A177-3AD203B41FA5}">
                      <a16:colId xmlns:a16="http://schemas.microsoft.com/office/drawing/2014/main" val="20001"/>
                    </a:ext>
                  </a:extLst>
                </a:gridCol>
              </a:tblGrid>
              <a:tr h="303141">
                <a:tc>
                  <a:txBody>
                    <a:bodyPr/>
                    <a:lstStyle/>
                    <a:p>
                      <a:r>
                        <a:rPr lang="en-US" sz="1500" dirty="0">
                          <a:solidFill>
                            <a:schemeClr val="bg1"/>
                          </a:solidFill>
                        </a:rPr>
                        <a:t>Task</a:t>
                      </a:r>
                    </a:p>
                  </a:txBody>
                  <a:tcPr/>
                </a:tc>
                <a:tc>
                  <a:txBody>
                    <a:bodyPr/>
                    <a:lstStyle/>
                    <a:p>
                      <a:r>
                        <a:rPr lang="en-US" sz="1500" b="1" i="0" u="none" strike="noStrike" kern="1200" baseline="0" dirty="0">
                          <a:solidFill>
                            <a:schemeClr val="bg1"/>
                          </a:solidFill>
                          <a:latin typeface="+mn-lt"/>
                          <a:ea typeface="+mn-ea"/>
                          <a:cs typeface="+mn-cs"/>
                        </a:rPr>
                        <a:t>Command Syntax</a:t>
                      </a:r>
                      <a:endParaRPr lang="en-US" sz="1500" dirty="0">
                        <a:solidFill>
                          <a:schemeClr val="bg1"/>
                        </a:solidFill>
                      </a:endParaRPr>
                    </a:p>
                  </a:txBody>
                  <a:tcPr/>
                </a:tc>
                <a:extLst>
                  <a:ext uri="{0D108BD9-81ED-4DB2-BD59-A6C34878D82A}">
                    <a16:rowId xmlns:a16="http://schemas.microsoft.com/office/drawing/2014/main" val="10000"/>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rgbClr val="000000"/>
                          </a:solidFill>
                          <a:effectLst/>
                          <a:latin typeface="+mn-lt"/>
                          <a:ea typeface="+mn-ea"/>
                          <a:cs typeface="+mn-cs"/>
                        </a:rPr>
                        <a:t>Enable SSHv2 on a router</a:t>
                      </a:r>
                    </a:p>
                  </a:txBody>
                  <a:tcPr anchor="ctr"/>
                </a:tc>
                <a:tc>
                  <a:txBody>
                    <a:bodyPr/>
                    <a:lstStyle/>
                    <a:p>
                      <a:r>
                        <a:rPr lang="en-US" sz="1400" b="1" kern="1200" dirty="0">
                          <a:solidFill>
                            <a:srgbClr val="000000"/>
                          </a:solidFill>
                          <a:effectLst/>
                          <a:latin typeface="+mn-lt"/>
                          <a:ea typeface="+mn-ea"/>
                          <a:cs typeface="+mn-cs"/>
                        </a:rPr>
                        <a:t>hostname</a:t>
                      </a:r>
                      <a:r>
                        <a:rPr lang="en-US" sz="1400" kern="1200" dirty="0">
                          <a:solidFill>
                            <a:srgbClr val="000000"/>
                          </a:solidFill>
                          <a:effectLst/>
                          <a:latin typeface="+mn-lt"/>
                          <a:ea typeface="+mn-ea"/>
                          <a:cs typeface="+mn-cs"/>
                        </a:rPr>
                        <a:t> {</a:t>
                      </a:r>
                      <a:r>
                        <a:rPr lang="en-US" sz="1400" i="1" kern="1200" dirty="0">
                          <a:solidFill>
                            <a:srgbClr val="000000"/>
                          </a:solidFill>
                          <a:effectLst/>
                          <a:latin typeface="+mn-lt"/>
                          <a:ea typeface="+mn-ea"/>
                          <a:cs typeface="+mn-cs"/>
                        </a:rPr>
                        <a:t>hostname name</a:t>
                      </a:r>
                      <a:r>
                        <a:rPr lang="en-US" sz="1400" kern="1200" dirty="0">
                          <a:solidFill>
                            <a:srgbClr val="000000"/>
                          </a:solidFill>
                          <a:effectLst/>
                          <a:latin typeface="+mn-lt"/>
                          <a:ea typeface="+mn-ea"/>
                          <a:cs typeface="+mn-cs"/>
                        </a:rPr>
                        <a:t>}</a:t>
                      </a:r>
                      <a:r>
                        <a:rPr lang="en-US" sz="1400" b="1" kern="1200" dirty="0">
                          <a:solidFill>
                            <a:srgbClr val="000000"/>
                          </a:solidFill>
                          <a:effectLst/>
                          <a:latin typeface="+mn-lt"/>
                          <a:ea typeface="+mn-ea"/>
                          <a:cs typeface="+mn-cs"/>
                        </a:rPr>
                        <a:t>ip domain-name</a:t>
                      </a:r>
                    </a:p>
                    <a:p>
                      <a:r>
                        <a:rPr lang="en-US" sz="1400" kern="1200" dirty="0">
                          <a:solidFill>
                            <a:srgbClr val="000000"/>
                          </a:solidFill>
                          <a:effectLst/>
                          <a:latin typeface="+mn-lt"/>
                          <a:ea typeface="+mn-ea"/>
                          <a:cs typeface="+mn-cs"/>
                        </a:rPr>
                        <a:t>{</a:t>
                      </a:r>
                      <a:r>
                        <a:rPr lang="en-US" sz="1400" i="1" kern="1200" dirty="0">
                          <a:solidFill>
                            <a:srgbClr val="000000"/>
                          </a:solidFill>
                          <a:effectLst/>
                          <a:latin typeface="+mn-lt"/>
                          <a:ea typeface="+mn-ea"/>
                          <a:cs typeface="+mn-cs"/>
                        </a:rPr>
                        <a:t>domain-name</a:t>
                      </a:r>
                      <a:r>
                        <a:rPr lang="en-US" sz="1400" kern="1200" dirty="0">
                          <a:solidFill>
                            <a:srgbClr val="000000"/>
                          </a:solidFill>
                          <a:effectLst/>
                          <a:latin typeface="+mn-lt"/>
                          <a:ea typeface="+mn-ea"/>
                          <a:cs typeface="+mn-cs"/>
                        </a:rPr>
                        <a:t>}</a:t>
                      </a:r>
                      <a:r>
                        <a:rPr lang="en-US" sz="1400" b="1" kern="1200" dirty="0">
                          <a:solidFill>
                            <a:srgbClr val="000000"/>
                          </a:solidFill>
                          <a:effectLst/>
                          <a:latin typeface="+mn-lt"/>
                          <a:ea typeface="+mn-ea"/>
                          <a:cs typeface="+mn-cs"/>
                        </a:rPr>
                        <a:t>crypto key generate rsa</a:t>
                      </a:r>
                    </a:p>
                  </a:txBody>
                  <a:tcPr anchor="ctr"/>
                </a:tc>
                <a:extLst>
                  <a:ext uri="{0D108BD9-81ED-4DB2-BD59-A6C34878D82A}">
                    <a16:rowId xmlns:a16="http://schemas.microsoft.com/office/drawing/2014/main" val="2096644633"/>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rgbClr val="000000"/>
                          </a:solidFill>
                          <a:effectLst/>
                          <a:latin typeface="+mn-lt"/>
                          <a:ea typeface="+mn-ea"/>
                          <a:cs typeface="+mn-cs"/>
                        </a:rPr>
                        <a:t>Disconnect terminal line users that are idle</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exec-timeout</a:t>
                      </a:r>
                      <a:r>
                        <a:rPr lang="en-US" sz="1400" kern="1200" dirty="0">
                          <a:solidFill>
                            <a:srgbClr val="000000"/>
                          </a:solidFill>
                          <a:effectLst/>
                          <a:latin typeface="+mn-lt"/>
                          <a:ea typeface="+mn-ea"/>
                          <a:cs typeface="+mn-cs"/>
                        </a:rPr>
                        <a:t> {</a:t>
                      </a:r>
                      <a:r>
                        <a:rPr lang="en-US" sz="1400" i="1" kern="1200" dirty="0">
                          <a:solidFill>
                            <a:srgbClr val="000000"/>
                          </a:solidFill>
                          <a:effectLst/>
                          <a:latin typeface="+mn-lt"/>
                          <a:ea typeface="+mn-ea"/>
                          <a:cs typeface="+mn-cs"/>
                        </a:rPr>
                        <a:t>minutes</a:t>
                      </a:r>
                      <a:r>
                        <a:rPr lang="en-US" sz="1400" kern="1200" dirty="0">
                          <a:solidFill>
                            <a:srgbClr val="000000"/>
                          </a:solidFill>
                          <a:effectLst/>
                          <a:latin typeface="+mn-lt"/>
                          <a:ea typeface="+mn-ea"/>
                          <a:cs typeface="+mn-cs"/>
                        </a:rPr>
                        <a:t>} {</a:t>
                      </a:r>
                      <a:r>
                        <a:rPr lang="en-US" sz="1400" i="1" kern="1200" dirty="0">
                          <a:solidFill>
                            <a:srgbClr val="000000"/>
                          </a:solidFill>
                          <a:effectLst/>
                          <a:latin typeface="+mn-lt"/>
                          <a:ea typeface="+mn-ea"/>
                          <a:cs typeface="+mn-cs"/>
                        </a:rPr>
                        <a:t>seconds</a:t>
                      </a:r>
                      <a:r>
                        <a:rPr lang="en-US" sz="1500" kern="1200" dirty="0">
                          <a:solidFill>
                            <a:srgbClr val="000000"/>
                          </a:solidFill>
                          <a:effectLst/>
                          <a:latin typeface="+mn-lt"/>
                          <a:ea typeface="+mn-ea"/>
                          <a:cs typeface="+mn-cs"/>
                        </a:rPr>
                        <a:t>}</a:t>
                      </a:r>
                      <a:endParaRPr lang="en-US" sz="1400" kern="1200" dirty="0">
                        <a:solidFill>
                          <a:srgbClr val="000000"/>
                        </a:solidFill>
                        <a:effectLst/>
                        <a:latin typeface="+mn-lt"/>
                        <a:ea typeface="+mn-ea"/>
                        <a:cs typeface="+mn-cs"/>
                      </a:endParaRPr>
                    </a:p>
                  </a:txBody>
                  <a:tcPr anchor="ctr"/>
                </a:tc>
                <a:extLst>
                  <a:ext uri="{0D108BD9-81ED-4DB2-BD59-A6C34878D82A}">
                    <a16:rowId xmlns:a16="http://schemas.microsoft.com/office/drawing/2014/main" val="178654664"/>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rgbClr val="000000"/>
                          </a:solidFill>
                          <a:effectLst/>
                          <a:latin typeface="+mn-lt"/>
                          <a:ea typeface="+mn-ea"/>
                          <a:cs typeface="+mn-cs"/>
                        </a:rPr>
                        <a:t>Enable AAA</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aaa new-model</a:t>
                      </a:r>
                    </a:p>
                  </a:txBody>
                  <a:tcPr anchor="ctr"/>
                </a:tc>
                <a:extLst>
                  <a:ext uri="{0D108BD9-81ED-4DB2-BD59-A6C34878D82A}">
                    <a16:rowId xmlns:a16="http://schemas.microsoft.com/office/drawing/2014/main" val="3768158406"/>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rgbClr val="000000"/>
                          </a:solidFill>
                          <a:effectLst/>
                          <a:latin typeface="+mn-lt"/>
                          <a:ea typeface="+mn-ea"/>
                          <a:cs typeface="+mn-cs"/>
                        </a:rPr>
                        <a:t>Enable AAA authorization for the console line</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aaa authorization console</a:t>
                      </a:r>
                    </a:p>
                  </a:txBody>
                  <a:tcPr anchor="ctr"/>
                </a:tc>
                <a:extLst>
                  <a:ext uri="{0D108BD9-81ED-4DB2-BD59-A6C34878D82A}">
                    <a16:rowId xmlns:a16="http://schemas.microsoft.com/office/drawing/2014/main" val="588271021"/>
                  </a:ext>
                </a:extLst>
              </a:tr>
              <a:tr h="296960">
                <a:tc>
                  <a:txBody>
                    <a:bodyPr/>
                    <a:lstStyle/>
                    <a:p>
                      <a:r>
                        <a:rPr lang="en-US" sz="1400" kern="1200" dirty="0">
                          <a:solidFill>
                            <a:srgbClr val="000000"/>
                          </a:solidFill>
                          <a:effectLst/>
                          <a:latin typeface="+mn-lt"/>
                          <a:ea typeface="+mn-ea"/>
                          <a:cs typeface="+mn-cs"/>
                        </a:rPr>
                        <a:t>AAA fallback authorization method that</a:t>
                      </a:r>
                    </a:p>
                    <a:p>
                      <a:r>
                        <a:rPr lang="en-US" sz="1400" kern="1200" dirty="0">
                          <a:solidFill>
                            <a:srgbClr val="000000"/>
                          </a:solidFill>
                          <a:effectLst/>
                          <a:latin typeface="+mn-lt"/>
                          <a:ea typeface="+mn-ea"/>
                          <a:cs typeface="+mn-cs"/>
                        </a:rPr>
                        <a:t>authorizes commands if user is successfully authenticated</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if-authenticated</a:t>
                      </a:r>
                    </a:p>
                    <a:p>
                      <a:endParaRPr lang="en-US" sz="1500" dirty="0">
                        <a:solidFill>
                          <a:srgbClr val="000000"/>
                        </a:solidFill>
                        <a:effectLst/>
                      </a:endParaRPr>
                    </a:p>
                  </a:txBody>
                  <a:tcPr anchor="ctr"/>
                </a:tc>
                <a:extLst>
                  <a:ext uri="{0D108BD9-81ED-4DB2-BD59-A6C34878D82A}">
                    <a16:rowId xmlns:a16="http://schemas.microsoft.com/office/drawing/2014/main" val="712423432"/>
                  </a:ext>
                </a:extLst>
              </a:tr>
              <a:tr h="296960">
                <a:tc>
                  <a:txBody>
                    <a:bodyPr/>
                    <a:lstStyle/>
                    <a:p>
                      <a:r>
                        <a:rPr lang="en-US" sz="1400" kern="1200" dirty="0">
                          <a:solidFill>
                            <a:srgbClr val="000000"/>
                          </a:solidFill>
                          <a:effectLst/>
                          <a:latin typeface="+mn-lt"/>
                          <a:ea typeface="+mn-ea"/>
                          <a:cs typeface="+mn-cs"/>
                        </a:rPr>
                        <a:t>Enable AAA authorization for config commands</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aaa authorization config-commands</a:t>
                      </a:r>
                    </a:p>
                  </a:txBody>
                  <a:tcPr anchor="ctr"/>
                </a:tc>
                <a:extLst>
                  <a:ext uri="{0D108BD9-81ED-4DB2-BD59-A6C34878D82A}">
                    <a16:rowId xmlns:a16="http://schemas.microsoft.com/office/drawing/2014/main" val="1814590859"/>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rgbClr val="000000"/>
                          </a:solidFill>
                          <a:effectLst/>
                          <a:latin typeface="+mn-lt"/>
                          <a:ea typeface="+mn-ea"/>
                          <a:cs typeface="+mn-cs"/>
                        </a:rPr>
                        <a:t>Apply a ZBFW security zone to an interface</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zone-member security </a:t>
                      </a:r>
                      <a:r>
                        <a:rPr lang="en-US" sz="1400" i="1" kern="1200" dirty="0">
                          <a:solidFill>
                            <a:srgbClr val="000000"/>
                          </a:solidFill>
                          <a:effectLst/>
                          <a:latin typeface="+mn-lt"/>
                          <a:ea typeface="+mn-ea"/>
                          <a:cs typeface="+mn-cs"/>
                        </a:rPr>
                        <a:t>zone-name</a:t>
                      </a:r>
                    </a:p>
                  </a:txBody>
                  <a:tcPr anchor="ctr"/>
                </a:tc>
                <a:extLst>
                  <a:ext uri="{0D108BD9-81ED-4DB2-BD59-A6C34878D82A}">
                    <a16:rowId xmlns:a16="http://schemas.microsoft.com/office/drawing/2014/main" val="46184183"/>
                  </a:ext>
                </a:extLst>
              </a:tr>
              <a:tr h="296960">
                <a:tc>
                  <a:txBody>
                    <a:bodyPr/>
                    <a:lstStyle/>
                    <a:p>
                      <a:pPr marL="0" marR="0" lvl="0" indent="0" algn="l" defTabSz="68577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rgbClr val="000000"/>
                          </a:solidFill>
                          <a:effectLst/>
                          <a:latin typeface="+mn-lt"/>
                          <a:ea typeface="+mn-ea"/>
                          <a:cs typeface="+mn-cs"/>
                        </a:rPr>
                        <a:t>Apply an inspection policy map to a zonepair</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400" b="1" kern="1200" dirty="0">
                          <a:solidFill>
                            <a:srgbClr val="000000"/>
                          </a:solidFill>
                          <a:effectLst/>
                          <a:latin typeface="+mn-lt"/>
                          <a:ea typeface="+mn-ea"/>
                          <a:cs typeface="+mn-cs"/>
                        </a:rPr>
                        <a:t>service-policy type inspect </a:t>
                      </a:r>
                      <a:r>
                        <a:rPr lang="en-US" sz="1400" i="1" kern="1200" dirty="0">
                          <a:solidFill>
                            <a:srgbClr val="000000"/>
                          </a:solidFill>
                          <a:effectLst/>
                          <a:latin typeface="+mn-lt"/>
                          <a:ea typeface="+mn-ea"/>
                          <a:cs typeface="+mn-cs"/>
                        </a:rPr>
                        <a:t>policy-name</a:t>
                      </a:r>
                    </a:p>
                  </a:txBody>
                  <a:tcPr anchor="ctr"/>
                </a:tc>
                <a:extLst>
                  <a:ext uri="{0D108BD9-81ED-4DB2-BD59-A6C34878D82A}">
                    <a16:rowId xmlns:a16="http://schemas.microsoft.com/office/drawing/2014/main" val="2595759901"/>
                  </a:ext>
                </a:extLst>
              </a:tr>
              <a:tr h="296960">
                <a:tc>
                  <a:txBody>
                    <a:bodyPr/>
                    <a:lstStyle/>
                    <a:p>
                      <a:r>
                        <a:rPr lang="en-US" sz="1400" kern="1200" dirty="0">
                          <a:solidFill>
                            <a:srgbClr val="000000"/>
                          </a:solidFill>
                          <a:effectLst/>
                          <a:latin typeface="+mn-lt"/>
                          <a:ea typeface="+mn-ea"/>
                          <a:cs typeface="+mn-cs"/>
                        </a:rPr>
                        <a:t>Apply a CoPP policy map to the control plane</a:t>
                      </a:r>
                    </a:p>
                    <a:p>
                      <a:r>
                        <a:rPr lang="en-US" sz="1400" kern="1200" dirty="0">
                          <a:solidFill>
                            <a:srgbClr val="000000"/>
                          </a:solidFill>
                          <a:effectLst/>
                          <a:latin typeface="+mn-lt"/>
                          <a:ea typeface="+mn-ea"/>
                          <a:cs typeface="+mn-cs"/>
                        </a:rPr>
                        <a:t>(two commands)</a:t>
                      </a:r>
                    </a:p>
                  </a:txBody>
                  <a:tcPr anchor="ctr"/>
                </a:tc>
                <a:tc>
                  <a:txBody>
                    <a:bodyPr/>
                    <a:lstStyle/>
                    <a:p>
                      <a:r>
                        <a:rPr lang="en-US" sz="1400" b="1" kern="1200" dirty="0">
                          <a:solidFill>
                            <a:srgbClr val="000000"/>
                          </a:solidFill>
                          <a:effectLst/>
                          <a:latin typeface="+mn-lt"/>
                          <a:ea typeface="+mn-ea"/>
                          <a:cs typeface="+mn-cs"/>
                        </a:rPr>
                        <a:t>control planeservice-policy </a:t>
                      </a:r>
                      <a:r>
                        <a:rPr lang="en-US" sz="1400" kern="1200" dirty="0">
                          <a:solidFill>
                            <a:srgbClr val="000000"/>
                          </a:solidFill>
                          <a:effectLst/>
                          <a:latin typeface="+mn-lt"/>
                          <a:ea typeface="+mn-ea"/>
                          <a:cs typeface="+mn-cs"/>
                        </a:rPr>
                        <a:t>{</a:t>
                      </a:r>
                      <a:r>
                        <a:rPr lang="en-US" sz="1400" b="1" kern="1200" dirty="0">
                          <a:solidFill>
                            <a:srgbClr val="000000"/>
                          </a:solidFill>
                          <a:effectLst/>
                          <a:latin typeface="+mn-lt"/>
                          <a:ea typeface="+mn-ea"/>
                          <a:cs typeface="+mn-cs"/>
                        </a:rPr>
                        <a:t>input</a:t>
                      </a:r>
                      <a:r>
                        <a:rPr lang="en-US" sz="1400" kern="1200" dirty="0">
                          <a:solidFill>
                            <a:srgbClr val="000000"/>
                          </a:solidFill>
                          <a:effectLst/>
                          <a:latin typeface="+mn-lt"/>
                          <a:ea typeface="+mn-ea"/>
                          <a:cs typeface="+mn-cs"/>
                        </a:rPr>
                        <a:t>|</a:t>
                      </a:r>
                      <a:r>
                        <a:rPr lang="en-US" sz="1400" b="1" kern="1200" dirty="0">
                          <a:solidFill>
                            <a:srgbClr val="000000"/>
                          </a:solidFill>
                          <a:effectLst/>
                          <a:latin typeface="+mn-lt"/>
                          <a:ea typeface="+mn-ea"/>
                          <a:cs typeface="+mn-cs"/>
                        </a:rPr>
                        <a:t>output</a:t>
                      </a:r>
                      <a:r>
                        <a:rPr lang="en-US" sz="1400" kern="1200" dirty="0">
                          <a:solidFill>
                            <a:srgbClr val="000000"/>
                          </a:solidFill>
                          <a:effectLst/>
                          <a:latin typeface="+mn-lt"/>
                          <a:ea typeface="+mn-ea"/>
                          <a:cs typeface="+mn-cs"/>
                        </a:rPr>
                        <a:t>}</a:t>
                      </a:r>
                    </a:p>
                    <a:p>
                      <a:r>
                        <a:rPr lang="en-US" sz="1400" i="1" kern="1200" dirty="0">
                          <a:solidFill>
                            <a:srgbClr val="000000"/>
                          </a:solidFill>
                          <a:effectLst/>
                          <a:latin typeface="+mn-lt"/>
                          <a:ea typeface="+mn-ea"/>
                          <a:cs typeface="+mn-cs"/>
                        </a:rPr>
                        <a:t>policy-name</a:t>
                      </a:r>
                    </a:p>
                  </a:txBody>
                  <a:tcPr anchor="ctr"/>
                </a:tc>
                <a:extLst>
                  <a:ext uri="{0D108BD9-81ED-4DB2-BD59-A6C34878D82A}">
                    <a16:rowId xmlns:a16="http://schemas.microsoft.com/office/drawing/2014/main" val="1480027"/>
                  </a:ext>
                </a:extLst>
              </a:tr>
            </a:tbl>
          </a:graphicData>
        </a:graphic>
      </p:graphicFrame>
    </p:spTree>
    <p:extLst>
      <p:ext uri="{BB962C8B-B14F-4D97-AF65-F5344CB8AC3E}">
        <p14:creationId xmlns:p14="http://schemas.microsoft.com/office/powerpoint/2010/main" val="370489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9479016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Access Control Lists (ACLs)</a:t>
            </a:r>
            <a:br>
              <a:rPr lang="en-US" dirty="0"/>
            </a:br>
            <a:r>
              <a:rPr lang="en-US" dirty="0"/>
              <a:t>Numbered Extended ACLs </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840371" cy="3293209"/>
          </a:xfrm>
          <a:prstGeom prst="rect">
            <a:avLst/>
          </a:prstGeom>
          <a:noFill/>
        </p:spPr>
        <p:txBody>
          <a:bodyPr wrap="square" rtlCol="0">
            <a:spAutoFit/>
          </a:bodyPr>
          <a:lstStyle/>
          <a:p>
            <a:r>
              <a:rPr lang="en-US" sz="1600" dirty="0">
                <a:solidFill>
                  <a:srgbClr val="000000"/>
                </a:solidFill>
              </a:rPr>
              <a:t>The process for defining a numbered extended ACL is as follows:</a:t>
            </a:r>
          </a:p>
          <a:p>
            <a:endParaRPr lang="en-US" sz="1600" dirty="0">
              <a:solidFill>
                <a:srgbClr val="000000"/>
              </a:solidFill>
            </a:endParaRPr>
          </a:p>
          <a:p>
            <a:pPr lvl="1"/>
            <a:r>
              <a:rPr lang="en-US" sz="1600" b="1" dirty="0">
                <a:solidFill>
                  <a:srgbClr val="000000"/>
                </a:solidFill>
              </a:rPr>
              <a:t>Step 1. </a:t>
            </a:r>
            <a:r>
              <a:rPr lang="en-US" sz="1600" dirty="0">
                <a:solidFill>
                  <a:srgbClr val="000000"/>
                </a:solidFill>
              </a:rPr>
              <a:t>Define the ACL by using the command </a:t>
            </a:r>
            <a:r>
              <a:rPr lang="en-US" sz="1600" b="1" dirty="0">
                <a:solidFill>
                  <a:srgbClr val="000000"/>
                </a:solidFill>
              </a:rPr>
              <a:t>access-list</a:t>
            </a:r>
            <a:r>
              <a:rPr lang="en-US" sz="1600" dirty="0">
                <a:solidFill>
                  <a:srgbClr val="000000"/>
                </a:solidFill>
              </a:rPr>
              <a:t> </a:t>
            </a:r>
            <a:r>
              <a:rPr lang="en-US" sz="1600" i="1" dirty="0">
                <a:solidFill>
                  <a:srgbClr val="000000"/>
                </a:solidFill>
              </a:rPr>
              <a:t>acl-number</a:t>
            </a:r>
            <a:r>
              <a:rPr lang="en-US" sz="1600" dirty="0">
                <a:solidFill>
                  <a:srgbClr val="000000"/>
                </a:solidFill>
              </a:rPr>
              <a:t> {</a:t>
            </a:r>
            <a:r>
              <a:rPr lang="en-US" sz="1600" b="1" dirty="0">
                <a:solidFill>
                  <a:srgbClr val="000000"/>
                </a:solidFill>
              </a:rPr>
              <a:t>deny</a:t>
            </a:r>
            <a:r>
              <a:rPr lang="en-US" sz="1600" dirty="0">
                <a:solidFill>
                  <a:srgbClr val="000000"/>
                </a:solidFill>
              </a:rPr>
              <a:t>|</a:t>
            </a:r>
            <a:r>
              <a:rPr lang="en-US" sz="1600" b="1" dirty="0">
                <a:solidFill>
                  <a:srgbClr val="000000"/>
                </a:solidFill>
              </a:rPr>
              <a:t>permit</a:t>
            </a:r>
            <a:r>
              <a:rPr lang="en-US" sz="1600" dirty="0">
                <a:solidFill>
                  <a:srgbClr val="000000"/>
                </a:solidFill>
              </a:rPr>
              <a:t>} </a:t>
            </a:r>
            <a:r>
              <a:rPr lang="en-US" sz="1600" i="1" dirty="0">
                <a:solidFill>
                  <a:srgbClr val="000000"/>
                </a:solidFill>
              </a:rPr>
              <a:t>protocol source source-wildcard destination destination-wildcard</a:t>
            </a:r>
            <a:r>
              <a:rPr lang="en-US" sz="1600" dirty="0">
                <a:solidFill>
                  <a:srgbClr val="000000"/>
                </a:solidFill>
              </a:rPr>
              <a:t> [</a:t>
            </a:r>
            <a:r>
              <a:rPr lang="en-US" sz="1600" i="1" dirty="0">
                <a:solidFill>
                  <a:srgbClr val="000000"/>
                </a:solidFill>
              </a:rPr>
              <a:t>protocol-options</a:t>
            </a:r>
            <a:r>
              <a:rPr lang="en-US" sz="1600" dirty="0">
                <a:solidFill>
                  <a:srgbClr val="000000"/>
                </a:solidFill>
              </a:rPr>
              <a:t>] [</a:t>
            </a:r>
            <a:r>
              <a:rPr lang="en-US" sz="1600" b="1" dirty="0">
                <a:solidFill>
                  <a:srgbClr val="000000"/>
                </a:solidFill>
              </a:rPr>
              <a:t>log</a:t>
            </a:r>
            <a:r>
              <a:rPr lang="en-US" sz="1600" dirty="0">
                <a:solidFill>
                  <a:srgbClr val="000000"/>
                </a:solidFill>
              </a:rPr>
              <a:t> | </a:t>
            </a:r>
            <a:r>
              <a:rPr lang="en-US" sz="1600" b="1" dirty="0">
                <a:solidFill>
                  <a:srgbClr val="000000"/>
                </a:solidFill>
              </a:rPr>
              <a:t>log-input</a:t>
            </a:r>
            <a:r>
              <a:rPr lang="en-US" sz="1600" dirty="0">
                <a:solidFill>
                  <a:srgbClr val="000000"/>
                </a:solidFill>
              </a:rPr>
              <a:t>]. The ACL number can be 100–199 or 2000–2699.</a:t>
            </a:r>
          </a:p>
          <a:p>
            <a:pPr lvl="2"/>
            <a:endParaRPr lang="en-US" sz="1600" dirty="0">
              <a:solidFill>
                <a:srgbClr val="000000"/>
              </a:solidFill>
            </a:endParaRPr>
          </a:p>
          <a:p>
            <a:pPr lvl="1"/>
            <a:r>
              <a:rPr lang="en-US" sz="1600" b="1" dirty="0">
                <a:solidFill>
                  <a:srgbClr val="000000"/>
                </a:solidFill>
              </a:rPr>
              <a:t>Step 2. </a:t>
            </a:r>
            <a:r>
              <a:rPr lang="en-US" sz="1600" dirty="0">
                <a:solidFill>
                  <a:srgbClr val="000000"/>
                </a:solidFill>
              </a:rPr>
              <a:t>Apply the ACL to an interface by using the command </a:t>
            </a:r>
            <a:r>
              <a:rPr lang="en-US" sz="1600" b="1" dirty="0">
                <a:solidFill>
                  <a:srgbClr val="000000"/>
                </a:solidFill>
              </a:rPr>
              <a:t>ip access-group</a:t>
            </a:r>
            <a:r>
              <a:rPr lang="en-US" sz="1600" dirty="0">
                <a:solidFill>
                  <a:srgbClr val="000000"/>
                </a:solidFill>
              </a:rPr>
              <a:t> {</a:t>
            </a:r>
            <a:r>
              <a:rPr lang="en-US" sz="1600" i="1" dirty="0">
                <a:solidFill>
                  <a:srgbClr val="000000"/>
                </a:solidFill>
              </a:rPr>
              <a:t>acl-number</a:t>
            </a:r>
            <a:r>
              <a:rPr lang="en-US" sz="1600" dirty="0">
                <a:solidFill>
                  <a:srgbClr val="000000"/>
                </a:solidFill>
              </a:rPr>
              <a:t>} {</a:t>
            </a:r>
            <a:r>
              <a:rPr lang="en-US" sz="1600" b="1" dirty="0">
                <a:solidFill>
                  <a:srgbClr val="000000"/>
                </a:solidFill>
              </a:rPr>
              <a:t>in</a:t>
            </a:r>
            <a:r>
              <a:rPr lang="en-US" sz="1600" dirty="0">
                <a:solidFill>
                  <a:srgbClr val="000000"/>
                </a:solidFill>
              </a:rPr>
              <a:t>|</a:t>
            </a:r>
            <a:r>
              <a:rPr lang="en-US" sz="1600" b="1" dirty="0">
                <a:solidFill>
                  <a:srgbClr val="000000"/>
                </a:solidFill>
              </a:rPr>
              <a:t>out</a:t>
            </a:r>
            <a:r>
              <a:rPr lang="en-US" sz="1600" dirty="0">
                <a:solidFill>
                  <a:srgbClr val="000000"/>
                </a:solidFill>
              </a:rPr>
              <a:t>} under interface configuration mode.</a:t>
            </a:r>
          </a:p>
          <a:p>
            <a:pPr lvl="1"/>
            <a:endParaRPr lang="en-US" sz="1600" dirty="0">
              <a:solidFill>
                <a:srgbClr val="000000"/>
              </a:solidFill>
            </a:endParaRPr>
          </a:p>
          <a:p>
            <a:r>
              <a:rPr lang="en-US" sz="1600" dirty="0">
                <a:solidFill>
                  <a:srgbClr val="000000"/>
                </a:solidFill>
              </a:rPr>
              <a:t>As with standard ACLs, source source-wildcard and destination destination-wildcard can be defined to match a single host with the host keyword or match any subnet with the any keyword.</a:t>
            </a:r>
          </a:p>
          <a:p>
            <a:endParaRPr lang="en-US" sz="1600" dirty="0">
              <a:solidFill>
                <a:srgbClr val="000000"/>
              </a:solidFill>
            </a:endParaRPr>
          </a:p>
          <a:p>
            <a:r>
              <a:rPr lang="en-US" sz="1600" dirty="0">
                <a:solidFill>
                  <a:srgbClr val="000000"/>
                </a:solidFill>
              </a:rPr>
              <a:t>The </a:t>
            </a:r>
            <a:r>
              <a:rPr lang="en-US" sz="1600" i="1" dirty="0">
                <a:solidFill>
                  <a:srgbClr val="000000"/>
                </a:solidFill>
              </a:rPr>
              <a:t>protocol-options</a:t>
            </a:r>
            <a:r>
              <a:rPr lang="en-US" sz="1600" dirty="0">
                <a:solidFill>
                  <a:srgbClr val="000000"/>
                </a:solidFill>
              </a:rPr>
              <a:t> keyword differs based on the protocol specified in the ACE.</a:t>
            </a:r>
          </a:p>
        </p:txBody>
      </p:sp>
    </p:spTree>
    <p:extLst>
      <p:ext uri="{BB962C8B-B14F-4D97-AF65-F5344CB8AC3E}">
        <p14:creationId xmlns:p14="http://schemas.microsoft.com/office/powerpoint/2010/main" val="2527643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36972</TotalTime>
  <Words>7618</Words>
  <Application>Microsoft Office PowerPoint</Application>
  <PresentationFormat>On-screen Show (16:9)</PresentationFormat>
  <Paragraphs>705</Paragraphs>
  <Slides>82</Slides>
  <Notes>82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Calibri</vt:lpstr>
      <vt:lpstr>CiscoSans ExtraLight</vt:lpstr>
      <vt:lpstr>Default Theme</vt:lpstr>
      <vt:lpstr>Chapter 26: Network Device Access Control and Infrastructure Security</vt:lpstr>
      <vt:lpstr>Chapter 26 Content</vt:lpstr>
      <vt:lpstr>Access Control Lists (ACLs)</vt:lpstr>
      <vt:lpstr>Access Control Lists (ACLs) ACLs</vt:lpstr>
      <vt:lpstr>Access Control Lists (ACLs) Wildcard Masks</vt:lpstr>
      <vt:lpstr>Access Control Lists (ACLs) Applying ACLs</vt:lpstr>
      <vt:lpstr>Access Control Lists (ACLs) Numbered ACLs</vt:lpstr>
      <vt:lpstr>Access Control Lists (ACLs) Numbered ACLs (Cont.)</vt:lpstr>
      <vt:lpstr>Access Control Lists (ACLs) Numbered Extended ACLs </vt:lpstr>
      <vt:lpstr>Access Control Lists (ACLs) Numbered Extended ACLs (Cont.) </vt:lpstr>
      <vt:lpstr>Access Control Lists (ACLs) Named ACLs </vt:lpstr>
      <vt:lpstr>Access Control Lists (ACLs) Standard and Extended Names ACLs</vt:lpstr>
      <vt:lpstr>Access Control Lists (ACLs) Port ACLs (PACLs)</vt:lpstr>
      <vt:lpstr>Access Control Lists (ACLs) Applying a PACL</vt:lpstr>
      <vt:lpstr>Access Control Lists (ACLs) VLAN ACLs (VACLs)</vt:lpstr>
      <vt:lpstr>Access Control Lists (ACLs) Creating and Applying a VACL</vt:lpstr>
      <vt:lpstr>Access Control Lists (ACLs) PACL, VACL, and PACL Interaction</vt:lpstr>
      <vt:lpstr>Terminal Lines and Password Protection</vt:lpstr>
      <vt:lpstr>Terminal Lines and Password Protection Terminal Lines</vt:lpstr>
      <vt:lpstr>Terminal Lines and Password Protection Password Protection</vt:lpstr>
      <vt:lpstr>Terminal Lines and Password Protection Password Types</vt:lpstr>
      <vt:lpstr>Terminal Lines and Password Protection Password Encryption</vt:lpstr>
      <vt:lpstr>Terminal Lines and Password Protection Username and Password Authentication</vt:lpstr>
      <vt:lpstr>Terminal Lines and Password Protection Configuring Line Local Password Authentication</vt:lpstr>
      <vt:lpstr>Terminal Lines and Password Protection Verifying Line Local Password Authentication</vt:lpstr>
      <vt:lpstr>Terminal Lines and Password Protection Configuring Line Local Username &amp; Password Authentication</vt:lpstr>
      <vt:lpstr>Terminal Lines and Password Protection Verifying Line Local Username &amp; Password Authentication</vt:lpstr>
      <vt:lpstr>Terminal Lines and Password Protection Privilege Levels &amp; Role-Based Access Control (RBAC)</vt:lpstr>
      <vt:lpstr>Terminal Lines and Password Protection Configuring a Username with Privilege Level</vt:lpstr>
      <vt:lpstr>Terminal Lines and Password Protection Verifying Privilege Levels</vt:lpstr>
      <vt:lpstr>Terminal Lines and Password Protection Controlling Access to vty Lines with ACLs</vt:lpstr>
      <vt:lpstr>Terminal Lines and Password Protection Verifying Access to vty Lines with ACLs</vt:lpstr>
      <vt:lpstr>Terminal Lines and Password Protection Controlling Access to vty Lines Using Transport Input</vt:lpstr>
      <vt:lpstr>Terminal Lines and Password Protection Controlling Access to vty Lines Using Transport Input</vt:lpstr>
      <vt:lpstr>Terminal Lines and Password Protection Verifying Access to vty Lines Using Transport Input</vt:lpstr>
      <vt:lpstr>Terminal Lines and Password Protection Verifying Access to vty Lines Using Transport Input (Cont.)</vt:lpstr>
      <vt:lpstr>Terminal Lines and Password Protection Enabling SSH vty Access</vt:lpstr>
      <vt:lpstr>Terminal Lines and Password Protection Configuring vty Access Using SSH</vt:lpstr>
      <vt:lpstr>Terminal Lines and Password Protection Aux Port and Exec Timeout</vt:lpstr>
      <vt:lpstr>Terminal Lines and Password Protection Absolute Timeout</vt:lpstr>
      <vt:lpstr>Authentication, Authorization, and Accounting (AAA)</vt:lpstr>
      <vt:lpstr>Authentication, Authorization, and Accounting (AAA) AAA Framework</vt:lpstr>
      <vt:lpstr>Authentication, Authorization, and Accounting (AAA) AAA Use Cases</vt:lpstr>
      <vt:lpstr>Authentication, Authorization, and Accounting (AAA) TACACS+</vt:lpstr>
      <vt:lpstr>Authentication, Authorization, and Accounting (AAA) RADIUS</vt:lpstr>
      <vt:lpstr>Authentication, Authorization, and Accounting (AAA) RADIUS &amp; TACACS+ Comparison</vt:lpstr>
      <vt:lpstr>Authentication, Authorization, and Accounting (AAA) Configuring AAA for Network Device Access Control</vt:lpstr>
      <vt:lpstr>Authentication, Authorization, and Accounting (AAA) Configuring AAA for Network Device Access Control (Cont.)</vt:lpstr>
      <vt:lpstr>Authentication, Authorization, and Accounting (AAA) Configuring AAA for Network Device Access Control (Cont.)</vt:lpstr>
      <vt:lpstr>Authentication, Authorization, and Accounting (AAA) Configuring AAA for Network Device Access Control (Cont.)</vt:lpstr>
      <vt:lpstr>Authentication, Authorization, and Accounting (AAA) AAA Configuration For Device Control Example</vt:lpstr>
      <vt:lpstr>Authentication, Authorization, and Accounting (AAA) Verifying AAA Configuration</vt:lpstr>
      <vt:lpstr>Zone-Based Firewall (ZBFW)</vt:lpstr>
      <vt:lpstr>Zone-Based Firewall (ZBFW) The Self &amp; Default Zones</vt:lpstr>
      <vt:lpstr>Zone-Based Firewall (ZBFW) ZMFW Configuration</vt:lpstr>
      <vt:lpstr>Zone-Based Firewall (ZBFW) ZMFW Configuration (Cont.)</vt:lpstr>
      <vt:lpstr>Zone-Based Firewall (ZBFW) ZMFW Configuration (Cont.)</vt:lpstr>
      <vt:lpstr>Zone-Based Firewall (ZBFW) ZMFW Configuration (Cont.)</vt:lpstr>
      <vt:lpstr>Zone-Based Firewall (ZBFW) ZMFW Configuration (Cont.)</vt:lpstr>
      <vt:lpstr>Zone-Based Firewall (ZBFW) ZMFW Configuration (Cont.)</vt:lpstr>
      <vt:lpstr>Zone-Based Firewall (ZBFW) ZMFW Configuration (Cont.)</vt:lpstr>
      <vt:lpstr>Zone-Based Firewall (ZBFW) ZMFW Configuration (Cont.)</vt:lpstr>
      <vt:lpstr>Zone-Based Firewall (ZBFW) Verifying the Outside-to-Self Policy</vt:lpstr>
      <vt:lpstr>Zone-Based Firewall (ZBFW) ACL Counters from the Inspect Class Maps</vt:lpstr>
      <vt:lpstr>Zone-Based Firewall (ZBFW) Verifying ZBFW</vt:lpstr>
      <vt:lpstr>Zone-Based Firewall (ZBFW) Configuring the Self-to-Outside Policy</vt:lpstr>
      <vt:lpstr>Control Plane Policing (CoPP)</vt:lpstr>
      <vt:lpstr>Control Plane Policing (CoPP) Configuring ACLs for CoPP</vt:lpstr>
      <vt:lpstr>Control Plane Policing (CoPP) Class Configuration for CoPP</vt:lpstr>
      <vt:lpstr>Control Plane Policing (CoPP) Policy Configuration for CoPP</vt:lpstr>
      <vt:lpstr>Control Plane Policing (CoPP) Applying the Policy for CoPP</vt:lpstr>
      <vt:lpstr>Control Plane Policing (CoPP) Verifying the Policy for CoPP</vt:lpstr>
      <vt:lpstr>Control Plane Policing (CoPP) Verifying the Policy for CoPP (Cont.)</vt:lpstr>
      <vt:lpstr>Device Hardening</vt:lpstr>
      <vt:lpstr>Device Hardening Device Hardening</vt:lpstr>
      <vt:lpstr>Control Plane Policing (CoPP) Device Hardening (Cont.)</vt:lpstr>
      <vt:lpstr>Prepare for the Exam</vt:lpstr>
      <vt:lpstr>Prepare for the Exam Key Topics for Chapter 26</vt:lpstr>
      <vt:lpstr>Prepare for the Exam Key Terms for Chapter 26</vt:lpstr>
      <vt:lpstr>Prepare for the Exam Command Reference for Chapter 26</vt:lpstr>
      <vt:lpstr>Prepare for the Exam Command Reference for Chapter 26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663</cp:revision>
  <dcterms:created xsi:type="dcterms:W3CDTF">2019-10-18T06:21:22Z</dcterms:created>
  <dcterms:modified xsi:type="dcterms:W3CDTF">2020-02-21T18:53:29Z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