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5.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6.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7.xml" ContentType="application/vnd.openxmlformats-officedocument.presentationml.tags+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67"/>
  </p:notesMasterIdLst>
  <p:sldIdLst>
    <p:sldId id="513" r:id="rId2"/>
    <p:sldId id="1207" r:id="rId3"/>
    <p:sldId id="1206" r:id="rId4"/>
    <p:sldId id="1208" r:id="rId5"/>
    <p:sldId id="1280" r:id="rId6"/>
    <p:sldId id="1282" r:id="rId7"/>
    <p:sldId id="1283" r:id="rId8"/>
    <p:sldId id="1285" r:id="rId9"/>
    <p:sldId id="1286" r:id="rId10"/>
    <p:sldId id="1274" r:id="rId11"/>
    <p:sldId id="1287" r:id="rId12"/>
    <p:sldId id="1290" r:id="rId13"/>
    <p:sldId id="1289" r:id="rId14"/>
    <p:sldId id="1292" r:id="rId15"/>
    <p:sldId id="1293" r:id="rId16"/>
    <p:sldId id="1294" r:id="rId17"/>
    <p:sldId id="1295" r:id="rId18"/>
    <p:sldId id="1297" r:id="rId19"/>
    <p:sldId id="1310" r:id="rId20"/>
    <p:sldId id="1298" r:id="rId21"/>
    <p:sldId id="1299" r:id="rId22"/>
    <p:sldId id="1300" r:id="rId23"/>
    <p:sldId id="1301" r:id="rId24"/>
    <p:sldId id="1303" r:id="rId25"/>
    <p:sldId id="1304" r:id="rId26"/>
    <p:sldId id="1306" r:id="rId27"/>
    <p:sldId id="1307" r:id="rId28"/>
    <p:sldId id="1309" r:id="rId29"/>
    <p:sldId id="1312" r:id="rId30"/>
    <p:sldId id="1311" r:id="rId31"/>
    <p:sldId id="1314" r:id="rId32"/>
    <p:sldId id="1315" r:id="rId33"/>
    <p:sldId id="1316" r:id="rId34"/>
    <p:sldId id="1317" r:id="rId35"/>
    <p:sldId id="1318" r:id="rId36"/>
    <p:sldId id="1319" r:id="rId37"/>
    <p:sldId id="1320" r:id="rId38"/>
    <p:sldId id="1321" r:id="rId39"/>
    <p:sldId id="1322" r:id="rId40"/>
    <p:sldId id="1324" r:id="rId41"/>
    <p:sldId id="1325" r:id="rId42"/>
    <p:sldId id="1326" r:id="rId43"/>
    <p:sldId id="1327" r:id="rId44"/>
    <p:sldId id="1328" r:id="rId45"/>
    <p:sldId id="1329" r:id="rId46"/>
    <p:sldId id="1330" r:id="rId47"/>
    <p:sldId id="1331" r:id="rId48"/>
    <p:sldId id="1332" r:id="rId49"/>
    <p:sldId id="1333" r:id="rId50"/>
    <p:sldId id="1334" r:id="rId51"/>
    <p:sldId id="1335" r:id="rId52"/>
    <p:sldId id="1337" r:id="rId53"/>
    <p:sldId id="1338" r:id="rId54"/>
    <p:sldId id="1339" r:id="rId55"/>
    <p:sldId id="1340" r:id="rId56"/>
    <p:sldId id="1254" r:id="rId57"/>
    <p:sldId id="1250" r:id="rId58"/>
    <p:sldId id="1275" r:id="rId59"/>
    <p:sldId id="1251" r:id="rId60"/>
    <p:sldId id="1252" r:id="rId61"/>
    <p:sldId id="1276" r:id="rId62"/>
    <p:sldId id="1277" r:id="rId63"/>
    <p:sldId id="1278" r:id="rId64"/>
    <p:sldId id="1279" r:id="rId65"/>
    <p:sldId id="1253" r:id="rId66"/>
  </p:sldIdLst>
  <p:sldSz cx="9144000" cy="5143500" type="screen16x9"/>
  <p:notesSz cx="6858000" cy="9144000"/>
  <p:custDataLst>
    <p:tags r:id="rId68"/>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33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Reif" initials="BR" lastIdx="3" clrIdx="0"/>
  <p:cmAuthor id="1" name="Jane Gibbons -X (jagibbon - DEL ORO CONSULTING INC at Cisco)" initials="JG-(-DOCIaC" lastIdx="28" clrIdx="1"/>
  <p:cmAuthor id="2" name="Bob Vachon" initials="BV" lastIdx="24" clrIdx="2"/>
  <p:cmAuthor id="3" name="Sue Livingston -X (suliving - UNICON INC at Cisco)" initials="SL-(-UIaC" lastIdx="15" clrIdx="3"/>
  <p:cmAuthor id="4" name="jagibbon" initials="jmg" lastIdx="8"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CC"/>
    <a:srgbClr val="000099"/>
    <a:srgbClr val="CC99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00" autoAdjust="0"/>
    <p:restoredTop sz="86580" autoAdjust="0"/>
  </p:normalViewPr>
  <p:slideViewPr>
    <p:cSldViewPr snapToGrid="0" showGuides="1">
      <p:cViewPr varScale="1">
        <p:scale>
          <a:sx n="77" d="100"/>
          <a:sy n="77" d="100"/>
        </p:scale>
        <p:origin x="988" y="52"/>
      </p:cViewPr>
      <p:guideLst>
        <p:guide orient="horz" pos="1620"/>
        <p:guide pos="336"/>
      </p:guideLst>
    </p:cSldViewPr>
  </p:slideViewPr>
  <p:outlineViewPr>
    <p:cViewPr>
      <p:scale>
        <a:sx n="33" d="100"/>
        <a:sy n="33" d="100"/>
      </p:scale>
      <p:origin x="0" y="-226704"/>
    </p:cViewPr>
  </p:outlineViewPr>
  <p:notesTextViewPr>
    <p:cViewPr>
      <p:scale>
        <a:sx n="1" d="1"/>
        <a:sy n="1" d="1"/>
      </p:scale>
      <p:origin x="0" y="0"/>
    </p:cViewPr>
  </p:notesTextViewPr>
  <p:sorterViewPr>
    <p:cViewPr>
      <p:scale>
        <a:sx n="111" d="100"/>
        <a:sy n="111" d="100"/>
      </p:scale>
      <p:origin x="0" y="-125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6337D9-3022-3D41-8D8A-BDF2F3B0DD8E}" type="datetimeFigureOut">
              <a:rPr lang="en-US" smtClean="0"/>
              <a:t>2/21/2020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41018C-6CAF-B84E-B92C-ECB119457FBA}" type="slidenum">
              <a:rPr lang="en-US" smtClean="0"/>
              <a:t>‹#›</a:t>
            </a:fld>
            <a:endParaRPr lang="en-US" dirty="0"/>
          </a:p>
        </p:txBody>
      </p:sp>
    </p:spTree>
    <p:extLst>
      <p:ext uri="{BB962C8B-B14F-4D97-AF65-F5344CB8AC3E}">
        <p14:creationId xmlns:p14="http://schemas.microsoft.com/office/powerpoint/2010/main" val="19375648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a:t>
            </a:fld>
            <a:endParaRPr lang="en-US" dirty="0"/>
          </a:p>
        </p:txBody>
      </p:sp>
    </p:spTree>
    <p:extLst>
      <p:ext uri="{BB962C8B-B14F-4D97-AF65-F5344CB8AC3E}">
        <p14:creationId xmlns:p14="http://schemas.microsoft.com/office/powerpoint/2010/main" val="3025542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10</a:t>
            </a:fld>
            <a:endParaRPr lang="en-US" dirty="0"/>
          </a:p>
        </p:txBody>
      </p:sp>
    </p:spTree>
    <p:extLst>
      <p:ext uri="{BB962C8B-B14F-4D97-AF65-F5344CB8AC3E}">
        <p14:creationId xmlns:p14="http://schemas.microsoft.com/office/powerpoint/2010/main" val="4105644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11</a:t>
            </a:fld>
            <a:endParaRPr lang="en-US" dirty="0"/>
          </a:p>
        </p:txBody>
      </p:sp>
    </p:spTree>
    <p:extLst>
      <p:ext uri="{BB962C8B-B14F-4D97-AF65-F5344CB8AC3E}">
        <p14:creationId xmlns:p14="http://schemas.microsoft.com/office/powerpoint/2010/main" val="564104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12</a:t>
            </a:fld>
            <a:endParaRPr lang="en-US" dirty="0"/>
          </a:p>
        </p:txBody>
      </p:sp>
    </p:spTree>
    <p:extLst>
      <p:ext uri="{BB962C8B-B14F-4D97-AF65-F5344CB8AC3E}">
        <p14:creationId xmlns:p14="http://schemas.microsoft.com/office/powerpoint/2010/main" val="3983078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13</a:t>
            </a:fld>
            <a:endParaRPr lang="en-US" dirty="0"/>
          </a:p>
        </p:txBody>
      </p:sp>
    </p:spTree>
    <p:extLst>
      <p:ext uri="{BB962C8B-B14F-4D97-AF65-F5344CB8AC3E}">
        <p14:creationId xmlns:p14="http://schemas.microsoft.com/office/powerpoint/2010/main" val="2663189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14</a:t>
            </a:fld>
            <a:endParaRPr lang="en-US" dirty="0"/>
          </a:p>
        </p:txBody>
      </p:sp>
    </p:spTree>
    <p:extLst>
      <p:ext uri="{BB962C8B-B14F-4D97-AF65-F5344CB8AC3E}">
        <p14:creationId xmlns:p14="http://schemas.microsoft.com/office/powerpoint/2010/main" val="1845058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15</a:t>
            </a:fld>
            <a:endParaRPr lang="en-US" dirty="0"/>
          </a:p>
        </p:txBody>
      </p:sp>
    </p:spTree>
    <p:extLst>
      <p:ext uri="{BB962C8B-B14F-4D97-AF65-F5344CB8AC3E}">
        <p14:creationId xmlns:p14="http://schemas.microsoft.com/office/powerpoint/2010/main" val="2810935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16</a:t>
            </a:fld>
            <a:endParaRPr lang="en-US" dirty="0"/>
          </a:p>
        </p:txBody>
      </p:sp>
    </p:spTree>
    <p:extLst>
      <p:ext uri="{BB962C8B-B14F-4D97-AF65-F5344CB8AC3E}">
        <p14:creationId xmlns:p14="http://schemas.microsoft.com/office/powerpoint/2010/main" val="3384399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17</a:t>
            </a:fld>
            <a:endParaRPr lang="en-US" dirty="0"/>
          </a:p>
        </p:txBody>
      </p:sp>
    </p:spTree>
    <p:extLst>
      <p:ext uri="{BB962C8B-B14F-4D97-AF65-F5344CB8AC3E}">
        <p14:creationId xmlns:p14="http://schemas.microsoft.com/office/powerpoint/2010/main" val="1300179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18</a:t>
            </a:fld>
            <a:endParaRPr lang="en-US" dirty="0"/>
          </a:p>
        </p:txBody>
      </p:sp>
    </p:spTree>
    <p:extLst>
      <p:ext uri="{BB962C8B-B14F-4D97-AF65-F5344CB8AC3E}">
        <p14:creationId xmlns:p14="http://schemas.microsoft.com/office/powerpoint/2010/main" val="4242897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19</a:t>
            </a:fld>
            <a:endParaRPr lang="en-US" dirty="0"/>
          </a:p>
        </p:txBody>
      </p:sp>
    </p:spTree>
    <p:extLst>
      <p:ext uri="{BB962C8B-B14F-4D97-AF65-F5344CB8AC3E}">
        <p14:creationId xmlns:p14="http://schemas.microsoft.com/office/powerpoint/2010/main" val="884033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a:t>
            </a:fld>
            <a:endParaRPr lang="en-US" dirty="0"/>
          </a:p>
        </p:txBody>
      </p:sp>
    </p:spTree>
    <p:extLst>
      <p:ext uri="{BB962C8B-B14F-4D97-AF65-F5344CB8AC3E}">
        <p14:creationId xmlns:p14="http://schemas.microsoft.com/office/powerpoint/2010/main" val="3521304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20</a:t>
            </a:fld>
            <a:endParaRPr lang="en-US" dirty="0"/>
          </a:p>
        </p:txBody>
      </p:sp>
    </p:spTree>
    <p:extLst>
      <p:ext uri="{BB962C8B-B14F-4D97-AF65-F5344CB8AC3E}">
        <p14:creationId xmlns:p14="http://schemas.microsoft.com/office/powerpoint/2010/main" val="951093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21</a:t>
            </a:fld>
            <a:endParaRPr lang="en-US" dirty="0"/>
          </a:p>
        </p:txBody>
      </p:sp>
    </p:spTree>
    <p:extLst>
      <p:ext uri="{BB962C8B-B14F-4D97-AF65-F5344CB8AC3E}">
        <p14:creationId xmlns:p14="http://schemas.microsoft.com/office/powerpoint/2010/main" val="2334324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22</a:t>
            </a:fld>
            <a:endParaRPr lang="en-US" dirty="0"/>
          </a:p>
        </p:txBody>
      </p:sp>
    </p:spTree>
    <p:extLst>
      <p:ext uri="{BB962C8B-B14F-4D97-AF65-F5344CB8AC3E}">
        <p14:creationId xmlns:p14="http://schemas.microsoft.com/office/powerpoint/2010/main" val="40976391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23</a:t>
            </a:fld>
            <a:endParaRPr lang="en-US" dirty="0"/>
          </a:p>
        </p:txBody>
      </p:sp>
    </p:spTree>
    <p:extLst>
      <p:ext uri="{BB962C8B-B14F-4D97-AF65-F5344CB8AC3E}">
        <p14:creationId xmlns:p14="http://schemas.microsoft.com/office/powerpoint/2010/main" val="24691955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24</a:t>
            </a:fld>
            <a:endParaRPr lang="en-US" dirty="0"/>
          </a:p>
        </p:txBody>
      </p:sp>
    </p:spTree>
    <p:extLst>
      <p:ext uri="{BB962C8B-B14F-4D97-AF65-F5344CB8AC3E}">
        <p14:creationId xmlns:p14="http://schemas.microsoft.com/office/powerpoint/2010/main" val="2884313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25</a:t>
            </a:fld>
            <a:endParaRPr lang="en-US" dirty="0"/>
          </a:p>
        </p:txBody>
      </p:sp>
    </p:spTree>
    <p:extLst>
      <p:ext uri="{BB962C8B-B14F-4D97-AF65-F5344CB8AC3E}">
        <p14:creationId xmlns:p14="http://schemas.microsoft.com/office/powerpoint/2010/main" val="34360559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26</a:t>
            </a:fld>
            <a:endParaRPr lang="en-US" dirty="0"/>
          </a:p>
        </p:txBody>
      </p:sp>
    </p:spTree>
    <p:extLst>
      <p:ext uri="{BB962C8B-B14F-4D97-AF65-F5344CB8AC3E}">
        <p14:creationId xmlns:p14="http://schemas.microsoft.com/office/powerpoint/2010/main" val="4370029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27</a:t>
            </a:fld>
            <a:endParaRPr lang="en-US" dirty="0"/>
          </a:p>
        </p:txBody>
      </p:sp>
    </p:spTree>
    <p:extLst>
      <p:ext uri="{BB962C8B-B14F-4D97-AF65-F5344CB8AC3E}">
        <p14:creationId xmlns:p14="http://schemas.microsoft.com/office/powerpoint/2010/main" val="26630837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28</a:t>
            </a:fld>
            <a:endParaRPr lang="en-US" dirty="0"/>
          </a:p>
        </p:txBody>
      </p:sp>
    </p:spTree>
    <p:extLst>
      <p:ext uri="{BB962C8B-B14F-4D97-AF65-F5344CB8AC3E}">
        <p14:creationId xmlns:p14="http://schemas.microsoft.com/office/powerpoint/2010/main" val="13733650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29</a:t>
            </a:fld>
            <a:endParaRPr lang="en-US" dirty="0"/>
          </a:p>
        </p:txBody>
      </p:sp>
    </p:spTree>
    <p:extLst>
      <p:ext uri="{BB962C8B-B14F-4D97-AF65-F5344CB8AC3E}">
        <p14:creationId xmlns:p14="http://schemas.microsoft.com/office/powerpoint/2010/main" val="673227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3</a:t>
            </a:fld>
            <a:endParaRPr lang="en-US" dirty="0"/>
          </a:p>
        </p:txBody>
      </p:sp>
    </p:spTree>
    <p:extLst>
      <p:ext uri="{BB962C8B-B14F-4D97-AF65-F5344CB8AC3E}">
        <p14:creationId xmlns:p14="http://schemas.microsoft.com/office/powerpoint/2010/main" val="40903462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30</a:t>
            </a:fld>
            <a:endParaRPr lang="en-US" dirty="0"/>
          </a:p>
        </p:txBody>
      </p:sp>
    </p:spTree>
    <p:extLst>
      <p:ext uri="{BB962C8B-B14F-4D97-AF65-F5344CB8AC3E}">
        <p14:creationId xmlns:p14="http://schemas.microsoft.com/office/powerpoint/2010/main" val="6893728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31</a:t>
            </a:fld>
            <a:endParaRPr lang="en-US" dirty="0"/>
          </a:p>
        </p:txBody>
      </p:sp>
    </p:spTree>
    <p:extLst>
      <p:ext uri="{BB962C8B-B14F-4D97-AF65-F5344CB8AC3E}">
        <p14:creationId xmlns:p14="http://schemas.microsoft.com/office/powerpoint/2010/main" val="29828408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32</a:t>
            </a:fld>
            <a:endParaRPr lang="en-US" dirty="0"/>
          </a:p>
        </p:txBody>
      </p:sp>
    </p:spTree>
    <p:extLst>
      <p:ext uri="{BB962C8B-B14F-4D97-AF65-F5344CB8AC3E}">
        <p14:creationId xmlns:p14="http://schemas.microsoft.com/office/powerpoint/2010/main" val="31962635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33</a:t>
            </a:fld>
            <a:endParaRPr lang="en-US" dirty="0"/>
          </a:p>
        </p:txBody>
      </p:sp>
    </p:spTree>
    <p:extLst>
      <p:ext uri="{BB962C8B-B14F-4D97-AF65-F5344CB8AC3E}">
        <p14:creationId xmlns:p14="http://schemas.microsoft.com/office/powerpoint/2010/main" val="13671729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34</a:t>
            </a:fld>
            <a:endParaRPr lang="en-US" dirty="0"/>
          </a:p>
        </p:txBody>
      </p:sp>
    </p:spTree>
    <p:extLst>
      <p:ext uri="{BB962C8B-B14F-4D97-AF65-F5344CB8AC3E}">
        <p14:creationId xmlns:p14="http://schemas.microsoft.com/office/powerpoint/2010/main" val="39682539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35</a:t>
            </a:fld>
            <a:endParaRPr lang="en-US" dirty="0"/>
          </a:p>
        </p:txBody>
      </p:sp>
    </p:spTree>
    <p:extLst>
      <p:ext uri="{BB962C8B-B14F-4D97-AF65-F5344CB8AC3E}">
        <p14:creationId xmlns:p14="http://schemas.microsoft.com/office/powerpoint/2010/main" val="30401471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36</a:t>
            </a:fld>
            <a:endParaRPr lang="en-US" dirty="0"/>
          </a:p>
        </p:txBody>
      </p:sp>
    </p:spTree>
    <p:extLst>
      <p:ext uri="{BB962C8B-B14F-4D97-AF65-F5344CB8AC3E}">
        <p14:creationId xmlns:p14="http://schemas.microsoft.com/office/powerpoint/2010/main" val="35143332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37</a:t>
            </a:fld>
            <a:endParaRPr lang="en-US" dirty="0"/>
          </a:p>
        </p:txBody>
      </p:sp>
    </p:spTree>
    <p:extLst>
      <p:ext uri="{BB962C8B-B14F-4D97-AF65-F5344CB8AC3E}">
        <p14:creationId xmlns:p14="http://schemas.microsoft.com/office/powerpoint/2010/main" val="7315662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38</a:t>
            </a:fld>
            <a:endParaRPr lang="en-US" dirty="0"/>
          </a:p>
        </p:txBody>
      </p:sp>
    </p:spTree>
    <p:extLst>
      <p:ext uri="{BB962C8B-B14F-4D97-AF65-F5344CB8AC3E}">
        <p14:creationId xmlns:p14="http://schemas.microsoft.com/office/powerpoint/2010/main" val="28753568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39</a:t>
            </a:fld>
            <a:endParaRPr lang="en-US" dirty="0"/>
          </a:p>
        </p:txBody>
      </p:sp>
    </p:spTree>
    <p:extLst>
      <p:ext uri="{BB962C8B-B14F-4D97-AF65-F5344CB8AC3E}">
        <p14:creationId xmlns:p14="http://schemas.microsoft.com/office/powerpoint/2010/main" val="1648655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a:t>
            </a:fld>
            <a:endParaRPr lang="en-US" dirty="0"/>
          </a:p>
        </p:txBody>
      </p:sp>
    </p:spTree>
    <p:extLst>
      <p:ext uri="{BB962C8B-B14F-4D97-AF65-F5344CB8AC3E}">
        <p14:creationId xmlns:p14="http://schemas.microsoft.com/office/powerpoint/2010/main" val="30923122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40</a:t>
            </a:fld>
            <a:endParaRPr lang="en-US" dirty="0"/>
          </a:p>
        </p:txBody>
      </p:sp>
    </p:spTree>
    <p:extLst>
      <p:ext uri="{BB962C8B-B14F-4D97-AF65-F5344CB8AC3E}">
        <p14:creationId xmlns:p14="http://schemas.microsoft.com/office/powerpoint/2010/main" val="3930239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41</a:t>
            </a:fld>
            <a:endParaRPr lang="en-US" dirty="0"/>
          </a:p>
        </p:txBody>
      </p:sp>
    </p:spTree>
    <p:extLst>
      <p:ext uri="{BB962C8B-B14F-4D97-AF65-F5344CB8AC3E}">
        <p14:creationId xmlns:p14="http://schemas.microsoft.com/office/powerpoint/2010/main" val="23882457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42</a:t>
            </a:fld>
            <a:endParaRPr lang="en-US" dirty="0"/>
          </a:p>
        </p:txBody>
      </p:sp>
    </p:spTree>
    <p:extLst>
      <p:ext uri="{BB962C8B-B14F-4D97-AF65-F5344CB8AC3E}">
        <p14:creationId xmlns:p14="http://schemas.microsoft.com/office/powerpoint/2010/main" val="26209072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43</a:t>
            </a:fld>
            <a:endParaRPr lang="en-US" dirty="0"/>
          </a:p>
        </p:txBody>
      </p:sp>
    </p:spTree>
    <p:extLst>
      <p:ext uri="{BB962C8B-B14F-4D97-AF65-F5344CB8AC3E}">
        <p14:creationId xmlns:p14="http://schemas.microsoft.com/office/powerpoint/2010/main" val="40923658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44</a:t>
            </a:fld>
            <a:endParaRPr lang="en-US" dirty="0"/>
          </a:p>
        </p:txBody>
      </p:sp>
    </p:spTree>
    <p:extLst>
      <p:ext uri="{BB962C8B-B14F-4D97-AF65-F5344CB8AC3E}">
        <p14:creationId xmlns:p14="http://schemas.microsoft.com/office/powerpoint/2010/main" val="25643364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45</a:t>
            </a:fld>
            <a:endParaRPr lang="en-US" dirty="0"/>
          </a:p>
        </p:txBody>
      </p:sp>
    </p:spTree>
    <p:extLst>
      <p:ext uri="{BB962C8B-B14F-4D97-AF65-F5344CB8AC3E}">
        <p14:creationId xmlns:p14="http://schemas.microsoft.com/office/powerpoint/2010/main" val="5391806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46</a:t>
            </a:fld>
            <a:endParaRPr lang="en-US" dirty="0"/>
          </a:p>
        </p:txBody>
      </p:sp>
    </p:spTree>
    <p:extLst>
      <p:ext uri="{BB962C8B-B14F-4D97-AF65-F5344CB8AC3E}">
        <p14:creationId xmlns:p14="http://schemas.microsoft.com/office/powerpoint/2010/main" val="16314476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47</a:t>
            </a:fld>
            <a:endParaRPr lang="en-US" dirty="0"/>
          </a:p>
        </p:txBody>
      </p:sp>
    </p:spTree>
    <p:extLst>
      <p:ext uri="{BB962C8B-B14F-4D97-AF65-F5344CB8AC3E}">
        <p14:creationId xmlns:p14="http://schemas.microsoft.com/office/powerpoint/2010/main" val="24242467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48</a:t>
            </a:fld>
            <a:endParaRPr lang="en-US" dirty="0"/>
          </a:p>
        </p:txBody>
      </p:sp>
    </p:spTree>
    <p:extLst>
      <p:ext uri="{BB962C8B-B14F-4D97-AF65-F5344CB8AC3E}">
        <p14:creationId xmlns:p14="http://schemas.microsoft.com/office/powerpoint/2010/main" val="36240600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49</a:t>
            </a:fld>
            <a:endParaRPr lang="en-US" dirty="0"/>
          </a:p>
        </p:txBody>
      </p:sp>
    </p:spTree>
    <p:extLst>
      <p:ext uri="{BB962C8B-B14F-4D97-AF65-F5344CB8AC3E}">
        <p14:creationId xmlns:p14="http://schemas.microsoft.com/office/powerpoint/2010/main" val="369366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a:t>
            </a:fld>
            <a:endParaRPr lang="en-US" dirty="0"/>
          </a:p>
        </p:txBody>
      </p:sp>
    </p:spTree>
    <p:extLst>
      <p:ext uri="{BB962C8B-B14F-4D97-AF65-F5344CB8AC3E}">
        <p14:creationId xmlns:p14="http://schemas.microsoft.com/office/powerpoint/2010/main" val="20135900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50</a:t>
            </a:fld>
            <a:endParaRPr lang="en-US" dirty="0"/>
          </a:p>
        </p:txBody>
      </p:sp>
    </p:spTree>
    <p:extLst>
      <p:ext uri="{BB962C8B-B14F-4D97-AF65-F5344CB8AC3E}">
        <p14:creationId xmlns:p14="http://schemas.microsoft.com/office/powerpoint/2010/main" val="39342037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51</a:t>
            </a:fld>
            <a:endParaRPr lang="en-US" dirty="0"/>
          </a:p>
        </p:txBody>
      </p:sp>
    </p:spTree>
    <p:extLst>
      <p:ext uri="{BB962C8B-B14F-4D97-AF65-F5344CB8AC3E}">
        <p14:creationId xmlns:p14="http://schemas.microsoft.com/office/powerpoint/2010/main" val="13638390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52</a:t>
            </a:fld>
            <a:endParaRPr lang="en-US" dirty="0"/>
          </a:p>
        </p:txBody>
      </p:sp>
    </p:spTree>
    <p:extLst>
      <p:ext uri="{BB962C8B-B14F-4D97-AF65-F5344CB8AC3E}">
        <p14:creationId xmlns:p14="http://schemas.microsoft.com/office/powerpoint/2010/main" val="35127043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53</a:t>
            </a:fld>
            <a:endParaRPr lang="en-US" dirty="0"/>
          </a:p>
        </p:txBody>
      </p:sp>
    </p:spTree>
    <p:extLst>
      <p:ext uri="{BB962C8B-B14F-4D97-AF65-F5344CB8AC3E}">
        <p14:creationId xmlns:p14="http://schemas.microsoft.com/office/powerpoint/2010/main" val="15876691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54</a:t>
            </a:fld>
            <a:endParaRPr lang="en-US" dirty="0"/>
          </a:p>
        </p:txBody>
      </p:sp>
    </p:spTree>
    <p:extLst>
      <p:ext uri="{BB962C8B-B14F-4D97-AF65-F5344CB8AC3E}">
        <p14:creationId xmlns:p14="http://schemas.microsoft.com/office/powerpoint/2010/main" val="3446258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55</a:t>
            </a:fld>
            <a:endParaRPr lang="en-US" dirty="0"/>
          </a:p>
        </p:txBody>
      </p:sp>
    </p:spTree>
    <p:extLst>
      <p:ext uri="{BB962C8B-B14F-4D97-AF65-F5344CB8AC3E}">
        <p14:creationId xmlns:p14="http://schemas.microsoft.com/office/powerpoint/2010/main" val="7104420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56</a:t>
            </a:fld>
            <a:endParaRPr lang="en-US" dirty="0"/>
          </a:p>
        </p:txBody>
      </p:sp>
    </p:spTree>
    <p:extLst>
      <p:ext uri="{BB962C8B-B14F-4D97-AF65-F5344CB8AC3E}">
        <p14:creationId xmlns:p14="http://schemas.microsoft.com/office/powerpoint/2010/main" val="40903462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57</a:t>
            </a:fld>
            <a:endParaRPr lang="en-US" dirty="0"/>
          </a:p>
        </p:txBody>
      </p:sp>
    </p:spTree>
    <p:extLst>
      <p:ext uri="{BB962C8B-B14F-4D97-AF65-F5344CB8AC3E}">
        <p14:creationId xmlns:p14="http://schemas.microsoft.com/office/powerpoint/2010/main" val="22988750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58</a:t>
            </a:fld>
            <a:endParaRPr lang="en-US" dirty="0"/>
          </a:p>
        </p:txBody>
      </p:sp>
    </p:spTree>
    <p:extLst>
      <p:ext uri="{BB962C8B-B14F-4D97-AF65-F5344CB8AC3E}">
        <p14:creationId xmlns:p14="http://schemas.microsoft.com/office/powerpoint/2010/main" val="5392644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59</a:t>
            </a:fld>
            <a:endParaRPr lang="en-US" dirty="0"/>
          </a:p>
        </p:txBody>
      </p:sp>
    </p:spTree>
    <p:extLst>
      <p:ext uri="{BB962C8B-B14F-4D97-AF65-F5344CB8AC3E}">
        <p14:creationId xmlns:p14="http://schemas.microsoft.com/office/powerpoint/2010/main" val="3598322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6</a:t>
            </a:fld>
            <a:endParaRPr lang="en-US" dirty="0"/>
          </a:p>
        </p:txBody>
      </p:sp>
    </p:spTree>
    <p:extLst>
      <p:ext uri="{BB962C8B-B14F-4D97-AF65-F5344CB8AC3E}">
        <p14:creationId xmlns:p14="http://schemas.microsoft.com/office/powerpoint/2010/main" val="20652572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60</a:t>
            </a:fld>
            <a:endParaRPr lang="en-US" dirty="0"/>
          </a:p>
        </p:txBody>
      </p:sp>
    </p:spTree>
    <p:extLst>
      <p:ext uri="{BB962C8B-B14F-4D97-AF65-F5344CB8AC3E}">
        <p14:creationId xmlns:p14="http://schemas.microsoft.com/office/powerpoint/2010/main" val="11669679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61</a:t>
            </a:fld>
            <a:endParaRPr lang="en-US" dirty="0"/>
          </a:p>
        </p:txBody>
      </p:sp>
    </p:spTree>
    <p:extLst>
      <p:ext uri="{BB962C8B-B14F-4D97-AF65-F5344CB8AC3E}">
        <p14:creationId xmlns:p14="http://schemas.microsoft.com/office/powerpoint/2010/main" val="2384314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62</a:t>
            </a:fld>
            <a:endParaRPr lang="en-US" dirty="0"/>
          </a:p>
        </p:txBody>
      </p:sp>
    </p:spTree>
    <p:extLst>
      <p:ext uri="{BB962C8B-B14F-4D97-AF65-F5344CB8AC3E}">
        <p14:creationId xmlns:p14="http://schemas.microsoft.com/office/powerpoint/2010/main" val="24333590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63</a:t>
            </a:fld>
            <a:endParaRPr lang="en-US" dirty="0"/>
          </a:p>
        </p:txBody>
      </p:sp>
    </p:spTree>
    <p:extLst>
      <p:ext uri="{BB962C8B-B14F-4D97-AF65-F5344CB8AC3E}">
        <p14:creationId xmlns:p14="http://schemas.microsoft.com/office/powerpoint/2010/main" val="17361999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64</a:t>
            </a:fld>
            <a:endParaRPr lang="en-US" dirty="0"/>
          </a:p>
        </p:txBody>
      </p:sp>
    </p:spTree>
    <p:extLst>
      <p:ext uri="{BB962C8B-B14F-4D97-AF65-F5344CB8AC3E}">
        <p14:creationId xmlns:p14="http://schemas.microsoft.com/office/powerpoint/2010/main" val="24480727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65</a:t>
            </a:fld>
            <a:endParaRPr lang="en-US" dirty="0"/>
          </a:p>
        </p:txBody>
      </p:sp>
    </p:spTree>
    <p:extLst>
      <p:ext uri="{BB962C8B-B14F-4D97-AF65-F5344CB8AC3E}">
        <p14:creationId xmlns:p14="http://schemas.microsoft.com/office/powerpoint/2010/main" val="1591394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7</a:t>
            </a:fld>
            <a:endParaRPr lang="en-US" dirty="0"/>
          </a:p>
        </p:txBody>
      </p:sp>
    </p:spTree>
    <p:extLst>
      <p:ext uri="{BB962C8B-B14F-4D97-AF65-F5344CB8AC3E}">
        <p14:creationId xmlns:p14="http://schemas.microsoft.com/office/powerpoint/2010/main" val="2597657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8</a:t>
            </a:fld>
            <a:endParaRPr lang="en-US" dirty="0"/>
          </a:p>
        </p:txBody>
      </p:sp>
    </p:spTree>
    <p:extLst>
      <p:ext uri="{BB962C8B-B14F-4D97-AF65-F5344CB8AC3E}">
        <p14:creationId xmlns:p14="http://schemas.microsoft.com/office/powerpoint/2010/main" val="433298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9</a:t>
            </a:fld>
            <a:endParaRPr lang="en-US" dirty="0"/>
          </a:p>
        </p:txBody>
      </p:sp>
    </p:spTree>
    <p:extLst>
      <p:ext uri="{BB962C8B-B14F-4D97-AF65-F5344CB8AC3E}">
        <p14:creationId xmlns:p14="http://schemas.microsoft.com/office/powerpoint/2010/main" val="19003777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2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086725553"/>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Closing Slide">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9143999" cy="5165874"/>
          </a:xfrm>
          <a:prstGeom prst="rect">
            <a:avLst/>
          </a:prstGeom>
        </p:spPr>
      </p:pic>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19884330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5"/>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4797489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3_Closing Slide">
    <p:bg>
      <p:bgPr>
        <a:solidFill>
          <a:schemeClr val="accent5"/>
        </a:solidFill>
        <a:effectLst/>
      </p:bgPr>
    </p:bg>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3746294" y="2129856"/>
            <a:ext cx="1617944" cy="860542"/>
            <a:chOff x="310" y="249"/>
            <a:chExt cx="502" cy="267"/>
          </a:xfrm>
          <a:solidFill>
            <a:schemeClr val="accent1">
              <a:lumMod val="75000"/>
            </a:schemeClr>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51544963"/>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925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animated gradient">
    <p:bg>
      <p:bgPr>
        <a:solidFill>
          <a:schemeClr val="accent5"/>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1"/>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rgbClr val="004C69"/>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accent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653042546"/>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gradient">
    <p:bg>
      <p:bgPr>
        <a:solidFill>
          <a:schemeClr val="accent5"/>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974617842"/>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Segu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5143499"/>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5"/>
                </a:solidFill>
                <a:latin typeface="+mj-lt"/>
                <a:cs typeface="CiscoSans Thin"/>
              </a:defRPr>
            </a:lvl1pPr>
          </a:lstStyle>
          <a:p>
            <a:r>
              <a:rPr lang="en-US"/>
              <a:t>Click to edit Master title style</a:t>
            </a:r>
            <a:endParaRPr lang="en-US" dirty="0"/>
          </a:p>
        </p:txBody>
      </p:sp>
      <p:sp>
        <p:nvSpPr>
          <p:cNvPr id="8"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5">
                    <a:lumMod val="50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5">
                  <a:lumMod val="50000"/>
                </a:schemeClr>
              </a:solidFill>
              <a:latin typeface="+mn-lt"/>
              <a:ea typeface="+mn-ea"/>
              <a:cs typeface="CiscoSans Thin"/>
            </a:endParaRPr>
          </a:p>
        </p:txBody>
      </p:sp>
      <p:sp>
        <p:nvSpPr>
          <p:cNvPr id="9"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5">
                    <a:lumMod val="50000"/>
                  </a:schemeClr>
                </a:solidFill>
                <a:latin typeface="+mn-lt"/>
                <a:ea typeface="+mn-ea"/>
                <a:cs typeface="CiscoSans Thin"/>
              </a:rPr>
              <a:t>© 2016  Cisco and/or its affiliates. All rights reserved.   Cisco Confidential</a:t>
            </a:r>
          </a:p>
        </p:txBody>
      </p:sp>
      <p:grpSp>
        <p:nvGrpSpPr>
          <p:cNvPr id="11" name="Group 4"/>
          <p:cNvGrpSpPr>
            <a:grpSpLocks noChangeAspect="1"/>
          </p:cNvGrpSpPr>
          <p:nvPr userDrawn="1"/>
        </p:nvGrpSpPr>
        <p:grpSpPr bwMode="auto">
          <a:xfrm>
            <a:off x="508039" y="4715197"/>
            <a:ext cx="340257" cy="180974"/>
            <a:chOff x="310" y="249"/>
            <a:chExt cx="502" cy="267"/>
          </a:xfrm>
          <a:solidFill>
            <a:srgbClr val="086D8E"/>
          </a:solidFill>
        </p:grpSpPr>
        <p:sp>
          <p:nvSpPr>
            <p:cNvPr id="12"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9085412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4C69"/>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542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1213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0" y="2552550"/>
            <a:ext cx="698624" cy="698624"/>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FFFFFF"/>
              </a:solidFill>
              <a:cs typeface="Arial"/>
            </a:endParaRPr>
          </a:p>
        </p:txBody>
      </p:sp>
      <p:sp>
        <p:nvSpPr>
          <p:cNvPr id="15" name="Oval 14"/>
          <p:cNvSpPr/>
          <p:nvPr/>
        </p:nvSpPr>
        <p:spPr>
          <a:xfrm>
            <a:off x="575610" y="1426607"/>
            <a:ext cx="698624" cy="698624"/>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1"/>
              </a:solidFill>
              <a:cs typeface="Arial"/>
            </a:endParaRPr>
          </a:p>
        </p:txBody>
      </p:sp>
      <p:sp>
        <p:nvSpPr>
          <p:cNvPr id="22" name="Oval 21"/>
          <p:cNvSpPr/>
          <p:nvPr/>
        </p:nvSpPr>
        <p:spPr>
          <a:xfrm>
            <a:off x="575610" y="3653093"/>
            <a:ext cx="698624" cy="698624"/>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Tree>
    <p:extLst>
      <p:ext uri="{BB962C8B-B14F-4D97-AF65-F5344CB8AC3E}">
        <p14:creationId xmlns:p14="http://schemas.microsoft.com/office/powerpoint/2010/main" val="305387266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5" name="Oval 14"/>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2" name="Oval 21"/>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296212501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C69"/>
                </a:solidFill>
              </a:defRPr>
            </a:lvl1pPr>
          </a:lstStyle>
          <a:p>
            <a:r>
              <a:rPr lang="en-US"/>
              <a:t>Click to edit Master title style</a:t>
            </a:r>
            <a:endParaRPr lang="en-US" dirty="0"/>
          </a:p>
        </p:txBody>
      </p:sp>
      <p:sp>
        <p:nvSpPr>
          <p:cNvPr id="42" name="Oval 4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3" name="Oval 42"/>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rgbClr val="FFFFFF"/>
              </a:solidFill>
              <a:cs typeface="Arial"/>
            </a:endParaRPr>
          </a:p>
        </p:txBody>
      </p:sp>
      <p:sp>
        <p:nvSpPr>
          <p:cNvPr id="44" name="Oval 43"/>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51" name="Oval 50"/>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54" name="Oval 53"/>
          <p:cNvSpPr/>
          <p:nvPr/>
        </p:nvSpPr>
        <p:spPr>
          <a:xfrm>
            <a:off x="575613" y="3921716"/>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57" name="Oval 56"/>
          <p:cNvSpPr/>
          <p:nvPr/>
        </p:nvSpPr>
        <p:spPr>
          <a:xfrm>
            <a:off x="4414576" y="1983084"/>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8" name="Oval 57"/>
          <p:cNvSpPr/>
          <p:nvPr/>
        </p:nvSpPr>
        <p:spPr>
          <a:xfrm>
            <a:off x="4414575" y="1332693"/>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9" name="Oval 58"/>
          <p:cNvSpPr/>
          <p:nvPr/>
        </p:nvSpPr>
        <p:spPr>
          <a:xfrm>
            <a:off x="4414576" y="2631212"/>
            <a:ext cx="464815" cy="464815"/>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66" name="Oval 65"/>
          <p:cNvSpPr/>
          <p:nvPr/>
        </p:nvSpPr>
        <p:spPr>
          <a:xfrm>
            <a:off x="4414577" y="3278347"/>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69" name="Oval 68"/>
          <p:cNvSpPr/>
          <p:nvPr/>
        </p:nvSpPr>
        <p:spPr>
          <a:xfrm>
            <a:off x="4414578" y="3925482"/>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364309995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3">
                    <a:lumMod val="85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3">
                  <a:lumMod val="85000"/>
                </a:scheme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3">
                    <a:lumMod val="85000"/>
                  </a:schemeClr>
                </a:solidFill>
                <a:latin typeface="+mn-lt"/>
                <a:ea typeface="+mn-ea"/>
                <a:cs typeface="CiscoSans Thin"/>
              </a:rPr>
              <a:t>© 2016  Cisco and/or its affiliates. All rights reserved.   Cisco Confidential</a:t>
            </a:r>
          </a:p>
        </p:txBody>
      </p:sp>
      <p:grpSp>
        <p:nvGrpSpPr>
          <p:cNvPr id="6" name="Group 4"/>
          <p:cNvGrpSpPr>
            <a:grpSpLocks noChangeAspect="1"/>
          </p:cNvGrpSpPr>
          <p:nvPr userDrawn="1"/>
        </p:nvGrpSpPr>
        <p:grpSpPr bwMode="auto">
          <a:xfrm>
            <a:off x="508039" y="4715197"/>
            <a:ext cx="340257" cy="180974"/>
            <a:chOff x="310" y="249"/>
            <a:chExt cx="502" cy="267"/>
          </a:xfrm>
          <a:solidFill>
            <a:schemeClr val="accent5"/>
          </a:solidFill>
        </p:grpSpPr>
        <p:sp>
          <p:nvSpPr>
            <p:cNvPr id="7"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 bg1="lt1" tx1="dk1" bg2="lt2" tx2="dk2" accent1="accent1" accent2="accent2" accent3="accent3" accent4="accent4" accent5="accent5" accent6="accent6" hlink="hlink" folHlink="folHlink"/>
  <p:sldLayoutIdLst>
    <p:sldLayoutId id="2147483962" r:id="rId1"/>
    <p:sldLayoutId id="2147484013" r:id="rId2"/>
    <p:sldLayoutId id="2147484014" r:id="rId3"/>
    <p:sldLayoutId id="2147483965" r:id="rId4"/>
    <p:sldLayoutId id="2147483967" r:id="rId5"/>
    <p:sldLayoutId id="2147483995" r:id="rId6"/>
    <p:sldLayoutId id="2147484007" r:id="rId7"/>
    <p:sldLayoutId id="2147484010" r:id="rId8"/>
    <p:sldLayoutId id="2147484011" r:id="rId9"/>
    <p:sldLayoutId id="2147484015" r:id="rId10"/>
    <p:sldLayoutId id="2147483998" r:id="rId11"/>
    <p:sldLayoutId id="2147484027" r:id="rId12"/>
    <p:sldLayoutId id="2147484031" r:id="rId13"/>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chemeClr val="accent4"/>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3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0.tiff"/></Relationships>
</file>

<file path=ppt/slides/_rels/slide1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2.tif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5.tiff"/></Relationships>
</file>

<file path=ppt/slides/_rels/slide1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7.tiff"/></Relationships>
</file>

<file path=ppt/slides/_rels/slide1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1.tiff"/></Relationships>
</file>

<file path=ppt/slides/_rels/slide2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25.tif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27.tif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28.tiff"/></Relationships>
</file>

<file path=ppt/slides/_rels/slide36.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31.tif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34.tif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39.tiff"/></Relationships>
</file>

<file path=ppt/slides/_rels/slide46.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41.tif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43.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45.tiff"/></Relationships>
</file>

<file path=ppt/slides/_rels/slide51.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image" Target="../media/image47.tiff"/></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50.tiff"/></Relationships>
</file>

<file path=ppt/slides/_rels/slide55.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52.tiff"/></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0.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69497" y="1219200"/>
            <a:ext cx="6738127" cy="1666626"/>
          </a:xfrm>
        </p:spPr>
        <p:txBody>
          <a:bodyPr/>
          <a:lstStyle/>
          <a:p>
            <a:r>
              <a:rPr lang="en-US" dirty="0">
                <a:solidFill>
                  <a:schemeClr val="accent5">
                    <a:lumMod val="40000"/>
                    <a:lumOff val="60000"/>
                  </a:schemeClr>
                </a:solidFill>
              </a:rPr>
              <a:t>Chapter 15: IP Services</a:t>
            </a:r>
          </a:p>
        </p:txBody>
      </p:sp>
      <p:sp>
        <p:nvSpPr>
          <p:cNvPr id="5" name="Text Placeholder 4"/>
          <p:cNvSpPr>
            <a:spLocks noGrp="1"/>
          </p:cNvSpPr>
          <p:nvPr>
            <p:ph type="body" sz="quarter" idx="13"/>
          </p:nvPr>
        </p:nvSpPr>
        <p:spPr>
          <a:xfrm>
            <a:off x="469497" y="3127609"/>
            <a:ext cx="5925246" cy="299001"/>
          </a:xfrm>
        </p:spPr>
        <p:txBody>
          <a:bodyPr/>
          <a:lstStyle/>
          <a:p>
            <a:r>
              <a:rPr lang="en-US" dirty="0">
                <a:solidFill>
                  <a:schemeClr val="bg2">
                    <a:lumMod val="40000"/>
                    <a:lumOff val="60000"/>
                  </a:schemeClr>
                </a:solidFill>
              </a:rPr>
              <a:t>Instructor Materials</a:t>
            </a:r>
          </a:p>
        </p:txBody>
      </p:sp>
      <p:sp>
        <p:nvSpPr>
          <p:cNvPr id="7" name="Subtitle 6"/>
          <p:cNvSpPr>
            <a:spLocks noGrp="1"/>
          </p:cNvSpPr>
          <p:nvPr>
            <p:ph type="subTitle" idx="1"/>
          </p:nvPr>
        </p:nvSpPr>
        <p:spPr>
          <a:xfrm>
            <a:off x="469497" y="3809526"/>
            <a:ext cx="2805718" cy="902174"/>
          </a:xfrm>
        </p:spPr>
        <p:txBody>
          <a:bodyPr/>
          <a:lstStyle/>
          <a:p>
            <a:r>
              <a:rPr lang="en-US" dirty="0">
                <a:solidFill>
                  <a:schemeClr val="accent5">
                    <a:lumMod val="40000"/>
                    <a:lumOff val="60000"/>
                  </a:schemeClr>
                </a:solidFill>
              </a:rPr>
              <a:t>CCNP Enterprise: Core Networking</a:t>
            </a:r>
            <a:endParaRPr lang="en-US" dirty="0"/>
          </a:p>
          <a:p>
            <a:endParaRPr lang="en-US" dirty="0"/>
          </a:p>
        </p:txBody>
      </p:sp>
    </p:spTree>
    <p:custDataLst>
      <p:tags r:id="rId1"/>
    </p:custDataLst>
    <p:extLst>
      <p:ext uri="{BB962C8B-B14F-4D97-AF65-F5344CB8AC3E}">
        <p14:creationId xmlns:p14="http://schemas.microsoft.com/office/powerpoint/2010/main" val="343650477"/>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59274" y="268950"/>
            <a:ext cx="8277831" cy="1021417"/>
          </a:xfrm>
        </p:spPr>
        <p:txBody>
          <a:bodyPr anchor="ctr"/>
          <a:lstStyle/>
          <a:p>
            <a:r>
              <a:rPr lang="en-US" sz="4800" dirty="0">
                <a:solidFill>
                  <a:schemeClr val="accent5">
                    <a:lumMod val="40000"/>
                    <a:lumOff val="60000"/>
                  </a:schemeClr>
                </a:solidFill>
              </a:rPr>
              <a:t>First-Hop Redundancy Protocol</a:t>
            </a:r>
            <a:endParaRPr lang="en-US" dirty="0">
              <a:solidFill>
                <a:schemeClr val="accent5">
                  <a:lumMod val="40000"/>
                  <a:lumOff val="60000"/>
                </a:schemeClr>
              </a:solidFill>
            </a:endParaRPr>
          </a:p>
        </p:txBody>
      </p:sp>
      <p:sp>
        <p:nvSpPr>
          <p:cNvPr id="4" name="TextBox 3">
            <a:extLst>
              <a:ext uri="{FF2B5EF4-FFF2-40B4-BE49-F238E27FC236}">
                <a16:creationId xmlns:a16="http://schemas.microsoft.com/office/drawing/2014/main" id="{E2BFA70F-DC0C-41D5-868E-C8FBC661D58F}"/>
              </a:ext>
            </a:extLst>
          </p:cNvPr>
          <p:cNvSpPr txBox="1"/>
          <p:nvPr/>
        </p:nvSpPr>
        <p:spPr>
          <a:xfrm>
            <a:off x="359275" y="1786920"/>
            <a:ext cx="8277832"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5">
                    <a:lumMod val="40000"/>
                    <a:lumOff val="60000"/>
                  </a:schemeClr>
                </a:solidFill>
              </a:rPr>
              <a:t>Network resiliency is a key component of network design. </a:t>
            </a:r>
          </a:p>
          <a:p>
            <a:pPr marL="285750" indent="-285750">
              <a:buFont typeface="Arial" panose="020B0604020202020204" pitchFamily="34" charset="0"/>
              <a:buChar char="•"/>
            </a:pPr>
            <a:r>
              <a:rPr lang="en-US" sz="1600" dirty="0">
                <a:solidFill>
                  <a:schemeClr val="accent5">
                    <a:lumMod val="40000"/>
                    <a:lumOff val="60000"/>
                  </a:schemeClr>
                </a:solidFill>
              </a:rPr>
              <a:t>Network resiliency can be accomplished by adding redundant devices such as Layer 2 switches or Layer 3 routers into a topology. </a:t>
            </a:r>
          </a:p>
        </p:txBody>
      </p:sp>
    </p:spTree>
    <p:custDataLst>
      <p:tags r:id="rId1"/>
    </p:custDataLst>
    <p:extLst>
      <p:ext uri="{BB962C8B-B14F-4D97-AF65-F5344CB8AC3E}">
        <p14:creationId xmlns:p14="http://schemas.microsoft.com/office/powerpoint/2010/main" val="1052424847"/>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First-Hop Redundancy Protocol</a:t>
            </a:r>
            <a:br>
              <a:rPr lang="en-US" dirty="0"/>
            </a:br>
            <a:r>
              <a:rPr lang="en-US" sz="2400" dirty="0"/>
              <a:t>Network Resiliency/First Hop Redundancy Protocols</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108065" y="642436"/>
            <a:ext cx="4796443" cy="3991417"/>
          </a:xfrm>
        </p:spPr>
        <p:txBody>
          <a:bodyPr/>
          <a:lstStyle/>
          <a:p>
            <a:pPr marL="142875" lvl="1" indent="0">
              <a:buNone/>
            </a:pPr>
            <a:r>
              <a:rPr lang="en-US" sz="1600" dirty="0">
                <a:solidFill>
                  <a:srgbClr val="000000"/>
                </a:solidFill>
              </a:rPr>
              <a:t>The figure shows the concept of adding resiliency to the network. In both scenarios:</a:t>
            </a:r>
          </a:p>
          <a:p>
            <a:pPr marL="285750" indent="-285750" algn="l">
              <a:buFont typeface="Arial" panose="020B0604020202020204" pitchFamily="34" charset="0"/>
              <a:buChar char="•"/>
            </a:pPr>
            <a:r>
              <a:rPr lang="en-US" sz="1600" dirty="0">
                <a:solidFill>
                  <a:srgbClr val="000000"/>
                </a:solidFill>
              </a:rPr>
              <a:t>Two devices (172.16.1.2 and 172.16.1.3) can be the PC’s gateway. </a:t>
            </a:r>
          </a:p>
          <a:p>
            <a:pPr marL="285750" indent="-285750" algn="l">
              <a:buFont typeface="Arial" panose="020B0604020202020204" pitchFamily="34" charset="0"/>
              <a:buChar char="•"/>
            </a:pPr>
            <a:r>
              <a:rPr lang="en-US" sz="1600" dirty="0">
                <a:solidFill>
                  <a:srgbClr val="000000"/>
                </a:solidFill>
              </a:rPr>
              <a:t>There are two resilient Layer 2 links that connect SW6 to a switch that can connect the PC to either gateway.</a:t>
            </a:r>
          </a:p>
          <a:p>
            <a:pPr marL="0" indent="0" algn="l"/>
            <a:endParaRPr lang="en-US" sz="1600" dirty="0">
              <a:solidFill>
                <a:srgbClr val="000000"/>
              </a:solidFill>
            </a:endParaRPr>
          </a:p>
          <a:p>
            <a:pPr marL="215900" lvl="2" indent="0">
              <a:buNone/>
            </a:pPr>
            <a:endParaRPr lang="en-US" sz="1600" dirty="0">
              <a:solidFill>
                <a:srgbClr val="000000"/>
              </a:solidFill>
            </a:endParaRPr>
          </a:p>
          <a:p>
            <a:pPr marL="73085" lvl="1" indent="0" eaLnBrk="0" hangingPunct="0"/>
            <a:endParaRPr lang="en-US" sz="1600" dirty="0">
              <a:solidFill>
                <a:srgbClr val="000000"/>
              </a:solidFill>
            </a:endParaRPr>
          </a:p>
        </p:txBody>
      </p:sp>
      <p:sp>
        <p:nvSpPr>
          <p:cNvPr id="5" name="Rectangle 4">
            <a:extLst>
              <a:ext uri="{FF2B5EF4-FFF2-40B4-BE49-F238E27FC236}">
                <a16:creationId xmlns:a16="http://schemas.microsoft.com/office/drawing/2014/main" id="{D1C69504-2DB7-48C5-90B2-6AC4348C626F}"/>
              </a:ext>
            </a:extLst>
          </p:cNvPr>
          <p:cNvSpPr/>
          <p:nvPr/>
        </p:nvSpPr>
        <p:spPr>
          <a:xfrm>
            <a:off x="0" y="2571750"/>
            <a:ext cx="5099735" cy="2062103"/>
          </a:xfrm>
          <a:prstGeom prst="rect">
            <a:avLst/>
          </a:prstGeom>
        </p:spPr>
        <p:txBody>
          <a:bodyPr wrap="square">
            <a:spAutoFit/>
          </a:bodyPr>
          <a:lstStyle/>
          <a:p>
            <a:pPr marL="142875" lvl="1" indent="0">
              <a:buNone/>
            </a:pPr>
            <a:r>
              <a:rPr lang="en-US" sz="1600" dirty="0">
                <a:solidFill>
                  <a:srgbClr val="000000"/>
                </a:solidFill>
              </a:rPr>
              <a:t>First-hop redundancy protocols (FHRPs) solve the problem of end devices configuring multiple gateways. They do this by creating a virtual IP (VIP) gateway that is shared between the Layer 3 devices. The following are FHRPs:</a:t>
            </a:r>
          </a:p>
          <a:p>
            <a:pPr marL="742950" lvl="1" indent="-285750">
              <a:buFont typeface="Arial" panose="020B0604020202020204" pitchFamily="34" charset="0"/>
              <a:buChar char="•"/>
            </a:pPr>
            <a:r>
              <a:rPr lang="en-US" sz="1600" dirty="0">
                <a:solidFill>
                  <a:srgbClr val="000000"/>
                </a:solidFill>
              </a:rPr>
              <a:t>Hot Standby Router Protocol (HSRP)</a:t>
            </a:r>
          </a:p>
          <a:p>
            <a:pPr marL="742950" lvl="1" indent="-285750">
              <a:buFont typeface="Arial" panose="020B0604020202020204" pitchFamily="34" charset="0"/>
              <a:buChar char="•"/>
            </a:pPr>
            <a:r>
              <a:rPr lang="en-US" sz="1600" dirty="0">
                <a:solidFill>
                  <a:srgbClr val="000000"/>
                </a:solidFill>
              </a:rPr>
              <a:t>Virtual Router Redundancy Protocol (VRRP)</a:t>
            </a:r>
          </a:p>
          <a:p>
            <a:pPr marL="742950" lvl="1" indent="-285750">
              <a:buFont typeface="Arial" panose="020B0604020202020204" pitchFamily="34" charset="0"/>
              <a:buChar char="•"/>
            </a:pPr>
            <a:r>
              <a:rPr lang="en-US" sz="1600" dirty="0">
                <a:solidFill>
                  <a:srgbClr val="000000"/>
                </a:solidFill>
              </a:rPr>
              <a:t>Gateway Load Balancing Protocol (GLBP)</a:t>
            </a:r>
          </a:p>
        </p:txBody>
      </p:sp>
      <p:pic>
        <p:nvPicPr>
          <p:cNvPr id="2" name="Picture 1">
            <a:extLst>
              <a:ext uri="{FF2B5EF4-FFF2-40B4-BE49-F238E27FC236}">
                <a16:creationId xmlns:a16="http://schemas.microsoft.com/office/drawing/2014/main" id="{4A27F10F-989F-954D-ABFE-653B2A2D4444}"/>
              </a:ext>
            </a:extLst>
          </p:cNvPr>
          <p:cNvPicPr>
            <a:picLocks noChangeAspect="1"/>
          </p:cNvPicPr>
          <p:nvPr/>
        </p:nvPicPr>
        <p:blipFill>
          <a:blip r:embed="rId3"/>
          <a:stretch>
            <a:fillRect/>
          </a:stretch>
        </p:blipFill>
        <p:spPr>
          <a:xfrm>
            <a:off x="5099735" y="640397"/>
            <a:ext cx="3624104" cy="2667744"/>
          </a:xfrm>
          <a:prstGeom prst="rect">
            <a:avLst/>
          </a:prstGeom>
        </p:spPr>
      </p:pic>
    </p:spTree>
    <p:extLst>
      <p:ext uri="{BB962C8B-B14F-4D97-AF65-F5344CB8AC3E}">
        <p14:creationId xmlns:p14="http://schemas.microsoft.com/office/powerpoint/2010/main" val="391672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First-Hop Redundancy Protocol</a:t>
            </a:r>
            <a:br>
              <a:rPr lang="en-US" dirty="0"/>
            </a:br>
            <a:r>
              <a:rPr lang="en-US" sz="2400" dirty="0"/>
              <a:t>Object Tracking</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200184" y="843280"/>
            <a:ext cx="3972560" cy="3647440"/>
          </a:xfrm>
        </p:spPr>
        <p:txBody>
          <a:bodyPr/>
          <a:lstStyle/>
          <a:p>
            <a:pPr marL="73085" lvl="1" indent="0">
              <a:buNone/>
            </a:pPr>
            <a:r>
              <a:rPr lang="en-US" sz="1600" dirty="0">
                <a:solidFill>
                  <a:srgbClr val="000000"/>
                </a:solidFill>
              </a:rPr>
              <a:t>Object tracking offers a flexible and customizable mechanism for linking with FHRPs and other routing components. </a:t>
            </a:r>
          </a:p>
          <a:p>
            <a:pPr marL="73085" lvl="1" indent="0">
              <a:buNone/>
            </a:pPr>
            <a:r>
              <a:rPr lang="en-US" sz="1600" dirty="0">
                <a:solidFill>
                  <a:srgbClr val="000000"/>
                </a:solidFill>
              </a:rPr>
              <a:t>Users can track specific objects in the network and take necessary action when any object’s state change affects the network traffic.</a:t>
            </a:r>
          </a:p>
          <a:p>
            <a:pPr marL="73085" lvl="1" indent="0">
              <a:buNone/>
            </a:pPr>
            <a:r>
              <a:rPr lang="en-US" sz="1600" dirty="0">
                <a:solidFill>
                  <a:srgbClr val="000000"/>
                </a:solidFill>
              </a:rPr>
              <a:t>To track routes in the routing table use the command </a:t>
            </a:r>
            <a:r>
              <a:rPr lang="en-US" sz="1600" b="1" dirty="0">
                <a:solidFill>
                  <a:srgbClr val="000000"/>
                </a:solidFill>
              </a:rPr>
              <a:t>track</a:t>
            </a:r>
            <a:r>
              <a:rPr lang="en-US" sz="1600" dirty="0">
                <a:solidFill>
                  <a:srgbClr val="000000"/>
                </a:solidFill>
              </a:rPr>
              <a:t> </a:t>
            </a:r>
            <a:r>
              <a:rPr lang="en-US" sz="1600" i="1" dirty="0">
                <a:solidFill>
                  <a:srgbClr val="000000"/>
                </a:solidFill>
              </a:rPr>
              <a:t>object-number</a:t>
            </a:r>
            <a:r>
              <a:rPr lang="en-US" sz="1600" dirty="0">
                <a:solidFill>
                  <a:srgbClr val="000000"/>
                </a:solidFill>
              </a:rPr>
              <a:t> </a:t>
            </a:r>
            <a:r>
              <a:rPr lang="en-US" sz="1600" b="1" dirty="0">
                <a:solidFill>
                  <a:srgbClr val="000000"/>
                </a:solidFill>
              </a:rPr>
              <a:t>ip route</a:t>
            </a:r>
            <a:r>
              <a:rPr lang="en-US" sz="1600" dirty="0">
                <a:solidFill>
                  <a:srgbClr val="000000"/>
                </a:solidFill>
              </a:rPr>
              <a:t> </a:t>
            </a:r>
            <a:r>
              <a:rPr lang="en-US" sz="1600" i="1" dirty="0">
                <a:solidFill>
                  <a:srgbClr val="000000"/>
                </a:solidFill>
              </a:rPr>
              <a:t>route/prefix-length </a:t>
            </a:r>
            <a:r>
              <a:rPr lang="en-US" sz="1600" b="1" dirty="0">
                <a:solidFill>
                  <a:srgbClr val="000000"/>
                </a:solidFill>
              </a:rPr>
              <a:t>reachability</a:t>
            </a:r>
            <a:r>
              <a:rPr lang="en-US" sz="1600" dirty="0">
                <a:solidFill>
                  <a:srgbClr val="000000"/>
                </a:solidFill>
              </a:rPr>
              <a:t>. The status of object tracking can be viewed with the command </a:t>
            </a:r>
            <a:r>
              <a:rPr lang="en-US" sz="1600" b="1" dirty="0">
                <a:solidFill>
                  <a:srgbClr val="000000"/>
                </a:solidFill>
              </a:rPr>
              <a:t>show track </a:t>
            </a:r>
            <a:r>
              <a:rPr lang="en-US" sz="1600" dirty="0">
                <a:solidFill>
                  <a:srgbClr val="000000"/>
                </a:solidFill>
              </a:rPr>
              <a:t>[</a:t>
            </a:r>
            <a:r>
              <a:rPr lang="en-US" sz="1600" i="1" dirty="0">
                <a:solidFill>
                  <a:srgbClr val="000000"/>
                </a:solidFill>
              </a:rPr>
              <a:t>object-number</a:t>
            </a:r>
            <a:r>
              <a:rPr lang="en-US" sz="1600" dirty="0">
                <a:solidFill>
                  <a:srgbClr val="000000"/>
                </a:solidFill>
              </a:rPr>
              <a:t>].</a:t>
            </a:r>
          </a:p>
          <a:p>
            <a:pPr marL="215900" lvl="2" indent="0">
              <a:buNone/>
            </a:pPr>
            <a:endParaRPr lang="en-US" sz="1400" dirty="0">
              <a:solidFill>
                <a:srgbClr val="000000"/>
              </a:solidFill>
            </a:endParaRPr>
          </a:p>
          <a:p>
            <a:pPr marL="287338" lvl="3" indent="0">
              <a:buNone/>
            </a:pPr>
            <a:endParaRPr lang="en-US" sz="1500" dirty="0">
              <a:solidFill>
                <a:srgbClr val="000000"/>
              </a:solidFill>
            </a:endParaRPr>
          </a:p>
          <a:p>
            <a:pPr marL="358775" lvl="4" indent="0">
              <a:buNone/>
            </a:pPr>
            <a:endParaRPr lang="en-US" sz="1600" dirty="0">
              <a:solidFill>
                <a:srgbClr val="000000"/>
              </a:solidFill>
            </a:endParaRPr>
          </a:p>
          <a:p>
            <a:pPr marL="217548" lvl="3" indent="0" eaLnBrk="0" hangingPunct="0">
              <a:buNone/>
            </a:pPr>
            <a:endParaRPr lang="en-US" sz="1500" dirty="0">
              <a:solidFill>
                <a:srgbClr val="000000"/>
              </a:solidFill>
            </a:endParaRPr>
          </a:p>
        </p:txBody>
      </p:sp>
      <p:pic>
        <p:nvPicPr>
          <p:cNvPr id="2" name="Picture 1">
            <a:extLst>
              <a:ext uri="{FF2B5EF4-FFF2-40B4-BE49-F238E27FC236}">
                <a16:creationId xmlns:a16="http://schemas.microsoft.com/office/drawing/2014/main" id="{F71461C1-AFC1-0C47-A78F-5AD03336D458}"/>
              </a:ext>
            </a:extLst>
          </p:cNvPr>
          <p:cNvPicPr>
            <a:picLocks noChangeAspect="1"/>
          </p:cNvPicPr>
          <p:nvPr/>
        </p:nvPicPr>
        <p:blipFill>
          <a:blip r:embed="rId3"/>
          <a:stretch>
            <a:fillRect/>
          </a:stretch>
        </p:blipFill>
        <p:spPr>
          <a:xfrm>
            <a:off x="4263195" y="968621"/>
            <a:ext cx="4592513" cy="1130282"/>
          </a:xfrm>
          <a:prstGeom prst="rect">
            <a:avLst/>
          </a:prstGeom>
        </p:spPr>
      </p:pic>
      <p:pic>
        <p:nvPicPr>
          <p:cNvPr id="5" name="Picture 4">
            <a:extLst>
              <a:ext uri="{FF2B5EF4-FFF2-40B4-BE49-F238E27FC236}">
                <a16:creationId xmlns:a16="http://schemas.microsoft.com/office/drawing/2014/main" id="{8F00C709-9E55-EE4A-AC30-CE420B57AC18}"/>
              </a:ext>
            </a:extLst>
          </p:cNvPr>
          <p:cNvPicPr>
            <a:picLocks noChangeAspect="1"/>
          </p:cNvPicPr>
          <p:nvPr/>
        </p:nvPicPr>
        <p:blipFill>
          <a:blip r:embed="rId4"/>
          <a:stretch>
            <a:fillRect/>
          </a:stretch>
        </p:blipFill>
        <p:spPr>
          <a:xfrm>
            <a:off x="4263194" y="2487207"/>
            <a:ext cx="4592513" cy="1687672"/>
          </a:xfrm>
          <a:prstGeom prst="rect">
            <a:avLst/>
          </a:prstGeom>
        </p:spPr>
      </p:pic>
    </p:spTree>
    <p:extLst>
      <p:ext uri="{BB962C8B-B14F-4D97-AF65-F5344CB8AC3E}">
        <p14:creationId xmlns:p14="http://schemas.microsoft.com/office/powerpoint/2010/main" val="1930300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3782291" cy="731837"/>
          </a:xfrm>
        </p:spPr>
        <p:txBody>
          <a:bodyPr/>
          <a:lstStyle/>
          <a:p>
            <a:r>
              <a:rPr lang="en-US" sz="1600" dirty="0"/>
              <a:t>First-Hop Redundancy Protocol</a:t>
            </a:r>
            <a:br>
              <a:rPr lang="en-US" dirty="0"/>
            </a:br>
            <a:r>
              <a:rPr lang="en-US" sz="2400" dirty="0"/>
              <a:t>Tracking an Interface</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124691" y="843279"/>
            <a:ext cx="4048053" cy="3761971"/>
          </a:xfrm>
        </p:spPr>
        <p:txBody>
          <a:bodyPr/>
          <a:lstStyle/>
          <a:p>
            <a:pPr marL="146110" lvl="2" indent="0">
              <a:buNone/>
            </a:pPr>
            <a:r>
              <a:rPr lang="en-US" sz="1600" dirty="0">
                <a:solidFill>
                  <a:srgbClr val="000000"/>
                </a:solidFill>
              </a:rPr>
              <a:t>To track an interface’s line protocol state use the command </a:t>
            </a:r>
            <a:r>
              <a:rPr lang="en-US" sz="1600" b="1" dirty="0">
                <a:solidFill>
                  <a:srgbClr val="000000"/>
                </a:solidFill>
              </a:rPr>
              <a:t>track</a:t>
            </a:r>
            <a:r>
              <a:rPr lang="en-US" sz="1600" dirty="0">
                <a:solidFill>
                  <a:srgbClr val="000000"/>
                </a:solidFill>
              </a:rPr>
              <a:t> </a:t>
            </a:r>
            <a:r>
              <a:rPr lang="en-US" sz="1600" i="1" dirty="0">
                <a:solidFill>
                  <a:srgbClr val="000000"/>
                </a:solidFill>
              </a:rPr>
              <a:t>object-number</a:t>
            </a:r>
            <a:r>
              <a:rPr lang="en-US" sz="1600" dirty="0">
                <a:solidFill>
                  <a:srgbClr val="000000"/>
                </a:solidFill>
              </a:rPr>
              <a:t> </a:t>
            </a:r>
            <a:r>
              <a:rPr lang="en-US" sz="1600" b="1" dirty="0">
                <a:solidFill>
                  <a:srgbClr val="000000"/>
                </a:solidFill>
              </a:rPr>
              <a:t>interface</a:t>
            </a:r>
            <a:r>
              <a:rPr lang="en-US" sz="1600" dirty="0">
                <a:solidFill>
                  <a:srgbClr val="000000"/>
                </a:solidFill>
              </a:rPr>
              <a:t> </a:t>
            </a:r>
            <a:r>
              <a:rPr lang="en-US" sz="1600" i="1" dirty="0">
                <a:solidFill>
                  <a:srgbClr val="000000"/>
                </a:solidFill>
              </a:rPr>
              <a:t>interface-id</a:t>
            </a:r>
            <a:r>
              <a:rPr lang="en-US" sz="1600" dirty="0">
                <a:solidFill>
                  <a:srgbClr val="000000"/>
                </a:solidFill>
              </a:rPr>
              <a:t> </a:t>
            </a:r>
            <a:r>
              <a:rPr lang="en-US" sz="1600" b="1" dirty="0">
                <a:solidFill>
                  <a:srgbClr val="000000"/>
                </a:solidFill>
              </a:rPr>
              <a:t>line-protocol</a:t>
            </a:r>
            <a:r>
              <a:rPr lang="en-US" sz="1600" dirty="0">
                <a:solidFill>
                  <a:srgbClr val="000000"/>
                </a:solidFill>
              </a:rPr>
              <a:t>.</a:t>
            </a:r>
          </a:p>
          <a:p>
            <a:pPr marL="146110" lvl="2" indent="0">
              <a:buNone/>
            </a:pPr>
            <a:r>
              <a:rPr lang="en-US" sz="1600" dirty="0">
                <a:solidFill>
                  <a:srgbClr val="000000"/>
                </a:solidFill>
              </a:rPr>
              <a:t>The example shows R2 being configured for tracking the Gi0/1 interface toward R3.</a:t>
            </a:r>
          </a:p>
          <a:p>
            <a:pPr marL="146110" lvl="2" indent="0">
              <a:buNone/>
            </a:pPr>
            <a:r>
              <a:rPr lang="en-US" sz="1600" dirty="0">
                <a:solidFill>
                  <a:srgbClr val="000000"/>
                </a:solidFill>
              </a:rPr>
              <a:t>Shutting down R2’s Gi0/1 interface changed the tracked object state on R1 and R2 to a down state.</a:t>
            </a:r>
          </a:p>
          <a:p>
            <a:pPr marL="146110" lvl="2" indent="0">
              <a:buNone/>
            </a:pPr>
            <a:endParaRPr lang="en-US" sz="1600" dirty="0">
              <a:solidFill>
                <a:srgbClr val="000000"/>
              </a:solidFill>
            </a:endParaRPr>
          </a:p>
          <a:p>
            <a:pPr marL="146110" lvl="2" indent="0">
              <a:buNone/>
            </a:pPr>
            <a:endParaRPr lang="en-US" sz="1600" dirty="0">
              <a:solidFill>
                <a:srgbClr val="000000"/>
              </a:solidFill>
            </a:endParaRPr>
          </a:p>
          <a:p>
            <a:pPr marL="358775" lvl="4" indent="0">
              <a:buNone/>
            </a:pPr>
            <a:endParaRPr lang="en-US" sz="1600" dirty="0">
              <a:solidFill>
                <a:srgbClr val="000000"/>
              </a:solidFill>
            </a:endParaRPr>
          </a:p>
          <a:p>
            <a:pPr marL="647956" lvl="5" indent="0">
              <a:buNone/>
            </a:pPr>
            <a:endParaRPr lang="en-US" sz="1600" dirty="0">
              <a:solidFill>
                <a:srgbClr val="000000"/>
              </a:solidFill>
            </a:endParaRPr>
          </a:p>
          <a:p>
            <a:pPr marL="719944" lvl="6" indent="0">
              <a:buNone/>
            </a:pPr>
            <a:endParaRPr lang="en-US" sz="1600" dirty="0">
              <a:solidFill>
                <a:srgbClr val="000000"/>
              </a:solidFill>
            </a:endParaRPr>
          </a:p>
          <a:p>
            <a:pPr marL="578166" lvl="5" indent="0" eaLnBrk="0" hangingPunct="0">
              <a:buNone/>
            </a:pPr>
            <a:endParaRPr lang="en-US" sz="1600" dirty="0">
              <a:solidFill>
                <a:srgbClr val="000000"/>
              </a:solidFill>
            </a:endParaRPr>
          </a:p>
        </p:txBody>
      </p:sp>
      <p:sp>
        <p:nvSpPr>
          <p:cNvPr id="2" name="Rectangle 1">
            <a:extLst>
              <a:ext uri="{FF2B5EF4-FFF2-40B4-BE49-F238E27FC236}">
                <a16:creationId xmlns:a16="http://schemas.microsoft.com/office/drawing/2014/main" id="{914B28BA-B834-4570-A7F3-409484DDF36B}"/>
              </a:ext>
            </a:extLst>
          </p:cNvPr>
          <p:cNvSpPr/>
          <p:nvPr/>
        </p:nvSpPr>
        <p:spPr>
          <a:xfrm>
            <a:off x="-390700" y="3164378"/>
            <a:ext cx="4887885" cy="1569660"/>
          </a:xfrm>
          <a:prstGeom prst="rect">
            <a:avLst/>
          </a:prstGeom>
        </p:spPr>
        <p:txBody>
          <a:bodyPr wrap="square">
            <a:spAutoFit/>
          </a:bodyPr>
          <a:lstStyle/>
          <a:p>
            <a:pPr marL="647956" lvl="5" indent="0">
              <a:buNone/>
            </a:pPr>
            <a:r>
              <a:rPr lang="en-US" sz="1600" dirty="0">
                <a:solidFill>
                  <a:srgbClr val="000000"/>
                </a:solidFill>
              </a:rPr>
              <a:t>Object tracking works with protocols such as Hot Standby Router Protocol (HSRP), Virtual Router Redundancy Protocol (VRRP), and Gateway Load Balancing Protocol (GLBP). They take action when the state of an object changes.</a:t>
            </a:r>
          </a:p>
        </p:txBody>
      </p:sp>
      <p:pic>
        <p:nvPicPr>
          <p:cNvPr id="5" name="Picture 4">
            <a:extLst>
              <a:ext uri="{FF2B5EF4-FFF2-40B4-BE49-F238E27FC236}">
                <a16:creationId xmlns:a16="http://schemas.microsoft.com/office/drawing/2014/main" id="{4D2D6B99-7659-534A-8007-C10E9CA2B355}"/>
              </a:ext>
            </a:extLst>
          </p:cNvPr>
          <p:cNvPicPr>
            <a:picLocks noChangeAspect="1"/>
          </p:cNvPicPr>
          <p:nvPr/>
        </p:nvPicPr>
        <p:blipFill>
          <a:blip r:embed="rId3"/>
          <a:stretch>
            <a:fillRect/>
          </a:stretch>
        </p:blipFill>
        <p:spPr>
          <a:xfrm>
            <a:off x="4416306" y="731837"/>
            <a:ext cx="4524216" cy="1541660"/>
          </a:xfrm>
          <a:prstGeom prst="rect">
            <a:avLst/>
          </a:prstGeom>
        </p:spPr>
      </p:pic>
      <p:pic>
        <p:nvPicPr>
          <p:cNvPr id="6" name="Picture 5">
            <a:extLst>
              <a:ext uri="{FF2B5EF4-FFF2-40B4-BE49-F238E27FC236}">
                <a16:creationId xmlns:a16="http://schemas.microsoft.com/office/drawing/2014/main" id="{F9EB83B1-EDDE-E04B-A6CC-951BE06BD732}"/>
              </a:ext>
            </a:extLst>
          </p:cNvPr>
          <p:cNvPicPr>
            <a:picLocks noChangeAspect="1"/>
          </p:cNvPicPr>
          <p:nvPr/>
        </p:nvPicPr>
        <p:blipFill>
          <a:blip r:embed="rId4"/>
          <a:stretch>
            <a:fillRect/>
          </a:stretch>
        </p:blipFill>
        <p:spPr>
          <a:xfrm>
            <a:off x="4416306" y="2398670"/>
            <a:ext cx="4439642" cy="1962163"/>
          </a:xfrm>
          <a:prstGeom prst="rect">
            <a:avLst/>
          </a:prstGeom>
        </p:spPr>
      </p:pic>
    </p:spTree>
    <p:extLst>
      <p:ext uri="{BB962C8B-B14F-4D97-AF65-F5344CB8AC3E}">
        <p14:creationId xmlns:p14="http://schemas.microsoft.com/office/powerpoint/2010/main" val="604578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First-Hop Redundancy Protocol</a:t>
            </a:r>
            <a:br>
              <a:rPr lang="en-US" dirty="0"/>
            </a:br>
            <a:r>
              <a:rPr lang="en-US" sz="2400" dirty="0"/>
              <a:t>Hot Standby Router Protocol</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200184" y="731837"/>
            <a:ext cx="8567896" cy="3972243"/>
          </a:xfrm>
        </p:spPr>
        <p:txBody>
          <a:bodyPr/>
          <a:lstStyle/>
          <a:p>
            <a:pPr marL="0" indent="0" algn="l"/>
            <a:r>
              <a:rPr lang="en-US" sz="1600" dirty="0">
                <a:solidFill>
                  <a:srgbClr val="000000"/>
                </a:solidFill>
              </a:rPr>
              <a:t>Hot Standby Routing Protocol (HSRP) is a Cisco proprietary protocol. It provides routing redundancy for hosts configured with a default gateway IP address. </a:t>
            </a:r>
          </a:p>
          <a:p>
            <a:pPr marL="285750" indent="-285750" algn="l">
              <a:buFont typeface="Arial" panose="020B0604020202020204" pitchFamily="34" charset="0"/>
              <a:buChar char="•"/>
            </a:pPr>
            <a:r>
              <a:rPr lang="en-US" sz="1600" dirty="0">
                <a:solidFill>
                  <a:srgbClr val="000000"/>
                </a:solidFill>
              </a:rPr>
              <a:t>A minimum of two devices are required to enable HSRP:</a:t>
            </a:r>
          </a:p>
          <a:p>
            <a:pPr marL="503298" lvl="3" indent="-285750"/>
            <a:r>
              <a:rPr lang="en-US" sz="1400" dirty="0">
                <a:solidFill>
                  <a:srgbClr val="000000"/>
                </a:solidFill>
              </a:rPr>
              <a:t>One device acts as the active device and takes care of forwarding the packets. </a:t>
            </a:r>
          </a:p>
          <a:p>
            <a:pPr marL="503298" lvl="3" indent="-285750"/>
            <a:r>
              <a:rPr lang="en-US" sz="1400" dirty="0">
                <a:solidFill>
                  <a:srgbClr val="000000"/>
                </a:solidFill>
              </a:rPr>
              <a:t>The other acts as a standby that is ready to take over the role of active device in the event of a failure.</a:t>
            </a:r>
            <a:endParaRPr lang="en-US" dirty="0">
              <a:solidFill>
                <a:srgbClr val="000000"/>
              </a:solidFill>
            </a:endParaRPr>
          </a:p>
          <a:p>
            <a:pPr marL="342900" indent="-342900" algn="l">
              <a:buFont typeface="Arial" panose="020B0604020202020204" pitchFamily="34" charset="0"/>
              <a:buChar char="•"/>
            </a:pPr>
            <a:r>
              <a:rPr lang="en-US" sz="1600" dirty="0">
                <a:solidFill>
                  <a:srgbClr val="000000"/>
                </a:solidFill>
              </a:rPr>
              <a:t>A virtual IP address is configured on each HSRP-enabled interface that belongs to the same HSRP group. A virtual MAC address is also assigned for the group.</a:t>
            </a:r>
          </a:p>
          <a:p>
            <a:pPr marL="342900" indent="-342900" algn="l">
              <a:buFont typeface="Arial" panose="020B0604020202020204" pitchFamily="34" charset="0"/>
              <a:buChar char="•"/>
            </a:pPr>
            <a:r>
              <a:rPr lang="en-US" sz="1600" dirty="0">
                <a:solidFill>
                  <a:srgbClr val="000000"/>
                </a:solidFill>
              </a:rPr>
              <a:t>The active router receives and routes the packets destined for the virtual MAC address of the group.</a:t>
            </a:r>
          </a:p>
          <a:p>
            <a:pPr marL="342900" indent="-342900" algn="l">
              <a:buFont typeface="Arial" panose="020B0604020202020204" pitchFamily="34" charset="0"/>
              <a:buChar char="•"/>
            </a:pPr>
            <a:r>
              <a:rPr lang="en-US" sz="1600" dirty="0">
                <a:solidFill>
                  <a:srgbClr val="000000"/>
                </a:solidFill>
              </a:rPr>
              <a:t>HSRP-enabled interfaces send and receive multicast UDP-based hello messages to detect any failure and designate active and standby routers.</a:t>
            </a:r>
          </a:p>
          <a:p>
            <a:pPr marL="285750" indent="-285750" algn="l">
              <a:buFont typeface="Arial" panose="020B0604020202020204" pitchFamily="34" charset="0"/>
              <a:buChar char="•"/>
            </a:pPr>
            <a:r>
              <a:rPr lang="en-US" sz="1600" dirty="0">
                <a:solidFill>
                  <a:srgbClr val="000000"/>
                </a:solidFill>
              </a:rPr>
              <a:t>When the HSRP active router fails, the HSRP standby router assumes control of the virtual IP address and virtual MAC address of the group.</a:t>
            </a:r>
          </a:p>
          <a:p>
            <a:pPr marL="0" indent="0" algn="l"/>
            <a:endParaRPr lang="en-US" sz="1600" dirty="0">
              <a:solidFill>
                <a:srgbClr val="000000"/>
              </a:solidFill>
            </a:endParaRPr>
          </a:p>
          <a:p>
            <a:pPr marL="73085" lvl="1" indent="0">
              <a:buNone/>
            </a:pPr>
            <a:endParaRPr lang="en-US" sz="1600" dirty="0">
              <a:solidFill>
                <a:srgbClr val="000000"/>
              </a:solidFill>
            </a:endParaRPr>
          </a:p>
          <a:p>
            <a:pPr marL="73085" lvl="1" indent="0">
              <a:buNone/>
            </a:pPr>
            <a:endParaRPr lang="en-US" dirty="0">
              <a:solidFill>
                <a:srgbClr val="000000"/>
              </a:solidFill>
            </a:endParaRPr>
          </a:p>
          <a:p>
            <a:pPr marL="73085" lvl="1" indent="0">
              <a:buNone/>
            </a:pPr>
            <a:endParaRPr lang="en-US" sz="1600" dirty="0">
              <a:solidFill>
                <a:srgbClr val="000000"/>
              </a:solidFill>
            </a:endParaRPr>
          </a:p>
          <a:p>
            <a:pPr marL="217548" lvl="3" indent="0">
              <a:buNone/>
            </a:pPr>
            <a:endParaRPr lang="en-US" sz="1600" dirty="0">
              <a:solidFill>
                <a:srgbClr val="000000"/>
              </a:solidFill>
            </a:endParaRPr>
          </a:p>
          <a:p>
            <a:pPr marL="647956" lvl="5" indent="0">
              <a:buNone/>
            </a:pPr>
            <a:endParaRPr lang="en-US" sz="1600" dirty="0">
              <a:solidFill>
                <a:srgbClr val="000000"/>
              </a:solidFill>
            </a:endParaRPr>
          </a:p>
          <a:p>
            <a:pPr marL="719944" lvl="6"/>
            <a:endParaRPr lang="en-US" sz="1600" dirty="0">
              <a:solidFill>
                <a:srgbClr val="000000"/>
              </a:solidFill>
            </a:endParaRPr>
          </a:p>
          <a:p>
            <a:pPr marL="2012875" lvl="7"/>
            <a:endParaRPr lang="en-US" sz="1600" dirty="0">
              <a:solidFill>
                <a:srgbClr val="000000"/>
              </a:solidFill>
            </a:endParaRPr>
          </a:p>
          <a:p>
            <a:pPr marL="650154" lvl="6" eaLnBrk="0" hangingPunct="0"/>
            <a:endParaRPr lang="en-US" sz="1600" dirty="0">
              <a:solidFill>
                <a:srgbClr val="000000"/>
              </a:solidFill>
            </a:endParaRPr>
          </a:p>
        </p:txBody>
      </p:sp>
    </p:spTree>
    <p:extLst>
      <p:ext uri="{BB962C8B-B14F-4D97-AF65-F5344CB8AC3E}">
        <p14:creationId xmlns:p14="http://schemas.microsoft.com/office/powerpoint/2010/main" val="2228488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62561"/>
            <a:ext cx="8345488" cy="439910"/>
          </a:xfrm>
        </p:spPr>
        <p:txBody>
          <a:bodyPr/>
          <a:lstStyle/>
          <a:p>
            <a:r>
              <a:rPr lang="en-US" sz="1600" dirty="0"/>
              <a:t>First-Hop Redundancy Protocol</a:t>
            </a:r>
            <a:br>
              <a:rPr lang="en-US" dirty="0"/>
            </a:br>
            <a:r>
              <a:rPr lang="en-US" sz="2400" dirty="0"/>
              <a:t>HSRP Elections &amp; Versions</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175246" y="748434"/>
            <a:ext cx="8567896" cy="2265363"/>
          </a:xfrm>
        </p:spPr>
        <p:txBody>
          <a:bodyPr/>
          <a:lstStyle/>
          <a:p>
            <a:pPr marL="285750" indent="-285750" algn="l">
              <a:buFont typeface="Arial" panose="020B0604020202020204" pitchFamily="34" charset="0"/>
              <a:buChar char="•"/>
            </a:pPr>
            <a:r>
              <a:rPr lang="en-US" sz="1600" dirty="0">
                <a:solidFill>
                  <a:srgbClr val="000000"/>
                </a:solidFill>
              </a:rPr>
              <a:t>A HSRP election selects the router with the highest priority (default is 100).</a:t>
            </a:r>
          </a:p>
          <a:p>
            <a:pPr marL="285750" indent="-285750" algn="l">
              <a:buFont typeface="Arial" panose="020B0604020202020204" pitchFamily="34" charset="0"/>
              <a:buChar char="•"/>
            </a:pPr>
            <a:r>
              <a:rPr lang="en-US" sz="1600" dirty="0">
                <a:solidFill>
                  <a:srgbClr val="000000"/>
                </a:solidFill>
              </a:rPr>
              <a:t>In the event of a tie in priority, the router with the highest IP address for the network segment is preferred.</a:t>
            </a:r>
          </a:p>
          <a:p>
            <a:pPr marL="285750" indent="-285750" algn="l">
              <a:buFont typeface="Arial" panose="020B0604020202020204" pitchFamily="34" charset="0"/>
              <a:buChar char="•"/>
            </a:pPr>
            <a:r>
              <a:rPr lang="en-US" sz="1600" dirty="0">
                <a:solidFill>
                  <a:srgbClr val="000000"/>
                </a:solidFill>
              </a:rPr>
              <a:t>HSRP does not support preemption by default. If a router with a lower priority becomes active, it stays active regardless if the superior router comes back online.</a:t>
            </a:r>
          </a:p>
          <a:p>
            <a:pPr marL="285750" indent="-285750" algn="l">
              <a:buFont typeface="Arial" panose="020B0604020202020204" pitchFamily="34" charset="0"/>
              <a:buChar char="•"/>
            </a:pPr>
            <a:r>
              <a:rPr lang="en-US" sz="1600" dirty="0">
                <a:solidFill>
                  <a:srgbClr val="000000"/>
                </a:solidFill>
              </a:rPr>
              <a:t>The transition of the HSRP active to the standby is transparent to all hosts on the segment because the MAC address moves with the virtual IP address. </a:t>
            </a:r>
          </a:p>
          <a:p>
            <a:pPr marL="285750" indent="-285750" algn="l">
              <a:buFont typeface="Arial" panose="020B0604020202020204" pitchFamily="34" charset="0"/>
              <a:buChar char="•"/>
            </a:pPr>
            <a:r>
              <a:rPr lang="en-US" sz="1600" dirty="0">
                <a:solidFill>
                  <a:srgbClr val="000000"/>
                </a:solidFill>
              </a:rPr>
              <a:t>HSRP has two versions, HSRPv1 and HSRPv2.</a:t>
            </a:r>
          </a:p>
          <a:p>
            <a:pPr marL="285750" indent="-285750" algn="l">
              <a:buFont typeface="Arial" panose="020B0604020202020204" pitchFamily="34" charset="0"/>
              <a:buChar char="•"/>
            </a:pPr>
            <a:endParaRPr lang="en-US" sz="1600" dirty="0">
              <a:solidFill>
                <a:srgbClr val="000000"/>
              </a:solidFill>
            </a:endParaRPr>
          </a:p>
          <a:p>
            <a:pPr marL="285750" indent="-285750" algn="l">
              <a:buFont typeface="Arial" panose="020B0604020202020204" pitchFamily="34" charset="0"/>
              <a:buChar char="•"/>
            </a:pPr>
            <a:endParaRPr lang="en-US" sz="1600" dirty="0">
              <a:solidFill>
                <a:srgbClr val="000000"/>
              </a:solidFill>
            </a:endParaRPr>
          </a:p>
          <a:p>
            <a:pPr marL="73085" lvl="1" indent="0">
              <a:buNone/>
            </a:pPr>
            <a:endParaRPr lang="en-US" sz="1600" dirty="0">
              <a:solidFill>
                <a:srgbClr val="000000"/>
              </a:solidFill>
            </a:endParaRPr>
          </a:p>
          <a:p>
            <a:pPr marL="73085" lvl="1" indent="0">
              <a:buNone/>
            </a:pPr>
            <a:endParaRPr lang="en-US" sz="1600" dirty="0">
              <a:solidFill>
                <a:srgbClr val="000000"/>
              </a:solidFill>
            </a:endParaRPr>
          </a:p>
          <a:p>
            <a:pPr marL="73085" lvl="1" indent="0">
              <a:buNone/>
            </a:pPr>
            <a:endParaRPr lang="en-US" sz="1600" dirty="0">
              <a:solidFill>
                <a:srgbClr val="000000"/>
              </a:solidFill>
            </a:endParaRPr>
          </a:p>
          <a:p>
            <a:pPr marL="217548" lvl="3" indent="0">
              <a:buNone/>
            </a:pPr>
            <a:endParaRPr lang="en-US" sz="1600" dirty="0">
              <a:solidFill>
                <a:srgbClr val="000000"/>
              </a:solidFill>
            </a:endParaRPr>
          </a:p>
          <a:p>
            <a:pPr marL="647956" lvl="5" indent="0">
              <a:buNone/>
            </a:pPr>
            <a:endParaRPr lang="en-US" sz="1600" dirty="0">
              <a:solidFill>
                <a:srgbClr val="000000"/>
              </a:solidFill>
            </a:endParaRPr>
          </a:p>
          <a:p>
            <a:pPr marL="719944" lvl="6"/>
            <a:endParaRPr lang="en-US" sz="1600" dirty="0">
              <a:solidFill>
                <a:srgbClr val="000000"/>
              </a:solidFill>
            </a:endParaRPr>
          </a:p>
          <a:p>
            <a:pPr marL="2012875" lvl="7"/>
            <a:endParaRPr lang="en-US" sz="1600" dirty="0">
              <a:solidFill>
                <a:srgbClr val="000000"/>
              </a:solidFill>
            </a:endParaRPr>
          </a:p>
          <a:p>
            <a:pPr marL="650154" lvl="6" eaLnBrk="0" hangingPunct="0"/>
            <a:endParaRPr lang="en-US" sz="1600" dirty="0">
              <a:solidFill>
                <a:srgbClr val="000000"/>
              </a:solidFill>
            </a:endParaRPr>
          </a:p>
        </p:txBody>
      </p:sp>
      <p:pic>
        <p:nvPicPr>
          <p:cNvPr id="2" name="Picture 1">
            <a:extLst>
              <a:ext uri="{FF2B5EF4-FFF2-40B4-BE49-F238E27FC236}">
                <a16:creationId xmlns:a16="http://schemas.microsoft.com/office/drawing/2014/main" id="{05C81D35-0955-144E-835A-A6E73AA0BF2B}"/>
              </a:ext>
            </a:extLst>
          </p:cNvPr>
          <p:cNvPicPr>
            <a:picLocks noChangeAspect="1"/>
          </p:cNvPicPr>
          <p:nvPr/>
        </p:nvPicPr>
        <p:blipFill>
          <a:blip r:embed="rId3"/>
          <a:stretch>
            <a:fillRect/>
          </a:stretch>
        </p:blipFill>
        <p:spPr>
          <a:xfrm>
            <a:off x="1714500" y="3013797"/>
            <a:ext cx="4992415" cy="1597573"/>
          </a:xfrm>
          <a:prstGeom prst="rect">
            <a:avLst/>
          </a:prstGeom>
        </p:spPr>
      </p:pic>
    </p:spTree>
    <p:extLst>
      <p:ext uri="{BB962C8B-B14F-4D97-AF65-F5344CB8AC3E}">
        <p14:creationId xmlns:p14="http://schemas.microsoft.com/office/powerpoint/2010/main" val="48969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62561"/>
            <a:ext cx="8345488" cy="439910"/>
          </a:xfrm>
        </p:spPr>
        <p:txBody>
          <a:bodyPr/>
          <a:lstStyle/>
          <a:p>
            <a:r>
              <a:rPr lang="en-US" sz="1600" dirty="0"/>
              <a:t>First-Hop Redundancy Protocol</a:t>
            </a:r>
            <a:br>
              <a:rPr lang="en-US" dirty="0"/>
            </a:br>
            <a:r>
              <a:rPr lang="en-US" sz="2400" dirty="0"/>
              <a:t>Configuring HSRP Virtual IP Address</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200184" y="668293"/>
            <a:ext cx="8567896" cy="3657283"/>
          </a:xfrm>
        </p:spPr>
        <p:txBody>
          <a:bodyPr/>
          <a:lstStyle/>
          <a:p>
            <a:pPr marL="0" indent="0" algn="l"/>
            <a:r>
              <a:rPr lang="en-US" sz="1600" dirty="0">
                <a:solidFill>
                  <a:srgbClr val="000000"/>
                </a:solidFill>
              </a:rPr>
              <a:t>The following steps show how to configure an HSRP virtual IP (VIP) gateway instance:</a:t>
            </a:r>
          </a:p>
          <a:p>
            <a:pPr marL="73085" lvl="1" indent="0">
              <a:buNone/>
            </a:pPr>
            <a:r>
              <a:rPr lang="en-US" sz="1600" b="1" dirty="0">
                <a:solidFill>
                  <a:srgbClr val="000000"/>
                </a:solidFill>
              </a:rPr>
              <a:t>Step 1</a:t>
            </a:r>
            <a:r>
              <a:rPr lang="en-US" sz="1600" dirty="0">
                <a:solidFill>
                  <a:srgbClr val="000000"/>
                </a:solidFill>
              </a:rPr>
              <a:t>. Define the HSRP instance by using the command </a:t>
            </a:r>
            <a:r>
              <a:rPr lang="en-US" sz="1600" b="1" dirty="0">
                <a:solidFill>
                  <a:srgbClr val="000000"/>
                </a:solidFill>
              </a:rPr>
              <a:t>standby</a:t>
            </a:r>
            <a:r>
              <a:rPr lang="en-US" sz="1600" dirty="0">
                <a:solidFill>
                  <a:srgbClr val="000000"/>
                </a:solidFill>
              </a:rPr>
              <a:t> </a:t>
            </a:r>
            <a:r>
              <a:rPr lang="en-US" sz="1600" i="1" dirty="0">
                <a:solidFill>
                  <a:srgbClr val="000000"/>
                </a:solidFill>
              </a:rPr>
              <a:t>instance-id</a:t>
            </a:r>
            <a:r>
              <a:rPr lang="en-US" sz="1600" dirty="0">
                <a:solidFill>
                  <a:srgbClr val="000000"/>
                </a:solidFill>
              </a:rPr>
              <a:t> </a:t>
            </a:r>
            <a:r>
              <a:rPr lang="en-US" sz="1600" b="1" dirty="0">
                <a:solidFill>
                  <a:srgbClr val="000000"/>
                </a:solidFill>
              </a:rPr>
              <a:t>ip</a:t>
            </a:r>
            <a:r>
              <a:rPr lang="en-US" sz="1600" dirty="0">
                <a:solidFill>
                  <a:srgbClr val="000000"/>
                </a:solidFill>
              </a:rPr>
              <a:t> </a:t>
            </a:r>
            <a:r>
              <a:rPr lang="en-US" sz="1600" i="1" dirty="0">
                <a:solidFill>
                  <a:srgbClr val="000000"/>
                </a:solidFill>
              </a:rPr>
              <a:t>vip-address</a:t>
            </a:r>
            <a:r>
              <a:rPr lang="en-US" sz="1600" dirty="0">
                <a:solidFill>
                  <a:srgbClr val="000000"/>
                </a:solidFill>
              </a:rPr>
              <a:t>.</a:t>
            </a:r>
          </a:p>
          <a:p>
            <a:pPr marL="73085" lvl="1" indent="0">
              <a:buNone/>
            </a:pPr>
            <a:r>
              <a:rPr lang="en-US" sz="1600" b="1" dirty="0">
                <a:solidFill>
                  <a:srgbClr val="000000"/>
                </a:solidFill>
              </a:rPr>
              <a:t>Step 2</a:t>
            </a:r>
            <a:r>
              <a:rPr lang="en-US" sz="1600" dirty="0">
                <a:solidFill>
                  <a:srgbClr val="000000"/>
                </a:solidFill>
              </a:rPr>
              <a:t>. (Optional) Configure HSRP router preemption with the command </a:t>
            </a:r>
            <a:r>
              <a:rPr lang="en-US" sz="1600" b="1" dirty="0">
                <a:solidFill>
                  <a:srgbClr val="000000"/>
                </a:solidFill>
              </a:rPr>
              <a:t>standby</a:t>
            </a:r>
            <a:r>
              <a:rPr lang="en-US" sz="1600" dirty="0">
                <a:solidFill>
                  <a:srgbClr val="000000"/>
                </a:solidFill>
              </a:rPr>
              <a:t> </a:t>
            </a:r>
            <a:r>
              <a:rPr lang="en-US" sz="1600" i="1" dirty="0">
                <a:solidFill>
                  <a:srgbClr val="000000"/>
                </a:solidFill>
              </a:rPr>
              <a:t>instance-id</a:t>
            </a:r>
            <a:r>
              <a:rPr lang="en-US" sz="1600" dirty="0">
                <a:solidFill>
                  <a:srgbClr val="000000"/>
                </a:solidFill>
              </a:rPr>
              <a:t> </a:t>
            </a:r>
            <a:r>
              <a:rPr lang="en-US" sz="1600" b="1" dirty="0">
                <a:solidFill>
                  <a:srgbClr val="000000"/>
                </a:solidFill>
              </a:rPr>
              <a:t>preempt</a:t>
            </a:r>
            <a:r>
              <a:rPr lang="en-US" sz="1600" dirty="0">
                <a:solidFill>
                  <a:srgbClr val="000000"/>
                </a:solidFill>
              </a:rPr>
              <a:t>.</a:t>
            </a:r>
          </a:p>
          <a:p>
            <a:pPr marL="73085" lvl="1" indent="0">
              <a:buNone/>
            </a:pPr>
            <a:r>
              <a:rPr lang="en-US" sz="1600" b="1" dirty="0">
                <a:solidFill>
                  <a:srgbClr val="000000"/>
                </a:solidFill>
              </a:rPr>
              <a:t>Step 3. </a:t>
            </a:r>
            <a:r>
              <a:rPr lang="en-US" sz="1600" dirty="0">
                <a:solidFill>
                  <a:srgbClr val="000000"/>
                </a:solidFill>
              </a:rPr>
              <a:t>(Optional) Configure the HSRP priority by using the command </a:t>
            </a:r>
            <a:r>
              <a:rPr lang="en-US" sz="1600" b="1" dirty="0">
                <a:solidFill>
                  <a:srgbClr val="000000"/>
                </a:solidFill>
              </a:rPr>
              <a:t>standby</a:t>
            </a:r>
            <a:r>
              <a:rPr lang="en-US" sz="1600" dirty="0">
                <a:solidFill>
                  <a:srgbClr val="000000"/>
                </a:solidFill>
              </a:rPr>
              <a:t> </a:t>
            </a:r>
            <a:r>
              <a:rPr lang="en-US" sz="1600" i="1" dirty="0">
                <a:solidFill>
                  <a:srgbClr val="000000"/>
                </a:solidFill>
              </a:rPr>
              <a:t>instance-id </a:t>
            </a:r>
            <a:r>
              <a:rPr lang="en-US" sz="1600" b="1" dirty="0">
                <a:solidFill>
                  <a:srgbClr val="000000"/>
                </a:solidFill>
              </a:rPr>
              <a:t>priority</a:t>
            </a:r>
            <a:r>
              <a:rPr lang="en-US" sz="1600" dirty="0">
                <a:solidFill>
                  <a:srgbClr val="000000"/>
                </a:solidFill>
              </a:rPr>
              <a:t> </a:t>
            </a:r>
            <a:r>
              <a:rPr lang="en-US" sz="1600" i="1" dirty="0">
                <a:solidFill>
                  <a:srgbClr val="000000"/>
                </a:solidFill>
              </a:rPr>
              <a:t>priority</a:t>
            </a:r>
            <a:r>
              <a:rPr lang="en-US" sz="1600" dirty="0">
                <a:solidFill>
                  <a:srgbClr val="000000"/>
                </a:solidFill>
              </a:rPr>
              <a:t>. The priority is a value between 0 and 255.</a:t>
            </a:r>
          </a:p>
          <a:p>
            <a:pPr marL="73085" lvl="1" indent="0">
              <a:buNone/>
            </a:pPr>
            <a:r>
              <a:rPr lang="en-US" sz="1600" b="1" dirty="0">
                <a:solidFill>
                  <a:srgbClr val="000000"/>
                </a:solidFill>
              </a:rPr>
              <a:t>Step 4. </a:t>
            </a:r>
            <a:r>
              <a:rPr lang="en-US" sz="1600" dirty="0">
                <a:solidFill>
                  <a:srgbClr val="000000"/>
                </a:solidFill>
              </a:rPr>
              <a:t>(Optional) Configure the HSRP MAC address with the command </a:t>
            </a:r>
            <a:r>
              <a:rPr lang="en-US" sz="1600" b="1" dirty="0">
                <a:solidFill>
                  <a:srgbClr val="000000"/>
                </a:solidFill>
              </a:rPr>
              <a:t>standby</a:t>
            </a:r>
            <a:r>
              <a:rPr lang="en-US" sz="1600" dirty="0">
                <a:solidFill>
                  <a:srgbClr val="000000"/>
                </a:solidFill>
              </a:rPr>
              <a:t> </a:t>
            </a:r>
            <a:r>
              <a:rPr lang="en-US" sz="1600" i="1" dirty="0">
                <a:solidFill>
                  <a:srgbClr val="000000"/>
                </a:solidFill>
              </a:rPr>
              <a:t>instance-id</a:t>
            </a:r>
            <a:r>
              <a:rPr lang="en-US" sz="1600" dirty="0">
                <a:solidFill>
                  <a:srgbClr val="000000"/>
                </a:solidFill>
              </a:rPr>
              <a:t> </a:t>
            </a:r>
            <a:r>
              <a:rPr lang="en-US" sz="1600" b="1" dirty="0">
                <a:solidFill>
                  <a:srgbClr val="000000"/>
                </a:solidFill>
              </a:rPr>
              <a:t>mac-address</a:t>
            </a:r>
            <a:r>
              <a:rPr lang="en-US" sz="1600" dirty="0">
                <a:solidFill>
                  <a:srgbClr val="000000"/>
                </a:solidFill>
              </a:rPr>
              <a:t> </a:t>
            </a:r>
            <a:r>
              <a:rPr lang="en-US" sz="1600" i="1" dirty="0">
                <a:solidFill>
                  <a:srgbClr val="000000"/>
                </a:solidFill>
              </a:rPr>
              <a:t>mac-address</a:t>
            </a:r>
            <a:r>
              <a:rPr lang="en-US" sz="1600" dirty="0">
                <a:solidFill>
                  <a:srgbClr val="000000"/>
                </a:solidFill>
              </a:rPr>
              <a:t>. </a:t>
            </a:r>
          </a:p>
          <a:p>
            <a:pPr marL="73085" lvl="1" indent="0">
              <a:buNone/>
            </a:pPr>
            <a:r>
              <a:rPr lang="en-US" sz="1600" b="1" dirty="0">
                <a:solidFill>
                  <a:srgbClr val="000000"/>
                </a:solidFill>
              </a:rPr>
              <a:t>Step 5. </a:t>
            </a:r>
            <a:r>
              <a:rPr lang="en-US" sz="1600" dirty="0">
                <a:solidFill>
                  <a:srgbClr val="000000"/>
                </a:solidFill>
              </a:rPr>
              <a:t>(Optional) Define the HSRP timers by using the command </a:t>
            </a:r>
            <a:r>
              <a:rPr lang="en-US" sz="1600" b="1" dirty="0">
                <a:solidFill>
                  <a:srgbClr val="000000"/>
                </a:solidFill>
              </a:rPr>
              <a:t>standby</a:t>
            </a:r>
            <a:r>
              <a:rPr lang="en-US" sz="1600" dirty="0">
                <a:solidFill>
                  <a:srgbClr val="000000"/>
                </a:solidFill>
              </a:rPr>
              <a:t> </a:t>
            </a:r>
            <a:r>
              <a:rPr lang="en-US" sz="1600" i="1" dirty="0">
                <a:solidFill>
                  <a:srgbClr val="000000"/>
                </a:solidFill>
              </a:rPr>
              <a:t>instance-id</a:t>
            </a:r>
            <a:r>
              <a:rPr lang="en-US" sz="1600" dirty="0">
                <a:solidFill>
                  <a:srgbClr val="000000"/>
                </a:solidFill>
              </a:rPr>
              <a:t> </a:t>
            </a:r>
            <a:r>
              <a:rPr lang="en-US" sz="1600" b="1" dirty="0">
                <a:solidFill>
                  <a:srgbClr val="000000"/>
                </a:solidFill>
              </a:rPr>
              <a:t>timers</a:t>
            </a:r>
            <a:r>
              <a:rPr lang="en-US" sz="1600" dirty="0">
                <a:solidFill>
                  <a:srgbClr val="000000"/>
                </a:solidFill>
              </a:rPr>
              <a:t> {</a:t>
            </a:r>
            <a:r>
              <a:rPr lang="en-US" sz="1600" i="1" dirty="0">
                <a:solidFill>
                  <a:srgbClr val="000000"/>
                </a:solidFill>
              </a:rPr>
              <a:t>seconds</a:t>
            </a:r>
            <a:r>
              <a:rPr lang="en-US" sz="1600" dirty="0">
                <a:solidFill>
                  <a:srgbClr val="000000"/>
                </a:solidFill>
              </a:rPr>
              <a:t> | </a:t>
            </a:r>
            <a:r>
              <a:rPr lang="en-US" sz="1600" b="1" dirty="0">
                <a:solidFill>
                  <a:srgbClr val="000000"/>
                </a:solidFill>
              </a:rPr>
              <a:t>msec</a:t>
            </a:r>
            <a:r>
              <a:rPr lang="en-US" sz="1600" dirty="0">
                <a:solidFill>
                  <a:srgbClr val="000000"/>
                </a:solidFill>
              </a:rPr>
              <a:t> </a:t>
            </a:r>
            <a:r>
              <a:rPr lang="en-US" sz="1600" i="1" dirty="0">
                <a:solidFill>
                  <a:srgbClr val="000000"/>
                </a:solidFill>
              </a:rPr>
              <a:t>milliseconds</a:t>
            </a:r>
            <a:r>
              <a:rPr lang="en-US" sz="1600" dirty="0">
                <a:solidFill>
                  <a:srgbClr val="000000"/>
                </a:solidFill>
              </a:rPr>
              <a:t>}. HSRP can poll in intervals of 1 to 254 seconds or 15 to 999 milliseconds</a:t>
            </a:r>
          </a:p>
          <a:p>
            <a:pPr marL="73085" lvl="1" indent="0">
              <a:buNone/>
            </a:pPr>
            <a:r>
              <a:rPr lang="en-US" sz="1600" b="1" dirty="0">
                <a:solidFill>
                  <a:srgbClr val="000000"/>
                </a:solidFill>
              </a:rPr>
              <a:t>Step 6. </a:t>
            </a:r>
            <a:r>
              <a:rPr lang="en-US" sz="1600" dirty="0">
                <a:solidFill>
                  <a:srgbClr val="000000"/>
                </a:solidFill>
              </a:rPr>
              <a:t>(Optional) Establish HSRP authentication by using the command </a:t>
            </a:r>
            <a:r>
              <a:rPr lang="en-US" sz="1600" b="1" dirty="0">
                <a:solidFill>
                  <a:srgbClr val="000000"/>
                </a:solidFill>
              </a:rPr>
              <a:t>standby</a:t>
            </a:r>
            <a:r>
              <a:rPr lang="en-US" sz="1600" dirty="0">
                <a:solidFill>
                  <a:srgbClr val="000000"/>
                </a:solidFill>
              </a:rPr>
              <a:t> </a:t>
            </a:r>
            <a:r>
              <a:rPr lang="en-US" sz="1600" i="1" dirty="0">
                <a:solidFill>
                  <a:srgbClr val="000000"/>
                </a:solidFill>
              </a:rPr>
              <a:t>instance-id</a:t>
            </a:r>
            <a:r>
              <a:rPr lang="en-US" sz="1600" dirty="0">
                <a:solidFill>
                  <a:srgbClr val="000000"/>
                </a:solidFill>
              </a:rPr>
              <a:t> </a:t>
            </a:r>
            <a:r>
              <a:rPr lang="en-US" sz="1600" b="1" dirty="0">
                <a:solidFill>
                  <a:srgbClr val="000000"/>
                </a:solidFill>
              </a:rPr>
              <a:t>authentication</a:t>
            </a:r>
            <a:r>
              <a:rPr lang="en-US" sz="1600" dirty="0">
                <a:solidFill>
                  <a:srgbClr val="000000"/>
                </a:solidFill>
              </a:rPr>
              <a:t> {</a:t>
            </a:r>
            <a:r>
              <a:rPr lang="en-US" sz="1600" i="1" dirty="0">
                <a:solidFill>
                  <a:srgbClr val="000000"/>
                </a:solidFill>
              </a:rPr>
              <a:t>text-password</a:t>
            </a:r>
            <a:r>
              <a:rPr lang="en-US" sz="1600" dirty="0">
                <a:solidFill>
                  <a:srgbClr val="000000"/>
                </a:solidFill>
              </a:rPr>
              <a:t> | </a:t>
            </a:r>
            <a:r>
              <a:rPr lang="en-US" sz="1600" b="1" dirty="0">
                <a:solidFill>
                  <a:srgbClr val="000000"/>
                </a:solidFill>
              </a:rPr>
              <a:t>text</a:t>
            </a:r>
            <a:r>
              <a:rPr lang="en-US" sz="1600" dirty="0">
                <a:solidFill>
                  <a:srgbClr val="000000"/>
                </a:solidFill>
              </a:rPr>
              <a:t> </a:t>
            </a:r>
            <a:r>
              <a:rPr lang="en-US" sz="1600" i="1" dirty="0">
                <a:solidFill>
                  <a:srgbClr val="000000"/>
                </a:solidFill>
              </a:rPr>
              <a:t>text-password</a:t>
            </a:r>
            <a:r>
              <a:rPr lang="en-US" sz="1600" dirty="0">
                <a:solidFill>
                  <a:srgbClr val="000000"/>
                </a:solidFill>
              </a:rPr>
              <a:t> | </a:t>
            </a:r>
            <a:r>
              <a:rPr lang="en-US" sz="1600" b="1" dirty="0">
                <a:solidFill>
                  <a:srgbClr val="000000"/>
                </a:solidFill>
              </a:rPr>
              <a:t>md5</a:t>
            </a:r>
            <a:r>
              <a:rPr lang="en-US" sz="1600" dirty="0">
                <a:solidFill>
                  <a:srgbClr val="000000"/>
                </a:solidFill>
              </a:rPr>
              <a:t> {</a:t>
            </a:r>
            <a:r>
              <a:rPr lang="en-US" sz="1600" b="1" dirty="0">
                <a:solidFill>
                  <a:srgbClr val="000000"/>
                </a:solidFill>
              </a:rPr>
              <a:t>key-chain</a:t>
            </a:r>
            <a:r>
              <a:rPr lang="en-US" sz="1600" dirty="0">
                <a:solidFill>
                  <a:srgbClr val="000000"/>
                </a:solidFill>
              </a:rPr>
              <a:t> </a:t>
            </a:r>
            <a:r>
              <a:rPr lang="en-US" sz="1600" i="1" dirty="0">
                <a:solidFill>
                  <a:srgbClr val="000000"/>
                </a:solidFill>
              </a:rPr>
              <a:t>key-chain</a:t>
            </a:r>
            <a:r>
              <a:rPr lang="en-US" sz="1600" dirty="0">
                <a:solidFill>
                  <a:srgbClr val="000000"/>
                </a:solidFill>
              </a:rPr>
              <a:t> | </a:t>
            </a:r>
            <a:r>
              <a:rPr lang="en-US" sz="1600" b="1" dirty="0">
                <a:solidFill>
                  <a:srgbClr val="000000"/>
                </a:solidFill>
              </a:rPr>
              <a:t>key-string</a:t>
            </a:r>
            <a:r>
              <a:rPr lang="en-US" sz="1600" dirty="0">
                <a:solidFill>
                  <a:srgbClr val="000000"/>
                </a:solidFill>
              </a:rPr>
              <a:t> </a:t>
            </a:r>
            <a:r>
              <a:rPr lang="en-US" sz="1600" i="1" dirty="0">
                <a:solidFill>
                  <a:srgbClr val="000000"/>
                </a:solidFill>
              </a:rPr>
              <a:t>key-string</a:t>
            </a:r>
            <a:r>
              <a:rPr lang="en-US" sz="1600" dirty="0">
                <a:solidFill>
                  <a:srgbClr val="000000"/>
                </a:solidFill>
              </a:rPr>
              <a:t>}}.</a:t>
            </a:r>
          </a:p>
          <a:p>
            <a:pPr marL="764482" lvl="6" indent="-285750" eaLnBrk="0" hangingPunct="0"/>
            <a:endParaRPr lang="en-US" sz="1400" dirty="0">
              <a:solidFill>
                <a:srgbClr val="000000"/>
              </a:solidFill>
            </a:endParaRPr>
          </a:p>
        </p:txBody>
      </p:sp>
    </p:spTree>
    <p:extLst>
      <p:ext uri="{BB962C8B-B14F-4D97-AF65-F5344CB8AC3E}">
        <p14:creationId xmlns:p14="http://schemas.microsoft.com/office/powerpoint/2010/main" val="84917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62561"/>
            <a:ext cx="8345488" cy="439910"/>
          </a:xfrm>
        </p:spPr>
        <p:txBody>
          <a:bodyPr/>
          <a:lstStyle/>
          <a:p>
            <a:r>
              <a:rPr lang="en-US" sz="1600" dirty="0"/>
              <a:t>First-Hop Redundancy Protocol</a:t>
            </a:r>
            <a:br>
              <a:rPr lang="en-US" dirty="0"/>
            </a:br>
            <a:r>
              <a:rPr lang="en-US" sz="2400" dirty="0"/>
              <a:t>HSRP Configuration and State </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199505" y="910748"/>
            <a:ext cx="4535053" cy="3322003"/>
          </a:xfrm>
        </p:spPr>
        <p:txBody>
          <a:bodyPr/>
          <a:lstStyle/>
          <a:p>
            <a:pPr marL="0" indent="0" algn="l"/>
            <a:r>
              <a:rPr lang="en-US" sz="1600" dirty="0">
                <a:solidFill>
                  <a:srgbClr val="000000"/>
                </a:solidFill>
              </a:rPr>
              <a:t>Example 15-9 shows a basic HSRP configuration for VLAN 10 on SW1 and SW2, using the HSRP instance 10 and the VIP gateway instance 172.16.10.1.</a:t>
            </a:r>
          </a:p>
          <a:p>
            <a:pPr marL="0" indent="0" algn="l"/>
            <a:endParaRPr lang="en-US" sz="1600" dirty="0">
              <a:solidFill>
                <a:srgbClr val="000000"/>
              </a:solidFill>
            </a:endParaRPr>
          </a:p>
          <a:p>
            <a:pPr marL="0" indent="0" algn="l"/>
            <a:r>
              <a:rPr lang="en-US" sz="1600" dirty="0">
                <a:solidFill>
                  <a:srgbClr val="000000"/>
                </a:solidFill>
              </a:rPr>
              <a:t>Example 15 -10 shows the summarized HSRP status using the command </a:t>
            </a:r>
            <a:r>
              <a:rPr lang="en-US" sz="1600" b="1" dirty="0">
                <a:solidFill>
                  <a:srgbClr val="000000"/>
                </a:solidFill>
              </a:rPr>
              <a:t>show</a:t>
            </a:r>
            <a:r>
              <a:rPr lang="en-US" sz="1600" dirty="0">
                <a:solidFill>
                  <a:srgbClr val="000000"/>
                </a:solidFill>
              </a:rPr>
              <a:t> </a:t>
            </a:r>
            <a:r>
              <a:rPr lang="en-US" sz="1600" b="1" dirty="0">
                <a:solidFill>
                  <a:srgbClr val="000000"/>
                </a:solidFill>
              </a:rPr>
              <a:t>standby</a:t>
            </a:r>
            <a:r>
              <a:rPr lang="en-US" sz="1600" dirty="0">
                <a:solidFill>
                  <a:srgbClr val="000000"/>
                </a:solidFill>
              </a:rPr>
              <a:t> [</a:t>
            </a:r>
            <a:r>
              <a:rPr lang="en-US" sz="1600" i="1" dirty="0">
                <a:solidFill>
                  <a:srgbClr val="000000"/>
                </a:solidFill>
              </a:rPr>
              <a:t>interface-id</a:t>
            </a:r>
            <a:r>
              <a:rPr lang="en-US" sz="1600" dirty="0">
                <a:solidFill>
                  <a:srgbClr val="000000"/>
                </a:solidFill>
              </a:rPr>
              <a:t>] [</a:t>
            </a:r>
            <a:r>
              <a:rPr lang="en-US" sz="1600" b="1" dirty="0">
                <a:solidFill>
                  <a:srgbClr val="000000"/>
                </a:solidFill>
              </a:rPr>
              <a:t>brief</a:t>
            </a:r>
            <a:r>
              <a:rPr lang="en-US" sz="1600" dirty="0">
                <a:solidFill>
                  <a:srgbClr val="000000"/>
                </a:solidFill>
              </a:rPr>
              <a:t>]. </a:t>
            </a:r>
          </a:p>
          <a:p>
            <a:pPr marL="0" indent="0" algn="l"/>
            <a:endParaRPr lang="en-US" sz="1600" dirty="0">
              <a:solidFill>
                <a:srgbClr val="000000"/>
              </a:solidFill>
            </a:endParaRPr>
          </a:p>
          <a:p>
            <a:pPr marL="0" indent="0" algn="l"/>
            <a:r>
              <a:rPr lang="en-US" sz="1600" dirty="0">
                <a:solidFill>
                  <a:srgbClr val="000000"/>
                </a:solidFill>
              </a:rPr>
              <a:t>The </a:t>
            </a:r>
            <a:r>
              <a:rPr lang="en-US" sz="1600" b="1" dirty="0">
                <a:solidFill>
                  <a:srgbClr val="000000"/>
                </a:solidFill>
              </a:rPr>
              <a:t>show standby </a:t>
            </a:r>
            <a:r>
              <a:rPr lang="en-US" sz="1600" dirty="0">
                <a:solidFill>
                  <a:srgbClr val="000000"/>
                </a:solidFill>
              </a:rPr>
              <a:t>command gives more details into the HSRP state. It includes the number of state changes, time since last state change, VIP addresses, timers, preemption, priority and group name. </a:t>
            </a:r>
          </a:p>
          <a:p>
            <a:pPr marL="0" indent="0" algn="l"/>
            <a:endParaRPr lang="en-US" sz="1600" dirty="0">
              <a:solidFill>
                <a:srgbClr val="000000"/>
              </a:solidFill>
            </a:endParaRPr>
          </a:p>
        </p:txBody>
      </p:sp>
      <p:pic>
        <p:nvPicPr>
          <p:cNvPr id="2" name="Picture 1">
            <a:extLst>
              <a:ext uri="{FF2B5EF4-FFF2-40B4-BE49-F238E27FC236}">
                <a16:creationId xmlns:a16="http://schemas.microsoft.com/office/drawing/2014/main" id="{0C013090-F4B0-3946-9C21-2CACC8297B39}"/>
              </a:ext>
            </a:extLst>
          </p:cNvPr>
          <p:cNvPicPr>
            <a:picLocks noChangeAspect="1"/>
          </p:cNvPicPr>
          <p:nvPr/>
        </p:nvPicPr>
        <p:blipFill>
          <a:blip r:embed="rId3"/>
          <a:stretch>
            <a:fillRect/>
          </a:stretch>
        </p:blipFill>
        <p:spPr>
          <a:xfrm>
            <a:off x="4734559" y="802409"/>
            <a:ext cx="3825977" cy="2177732"/>
          </a:xfrm>
          <a:prstGeom prst="rect">
            <a:avLst/>
          </a:prstGeom>
        </p:spPr>
      </p:pic>
      <p:pic>
        <p:nvPicPr>
          <p:cNvPr id="5" name="Picture 4">
            <a:extLst>
              <a:ext uri="{FF2B5EF4-FFF2-40B4-BE49-F238E27FC236}">
                <a16:creationId xmlns:a16="http://schemas.microsoft.com/office/drawing/2014/main" id="{FD07E7A8-A8A0-984C-A406-0B5A4E12867E}"/>
              </a:ext>
            </a:extLst>
          </p:cNvPr>
          <p:cNvPicPr>
            <a:picLocks noChangeAspect="1"/>
          </p:cNvPicPr>
          <p:nvPr/>
        </p:nvPicPr>
        <p:blipFill>
          <a:blip r:embed="rId4"/>
          <a:stretch>
            <a:fillRect/>
          </a:stretch>
        </p:blipFill>
        <p:spPr>
          <a:xfrm>
            <a:off x="4653647" y="3041101"/>
            <a:ext cx="3987800" cy="1596885"/>
          </a:xfrm>
          <a:prstGeom prst="rect">
            <a:avLst/>
          </a:prstGeom>
        </p:spPr>
      </p:pic>
    </p:spTree>
    <p:extLst>
      <p:ext uri="{BB962C8B-B14F-4D97-AF65-F5344CB8AC3E}">
        <p14:creationId xmlns:p14="http://schemas.microsoft.com/office/powerpoint/2010/main" val="105011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62561"/>
            <a:ext cx="8345488" cy="439910"/>
          </a:xfrm>
        </p:spPr>
        <p:txBody>
          <a:bodyPr/>
          <a:lstStyle/>
          <a:p>
            <a:r>
              <a:rPr lang="en-US" sz="1600" dirty="0"/>
              <a:t>First-Hop Redundancy Protocol</a:t>
            </a:r>
            <a:br>
              <a:rPr lang="en-US" dirty="0"/>
            </a:br>
            <a:r>
              <a:rPr lang="en-US" sz="2400" dirty="0"/>
              <a:t>HSRP Tracked Objects</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182880" y="910748"/>
            <a:ext cx="4175760" cy="3712052"/>
          </a:xfrm>
        </p:spPr>
        <p:txBody>
          <a:bodyPr/>
          <a:lstStyle/>
          <a:p>
            <a:pPr marL="0" indent="0" algn="l"/>
            <a:r>
              <a:rPr lang="en-US" sz="1600" dirty="0">
                <a:solidFill>
                  <a:srgbClr val="000000"/>
                </a:solidFill>
              </a:rPr>
              <a:t>HSRP provides the capability to link object tracking to priority.</a:t>
            </a:r>
          </a:p>
          <a:p>
            <a:pPr marL="0" indent="0" algn="l"/>
            <a:endParaRPr lang="en-US" sz="1600" dirty="0">
              <a:solidFill>
                <a:srgbClr val="000000"/>
              </a:solidFill>
            </a:endParaRPr>
          </a:p>
          <a:p>
            <a:pPr marL="0" indent="0" algn="l"/>
            <a:r>
              <a:rPr lang="en-US" sz="1600" dirty="0">
                <a:solidFill>
                  <a:srgbClr val="000000"/>
                </a:solidFill>
              </a:rPr>
              <a:t>Example 15-12 shows the configuration of SW2 where a tracked object is created against VLAN 1’s interface line protocol, increasing the HSRP priority to 110, and linking HSRP to the tracked object so that the priority decrements by 20 if interface VLAN 1 goes down.</a:t>
            </a:r>
          </a:p>
          <a:p>
            <a:pPr marL="285750" indent="-285750" algn="l">
              <a:spcBef>
                <a:spcPts val="0"/>
              </a:spcBef>
              <a:buFont typeface="Arial" panose="020B0604020202020204" pitchFamily="34" charset="0"/>
              <a:buChar char="•"/>
            </a:pPr>
            <a:endParaRPr lang="en-US" sz="1600" dirty="0">
              <a:solidFill>
                <a:srgbClr val="000000"/>
              </a:solidFill>
            </a:endParaRPr>
          </a:p>
          <a:p>
            <a:pPr marL="0" indent="0" algn="l"/>
            <a:r>
              <a:rPr lang="en-US" sz="1600" dirty="0">
                <a:solidFill>
                  <a:srgbClr val="000000"/>
                </a:solidFill>
              </a:rPr>
              <a:t>Example 15-13 shows that the HSRP group on VLAN 10 on SW2 correlates the status of the tracked object for the VLAN 1 interface.</a:t>
            </a:r>
          </a:p>
          <a:p>
            <a:pPr marL="0" indent="0" algn="l"/>
            <a:endParaRPr lang="en-US" sz="1600" dirty="0">
              <a:solidFill>
                <a:srgbClr val="000000"/>
              </a:solidFill>
            </a:endParaRPr>
          </a:p>
          <a:p>
            <a:pPr marL="0" indent="0" algn="l"/>
            <a:endParaRPr lang="en-US" sz="1600" dirty="0">
              <a:solidFill>
                <a:srgbClr val="000000"/>
              </a:solidFill>
            </a:endParaRPr>
          </a:p>
        </p:txBody>
      </p:sp>
      <p:sp>
        <p:nvSpPr>
          <p:cNvPr id="7" name="TextBox 6">
            <a:extLst>
              <a:ext uri="{FF2B5EF4-FFF2-40B4-BE49-F238E27FC236}">
                <a16:creationId xmlns:a16="http://schemas.microsoft.com/office/drawing/2014/main" id="{BC3BD91D-AE22-234D-8E37-CD07C9B3DBD8}"/>
              </a:ext>
            </a:extLst>
          </p:cNvPr>
          <p:cNvSpPr txBox="1"/>
          <p:nvPr/>
        </p:nvSpPr>
        <p:spPr>
          <a:xfrm>
            <a:off x="1005840" y="1107440"/>
            <a:ext cx="184731" cy="369332"/>
          </a:xfrm>
          <a:prstGeom prst="rect">
            <a:avLst/>
          </a:prstGeom>
          <a:noFill/>
        </p:spPr>
        <p:txBody>
          <a:bodyPr wrap="none" rtlCol="0">
            <a:spAutoFit/>
          </a:bodyPr>
          <a:lstStyle/>
          <a:p>
            <a:endParaRPr lang="en-US" dirty="0"/>
          </a:p>
        </p:txBody>
      </p:sp>
      <p:pic>
        <p:nvPicPr>
          <p:cNvPr id="2" name="Picture 1">
            <a:extLst>
              <a:ext uri="{FF2B5EF4-FFF2-40B4-BE49-F238E27FC236}">
                <a16:creationId xmlns:a16="http://schemas.microsoft.com/office/drawing/2014/main" id="{56AF11E9-0839-804D-B322-4EC56E081E32}"/>
              </a:ext>
            </a:extLst>
          </p:cNvPr>
          <p:cNvPicPr>
            <a:picLocks noChangeAspect="1"/>
          </p:cNvPicPr>
          <p:nvPr/>
        </p:nvPicPr>
        <p:blipFill>
          <a:blip r:embed="rId3"/>
          <a:stretch>
            <a:fillRect/>
          </a:stretch>
        </p:blipFill>
        <p:spPr>
          <a:xfrm>
            <a:off x="4572000" y="839585"/>
            <a:ext cx="4563338" cy="1091905"/>
          </a:xfrm>
          <a:prstGeom prst="rect">
            <a:avLst/>
          </a:prstGeom>
        </p:spPr>
      </p:pic>
      <p:pic>
        <p:nvPicPr>
          <p:cNvPr id="5" name="Picture 4">
            <a:extLst>
              <a:ext uri="{FF2B5EF4-FFF2-40B4-BE49-F238E27FC236}">
                <a16:creationId xmlns:a16="http://schemas.microsoft.com/office/drawing/2014/main" id="{72CF1E83-E56F-DF4F-AB02-CEC9A03801F2}"/>
              </a:ext>
            </a:extLst>
          </p:cNvPr>
          <p:cNvPicPr>
            <a:picLocks noChangeAspect="1"/>
          </p:cNvPicPr>
          <p:nvPr/>
        </p:nvPicPr>
        <p:blipFill>
          <a:blip r:embed="rId4"/>
          <a:stretch>
            <a:fillRect/>
          </a:stretch>
        </p:blipFill>
        <p:spPr>
          <a:xfrm>
            <a:off x="4661535" y="2234174"/>
            <a:ext cx="4452278" cy="1998578"/>
          </a:xfrm>
          <a:prstGeom prst="rect">
            <a:avLst/>
          </a:prstGeom>
        </p:spPr>
      </p:pic>
    </p:spTree>
    <p:extLst>
      <p:ext uri="{BB962C8B-B14F-4D97-AF65-F5344CB8AC3E}">
        <p14:creationId xmlns:p14="http://schemas.microsoft.com/office/powerpoint/2010/main" val="389807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62561"/>
            <a:ext cx="8345488" cy="439910"/>
          </a:xfrm>
        </p:spPr>
        <p:txBody>
          <a:bodyPr/>
          <a:lstStyle/>
          <a:p>
            <a:r>
              <a:rPr lang="en-US" sz="1600" dirty="0"/>
              <a:t>First-Hop Redundancy Protocol</a:t>
            </a:r>
            <a:br>
              <a:rPr lang="en-US" dirty="0"/>
            </a:br>
            <a:r>
              <a:rPr lang="en-US" sz="2400" dirty="0"/>
              <a:t>Verifying HSRP State With Tracked Objects</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306069" y="941228"/>
            <a:ext cx="3010709" cy="1832452"/>
          </a:xfrm>
        </p:spPr>
        <p:txBody>
          <a:bodyPr/>
          <a:lstStyle/>
          <a:p>
            <a:pPr marL="0" indent="0" algn="l"/>
            <a:r>
              <a:rPr lang="en-US" sz="1600" dirty="0">
                <a:solidFill>
                  <a:srgbClr val="000000"/>
                </a:solidFill>
              </a:rPr>
              <a:t>Example 15-14 verifies the anticipated behavior by shutting down the VLAN 1 interface on SW2. The syslog messages indicate that the object track state changed immediately after the interface was shut down, and shortly thereafter, the HSRP role changed to a standby state.</a:t>
            </a:r>
          </a:p>
          <a:p>
            <a:pPr marL="0" indent="0" algn="l"/>
            <a:endParaRPr lang="en-US" sz="1400" dirty="0">
              <a:solidFill>
                <a:srgbClr val="000000"/>
              </a:solidFill>
            </a:endParaRPr>
          </a:p>
        </p:txBody>
      </p:sp>
      <p:sp>
        <p:nvSpPr>
          <p:cNvPr id="7" name="TextBox 6">
            <a:extLst>
              <a:ext uri="{FF2B5EF4-FFF2-40B4-BE49-F238E27FC236}">
                <a16:creationId xmlns:a16="http://schemas.microsoft.com/office/drawing/2014/main" id="{BC3BD91D-AE22-234D-8E37-CD07C9B3DBD8}"/>
              </a:ext>
            </a:extLst>
          </p:cNvPr>
          <p:cNvSpPr txBox="1"/>
          <p:nvPr/>
        </p:nvSpPr>
        <p:spPr>
          <a:xfrm>
            <a:off x="1005840" y="1107440"/>
            <a:ext cx="184731" cy="369332"/>
          </a:xfrm>
          <a:prstGeom prst="rect">
            <a:avLst/>
          </a:prstGeom>
          <a:noFill/>
        </p:spPr>
        <p:txBody>
          <a:bodyPr wrap="none" rtlCol="0">
            <a:spAutoFit/>
          </a:bodyPr>
          <a:lstStyle/>
          <a:p>
            <a:endParaRPr lang="en-US" dirty="0"/>
          </a:p>
        </p:txBody>
      </p:sp>
      <p:pic>
        <p:nvPicPr>
          <p:cNvPr id="6" name="Picture 5">
            <a:extLst>
              <a:ext uri="{FF2B5EF4-FFF2-40B4-BE49-F238E27FC236}">
                <a16:creationId xmlns:a16="http://schemas.microsoft.com/office/drawing/2014/main" id="{4AC8CF85-C4CE-6847-90A7-AB52CC52E929}"/>
              </a:ext>
            </a:extLst>
          </p:cNvPr>
          <p:cNvPicPr>
            <a:picLocks noChangeAspect="1"/>
          </p:cNvPicPr>
          <p:nvPr/>
        </p:nvPicPr>
        <p:blipFill>
          <a:blip r:embed="rId3"/>
          <a:stretch>
            <a:fillRect/>
          </a:stretch>
        </p:blipFill>
        <p:spPr>
          <a:xfrm>
            <a:off x="3513867" y="748145"/>
            <a:ext cx="5189558" cy="3979437"/>
          </a:xfrm>
          <a:prstGeom prst="rect">
            <a:avLst/>
          </a:prstGeom>
        </p:spPr>
      </p:pic>
    </p:spTree>
    <p:extLst>
      <p:ext uri="{BB962C8B-B14F-4D97-AF65-F5344CB8AC3E}">
        <p14:creationId xmlns:p14="http://schemas.microsoft.com/office/powerpoint/2010/main" val="1272151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2400" dirty="0"/>
              <a:t>Chapter 15 Content</a:t>
            </a:r>
          </a:p>
        </p:txBody>
      </p:sp>
      <p:sp>
        <p:nvSpPr>
          <p:cNvPr id="2" name="Rectangle 1">
            <a:extLst>
              <a:ext uri="{FF2B5EF4-FFF2-40B4-BE49-F238E27FC236}">
                <a16:creationId xmlns:a16="http://schemas.microsoft.com/office/drawing/2014/main" id="{9ED186C2-479A-441D-A157-832FB557367D}"/>
              </a:ext>
            </a:extLst>
          </p:cNvPr>
          <p:cNvSpPr/>
          <p:nvPr/>
        </p:nvSpPr>
        <p:spPr>
          <a:xfrm>
            <a:off x="207818" y="731837"/>
            <a:ext cx="8345488" cy="3416320"/>
          </a:xfrm>
          <a:prstGeom prst="rect">
            <a:avLst/>
          </a:prstGeom>
        </p:spPr>
        <p:txBody>
          <a:bodyPr wrap="square">
            <a:spAutoFit/>
          </a:bodyPr>
          <a:lstStyle/>
          <a:p>
            <a:r>
              <a:rPr lang="en-US" b="1" dirty="0"/>
              <a:t>This chapter covers the following content:</a:t>
            </a:r>
          </a:p>
          <a:p>
            <a:endParaRPr lang="en-US" b="1" dirty="0"/>
          </a:p>
          <a:p>
            <a:r>
              <a:rPr lang="en-US" b="1" dirty="0"/>
              <a:t>Time Synchronization - </a:t>
            </a:r>
            <a:r>
              <a:rPr lang="en-US" dirty="0"/>
              <a:t>This section describes the need for synchronizing time in an environment and covers Network Time Protocol and its operations to keep time consistent across devices. </a:t>
            </a:r>
          </a:p>
          <a:p>
            <a:endParaRPr lang="en-US" dirty="0"/>
          </a:p>
          <a:p>
            <a:r>
              <a:rPr lang="en-US" b="1" dirty="0"/>
              <a:t>First-Hop Redundancy Protocol - </a:t>
            </a:r>
            <a:r>
              <a:rPr lang="en-US" dirty="0"/>
              <a:t>This section gives details on how multiple routers can provide resilient gateway functionality to hosts at the Layer 2/Layer 3 boundaries. </a:t>
            </a:r>
          </a:p>
          <a:p>
            <a:endParaRPr lang="en-US" dirty="0"/>
          </a:p>
          <a:p>
            <a:r>
              <a:rPr lang="en-US" b="1" dirty="0"/>
              <a:t>Network Address Translation (NAT) - </a:t>
            </a:r>
            <a:r>
              <a:rPr lang="en-US" dirty="0"/>
              <a:t>This section explains how a router can translate IP addresses from one network realm to another. </a:t>
            </a:r>
          </a:p>
        </p:txBody>
      </p:sp>
    </p:spTree>
    <p:extLst>
      <p:ext uri="{BB962C8B-B14F-4D97-AF65-F5344CB8AC3E}">
        <p14:creationId xmlns:p14="http://schemas.microsoft.com/office/powerpoint/2010/main" val="4127854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62561"/>
            <a:ext cx="8345488" cy="439910"/>
          </a:xfrm>
        </p:spPr>
        <p:txBody>
          <a:bodyPr/>
          <a:lstStyle/>
          <a:p>
            <a:r>
              <a:rPr lang="en-US" sz="1600" dirty="0"/>
              <a:t>First-Hop Redundancy Protocol</a:t>
            </a:r>
            <a:br>
              <a:rPr lang="en-US" dirty="0"/>
            </a:br>
            <a:r>
              <a:rPr lang="en-US" sz="2400" dirty="0"/>
              <a:t>Virtual Router Redundancy Protocol</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207819" y="673331"/>
            <a:ext cx="8462356" cy="3939309"/>
          </a:xfrm>
        </p:spPr>
        <p:txBody>
          <a:bodyPr/>
          <a:lstStyle/>
          <a:p>
            <a:pPr marL="0" indent="0" algn="l"/>
            <a:r>
              <a:rPr lang="en-US" sz="1600" dirty="0">
                <a:solidFill>
                  <a:srgbClr val="000000"/>
                </a:solidFill>
              </a:rPr>
              <a:t>Virtual Router Redundancy Protocol (VRRP) is an industry standard protocol that operates similarly to HSRP. However, the differences are as follows:</a:t>
            </a:r>
          </a:p>
          <a:p>
            <a:pPr marL="388998" lvl="3" indent="-171450"/>
            <a:r>
              <a:rPr lang="en-US" sz="1600" dirty="0">
                <a:solidFill>
                  <a:srgbClr val="000000"/>
                </a:solidFill>
              </a:rPr>
              <a:t>The preferred active router controlling the VIP gateway is called the master router. All other VRRP routers are known as backup routers.</a:t>
            </a:r>
          </a:p>
          <a:p>
            <a:pPr marL="388998" lvl="3" indent="-171450"/>
            <a:r>
              <a:rPr lang="en-US" sz="1600" dirty="0">
                <a:solidFill>
                  <a:srgbClr val="000000"/>
                </a:solidFill>
              </a:rPr>
              <a:t> VRRP enables preemption by default.</a:t>
            </a:r>
          </a:p>
          <a:p>
            <a:pPr marL="388998" lvl="3" indent="-171450"/>
            <a:r>
              <a:rPr lang="en-US" sz="1600" dirty="0">
                <a:solidFill>
                  <a:srgbClr val="000000"/>
                </a:solidFill>
              </a:rPr>
              <a:t>The MAC address of the VIP gateway uses the structure 0000.5e00.01xx, where xx reflects the group ID in hex.</a:t>
            </a:r>
          </a:p>
          <a:p>
            <a:pPr marL="388998" lvl="3" indent="-171450"/>
            <a:r>
              <a:rPr lang="en-US" sz="1600" dirty="0">
                <a:solidFill>
                  <a:srgbClr val="000000"/>
                </a:solidFill>
              </a:rPr>
              <a:t>VRRP uses the multicast address 224.0.0.18 for communication.</a:t>
            </a:r>
          </a:p>
          <a:p>
            <a:pPr marL="388998" lvl="3" indent="-171450"/>
            <a:endParaRPr lang="en-US" sz="1600" dirty="0">
              <a:solidFill>
                <a:srgbClr val="000000"/>
              </a:solidFill>
            </a:endParaRPr>
          </a:p>
          <a:p>
            <a:pPr marL="0" indent="0" algn="l"/>
            <a:r>
              <a:rPr lang="en-US" sz="1600" dirty="0">
                <a:solidFill>
                  <a:srgbClr val="000000"/>
                </a:solidFill>
              </a:rPr>
              <a:t>There are currently two versions of VRRP:</a:t>
            </a:r>
          </a:p>
          <a:p>
            <a:pPr marL="431860" lvl="2" indent="-285750">
              <a:buFont typeface="Arial" panose="020B0604020202020204" pitchFamily="34" charset="0"/>
              <a:buChar char="•"/>
            </a:pPr>
            <a:r>
              <a:rPr lang="en-US" sz="1600" dirty="0">
                <a:solidFill>
                  <a:srgbClr val="000000"/>
                </a:solidFill>
              </a:rPr>
              <a:t>VRRPv2: Supports IPv4</a:t>
            </a:r>
          </a:p>
          <a:p>
            <a:pPr marL="431860" lvl="2" indent="-285750">
              <a:buFont typeface="Arial" panose="020B0604020202020204" pitchFamily="34" charset="0"/>
              <a:buChar char="•"/>
            </a:pPr>
            <a:r>
              <a:rPr lang="en-US" sz="1600" dirty="0">
                <a:solidFill>
                  <a:srgbClr val="000000"/>
                </a:solidFill>
              </a:rPr>
              <a:t>VRRPv3: Supports IPv4 and IPv6</a:t>
            </a:r>
          </a:p>
          <a:p>
            <a:pPr marL="388998" lvl="3" indent="-171450"/>
            <a:endParaRPr lang="en-US" sz="1600" dirty="0">
              <a:solidFill>
                <a:srgbClr val="000000"/>
              </a:solidFill>
            </a:endParaRPr>
          </a:p>
          <a:p>
            <a:pPr marL="73085" lvl="1" indent="0">
              <a:buNone/>
            </a:pPr>
            <a:r>
              <a:rPr lang="en-US" sz="1000" dirty="0">
                <a:solidFill>
                  <a:srgbClr val="000000"/>
                </a:solidFill>
              </a:rPr>
              <a:t> </a:t>
            </a:r>
          </a:p>
          <a:p>
            <a:pPr marL="0" indent="0" algn="l"/>
            <a:endParaRPr lang="en-US" sz="1600" dirty="0">
              <a:solidFill>
                <a:srgbClr val="000000"/>
              </a:solidFill>
            </a:endParaRPr>
          </a:p>
        </p:txBody>
      </p:sp>
      <p:sp>
        <p:nvSpPr>
          <p:cNvPr id="7" name="TextBox 6">
            <a:extLst>
              <a:ext uri="{FF2B5EF4-FFF2-40B4-BE49-F238E27FC236}">
                <a16:creationId xmlns:a16="http://schemas.microsoft.com/office/drawing/2014/main" id="{BC3BD91D-AE22-234D-8E37-CD07C9B3DBD8}"/>
              </a:ext>
            </a:extLst>
          </p:cNvPr>
          <p:cNvSpPr txBox="1"/>
          <p:nvPr/>
        </p:nvSpPr>
        <p:spPr>
          <a:xfrm>
            <a:off x="1005840" y="110744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044761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62561"/>
            <a:ext cx="8345488" cy="439910"/>
          </a:xfrm>
        </p:spPr>
        <p:txBody>
          <a:bodyPr/>
          <a:lstStyle/>
          <a:p>
            <a:r>
              <a:rPr lang="en-US" sz="1600" dirty="0"/>
              <a:t>First-Hop Redundancy Protocol</a:t>
            </a:r>
            <a:br>
              <a:rPr lang="en-US" dirty="0"/>
            </a:br>
            <a:r>
              <a:rPr lang="en-US" sz="2400" dirty="0"/>
              <a:t>Legacy VRRP Configuration</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108065" y="702224"/>
            <a:ext cx="5261955" cy="4101609"/>
          </a:xfrm>
        </p:spPr>
        <p:txBody>
          <a:bodyPr/>
          <a:lstStyle/>
          <a:p>
            <a:pPr marL="146110" lvl="2" indent="0">
              <a:buNone/>
            </a:pPr>
            <a:r>
              <a:rPr lang="en-US" sz="1500" dirty="0">
                <a:solidFill>
                  <a:srgbClr val="000000"/>
                </a:solidFill>
              </a:rPr>
              <a:t>Early VRRP configurations supported only VRRPv2 and was non-hierarchical in its configuration. The following are steps used to configure older software versions with VRRP:</a:t>
            </a:r>
          </a:p>
          <a:p>
            <a:pPr marL="217548" lvl="3" indent="0">
              <a:buNone/>
            </a:pPr>
            <a:r>
              <a:rPr lang="en-US" sz="1500" b="1" dirty="0">
                <a:solidFill>
                  <a:srgbClr val="000000"/>
                </a:solidFill>
              </a:rPr>
              <a:t>Step 1. </a:t>
            </a:r>
            <a:r>
              <a:rPr lang="en-US" sz="1500" dirty="0">
                <a:solidFill>
                  <a:srgbClr val="000000"/>
                </a:solidFill>
              </a:rPr>
              <a:t>Define the VRRP instance by using the command </a:t>
            </a:r>
            <a:r>
              <a:rPr lang="en-US" sz="1500" b="1" dirty="0">
                <a:solidFill>
                  <a:srgbClr val="000000"/>
                </a:solidFill>
              </a:rPr>
              <a:t>vrrp</a:t>
            </a:r>
            <a:r>
              <a:rPr lang="en-US" sz="1500" dirty="0">
                <a:solidFill>
                  <a:srgbClr val="000000"/>
                </a:solidFill>
              </a:rPr>
              <a:t> </a:t>
            </a:r>
            <a:r>
              <a:rPr lang="en-US" sz="1500" i="1" dirty="0">
                <a:solidFill>
                  <a:srgbClr val="000000"/>
                </a:solidFill>
              </a:rPr>
              <a:t>instance-id</a:t>
            </a:r>
            <a:r>
              <a:rPr lang="en-US" sz="1500" dirty="0">
                <a:solidFill>
                  <a:srgbClr val="000000"/>
                </a:solidFill>
              </a:rPr>
              <a:t> </a:t>
            </a:r>
            <a:r>
              <a:rPr lang="en-US" sz="1500" b="1" dirty="0">
                <a:solidFill>
                  <a:srgbClr val="000000"/>
                </a:solidFill>
              </a:rPr>
              <a:t>ip</a:t>
            </a:r>
            <a:r>
              <a:rPr lang="en-US" sz="1500" dirty="0">
                <a:solidFill>
                  <a:srgbClr val="000000"/>
                </a:solidFill>
              </a:rPr>
              <a:t> </a:t>
            </a:r>
            <a:r>
              <a:rPr lang="en-US" sz="1500" i="1" dirty="0">
                <a:solidFill>
                  <a:srgbClr val="000000"/>
                </a:solidFill>
              </a:rPr>
              <a:t>vip-address</a:t>
            </a:r>
            <a:r>
              <a:rPr lang="en-US" sz="1500" dirty="0">
                <a:solidFill>
                  <a:srgbClr val="000000"/>
                </a:solidFill>
              </a:rPr>
              <a:t>.</a:t>
            </a:r>
          </a:p>
          <a:p>
            <a:pPr marL="217548" lvl="3" indent="0">
              <a:buNone/>
            </a:pPr>
            <a:r>
              <a:rPr lang="en-US" sz="1500" b="1" dirty="0">
                <a:solidFill>
                  <a:srgbClr val="000000"/>
                </a:solidFill>
              </a:rPr>
              <a:t>Step 2. </a:t>
            </a:r>
            <a:r>
              <a:rPr lang="en-US" sz="1500" dirty="0">
                <a:solidFill>
                  <a:srgbClr val="000000"/>
                </a:solidFill>
              </a:rPr>
              <a:t>(Optional) Define the VRRP priority by using the command </a:t>
            </a:r>
            <a:r>
              <a:rPr lang="en-US" sz="1500" b="1" dirty="0">
                <a:solidFill>
                  <a:srgbClr val="000000"/>
                </a:solidFill>
              </a:rPr>
              <a:t>vrrp</a:t>
            </a:r>
            <a:r>
              <a:rPr lang="en-US" sz="1500" dirty="0">
                <a:solidFill>
                  <a:srgbClr val="000000"/>
                </a:solidFill>
              </a:rPr>
              <a:t> </a:t>
            </a:r>
            <a:r>
              <a:rPr lang="en-US" sz="1500" i="1" dirty="0">
                <a:solidFill>
                  <a:srgbClr val="000000"/>
                </a:solidFill>
              </a:rPr>
              <a:t>instance-id</a:t>
            </a:r>
            <a:r>
              <a:rPr lang="en-US" sz="1500" dirty="0">
                <a:solidFill>
                  <a:srgbClr val="000000"/>
                </a:solidFill>
              </a:rPr>
              <a:t> </a:t>
            </a:r>
            <a:r>
              <a:rPr lang="en-US" sz="1500" b="1" dirty="0">
                <a:solidFill>
                  <a:srgbClr val="000000"/>
                </a:solidFill>
              </a:rPr>
              <a:t>priority</a:t>
            </a:r>
            <a:r>
              <a:rPr lang="en-US" sz="1500" dirty="0">
                <a:solidFill>
                  <a:srgbClr val="000000"/>
                </a:solidFill>
              </a:rPr>
              <a:t> </a:t>
            </a:r>
            <a:r>
              <a:rPr lang="en-US" sz="1500" i="1" dirty="0">
                <a:solidFill>
                  <a:srgbClr val="000000"/>
                </a:solidFill>
              </a:rPr>
              <a:t>priority</a:t>
            </a:r>
            <a:r>
              <a:rPr lang="en-US" sz="1500" dirty="0">
                <a:solidFill>
                  <a:srgbClr val="000000"/>
                </a:solidFill>
              </a:rPr>
              <a:t>. The priority is a value between 0 and 255.</a:t>
            </a:r>
          </a:p>
          <a:p>
            <a:pPr marL="217548" lvl="3" indent="0">
              <a:buNone/>
            </a:pPr>
            <a:r>
              <a:rPr lang="en-US" sz="1500" b="1" dirty="0">
                <a:solidFill>
                  <a:srgbClr val="000000"/>
                </a:solidFill>
              </a:rPr>
              <a:t>Step 3. </a:t>
            </a:r>
            <a:r>
              <a:rPr lang="en-US" sz="1500" dirty="0">
                <a:solidFill>
                  <a:srgbClr val="000000"/>
                </a:solidFill>
              </a:rPr>
              <a:t>(Optional) Enable object tracking so that the priority is decremented when the object is false by using the command </a:t>
            </a:r>
            <a:r>
              <a:rPr lang="en-US" sz="1500" b="1" dirty="0">
                <a:solidFill>
                  <a:srgbClr val="000000"/>
                </a:solidFill>
              </a:rPr>
              <a:t>vrrp</a:t>
            </a:r>
            <a:r>
              <a:rPr lang="en-US" sz="1500" dirty="0">
                <a:solidFill>
                  <a:srgbClr val="000000"/>
                </a:solidFill>
              </a:rPr>
              <a:t> </a:t>
            </a:r>
            <a:r>
              <a:rPr lang="en-US" sz="1500" i="1" dirty="0">
                <a:solidFill>
                  <a:srgbClr val="000000"/>
                </a:solidFill>
              </a:rPr>
              <a:t>instance-id</a:t>
            </a:r>
            <a:r>
              <a:rPr lang="en-US" sz="1500" dirty="0">
                <a:solidFill>
                  <a:srgbClr val="000000"/>
                </a:solidFill>
              </a:rPr>
              <a:t> </a:t>
            </a:r>
            <a:r>
              <a:rPr lang="en-US" sz="1500" b="1" dirty="0">
                <a:solidFill>
                  <a:srgbClr val="000000"/>
                </a:solidFill>
              </a:rPr>
              <a:t>track</a:t>
            </a:r>
            <a:r>
              <a:rPr lang="en-US" sz="1500" dirty="0">
                <a:solidFill>
                  <a:srgbClr val="000000"/>
                </a:solidFill>
              </a:rPr>
              <a:t> </a:t>
            </a:r>
            <a:r>
              <a:rPr lang="en-US" sz="1500" i="1" dirty="0">
                <a:solidFill>
                  <a:srgbClr val="000000"/>
                </a:solidFill>
              </a:rPr>
              <a:t>object-id</a:t>
            </a:r>
            <a:r>
              <a:rPr lang="en-US" sz="1500" dirty="0">
                <a:solidFill>
                  <a:srgbClr val="000000"/>
                </a:solidFill>
              </a:rPr>
              <a:t> </a:t>
            </a:r>
            <a:r>
              <a:rPr lang="en-US" sz="1500" b="1" dirty="0">
                <a:solidFill>
                  <a:srgbClr val="000000"/>
                </a:solidFill>
              </a:rPr>
              <a:t>decrement</a:t>
            </a:r>
            <a:r>
              <a:rPr lang="en-US" sz="1500" dirty="0">
                <a:solidFill>
                  <a:srgbClr val="000000"/>
                </a:solidFill>
              </a:rPr>
              <a:t> </a:t>
            </a:r>
            <a:r>
              <a:rPr lang="en-US" sz="1500" i="1" dirty="0">
                <a:solidFill>
                  <a:srgbClr val="000000"/>
                </a:solidFill>
              </a:rPr>
              <a:t>decrement-value</a:t>
            </a:r>
            <a:r>
              <a:rPr lang="en-US" sz="1500" dirty="0">
                <a:solidFill>
                  <a:srgbClr val="000000"/>
                </a:solidFill>
              </a:rPr>
              <a:t>. </a:t>
            </a:r>
          </a:p>
          <a:p>
            <a:pPr marL="217548" lvl="3" indent="0">
              <a:buNone/>
            </a:pPr>
            <a:r>
              <a:rPr lang="en-US" sz="1500" b="1" dirty="0">
                <a:solidFill>
                  <a:srgbClr val="000000"/>
                </a:solidFill>
              </a:rPr>
              <a:t>Step 4. </a:t>
            </a:r>
            <a:r>
              <a:rPr lang="en-US" sz="1500" dirty="0">
                <a:solidFill>
                  <a:srgbClr val="000000"/>
                </a:solidFill>
              </a:rPr>
              <a:t>(Optional) Establish VRRP authentication by using the command vrrp instance-id authentication {</a:t>
            </a:r>
            <a:r>
              <a:rPr lang="en-US" sz="1500" i="1" dirty="0">
                <a:solidFill>
                  <a:srgbClr val="000000"/>
                </a:solidFill>
              </a:rPr>
              <a:t>text-password</a:t>
            </a:r>
            <a:r>
              <a:rPr lang="en-US" sz="1500" dirty="0">
                <a:solidFill>
                  <a:srgbClr val="000000"/>
                </a:solidFill>
              </a:rPr>
              <a:t> | </a:t>
            </a:r>
            <a:r>
              <a:rPr lang="en-US" sz="1500" b="1" dirty="0">
                <a:solidFill>
                  <a:srgbClr val="000000"/>
                </a:solidFill>
              </a:rPr>
              <a:t>text</a:t>
            </a:r>
            <a:r>
              <a:rPr lang="en-US" sz="1500" dirty="0">
                <a:solidFill>
                  <a:srgbClr val="000000"/>
                </a:solidFill>
              </a:rPr>
              <a:t> </a:t>
            </a:r>
            <a:r>
              <a:rPr lang="en-US" sz="1500" i="1" dirty="0">
                <a:solidFill>
                  <a:srgbClr val="000000"/>
                </a:solidFill>
              </a:rPr>
              <a:t>text-password</a:t>
            </a:r>
            <a:r>
              <a:rPr lang="en-US" sz="1500" dirty="0">
                <a:solidFill>
                  <a:srgbClr val="000000"/>
                </a:solidFill>
              </a:rPr>
              <a:t> | </a:t>
            </a:r>
            <a:r>
              <a:rPr lang="en-US" sz="1500" b="1" dirty="0">
                <a:solidFill>
                  <a:srgbClr val="000000"/>
                </a:solidFill>
              </a:rPr>
              <a:t>md5</a:t>
            </a:r>
            <a:r>
              <a:rPr lang="en-US" sz="1500" dirty="0">
                <a:solidFill>
                  <a:srgbClr val="000000"/>
                </a:solidFill>
              </a:rPr>
              <a:t> {</a:t>
            </a:r>
            <a:r>
              <a:rPr lang="en-US" sz="1500" b="1" dirty="0">
                <a:solidFill>
                  <a:srgbClr val="000000"/>
                </a:solidFill>
              </a:rPr>
              <a:t>key-chain </a:t>
            </a:r>
            <a:r>
              <a:rPr lang="en-US" sz="1500" i="1" dirty="0">
                <a:solidFill>
                  <a:srgbClr val="000000"/>
                </a:solidFill>
              </a:rPr>
              <a:t>key-chain</a:t>
            </a:r>
            <a:r>
              <a:rPr lang="en-US" sz="1500" dirty="0">
                <a:solidFill>
                  <a:srgbClr val="000000"/>
                </a:solidFill>
              </a:rPr>
              <a:t> | </a:t>
            </a:r>
            <a:r>
              <a:rPr lang="en-US" sz="1500" b="1" dirty="0">
                <a:solidFill>
                  <a:srgbClr val="000000"/>
                </a:solidFill>
              </a:rPr>
              <a:t>key-string </a:t>
            </a:r>
            <a:r>
              <a:rPr lang="en-US" sz="1500" i="1" dirty="0">
                <a:solidFill>
                  <a:srgbClr val="000000"/>
                </a:solidFill>
              </a:rPr>
              <a:t>key-string</a:t>
            </a:r>
            <a:r>
              <a:rPr lang="en-US" sz="1500" dirty="0">
                <a:solidFill>
                  <a:srgbClr val="000000"/>
                </a:solidFill>
              </a:rPr>
              <a:t>}}</a:t>
            </a:r>
          </a:p>
          <a:p>
            <a:pPr marL="431860" lvl="2" indent="-285750">
              <a:buFont typeface="Arial" panose="020B0604020202020204" pitchFamily="34" charset="0"/>
              <a:buChar char="•"/>
            </a:pPr>
            <a:endParaRPr lang="en-US" sz="1400" dirty="0">
              <a:solidFill>
                <a:srgbClr val="000000"/>
              </a:solidFill>
            </a:endParaRPr>
          </a:p>
        </p:txBody>
      </p:sp>
      <p:pic>
        <p:nvPicPr>
          <p:cNvPr id="2" name="Picture 1">
            <a:extLst>
              <a:ext uri="{FF2B5EF4-FFF2-40B4-BE49-F238E27FC236}">
                <a16:creationId xmlns:a16="http://schemas.microsoft.com/office/drawing/2014/main" id="{DF7A6ADF-6021-2640-B2BB-B8B452A83B10}"/>
              </a:ext>
            </a:extLst>
          </p:cNvPr>
          <p:cNvPicPr>
            <a:picLocks noChangeAspect="1"/>
          </p:cNvPicPr>
          <p:nvPr/>
        </p:nvPicPr>
        <p:blipFill>
          <a:blip r:embed="rId3"/>
          <a:stretch>
            <a:fillRect/>
          </a:stretch>
        </p:blipFill>
        <p:spPr>
          <a:xfrm>
            <a:off x="5096831" y="1390015"/>
            <a:ext cx="4077437" cy="2363470"/>
          </a:xfrm>
          <a:prstGeom prst="rect">
            <a:avLst/>
          </a:prstGeom>
        </p:spPr>
      </p:pic>
    </p:spTree>
    <p:extLst>
      <p:ext uri="{BB962C8B-B14F-4D97-AF65-F5344CB8AC3E}">
        <p14:creationId xmlns:p14="http://schemas.microsoft.com/office/powerpoint/2010/main" val="3878112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11760"/>
            <a:ext cx="8345488" cy="602471"/>
          </a:xfrm>
        </p:spPr>
        <p:txBody>
          <a:bodyPr/>
          <a:lstStyle/>
          <a:p>
            <a:r>
              <a:rPr lang="en-US" sz="1600" dirty="0"/>
              <a:t>First-Hop Redundancy Protocol</a:t>
            </a:r>
            <a:br>
              <a:rPr lang="en-US" dirty="0"/>
            </a:br>
            <a:r>
              <a:rPr lang="en-US" sz="2400" dirty="0"/>
              <a:t>VRRP State</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268288" y="776929"/>
            <a:ext cx="8345488" cy="1212692"/>
          </a:xfrm>
        </p:spPr>
        <p:txBody>
          <a:bodyPr/>
          <a:lstStyle/>
          <a:p>
            <a:pPr marL="142875" lvl="1" indent="0">
              <a:buNone/>
            </a:pPr>
            <a:r>
              <a:rPr lang="en-US" sz="1600" dirty="0">
                <a:solidFill>
                  <a:srgbClr val="000000"/>
                </a:solidFill>
              </a:rPr>
              <a:t>The command </a:t>
            </a:r>
            <a:r>
              <a:rPr lang="en-US" sz="1600" b="1" dirty="0">
                <a:solidFill>
                  <a:srgbClr val="000000"/>
                </a:solidFill>
              </a:rPr>
              <a:t>show</a:t>
            </a:r>
            <a:r>
              <a:rPr lang="en-US" sz="1600" dirty="0">
                <a:solidFill>
                  <a:srgbClr val="000000"/>
                </a:solidFill>
              </a:rPr>
              <a:t> </a:t>
            </a:r>
            <a:r>
              <a:rPr lang="en-US" sz="1600" b="1" dirty="0">
                <a:solidFill>
                  <a:srgbClr val="000000"/>
                </a:solidFill>
              </a:rPr>
              <a:t>vrrp</a:t>
            </a:r>
            <a:r>
              <a:rPr lang="en-US" sz="1600" dirty="0">
                <a:solidFill>
                  <a:srgbClr val="000000"/>
                </a:solidFill>
              </a:rPr>
              <a:t> [</a:t>
            </a:r>
            <a:r>
              <a:rPr lang="en-US" sz="1600" b="1" dirty="0">
                <a:solidFill>
                  <a:srgbClr val="000000"/>
                </a:solidFill>
              </a:rPr>
              <a:t>brief</a:t>
            </a:r>
            <a:r>
              <a:rPr lang="en-US" sz="1600" dirty="0">
                <a:solidFill>
                  <a:srgbClr val="000000"/>
                </a:solidFill>
              </a:rPr>
              <a:t>] provides an update on the VRRP group, along with other relevant information for troubleshooting. Example 15-16 shows the brief iteration of the command and 15-17 shows the detailed state of VRRP. </a:t>
            </a:r>
          </a:p>
          <a:p>
            <a:pPr marL="142875" lvl="1" indent="0">
              <a:buNone/>
            </a:pPr>
            <a:endParaRPr lang="en-US" sz="1600" dirty="0">
              <a:solidFill>
                <a:srgbClr val="000000"/>
              </a:solidFill>
            </a:endParaRPr>
          </a:p>
          <a:p>
            <a:pPr marL="217548" lvl="3" indent="0">
              <a:buNone/>
            </a:pPr>
            <a:endParaRPr lang="en-US" sz="1500" dirty="0">
              <a:solidFill>
                <a:srgbClr val="000000"/>
              </a:solidFill>
            </a:endParaRPr>
          </a:p>
        </p:txBody>
      </p:sp>
      <p:pic>
        <p:nvPicPr>
          <p:cNvPr id="5" name="Picture 4">
            <a:extLst>
              <a:ext uri="{FF2B5EF4-FFF2-40B4-BE49-F238E27FC236}">
                <a16:creationId xmlns:a16="http://schemas.microsoft.com/office/drawing/2014/main" id="{3576B02D-81F0-7645-9004-D31525408015}"/>
              </a:ext>
            </a:extLst>
          </p:cNvPr>
          <p:cNvPicPr>
            <a:picLocks noChangeAspect="1"/>
          </p:cNvPicPr>
          <p:nvPr/>
        </p:nvPicPr>
        <p:blipFill>
          <a:blip r:embed="rId3"/>
          <a:stretch>
            <a:fillRect/>
          </a:stretch>
        </p:blipFill>
        <p:spPr>
          <a:xfrm>
            <a:off x="79252" y="2052319"/>
            <a:ext cx="4361780" cy="1212692"/>
          </a:xfrm>
          <a:prstGeom prst="rect">
            <a:avLst/>
          </a:prstGeom>
        </p:spPr>
      </p:pic>
      <p:pic>
        <p:nvPicPr>
          <p:cNvPr id="6" name="Picture 5">
            <a:extLst>
              <a:ext uri="{FF2B5EF4-FFF2-40B4-BE49-F238E27FC236}">
                <a16:creationId xmlns:a16="http://schemas.microsoft.com/office/drawing/2014/main" id="{24EF6A41-7016-EF4C-9D2E-EF1149EF5EEE}"/>
              </a:ext>
            </a:extLst>
          </p:cNvPr>
          <p:cNvPicPr>
            <a:picLocks noChangeAspect="1"/>
          </p:cNvPicPr>
          <p:nvPr/>
        </p:nvPicPr>
        <p:blipFill>
          <a:blip r:embed="rId4"/>
          <a:stretch>
            <a:fillRect/>
          </a:stretch>
        </p:blipFill>
        <p:spPr>
          <a:xfrm>
            <a:off x="4301562" y="1989621"/>
            <a:ext cx="4748342" cy="1979353"/>
          </a:xfrm>
          <a:prstGeom prst="rect">
            <a:avLst/>
          </a:prstGeom>
        </p:spPr>
      </p:pic>
    </p:spTree>
    <p:extLst>
      <p:ext uri="{BB962C8B-B14F-4D97-AF65-F5344CB8AC3E}">
        <p14:creationId xmlns:p14="http://schemas.microsoft.com/office/powerpoint/2010/main" val="2091657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62561"/>
            <a:ext cx="8345488" cy="439910"/>
          </a:xfrm>
        </p:spPr>
        <p:txBody>
          <a:bodyPr/>
          <a:lstStyle/>
          <a:p>
            <a:r>
              <a:rPr lang="en-US" sz="1600" dirty="0"/>
              <a:t>First-Hop Redundancy Protocol</a:t>
            </a:r>
            <a:br>
              <a:rPr lang="en-US" dirty="0"/>
            </a:br>
            <a:r>
              <a:rPr lang="en-US" sz="2400" dirty="0"/>
              <a:t>Hierarchical VRRP Configuration</a:t>
            </a:r>
          </a:p>
        </p:txBody>
      </p:sp>
      <p:sp>
        <p:nvSpPr>
          <p:cNvPr id="6" name="TextBox 5">
            <a:extLst>
              <a:ext uri="{FF2B5EF4-FFF2-40B4-BE49-F238E27FC236}">
                <a16:creationId xmlns:a16="http://schemas.microsoft.com/office/drawing/2014/main" id="{42071A31-258A-7C41-9E04-450EF37DED03}"/>
              </a:ext>
            </a:extLst>
          </p:cNvPr>
          <p:cNvSpPr txBox="1"/>
          <p:nvPr/>
        </p:nvSpPr>
        <p:spPr>
          <a:xfrm>
            <a:off x="-1" y="655414"/>
            <a:ext cx="9227127" cy="584775"/>
          </a:xfrm>
          <a:prstGeom prst="rect">
            <a:avLst/>
          </a:prstGeom>
          <a:noFill/>
        </p:spPr>
        <p:txBody>
          <a:bodyPr wrap="square" rtlCol="0">
            <a:spAutoFit/>
          </a:bodyPr>
          <a:lstStyle/>
          <a:p>
            <a:r>
              <a:rPr lang="en-US" sz="1600" dirty="0">
                <a:solidFill>
                  <a:srgbClr val="000000"/>
                </a:solidFill>
              </a:rPr>
              <a:t>The newer version of IOS XE software provides configuration of VRRP in a multi-address format that is hierarchical. The following are steps to configure hierarchical VRRP:</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101600" y="1240190"/>
            <a:ext cx="5084875" cy="3087390"/>
          </a:xfrm>
        </p:spPr>
        <p:txBody>
          <a:bodyPr/>
          <a:lstStyle/>
          <a:p>
            <a:pPr marL="115827" indent="0" algn="l"/>
            <a:r>
              <a:rPr lang="en-US" sz="1400" b="1" dirty="0">
                <a:solidFill>
                  <a:srgbClr val="000000"/>
                </a:solidFill>
              </a:rPr>
              <a:t>Step 1. </a:t>
            </a:r>
            <a:r>
              <a:rPr lang="en-US" sz="1400" dirty="0">
                <a:solidFill>
                  <a:srgbClr val="000000"/>
                </a:solidFill>
              </a:rPr>
              <a:t>Enable VRRPv3 on the router by using the command </a:t>
            </a:r>
            <a:r>
              <a:rPr lang="en-US" sz="1400" b="1" dirty="0">
                <a:solidFill>
                  <a:srgbClr val="000000"/>
                </a:solidFill>
              </a:rPr>
              <a:t>fhrp</a:t>
            </a:r>
            <a:r>
              <a:rPr lang="en-US" sz="1400" dirty="0">
                <a:solidFill>
                  <a:srgbClr val="000000"/>
                </a:solidFill>
              </a:rPr>
              <a:t> </a:t>
            </a:r>
            <a:r>
              <a:rPr lang="en-US" sz="1400" b="1" dirty="0">
                <a:solidFill>
                  <a:srgbClr val="000000"/>
                </a:solidFill>
              </a:rPr>
              <a:t>version</a:t>
            </a:r>
            <a:r>
              <a:rPr lang="en-US" sz="1400" dirty="0">
                <a:solidFill>
                  <a:srgbClr val="000000"/>
                </a:solidFill>
              </a:rPr>
              <a:t> </a:t>
            </a:r>
            <a:r>
              <a:rPr lang="en-US" sz="1400" b="1" dirty="0">
                <a:solidFill>
                  <a:srgbClr val="000000"/>
                </a:solidFill>
              </a:rPr>
              <a:t>vrrp</a:t>
            </a:r>
            <a:r>
              <a:rPr lang="en-US" sz="1400" dirty="0">
                <a:solidFill>
                  <a:srgbClr val="000000"/>
                </a:solidFill>
              </a:rPr>
              <a:t> </a:t>
            </a:r>
            <a:r>
              <a:rPr lang="en-US" sz="1400" b="1" dirty="0">
                <a:solidFill>
                  <a:srgbClr val="000000"/>
                </a:solidFill>
              </a:rPr>
              <a:t>v3</a:t>
            </a:r>
            <a:r>
              <a:rPr lang="en-US" sz="1400" dirty="0">
                <a:solidFill>
                  <a:srgbClr val="000000"/>
                </a:solidFill>
              </a:rPr>
              <a:t>.</a:t>
            </a:r>
          </a:p>
          <a:p>
            <a:pPr marL="115827" indent="0" algn="l"/>
            <a:r>
              <a:rPr lang="en-US" sz="1400" b="1" dirty="0">
                <a:solidFill>
                  <a:srgbClr val="000000"/>
                </a:solidFill>
              </a:rPr>
              <a:t>Step 2. </a:t>
            </a:r>
            <a:r>
              <a:rPr lang="en-US" sz="1400" dirty="0">
                <a:solidFill>
                  <a:srgbClr val="000000"/>
                </a:solidFill>
              </a:rPr>
              <a:t>Define the VRRP instance by using the command </a:t>
            </a:r>
            <a:r>
              <a:rPr lang="en-US" sz="1400" b="1" dirty="0">
                <a:solidFill>
                  <a:srgbClr val="000000"/>
                </a:solidFill>
              </a:rPr>
              <a:t>vrrp</a:t>
            </a:r>
            <a:r>
              <a:rPr lang="en-US" sz="1400" dirty="0">
                <a:solidFill>
                  <a:srgbClr val="000000"/>
                </a:solidFill>
              </a:rPr>
              <a:t> </a:t>
            </a:r>
            <a:r>
              <a:rPr lang="en-US" sz="1400" i="1" dirty="0">
                <a:solidFill>
                  <a:srgbClr val="000000"/>
                </a:solidFill>
              </a:rPr>
              <a:t>instance-id</a:t>
            </a:r>
            <a:r>
              <a:rPr lang="en-US" sz="1400" dirty="0">
                <a:solidFill>
                  <a:srgbClr val="000000"/>
                </a:solidFill>
              </a:rPr>
              <a:t> </a:t>
            </a:r>
            <a:r>
              <a:rPr lang="en-US" sz="1400" b="1" dirty="0">
                <a:solidFill>
                  <a:srgbClr val="000000"/>
                </a:solidFill>
              </a:rPr>
              <a:t>address-family</a:t>
            </a:r>
            <a:r>
              <a:rPr lang="en-US" sz="1400" dirty="0">
                <a:solidFill>
                  <a:srgbClr val="000000"/>
                </a:solidFill>
              </a:rPr>
              <a:t> {</a:t>
            </a:r>
            <a:r>
              <a:rPr lang="en-US" sz="1400" b="1" dirty="0">
                <a:solidFill>
                  <a:srgbClr val="000000"/>
                </a:solidFill>
              </a:rPr>
              <a:t>ipv4</a:t>
            </a:r>
            <a:r>
              <a:rPr lang="en-US" sz="1400" dirty="0">
                <a:solidFill>
                  <a:srgbClr val="000000"/>
                </a:solidFill>
              </a:rPr>
              <a:t> | </a:t>
            </a:r>
            <a:r>
              <a:rPr lang="en-US" sz="1400" b="1" dirty="0">
                <a:solidFill>
                  <a:srgbClr val="000000"/>
                </a:solidFill>
              </a:rPr>
              <a:t>ipv6</a:t>
            </a:r>
            <a:r>
              <a:rPr lang="en-US" sz="1400" dirty="0">
                <a:solidFill>
                  <a:srgbClr val="000000"/>
                </a:solidFill>
              </a:rPr>
              <a:t>}. </a:t>
            </a:r>
          </a:p>
          <a:p>
            <a:pPr marL="115827" indent="0" algn="l"/>
            <a:r>
              <a:rPr lang="en-US" sz="1400" b="1" dirty="0">
                <a:solidFill>
                  <a:srgbClr val="000000"/>
                </a:solidFill>
              </a:rPr>
              <a:t>Step 3. </a:t>
            </a:r>
            <a:r>
              <a:rPr lang="en-US" sz="1400" dirty="0">
                <a:solidFill>
                  <a:srgbClr val="000000"/>
                </a:solidFill>
              </a:rPr>
              <a:t>(Optional) Change VRRP to Version 2 by using the command </a:t>
            </a:r>
            <a:r>
              <a:rPr lang="en-US" sz="1400" b="1" dirty="0">
                <a:solidFill>
                  <a:srgbClr val="000000"/>
                </a:solidFill>
              </a:rPr>
              <a:t>vrrpv2</a:t>
            </a:r>
            <a:r>
              <a:rPr lang="en-US" sz="1400" dirty="0">
                <a:solidFill>
                  <a:srgbClr val="000000"/>
                </a:solidFill>
              </a:rPr>
              <a:t>. VRRPv2 and VRRPv3 are not compatible.</a:t>
            </a:r>
          </a:p>
          <a:p>
            <a:pPr marL="115827" indent="0" algn="l"/>
            <a:r>
              <a:rPr lang="en-US" sz="1400" b="1" dirty="0">
                <a:solidFill>
                  <a:srgbClr val="000000"/>
                </a:solidFill>
              </a:rPr>
              <a:t>Step 4. </a:t>
            </a:r>
            <a:r>
              <a:rPr lang="en-US" sz="1400" dirty="0">
                <a:solidFill>
                  <a:srgbClr val="000000"/>
                </a:solidFill>
              </a:rPr>
              <a:t>Define the gateway VIP by using the command </a:t>
            </a:r>
            <a:r>
              <a:rPr lang="en-US" sz="1400" b="1" dirty="0">
                <a:solidFill>
                  <a:srgbClr val="000000"/>
                </a:solidFill>
              </a:rPr>
              <a:t>address</a:t>
            </a:r>
            <a:r>
              <a:rPr lang="en-US" sz="1400" dirty="0">
                <a:solidFill>
                  <a:srgbClr val="000000"/>
                </a:solidFill>
              </a:rPr>
              <a:t> </a:t>
            </a:r>
            <a:r>
              <a:rPr lang="en-US" sz="1400" i="1" dirty="0">
                <a:solidFill>
                  <a:srgbClr val="000000"/>
                </a:solidFill>
              </a:rPr>
              <a:t>ip-address</a:t>
            </a:r>
            <a:r>
              <a:rPr lang="en-US" sz="1400" dirty="0">
                <a:solidFill>
                  <a:srgbClr val="000000"/>
                </a:solidFill>
              </a:rPr>
              <a:t>.</a:t>
            </a:r>
          </a:p>
          <a:p>
            <a:pPr marL="115827" indent="0" algn="l"/>
            <a:r>
              <a:rPr lang="en-US" sz="1400" b="1" dirty="0">
                <a:solidFill>
                  <a:srgbClr val="000000"/>
                </a:solidFill>
              </a:rPr>
              <a:t>Step 5. </a:t>
            </a:r>
            <a:r>
              <a:rPr lang="en-US" sz="1400" dirty="0">
                <a:solidFill>
                  <a:srgbClr val="000000"/>
                </a:solidFill>
              </a:rPr>
              <a:t>(Optional) Define the VRRP priority by using the command </a:t>
            </a:r>
            <a:r>
              <a:rPr lang="en-US" sz="1400" b="1" dirty="0">
                <a:solidFill>
                  <a:srgbClr val="000000"/>
                </a:solidFill>
              </a:rPr>
              <a:t>priority</a:t>
            </a:r>
            <a:r>
              <a:rPr lang="en-US" sz="1400" dirty="0">
                <a:solidFill>
                  <a:srgbClr val="000000"/>
                </a:solidFill>
              </a:rPr>
              <a:t> </a:t>
            </a:r>
            <a:r>
              <a:rPr lang="en-US" sz="1400" i="1" dirty="0">
                <a:solidFill>
                  <a:srgbClr val="000000"/>
                </a:solidFill>
              </a:rPr>
              <a:t>priority</a:t>
            </a:r>
            <a:r>
              <a:rPr lang="en-US" sz="1400" dirty="0">
                <a:solidFill>
                  <a:srgbClr val="000000"/>
                </a:solidFill>
              </a:rPr>
              <a:t>.</a:t>
            </a:r>
          </a:p>
          <a:p>
            <a:pPr marL="115827" indent="0" algn="l"/>
            <a:r>
              <a:rPr lang="en-US" sz="1400" b="1" dirty="0">
                <a:solidFill>
                  <a:srgbClr val="000000"/>
                </a:solidFill>
              </a:rPr>
              <a:t>Step 6</a:t>
            </a:r>
            <a:r>
              <a:rPr lang="en-US" sz="1400" dirty="0">
                <a:solidFill>
                  <a:srgbClr val="000000"/>
                </a:solidFill>
              </a:rPr>
              <a:t>. (Optional) Enable object tracking so that the priority is decremented when the object is false using the command </a:t>
            </a:r>
            <a:r>
              <a:rPr lang="en-US" sz="1400" b="1" dirty="0">
                <a:solidFill>
                  <a:srgbClr val="000000"/>
                </a:solidFill>
              </a:rPr>
              <a:t>track</a:t>
            </a:r>
            <a:r>
              <a:rPr lang="en-US" sz="1400" dirty="0">
                <a:solidFill>
                  <a:srgbClr val="000000"/>
                </a:solidFill>
              </a:rPr>
              <a:t> </a:t>
            </a:r>
            <a:r>
              <a:rPr lang="en-US" sz="1400" i="1" dirty="0">
                <a:solidFill>
                  <a:srgbClr val="000000"/>
                </a:solidFill>
              </a:rPr>
              <a:t>object-id</a:t>
            </a:r>
            <a:r>
              <a:rPr lang="en-US" sz="1400" dirty="0">
                <a:solidFill>
                  <a:srgbClr val="000000"/>
                </a:solidFill>
              </a:rPr>
              <a:t> </a:t>
            </a:r>
            <a:r>
              <a:rPr lang="en-US" sz="1400" b="1" dirty="0">
                <a:solidFill>
                  <a:srgbClr val="000000"/>
                </a:solidFill>
              </a:rPr>
              <a:t>decrement</a:t>
            </a:r>
            <a:r>
              <a:rPr lang="en-US" sz="1400" dirty="0">
                <a:solidFill>
                  <a:srgbClr val="000000"/>
                </a:solidFill>
              </a:rPr>
              <a:t> </a:t>
            </a:r>
            <a:r>
              <a:rPr lang="en-US" sz="1400" i="1" dirty="0">
                <a:solidFill>
                  <a:srgbClr val="000000"/>
                </a:solidFill>
              </a:rPr>
              <a:t>decrement-value</a:t>
            </a:r>
            <a:r>
              <a:rPr lang="en-US" sz="1400" dirty="0">
                <a:solidFill>
                  <a:srgbClr val="000000"/>
                </a:solidFill>
              </a:rPr>
              <a:t>. </a:t>
            </a:r>
          </a:p>
          <a:p>
            <a:pPr marL="115827" indent="0" algn="l"/>
            <a:endParaRPr lang="en-US" sz="1400" dirty="0">
              <a:solidFill>
                <a:srgbClr val="000000"/>
              </a:solidFill>
            </a:endParaRPr>
          </a:p>
          <a:p>
            <a:pPr marL="115827" indent="0" algn="l"/>
            <a:endParaRPr lang="en-US" sz="1400" dirty="0">
              <a:solidFill>
                <a:srgbClr val="000000"/>
              </a:solidFill>
            </a:endParaRPr>
          </a:p>
          <a:p>
            <a:pPr marL="115827" indent="0" algn="l"/>
            <a:endParaRPr lang="en-US" sz="1400" b="1" dirty="0">
              <a:solidFill>
                <a:srgbClr val="000000"/>
              </a:solidFill>
            </a:endParaRPr>
          </a:p>
          <a:p>
            <a:pPr marL="115827" indent="0" algn="l"/>
            <a:endParaRPr lang="en-US" sz="1400" dirty="0">
              <a:solidFill>
                <a:srgbClr val="000000"/>
              </a:solidFill>
            </a:endParaRPr>
          </a:p>
        </p:txBody>
      </p:sp>
      <p:sp>
        <p:nvSpPr>
          <p:cNvPr id="2" name="Rectangle 1">
            <a:extLst>
              <a:ext uri="{FF2B5EF4-FFF2-40B4-BE49-F238E27FC236}">
                <a16:creationId xmlns:a16="http://schemas.microsoft.com/office/drawing/2014/main" id="{F7E49218-0954-4327-AEFE-AC805C965BD4}"/>
              </a:ext>
            </a:extLst>
          </p:cNvPr>
          <p:cNvSpPr/>
          <p:nvPr/>
        </p:nvSpPr>
        <p:spPr>
          <a:xfrm>
            <a:off x="-77675" y="4226476"/>
            <a:ext cx="9221675" cy="523220"/>
          </a:xfrm>
          <a:prstGeom prst="rect">
            <a:avLst/>
          </a:prstGeom>
        </p:spPr>
        <p:txBody>
          <a:bodyPr wrap="square">
            <a:spAutoFit/>
          </a:bodyPr>
          <a:lstStyle/>
          <a:p>
            <a:pPr marL="115827"/>
            <a:r>
              <a:rPr lang="en-US" sz="1400" dirty="0">
                <a:solidFill>
                  <a:srgbClr val="000000"/>
                </a:solidFill>
              </a:rPr>
              <a:t>The status of the VRRP routers can be viewed with the command </a:t>
            </a:r>
            <a:r>
              <a:rPr lang="en-US" sz="1400" b="1" dirty="0">
                <a:solidFill>
                  <a:srgbClr val="000000"/>
                </a:solidFill>
              </a:rPr>
              <a:t>show</a:t>
            </a:r>
            <a:r>
              <a:rPr lang="en-US" sz="1400" dirty="0">
                <a:solidFill>
                  <a:srgbClr val="000000"/>
                </a:solidFill>
              </a:rPr>
              <a:t> </a:t>
            </a:r>
            <a:r>
              <a:rPr lang="en-US" sz="1400" b="1" dirty="0">
                <a:solidFill>
                  <a:srgbClr val="000000"/>
                </a:solidFill>
              </a:rPr>
              <a:t>vrrp</a:t>
            </a:r>
            <a:r>
              <a:rPr lang="en-US" sz="1400" dirty="0">
                <a:solidFill>
                  <a:srgbClr val="000000"/>
                </a:solidFill>
              </a:rPr>
              <a:t> [</a:t>
            </a:r>
            <a:r>
              <a:rPr lang="en-US" sz="1400" b="1" dirty="0">
                <a:solidFill>
                  <a:srgbClr val="000000"/>
                </a:solidFill>
              </a:rPr>
              <a:t>brief</a:t>
            </a:r>
            <a:r>
              <a:rPr lang="en-US" sz="1400" dirty="0">
                <a:solidFill>
                  <a:srgbClr val="000000"/>
                </a:solidFill>
              </a:rPr>
              <a:t>]. The output is identical to that of the legacy VRRP configuration.</a:t>
            </a:r>
          </a:p>
        </p:txBody>
      </p:sp>
      <p:pic>
        <p:nvPicPr>
          <p:cNvPr id="5" name="Picture 4">
            <a:extLst>
              <a:ext uri="{FF2B5EF4-FFF2-40B4-BE49-F238E27FC236}">
                <a16:creationId xmlns:a16="http://schemas.microsoft.com/office/drawing/2014/main" id="{51BA6764-5774-124E-AEBC-FA373CB71F8C}"/>
              </a:ext>
            </a:extLst>
          </p:cNvPr>
          <p:cNvPicPr>
            <a:picLocks noChangeAspect="1"/>
          </p:cNvPicPr>
          <p:nvPr/>
        </p:nvPicPr>
        <p:blipFill>
          <a:blip r:embed="rId3"/>
          <a:stretch>
            <a:fillRect/>
          </a:stretch>
        </p:blipFill>
        <p:spPr>
          <a:xfrm>
            <a:off x="5186475" y="1240189"/>
            <a:ext cx="3676650" cy="3087390"/>
          </a:xfrm>
          <a:prstGeom prst="rect">
            <a:avLst/>
          </a:prstGeom>
        </p:spPr>
      </p:pic>
    </p:spTree>
    <p:extLst>
      <p:ext uri="{BB962C8B-B14F-4D97-AF65-F5344CB8AC3E}">
        <p14:creationId xmlns:p14="http://schemas.microsoft.com/office/powerpoint/2010/main" val="358799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11760"/>
            <a:ext cx="8345488" cy="602471"/>
          </a:xfrm>
        </p:spPr>
        <p:txBody>
          <a:bodyPr/>
          <a:lstStyle/>
          <a:p>
            <a:r>
              <a:rPr lang="en-US" sz="1600" dirty="0"/>
              <a:t>First-Hop Redundancy Protocol</a:t>
            </a:r>
            <a:br>
              <a:rPr lang="en-US" dirty="0"/>
            </a:br>
            <a:r>
              <a:rPr lang="en-US" sz="2400" dirty="0"/>
              <a:t>Global Load Balancing Protocol</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74815" y="805671"/>
            <a:ext cx="9218815" cy="3113810"/>
          </a:xfrm>
        </p:spPr>
        <p:txBody>
          <a:bodyPr/>
          <a:lstStyle/>
          <a:p>
            <a:pPr marL="215900" lvl="2" indent="0">
              <a:buNone/>
            </a:pPr>
            <a:r>
              <a:rPr lang="en-US" sz="1600" dirty="0">
                <a:solidFill>
                  <a:srgbClr val="000000"/>
                </a:solidFill>
              </a:rPr>
              <a:t>Global Load Balancing Protocol (GLBP) provides gateway redundancy and load-balancing capability to a network segment. It does this with an active/standby gateway and ensures that each member of the GLBP group forwards traffic to the appropriate gateway. </a:t>
            </a:r>
          </a:p>
          <a:p>
            <a:pPr marL="215900" lvl="2" indent="0">
              <a:buNone/>
            </a:pPr>
            <a:r>
              <a:rPr lang="en-US" sz="1600" dirty="0">
                <a:solidFill>
                  <a:srgbClr val="000000"/>
                </a:solidFill>
              </a:rPr>
              <a:t>The GLBP has two roles:</a:t>
            </a:r>
          </a:p>
          <a:p>
            <a:pPr lvl="1"/>
            <a:r>
              <a:rPr lang="en-US" sz="1600" b="1" dirty="0">
                <a:solidFill>
                  <a:srgbClr val="000000"/>
                </a:solidFill>
              </a:rPr>
              <a:t>Active virtual gateway (AVG): </a:t>
            </a:r>
            <a:r>
              <a:rPr lang="en-US" sz="1600" dirty="0">
                <a:solidFill>
                  <a:srgbClr val="000000"/>
                </a:solidFill>
              </a:rPr>
              <a:t>The participating routers elect one AVG per GLBP group to respond to initial ARP requests for the VIP. </a:t>
            </a:r>
          </a:p>
          <a:p>
            <a:pPr lvl="1"/>
            <a:r>
              <a:rPr lang="en-US" sz="1600" b="1" dirty="0">
                <a:solidFill>
                  <a:srgbClr val="000000"/>
                </a:solidFill>
              </a:rPr>
              <a:t>Active virtual forwarder (AVF): </a:t>
            </a:r>
            <a:r>
              <a:rPr lang="en-US" sz="1600" dirty="0">
                <a:solidFill>
                  <a:srgbClr val="000000"/>
                </a:solidFill>
              </a:rPr>
              <a:t>The AVF routes traffic received from assigned hosts. A unique virtual MAC address is created and assigned by the AVG to the AVFs. The AVF is assigned to a host when the AVG replies to the ARP request with the assigned AVF’s virtual MAC address. The AVFs are also recognized as Fwd instances on the routers.</a:t>
            </a:r>
          </a:p>
          <a:p>
            <a:pPr marL="142875" lvl="1" indent="0">
              <a:buNone/>
            </a:pPr>
            <a:r>
              <a:rPr lang="en-US" sz="1600" dirty="0">
                <a:solidFill>
                  <a:srgbClr val="000000"/>
                </a:solidFill>
              </a:rPr>
              <a:t>GLBP supports four active AVFs and one AVG per GLBP group. A router can be an AVG and an AVF at the same time. In the event of a failure of the AVG, the AVG role is transferred to a standby AVG device.  In the event of a failure of an AVF, another router takes over the forwarding responsibilities for that AVF, which includes the virtual MAC address for that instance.</a:t>
            </a:r>
          </a:p>
          <a:p>
            <a:pPr marL="142875" lvl="1" indent="0">
              <a:buNone/>
            </a:pPr>
            <a:endParaRPr lang="en-US" sz="1600" dirty="0">
              <a:solidFill>
                <a:srgbClr val="000000"/>
              </a:solidFill>
            </a:endParaRPr>
          </a:p>
          <a:p>
            <a:pPr marL="142875" lvl="1" indent="0">
              <a:buNone/>
            </a:pPr>
            <a:endParaRPr lang="en-US" sz="1600" dirty="0">
              <a:solidFill>
                <a:srgbClr val="000000"/>
              </a:solidFill>
            </a:endParaRPr>
          </a:p>
          <a:p>
            <a:pPr marL="142875" lvl="1" indent="0">
              <a:buNone/>
            </a:pPr>
            <a:endParaRPr lang="en-US" sz="1600" dirty="0">
              <a:solidFill>
                <a:srgbClr val="000000"/>
              </a:solidFill>
            </a:endParaRPr>
          </a:p>
          <a:p>
            <a:pPr marL="215900" lvl="2" indent="0">
              <a:buNone/>
            </a:pPr>
            <a:endParaRPr lang="en-US" sz="1400" dirty="0">
              <a:solidFill>
                <a:srgbClr val="000000"/>
              </a:solidFill>
            </a:endParaRPr>
          </a:p>
        </p:txBody>
      </p:sp>
    </p:spTree>
    <p:extLst>
      <p:ext uri="{BB962C8B-B14F-4D97-AF65-F5344CB8AC3E}">
        <p14:creationId xmlns:p14="http://schemas.microsoft.com/office/powerpoint/2010/main" val="2714600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11760"/>
            <a:ext cx="8345488" cy="602471"/>
          </a:xfrm>
        </p:spPr>
        <p:txBody>
          <a:bodyPr/>
          <a:lstStyle/>
          <a:p>
            <a:r>
              <a:rPr lang="en-US" sz="1600" dirty="0"/>
              <a:t>First-Hop Redundancy Protocol</a:t>
            </a:r>
            <a:br>
              <a:rPr lang="en-US" dirty="0"/>
            </a:br>
            <a:r>
              <a:rPr lang="en-US" sz="2400" dirty="0"/>
              <a:t>GLBP Configuration</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132080" y="714231"/>
            <a:ext cx="4886960" cy="3918729"/>
          </a:xfrm>
        </p:spPr>
        <p:txBody>
          <a:bodyPr/>
          <a:lstStyle/>
          <a:p>
            <a:pPr marL="73085" lvl="1" indent="0">
              <a:buNone/>
            </a:pPr>
            <a:r>
              <a:rPr lang="en-US" sz="1500" dirty="0">
                <a:solidFill>
                  <a:srgbClr val="000000"/>
                </a:solidFill>
              </a:rPr>
              <a:t>The following steps detail how to configure a GLBP:</a:t>
            </a:r>
          </a:p>
          <a:p>
            <a:pPr marL="115827" indent="0" algn="l"/>
            <a:r>
              <a:rPr lang="en-US" sz="1500" b="1" dirty="0">
                <a:solidFill>
                  <a:srgbClr val="000000"/>
                </a:solidFill>
              </a:rPr>
              <a:t>Step 1. </a:t>
            </a:r>
            <a:r>
              <a:rPr lang="en-US" sz="1500" dirty="0">
                <a:solidFill>
                  <a:srgbClr val="000000"/>
                </a:solidFill>
              </a:rPr>
              <a:t>Define the GLBP instance by using the command </a:t>
            </a:r>
            <a:r>
              <a:rPr lang="en-US" sz="1500" b="1" dirty="0">
                <a:solidFill>
                  <a:srgbClr val="000000"/>
                </a:solidFill>
              </a:rPr>
              <a:t>glbp</a:t>
            </a:r>
            <a:r>
              <a:rPr lang="en-US" sz="1500" dirty="0">
                <a:solidFill>
                  <a:srgbClr val="000000"/>
                </a:solidFill>
              </a:rPr>
              <a:t> </a:t>
            </a:r>
            <a:r>
              <a:rPr lang="en-US" sz="1500" i="1" dirty="0">
                <a:solidFill>
                  <a:srgbClr val="000000"/>
                </a:solidFill>
              </a:rPr>
              <a:t>instance-id</a:t>
            </a:r>
            <a:r>
              <a:rPr lang="en-US" sz="1500" dirty="0">
                <a:solidFill>
                  <a:srgbClr val="000000"/>
                </a:solidFill>
              </a:rPr>
              <a:t> </a:t>
            </a:r>
            <a:r>
              <a:rPr lang="en-US" sz="1500" b="1" dirty="0">
                <a:solidFill>
                  <a:srgbClr val="000000"/>
                </a:solidFill>
              </a:rPr>
              <a:t>ip</a:t>
            </a:r>
            <a:r>
              <a:rPr lang="en-US" sz="1500" dirty="0">
                <a:solidFill>
                  <a:srgbClr val="000000"/>
                </a:solidFill>
              </a:rPr>
              <a:t> </a:t>
            </a:r>
            <a:r>
              <a:rPr lang="en-US" sz="1500" i="1" dirty="0">
                <a:solidFill>
                  <a:srgbClr val="000000"/>
                </a:solidFill>
              </a:rPr>
              <a:t>vip-address</a:t>
            </a:r>
            <a:r>
              <a:rPr lang="en-US" sz="1500" dirty="0">
                <a:solidFill>
                  <a:srgbClr val="000000"/>
                </a:solidFill>
              </a:rPr>
              <a:t>.</a:t>
            </a:r>
          </a:p>
          <a:p>
            <a:pPr marL="115827" indent="0" algn="l"/>
            <a:r>
              <a:rPr lang="en-US" sz="1500" b="1" dirty="0">
                <a:solidFill>
                  <a:srgbClr val="000000"/>
                </a:solidFill>
              </a:rPr>
              <a:t>Step 2. </a:t>
            </a:r>
            <a:r>
              <a:rPr lang="en-US" sz="1500" dirty="0">
                <a:solidFill>
                  <a:srgbClr val="000000"/>
                </a:solidFill>
              </a:rPr>
              <a:t>(Optional) Configure GLBP preemption with the command </a:t>
            </a:r>
            <a:r>
              <a:rPr lang="en-US" sz="1500" b="1" dirty="0">
                <a:solidFill>
                  <a:srgbClr val="000000"/>
                </a:solidFill>
              </a:rPr>
              <a:t>glbp</a:t>
            </a:r>
            <a:r>
              <a:rPr lang="en-US" sz="1500" dirty="0">
                <a:solidFill>
                  <a:srgbClr val="000000"/>
                </a:solidFill>
              </a:rPr>
              <a:t> </a:t>
            </a:r>
            <a:r>
              <a:rPr lang="en-US" sz="1500" i="1" dirty="0">
                <a:solidFill>
                  <a:srgbClr val="000000"/>
                </a:solidFill>
              </a:rPr>
              <a:t>instance-id</a:t>
            </a:r>
            <a:r>
              <a:rPr lang="en-US" sz="1500" dirty="0">
                <a:solidFill>
                  <a:srgbClr val="000000"/>
                </a:solidFill>
              </a:rPr>
              <a:t> </a:t>
            </a:r>
            <a:r>
              <a:rPr lang="en-US" sz="1500" b="1" dirty="0">
                <a:solidFill>
                  <a:srgbClr val="000000"/>
                </a:solidFill>
              </a:rPr>
              <a:t>preempt</a:t>
            </a:r>
            <a:r>
              <a:rPr lang="en-US" sz="1500" dirty="0">
                <a:solidFill>
                  <a:srgbClr val="000000"/>
                </a:solidFill>
              </a:rPr>
              <a:t>.</a:t>
            </a:r>
          </a:p>
          <a:p>
            <a:pPr marL="115827" indent="0" algn="l"/>
            <a:r>
              <a:rPr lang="en-US" sz="1500" b="1" dirty="0">
                <a:solidFill>
                  <a:srgbClr val="000000"/>
                </a:solidFill>
              </a:rPr>
              <a:t>Step 3</a:t>
            </a:r>
            <a:r>
              <a:rPr lang="en-US" sz="1500" dirty="0">
                <a:solidFill>
                  <a:srgbClr val="000000"/>
                </a:solidFill>
              </a:rPr>
              <a:t>. (Optional) Define the GLBP priority by using the command </a:t>
            </a:r>
            <a:r>
              <a:rPr lang="en-US" sz="1500" b="1" dirty="0">
                <a:solidFill>
                  <a:srgbClr val="000000"/>
                </a:solidFill>
              </a:rPr>
              <a:t>glbp</a:t>
            </a:r>
            <a:r>
              <a:rPr lang="en-US" sz="1500" dirty="0">
                <a:solidFill>
                  <a:srgbClr val="000000"/>
                </a:solidFill>
              </a:rPr>
              <a:t> </a:t>
            </a:r>
            <a:r>
              <a:rPr lang="en-US" sz="1500" i="1" dirty="0">
                <a:solidFill>
                  <a:srgbClr val="000000"/>
                </a:solidFill>
              </a:rPr>
              <a:t>instance-id</a:t>
            </a:r>
            <a:r>
              <a:rPr lang="en-US" sz="1500" dirty="0">
                <a:solidFill>
                  <a:srgbClr val="000000"/>
                </a:solidFill>
              </a:rPr>
              <a:t> </a:t>
            </a:r>
            <a:r>
              <a:rPr lang="en-US" sz="1500" b="1" dirty="0">
                <a:solidFill>
                  <a:srgbClr val="000000"/>
                </a:solidFill>
              </a:rPr>
              <a:t>priority</a:t>
            </a:r>
            <a:r>
              <a:rPr lang="en-US" sz="1500" dirty="0">
                <a:solidFill>
                  <a:srgbClr val="000000"/>
                </a:solidFill>
              </a:rPr>
              <a:t> </a:t>
            </a:r>
            <a:r>
              <a:rPr lang="en-US" sz="1500" i="1" dirty="0">
                <a:solidFill>
                  <a:srgbClr val="000000"/>
                </a:solidFill>
              </a:rPr>
              <a:t>priority</a:t>
            </a:r>
            <a:r>
              <a:rPr lang="en-US" sz="1500" dirty="0">
                <a:solidFill>
                  <a:srgbClr val="000000"/>
                </a:solidFill>
              </a:rPr>
              <a:t>. The priority is a value between 0 and 255.</a:t>
            </a:r>
          </a:p>
          <a:p>
            <a:pPr marL="115827" indent="0" algn="l"/>
            <a:r>
              <a:rPr lang="en-US" sz="1500" b="1" dirty="0">
                <a:solidFill>
                  <a:srgbClr val="000000"/>
                </a:solidFill>
              </a:rPr>
              <a:t>Step 4. </a:t>
            </a:r>
            <a:r>
              <a:rPr lang="en-US" sz="1500" dirty="0">
                <a:solidFill>
                  <a:srgbClr val="000000"/>
                </a:solidFill>
              </a:rPr>
              <a:t>(Optional) Define the GLBP timers by using the command </a:t>
            </a:r>
            <a:r>
              <a:rPr lang="en-US" sz="1500" b="1" dirty="0">
                <a:solidFill>
                  <a:srgbClr val="000000"/>
                </a:solidFill>
              </a:rPr>
              <a:t>glbp</a:t>
            </a:r>
            <a:r>
              <a:rPr lang="en-US" sz="1500" dirty="0">
                <a:solidFill>
                  <a:srgbClr val="000000"/>
                </a:solidFill>
              </a:rPr>
              <a:t> </a:t>
            </a:r>
            <a:r>
              <a:rPr lang="en-US" sz="1500" i="1" dirty="0">
                <a:solidFill>
                  <a:srgbClr val="000000"/>
                </a:solidFill>
              </a:rPr>
              <a:t>instance-id</a:t>
            </a:r>
            <a:r>
              <a:rPr lang="en-US" sz="1500" dirty="0">
                <a:solidFill>
                  <a:srgbClr val="000000"/>
                </a:solidFill>
              </a:rPr>
              <a:t> </a:t>
            </a:r>
            <a:r>
              <a:rPr lang="en-US" sz="1500" b="1" dirty="0">
                <a:solidFill>
                  <a:srgbClr val="000000"/>
                </a:solidFill>
              </a:rPr>
              <a:t>timers</a:t>
            </a:r>
            <a:r>
              <a:rPr lang="en-US" sz="1500" dirty="0">
                <a:solidFill>
                  <a:srgbClr val="000000"/>
                </a:solidFill>
              </a:rPr>
              <a:t> {</a:t>
            </a:r>
            <a:r>
              <a:rPr lang="en-US" sz="1500" i="1" dirty="0">
                <a:solidFill>
                  <a:srgbClr val="000000"/>
                </a:solidFill>
              </a:rPr>
              <a:t>hello-seconds</a:t>
            </a:r>
            <a:r>
              <a:rPr lang="en-US" sz="1500" dirty="0">
                <a:solidFill>
                  <a:srgbClr val="000000"/>
                </a:solidFill>
              </a:rPr>
              <a:t> | </a:t>
            </a:r>
            <a:r>
              <a:rPr lang="en-US" sz="1500" b="1" dirty="0">
                <a:solidFill>
                  <a:srgbClr val="000000"/>
                </a:solidFill>
              </a:rPr>
              <a:t>msec</a:t>
            </a:r>
            <a:r>
              <a:rPr lang="en-US" sz="1500" dirty="0">
                <a:solidFill>
                  <a:srgbClr val="000000"/>
                </a:solidFill>
              </a:rPr>
              <a:t> </a:t>
            </a:r>
            <a:r>
              <a:rPr lang="en-US" sz="1500" i="1" dirty="0">
                <a:solidFill>
                  <a:srgbClr val="000000"/>
                </a:solidFill>
              </a:rPr>
              <a:t>hello-milliseconds</a:t>
            </a:r>
            <a:r>
              <a:rPr lang="en-US" sz="1500" dirty="0">
                <a:solidFill>
                  <a:srgbClr val="000000"/>
                </a:solidFill>
              </a:rPr>
              <a:t>} {</a:t>
            </a:r>
            <a:r>
              <a:rPr lang="en-US" sz="1500" i="1" dirty="0">
                <a:solidFill>
                  <a:srgbClr val="000000"/>
                </a:solidFill>
              </a:rPr>
              <a:t>hold-seconds</a:t>
            </a:r>
            <a:r>
              <a:rPr lang="en-US" sz="1500" dirty="0">
                <a:solidFill>
                  <a:srgbClr val="000000"/>
                </a:solidFill>
              </a:rPr>
              <a:t> | </a:t>
            </a:r>
            <a:r>
              <a:rPr lang="en-US" sz="1500" b="1" dirty="0">
                <a:solidFill>
                  <a:srgbClr val="000000"/>
                </a:solidFill>
              </a:rPr>
              <a:t>msec</a:t>
            </a:r>
            <a:r>
              <a:rPr lang="en-US" sz="1500" dirty="0">
                <a:solidFill>
                  <a:srgbClr val="000000"/>
                </a:solidFill>
              </a:rPr>
              <a:t> </a:t>
            </a:r>
            <a:r>
              <a:rPr lang="en-US" sz="1500" i="1" dirty="0">
                <a:solidFill>
                  <a:srgbClr val="000000"/>
                </a:solidFill>
              </a:rPr>
              <a:t>hold-milliseconds</a:t>
            </a:r>
            <a:r>
              <a:rPr lang="en-US" sz="1500" dirty="0">
                <a:solidFill>
                  <a:srgbClr val="000000"/>
                </a:solidFill>
              </a:rPr>
              <a:t>}.</a:t>
            </a:r>
          </a:p>
          <a:p>
            <a:pPr marL="115827" indent="0" algn="l"/>
            <a:r>
              <a:rPr lang="en-US" sz="1500" b="1" dirty="0">
                <a:solidFill>
                  <a:srgbClr val="000000"/>
                </a:solidFill>
              </a:rPr>
              <a:t>Step 5. </a:t>
            </a:r>
            <a:r>
              <a:rPr lang="en-US" sz="1500" dirty="0">
                <a:solidFill>
                  <a:srgbClr val="000000"/>
                </a:solidFill>
              </a:rPr>
              <a:t>(Optional) Establish GLBP authentication by using the command </a:t>
            </a:r>
            <a:r>
              <a:rPr lang="en-US" sz="1500" b="1" dirty="0">
                <a:solidFill>
                  <a:srgbClr val="000000"/>
                </a:solidFill>
              </a:rPr>
              <a:t>glbp</a:t>
            </a:r>
            <a:r>
              <a:rPr lang="en-US" sz="1500" dirty="0">
                <a:solidFill>
                  <a:srgbClr val="000000"/>
                </a:solidFill>
              </a:rPr>
              <a:t> instance-id </a:t>
            </a:r>
            <a:r>
              <a:rPr lang="en-US" sz="1500" b="1" dirty="0">
                <a:solidFill>
                  <a:srgbClr val="000000"/>
                </a:solidFill>
              </a:rPr>
              <a:t>authentication</a:t>
            </a:r>
            <a:r>
              <a:rPr lang="en-US" sz="1500" dirty="0">
                <a:solidFill>
                  <a:srgbClr val="000000"/>
                </a:solidFill>
              </a:rPr>
              <a:t> {</a:t>
            </a:r>
            <a:r>
              <a:rPr lang="en-US" sz="1500" b="1" dirty="0">
                <a:solidFill>
                  <a:srgbClr val="000000"/>
                </a:solidFill>
              </a:rPr>
              <a:t>text</a:t>
            </a:r>
            <a:r>
              <a:rPr lang="en-US" sz="1500" dirty="0">
                <a:solidFill>
                  <a:srgbClr val="000000"/>
                </a:solidFill>
              </a:rPr>
              <a:t> </a:t>
            </a:r>
            <a:r>
              <a:rPr lang="en-US" sz="1500" i="1" dirty="0">
                <a:solidFill>
                  <a:srgbClr val="000000"/>
                </a:solidFill>
              </a:rPr>
              <a:t>text-password</a:t>
            </a:r>
            <a:r>
              <a:rPr lang="en-US" sz="1500" dirty="0">
                <a:solidFill>
                  <a:srgbClr val="000000"/>
                </a:solidFill>
              </a:rPr>
              <a:t> | </a:t>
            </a:r>
            <a:r>
              <a:rPr lang="en-US" sz="1500" b="1" dirty="0">
                <a:solidFill>
                  <a:srgbClr val="000000"/>
                </a:solidFill>
              </a:rPr>
              <a:t>md5</a:t>
            </a:r>
            <a:r>
              <a:rPr lang="en-US" sz="1500" dirty="0">
                <a:solidFill>
                  <a:srgbClr val="000000"/>
                </a:solidFill>
              </a:rPr>
              <a:t> {</a:t>
            </a:r>
            <a:r>
              <a:rPr lang="en-US" sz="1500" b="1" dirty="0">
                <a:solidFill>
                  <a:srgbClr val="000000"/>
                </a:solidFill>
              </a:rPr>
              <a:t>key-chain</a:t>
            </a:r>
            <a:r>
              <a:rPr lang="en-US" sz="1500" dirty="0">
                <a:solidFill>
                  <a:srgbClr val="000000"/>
                </a:solidFill>
              </a:rPr>
              <a:t> </a:t>
            </a:r>
            <a:r>
              <a:rPr lang="en-US" sz="1500" i="1" dirty="0">
                <a:solidFill>
                  <a:srgbClr val="000000"/>
                </a:solidFill>
              </a:rPr>
              <a:t>key-chain</a:t>
            </a:r>
            <a:r>
              <a:rPr lang="en-US" sz="1500" dirty="0">
                <a:solidFill>
                  <a:srgbClr val="000000"/>
                </a:solidFill>
              </a:rPr>
              <a:t> | </a:t>
            </a:r>
            <a:r>
              <a:rPr lang="en-US" sz="1500" b="1" dirty="0">
                <a:solidFill>
                  <a:srgbClr val="000000"/>
                </a:solidFill>
              </a:rPr>
              <a:t>key-string</a:t>
            </a:r>
            <a:r>
              <a:rPr lang="en-US" sz="1500" dirty="0">
                <a:solidFill>
                  <a:srgbClr val="000000"/>
                </a:solidFill>
              </a:rPr>
              <a:t> </a:t>
            </a:r>
            <a:r>
              <a:rPr lang="en-US" sz="1500" i="1" dirty="0">
                <a:solidFill>
                  <a:srgbClr val="000000"/>
                </a:solidFill>
              </a:rPr>
              <a:t>key-string</a:t>
            </a:r>
            <a:r>
              <a:rPr lang="en-US" sz="1500" dirty="0">
                <a:solidFill>
                  <a:srgbClr val="000000"/>
                </a:solidFill>
              </a:rPr>
              <a:t>}}.</a:t>
            </a:r>
          </a:p>
          <a:p>
            <a:pPr marL="578166" lvl="5" indent="0">
              <a:buNone/>
            </a:pPr>
            <a:endParaRPr lang="en-US" sz="1400" dirty="0">
              <a:solidFill>
                <a:srgbClr val="000000"/>
              </a:solidFill>
            </a:endParaRPr>
          </a:p>
          <a:p>
            <a:pPr marL="2012898" lvl="7"/>
            <a:endParaRPr lang="en-US" sz="2300" dirty="0">
              <a:solidFill>
                <a:srgbClr val="000000"/>
              </a:solidFill>
            </a:endParaRPr>
          </a:p>
        </p:txBody>
      </p:sp>
      <p:pic>
        <p:nvPicPr>
          <p:cNvPr id="2" name="Picture 1">
            <a:extLst>
              <a:ext uri="{FF2B5EF4-FFF2-40B4-BE49-F238E27FC236}">
                <a16:creationId xmlns:a16="http://schemas.microsoft.com/office/drawing/2014/main" id="{39D03439-F298-5F4F-9255-DB3A96B2252F}"/>
              </a:ext>
            </a:extLst>
          </p:cNvPr>
          <p:cNvPicPr>
            <a:picLocks noChangeAspect="1"/>
          </p:cNvPicPr>
          <p:nvPr/>
        </p:nvPicPr>
        <p:blipFill>
          <a:blip r:embed="rId3"/>
          <a:stretch>
            <a:fillRect/>
          </a:stretch>
        </p:blipFill>
        <p:spPr>
          <a:xfrm>
            <a:off x="5019040" y="1292106"/>
            <a:ext cx="4186955" cy="2448621"/>
          </a:xfrm>
          <a:prstGeom prst="rect">
            <a:avLst/>
          </a:prstGeom>
        </p:spPr>
      </p:pic>
    </p:spTree>
    <p:extLst>
      <p:ext uri="{BB962C8B-B14F-4D97-AF65-F5344CB8AC3E}">
        <p14:creationId xmlns:p14="http://schemas.microsoft.com/office/powerpoint/2010/main" val="397866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11760"/>
            <a:ext cx="8345488" cy="602471"/>
          </a:xfrm>
        </p:spPr>
        <p:txBody>
          <a:bodyPr/>
          <a:lstStyle/>
          <a:p>
            <a:r>
              <a:rPr lang="en-US" sz="1600" dirty="0"/>
              <a:t>First-Hop Redundancy Protocol</a:t>
            </a:r>
            <a:br>
              <a:rPr lang="en-US" dirty="0"/>
            </a:br>
            <a:r>
              <a:rPr lang="en-US" sz="2400" dirty="0"/>
              <a:t>GLBP Status</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91440" y="848590"/>
            <a:ext cx="5262880" cy="1986050"/>
          </a:xfrm>
        </p:spPr>
        <p:txBody>
          <a:bodyPr/>
          <a:lstStyle/>
          <a:p>
            <a:pPr marL="142875" lvl="1" indent="0">
              <a:buNone/>
            </a:pPr>
            <a:r>
              <a:rPr lang="en-US" sz="1600" dirty="0">
                <a:solidFill>
                  <a:srgbClr val="000000"/>
                </a:solidFill>
              </a:rPr>
              <a:t>The command </a:t>
            </a:r>
            <a:r>
              <a:rPr lang="en-US" sz="1600" b="1" dirty="0">
                <a:solidFill>
                  <a:srgbClr val="000000"/>
                </a:solidFill>
              </a:rPr>
              <a:t>show</a:t>
            </a:r>
            <a:r>
              <a:rPr lang="en-US" sz="1600" dirty="0">
                <a:solidFill>
                  <a:srgbClr val="000000"/>
                </a:solidFill>
              </a:rPr>
              <a:t> </a:t>
            </a:r>
            <a:r>
              <a:rPr lang="en-US" sz="1600" b="1" dirty="0">
                <a:solidFill>
                  <a:srgbClr val="000000"/>
                </a:solidFill>
              </a:rPr>
              <a:t>glbp</a:t>
            </a:r>
            <a:r>
              <a:rPr lang="en-US" sz="1600" dirty="0">
                <a:solidFill>
                  <a:srgbClr val="000000"/>
                </a:solidFill>
              </a:rPr>
              <a:t> </a:t>
            </a:r>
            <a:r>
              <a:rPr lang="en-US" sz="1600" b="1" dirty="0">
                <a:solidFill>
                  <a:srgbClr val="000000"/>
                </a:solidFill>
              </a:rPr>
              <a:t>brief</a:t>
            </a:r>
            <a:r>
              <a:rPr lang="en-US" sz="1600" dirty="0">
                <a:solidFill>
                  <a:srgbClr val="000000"/>
                </a:solidFill>
              </a:rPr>
              <a:t> shows high-level details of the GLBP group, including the interface, group, active AVG, standby AVG, and statuses of the AVFs.</a:t>
            </a:r>
          </a:p>
          <a:p>
            <a:pPr marL="142875" lvl="1" indent="0">
              <a:buNone/>
            </a:pPr>
            <a:r>
              <a:rPr lang="en-US" sz="1600" dirty="0">
                <a:solidFill>
                  <a:srgbClr val="000000"/>
                </a:solidFill>
              </a:rPr>
              <a:t>The command </a:t>
            </a:r>
            <a:r>
              <a:rPr lang="en-US" sz="1600" b="1" dirty="0">
                <a:solidFill>
                  <a:srgbClr val="000000"/>
                </a:solidFill>
              </a:rPr>
              <a:t>show</a:t>
            </a:r>
            <a:r>
              <a:rPr lang="en-US" sz="1600" dirty="0">
                <a:solidFill>
                  <a:srgbClr val="000000"/>
                </a:solidFill>
              </a:rPr>
              <a:t> </a:t>
            </a:r>
            <a:r>
              <a:rPr lang="en-US" sz="1600" b="1" dirty="0">
                <a:solidFill>
                  <a:srgbClr val="000000"/>
                </a:solidFill>
              </a:rPr>
              <a:t>glbp</a:t>
            </a:r>
            <a:r>
              <a:rPr lang="en-US" sz="1600" dirty="0">
                <a:solidFill>
                  <a:srgbClr val="000000"/>
                </a:solidFill>
              </a:rPr>
              <a:t> displays additional information, including the timers, preemption settings, and statuses for the AVG and AVFs for the GLBP group.</a:t>
            </a:r>
          </a:p>
          <a:p>
            <a:pPr marL="142875" lvl="1" indent="0">
              <a:buNone/>
            </a:pPr>
            <a:endParaRPr lang="en-US" b="1" dirty="0">
              <a:solidFill>
                <a:srgbClr val="000000"/>
              </a:solidFill>
            </a:endParaRPr>
          </a:p>
        </p:txBody>
      </p:sp>
      <p:pic>
        <p:nvPicPr>
          <p:cNvPr id="5" name="Picture 4">
            <a:extLst>
              <a:ext uri="{FF2B5EF4-FFF2-40B4-BE49-F238E27FC236}">
                <a16:creationId xmlns:a16="http://schemas.microsoft.com/office/drawing/2014/main" id="{0659C2E5-0D72-CC42-91FE-AF86CE845F12}"/>
              </a:ext>
            </a:extLst>
          </p:cNvPr>
          <p:cNvPicPr>
            <a:picLocks noChangeAspect="1"/>
          </p:cNvPicPr>
          <p:nvPr/>
        </p:nvPicPr>
        <p:blipFill>
          <a:blip r:embed="rId3"/>
          <a:stretch>
            <a:fillRect/>
          </a:stretch>
        </p:blipFill>
        <p:spPr>
          <a:xfrm>
            <a:off x="716360" y="2914651"/>
            <a:ext cx="4008912" cy="1596390"/>
          </a:xfrm>
          <a:prstGeom prst="rect">
            <a:avLst/>
          </a:prstGeom>
        </p:spPr>
      </p:pic>
      <p:pic>
        <p:nvPicPr>
          <p:cNvPr id="6" name="Picture 5">
            <a:extLst>
              <a:ext uri="{FF2B5EF4-FFF2-40B4-BE49-F238E27FC236}">
                <a16:creationId xmlns:a16="http://schemas.microsoft.com/office/drawing/2014/main" id="{7006015E-A083-8F4C-B645-4310E4742C3C}"/>
              </a:ext>
            </a:extLst>
          </p:cNvPr>
          <p:cNvPicPr>
            <a:picLocks noChangeAspect="1"/>
          </p:cNvPicPr>
          <p:nvPr/>
        </p:nvPicPr>
        <p:blipFill>
          <a:blip r:embed="rId4"/>
          <a:stretch>
            <a:fillRect/>
          </a:stretch>
        </p:blipFill>
        <p:spPr>
          <a:xfrm>
            <a:off x="5441632" y="714231"/>
            <a:ext cx="3389645" cy="3861053"/>
          </a:xfrm>
          <a:prstGeom prst="rect">
            <a:avLst/>
          </a:prstGeom>
        </p:spPr>
      </p:pic>
    </p:spTree>
    <p:extLst>
      <p:ext uri="{BB962C8B-B14F-4D97-AF65-F5344CB8AC3E}">
        <p14:creationId xmlns:p14="http://schemas.microsoft.com/office/powerpoint/2010/main" val="1598897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11760"/>
            <a:ext cx="8345488" cy="602471"/>
          </a:xfrm>
        </p:spPr>
        <p:txBody>
          <a:bodyPr/>
          <a:lstStyle/>
          <a:p>
            <a:r>
              <a:rPr lang="en-US" sz="1600" dirty="0"/>
              <a:t>First-Hop Redundancy Protocol</a:t>
            </a:r>
            <a:br>
              <a:rPr lang="en-US" dirty="0"/>
            </a:br>
            <a:r>
              <a:rPr lang="en-US" sz="2400" dirty="0"/>
              <a:t>GLBP Load Balancing </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0" y="793172"/>
            <a:ext cx="8869680" cy="3557155"/>
          </a:xfrm>
        </p:spPr>
        <p:txBody>
          <a:bodyPr/>
          <a:lstStyle/>
          <a:p>
            <a:pPr marL="142875" lvl="1" indent="0">
              <a:buNone/>
            </a:pPr>
            <a:r>
              <a:rPr lang="en-US" sz="1600" dirty="0">
                <a:solidFill>
                  <a:srgbClr val="000000"/>
                </a:solidFill>
              </a:rPr>
              <a:t>GLBP supports three methods of load balancing traffic:</a:t>
            </a:r>
          </a:p>
          <a:p>
            <a:pPr lvl="1"/>
            <a:r>
              <a:rPr lang="en-US" sz="1600" b="1" dirty="0">
                <a:solidFill>
                  <a:srgbClr val="000000"/>
                </a:solidFill>
              </a:rPr>
              <a:t>Round robin -</a:t>
            </a:r>
            <a:r>
              <a:rPr lang="en-US" sz="1600" dirty="0">
                <a:solidFill>
                  <a:srgbClr val="000000"/>
                </a:solidFill>
              </a:rPr>
              <a:t> Uses each virtual forwarder MAC address to sequentially reply for the virtual IP address. GLBP uses round robin as the default load-balancing method.</a:t>
            </a:r>
          </a:p>
          <a:p>
            <a:pPr lvl="1"/>
            <a:r>
              <a:rPr lang="en-US" sz="1600" b="1" dirty="0">
                <a:solidFill>
                  <a:srgbClr val="000000"/>
                </a:solidFill>
              </a:rPr>
              <a:t>Weighted - </a:t>
            </a:r>
            <a:r>
              <a:rPr lang="en-US" sz="1600" dirty="0">
                <a:solidFill>
                  <a:srgbClr val="000000"/>
                </a:solidFill>
              </a:rPr>
              <a:t>Defines weights to each device in the GLBP group to define the ratio of load balancing between the devices. This allows for a larger weight to be assigned to bigger routers that can handle more traffic.</a:t>
            </a:r>
          </a:p>
          <a:p>
            <a:pPr lvl="1"/>
            <a:r>
              <a:rPr lang="en-US" sz="1600" b="1" dirty="0">
                <a:solidFill>
                  <a:srgbClr val="000000"/>
                </a:solidFill>
              </a:rPr>
              <a:t>Host dependent - </a:t>
            </a:r>
            <a:r>
              <a:rPr lang="en-US" sz="1600" dirty="0">
                <a:solidFill>
                  <a:srgbClr val="000000"/>
                </a:solidFill>
              </a:rPr>
              <a:t>Uses the host MAC address to decide to which virtual forwarder MAC to redirect the packet. This method ensures that the host uses the same virtual MAC address as long as the number of virtual forwarders does not change within the group.</a:t>
            </a:r>
          </a:p>
          <a:p>
            <a:pPr marL="261937" lvl="2" indent="0">
              <a:buNone/>
            </a:pPr>
            <a:r>
              <a:rPr lang="en-US" sz="1600" dirty="0">
                <a:solidFill>
                  <a:srgbClr val="000000"/>
                </a:solidFill>
              </a:rPr>
              <a:t>The load-balancing method can be changed with the command </a:t>
            </a:r>
            <a:r>
              <a:rPr lang="en-US" sz="1600" b="1" dirty="0">
                <a:solidFill>
                  <a:srgbClr val="000000"/>
                </a:solidFill>
              </a:rPr>
              <a:t>glbp</a:t>
            </a:r>
            <a:r>
              <a:rPr lang="en-US" sz="1600" dirty="0">
                <a:solidFill>
                  <a:srgbClr val="000000"/>
                </a:solidFill>
              </a:rPr>
              <a:t> </a:t>
            </a:r>
            <a:r>
              <a:rPr lang="en-US" sz="1600" i="1" dirty="0">
                <a:solidFill>
                  <a:srgbClr val="000000"/>
                </a:solidFill>
              </a:rPr>
              <a:t>instance-id</a:t>
            </a:r>
            <a:r>
              <a:rPr lang="en-US" sz="1600" dirty="0">
                <a:solidFill>
                  <a:srgbClr val="000000"/>
                </a:solidFill>
              </a:rPr>
              <a:t> </a:t>
            </a:r>
            <a:r>
              <a:rPr lang="en-US" sz="1600" b="1" dirty="0">
                <a:solidFill>
                  <a:srgbClr val="000000"/>
                </a:solidFill>
              </a:rPr>
              <a:t>load-balancing</a:t>
            </a:r>
            <a:r>
              <a:rPr lang="en-US" sz="1600" dirty="0">
                <a:solidFill>
                  <a:srgbClr val="000000"/>
                </a:solidFill>
              </a:rPr>
              <a:t> {</a:t>
            </a:r>
            <a:r>
              <a:rPr lang="en-US" sz="1600" b="1" dirty="0">
                <a:solidFill>
                  <a:srgbClr val="000000"/>
                </a:solidFill>
              </a:rPr>
              <a:t>host-dependent</a:t>
            </a:r>
            <a:r>
              <a:rPr lang="en-US" sz="1600" dirty="0">
                <a:solidFill>
                  <a:srgbClr val="000000"/>
                </a:solidFill>
              </a:rPr>
              <a:t> | </a:t>
            </a:r>
            <a:r>
              <a:rPr lang="en-US" sz="1600" b="1" dirty="0">
                <a:solidFill>
                  <a:srgbClr val="000000"/>
                </a:solidFill>
              </a:rPr>
              <a:t>round-robin</a:t>
            </a:r>
            <a:r>
              <a:rPr lang="en-US" sz="1600" dirty="0">
                <a:solidFill>
                  <a:srgbClr val="000000"/>
                </a:solidFill>
              </a:rPr>
              <a:t> | </a:t>
            </a:r>
            <a:r>
              <a:rPr lang="en-US" sz="1600" b="1" dirty="0">
                <a:solidFill>
                  <a:srgbClr val="000000"/>
                </a:solidFill>
              </a:rPr>
              <a:t>weighted</a:t>
            </a:r>
            <a:r>
              <a:rPr lang="en-US" sz="1600" dirty="0">
                <a:solidFill>
                  <a:srgbClr val="000000"/>
                </a:solidFill>
              </a:rPr>
              <a:t>}. The weighted load-balancing method has the AVG direct traffic to the AVFs based on the percentage of weight a router has over the total weight of all GLBP routers. The weight can be set for a router with the command </a:t>
            </a:r>
            <a:r>
              <a:rPr lang="en-US" sz="1600" b="1" dirty="0">
                <a:solidFill>
                  <a:srgbClr val="000000"/>
                </a:solidFill>
              </a:rPr>
              <a:t>glbp</a:t>
            </a:r>
            <a:r>
              <a:rPr lang="en-US" sz="1600" dirty="0">
                <a:solidFill>
                  <a:srgbClr val="000000"/>
                </a:solidFill>
              </a:rPr>
              <a:t> </a:t>
            </a:r>
            <a:r>
              <a:rPr lang="en-US" sz="1600" i="1" dirty="0">
                <a:solidFill>
                  <a:srgbClr val="000000"/>
                </a:solidFill>
              </a:rPr>
              <a:t>instance-id</a:t>
            </a:r>
            <a:r>
              <a:rPr lang="en-US" sz="1600" dirty="0">
                <a:solidFill>
                  <a:srgbClr val="000000"/>
                </a:solidFill>
              </a:rPr>
              <a:t> </a:t>
            </a:r>
            <a:r>
              <a:rPr lang="en-US" sz="1600" b="1" dirty="0">
                <a:solidFill>
                  <a:srgbClr val="000000"/>
                </a:solidFill>
              </a:rPr>
              <a:t>weighting</a:t>
            </a:r>
            <a:r>
              <a:rPr lang="en-US" sz="1600" dirty="0">
                <a:solidFill>
                  <a:srgbClr val="000000"/>
                </a:solidFill>
              </a:rPr>
              <a:t> </a:t>
            </a:r>
            <a:r>
              <a:rPr lang="en-US" sz="1600" i="1" dirty="0">
                <a:solidFill>
                  <a:srgbClr val="000000"/>
                </a:solidFill>
              </a:rPr>
              <a:t>weight</a:t>
            </a:r>
            <a:r>
              <a:rPr lang="en-US" sz="1600" dirty="0">
                <a:solidFill>
                  <a:srgbClr val="000000"/>
                </a:solidFill>
              </a:rPr>
              <a:t>.</a:t>
            </a:r>
          </a:p>
          <a:p>
            <a:pPr marL="142875" lvl="1" indent="0">
              <a:buNone/>
            </a:pPr>
            <a:endParaRPr lang="en-US" sz="1600" dirty="0">
              <a:solidFill>
                <a:srgbClr val="000000"/>
              </a:solidFill>
            </a:endParaRPr>
          </a:p>
          <a:p>
            <a:pPr marL="142875" lvl="1" indent="0">
              <a:buNone/>
            </a:pPr>
            <a:endParaRPr lang="en-US" sz="1600" b="1" dirty="0">
              <a:solidFill>
                <a:srgbClr val="000000"/>
              </a:solidFill>
            </a:endParaRPr>
          </a:p>
        </p:txBody>
      </p:sp>
    </p:spTree>
    <p:extLst>
      <p:ext uri="{BB962C8B-B14F-4D97-AF65-F5344CB8AC3E}">
        <p14:creationId xmlns:p14="http://schemas.microsoft.com/office/powerpoint/2010/main" val="305748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602471"/>
          </a:xfrm>
        </p:spPr>
        <p:txBody>
          <a:bodyPr/>
          <a:lstStyle/>
          <a:p>
            <a:r>
              <a:rPr lang="en-US" sz="1600" dirty="0"/>
              <a:t>First-Hop Redundancy Protocol</a:t>
            </a:r>
            <a:br>
              <a:rPr lang="en-US" dirty="0"/>
            </a:br>
            <a:r>
              <a:rPr lang="en-US" sz="2400" dirty="0"/>
              <a:t>Verifying GLBP Weighted Load Balancing </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250984" y="848590"/>
            <a:ext cx="4666456" cy="2119815"/>
          </a:xfrm>
        </p:spPr>
        <p:txBody>
          <a:bodyPr/>
          <a:lstStyle/>
          <a:p>
            <a:pPr marL="142875" lvl="1" indent="0">
              <a:buNone/>
            </a:pPr>
            <a:r>
              <a:rPr lang="en-US" sz="1600" dirty="0">
                <a:solidFill>
                  <a:srgbClr val="000000"/>
                </a:solidFill>
              </a:rPr>
              <a:t>The example shows that the load-balancing method has been changed to weighted and that the appropriate weight has been set for each AVF.</a:t>
            </a:r>
          </a:p>
          <a:p>
            <a:pPr marL="333375" lvl="3" indent="0">
              <a:buNone/>
            </a:pPr>
            <a:endParaRPr lang="en-US" sz="1600" dirty="0">
              <a:solidFill>
                <a:srgbClr val="000000"/>
              </a:solidFill>
            </a:endParaRPr>
          </a:p>
          <a:p>
            <a:pPr marL="404812" lvl="4" indent="0">
              <a:buNone/>
            </a:pPr>
            <a:endParaRPr lang="en-US" sz="1600" dirty="0">
              <a:solidFill>
                <a:srgbClr val="000000"/>
              </a:solidFill>
            </a:endParaRPr>
          </a:p>
          <a:p>
            <a:pPr marL="358775" lvl="4" indent="0">
              <a:buNone/>
            </a:pPr>
            <a:endParaRPr lang="en-US" sz="1600" dirty="0">
              <a:solidFill>
                <a:srgbClr val="000000"/>
              </a:solidFill>
            </a:endParaRPr>
          </a:p>
          <a:p>
            <a:pPr marL="358775" lvl="4" indent="0">
              <a:buNone/>
            </a:pPr>
            <a:endParaRPr lang="en-US" sz="1600" b="1" dirty="0">
              <a:solidFill>
                <a:srgbClr val="000000"/>
              </a:solidFill>
            </a:endParaRPr>
          </a:p>
        </p:txBody>
      </p:sp>
      <p:pic>
        <p:nvPicPr>
          <p:cNvPr id="6" name="Picture 5">
            <a:extLst>
              <a:ext uri="{FF2B5EF4-FFF2-40B4-BE49-F238E27FC236}">
                <a16:creationId xmlns:a16="http://schemas.microsoft.com/office/drawing/2014/main" id="{190F48FF-A708-9641-B588-C302AACEEB42}"/>
              </a:ext>
            </a:extLst>
          </p:cNvPr>
          <p:cNvPicPr>
            <a:picLocks noChangeAspect="1"/>
          </p:cNvPicPr>
          <p:nvPr/>
        </p:nvPicPr>
        <p:blipFill>
          <a:blip r:embed="rId3"/>
          <a:stretch>
            <a:fillRect/>
          </a:stretch>
        </p:blipFill>
        <p:spPr>
          <a:xfrm>
            <a:off x="5069840" y="2695855"/>
            <a:ext cx="3698718" cy="2029386"/>
          </a:xfrm>
          <a:prstGeom prst="rect">
            <a:avLst/>
          </a:prstGeom>
        </p:spPr>
      </p:pic>
      <p:pic>
        <p:nvPicPr>
          <p:cNvPr id="5" name="Picture 4">
            <a:extLst>
              <a:ext uri="{FF2B5EF4-FFF2-40B4-BE49-F238E27FC236}">
                <a16:creationId xmlns:a16="http://schemas.microsoft.com/office/drawing/2014/main" id="{63F84291-BE65-EF40-B6C6-EFD5EA326C48}"/>
              </a:ext>
            </a:extLst>
          </p:cNvPr>
          <p:cNvPicPr>
            <a:picLocks noChangeAspect="1"/>
          </p:cNvPicPr>
          <p:nvPr/>
        </p:nvPicPr>
        <p:blipFill>
          <a:blip r:embed="rId4"/>
          <a:stretch>
            <a:fillRect/>
          </a:stretch>
        </p:blipFill>
        <p:spPr>
          <a:xfrm>
            <a:off x="5069840" y="576040"/>
            <a:ext cx="3701524" cy="2119815"/>
          </a:xfrm>
          <a:prstGeom prst="rect">
            <a:avLst/>
          </a:prstGeom>
        </p:spPr>
      </p:pic>
    </p:spTree>
    <p:extLst>
      <p:ext uri="{BB962C8B-B14F-4D97-AF65-F5344CB8AC3E}">
        <p14:creationId xmlns:p14="http://schemas.microsoft.com/office/powerpoint/2010/main" val="21198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59274" y="268950"/>
            <a:ext cx="8277831" cy="1021417"/>
          </a:xfrm>
        </p:spPr>
        <p:txBody>
          <a:bodyPr anchor="ctr"/>
          <a:lstStyle/>
          <a:p>
            <a:r>
              <a:rPr lang="en-US" sz="4800" dirty="0">
                <a:solidFill>
                  <a:schemeClr val="accent5">
                    <a:lumMod val="40000"/>
                    <a:lumOff val="60000"/>
                  </a:schemeClr>
                </a:solidFill>
              </a:rPr>
              <a:t>Network Address Translation</a:t>
            </a:r>
            <a:endParaRPr lang="en-US" dirty="0">
              <a:solidFill>
                <a:schemeClr val="accent5">
                  <a:lumMod val="40000"/>
                  <a:lumOff val="60000"/>
                </a:schemeClr>
              </a:solidFill>
            </a:endParaRPr>
          </a:p>
        </p:txBody>
      </p:sp>
      <p:sp>
        <p:nvSpPr>
          <p:cNvPr id="4" name="TextBox 3">
            <a:extLst>
              <a:ext uri="{FF2B5EF4-FFF2-40B4-BE49-F238E27FC236}">
                <a16:creationId xmlns:a16="http://schemas.microsoft.com/office/drawing/2014/main" id="{E2BFA70F-DC0C-41D5-868E-C8FBC661D58F}"/>
              </a:ext>
            </a:extLst>
          </p:cNvPr>
          <p:cNvSpPr txBox="1"/>
          <p:nvPr/>
        </p:nvSpPr>
        <p:spPr>
          <a:xfrm>
            <a:off x="359275" y="1786920"/>
            <a:ext cx="8277832"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5">
                    <a:lumMod val="40000"/>
                    <a:lumOff val="60000"/>
                  </a:schemeClr>
                </a:solidFill>
              </a:rPr>
              <a:t>In the early stages of the internet, large network blocks were assigned to organizations.</a:t>
            </a:r>
          </a:p>
          <a:p>
            <a:pPr marL="285750" indent="-285750">
              <a:buFont typeface="Arial" panose="020B0604020202020204" pitchFamily="34" charset="0"/>
              <a:buChar char="•"/>
            </a:pPr>
            <a:r>
              <a:rPr lang="en-US" sz="1600" dirty="0">
                <a:solidFill>
                  <a:schemeClr val="accent5">
                    <a:lumMod val="40000"/>
                    <a:lumOff val="60000"/>
                  </a:schemeClr>
                </a:solidFill>
              </a:rPr>
              <a:t>Network engineers started to realize that as more people connected to the internet, the IP address space would become exhausted.</a:t>
            </a:r>
          </a:p>
        </p:txBody>
      </p:sp>
    </p:spTree>
    <p:custDataLst>
      <p:tags r:id="rId1"/>
    </p:custDataLst>
    <p:extLst>
      <p:ext uri="{BB962C8B-B14F-4D97-AF65-F5344CB8AC3E}">
        <p14:creationId xmlns:p14="http://schemas.microsoft.com/office/powerpoint/2010/main" val="1930544292"/>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59275" y="268950"/>
            <a:ext cx="7598042" cy="1021417"/>
          </a:xfrm>
        </p:spPr>
        <p:txBody>
          <a:bodyPr anchor="ctr"/>
          <a:lstStyle/>
          <a:p>
            <a:r>
              <a:rPr lang="en-US" sz="4800" dirty="0">
                <a:solidFill>
                  <a:schemeClr val="accent5">
                    <a:lumMod val="40000"/>
                    <a:lumOff val="60000"/>
                  </a:schemeClr>
                </a:solidFill>
              </a:rPr>
              <a:t>Time Synchronization</a:t>
            </a:r>
            <a:endParaRPr lang="en-US" dirty="0">
              <a:solidFill>
                <a:schemeClr val="accent5">
                  <a:lumMod val="40000"/>
                  <a:lumOff val="60000"/>
                </a:schemeClr>
              </a:solidFill>
            </a:endParaRPr>
          </a:p>
        </p:txBody>
      </p:sp>
      <p:sp>
        <p:nvSpPr>
          <p:cNvPr id="4" name="TextBox 3">
            <a:extLst>
              <a:ext uri="{FF2B5EF4-FFF2-40B4-BE49-F238E27FC236}">
                <a16:creationId xmlns:a16="http://schemas.microsoft.com/office/drawing/2014/main" id="{E2BFA70F-DC0C-41D5-868E-C8FBC661D58F}"/>
              </a:ext>
            </a:extLst>
          </p:cNvPr>
          <p:cNvSpPr txBox="1"/>
          <p:nvPr/>
        </p:nvSpPr>
        <p:spPr>
          <a:xfrm>
            <a:off x="359275" y="1786920"/>
            <a:ext cx="8277832"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5">
                    <a:lumMod val="40000"/>
                    <a:lumOff val="60000"/>
                  </a:schemeClr>
                </a:solidFill>
              </a:rPr>
              <a:t>A device’s system time is used to measure periods of idle state or computation. It is important that time is consistent on a system because applications often use the system time to tune internal processes.</a:t>
            </a:r>
          </a:p>
          <a:p>
            <a:pPr marL="285750" indent="-285750">
              <a:buFont typeface="Arial" panose="020B0604020202020204" pitchFamily="34" charset="0"/>
              <a:buChar char="•"/>
            </a:pPr>
            <a:r>
              <a:rPr lang="en-US" sz="1600" dirty="0">
                <a:solidFill>
                  <a:schemeClr val="accent5">
                    <a:lumMod val="40000"/>
                    <a:lumOff val="60000"/>
                  </a:schemeClr>
                </a:solidFill>
              </a:rPr>
              <a:t>The rate a device can maintain its time can deviate from device to device. Time intervals can vary from one device to another and the times would eventually begin to drift away from each other.</a:t>
            </a:r>
          </a:p>
        </p:txBody>
      </p:sp>
    </p:spTree>
    <p:custDataLst>
      <p:tags r:id="rId1"/>
    </p:custDataLst>
    <p:extLst>
      <p:ext uri="{BB962C8B-B14F-4D97-AF65-F5344CB8AC3E}">
        <p14:creationId xmlns:p14="http://schemas.microsoft.com/office/powerpoint/2010/main" val="2824873573"/>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53989"/>
            <a:ext cx="8345488" cy="602471"/>
          </a:xfrm>
        </p:spPr>
        <p:txBody>
          <a:bodyPr/>
          <a:lstStyle/>
          <a:p>
            <a:r>
              <a:rPr lang="en-US" sz="1600" dirty="0"/>
              <a:t>Network Address Translation</a:t>
            </a:r>
            <a:br>
              <a:rPr lang="en-US" dirty="0"/>
            </a:br>
            <a:r>
              <a:rPr lang="en-US" sz="2400" dirty="0"/>
              <a:t>Private Network Addressing</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98584" y="777470"/>
            <a:ext cx="8669496" cy="3906290"/>
          </a:xfrm>
        </p:spPr>
        <p:txBody>
          <a:bodyPr/>
          <a:lstStyle/>
          <a:p>
            <a:pPr marL="0" indent="0" algn="l"/>
            <a:r>
              <a:rPr lang="en-US" sz="1600" dirty="0">
                <a:solidFill>
                  <a:srgbClr val="000000"/>
                </a:solidFill>
              </a:rPr>
              <a:t>RFC 1918 established common network blocks that are non-globally routed networks. These address blocks provide large private network blocks for companies to connect their devices together, but private IP addressing doesn’t exist on the internet. The private address blocks are as follows:</a:t>
            </a:r>
          </a:p>
          <a:p>
            <a:r>
              <a:rPr lang="en-US" sz="1600" dirty="0">
                <a:solidFill>
                  <a:srgbClr val="000000"/>
                </a:solidFill>
              </a:rPr>
              <a:t>10.0.0.0/8 accommodates 16,777,216 hosts.</a:t>
            </a:r>
          </a:p>
          <a:p>
            <a:r>
              <a:rPr lang="en-US" sz="1600" dirty="0">
                <a:solidFill>
                  <a:srgbClr val="000000"/>
                </a:solidFill>
              </a:rPr>
              <a:t>172.16.0.0/24 accommodates 1,048,576 hosts.</a:t>
            </a:r>
          </a:p>
          <a:p>
            <a:r>
              <a:rPr lang="en-US" sz="1600" dirty="0">
                <a:solidFill>
                  <a:srgbClr val="000000"/>
                </a:solidFill>
              </a:rPr>
              <a:t>192.168.0.0/16 accommodates 65,536 hosts.</a:t>
            </a:r>
          </a:p>
          <a:p>
            <a:pPr marL="0" indent="0" algn="l"/>
            <a:endParaRPr lang="en-US" sz="1600" dirty="0">
              <a:solidFill>
                <a:srgbClr val="000000"/>
              </a:solidFill>
            </a:endParaRPr>
          </a:p>
          <a:p>
            <a:pPr marL="0" indent="0" algn="l"/>
            <a:r>
              <a:rPr lang="en-US" sz="1600" dirty="0">
                <a:solidFill>
                  <a:srgbClr val="000000"/>
                </a:solidFill>
              </a:rPr>
              <a:t>NAT enables the internal IP network to appear as a publicly routed external network. A NAT device (typically a router or firewall) modifies the source or destination IP addresses in a packet’s header as the packet is received on the outside or inside interface. NAT can be used in use cases other than just providing internet connectivity to private networks such as providing connectivity when a company buys another company, and the two companies have overlapping networks.</a:t>
            </a:r>
          </a:p>
          <a:p>
            <a:pPr marL="0" indent="0" algn="l"/>
            <a:endParaRPr lang="en-US" sz="1600" dirty="0">
              <a:solidFill>
                <a:srgbClr val="000000"/>
              </a:solidFill>
            </a:endParaRPr>
          </a:p>
          <a:p>
            <a:pPr marL="0" indent="0" algn="l"/>
            <a:endParaRPr lang="en-US" sz="1600" dirty="0">
              <a:solidFill>
                <a:srgbClr val="000000"/>
              </a:solidFill>
            </a:endParaRPr>
          </a:p>
          <a:p>
            <a:pPr marL="0" indent="0" algn="l"/>
            <a:endParaRPr lang="en-US" sz="1600" dirty="0">
              <a:solidFill>
                <a:srgbClr val="000000"/>
              </a:solidFill>
            </a:endParaRPr>
          </a:p>
          <a:p>
            <a:pPr marL="333375" lvl="3" indent="0">
              <a:buNone/>
            </a:pPr>
            <a:endParaRPr lang="en-US" sz="1600" dirty="0">
              <a:solidFill>
                <a:srgbClr val="000000"/>
              </a:solidFill>
            </a:endParaRPr>
          </a:p>
          <a:p>
            <a:pPr marL="404812" lvl="4" indent="0">
              <a:buNone/>
            </a:pPr>
            <a:endParaRPr lang="en-US" sz="1600" dirty="0">
              <a:solidFill>
                <a:srgbClr val="000000"/>
              </a:solidFill>
            </a:endParaRPr>
          </a:p>
          <a:p>
            <a:pPr marL="358775" lvl="4" indent="0">
              <a:buNone/>
            </a:pPr>
            <a:endParaRPr lang="en-US" sz="1600" dirty="0">
              <a:solidFill>
                <a:srgbClr val="000000"/>
              </a:solidFill>
            </a:endParaRPr>
          </a:p>
          <a:p>
            <a:pPr marL="358775" lvl="4" indent="0">
              <a:buNone/>
            </a:pPr>
            <a:endParaRPr lang="en-US" sz="1600" b="1" dirty="0">
              <a:solidFill>
                <a:srgbClr val="000000"/>
              </a:solidFill>
            </a:endParaRPr>
          </a:p>
        </p:txBody>
      </p:sp>
    </p:spTree>
    <p:extLst>
      <p:ext uri="{BB962C8B-B14F-4D97-AF65-F5344CB8AC3E}">
        <p14:creationId xmlns:p14="http://schemas.microsoft.com/office/powerpoint/2010/main" val="2779798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53989"/>
            <a:ext cx="8345488" cy="602471"/>
          </a:xfrm>
        </p:spPr>
        <p:txBody>
          <a:bodyPr/>
          <a:lstStyle/>
          <a:p>
            <a:r>
              <a:rPr lang="en-US" sz="1600" dirty="0"/>
              <a:t>Network Address Translation</a:t>
            </a:r>
            <a:br>
              <a:rPr lang="en-US" dirty="0"/>
            </a:br>
            <a:r>
              <a:rPr lang="en-US" sz="2400" dirty="0"/>
              <a:t>Network Address Translation</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335280" y="777470"/>
            <a:ext cx="8432800" cy="3703090"/>
          </a:xfrm>
        </p:spPr>
        <p:txBody>
          <a:bodyPr/>
          <a:lstStyle/>
          <a:p>
            <a:pPr marL="0" indent="0" algn="l"/>
            <a:r>
              <a:rPr lang="en-US" sz="1600" dirty="0">
                <a:solidFill>
                  <a:srgbClr val="000000"/>
                </a:solidFill>
              </a:rPr>
              <a:t>NAT enables the internal IP network to appear as a publicly routed external network.</a:t>
            </a:r>
          </a:p>
          <a:p>
            <a:pPr marL="0" indent="0" algn="l"/>
            <a:endParaRPr lang="en-US" sz="1600" dirty="0">
              <a:solidFill>
                <a:srgbClr val="000000"/>
              </a:solidFill>
            </a:endParaRPr>
          </a:p>
          <a:p>
            <a:pPr marL="0" indent="0" algn="l"/>
            <a:r>
              <a:rPr lang="en-US" sz="1600" dirty="0">
                <a:solidFill>
                  <a:srgbClr val="000000"/>
                </a:solidFill>
              </a:rPr>
              <a:t>A NAT device (typically a router or firewall) modifies the source or destination IP addresses in a packet’s header as the packet is received on the outside or inside interface. </a:t>
            </a:r>
          </a:p>
          <a:p>
            <a:pPr marL="0" indent="0" algn="l"/>
            <a:endParaRPr lang="en-US" sz="1600" dirty="0">
              <a:solidFill>
                <a:srgbClr val="000000"/>
              </a:solidFill>
            </a:endParaRPr>
          </a:p>
          <a:p>
            <a:pPr marL="0" indent="0" algn="l"/>
            <a:r>
              <a:rPr lang="en-US" sz="1600" dirty="0">
                <a:solidFill>
                  <a:srgbClr val="000000"/>
                </a:solidFill>
              </a:rPr>
              <a:t>NAT can be used in use cases other than just providing internet connectivity to private networks, such as providing connectivity when a company buys another company, and the two companies have overlapping networks.</a:t>
            </a:r>
          </a:p>
          <a:p>
            <a:pPr marL="0" indent="0" algn="l"/>
            <a:endParaRPr lang="en-US" sz="1600" dirty="0">
              <a:solidFill>
                <a:srgbClr val="000000"/>
              </a:solidFill>
            </a:endParaRPr>
          </a:p>
          <a:p>
            <a:pPr marL="0" indent="0" algn="l"/>
            <a:r>
              <a:rPr lang="en-US" sz="1600" dirty="0">
                <a:solidFill>
                  <a:srgbClr val="000000"/>
                </a:solidFill>
              </a:rPr>
              <a:t>Most routers and switches perform NAT translation only with the IP header addressing and do not translate IP addresses within the payload (for example, DNS requests). Some firewalls can perform NAT within the payload for certain types of traffic.</a:t>
            </a:r>
          </a:p>
          <a:p>
            <a:pPr marL="0" indent="0" algn="l"/>
            <a:endParaRPr lang="en-US" sz="1600" dirty="0">
              <a:solidFill>
                <a:srgbClr val="000000"/>
              </a:solidFill>
            </a:endParaRPr>
          </a:p>
          <a:p>
            <a:pPr marL="0" indent="0" algn="l"/>
            <a:endParaRPr lang="en-US" sz="1600" dirty="0">
              <a:solidFill>
                <a:srgbClr val="000000"/>
              </a:solidFill>
            </a:endParaRPr>
          </a:p>
          <a:p>
            <a:pPr marL="0" indent="0" algn="l"/>
            <a:endParaRPr lang="en-US" sz="1600" dirty="0">
              <a:solidFill>
                <a:srgbClr val="000000"/>
              </a:solidFill>
            </a:endParaRPr>
          </a:p>
          <a:p>
            <a:pPr marL="0" indent="0" algn="l"/>
            <a:endParaRPr lang="en-US" sz="1600" dirty="0">
              <a:solidFill>
                <a:srgbClr val="000000"/>
              </a:solidFill>
            </a:endParaRPr>
          </a:p>
          <a:p>
            <a:pPr marL="333375" lvl="3" indent="0">
              <a:buNone/>
            </a:pPr>
            <a:endParaRPr lang="en-US" sz="1600" dirty="0">
              <a:solidFill>
                <a:srgbClr val="000000"/>
              </a:solidFill>
            </a:endParaRPr>
          </a:p>
          <a:p>
            <a:pPr marL="404812" lvl="4" indent="0">
              <a:buNone/>
            </a:pPr>
            <a:endParaRPr lang="en-US" sz="1600" dirty="0">
              <a:solidFill>
                <a:srgbClr val="000000"/>
              </a:solidFill>
            </a:endParaRPr>
          </a:p>
          <a:p>
            <a:pPr marL="358775" lvl="4" indent="0">
              <a:buNone/>
            </a:pPr>
            <a:endParaRPr lang="en-US" sz="1600" dirty="0">
              <a:solidFill>
                <a:srgbClr val="000000"/>
              </a:solidFill>
            </a:endParaRPr>
          </a:p>
          <a:p>
            <a:pPr marL="358775" lvl="4" indent="0">
              <a:buNone/>
            </a:pPr>
            <a:endParaRPr lang="en-US" sz="1600" b="1" dirty="0">
              <a:solidFill>
                <a:srgbClr val="000000"/>
              </a:solidFill>
            </a:endParaRPr>
          </a:p>
        </p:txBody>
      </p:sp>
    </p:spTree>
    <p:extLst>
      <p:ext uri="{BB962C8B-B14F-4D97-AF65-F5344CB8AC3E}">
        <p14:creationId xmlns:p14="http://schemas.microsoft.com/office/powerpoint/2010/main" val="359583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53989"/>
            <a:ext cx="8345488" cy="602471"/>
          </a:xfrm>
        </p:spPr>
        <p:txBody>
          <a:bodyPr/>
          <a:lstStyle/>
          <a:p>
            <a:r>
              <a:rPr lang="en-US" sz="1600" dirty="0"/>
              <a:t>Network Address Translation</a:t>
            </a:r>
            <a:br>
              <a:rPr lang="en-US" dirty="0"/>
            </a:br>
            <a:r>
              <a:rPr lang="en-US" sz="2400" dirty="0"/>
              <a:t>Inside/Outside Local and Global</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335280" y="777470"/>
            <a:ext cx="8432800" cy="3703090"/>
          </a:xfrm>
        </p:spPr>
        <p:txBody>
          <a:bodyPr/>
          <a:lstStyle/>
          <a:p>
            <a:pPr marL="0" indent="0" algn="l"/>
            <a:r>
              <a:rPr lang="en-US" sz="1600" dirty="0">
                <a:solidFill>
                  <a:srgbClr val="000000"/>
                </a:solidFill>
              </a:rPr>
              <a:t>Here are four important terms related to NAT:</a:t>
            </a:r>
          </a:p>
          <a:p>
            <a:pPr marL="342900" indent="-342900" algn="l">
              <a:buFont typeface="Arial" panose="020B0604020202020204" pitchFamily="34" charset="0"/>
              <a:buChar char="•"/>
            </a:pPr>
            <a:r>
              <a:rPr lang="en-US" sz="1600" dirty="0">
                <a:solidFill>
                  <a:srgbClr val="000000"/>
                </a:solidFill>
              </a:rPr>
              <a:t>Inside local - The actual private IP address assigned to a device on the inside network(s).</a:t>
            </a:r>
          </a:p>
          <a:p>
            <a:pPr marL="342900" indent="-342900" algn="l">
              <a:buFont typeface="Arial" panose="020B0604020202020204" pitchFamily="34" charset="0"/>
              <a:buChar char="•"/>
            </a:pPr>
            <a:r>
              <a:rPr lang="en-US" sz="1600" dirty="0">
                <a:solidFill>
                  <a:srgbClr val="000000"/>
                </a:solidFill>
              </a:rPr>
              <a:t>Inside global - The public IP address that represents one or more inside local IP addresses to the outside.</a:t>
            </a:r>
          </a:p>
          <a:p>
            <a:pPr marL="342900" indent="-342900" algn="l">
              <a:buFont typeface="Arial" panose="020B0604020202020204" pitchFamily="34" charset="0"/>
              <a:buChar char="•"/>
            </a:pPr>
            <a:r>
              <a:rPr lang="en-US" sz="1600" dirty="0">
                <a:solidFill>
                  <a:srgbClr val="000000"/>
                </a:solidFill>
              </a:rPr>
              <a:t>Outside local - The IP address of an outside host as it appears to the inside network. The IP address does not have to be reachable by the outside but is considered private and must be reachable by the inside network.</a:t>
            </a:r>
          </a:p>
          <a:p>
            <a:pPr marL="342900" indent="-342900" algn="l">
              <a:buFont typeface="Arial" panose="020B0604020202020204" pitchFamily="34" charset="0"/>
              <a:buChar char="•"/>
            </a:pPr>
            <a:r>
              <a:rPr lang="en-US" sz="1600" dirty="0">
                <a:solidFill>
                  <a:srgbClr val="000000"/>
                </a:solidFill>
              </a:rPr>
              <a:t>Outside global - The public IP address assigned to a host on the outside network. This IP address must be reachable by the outside network.</a:t>
            </a:r>
          </a:p>
          <a:p>
            <a:pPr marL="0" indent="0" algn="l"/>
            <a:endParaRPr lang="en-US" sz="1600" dirty="0">
              <a:solidFill>
                <a:srgbClr val="000000"/>
              </a:solidFill>
            </a:endParaRPr>
          </a:p>
          <a:p>
            <a:pPr marL="0" indent="0" algn="l"/>
            <a:endParaRPr lang="en-US" sz="1600" dirty="0">
              <a:solidFill>
                <a:srgbClr val="000000"/>
              </a:solidFill>
            </a:endParaRPr>
          </a:p>
          <a:p>
            <a:pPr marL="0" indent="0" algn="l"/>
            <a:endParaRPr lang="en-US" sz="1600" dirty="0">
              <a:solidFill>
                <a:srgbClr val="000000"/>
              </a:solidFill>
            </a:endParaRPr>
          </a:p>
          <a:p>
            <a:pPr marL="0" indent="0" algn="l"/>
            <a:endParaRPr lang="en-US" sz="1600" dirty="0">
              <a:solidFill>
                <a:srgbClr val="000000"/>
              </a:solidFill>
            </a:endParaRPr>
          </a:p>
          <a:p>
            <a:pPr marL="333375" lvl="3" indent="0">
              <a:buNone/>
            </a:pPr>
            <a:endParaRPr lang="en-US" sz="1600" dirty="0">
              <a:solidFill>
                <a:srgbClr val="000000"/>
              </a:solidFill>
            </a:endParaRPr>
          </a:p>
          <a:p>
            <a:pPr marL="404812" lvl="4" indent="0">
              <a:buNone/>
            </a:pPr>
            <a:endParaRPr lang="en-US" sz="1600" dirty="0">
              <a:solidFill>
                <a:srgbClr val="000000"/>
              </a:solidFill>
            </a:endParaRPr>
          </a:p>
          <a:p>
            <a:pPr marL="358775" lvl="4" indent="0">
              <a:buNone/>
            </a:pPr>
            <a:endParaRPr lang="en-US" sz="1600" dirty="0">
              <a:solidFill>
                <a:srgbClr val="000000"/>
              </a:solidFill>
            </a:endParaRPr>
          </a:p>
          <a:p>
            <a:pPr marL="358775" lvl="4" indent="0">
              <a:buNone/>
            </a:pPr>
            <a:endParaRPr lang="en-US" sz="1600" b="1" dirty="0">
              <a:solidFill>
                <a:srgbClr val="000000"/>
              </a:solidFill>
            </a:endParaRPr>
          </a:p>
        </p:txBody>
      </p:sp>
    </p:spTree>
    <p:extLst>
      <p:ext uri="{BB962C8B-B14F-4D97-AF65-F5344CB8AC3E}">
        <p14:creationId xmlns:p14="http://schemas.microsoft.com/office/powerpoint/2010/main" val="268181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53989"/>
            <a:ext cx="8345488" cy="602471"/>
          </a:xfrm>
        </p:spPr>
        <p:txBody>
          <a:bodyPr/>
          <a:lstStyle/>
          <a:p>
            <a:r>
              <a:rPr lang="en-US" sz="1600" dirty="0"/>
              <a:t>Network Address Translation</a:t>
            </a:r>
            <a:br>
              <a:rPr lang="en-US" dirty="0"/>
            </a:br>
            <a:r>
              <a:rPr lang="en-US" sz="2400" dirty="0"/>
              <a:t>Types of NAT</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335280" y="777470"/>
            <a:ext cx="8432800" cy="3703090"/>
          </a:xfrm>
        </p:spPr>
        <p:txBody>
          <a:bodyPr/>
          <a:lstStyle/>
          <a:p>
            <a:pPr marL="0" indent="0" algn="l"/>
            <a:r>
              <a:rPr lang="en-US" sz="1600" dirty="0">
                <a:solidFill>
                  <a:srgbClr val="000000"/>
                </a:solidFill>
              </a:rPr>
              <a:t>Three types of NAT commonly used today are as follows:</a:t>
            </a:r>
          </a:p>
          <a:p>
            <a:pPr marL="342900" indent="-342900" algn="l">
              <a:buFont typeface="Arial" panose="020B0604020202020204" pitchFamily="34" charset="0"/>
              <a:buChar char="•"/>
            </a:pPr>
            <a:r>
              <a:rPr lang="en-US" sz="1600" dirty="0">
                <a:solidFill>
                  <a:srgbClr val="000000"/>
                </a:solidFill>
              </a:rPr>
              <a:t>Static NAT - Provides a static one-to-one mapping of a local IP address to a global IP address.</a:t>
            </a:r>
          </a:p>
          <a:p>
            <a:pPr marL="342900" indent="-342900" algn="l">
              <a:buFont typeface="Arial" panose="020B0604020202020204" pitchFamily="34" charset="0"/>
              <a:buChar char="•"/>
            </a:pPr>
            <a:r>
              <a:rPr lang="en-US" sz="1600" dirty="0">
                <a:solidFill>
                  <a:srgbClr val="000000"/>
                </a:solidFill>
              </a:rPr>
              <a:t>Pooled NAT - Provides a dynamic one-to-one mapping of a local IP address to a global IP address. The global IP address is temporarily assigned to a local IP address. After a certain amount of idle NAT time, the global IP address is returned to the pool.</a:t>
            </a:r>
          </a:p>
          <a:p>
            <a:pPr marL="342900" indent="-342900" algn="l">
              <a:buFont typeface="Arial" panose="020B0604020202020204" pitchFamily="34" charset="0"/>
              <a:buChar char="•"/>
            </a:pPr>
            <a:r>
              <a:rPr lang="en-US" sz="1600" dirty="0">
                <a:solidFill>
                  <a:srgbClr val="000000"/>
                </a:solidFill>
              </a:rPr>
              <a:t>Port Address Translation (PAT) - Provides a dynamic many-to-one mapping of many local IP addresses to one global IP address. The NAT device translates the private IP address and port to a different global IP address and port. The port is unique from any other ports, which enables the NAT device to track the global IP address to local IP addresses based on the unique port mapping.</a:t>
            </a:r>
          </a:p>
          <a:p>
            <a:pPr marL="0" indent="0" algn="l"/>
            <a:endParaRPr lang="en-US" sz="1600" dirty="0">
              <a:solidFill>
                <a:srgbClr val="000000"/>
              </a:solidFill>
            </a:endParaRPr>
          </a:p>
          <a:p>
            <a:pPr marL="333375" lvl="3" indent="0">
              <a:buNone/>
            </a:pPr>
            <a:endParaRPr lang="en-US" sz="1600" dirty="0">
              <a:solidFill>
                <a:srgbClr val="000000"/>
              </a:solidFill>
            </a:endParaRPr>
          </a:p>
          <a:p>
            <a:pPr marL="404812" lvl="4" indent="0">
              <a:buNone/>
            </a:pPr>
            <a:endParaRPr lang="en-US" sz="1600" dirty="0">
              <a:solidFill>
                <a:srgbClr val="000000"/>
              </a:solidFill>
            </a:endParaRPr>
          </a:p>
          <a:p>
            <a:pPr marL="358775" lvl="4" indent="0">
              <a:buNone/>
            </a:pPr>
            <a:endParaRPr lang="en-US" sz="1600" dirty="0">
              <a:solidFill>
                <a:srgbClr val="000000"/>
              </a:solidFill>
            </a:endParaRPr>
          </a:p>
          <a:p>
            <a:pPr marL="358775" lvl="4" indent="0">
              <a:buNone/>
            </a:pPr>
            <a:endParaRPr lang="en-US" sz="1600" b="1" dirty="0">
              <a:solidFill>
                <a:srgbClr val="000000"/>
              </a:solidFill>
            </a:endParaRPr>
          </a:p>
        </p:txBody>
      </p:sp>
    </p:spTree>
    <p:extLst>
      <p:ext uri="{BB962C8B-B14F-4D97-AF65-F5344CB8AC3E}">
        <p14:creationId xmlns:p14="http://schemas.microsoft.com/office/powerpoint/2010/main" val="2454001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53989"/>
            <a:ext cx="8345488" cy="602471"/>
          </a:xfrm>
        </p:spPr>
        <p:txBody>
          <a:bodyPr/>
          <a:lstStyle/>
          <a:p>
            <a:r>
              <a:rPr lang="en-US" sz="1600" dirty="0"/>
              <a:t>Network Address Translation</a:t>
            </a:r>
            <a:br>
              <a:rPr lang="en-US" dirty="0"/>
            </a:br>
            <a:r>
              <a:rPr lang="en-US" sz="2400" dirty="0"/>
              <a:t>NAT Example</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335280" y="777470"/>
            <a:ext cx="3484880" cy="3241998"/>
          </a:xfrm>
        </p:spPr>
        <p:txBody>
          <a:bodyPr/>
          <a:lstStyle/>
          <a:p>
            <a:pPr marL="0" indent="0" algn="l"/>
            <a:r>
              <a:rPr lang="en-US" sz="1600" dirty="0">
                <a:solidFill>
                  <a:srgbClr val="000000"/>
                </a:solidFill>
              </a:rPr>
              <a:t>Figure 15-7 is used throughout this section to illustrate NAT.</a:t>
            </a:r>
          </a:p>
          <a:p>
            <a:pPr marL="0" indent="0" algn="l"/>
            <a:endParaRPr lang="en-US" sz="1600" dirty="0">
              <a:solidFill>
                <a:srgbClr val="000000"/>
              </a:solidFill>
            </a:endParaRPr>
          </a:p>
          <a:p>
            <a:pPr marL="0" indent="0" algn="l"/>
            <a:r>
              <a:rPr lang="en-US" sz="1600" dirty="0">
                <a:solidFill>
                  <a:srgbClr val="000000"/>
                </a:solidFill>
              </a:rPr>
              <a:t>R5 performs the translation; its Gi0/0 interface (10.45.1.5) is the outside interface, and its Gi0/1 (10.56.1.5) interface is the inside interface. The other devices act as either clients or servers to demonstrate how NAT functions.</a:t>
            </a:r>
          </a:p>
          <a:p>
            <a:pPr marL="0" indent="0" algn="l"/>
            <a:endParaRPr lang="en-US" sz="1600" dirty="0">
              <a:solidFill>
                <a:srgbClr val="000000"/>
              </a:solidFill>
            </a:endParaRPr>
          </a:p>
          <a:p>
            <a:pPr marL="404812" lvl="4" indent="0">
              <a:buNone/>
            </a:pPr>
            <a:endParaRPr lang="en-US" sz="1600" dirty="0">
              <a:solidFill>
                <a:srgbClr val="000000"/>
              </a:solidFill>
            </a:endParaRPr>
          </a:p>
          <a:p>
            <a:pPr marL="358775" lvl="4" indent="0">
              <a:buNone/>
            </a:pPr>
            <a:endParaRPr lang="en-US" sz="1600" dirty="0">
              <a:solidFill>
                <a:srgbClr val="000000"/>
              </a:solidFill>
            </a:endParaRPr>
          </a:p>
          <a:p>
            <a:pPr marL="358775" lvl="4" indent="0">
              <a:buNone/>
            </a:pPr>
            <a:endParaRPr lang="en-US" sz="1600" b="1" dirty="0">
              <a:solidFill>
                <a:srgbClr val="000000"/>
              </a:solidFill>
            </a:endParaRPr>
          </a:p>
        </p:txBody>
      </p:sp>
      <p:pic>
        <p:nvPicPr>
          <p:cNvPr id="2" name="Picture 1">
            <a:extLst>
              <a:ext uri="{FF2B5EF4-FFF2-40B4-BE49-F238E27FC236}">
                <a16:creationId xmlns:a16="http://schemas.microsoft.com/office/drawing/2014/main" id="{590B3F3B-7523-1043-A494-89EDEF44E15A}"/>
              </a:ext>
            </a:extLst>
          </p:cNvPr>
          <p:cNvPicPr>
            <a:picLocks noChangeAspect="1"/>
          </p:cNvPicPr>
          <p:nvPr/>
        </p:nvPicPr>
        <p:blipFill>
          <a:blip r:embed="rId3"/>
          <a:stretch>
            <a:fillRect/>
          </a:stretch>
        </p:blipFill>
        <p:spPr>
          <a:xfrm>
            <a:off x="4267200" y="1246229"/>
            <a:ext cx="4602874" cy="2120425"/>
          </a:xfrm>
          <a:prstGeom prst="rect">
            <a:avLst/>
          </a:prstGeom>
        </p:spPr>
      </p:pic>
    </p:spTree>
    <p:extLst>
      <p:ext uri="{BB962C8B-B14F-4D97-AF65-F5344CB8AC3E}">
        <p14:creationId xmlns:p14="http://schemas.microsoft.com/office/powerpoint/2010/main" val="3312932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53989"/>
            <a:ext cx="8345488" cy="602471"/>
          </a:xfrm>
        </p:spPr>
        <p:txBody>
          <a:bodyPr/>
          <a:lstStyle/>
          <a:p>
            <a:r>
              <a:rPr lang="en-US" sz="1600" dirty="0"/>
              <a:t>Network Address Translation</a:t>
            </a:r>
            <a:br>
              <a:rPr lang="en-US" dirty="0"/>
            </a:br>
            <a:r>
              <a:rPr lang="en-US" sz="2400" dirty="0"/>
              <a:t>NAT Example (Cont.)</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335280" y="777470"/>
            <a:ext cx="3962400" cy="3896130"/>
          </a:xfrm>
        </p:spPr>
        <p:txBody>
          <a:bodyPr/>
          <a:lstStyle/>
          <a:p>
            <a:pPr marL="0" indent="0" algn="l"/>
            <a:r>
              <a:rPr lang="en-US" sz="1600" dirty="0">
                <a:solidFill>
                  <a:srgbClr val="000000"/>
                </a:solidFill>
              </a:rPr>
              <a:t>Example 15-25 shows the routing tables of R1, R5 and R7.</a:t>
            </a:r>
          </a:p>
          <a:p>
            <a:pPr marL="0" indent="0" algn="l"/>
            <a:endParaRPr lang="en-US" sz="1600" dirty="0">
              <a:solidFill>
                <a:srgbClr val="000000"/>
              </a:solidFill>
            </a:endParaRPr>
          </a:p>
          <a:p>
            <a:pPr marL="285750" indent="-285750" algn="l">
              <a:buFont typeface="Arial" panose="020B0604020202020204" pitchFamily="34" charset="0"/>
              <a:buChar char="•"/>
            </a:pPr>
            <a:r>
              <a:rPr lang="en-US" sz="1600" dirty="0">
                <a:solidFill>
                  <a:srgbClr val="000000"/>
                </a:solidFill>
              </a:rPr>
              <a:t>R1, R2, and R3 all have a static default route toward R4.</a:t>
            </a:r>
          </a:p>
          <a:p>
            <a:pPr marL="285750" indent="-285750" algn="l">
              <a:buFont typeface="Arial" panose="020B0604020202020204" pitchFamily="34" charset="0"/>
              <a:buChar char="•"/>
            </a:pPr>
            <a:r>
              <a:rPr lang="en-US" sz="1600" dirty="0">
                <a:solidFill>
                  <a:srgbClr val="000000"/>
                </a:solidFill>
              </a:rPr>
              <a:t>R4 has a static default route to R5. </a:t>
            </a:r>
          </a:p>
          <a:p>
            <a:pPr marL="285750" indent="-285750" algn="l">
              <a:buFont typeface="Arial" panose="020B0604020202020204" pitchFamily="34" charset="0"/>
              <a:buChar char="•"/>
            </a:pPr>
            <a:r>
              <a:rPr lang="en-US" sz="1600" dirty="0">
                <a:solidFill>
                  <a:srgbClr val="000000"/>
                </a:solidFill>
              </a:rPr>
              <a:t>R7, R8, and R9 all have a static default route to R6 </a:t>
            </a:r>
          </a:p>
          <a:p>
            <a:pPr marL="285750" indent="-285750" algn="l">
              <a:buFont typeface="Arial" panose="020B0604020202020204" pitchFamily="34" charset="0"/>
              <a:buChar char="•"/>
            </a:pPr>
            <a:r>
              <a:rPr lang="en-US" sz="1600" dirty="0">
                <a:solidFill>
                  <a:srgbClr val="000000"/>
                </a:solidFill>
              </a:rPr>
              <a:t>R6 has a static default route to R5. </a:t>
            </a:r>
          </a:p>
          <a:p>
            <a:pPr marL="285750" indent="-285750" algn="l">
              <a:buFont typeface="Arial" panose="020B0604020202020204" pitchFamily="34" charset="0"/>
              <a:buChar char="•"/>
            </a:pPr>
            <a:r>
              <a:rPr lang="en-US" sz="1600" dirty="0">
                <a:solidFill>
                  <a:srgbClr val="000000"/>
                </a:solidFill>
              </a:rPr>
              <a:t>R5 has two static routes. One to the 10.123.4.0/24 network via R4 and the other to the 10.78.9.0/24 network via R6. </a:t>
            </a:r>
          </a:p>
          <a:p>
            <a:pPr marL="404812" lvl="4" indent="0">
              <a:buNone/>
            </a:pPr>
            <a:endParaRPr lang="en-US" sz="1600" dirty="0">
              <a:solidFill>
                <a:srgbClr val="000000"/>
              </a:solidFill>
            </a:endParaRPr>
          </a:p>
          <a:p>
            <a:pPr marL="358775" lvl="4" indent="0">
              <a:buNone/>
            </a:pPr>
            <a:endParaRPr lang="en-US" sz="1600" dirty="0">
              <a:solidFill>
                <a:srgbClr val="000000"/>
              </a:solidFill>
            </a:endParaRPr>
          </a:p>
          <a:p>
            <a:pPr marL="358775" lvl="4" indent="0">
              <a:buNone/>
            </a:pPr>
            <a:endParaRPr lang="en-US" sz="1600" b="1" dirty="0">
              <a:solidFill>
                <a:srgbClr val="000000"/>
              </a:solidFill>
            </a:endParaRPr>
          </a:p>
        </p:txBody>
      </p:sp>
      <p:pic>
        <p:nvPicPr>
          <p:cNvPr id="5" name="Picture 4">
            <a:extLst>
              <a:ext uri="{FF2B5EF4-FFF2-40B4-BE49-F238E27FC236}">
                <a16:creationId xmlns:a16="http://schemas.microsoft.com/office/drawing/2014/main" id="{7ACFDB56-E5CD-554C-8757-B00DCEE884D2}"/>
              </a:ext>
            </a:extLst>
          </p:cNvPr>
          <p:cNvPicPr>
            <a:picLocks noChangeAspect="1"/>
          </p:cNvPicPr>
          <p:nvPr/>
        </p:nvPicPr>
        <p:blipFill>
          <a:blip r:embed="rId3"/>
          <a:stretch>
            <a:fillRect/>
          </a:stretch>
        </p:blipFill>
        <p:spPr>
          <a:xfrm>
            <a:off x="4958141" y="2123440"/>
            <a:ext cx="3515298" cy="2550160"/>
          </a:xfrm>
          <a:prstGeom prst="rect">
            <a:avLst/>
          </a:prstGeom>
        </p:spPr>
      </p:pic>
      <p:pic>
        <p:nvPicPr>
          <p:cNvPr id="6" name="Picture 5">
            <a:extLst>
              <a:ext uri="{FF2B5EF4-FFF2-40B4-BE49-F238E27FC236}">
                <a16:creationId xmlns:a16="http://schemas.microsoft.com/office/drawing/2014/main" id="{303623F9-8E83-274F-9ADF-0CE7BD561E9D}"/>
              </a:ext>
            </a:extLst>
          </p:cNvPr>
          <p:cNvPicPr>
            <a:picLocks noChangeAspect="1"/>
          </p:cNvPicPr>
          <p:nvPr/>
        </p:nvPicPr>
        <p:blipFill>
          <a:blip r:embed="rId4"/>
          <a:stretch>
            <a:fillRect/>
          </a:stretch>
        </p:blipFill>
        <p:spPr>
          <a:xfrm>
            <a:off x="5049522" y="469900"/>
            <a:ext cx="3163886" cy="1457521"/>
          </a:xfrm>
          <a:prstGeom prst="rect">
            <a:avLst/>
          </a:prstGeom>
        </p:spPr>
      </p:pic>
    </p:spTree>
    <p:extLst>
      <p:ext uri="{BB962C8B-B14F-4D97-AF65-F5344CB8AC3E}">
        <p14:creationId xmlns:p14="http://schemas.microsoft.com/office/powerpoint/2010/main" val="168579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53989"/>
            <a:ext cx="8345488" cy="602471"/>
          </a:xfrm>
        </p:spPr>
        <p:txBody>
          <a:bodyPr/>
          <a:lstStyle/>
          <a:p>
            <a:r>
              <a:rPr lang="en-US" sz="1600" dirty="0"/>
              <a:t>Network Address Translation</a:t>
            </a:r>
            <a:br>
              <a:rPr lang="en-US" dirty="0"/>
            </a:br>
            <a:r>
              <a:rPr lang="en-US" sz="2400" dirty="0"/>
              <a:t>NAT Example (Cont.)</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335280" y="777470"/>
            <a:ext cx="3962400" cy="3896130"/>
          </a:xfrm>
        </p:spPr>
        <p:txBody>
          <a:bodyPr/>
          <a:lstStyle/>
          <a:p>
            <a:pPr marL="401577" indent="-285750" algn="l">
              <a:buFont typeface="Arial" panose="020B0604020202020204" pitchFamily="34" charset="0"/>
              <a:buChar char="•"/>
            </a:pPr>
            <a:r>
              <a:rPr lang="en-US" sz="1600" dirty="0">
                <a:solidFill>
                  <a:srgbClr val="000000"/>
                </a:solidFill>
              </a:rPr>
              <a:t>Example 15-26 shows a traceroute from R1 to R7. The topology provides full connectivity between the outside hosts (R1, R2, and R3) and the inside hosts (R7, R8, and R9).</a:t>
            </a:r>
          </a:p>
          <a:p>
            <a:pPr marL="115827" indent="0" algn="l"/>
            <a:endParaRPr lang="en-US" sz="1600" dirty="0">
              <a:solidFill>
                <a:srgbClr val="000000"/>
              </a:solidFill>
            </a:endParaRPr>
          </a:p>
          <a:p>
            <a:pPr marL="401577" indent="-285750" algn="l">
              <a:buFont typeface="Arial" panose="020B0604020202020204" pitchFamily="34" charset="0"/>
              <a:buChar char="•"/>
            </a:pPr>
            <a:r>
              <a:rPr lang="en-US" sz="1600" dirty="0">
                <a:solidFill>
                  <a:srgbClr val="000000"/>
                </a:solidFill>
              </a:rPr>
              <a:t>Example 15-27 shows a telnet connection from R7 to R1. The local IP address reflects R1 (10.123.4.1) and the remote address is R7 (10.78.9.7) No NAT has occurred for this Telnet session.</a:t>
            </a:r>
          </a:p>
        </p:txBody>
      </p:sp>
      <p:pic>
        <p:nvPicPr>
          <p:cNvPr id="2" name="Picture 1">
            <a:extLst>
              <a:ext uri="{FF2B5EF4-FFF2-40B4-BE49-F238E27FC236}">
                <a16:creationId xmlns:a16="http://schemas.microsoft.com/office/drawing/2014/main" id="{466FBDFD-CC5D-AE4A-BB80-4900FDDAE325}"/>
              </a:ext>
            </a:extLst>
          </p:cNvPr>
          <p:cNvPicPr>
            <a:picLocks noChangeAspect="1"/>
          </p:cNvPicPr>
          <p:nvPr/>
        </p:nvPicPr>
        <p:blipFill>
          <a:blip r:embed="rId3"/>
          <a:stretch>
            <a:fillRect/>
          </a:stretch>
        </p:blipFill>
        <p:spPr>
          <a:xfrm>
            <a:off x="5033010" y="777470"/>
            <a:ext cx="3775710" cy="1244555"/>
          </a:xfrm>
          <a:prstGeom prst="rect">
            <a:avLst/>
          </a:prstGeom>
        </p:spPr>
      </p:pic>
      <p:pic>
        <p:nvPicPr>
          <p:cNvPr id="7" name="Picture 6">
            <a:extLst>
              <a:ext uri="{FF2B5EF4-FFF2-40B4-BE49-F238E27FC236}">
                <a16:creationId xmlns:a16="http://schemas.microsoft.com/office/drawing/2014/main" id="{AD2A1EF6-80BC-C34C-B76A-11E600254E71}"/>
              </a:ext>
            </a:extLst>
          </p:cNvPr>
          <p:cNvPicPr>
            <a:picLocks noChangeAspect="1"/>
          </p:cNvPicPr>
          <p:nvPr/>
        </p:nvPicPr>
        <p:blipFill>
          <a:blip r:embed="rId4"/>
          <a:stretch>
            <a:fillRect/>
          </a:stretch>
        </p:blipFill>
        <p:spPr>
          <a:xfrm>
            <a:off x="5033010" y="2471420"/>
            <a:ext cx="3751213" cy="1551940"/>
          </a:xfrm>
          <a:prstGeom prst="rect">
            <a:avLst/>
          </a:prstGeom>
        </p:spPr>
      </p:pic>
    </p:spTree>
    <p:extLst>
      <p:ext uri="{BB962C8B-B14F-4D97-AF65-F5344CB8AC3E}">
        <p14:creationId xmlns:p14="http://schemas.microsoft.com/office/powerpoint/2010/main" val="2422527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53989"/>
            <a:ext cx="8345488" cy="602471"/>
          </a:xfrm>
        </p:spPr>
        <p:txBody>
          <a:bodyPr/>
          <a:lstStyle/>
          <a:p>
            <a:r>
              <a:rPr lang="en-US" sz="1600" dirty="0"/>
              <a:t>Network Address Translation</a:t>
            </a:r>
            <a:br>
              <a:rPr lang="en-US" dirty="0"/>
            </a:br>
            <a:r>
              <a:rPr lang="en-US" sz="2400" dirty="0"/>
              <a:t>Static NAT</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335280" y="777470"/>
            <a:ext cx="8249920" cy="2849650"/>
          </a:xfrm>
        </p:spPr>
        <p:txBody>
          <a:bodyPr/>
          <a:lstStyle/>
          <a:p>
            <a:pPr marL="0" indent="0" algn="l"/>
            <a:r>
              <a:rPr lang="en-US" sz="1600" dirty="0">
                <a:solidFill>
                  <a:srgbClr val="000000"/>
                </a:solidFill>
              </a:rPr>
              <a:t>Static NAT involves the translation of a global IP address to a local IP address, based on a static mapping of the global IP address to the local IP address. </a:t>
            </a:r>
          </a:p>
          <a:p>
            <a:pPr marL="0" indent="0" algn="l"/>
            <a:endParaRPr lang="en-US" sz="1600" dirty="0">
              <a:solidFill>
                <a:srgbClr val="000000"/>
              </a:solidFill>
            </a:endParaRPr>
          </a:p>
          <a:p>
            <a:pPr marL="0" indent="0" algn="l"/>
            <a:r>
              <a:rPr lang="en-US" sz="1600" dirty="0">
                <a:solidFill>
                  <a:srgbClr val="000000"/>
                </a:solidFill>
              </a:rPr>
              <a:t>There are two types of static NAT:</a:t>
            </a:r>
          </a:p>
          <a:p>
            <a:pPr marL="285750" indent="-285750" algn="l">
              <a:buFont typeface="Arial" panose="020B0604020202020204" pitchFamily="34" charset="0"/>
              <a:buChar char="•"/>
            </a:pPr>
            <a:r>
              <a:rPr lang="en-US" sz="1600" b="1" dirty="0">
                <a:solidFill>
                  <a:srgbClr val="000000"/>
                </a:solidFill>
              </a:rPr>
              <a:t>Inside static NAT </a:t>
            </a:r>
            <a:r>
              <a:rPr lang="en-US" sz="1600" dirty="0">
                <a:solidFill>
                  <a:srgbClr val="000000"/>
                </a:solidFill>
              </a:rPr>
              <a:t>- involves the mapping of an inside local (private) IP address to an inside global (public) IP address.</a:t>
            </a:r>
          </a:p>
          <a:p>
            <a:pPr marL="285750" indent="-285750" algn="l">
              <a:buFont typeface="Arial" panose="020B0604020202020204" pitchFamily="34" charset="0"/>
              <a:buChar char="•"/>
            </a:pPr>
            <a:r>
              <a:rPr lang="en-US" sz="1600" b="1" dirty="0">
                <a:solidFill>
                  <a:srgbClr val="000000"/>
                </a:solidFill>
              </a:rPr>
              <a:t>Outside static NAT </a:t>
            </a:r>
            <a:r>
              <a:rPr lang="en-US" sz="1600" dirty="0">
                <a:solidFill>
                  <a:srgbClr val="000000"/>
                </a:solidFill>
              </a:rPr>
              <a:t>- involves the mapping of an outside global (public) IP address to an outside local (private) IP address.</a:t>
            </a:r>
          </a:p>
          <a:p>
            <a:pPr marL="285750" indent="-285750" algn="l">
              <a:buFont typeface="Arial" panose="020B0604020202020204" pitchFamily="34" charset="0"/>
              <a:buChar char="•"/>
            </a:pPr>
            <a:endParaRPr lang="en-US" sz="1600" dirty="0">
              <a:solidFill>
                <a:srgbClr val="000000"/>
              </a:solidFill>
            </a:endParaRPr>
          </a:p>
        </p:txBody>
      </p:sp>
    </p:spTree>
    <p:extLst>
      <p:ext uri="{BB962C8B-B14F-4D97-AF65-F5344CB8AC3E}">
        <p14:creationId xmlns:p14="http://schemas.microsoft.com/office/powerpoint/2010/main" val="180764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53989"/>
            <a:ext cx="8345488" cy="602471"/>
          </a:xfrm>
        </p:spPr>
        <p:txBody>
          <a:bodyPr/>
          <a:lstStyle/>
          <a:p>
            <a:r>
              <a:rPr lang="en-US" sz="1600" dirty="0"/>
              <a:t>Network Address Translation</a:t>
            </a:r>
            <a:br>
              <a:rPr lang="en-US" dirty="0"/>
            </a:br>
            <a:r>
              <a:rPr lang="en-US" sz="2400" dirty="0"/>
              <a:t>Inside Static NAT</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335280" y="777470"/>
            <a:ext cx="8345488" cy="1539010"/>
          </a:xfrm>
        </p:spPr>
        <p:txBody>
          <a:bodyPr/>
          <a:lstStyle/>
          <a:p>
            <a:pPr marL="0" indent="0" algn="l"/>
            <a:r>
              <a:rPr lang="en-US" sz="1600" dirty="0">
                <a:solidFill>
                  <a:srgbClr val="000000"/>
                </a:solidFill>
              </a:rPr>
              <a:t>The steps for configuring inside static NAT are as follows:</a:t>
            </a:r>
          </a:p>
          <a:p>
            <a:pPr marL="0" indent="0" algn="l"/>
            <a:r>
              <a:rPr lang="en-US" sz="1600" b="1" dirty="0">
                <a:solidFill>
                  <a:srgbClr val="000000"/>
                </a:solidFill>
              </a:rPr>
              <a:t>Step 1</a:t>
            </a:r>
            <a:r>
              <a:rPr lang="en-US" sz="1600" dirty="0">
                <a:solidFill>
                  <a:srgbClr val="000000"/>
                </a:solidFill>
              </a:rPr>
              <a:t>. Configure the outside interfaces by using the command </a:t>
            </a:r>
            <a:r>
              <a:rPr lang="en-US" sz="1600" b="1" dirty="0">
                <a:solidFill>
                  <a:srgbClr val="000000"/>
                </a:solidFill>
              </a:rPr>
              <a:t>ip nat outside</a:t>
            </a:r>
            <a:r>
              <a:rPr lang="en-US" sz="1600" dirty="0">
                <a:solidFill>
                  <a:srgbClr val="000000"/>
                </a:solidFill>
              </a:rPr>
              <a:t>.</a:t>
            </a:r>
          </a:p>
          <a:p>
            <a:pPr marL="0" indent="0" algn="l"/>
            <a:r>
              <a:rPr lang="en-US" sz="1600" b="1" dirty="0">
                <a:solidFill>
                  <a:srgbClr val="000000"/>
                </a:solidFill>
              </a:rPr>
              <a:t>Step 2. </a:t>
            </a:r>
            <a:r>
              <a:rPr lang="en-US" sz="1600" dirty="0">
                <a:solidFill>
                  <a:srgbClr val="000000"/>
                </a:solidFill>
              </a:rPr>
              <a:t>Configure the inside interface with the command </a:t>
            </a:r>
            <a:r>
              <a:rPr lang="en-US" sz="1600" b="1" dirty="0">
                <a:solidFill>
                  <a:srgbClr val="000000"/>
                </a:solidFill>
              </a:rPr>
              <a:t>ip nat inside</a:t>
            </a:r>
            <a:r>
              <a:rPr lang="en-US" sz="1600" dirty="0">
                <a:solidFill>
                  <a:srgbClr val="000000"/>
                </a:solidFill>
              </a:rPr>
              <a:t>.</a:t>
            </a:r>
          </a:p>
          <a:p>
            <a:pPr marL="0" indent="0" algn="l"/>
            <a:r>
              <a:rPr lang="en-US" sz="1600" b="1" dirty="0">
                <a:solidFill>
                  <a:srgbClr val="000000"/>
                </a:solidFill>
              </a:rPr>
              <a:t>Step 3</a:t>
            </a:r>
            <a:r>
              <a:rPr lang="en-US" sz="1600" dirty="0">
                <a:solidFill>
                  <a:srgbClr val="000000"/>
                </a:solidFill>
              </a:rPr>
              <a:t>. Configure the inside static NAT by using the command </a:t>
            </a:r>
            <a:r>
              <a:rPr lang="en-US" sz="1600" b="1" dirty="0">
                <a:solidFill>
                  <a:srgbClr val="000000"/>
                </a:solidFill>
              </a:rPr>
              <a:t>ip nat inside source static </a:t>
            </a:r>
            <a:r>
              <a:rPr lang="en-US" sz="1600" i="1" dirty="0">
                <a:solidFill>
                  <a:srgbClr val="000000"/>
                </a:solidFill>
              </a:rPr>
              <a:t>inside-local-ip inside-global-ip</a:t>
            </a:r>
            <a:r>
              <a:rPr lang="en-US" sz="1600" b="1" dirty="0">
                <a:solidFill>
                  <a:srgbClr val="000000"/>
                </a:solidFill>
              </a:rPr>
              <a:t>.</a:t>
            </a:r>
          </a:p>
          <a:p>
            <a:pPr marL="0" indent="0" algn="l"/>
            <a:endParaRPr lang="en-US" sz="1600" dirty="0">
              <a:solidFill>
                <a:srgbClr val="000000"/>
              </a:solidFill>
            </a:endParaRPr>
          </a:p>
        </p:txBody>
      </p:sp>
      <p:pic>
        <p:nvPicPr>
          <p:cNvPr id="2" name="Picture 1">
            <a:extLst>
              <a:ext uri="{FF2B5EF4-FFF2-40B4-BE49-F238E27FC236}">
                <a16:creationId xmlns:a16="http://schemas.microsoft.com/office/drawing/2014/main" id="{1F858D5C-E48A-874B-9475-AA0A38C3381A}"/>
              </a:ext>
            </a:extLst>
          </p:cNvPr>
          <p:cNvPicPr>
            <a:picLocks noChangeAspect="1"/>
          </p:cNvPicPr>
          <p:nvPr/>
        </p:nvPicPr>
        <p:blipFill>
          <a:blip r:embed="rId3"/>
          <a:stretch>
            <a:fillRect/>
          </a:stretch>
        </p:blipFill>
        <p:spPr>
          <a:xfrm>
            <a:off x="1425604" y="2437490"/>
            <a:ext cx="6292791" cy="2092946"/>
          </a:xfrm>
          <a:prstGeom prst="rect">
            <a:avLst/>
          </a:prstGeom>
        </p:spPr>
      </p:pic>
    </p:spTree>
    <p:extLst>
      <p:ext uri="{BB962C8B-B14F-4D97-AF65-F5344CB8AC3E}">
        <p14:creationId xmlns:p14="http://schemas.microsoft.com/office/powerpoint/2010/main" val="3559567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78680"/>
            <a:ext cx="8345488" cy="602471"/>
          </a:xfrm>
        </p:spPr>
        <p:txBody>
          <a:bodyPr/>
          <a:lstStyle/>
          <a:p>
            <a:r>
              <a:rPr lang="en-US" sz="1600" dirty="0"/>
              <a:t>Network Address Translation</a:t>
            </a:r>
            <a:br>
              <a:rPr lang="en-US" dirty="0"/>
            </a:br>
            <a:r>
              <a:rPr lang="en-US" sz="2400" dirty="0"/>
              <a:t>Identifying the Source with Inside Static NAT/NAT Translation Table</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199505" y="1070725"/>
            <a:ext cx="3444240" cy="1655850"/>
          </a:xfrm>
        </p:spPr>
        <p:txBody>
          <a:bodyPr/>
          <a:lstStyle/>
          <a:p>
            <a:pPr marL="0" indent="0" algn="l"/>
            <a:r>
              <a:rPr lang="en-US" sz="1500" dirty="0">
                <a:solidFill>
                  <a:srgbClr val="000000"/>
                </a:solidFill>
              </a:rPr>
              <a:t>With NAT configured, a telnet session with R1 is initiated. Viewing the TCP session on R1, the local address remains 10.123.4.1 but the remote address now reflects 10.45.1.7.</a:t>
            </a:r>
            <a:endParaRPr lang="en-US" sz="1500" b="1" dirty="0">
              <a:solidFill>
                <a:srgbClr val="000000"/>
              </a:solidFill>
            </a:endParaRPr>
          </a:p>
          <a:p>
            <a:pPr marL="0" indent="0" algn="l"/>
            <a:endParaRPr lang="en-US" sz="1600" dirty="0">
              <a:solidFill>
                <a:srgbClr val="000000"/>
              </a:solidFill>
            </a:endParaRPr>
          </a:p>
        </p:txBody>
      </p:sp>
      <p:sp>
        <p:nvSpPr>
          <p:cNvPr id="2" name="Rectangle 1">
            <a:extLst>
              <a:ext uri="{FF2B5EF4-FFF2-40B4-BE49-F238E27FC236}">
                <a16:creationId xmlns:a16="http://schemas.microsoft.com/office/drawing/2014/main" id="{F33F89E0-600D-4219-92C0-313B92C1EF18}"/>
              </a:ext>
            </a:extLst>
          </p:cNvPr>
          <p:cNvSpPr/>
          <p:nvPr/>
        </p:nvSpPr>
        <p:spPr>
          <a:xfrm>
            <a:off x="199505" y="2835176"/>
            <a:ext cx="4572000" cy="1938992"/>
          </a:xfrm>
          <a:prstGeom prst="rect">
            <a:avLst/>
          </a:prstGeom>
        </p:spPr>
        <p:txBody>
          <a:bodyPr>
            <a:spAutoFit/>
          </a:bodyPr>
          <a:lstStyle/>
          <a:p>
            <a:r>
              <a:rPr lang="en-US" sz="1500" dirty="0">
                <a:solidFill>
                  <a:srgbClr val="000000"/>
                </a:solidFill>
              </a:rPr>
              <a:t>The NAT translation table consists of static and dynamic entries. The NAT translation table is displayed with the command </a:t>
            </a:r>
            <a:r>
              <a:rPr lang="en-US" sz="1500" b="1" dirty="0">
                <a:solidFill>
                  <a:srgbClr val="000000"/>
                </a:solidFill>
              </a:rPr>
              <a:t>show ip nat translations</a:t>
            </a:r>
            <a:r>
              <a:rPr lang="en-US" sz="1500" dirty="0">
                <a:solidFill>
                  <a:srgbClr val="000000"/>
                </a:solidFill>
              </a:rPr>
              <a:t>.</a:t>
            </a:r>
          </a:p>
          <a:p>
            <a:pPr marL="342900" indent="-342900">
              <a:buFont typeface="Arial" panose="020B0604020202020204" pitchFamily="34" charset="0"/>
              <a:buChar char="•"/>
            </a:pPr>
            <a:r>
              <a:rPr lang="en-US" sz="1500" dirty="0">
                <a:solidFill>
                  <a:srgbClr val="000000"/>
                </a:solidFill>
              </a:rPr>
              <a:t>The first entry is the dynamic entry correlating to the Telnet session.</a:t>
            </a:r>
          </a:p>
          <a:p>
            <a:pPr marL="342900" indent="-342900">
              <a:buFont typeface="Arial" panose="020B0604020202020204" pitchFamily="34" charset="0"/>
              <a:buChar char="•"/>
            </a:pPr>
            <a:r>
              <a:rPr lang="en-US" sz="1500" dirty="0">
                <a:solidFill>
                  <a:srgbClr val="000000"/>
                </a:solidFill>
              </a:rPr>
              <a:t>The second entry is the inside static NAT entry that was configured.</a:t>
            </a:r>
          </a:p>
        </p:txBody>
      </p:sp>
      <p:pic>
        <p:nvPicPr>
          <p:cNvPr id="5" name="Picture 4">
            <a:extLst>
              <a:ext uri="{FF2B5EF4-FFF2-40B4-BE49-F238E27FC236}">
                <a16:creationId xmlns:a16="http://schemas.microsoft.com/office/drawing/2014/main" id="{D31C793F-E994-114A-9970-BDD6BAA2A580}"/>
              </a:ext>
            </a:extLst>
          </p:cNvPr>
          <p:cNvPicPr>
            <a:picLocks noChangeAspect="1"/>
          </p:cNvPicPr>
          <p:nvPr/>
        </p:nvPicPr>
        <p:blipFill>
          <a:blip r:embed="rId3"/>
          <a:stretch>
            <a:fillRect/>
          </a:stretch>
        </p:blipFill>
        <p:spPr>
          <a:xfrm>
            <a:off x="3931920" y="781151"/>
            <a:ext cx="4886960" cy="2039869"/>
          </a:xfrm>
          <a:prstGeom prst="rect">
            <a:avLst/>
          </a:prstGeom>
        </p:spPr>
      </p:pic>
      <p:pic>
        <p:nvPicPr>
          <p:cNvPr id="6" name="Picture 5">
            <a:extLst>
              <a:ext uri="{FF2B5EF4-FFF2-40B4-BE49-F238E27FC236}">
                <a16:creationId xmlns:a16="http://schemas.microsoft.com/office/drawing/2014/main" id="{814014D5-75B4-466F-B486-7D2EC0227F24}"/>
              </a:ext>
            </a:extLst>
          </p:cNvPr>
          <p:cNvPicPr>
            <a:picLocks noChangeAspect="1"/>
          </p:cNvPicPr>
          <p:nvPr/>
        </p:nvPicPr>
        <p:blipFill>
          <a:blip r:embed="rId4"/>
          <a:stretch>
            <a:fillRect/>
          </a:stretch>
        </p:blipFill>
        <p:spPr>
          <a:xfrm>
            <a:off x="4681555" y="3347472"/>
            <a:ext cx="4395019" cy="914400"/>
          </a:xfrm>
          <a:prstGeom prst="rect">
            <a:avLst/>
          </a:prstGeom>
        </p:spPr>
      </p:pic>
    </p:spTree>
    <p:extLst>
      <p:ext uri="{BB962C8B-B14F-4D97-AF65-F5344CB8AC3E}">
        <p14:creationId xmlns:p14="http://schemas.microsoft.com/office/powerpoint/2010/main" val="420842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Time Synchronization</a:t>
            </a:r>
            <a:br>
              <a:rPr lang="en-US" dirty="0"/>
            </a:br>
            <a:r>
              <a:rPr lang="en-US" sz="2400" dirty="0"/>
              <a:t>Time Synchronization</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191194" y="889321"/>
            <a:ext cx="9019308" cy="2909758"/>
          </a:xfrm>
        </p:spPr>
        <p:txBody>
          <a:bodyPr/>
          <a:lstStyle/>
          <a:p>
            <a:pPr marL="0" indent="0" algn="l" eaLnBrk="0" hangingPunct="0"/>
            <a:r>
              <a:rPr lang="en-US" sz="1600" dirty="0">
                <a:solidFill>
                  <a:srgbClr val="000000"/>
                </a:solidFill>
              </a:rPr>
              <a:t>It is important that a device’s system time is consistent, and from the perspective of managing a network, that the time be synchronized between network devices for the several reasons:</a:t>
            </a:r>
          </a:p>
          <a:p>
            <a:pPr marL="285750" indent="-285750" algn="l">
              <a:buFont typeface="Arial" panose="020B0604020202020204" pitchFamily="34" charset="0"/>
              <a:buChar char="•"/>
            </a:pPr>
            <a:r>
              <a:rPr lang="en-US" sz="1600" dirty="0">
                <a:solidFill>
                  <a:srgbClr val="000000"/>
                </a:solidFill>
              </a:rPr>
              <a:t>Managing passwords that change at specific time intervals </a:t>
            </a:r>
          </a:p>
          <a:p>
            <a:pPr marL="285750" indent="-285750" algn="l">
              <a:buFont typeface="Arial" panose="020B0604020202020204" pitchFamily="34" charset="0"/>
              <a:buChar char="•"/>
            </a:pPr>
            <a:r>
              <a:rPr lang="en-US" sz="1600" dirty="0">
                <a:solidFill>
                  <a:srgbClr val="000000"/>
                </a:solidFill>
              </a:rPr>
              <a:t>Encryption key exchanges </a:t>
            </a:r>
          </a:p>
          <a:p>
            <a:pPr marL="285750" indent="-285750" algn="l">
              <a:buFont typeface="Arial" panose="020B0604020202020204" pitchFamily="34" charset="0"/>
              <a:buChar char="•"/>
            </a:pPr>
            <a:r>
              <a:rPr lang="en-US" sz="1600" dirty="0">
                <a:solidFill>
                  <a:srgbClr val="000000"/>
                </a:solidFill>
              </a:rPr>
              <a:t>Checking validity of certificates based on expiration date and time </a:t>
            </a:r>
          </a:p>
          <a:p>
            <a:pPr marL="285750" indent="-285750" algn="l">
              <a:buFont typeface="Arial" panose="020B0604020202020204" pitchFamily="34" charset="0"/>
              <a:buChar char="•"/>
            </a:pPr>
            <a:r>
              <a:rPr lang="en-US" sz="1600" dirty="0">
                <a:solidFill>
                  <a:srgbClr val="000000"/>
                </a:solidFill>
              </a:rPr>
              <a:t>Correlation of security-based events across multiple devices (routers, switches, firewalls, network access control systems, and so on) </a:t>
            </a:r>
          </a:p>
          <a:p>
            <a:pPr marL="285750" indent="-285750" algn="l">
              <a:buFont typeface="Arial" panose="020B0604020202020204" pitchFamily="34" charset="0"/>
              <a:buChar char="•"/>
            </a:pPr>
            <a:r>
              <a:rPr lang="en-US" sz="1600" dirty="0">
                <a:solidFill>
                  <a:srgbClr val="000000"/>
                </a:solidFill>
              </a:rPr>
              <a:t>Troubleshooting network devices and correlating events to identify the root cause of an event </a:t>
            </a:r>
          </a:p>
          <a:p>
            <a:pPr marL="285750" lvl="0" indent="-285750" algn="l" eaLnBrk="0" hangingPunct="0">
              <a:buFont typeface="Arial" panose="020B0604020202020204" pitchFamily="34" charset="0"/>
              <a:buChar char="•"/>
            </a:pPr>
            <a:endParaRPr lang="en-US" sz="1600" dirty="0">
              <a:solidFill>
                <a:schemeClr val="tx1">
                  <a:lumMod val="50000"/>
                </a:schemeClr>
              </a:solidFill>
            </a:endParaRPr>
          </a:p>
          <a:p>
            <a:pPr marL="0" lvl="0" indent="0" algn="l" eaLnBrk="0" hangingPunct="0"/>
            <a:endParaRPr lang="en-US" sz="1600" dirty="0">
              <a:solidFill>
                <a:schemeClr val="tx1">
                  <a:lumMod val="50000"/>
                </a:schemeClr>
              </a:solidFill>
            </a:endParaRPr>
          </a:p>
        </p:txBody>
      </p:sp>
    </p:spTree>
    <p:extLst>
      <p:ext uri="{BB962C8B-B14F-4D97-AF65-F5344CB8AC3E}">
        <p14:creationId xmlns:p14="http://schemas.microsoft.com/office/powerpoint/2010/main" val="3237786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53989"/>
            <a:ext cx="8345488" cy="602471"/>
          </a:xfrm>
        </p:spPr>
        <p:txBody>
          <a:bodyPr/>
          <a:lstStyle/>
          <a:p>
            <a:r>
              <a:rPr lang="en-US" sz="1600" dirty="0"/>
              <a:t>Network Address Translation</a:t>
            </a:r>
            <a:br>
              <a:rPr lang="en-US" dirty="0"/>
            </a:br>
            <a:r>
              <a:rPr lang="en-US" sz="2400" dirty="0"/>
              <a:t>NAT Translation Steps</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254000" y="776084"/>
            <a:ext cx="4318000" cy="3653676"/>
          </a:xfrm>
        </p:spPr>
        <p:txBody>
          <a:bodyPr/>
          <a:lstStyle/>
          <a:p>
            <a:pPr marL="0" indent="0" algn="l"/>
            <a:r>
              <a:rPr lang="en-US" sz="1600" dirty="0">
                <a:solidFill>
                  <a:srgbClr val="000000"/>
                </a:solidFill>
              </a:rPr>
              <a:t>The NAT translation follows these steps:</a:t>
            </a:r>
          </a:p>
          <a:p>
            <a:pPr marL="0" indent="0" algn="l"/>
            <a:r>
              <a:rPr lang="en-US" sz="1600" b="1" dirty="0">
                <a:solidFill>
                  <a:srgbClr val="000000"/>
                </a:solidFill>
              </a:rPr>
              <a:t>Step 1</a:t>
            </a:r>
            <a:r>
              <a:rPr lang="en-US" sz="1600" dirty="0">
                <a:solidFill>
                  <a:srgbClr val="000000"/>
                </a:solidFill>
              </a:rPr>
              <a:t>. As traffic enters the Gi0/1 interface on R5, R5 performs a route lookup for the destination IP address, which points out of its Gi0/0 interface. R1 is aware that the Gi0/0 interface is an outside NAT interface and that the Gi0/1 interface is an inside NAT interface and therefore checks the NAT table for an entry.</a:t>
            </a:r>
          </a:p>
          <a:p>
            <a:pPr marL="0" indent="0" algn="l"/>
            <a:r>
              <a:rPr lang="en-US" sz="1600" b="1" dirty="0">
                <a:solidFill>
                  <a:srgbClr val="000000"/>
                </a:solidFill>
              </a:rPr>
              <a:t>Step 2. </a:t>
            </a:r>
            <a:r>
              <a:rPr lang="en-US" sz="1600" dirty="0">
                <a:solidFill>
                  <a:srgbClr val="000000"/>
                </a:solidFill>
              </a:rPr>
              <a:t>Only the inside static NAT entry exists, so R5 creates a dynamic inside NAT entry with the packet’s destination (10.123.4.1) for the outside local and outside global address.</a:t>
            </a:r>
          </a:p>
          <a:p>
            <a:pPr marL="0" indent="0" algn="l"/>
            <a:endParaRPr lang="en-US" sz="1600" dirty="0">
              <a:solidFill>
                <a:srgbClr val="000000"/>
              </a:solidFill>
            </a:endParaRPr>
          </a:p>
        </p:txBody>
      </p:sp>
      <p:pic>
        <p:nvPicPr>
          <p:cNvPr id="5" name="Picture 4">
            <a:extLst>
              <a:ext uri="{FF2B5EF4-FFF2-40B4-BE49-F238E27FC236}">
                <a16:creationId xmlns:a16="http://schemas.microsoft.com/office/drawing/2014/main" id="{A7FDDC5D-D052-634E-BE98-72FB5378E613}"/>
              </a:ext>
            </a:extLst>
          </p:cNvPr>
          <p:cNvPicPr>
            <a:picLocks noChangeAspect="1"/>
          </p:cNvPicPr>
          <p:nvPr/>
        </p:nvPicPr>
        <p:blipFill>
          <a:blip r:embed="rId3"/>
          <a:stretch>
            <a:fillRect/>
          </a:stretch>
        </p:blipFill>
        <p:spPr>
          <a:xfrm>
            <a:off x="4670545" y="1221740"/>
            <a:ext cx="4138175" cy="2700020"/>
          </a:xfrm>
          <a:prstGeom prst="rect">
            <a:avLst/>
          </a:prstGeom>
        </p:spPr>
      </p:pic>
    </p:spTree>
    <p:extLst>
      <p:ext uri="{BB962C8B-B14F-4D97-AF65-F5344CB8AC3E}">
        <p14:creationId xmlns:p14="http://schemas.microsoft.com/office/powerpoint/2010/main" val="3523960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53989"/>
            <a:ext cx="8345488" cy="602471"/>
          </a:xfrm>
        </p:spPr>
        <p:txBody>
          <a:bodyPr/>
          <a:lstStyle/>
          <a:p>
            <a:r>
              <a:rPr lang="en-US" sz="1600" dirty="0"/>
              <a:t>Network Address Translation</a:t>
            </a:r>
            <a:br>
              <a:rPr lang="en-US" dirty="0"/>
            </a:br>
            <a:r>
              <a:rPr lang="en-US" sz="2400" dirty="0"/>
              <a:t>NAT Translation Steps (Cont.)</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254000" y="776084"/>
            <a:ext cx="4318000" cy="3450476"/>
          </a:xfrm>
        </p:spPr>
        <p:txBody>
          <a:bodyPr/>
          <a:lstStyle/>
          <a:p>
            <a:pPr marL="0" indent="0" algn="l"/>
            <a:r>
              <a:rPr lang="en-US" sz="1600" b="1" dirty="0">
                <a:solidFill>
                  <a:srgbClr val="000000"/>
                </a:solidFill>
              </a:rPr>
              <a:t>Step 3. </a:t>
            </a:r>
            <a:r>
              <a:rPr lang="en-US" sz="1600" dirty="0">
                <a:solidFill>
                  <a:srgbClr val="000000"/>
                </a:solidFill>
              </a:rPr>
              <a:t>R5 translates (that is, changes) the packet’s source IP address from 10.78.9.7 to</a:t>
            </a:r>
          </a:p>
          <a:p>
            <a:pPr marL="0" indent="0" algn="l"/>
            <a:r>
              <a:rPr lang="en-US" sz="1600" dirty="0">
                <a:solidFill>
                  <a:srgbClr val="000000"/>
                </a:solidFill>
              </a:rPr>
              <a:t>10.45.1.7.</a:t>
            </a:r>
          </a:p>
          <a:p>
            <a:pPr marL="0" indent="0" algn="l"/>
            <a:r>
              <a:rPr lang="en-US" sz="1600" b="1" dirty="0">
                <a:solidFill>
                  <a:srgbClr val="000000"/>
                </a:solidFill>
              </a:rPr>
              <a:t>Step 4. </a:t>
            </a:r>
            <a:r>
              <a:rPr lang="en-US" sz="1600" dirty="0">
                <a:solidFill>
                  <a:srgbClr val="000000"/>
                </a:solidFill>
              </a:rPr>
              <a:t>R1 registers the session as coming from 10.45.1.7 and then transmits a return packet. The packet is forwarded to R4 using the static default route, and R4 forwards the packet using the static default route.</a:t>
            </a:r>
          </a:p>
          <a:p>
            <a:pPr marL="0" indent="0" algn="l"/>
            <a:r>
              <a:rPr lang="en-US" sz="1600" b="1" dirty="0">
                <a:solidFill>
                  <a:srgbClr val="000000"/>
                </a:solidFill>
              </a:rPr>
              <a:t>Step 5. </a:t>
            </a:r>
            <a:r>
              <a:rPr lang="en-US" sz="1600" dirty="0">
                <a:solidFill>
                  <a:srgbClr val="000000"/>
                </a:solidFill>
              </a:rPr>
              <a:t>As the packet enters on the Gi0/0 interface of R5, R5 is aware that the Gi0/0 interface is an outside NAT interface and checks the NAT table for an entry.</a:t>
            </a:r>
          </a:p>
          <a:p>
            <a:pPr marL="0" indent="0" algn="l"/>
            <a:endParaRPr lang="en-US" sz="1600" dirty="0">
              <a:solidFill>
                <a:srgbClr val="000000"/>
              </a:solidFill>
            </a:endParaRPr>
          </a:p>
        </p:txBody>
      </p:sp>
      <p:pic>
        <p:nvPicPr>
          <p:cNvPr id="5" name="Picture 4">
            <a:extLst>
              <a:ext uri="{FF2B5EF4-FFF2-40B4-BE49-F238E27FC236}">
                <a16:creationId xmlns:a16="http://schemas.microsoft.com/office/drawing/2014/main" id="{A7FDDC5D-D052-634E-BE98-72FB5378E613}"/>
              </a:ext>
            </a:extLst>
          </p:cNvPr>
          <p:cNvPicPr>
            <a:picLocks noChangeAspect="1"/>
          </p:cNvPicPr>
          <p:nvPr/>
        </p:nvPicPr>
        <p:blipFill>
          <a:blip r:embed="rId3"/>
          <a:stretch>
            <a:fillRect/>
          </a:stretch>
        </p:blipFill>
        <p:spPr>
          <a:xfrm>
            <a:off x="4572000" y="1151312"/>
            <a:ext cx="4138175" cy="2700020"/>
          </a:xfrm>
          <a:prstGeom prst="rect">
            <a:avLst/>
          </a:prstGeom>
        </p:spPr>
      </p:pic>
    </p:spTree>
    <p:extLst>
      <p:ext uri="{BB962C8B-B14F-4D97-AF65-F5344CB8AC3E}">
        <p14:creationId xmlns:p14="http://schemas.microsoft.com/office/powerpoint/2010/main" val="384355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53989"/>
            <a:ext cx="8345488" cy="602471"/>
          </a:xfrm>
        </p:spPr>
        <p:txBody>
          <a:bodyPr/>
          <a:lstStyle/>
          <a:p>
            <a:r>
              <a:rPr lang="en-US" sz="1600" dirty="0"/>
              <a:t>Network Address Translation</a:t>
            </a:r>
            <a:br>
              <a:rPr lang="en-US" dirty="0"/>
            </a:br>
            <a:r>
              <a:rPr lang="en-US" sz="2400" dirty="0"/>
              <a:t>NAT Translation Steps (Cont.)</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254000" y="857364"/>
            <a:ext cx="4318000" cy="3145676"/>
          </a:xfrm>
        </p:spPr>
        <p:txBody>
          <a:bodyPr/>
          <a:lstStyle/>
          <a:p>
            <a:pPr marL="0" indent="0" algn="l"/>
            <a:r>
              <a:rPr lang="en-US" sz="1600" b="1" dirty="0">
                <a:solidFill>
                  <a:srgbClr val="000000"/>
                </a:solidFill>
              </a:rPr>
              <a:t>Step 6. </a:t>
            </a:r>
            <a:r>
              <a:rPr lang="en-US" sz="1600" dirty="0">
                <a:solidFill>
                  <a:srgbClr val="000000"/>
                </a:solidFill>
              </a:rPr>
              <a:t>R5 correlates the packet’s source and destination ports with the first NAT entry, as</a:t>
            </a:r>
          </a:p>
          <a:p>
            <a:pPr marL="0" indent="0" algn="l"/>
            <a:r>
              <a:rPr lang="en-US" sz="1600" dirty="0">
                <a:solidFill>
                  <a:srgbClr val="000000"/>
                </a:solidFill>
              </a:rPr>
              <a:t>shown in Example 15-30, and knows to modify the packet’s destination IP address</a:t>
            </a:r>
          </a:p>
          <a:p>
            <a:pPr marL="0" indent="0" algn="l"/>
            <a:r>
              <a:rPr lang="en-US" sz="1600" dirty="0">
                <a:solidFill>
                  <a:srgbClr val="000000"/>
                </a:solidFill>
              </a:rPr>
              <a:t>from 10.45.1.7 to 10.78.9.7.</a:t>
            </a:r>
          </a:p>
          <a:p>
            <a:pPr marL="0" indent="0" algn="l"/>
            <a:r>
              <a:rPr lang="en-US" sz="1600" b="1" dirty="0">
                <a:solidFill>
                  <a:srgbClr val="000000"/>
                </a:solidFill>
              </a:rPr>
              <a:t>Step 7. </a:t>
            </a:r>
            <a:r>
              <a:rPr lang="en-US" sz="1600" dirty="0">
                <a:solidFill>
                  <a:srgbClr val="000000"/>
                </a:solidFill>
              </a:rPr>
              <a:t>R5 routes the packet out the Gi0/1 interface toward R6.</a:t>
            </a:r>
          </a:p>
          <a:p>
            <a:pPr marL="0" indent="0" algn="l"/>
            <a:endParaRPr lang="en-US" sz="1600" dirty="0">
              <a:solidFill>
                <a:srgbClr val="000000"/>
              </a:solidFill>
            </a:endParaRPr>
          </a:p>
        </p:txBody>
      </p:sp>
      <p:pic>
        <p:nvPicPr>
          <p:cNvPr id="5" name="Picture 4">
            <a:extLst>
              <a:ext uri="{FF2B5EF4-FFF2-40B4-BE49-F238E27FC236}">
                <a16:creationId xmlns:a16="http://schemas.microsoft.com/office/drawing/2014/main" id="{A7FDDC5D-D052-634E-BE98-72FB5378E613}"/>
              </a:ext>
            </a:extLst>
          </p:cNvPr>
          <p:cNvPicPr>
            <a:picLocks noChangeAspect="1"/>
          </p:cNvPicPr>
          <p:nvPr/>
        </p:nvPicPr>
        <p:blipFill>
          <a:blip r:embed="rId3"/>
          <a:stretch>
            <a:fillRect/>
          </a:stretch>
        </p:blipFill>
        <p:spPr>
          <a:xfrm>
            <a:off x="4751825" y="998912"/>
            <a:ext cx="4138175" cy="2700020"/>
          </a:xfrm>
          <a:prstGeom prst="rect">
            <a:avLst/>
          </a:prstGeom>
        </p:spPr>
      </p:pic>
    </p:spTree>
    <p:extLst>
      <p:ext uri="{BB962C8B-B14F-4D97-AF65-F5344CB8AC3E}">
        <p14:creationId xmlns:p14="http://schemas.microsoft.com/office/powerpoint/2010/main" val="341554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214253"/>
            <a:ext cx="8930640" cy="602471"/>
          </a:xfrm>
        </p:spPr>
        <p:txBody>
          <a:bodyPr/>
          <a:lstStyle/>
          <a:p>
            <a:r>
              <a:rPr lang="en-US" sz="1600" dirty="0"/>
              <a:t>Network Address Translation</a:t>
            </a:r>
            <a:br>
              <a:rPr lang="en-US" dirty="0"/>
            </a:br>
            <a:r>
              <a:rPr lang="en-US" sz="2400" dirty="0"/>
              <a:t>Connectivity from External Devices to the Inside Global IP Address</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254000" y="998912"/>
            <a:ext cx="4318000" cy="3145676"/>
          </a:xfrm>
        </p:spPr>
        <p:txBody>
          <a:bodyPr/>
          <a:lstStyle/>
          <a:p>
            <a:pPr marL="0" indent="0" algn="l"/>
            <a:r>
              <a:rPr lang="en-US" dirty="0">
                <a:solidFill>
                  <a:srgbClr val="000000"/>
                </a:solidFill>
              </a:rPr>
              <a:t>In Example 15-31:</a:t>
            </a:r>
          </a:p>
          <a:p>
            <a:pPr marL="342900" indent="-342900" algn="l">
              <a:buFont typeface="Arial" panose="020B0604020202020204" pitchFamily="34" charset="0"/>
              <a:buChar char="•"/>
            </a:pPr>
            <a:r>
              <a:rPr lang="en-US" dirty="0">
                <a:solidFill>
                  <a:srgbClr val="000000"/>
                </a:solidFill>
              </a:rPr>
              <a:t>R2 establishes a Telnet session with R7, using the inside global IP address 10.45.1.7.</a:t>
            </a:r>
          </a:p>
          <a:p>
            <a:pPr marL="342900" indent="-342900" algn="l">
              <a:buFont typeface="Arial" panose="020B0604020202020204" pitchFamily="34" charset="0"/>
              <a:buChar char="•"/>
            </a:pPr>
            <a:r>
              <a:rPr lang="en-US" dirty="0">
                <a:solidFill>
                  <a:srgbClr val="000000"/>
                </a:solidFill>
              </a:rPr>
              <a:t>R5 simply creates a second dynamic entry for this new session.</a:t>
            </a:r>
          </a:p>
          <a:p>
            <a:pPr marL="342900" indent="-342900" algn="l">
              <a:buFont typeface="Arial" panose="020B0604020202020204" pitchFamily="34" charset="0"/>
              <a:buChar char="•"/>
            </a:pPr>
            <a:r>
              <a:rPr lang="en-US" dirty="0">
                <a:solidFill>
                  <a:srgbClr val="000000"/>
                </a:solidFill>
              </a:rPr>
              <a:t>From R7’s perspective, it has connected with R2 (10.123.4.2).</a:t>
            </a:r>
          </a:p>
          <a:p>
            <a:pPr marL="0" indent="0" algn="l"/>
            <a:endParaRPr lang="en-US" sz="1600" dirty="0">
              <a:solidFill>
                <a:srgbClr val="000000"/>
              </a:solidFill>
            </a:endParaRPr>
          </a:p>
        </p:txBody>
      </p:sp>
      <p:pic>
        <p:nvPicPr>
          <p:cNvPr id="2" name="Picture 1">
            <a:extLst>
              <a:ext uri="{FF2B5EF4-FFF2-40B4-BE49-F238E27FC236}">
                <a16:creationId xmlns:a16="http://schemas.microsoft.com/office/drawing/2014/main" id="{DAFB9B49-BAED-9C4B-A3DB-56CD2571CEAD}"/>
              </a:ext>
            </a:extLst>
          </p:cNvPr>
          <p:cNvPicPr>
            <a:picLocks noChangeAspect="1"/>
          </p:cNvPicPr>
          <p:nvPr/>
        </p:nvPicPr>
        <p:blipFill>
          <a:blip r:embed="rId3"/>
          <a:stretch>
            <a:fillRect/>
          </a:stretch>
        </p:blipFill>
        <p:spPr>
          <a:xfrm>
            <a:off x="4683268" y="1124007"/>
            <a:ext cx="4103861" cy="2612390"/>
          </a:xfrm>
          <a:prstGeom prst="rect">
            <a:avLst/>
          </a:prstGeom>
        </p:spPr>
      </p:pic>
    </p:spTree>
    <p:extLst>
      <p:ext uri="{BB962C8B-B14F-4D97-AF65-F5344CB8AC3E}">
        <p14:creationId xmlns:p14="http://schemas.microsoft.com/office/powerpoint/2010/main" val="239702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53989"/>
            <a:ext cx="8345488" cy="602471"/>
          </a:xfrm>
        </p:spPr>
        <p:txBody>
          <a:bodyPr/>
          <a:lstStyle/>
          <a:p>
            <a:r>
              <a:rPr lang="en-US" sz="1600" dirty="0"/>
              <a:t>Network Address Translation</a:t>
            </a:r>
            <a:br>
              <a:rPr lang="en-US" dirty="0"/>
            </a:br>
            <a:r>
              <a:rPr lang="en-US" sz="2400" dirty="0"/>
              <a:t>Outside Static NAT</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335280" y="777470"/>
            <a:ext cx="8345488" cy="2067330"/>
          </a:xfrm>
        </p:spPr>
        <p:txBody>
          <a:bodyPr/>
          <a:lstStyle/>
          <a:p>
            <a:pPr marL="0" indent="0" algn="l"/>
            <a:r>
              <a:rPr lang="en-US" sz="1600" dirty="0">
                <a:solidFill>
                  <a:srgbClr val="000000"/>
                </a:solidFill>
              </a:rPr>
              <a:t>Outside static NAT involves the mapping of an outside global (public) IP address to an outside local (private) IP address. The steps for configuring outside static NAT are as follows:</a:t>
            </a:r>
          </a:p>
          <a:p>
            <a:pPr marL="0" indent="0" algn="l"/>
            <a:r>
              <a:rPr lang="en-US" sz="1600" b="1" dirty="0">
                <a:solidFill>
                  <a:srgbClr val="000000"/>
                </a:solidFill>
              </a:rPr>
              <a:t>Step 1</a:t>
            </a:r>
            <a:r>
              <a:rPr lang="en-US" sz="1600" dirty="0">
                <a:solidFill>
                  <a:srgbClr val="000000"/>
                </a:solidFill>
              </a:rPr>
              <a:t>. Configure the outside interfaces by using the command </a:t>
            </a:r>
            <a:r>
              <a:rPr lang="en-US" sz="1600" b="1" dirty="0">
                <a:solidFill>
                  <a:srgbClr val="000000"/>
                </a:solidFill>
              </a:rPr>
              <a:t>ip nat outside</a:t>
            </a:r>
            <a:r>
              <a:rPr lang="en-US" sz="1600" dirty="0">
                <a:solidFill>
                  <a:srgbClr val="000000"/>
                </a:solidFill>
              </a:rPr>
              <a:t>.</a:t>
            </a:r>
          </a:p>
          <a:p>
            <a:pPr marL="0" indent="0" algn="l"/>
            <a:r>
              <a:rPr lang="en-US" sz="1600" b="1" dirty="0">
                <a:solidFill>
                  <a:srgbClr val="000000"/>
                </a:solidFill>
              </a:rPr>
              <a:t>Step 2. </a:t>
            </a:r>
            <a:r>
              <a:rPr lang="en-US" sz="1600" dirty="0">
                <a:solidFill>
                  <a:srgbClr val="000000"/>
                </a:solidFill>
              </a:rPr>
              <a:t>Configure the inside interface with the command </a:t>
            </a:r>
            <a:r>
              <a:rPr lang="en-US" sz="1600" b="1" dirty="0">
                <a:solidFill>
                  <a:srgbClr val="000000"/>
                </a:solidFill>
              </a:rPr>
              <a:t>ip nat inside</a:t>
            </a:r>
            <a:r>
              <a:rPr lang="en-US" sz="1600" dirty="0">
                <a:solidFill>
                  <a:srgbClr val="000000"/>
                </a:solidFill>
              </a:rPr>
              <a:t>.</a:t>
            </a:r>
          </a:p>
          <a:p>
            <a:pPr marL="0" indent="0" algn="l"/>
            <a:r>
              <a:rPr lang="en-US" sz="1600" b="1" dirty="0">
                <a:solidFill>
                  <a:srgbClr val="000000"/>
                </a:solidFill>
              </a:rPr>
              <a:t>Step 3. </a:t>
            </a:r>
            <a:r>
              <a:rPr lang="en-US" sz="1600" dirty="0">
                <a:solidFill>
                  <a:srgbClr val="000000"/>
                </a:solidFill>
              </a:rPr>
              <a:t>Configure the outside static NAT by using the command </a:t>
            </a:r>
            <a:r>
              <a:rPr lang="en-US" sz="1600" b="1" dirty="0">
                <a:solidFill>
                  <a:srgbClr val="000000"/>
                </a:solidFill>
              </a:rPr>
              <a:t>ip nat outside source static </a:t>
            </a:r>
            <a:r>
              <a:rPr lang="en-US" sz="1600" i="1" dirty="0">
                <a:solidFill>
                  <a:srgbClr val="000000"/>
                </a:solidFill>
              </a:rPr>
              <a:t>outside-global-ip outside-local-ip [</a:t>
            </a:r>
            <a:r>
              <a:rPr lang="en-US" sz="1600" b="1" i="1" dirty="0">
                <a:solidFill>
                  <a:srgbClr val="000000"/>
                </a:solidFill>
              </a:rPr>
              <a:t>add-route</a:t>
            </a:r>
            <a:r>
              <a:rPr lang="en-US" sz="1600" i="1" dirty="0">
                <a:solidFill>
                  <a:srgbClr val="000000"/>
                </a:solidFill>
              </a:rPr>
              <a:t>]</a:t>
            </a:r>
            <a:r>
              <a:rPr lang="en-US" sz="1600" b="1" dirty="0">
                <a:solidFill>
                  <a:srgbClr val="000000"/>
                </a:solidFill>
              </a:rPr>
              <a:t>.</a:t>
            </a:r>
          </a:p>
          <a:p>
            <a:pPr marL="0" indent="0" algn="l"/>
            <a:endParaRPr lang="en-US" sz="1600" dirty="0">
              <a:solidFill>
                <a:srgbClr val="000000"/>
              </a:solidFill>
            </a:endParaRPr>
          </a:p>
        </p:txBody>
      </p:sp>
      <p:pic>
        <p:nvPicPr>
          <p:cNvPr id="5" name="Picture 4">
            <a:extLst>
              <a:ext uri="{FF2B5EF4-FFF2-40B4-BE49-F238E27FC236}">
                <a16:creationId xmlns:a16="http://schemas.microsoft.com/office/drawing/2014/main" id="{BBD249E3-93FE-7744-B197-A25C63083CB5}"/>
              </a:ext>
            </a:extLst>
          </p:cNvPr>
          <p:cNvPicPr>
            <a:picLocks noChangeAspect="1"/>
          </p:cNvPicPr>
          <p:nvPr/>
        </p:nvPicPr>
        <p:blipFill>
          <a:blip r:embed="rId3"/>
          <a:stretch>
            <a:fillRect/>
          </a:stretch>
        </p:blipFill>
        <p:spPr>
          <a:xfrm>
            <a:off x="2397760" y="3063464"/>
            <a:ext cx="4575810" cy="1490526"/>
          </a:xfrm>
          <a:prstGeom prst="rect">
            <a:avLst/>
          </a:prstGeom>
        </p:spPr>
      </p:pic>
    </p:spTree>
    <p:extLst>
      <p:ext uri="{BB962C8B-B14F-4D97-AF65-F5344CB8AC3E}">
        <p14:creationId xmlns:p14="http://schemas.microsoft.com/office/powerpoint/2010/main" val="2823100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53989"/>
            <a:ext cx="8345488" cy="602471"/>
          </a:xfrm>
        </p:spPr>
        <p:txBody>
          <a:bodyPr/>
          <a:lstStyle/>
          <a:p>
            <a:r>
              <a:rPr lang="en-US" sz="1600" dirty="0"/>
              <a:t>Network Address Translation</a:t>
            </a:r>
            <a:br>
              <a:rPr lang="en-US" dirty="0"/>
            </a:br>
            <a:r>
              <a:rPr lang="en-US" sz="2400" dirty="0"/>
              <a:t>Outside Static NAT Demonstration</a:t>
            </a:r>
          </a:p>
        </p:txBody>
      </p:sp>
      <p:sp>
        <p:nvSpPr>
          <p:cNvPr id="7" name="TextBox 6">
            <a:extLst>
              <a:ext uri="{FF2B5EF4-FFF2-40B4-BE49-F238E27FC236}">
                <a16:creationId xmlns:a16="http://schemas.microsoft.com/office/drawing/2014/main" id="{42806B27-8576-7947-828F-778B7A364A11}"/>
              </a:ext>
            </a:extLst>
          </p:cNvPr>
          <p:cNvSpPr txBox="1"/>
          <p:nvPr/>
        </p:nvSpPr>
        <p:spPr>
          <a:xfrm>
            <a:off x="254000" y="645466"/>
            <a:ext cx="8798559" cy="1077218"/>
          </a:xfrm>
          <a:prstGeom prst="rect">
            <a:avLst/>
          </a:prstGeom>
          <a:noFill/>
        </p:spPr>
        <p:txBody>
          <a:bodyPr wrap="square" rtlCol="0">
            <a:spAutoFit/>
          </a:bodyPr>
          <a:lstStyle/>
          <a:p>
            <a:r>
              <a:rPr lang="en-US" sz="1600" dirty="0">
                <a:solidFill>
                  <a:srgbClr val="000000"/>
                </a:solidFill>
              </a:rPr>
              <a:t>R6, R7, R8, or R9 could initiate a Telnet session with R2’s IP address (10.123.4.2) and no NAT translation would occur. The same routers could initiate a Telnet session with the R2’s outside local IP address 10.123.4.222; or R2 could initiate a session with any of the inside hosts (R6, R7, R8, or R9) to demonstrate the outside static NAT entry.</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335279" y="1785521"/>
            <a:ext cx="4592320" cy="2603599"/>
          </a:xfrm>
        </p:spPr>
        <p:txBody>
          <a:bodyPr/>
          <a:lstStyle/>
          <a:p>
            <a:pPr marL="0" indent="0" algn="l"/>
            <a:r>
              <a:rPr lang="en-US" sz="1600" dirty="0">
                <a:solidFill>
                  <a:srgbClr val="000000"/>
                </a:solidFill>
              </a:rPr>
              <a:t>Example 15-33 shows R2 establishing a Telnet session with R9 (10.78.9.9). </a:t>
            </a:r>
          </a:p>
          <a:p>
            <a:pPr marL="285750" indent="-285750" algn="l">
              <a:buFont typeface="Arial" panose="020B0604020202020204" pitchFamily="34" charset="0"/>
              <a:buChar char="•"/>
            </a:pPr>
            <a:r>
              <a:rPr lang="en-US" sz="1600" dirty="0">
                <a:solidFill>
                  <a:srgbClr val="000000"/>
                </a:solidFill>
              </a:rPr>
              <a:t>From R9’s perspective, the connection came from 10.123.4.222. </a:t>
            </a:r>
          </a:p>
          <a:p>
            <a:pPr marL="285750" indent="-285750" algn="l">
              <a:buFont typeface="Arial" panose="020B0604020202020204" pitchFamily="34" charset="0"/>
              <a:buChar char="•"/>
            </a:pPr>
            <a:r>
              <a:rPr lang="en-US" sz="1600" dirty="0">
                <a:solidFill>
                  <a:srgbClr val="000000"/>
                </a:solidFill>
              </a:rPr>
              <a:t>At the same time, R8 initiated a Telnet session with the outside static NAT outside local IP address (10.123.4.222)</a:t>
            </a:r>
          </a:p>
          <a:p>
            <a:pPr marL="285750" indent="-285750" algn="l">
              <a:buFont typeface="Arial" panose="020B0604020202020204" pitchFamily="34" charset="0"/>
              <a:buChar char="•"/>
            </a:pPr>
            <a:r>
              <a:rPr lang="en-US" sz="1600" dirty="0">
                <a:solidFill>
                  <a:srgbClr val="000000"/>
                </a:solidFill>
              </a:rPr>
              <a:t>From R2’s perspective, the source address is R8’s 10.78.9.8 IP address.</a:t>
            </a:r>
          </a:p>
          <a:p>
            <a:pPr marL="0" indent="0" algn="l"/>
            <a:endParaRPr lang="en-US" sz="1600" dirty="0">
              <a:solidFill>
                <a:srgbClr val="000000"/>
              </a:solidFill>
            </a:endParaRPr>
          </a:p>
        </p:txBody>
      </p:sp>
      <p:pic>
        <p:nvPicPr>
          <p:cNvPr id="2" name="Picture 1">
            <a:extLst>
              <a:ext uri="{FF2B5EF4-FFF2-40B4-BE49-F238E27FC236}">
                <a16:creationId xmlns:a16="http://schemas.microsoft.com/office/drawing/2014/main" id="{3EC9D653-BF58-7341-8BCB-A4CD8B14E77A}"/>
              </a:ext>
            </a:extLst>
          </p:cNvPr>
          <p:cNvPicPr>
            <a:picLocks noChangeAspect="1"/>
          </p:cNvPicPr>
          <p:nvPr/>
        </p:nvPicPr>
        <p:blipFill>
          <a:blip r:embed="rId3"/>
          <a:stretch>
            <a:fillRect/>
          </a:stretch>
        </p:blipFill>
        <p:spPr>
          <a:xfrm>
            <a:off x="5149232" y="1773073"/>
            <a:ext cx="3659488" cy="1567180"/>
          </a:xfrm>
          <a:prstGeom prst="rect">
            <a:avLst/>
          </a:prstGeom>
        </p:spPr>
      </p:pic>
      <p:pic>
        <p:nvPicPr>
          <p:cNvPr id="6" name="Picture 5">
            <a:extLst>
              <a:ext uri="{FF2B5EF4-FFF2-40B4-BE49-F238E27FC236}">
                <a16:creationId xmlns:a16="http://schemas.microsoft.com/office/drawing/2014/main" id="{27E68261-6393-7B4F-82DF-70F7F71A986A}"/>
              </a:ext>
            </a:extLst>
          </p:cNvPr>
          <p:cNvPicPr>
            <a:picLocks noChangeAspect="1"/>
          </p:cNvPicPr>
          <p:nvPr/>
        </p:nvPicPr>
        <p:blipFill>
          <a:blip r:embed="rId4"/>
          <a:stretch>
            <a:fillRect/>
          </a:stretch>
        </p:blipFill>
        <p:spPr>
          <a:xfrm>
            <a:off x="5149232" y="3297940"/>
            <a:ext cx="3659489" cy="1480243"/>
          </a:xfrm>
          <a:prstGeom prst="rect">
            <a:avLst/>
          </a:prstGeom>
        </p:spPr>
      </p:pic>
    </p:spTree>
    <p:extLst>
      <p:ext uri="{BB962C8B-B14F-4D97-AF65-F5344CB8AC3E}">
        <p14:creationId xmlns:p14="http://schemas.microsoft.com/office/powerpoint/2010/main" val="2391584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53989"/>
            <a:ext cx="8345488" cy="602471"/>
          </a:xfrm>
        </p:spPr>
        <p:txBody>
          <a:bodyPr/>
          <a:lstStyle/>
          <a:p>
            <a:r>
              <a:rPr lang="en-US" sz="1600" dirty="0"/>
              <a:t>Network Address Translation</a:t>
            </a:r>
            <a:br>
              <a:rPr lang="en-US" dirty="0"/>
            </a:br>
            <a:r>
              <a:rPr lang="en-US" sz="2400" dirty="0"/>
              <a:t>NAT Translation Table for Outside Static NAT</a:t>
            </a:r>
          </a:p>
        </p:txBody>
      </p:sp>
      <p:sp>
        <p:nvSpPr>
          <p:cNvPr id="7" name="TextBox 6">
            <a:extLst>
              <a:ext uri="{FF2B5EF4-FFF2-40B4-BE49-F238E27FC236}">
                <a16:creationId xmlns:a16="http://schemas.microsoft.com/office/drawing/2014/main" id="{42806B27-8576-7947-828F-778B7A364A11}"/>
              </a:ext>
            </a:extLst>
          </p:cNvPr>
          <p:cNvSpPr txBox="1"/>
          <p:nvPr/>
        </p:nvSpPr>
        <p:spPr>
          <a:xfrm>
            <a:off x="576104" y="783868"/>
            <a:ext cx="4063522" cy="4031873"/>
          </a:xfrm>
          <a:prstGeom prst="rect">
            <a:avLst/>
          </a:prstGeom>
          <a:noFill/>
        </p:spPr>
        <p:txBody>
          <a:bodyPr wrap="square" rtlCol="0">
            <a:spAutoFit/>
          </a:bodyPr>
          <a:lstStyle/>
          <a:p>
            <a:r>
              <a:rPr lang="en-US" sz="1600" dirty="0">
                <a:solidFill>
                  <a:srgbClr val="000000"/>
                </a:solidFill>
              </a:rPr>
              <a:t>Figure 15-9 shows the translation table of R5 for the outside static NAT entry of R2 for 10.123.4.222.</a:t>
            </a:r>
          </a:p>
          <a:p>
            <a:endParaRPr lang="en-US" sz="1600" dirty="0">
              <a:solidFill>
                <a:srgbClr val="000000"/>
              </a:solidFill>
            </a:endParaRPr>
          </a:p>
          <a:p>
            <a:r>
              <a:rPr lang="en-US" sz="1600" dirty="0">
                <a:solidFill>
                  <a:srgbClr val="000000"/>
                </a:solidFill>
              </a:rPr>
              <a:t>Example 15-34 shows the NAT translation table of R5. </a:t>
            </a:r>
          </a:p>
          <a:p>
            <a:r>
              <a:rPr lang="en-US" sz="1600" dirty="0">
                <a:solidFill>
                  <a:srgbClr val="000000"/>
                </a:solidFill>
              </a:rPr>
              <a:t>There are three entries:</a:t>
            </a:r>
          </a:p>
          <a:p>
            <a:pPr marL="285750" indent="-285750">
              <a:buFont typeface="Arial" panose="020B0604020202020204" pitchFamily="34" charset="0"/>
              <a:buChar char="•"/>
            </a:pPr>
            <a:r>
              <a:rPr lang="en-US" sz="1600" dirty="0">
                <a:solidFill>
                  <a:srgbClr val="000000"/>
                </a:solidFill>
              </a:rPr>
              <a:t>The first entry is the outside static NAT entry that was configured.</a:t>
            </a:r>
          </a:p>
          <a:p>
            <a:pPr marL="285750" indent="-285750">
              <a:buFont typeface="Arial" panose="020B0604020202020204" pitchFamily="34" charset="0"/>
              <a:buChar char="•"/>
            </a:pPr>
            <a:r>
              <a:rPr lang="en-US" sz="1600" dirty="0">
                <a:solidFill>
                  <a:srgbClr val="000000"/>
                </a:solidFill>
              </a:rPr>
              <a:t>The second entry is the Telnet session launched from R8 to the 10.123.4.222 IP address.</a:t>
            </a:r>
          </a:p>
          <a:p>
            <a:pPr marL="285750" indent="-285750">
              <a:buFont typeface="Arial" panose="020B0604020202020204" pitchFamily="34" charset="0"/>
              <a:buChar char="•"/>
            </a:pPr>
            <a:r>
              <a:rPr lang="en-US" sz="1600" dirty="0">
                <a:solidFill>
                  <a:srgbClr val="000000"/>
                </a:solidFill>
              </a:rPr>
              <a:t>The third entry is the Telnet session launched from R2 to R9’s IP address (10.78.9.9).</a:t>
            </a:r>
          </a:p>
          <a:p>
            <a:endParaRPr lang="en-US" sz="1600" dirty="0">
              <a:solidFill>
                <a:srgbClr val="000000"/>
              </a:solidFill>
            </a:endParaRPr>
          </a:p>
        </p:txBody>
      </p:sp>
      <p:pic>
        <p:nvPicPr>
          <p:cNvPr id="9" name="Picture 8">
            <a:extLst>
              <a:ext uri="{FF2B5EF4-FFF2-40B4-BE49-F238E27FC236}">
                <a16:creationId xmlns:a16="http://schemas.microsoft.com/office/drawing/2014/main" id="{12199E7C-1F47-9541-A959-72EE70B0CE4E}"/>
              </a:ext>
            </a:extLst>
          </p:cNvPr>
          <p:cNvPicPr>
            <a:picLocks noChangeAspect="1"/>
          </p:cNvPicPr>
          <p:nvPr/>
        </p:nvPicPr>
        <p:blipFill>
          <a:blip r:embed="rId3"/>
          <a:stretch>
            <a:fillRect/>
          </a:stretch>
        </p:blipFill>
        <p:spPr>
          <a:xfrm>
            <a:off x="4971258" y="656460"/>
            <a:ext cx="3596640" cy="2427131"/>
          </a:xfrm>
          <a:prstGeom prst="rect">
            <a:avLst/>
          </a:prstGeom>
        </p:spPr>
      </p:pic>
      <p:pic>
        <p:nvPicPr>
          <p:cNvPr id="12" name="Picture 11">
            <a:extLst>
              <a:ext uri="{FF2B5EF4-FFF2-40B4-BE49-F238E27FC236}">
                <a16:creationId xmlns:a16="http://schemas.microsoft.com/office/drawing/2014/main" id="{47AB96E0-5CEF-0F47-82A1-1E24D045220F}"/>
              </a:ext>
            </a:extLst>
          </p:cNvPr>
          <p:cNvPicPr>
            <a:picLocks noChangeAspect="1"/>
          </p:cNvPicPr>
          <p:nvPr/>
        </p:nvPicPr>
        <p:blipFill>
          <a:blip r:embed="rId4"/>
          <a:stretch>
            <a:fillRect/>
          </a:stretch>
        </p:blipFill>
        <p:spPr>
          <a:xfrm>
            <a:off x="4879818" y="3529855"/>
            <a:ext cx="4063522" cy="957185"/>
          </a:xfrm>
          <a:prstGeom prst="rect">
            <a:avLst/>
          </a:prstGeom>
        </p:spPr>
      </p:pic>
    </p:spTree>
    <p:extLst>
      <p:ext uri="{BB962C8B-B14F-4D97-AF65-F5344CB8AC3E}">
        <p14:creationId xmlns:p14="http://schemas.microsoft.com/office/powerpoint/2010/main" val="3653382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53989"/>
            <a:ext cx="8345488" cy="602471"/>
          </a:xfrm>
        </p:spPr>
        <p:txBody>
          <a:bodyPr/>
          <a:lstStyle/>
          <a:p>
            <a:r>
              <a:rPr lang="en-US" sz="1600" dirty="0"/>
              <a:t>Network Address Translation</a:t>
            </a:r>
            <a:br>
              <a:rPr lang="en-US" dirty="0"/>
            </a:br>
            <a:r>
              <a:rPr lang="en-US" sz="2400" dirty="0"/>
              <a:t>Pooled NAT</a:t>
            </a:r>
          </a:p>
        </p:txBody>
      </p:sp>
      <p:sp>
        <p:nvSpPr>
          <p:cNvPr id="7" name="TextBox 6">
            <a:extLst>
              <a:ext uri="{FF2B5EF4-FFF2-40B4-BE49-F238E27FC236}">
                <a16:creationId xmlns:a16="http://schemas.microsoft.com/office/drawing/2014/main" id="{42806B27-8576-7947-828F-778B7A364A11}"/>
              </a:ext>
            </a:extLst>
          </p:cNvPr>
          <p:cNvSpPr txBox="1"/>
          <p:nvPr/>
        </p:nvSpPr>
        <p:spPr>
          <a:xfrm>
            <a:off x="576104" y="783868"/>
            <a:ext cx="7937976" cy="3785652"/>
          </a:xfrm>
          <a:prstGeom prst="rect">
            <a:avLst/>
          </a:prstGeom>
          <a:noFill/>
        </p:spPr>
        <p:txBody>
          <a:bodyPr wrap="square" rtlCol="0">
            <a:spAutoFit/>
          </a:bodyPr>
          <a:lstStyle/>
          <a:p>
            <a:r>
              <a:rPr lang="en-US" sz="1600" dirty="0">
                <a:solidFill>
                  <a:srgbClr val="000000"/>
                </a:solidFill>
              </a:rPr>
              <a:t>A downfall to static NAT is the number of configurations entries that must be created on the NAT device. In addition, the number of global IP addresses must match the number of local IP addresses. </a:t>
            </a:r>
          </a:p>
          <a:p>
            <a:endParaRPr lang="en-US" sz="1600" dirty="0">
              <a:solidFill>
                <a:srgbClr val="000000"/>
              </a:solidFill>
            </a:endParaRPr>
          </a:p>
          <a:p>
            <a:r>
              <a:rPr lang="en-US" sz="1600" dirty="0">
                <a:solidFill>
                  <a:srgbClr val="000000"/>
                </a:solidFill>
              </a:rPr>
              <a:t>Pooled NAT provides a more dynamic method of providing a one-to-one IP address mapping—but on a dynamic, as-needed basis. </a:t>
            </a:r>
          </a:p>
          <a:p>
            <a:endParaRPr lang="en-US" sz="1600" dirty="0">
              <a:solidFill>
                <a:srgbClr val="000000"/>
              </a:solidFill>
            </a:endParaRPr>
          </a:p>
          <a:p>
            <a:r>
              <a:rPr lang="en-US" sz="1600" dirty="0">
                <a:solidFill>
                  <a:srgbClr val="000000"/>
                </a:solidFill>
              </a:rPr>
              <a:t>The dynamic NAT translation stays in the translation table until traffic flow from the local address to the global address has stopped and the timeout period (24 hours by default) has expired. The unused global IP address is then returned to the pool to be used again.</a:t>
            </a:r>
          </a:p>
          <a:p>
            <a:endParaRPr lang="en-US" sz="1600" dirty="0">
              <a:solidFill>
                <a:srgbClr val="000000"/>
              </a:solidFill>
            </a:endParaRPr>
          </a:p>
          <a:p>
            <a:r>
              <a:rPr lang="en-US" sz="1600" dirty="0">
                <a:solidFill>
                  <a:srgbClr val="000000"/>
                </a:solidFill>
              </a:rPr>
              <a:t>Pooled NAT can operate as inside NAT or outside NAT.</a:t>
            </a:r>
          </a:p>
          <a:p>
            <a:endParaRPr lang="en-US" sz="1600" dirty="0">
              <a:solidFill>
                <a:srgbClr val="000000"/>
              </a:solidFill>
            </a:endParaRPr>
          </a:p>
          <a:p>
            <a:endParaRPr lang="en-US" sz="1600" dirty="0">
              <a:solidFill>
                <a:srgbClr val="000000"/>
              </a:solidFill>
            </a:endParaRPr>
          </a:p>
        </p:txBody>
      </p:sp>
    </p:spTree>
    <p:extLst>
      <p:ext uri="{BB962C8B-B14F-4D97-AF65-F5344CB8AC3E}">
        <p14:creationId xmlns:p14="http://schemas.microsoft.com/office/powerpoint/2010/main" val="12061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53989"/>
            <a:ext cx="8345488" cy="602471"/>
          </a:xfrm>
        </p:spPr>
        <p:txBody>
          <a:bodyPr/>
          <a:lstStyle/>
          <a:p>
            <a:r>
              <a:rPr lang="en-US" sz="1600" dirty="0"/>
              <a:t>Network Address Translation</a:t>
            </a:r>
            <a:br>
              <a:rPr lang="en-US" dirty="0"/>
            </a:br>
            <a:r>
              <a:rPr lang="en-US" sz="2400" dirty="0"/>
              <a:t>Pooled NAT Configuration Steps</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335280" y="777470"/>
            <a:ext cx="8345488" cy="3469410"/>
          </a:xfrm>
        </p:spPr>
        <p:txBody>
          <a:bodyPr/>
          <a:lstStyle/>
          <a:p>
            <a:pPr marL="0" indent="0" algn="l"/>
            <a:r>
              <a:rPr lang="en-US" sz="1600" dirty="0">
                <a:solidFill>
                  <a:srgbClr val="000000"/>
                </a:solidFill>
              </a:rPr>
              <a:t>The steps for configuring inside pooled NAT are as follows:</a:t>
            </a:r>
          </a:p>
          <a:p>
            <a:pPr marL="0" indent="0" algn="l"/>
            <a:r>
              <a:rPr lang="en-US" sz="1600" b="1" dirty="0">
                <a:solidFill>
                  <a:srgbClr val="000000"/>
                </a:solidFill>
              </a:rPr>
              <a:t>Step 1</a:t>
            </a:r>
            <a:r>
              <a:rPr lang="en-US" sz="1600" dirty="0">
                <a:solidFill>
                  <a:srgbClr val="000000"/>
                </a:solidFill>
              </a:rPr>
              <a:t>. Configure the outside interfaces by using the command </a:t>
            </a:r>
            <a:r>
              <a:rPr lang="en-US" sz="1600" b="1" dirty="0">
                <a:solidFill>
                  <a:srgbClr val="000000"/>
                </a:solidFill>
              </a:rPr>
              <a:t>ip nat outside</a:t>
            </a:r>
            <a:r>
              <a:rPr lang="en-US" sz="1600" dirty="0">
                <a:solidFill>
                  <a:srgbClr val="000000"/>
                </a:solidFill>
              </a:rPr>
              <a:t>.</a:t>
            </a:r>
          </a:p>
          <a:p>
            <a:pPr marL="0" indent="0" algn="l"/>
            <a:r>
              <a:rPr lang="en-US" sz="1600" b="1" dirty="0">
                <a:solidFill>
                  <a:srgbClr val="000000"/>
                </a:solidFill>
              </a:rPr>
              <a:t>Step 2. </a:t>
            </a:r>
            <a:r>
              <a:rPr lang="en-US" sz="1600" dirty="0">
                <a:solidFill>
                  <a:srgbClr val="000000"/>
                </a:solidFill>
              </a:rPr>
              <a:t>Configure the inside interface with the command </a:t>
            </a:r>
            <a:r>
              <a:rPr lang="en-US" sz="1600" b="1" dirty="0">
                <a:solidFill>
                  <a:srgbClr val="000000"/>
                </a:solidFill>
              </a:rPr>
              <a:t>ip nat inside</a:t>
            </a:r>
            <a:r>
              <a:rPr lang="en-US" sz="1600" dirty="0">
                <a:solidFill>
                  <a:srgbClr val="000000"/>
                </a:solidFill>
              </a:rPr>
              <a:t>.</a:t>
            </a:r>
          </a:p>
          <a:p>
            <a:pPr marL="0" indent="0" algn="l"/>
            <a:r>
              <a:rPr lang="en-US" sz="1600" b="1" dirty="0">
                <a:solidFill>
                  <a:srgbClr val="000000"/>
                </a:solidFill>
              </a:rPr>
              <a:t>Step 3. </a:t>
            </a:r>
            <a:r>
              <a:rPr lang="en-US" sz="1600" dirty="0">
                <a:solidFill>
                  <a:srgbClr val="000000"/>
                </a:solidFill>
              </a:rPr>
              <a:t>Specify which traffic to translate by using a standard or extended ACL referenced by number or name. Using a user-friendly name may be simplest from an operational support perspective</a:t>
            </a:r>
          </a:p>
          <a:p>
            <a:pPr marL="0" indent="0" algn="l"/>
            <a:r>
              <a:rPr lang="en-US" sz="1600" b="1" dirty="0">
                <a:solidFill>
                  <a:srgbClr val="000000"/>
                </a:solidFill>
              </a:rPr>
              <a:t>Step 4. </a:t>
            </a:r>
            <a:r>
              <a:rPr lang="en-US" sz="1600" dirty="0">
                <a:solidFill>
                  <a:srgbClr val="000000"/>
                </a:solidFill>
              </a:rPr>
              <a:t>Define the global pool of IP addresses by using the command </a:t>
            </a:r>
            <a:r>
              <a:rPr lang="en-US" sz="1600" b="1" dirty="0">
                <a:solidFill>
                  <a:srgbClr val="000000"/>
                </a:solidFill>
              </a:rPr>
              <a:t>ip nat pool </a:t>
            </a:r>
            <a:r>
              <a:rPr lang="en-US" sz="1600" i="1" dirty="0">
                <a:solidFill>
                  <a:srgbClr val="000000"/>
                </a:solidFill>
              </a:rPr>
              <a:t>nat-pool-name starting-ip ending-ip </a:t>
            </a:r>
            <a:r>
              <a:rPr lang="en-US" sz="1600" b="1" dirty="0">
                <a:solidFill>
                  <a:srgbClr val="000000"/>
                </a:solidFill>
              </a:rPr>
              <a:t>prefix-length</a:t>
            </a:r>
            <a:r>
              <a:rPr lang="en-US" sz="1600" dirty="0">
                <a:solidFill>
                  <a:srgbClr val="000000"/>
                </a:solidFill>
              </a:rPr>
              <a:t> </a:t>
            </a:r>
            <a:r>
              <a:rPr lang="en-US" sz="1600" i="1" dirty="0">
                <a:solidFill>
                  <a:srgbClr val="000000"/>
                </a:solidFill>
              </a:rPr>
              <a:t>prefix-length</a:t>
            </a:r>
            <a:r>
              <a:rPr lang="en-US" sz="1600" dirty="0">
                <a:solidFill>
                  <a:srgbClr val="000000"/>
                </a:solidFill>
              </a:rPr>
              <a:t>.</a:t>
            </a:r>
            <a:endParaRPr lang="en-US" sz="1600" b="1" dirty="0">
              <a:solidFill>
                <a:srgbClr val="000000"/>
              </a:solidFill>
            </a:endParaRPr>
          </a:p>
          <a:p>
            <a:pPr marL="0" indent="0" algn="l"/>
            <a:r>
              <a:rPr lang="en-US" sz="1600" b="1" dirty="0">
                <a:solidFill>
                  <a:srgbClr val="000000"/>
                </a:solidFill>
              </a:rPr>
              <a:t>Step 5. </a:t>
            </a:r>
            <a:r>
              <a:rPr lang="en-US" sz="1600" dirty="0">
                <a:solidFill>
                  <a:srgbClr val="000000"/>
                </a:solidFill>
              </a:rPr>
              <a:t>Configure the inside pooled NAT by using the command </a:t>
            </a:r>
            <a:r>
              <a:rPr lang="en-US" sz="1600" b="1" dirty="0">
                <a:solidFill>
                  <a:srgbClr val="000000"/>
                </a:solidFill>
              </a:rPr>
              <a:t>ip nat inside source list </a:t>
            </a:r>
            <a:r>
              <a:rPr lang="en-US" sz="1600" i="1" dirty="0">
                <a:solidFill>
                  <a:srgbClr val="000000"/>
                </a:solidFill>
              </a:rPr>
              <a:t>acl </a:t>
            </a:r>
            <a:r>
              <a:rPr lang="en-US" sz="1600" b="1" dirty="0">
                <a:solidFill>
                  <a:srgbClr val="000000"/>
                </a:solidFill>
              </a:rPr>
              <a:t>pool</a:t>
            </a:r>
            <a:r>
              <a:rPr lang="en-US" sz="1600" i="1" dirty="0">
                <a:solidFill>
                  <a:srgbClr val="000000"/>
                </a:solidFill>
              </a:rPr>
              <a:t> nat-pool-name</a:t>
            </a:r>
            <a:r>
              <a:rPr lang="en-US" sz="1600" b="1" dirty="0">
                <a:solidFill>
                  <a:srgbClr val="000000"/>
                </a:solidFill>
              </a:rPr>
              <a:t>.</a:t>
            </a:r>
          </a:p>
          <a:p>
            <a:pPr marL="0" indent="0" algn="l"/>
            <a:endParaRPr lang="en-US" sz="1600" dirty="0">
              <a:solidFill>
                <a:srgbClr val="000000"/>
              </a:solidFill>
            </a:endParaRPr>
          </a:p>
        </p:txBody>
      </p:sp>
    </p:spTree>
    <p:extLst>
      <p:ext uri="{BB962C8B-B14F-4D97-AF65-F5344CB8AC3E}">
        <p14:creationId xmlns:p14="http://schemas.microsoft.com/office/powerpoint/2010/main" val="3006654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53989"/>
            <a:ext cx="8345488" cy="602471"/>
          </a:xfrm>
        </p:spPr>
        <p:txBody>
          <a:bodyPr/>
          <a:lstStyle/>
          <a:p>
            <a:r>
              <a:rPr lang="en-US" sz="1600" dirty="0"/>
              <a:t>Network Address Translation</a:t>
            </a:r>
            <a:br>
              <a:rPr lang="en-US" dirty="0"/>
            </a:br>
            <a:r>
              <a:rPr lang="en-US" sz="2400" dirty="0"/>
              <a:t>Configuring Inside Pooled NAT</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335280" y="777470"/>
            <a:ext cx="3281680" cy="3469410"/>
          </a:xfrm>
        </p:spPr>
        <p:txBody>
          <a:bodyPr/>
          <a:lstStyle/>
          <a:p>
            <a:pPr marL="0" indent="0" algn="l"/>
            <a:r>
              <a:rPr lang="en-US" sz="1600" dirty="0">
                <a:solidFill>
                  <a:srgbClr val="000000"/>
                </a:solidFill>
              </a:rPr>
              <a:t>Example 15-35 uses a NAT pool with the IP addresses 10.45.1.10 and 10.45.1.11. A named ACL, ACL-NAT-CAPABLE, allows only packets sourced from the 10.78.9.0/24 network to be eligible for pooled NAT.</a:t>
            </a:r>
          </a:p>
          <a:p>
            <a:pPr marL="0" indent="0" algn="l"/>
            <a:endParaRPr lang="en-US" sz="1600" dirty="0">
              <a:solidFill>
                <a:srgbClr val="000000"/>
              </a:solidFill>
            </a:endParaRPr>
          </a:p>
          <a:p>
            <a:pPr marL="0" indent="0" algn="l"/>
            <a:r>
              <a:rPr lang="en-US" sz="1600" dirty="0">
                <a:solidFill>
                  <a:srgbClr val="000000"/>
                </a:solidFill>
              </a:rPr>
              <a:t>In Example 15-35, R7 and R8 ping R1 in order to generate traffic and build the dynamic inside NAT translations.</a:t>
            </a:r>
          </a:p>
          <a:p>
            <a:pPr marL="0" indent="0" algn="l"/>
            <a:endParaRPr lang="en-US" sz="1600" dirty="0">
              <a:solidFill>
                <a:srgbClr val="000000"/>
              </a:solidFill>
            </a:endParaRPr>
          </a:p>
        </p:txBody>
      </p:sp>
      <p:pic>
        <p:nvPicPr>
          <p:cNvPr id="2" name="Picture 1">
            <a:extLst>
              <a:ext uri="{FF2B5EF4-FFF2-40B4-BE49-F238E27FC236}">
                <a16:creationId xmlns:a16="http://schemas.microsoft.com/office/drawing/2014/main" id="{AF78C734-F142-3E48-B3C1-651A58D0F995}"/>
              </a:ext>
            </a:extLst>
          </p:cNvPr>
          <p:cNvPicPr>
            <a:picLocks noChangeAspect="1"/>
          </p:cNvPicPr>
          <p:nvPr/>
        </p:nvPicPr>
        <p:blipFill>
          <a:blip r:embed="rId3"/>
          <a:stretch>
            <a:fillRect/>
          </a:stretch>
        </p:blipFill>
        <p:spPr>
          <a:xfrm>
            <a:off x="4165220" y="777470"/>
            <a:ext cx="4600587" cy="2026690"/>
          </a:xfrm>
          <a:prstGeom prst="rect">
            <a:avLst/>
          </a:prstGeom>
        </p:spPr>
      </p:pic>
      <p:pic>
        <p:nvPicPr>
          <p:cNvPr id="5" name="Picture 4">
            <a:extLst>
              <a:ext uri="{FF2B5EF4-FFF2-40B4-BE49-F238E27FC236}">
                <a16:creationId xmlns:a16="http://schemas.microsoft.com/office/drawing/2014/main" id="{2F162683-5F3F-A84F-82EA-3C43D37FB9CC}"/>
              </a:ext>
            </a:extLst>
          </p:cNvPr>
          <p:cNvPicPr>
            <a:picLocks noChangeAspect="1"/>
          </p:cNvPicPr>
          <p:nvPr/>
        </p:nvPicPr>
        <p:blipFill>
          <a:blip r:embed="rId4"/>
          <a:stretch>
            <a:fillRect/>
          </a:stretch>
        </p:blipFill>
        <p:spPr>
          <a:xfrm>
            <a:off x="4208133" y="2925170"/>
            <a:ext cx="4600587" cy="1854579"/>
          </a:xfrm>
          <a:prstGeom prst="rect">
            <a:avLst/>
          </a:prstGeom>
        </p:spPr>
      </p:pic>
    </p:spTree>
    <p:extLst>
      <p:ext uri="{BB962C8B-B14F-4D97-AF65-F5344CB8AC3E}">
        <p14:creationId xmlns:p14="http://schemas.microsoft.com/office/powerpoint/2010/main" val="901420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Time Synchronization</a:t>
            </a:r>
            <a:br>
              <a:rPr lang="en-US" dirty="0"/>
            </a:br>
            <a:r>
              <a:rPr lang="en-US" sz="2400" dirty="0"/>
              <a:t>Network Time Protocol and Stratums</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162098" y="620959"/>
            <a:ext cx="8765771" cy="3842975"/>
          </a:xfrm>
        </p:spPr>
        <p:txBody>
          <a:bodyPr/>
          <a:lstStyle/>
          <a:p>
            <a:pPr marL="285750" indent="-285750" algn="l" eaLnBrk="0" hangingPunct="0">
              <a:buFont typeface="Arial" panose="020B0604020202020204" pitchFamily="34" charset="0"/>
              <a:buChar char="•"/>
            </a:pPr>
            <a:r>
              <a:rPr lang="en-US" sz="1600" dirty="0">
                <a:solidFill>
                  <a:srgbClr val="000000"/>
                </a:solidFill>
              </a:rPr>
              <a:t>Network Time Protocol (NTP) is used to synchronize a set of network clocks in a distributed client/server architecture. </a:t>
            </a:r>
          </a:p>
          <a:p>
            <a:pPr marL="285750" indent="-285750" algn="l" eaLnBrk="0" hangingPunct="0">
              <a:buFont typeface="Arial" panose="020B0604020202020204" pitchFamily="34" charset="0"/>
              <a:buChar char="•"/>
            </a:pPr>
            <a:r>
              <a:rPr lang="en-US" sz="1600" dirty="0">
                <a:solidFill>
                  <a:srgbClr val="000000"/>
                </a:solidFill>
              </a:rPr>
              <a:t>NTP is a UDP-based protocol that connects with servers on port 123. The client source port is dynamic.</a:t>
            </a:r>
          </a:p>
          <a:p>
            <a:pPr marL="285750" indent="-285750" algn="l" eaLnBrk="0" hangingPunct="0">
              <a:buFont typeface="Arial" panose="020B0604020202020204" pitchFamily="34" charset="0"/>
              <a:buChar char="•"/>
            </a:pPr>
            <a:r>
              <a:rPr lang="en-US" sz="1600" dirty="0">
                <a:solidFill>
                  <a:srgbClr val="000000"/>
                </a:solidFill>
              </a:rPr>
              <a:t>NTP is based on a hierarchical concept of communication. At the top of the hierarchy are authoritative devices that operate as an NTP server with an atomic clock. The NTP client queries the NTP server for its time and then updates its time based on the response.</a:t>
            </a:r>
          </a:p>
          <a:p>
            <a:pPr marL="285750" indent="-285750" algn="l" eaLnBrk="0" hangingPunct="0">
              <a:buFont typeface="Arial" panose="020B0604020202020204" pitchFamily="34" charset="0"/>
              <a:buChar char="•"/>
            </a:pPr>
            <a:r>
              <a:rPr lang="en-US" sz="1600" dirty="0">
                <a:solidFill>
                  <a:srgbClr val="000000"/>
                </a:solidFill>
              </a:rPr>
              <a:t>The NTP synchronization process is not fast, gaining an accuracy of tens of milliseconds requires hours or days of comparisons.</a:t>
            </a:r>
          </a:p>
          <a:p>
            <a:pPr marL="285750" indent="-285750" algn="l" eaLnBrk="0" hangingPunct="0">
              <a:buFont typeface="Arial" panose="020B0604020202020204" pitchFamily="34" charset="0"/>
              <a:buChar char="•"/>
            </a:pPr>
            <a:r>
              <a:rPr lang="en-US" sz="1600" dirty="0">
                <a:solidFill>
                  <a:srgbClr val="000000"/>
                </a:solidFill>
              </a:rPr>
              <a:t>Stratums are used to identify the accuracy of the time clock source. NTP servers directly attached to an authoritative time source are stratum 1 servers. </a:t>
            </a:r>
          </a:p>
          <a:p>
            <a:pPr marL="285750" indent="-285750" algn="l" eaLnBrk="0" hangingPunct="0">
              <a:buFont typeface="Arial" panose="020B0604020202020204" pitchFamily="34" charset="0"/>
              <a:buChar char="•"/>
            </a:pPr>
            <a:r>
              <a:rPr lang="en-US" sz="1600" dirty="0">
                <a:solidFill>
                  <a:srgbClr val="000000"/>
                </a:solidFill>
              </a:rPr>
              <a:t>An NTP client that queries a stratum 1 server is considered a stratum 2 client. </a:t>
            </a:r>
          </a:p>
          <a:p>
            <a:pPr marL="285750" indent="-285750" algn="l" eaLnBrk="0" hangingPunct="0">
              <a:buFont typeface="Arial" panose="020B0604020202020204" pitchFamily="34" charset="0"/>
              <a:buChar char="•"/>
            </a:pPr>
            <a:r>
              <a:rPr lang="en-US" sz="1600" dirty="0">
                <a:solidFill>
                  <a:srgbClr val="000000"/>
                </a:solidFill>
              </a:rPr>
              <a:t>The higher the stratum, the greater the chance of deviation in time from the authoritative time source due to the number of time drifts between the NTP stratums.</a:t>
            </a:r>
          </a:p>
          <a:p>
            <a:pPr marL="285750" indent="-285750" algn="l" eaLnBrk="0" hangingPunct="0">
              <a:buFont typeface="Arial" panose="020B0604020202020204" pitchFamily="34" charset="0"/>
              <a:buChar char="•"/>
            </a:pPr>
            <a:endParaRPr lang="en-US" sz="1600" dirty="0">
              <a:solidFill>
                <a:srgbClr val="000000"/>
              </a:solidFill>
            </a:endParaRPr>
          </a:p>
          <a:p>
            <a:pPr marL="285750" lvl="0" indent="-285750" algn="l" eaLnBrk="0" hangingPunct="0">
              <a:buFont typeface="Arial" panose="020B0604020202020204" pitchFamily="34" charset="0"/>
              <a:buChar char="•"/>
            </a:pPr>
            <a:endParaRPr lang="en-US" sz="1600" dirty="0">
              <a:solidFill>
                <a:schemeClr val="tx1">
                  <a:lumMod val="50000"/>
                </a:schemeClr>
              </a:solidFill>
            </a:endParaRPr>
          </a:p>
          <a:p>
            <a:pPr marL="0" lvl="0" indent="0" algn="l" eaLnBrk="0" hangingPunct="0"/>
            <a:endParaRPr lang="en-US" sz="1600" dirty="0">
              <a:solidFill>
                <a:schemeClr val="tx1">
                  <a:lumMod val="50000"/>
                </a:schemeClr>
              </a:solidFill>
            </a:endParaRPr>
          </a:p>
        </p:txBody>
      </p:sp>
    </p:spTree>
    <p:extLst>
      <p:ext uri="{BB962C8B-B14F-4D97-AF65-F5344CB8AC3E}">
        <p14:creationId xmlns:p14="http://schemas.microsoft.com/office/powerpoint/2010/main" val="76750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53989"/>
            <a:ext cx="8345488" cy="602471"/>
          </a:xfrm>
        </p:spPr>
        <p:txBody>
          <a:bodyPr/>
          <a:lstStyle/>
          <a:p>
            <a:r>
              <a:rPr lang="en-US" sz="1600" dirty="0"/>
              <a:t>Network Address Translation</a:t>
            </a:r>
            <a:br>
              <a:rPr lang="en-US" dirty="0"/>
            </a:br>
            <a:r>
              <a:rPr lang="en-US" sz="2400" dirty="0"/>
              <a:t>Pooled NAT Table </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335280" y="777470"/>
            <a:ext cx="3804458" cy="3906290"/>
          </a:xfrm>
        </p:spPr>
        <p:txBody>
          <a:bodyPr/>
          <a:lstStyle/>
          <a:p>
            <a:pPr marL="0" indent="0" algn="l"/>
            <a:r>
              <a:rPr lang="en-US" sz="1600" dirty="0">
                <a:solidFill>
                  <a:srgbClr val="000000"/>
                </a:solidFill>
              </a:rPr>
              <a:t>In Example 15-37, there are a total of four translations in the translation table of R5. Two of them are for the full flow and specify the protocol, inside global, inside local, outside local, and outside global IP addresses.</a:t>
            </a:r>
          </a:p>
          <a:p>
            <a:pPr marL="0" indent="0" algn="l"/>
            <a:endParaRPr lang="en-US" sz="1600" dirty="0">
              <a:solidFill>
                <a:srgbClr val="000000"/>
              </a:solidFill>
            </a:endParaRPr>
          </a:p>
          <a:p>
            <a:pPr marL="0" indent="0" algn="l"/>
            <a:r>
              <a:rPr lang="en-US" sz="1600" dirty="0">
                <a:solidFill>
                  <a:srgbClr val="000000"/>
                </a:solidFill>
              </a:rPr>
              <a:t>In Example 15-38, R8 establishes a Telnet session with R2. R2 detects that the remote IP address of the session is 10.45.1.11. A second method of confirmation is to examine the NAT translation on R5, where there is a second dynamic translation entry for the full Telnet session.</a:t>
            </a:r>
          </a:p>
          <a:p>
            <a:pPr marL="0" indent="0" algn="l"/>
            <a:endParaRPr lang="en-US" sz="1600" dirty="0">
              <a:solidFill>
                <a:srgbClr val="000000"/>
              </a:solidFill>
            </a:endParaRPr>
          </a:p>
          <a:p>
            <a:pPr marL="0" indent="0" algn="l"/>
            <a:endParaRPr lang="en-US" sz="1600" dirty="0">
              <a:solidFill>
                <a:srgbClr val="000000"/>
              </a:solidFill>
            </a:endParaRPr>
          </a:p>
        </p:txBody>
      </p:sp>
      <p:pic>
        <p:nvPicPr>
          <p:cNvPr id="5" name="Picture 4">
            <a:extLst>
              <a:ext uri="{FF2B5EF4-FFF2-40B4-BE49-F238E27FC236}">
                <a16:creationId xmlns:a16="http://schemas.microsoft.com/office/drawing/2014/main" id="{1882105E-C9F8-3D47-945A-0AB0E9807380}"/>
              </a:ext>
            </a:extLst>
          </p:cNvPr>
          <p:cNvPicPr>
            <a:picLocks noChangeAspect="1"/>
          </p:cNvPicPr>
          <p:nvPr/>
        </p:nvPicPr>
        <p:blipFill>
          <a:blip r:embed="rId3"/>
          <a:stretch>
            <a:fillRect/>
          </a:stretch>
        </p:blipFill>
        <p:spPr>
          <a:xfrm>
            <a:off x="4286193" y="777470"/>
            <a:ext cx="4297680" cy="1170350"/>
          </a:xfrm>
          <a:prstGeom prst="rect">
            <a:avLst/>
          </a:prstGeom>
        </p:spPr>
      </p:pic>
      <p:pic>
        <p:nvPicPr>
          <p:cNvPr id="6" name="Picture 5">
            <a:extLst>
              <a:ext uri="{FF2B5EF4-FFF2-40B4-BE49-F238E27FC236}">
                <a16:creationId xmlns:a16="http://schemas.microsoft.com/office/drawing/2014/main" id="{0C3E4C63-B7ED-294B-A8AF-00C56293EC15}"/>
              </a:ext>
            </a:extLst>
          </p:cNvPr>
          <p:cNvPicPr>
            <a:picLocks noChangeAspect="1"/>
          </p:cNvPicPr>
          <p:nvPr/>
        </p:nvPicPr>
        <p:blipFill>
          <a:blip r:embed="rId4"/>
          <a:stretch>
            <a:fillRect/>
          </a:stretch>
        </p:blipFill>
        <p:spPr>
          <a:xfrm>
            <a:off x="4423296" y="2068830"/>
            <a:ext cx="4160577" cy="2717871"/>
          </a:xfrm>
          <a:prstGeom prst="rect">
            <a:avLst/>
          </a:prstGeom>
        </p:spPr>
      </p:pic>
    </p:spTree>
    <p:extLst>
      <p:ext uri="{BB962C8B-B14F-4D97-AF65-F5344CB8AC3E}">
        <p14:creationId xmlns:p14="http://schemas.microsoft.com/office/powerpoint/2010/main" val="1185335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53989"/>
            <a:ext cx="8345488" cy="602471"/>
          </a:xfrm>
        </p:spPr>
        <p:txBody>
          <a:bodyPr/>
          <a:lstStyle/>
          <a:p>
            <a:r>
              <a:rPr lang="en-US" sz="1600" dirty="0"/>
              <a:t>Network Address Translation</a:t>
            </a:r>
            <a:br>
              <a:rPr lang="en-US" dirty="0"/>
            </a:br>
            <a:r>
              <a:rPr lang="en-US" sz="2400" dirty="0"/>
              <a:t>Failed NAT Pool Allocation/Reset NAT Pool</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0" y="748563"/>
            <a:ext cx="4017385" cy="1639246"/>
          </a:xfrm>
        </p:spPr>
        <p:txBody>
          <a:bodyPr/>
          <a:lstStyle/>
          <a:p>
            <a:pPr marL="0" indent="0" algn="l"/>
            <a:r>
              <a:rPr lang="en-US" sz="1600" dirty="0">
                <a:solidFill>
                  <a:srgbClr val="000000"/>
                </a:solidFill>
              </a:rPr>
              <a:t>A downfall to using pooled NAT is that when the pool is exhausted, no additional translation can occur until the global IP address is returned to the pool. Example 15-39 demonstrates this concept with NAT failing on R5 and packets being dropped.</a:t>
            </a:r>
          </a:p>
        </p:txBody>
      </p:sp>
      <p:sp>
        <p:nvSpPr>
          <p:cNvPr id="5" name="Rectangle 4">
            <a:extLst>
              <a:ext uri="{FF2B5EF4-FFF2-40B4-BE49-F238E27FC236}">
                <a16:creationId xmlns:a16="http://schemas.microsoft.com/office/drawing/2014/main" id="{80B4291B-1990-48E1-A1C5-1DACD3425523}"/>
              </a:ext>
            </a:extLst>
          </p:cNvPr>
          <p:cNvSpPr/>
          <p:nvPr/>
        </p:nvSpPr>
        <p:spPr>
          <a:xfrm>
            <a:off x="0" y="2387809"/>
            <a:ext cx="4922032" cy="2339102"/>
          </a:xfrm>
          <a:prstGeom prst="rect">
            <a:avLst/>
          </a:prstGeom>
        </p:spPr>
        <p:txBody>
          <a:bodyPr wrap="square">
            <a:spAutoFit/>
          </a:bodyPr>
          <a:lstStyle/>
          <a:p>
            <a:r>
              <a:rPr lang="en-US" sz="1600" dirty="0">
                <a:solidFill>
                  <a:srgbClr val="000000"/>
                </a:solidFill>
              </a:rPr>
              <a:t>The default timeout for NAT translations is 24 hours, but this can be changed with the command </a:t>
            </a:r>
            <a:r>
              <a:rPr lang="en-US" sz="1600" b="1" dirty="0">
                <a:solidFill>
                  <a:srgbClr val="000000"/>
                </a:solidFill>
              </a:rPr>
              <a:t>ip nat translation timeout </a:t>
            </a:r>
            <a:r>
              <a:rPr lang="en-US" sz="1600" i="1" dirty="0">
                <a:solidFill>
                  <a:srgbClr val="000000"/>
                </a:solidFill>
              </a:rPr>
              <a:t>seconds</a:t>
            </a:r>
            <a:r>
              <a:rPr lang="en-US" sz="1600" dirty="0">
                <a:solidFill>
                  <a:srgbClr val="000000"/>
                </a:solidFill>
              </a:rPr>
              <a:t>. </a:t>
            </a:r>
          </a:p>
          <a:p>
            <a:endParaRPr lang="en-US" dirty="0">
              <a:solidFill>
                <a:srgbClr val="000000"/>
              </a:solidFill>
            </a:endParaRPr>
          </a:p>
          <a:p>
            <a:r>
              <a:rPr lang="en-US" sz="1600" dirty="0">
                <a:solidFill>
                  <a:srgbClr val="000000"/>
                </a:solidFill>
              </a:rPr>
              <a:t>The dynamic NAT translations can be cleared out with the command </a:t>
            </a:r>
            <a:r>
              <a:rPr lang="en-US" sz="1600" b="1" dirty="0">
                <a:solidFill>
                  <a:srgbClr val="000000"/>
                </a:solidFill>
              </a:rPr>
              <a:t>clear ip nat translation </a:t>
            </a:r>
            <a:r>
              <a:rPr lang="en-US" sz="1600" dirty="0">
                <a:solidFill>
                  <a:srgbClr val="000000"/>
                </a:solidFill>
              </a:rPr>
              <a:t>{</a:t>
            </a:r>
            <a:r>
              <a:rPr lang="en-US" sz="1600" i="1" dirty="0">
                <a:solidFill>
                  <a:srgbClr val="000000"/>
                </a:solidFill>
              </a:rPr>
              <a:t>ip-address</a:t>
            </a:r>
            <a:r>
              <a:rPr lang="en-US" sz="1600" dirty="0">
                <a:solidFill>
                  <a:srgbClr val="000000"/>
                </a:solidFill>
              </a:rPr>
              <a:t> | *}, This removes all existing translations and could interrupt traffic flow on active sessions as they might be assigned new global IP addresses.</a:t>
            </a:r>
          </a:p>
        </p:txBody>
      </p:sp>
      <p:pic>
        <p:nvPicPr>
          <p:cNvPr id="2" name="Picture 1">
            <a:extLst>
              <a:ext uri="{FF2B5EF4-FFF2-40B4-BE49-F238E27FC236}">
                <a16:creationId xmlns:a16="http://schemas.microsoft.com/office/drawing/2014/main" id="{43FF3E7C-DC5E-2F4E-9F4E-5177ABC09582}"/>
              </a:ext>
            </a:extLst>
          </p:cNvPr>
          <p:cNvPicPr>
            <a:picLocks noChangeAspect="1"/>
          </p:cNvPicPr>
          <p:nvPr/>
        </p:nvPicPr>
        <p:blipFill>
          <a:blip r:embed="rId3"/>
          <a:stretch>
            <a:fillRect/>
          </a:stretch>
        </p:blipFill>
        <p:spPr>
          <a:xfrm>
            <a:off x="4922032" y="592078"/>
            <a:ext cx="4221968" cy="2096817"/>
          </a:xfrm>
          <a:prstGeom prst="rect">
            <a:avLst/>
          </a:prstGeom>
        </p:spPr>
      </p:pic>
      <p:pic>
        <p:nvPicPr>
          <p:cNvPr id="6" name="Picture 5">
            <a:extLst>
              <a:ext uri="{FF2B5EF4-FFF2-40B4-BE49-F238E27FC236}">
                <a16:creationId xmlns:a16="http://schemas.microsoft.com/office/drawing/2014/main" id="{67583489-C906-4EC6-810E-D5D052605B6D}"/>
              </a:ext>
            </a:extLst>
          </p:cNvPr>
          <p:cNvPicPr>
            <a:picLocks noChangeAspect="1"/>
          </p:cNvPicPr>
          <p:nvPr/>
        </p:nvPicPr>
        <p:blipFill>
          <a:blip r:embed="rId4"/>
          <a:stretch>
            <a:fillRect/>
          </a:stretch>
        </p:blipFill>
        <p:spPr>
          <a:xfrm>
            <a:off x="5270269" y="3094280"/>
            <a:ext cx="3625562" cy="1442343"/>
          </a:xfrm>
          <a:prstGeom prst="rect">
            <a:avLst/>
          </a:prstGeom>
        </p:spPr>
      </p:pic>
    </p:spTree>
    <p:extLst>
      <p:ext uri="{BB962C8B-B14F-4D97-AF65-F5344CB8AC3E}">
        <p14:creationId xmlns:p14="http://schemas.microsoft.com/office/powerpoint/2010/main" val="316525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53989"/>
            <a:ext cx="8345488" cy="602471"/>
          </a:xfrm>
        </p:spPr>
        <p:txBody>
          <a:bodyPr/>
          <a:lstStyle/>
          <a:p>
            <a:r>
              <a:rPr lang="en-US" sz="1600" dirty="0"/>
              <a:t>Network Address Translation</a:t>
            </a:r>
            <a:br>
              <a:rPr lang="en-US" dirty="0"/>
            </a:br>
            <a:r>
              <a:rPr lang="en-US" sz="2400" dirty="0"/>
              <a:t>Port Address Translation</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335280" y="777470"/>
            <a:ext cx="8483600" cy="3855490"/>
          </a:xfrm>
        </p:spPr>
        <p:txBody>
          <a:bodyPr/>
          <a:lstStyle/>
          <a:p>
            <a:pPr marL="0" indent="0" algn="l"/>
            <a:r>
              <a:rPr lang="en-US" sz="1600" dirty="0">
                <a:solidFill>
                  <a:srgbClr val="000000"/>
                </a:solidFill>
              </a:rPr>
              <a:t>Pooled NAT translation has the limitation of ensuring that the number of global IP addresses is adequate to meet the needs of the local IP addresses.</a:t>
            </a:r>
          </a:p>
          <a:p>
            <a:pPr marL="0" indent="0" algn="l"/>
            <a:endParaRPr lang="en-US" sz="1600" dirty="0">
              <a:solidFill>
                <a:srgbClr val="000000"/>
              </a:solidFill>
            </a:endParaRPr>
          </a:p>
          <a:p>
            <a:pPr marL="0" indent="0" algn="l"/>
            <a:r>
              <a:rPr lang="en-US" sz="1600" dirty="0">
                <a:solidFill>
                  <a:srgbClr val="000000"/>
                </a:solidFill>
              </a:rPr>
              <a:t>Port Address Translation (PAT) is an iteration of NAT that allows for a mapping of many local IP addresses to one global IP address. </a:t>
            </a:r>
          </a:p>
          <a:p>
            <a:pPr marL="0" indent="0" algn="l"/>
            <a:endParaRPr lang="en-US" sz="1600" dirty="0">
              <a:solidFill>
                <a:srgbClr val="000000"/>
              </a:solidFill>
            </a:endParaRPr>
          </a:p>
          <a:p>
            <a:pPr marL="0" indent="0" algn="l"/>
            <a:r>
              <a:rPr lang="en-US" sz="1600" dirty="0">
                <a:solidFill>
                  <a:srgbClr val="000000"/>
                </a:solidFill>
              </a:rPr>
              <a:t>The NAT device maintains the state of translations by dynamically changing the source ports as a packet leaves the outside interface. </a:t>
            </a:r>
          </a:p>
          <a:p>
            <a:pPr marL="0" indent="0" algn="l"/>
            <a:endParaRPr lang="en-US" sz="1600" dirty="0">
              <a:solidFill>
                <a:srgbClr val="000000"/>
              </a:solidFill>
            </a:endParaRPr>
          </a:p>
          <a:p>
            <a:pPr marL="0" indent="0" algn="l"/>
            <a:r>
              <a:rPr lang="en-US" sz="1600" dirty="0">
                <a:solidFill>
                  <a:srgbClr val="000000"/>
                </a:solidFill>
              </a:rPr>
              <a:t>Another term for PAT is NAT overload. </a:t>
            </a:r>
          </a:p>
          <a:p>
            <a:pPr marL="0" indent="0" algn="l"/>
            <a:endParaRPr lang="en-US" sz="1600" dirty="0">
              <a:solidFill>
                <a:srgbClr val="000000"/>
              </a:solidFill>
            </a:endParaRPr>
          </a:p>
          <a:p>
            <a:pPr marL="0" indent="0" algn="l"/>
            <a:endParaRPr lang="en-US" sz="1600" dirty="0">
              <a:solidFill>
                <a:srgbClr val="000000"/>
              </a:solidFill>
            </a:endParaRPr>
          </a:p>
        </p:txBody>
      </p:sp>
    </p:spTree>
    <p:extLst>
      <p:ext uri="{BB962C8B-B14F-4D97-AF65-F5344CB8AC3E}">
        <p14:creationId xmlns:p14="http://schemas.microsoft.com/office/powerpoint/2010/main" val="357389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53989"/>
            <a:ext cx="8345488" cy="602471"/>
          </a:xfrm>
        </p:spPr>
        <p:txBody>
          <a:bodyPr/>
          <a:lstStyle/>
          <a:p>
            <a:r>
              <a:rPr lang="en-US" sz="1600" dirty="0"/>
              <a:t>Network Address Translation</a:t>
            </a:r>
            <a:br>
              <a:rPr lang="en-US" dirty="0"/>
            </a:br>
            <a:r>
              <a:rPr lang="en-US" sz="2400" dirty="0"/>
              <a:t>Configuring PAT </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232258" y="777470"/>
            <a:ext cx="4339742" cy="3855490"/>
          </a:xfrm>
        </p:spPr>
        <p:txBody>
          <a:bodyPr/>
          <a:lstStyle/>
          <a:p>
            <a:pPr marL="0" indent="0" algn="l"/>
            <a:r>
              <a:rPr lang="en-US" sz="1600" dirty="0">
                <a:solidFill>
                  <a:srgbClr val="000000"/>
                </a:solidFill>
              </a:rPr>
              <a:t>The steps for configuring PAT are as follows:</a:t>
            </a:r>
          </a:p>
          <a:p>
            <a:pPr marL="0" indent="0" algn="l"/>
            <a:r>
              <a:rPr lang="en-US" sz="1600" b="1" dirty="0">
                <a:solidFill>
                  <a:srgbClr val="000000"/>
                </a:solidFill>
              </a:rPr>
              <a:t>Step 1</a:t>
            </a:r>
            <a:r>
              <a:rPr lang="en-US" sz="1600" dirty="0">
                <a:solidFill>
                  <a:srgbClr val="000000"/>
                </a:solidFill>
              </a:rPr>
              <a:t>. Configure the outside interface by using the command </a:t>
            </a:r>
            <a:r>
              <a:rPr lang="en-US" sz="1600" b="1" dirty="0">
                <a:solidFill>
                  <a:srgbClr val="000000"/>
                </a:solidFill>
              </a:rPr>
              <a:t>ip nat outside</a:t>
            </a:r>
            <a:r>
              <a:rPr lang="en-US" sz="1600" dirty="0">
                <a:solidFill>
                  <a:srgbClr val="000000"/>
                </a:solidFill>
              </a:rPr>
              <a:t>.</a:t>
            </a:r>
          </a:p>
          <a:p>
            <a:pPr marL="0" indent="0" algn="l"/>
            <a:r>
              <a:rPr lang="en-US" sz="1600" b="1" dirty="0">
                <a:solidFill>
                  <a:srgbClr val="000000"/>
                </a:solidFill>
              </a:rPr>
              <a:t>Step 2. </a:t>
            </a:r>
            <a:r>
              <a:rPr lang="en-US" sz="1600" dirty="0">
                <a:solidFill>
                  <a:srgbClr val="000000"/>
                </a:solidFill>
              </a:rPr>
              <a:t>Configure the inside interface with the command </a:t>
            </a:r>
            <a:r>
              <a:rPr lang="en-US" sz="1600" b="1" dirty="0">
                <a:solidFill>
                  <a:srgbClr val="000000"/>
                </a:solidFill>
              </a:rPr>
              <a:t>ip nat inside</a:t>
            </a:r>
            <a:r>
              <a:rPr lang="en-US" sz="1600" dirty="0">
                <a:solidFill>
                  <a:srgbClr val="000000"/>
                </a:solidFill>
              </a:rPr>
              <a:t>.</a:t>
            </a:r>
          </a:p>
          <a:p>
            <a:pPr marL="0" indent="0" algn="l"/>
            <a:r>
              <a:rPr lang="en-US" sz="1600" b="1" dirty="0">
                <a:solidFill>
                  <a:srgbClr val="000000"/>
                </a:solidFill>
              </a:rPr>
              <a:t>Step 3. </a:t>
            </a:r>
            <a:r>
              <a:rPr lang="en-US" sz="1600" dirty="0">
                <a:solidFill>
                  <a:srgbClr val="000000"/>
                </a:solidFill>
              </a:rPr>
              <a:t>Specify which traffic can be translated by using a standard or extended ACL</a:t>
            </a:r>
          </a:p>
          <a:p>
            <a:pPr marL="0" indent="0" algn="l"/>
            <a:r>
              <a:rPr lang="en-US" sz="1600" dirty="0">
                <a:solidFill>
                  <a:srgbClr val="000000"/>
                </a:solidFill>
              </a:rPr>
              <a:t>referenced by number or name. </a:t>
            </a:r>
            <a:endParaRPr lang="en-US" sz="1600" b="1" dirty="0">
              <a:solidFill>
                <a:srgbClr val="000000"/>
              </a:solidFill>
            </a:endParaRPr>
          </a:p>
          <a:p>
            <a:pPr marL="0" indent="0" algn="l"/>
            <a:r>
              <a:rPr lang="en-US" sz="1600" b="1" dirty="0">
                <a:solidFill>
                  <a:srgbClr val="000000"/>
                </a:solidFill>
              </a:rPr>
              <a:t>Step 4. </a:t>
            </a:r>
            <a:r>
              <a:rPr lang="en-US" sz="1600" dirty="0">
                <a:solidFill>
                  <a:srgbClr val="000000"/>
                </a:solidFill>
              </a:rPr>
              <a:t>Configure Port Address Translation by using the command </a:t>
            </a:r>
            <a:r>
              <a:rPr lang="en-US" sz="1600" b="1" dirty="0">
                <a:solidFill>
                  <a:srgbClr val="000000"/>
                </a:solidFill>
              </a:rPr>
              <a:t>ip nat inside source list</a:t>
            </a:r>
            <a:r>
              <a:rPr lang="en-US" sz="1600" dirty="0">
                <a:solidFill>
                  <a:srgbClr val="000000"/>
                </a:solidFill>
              </a:rPr>
              <a:t> </a:t>
            </a:r>
            <a:r>
              <a:rPr lang="en-US" sz="1600" i="1" dirty="0">
                <a:solidFill>
                  <a:srgbClr val="000000"/>
                </a:solidFill>
              </a:rPr>
              <a:t>acl</a:t>
            </a:r>
            <a:r>
              <a:rPr lang="en-US" sz="1600" dirty="0">
                <a:solidFill>
                  <a:srgbClr val="000000"/>
                </a:solidFill>
              </a:rPr>
              <a:t> {interface </a:t>
            </a:r>
            <a:r>
              <a:rPr lang="en-US" sz="1600" i="1" dirty="0">
                <a:solidFill>
                  <a:srgbClr val="000000"/>
                </a:solidFill>
              </a:rPr>
              <a:t>interface-id</a:t>
            </a:r>
            <a:r>
              <a:rPr lang="en-US" sz="1600" dirty="0">
                <a:solidFill>
                  <a:srgbClr val="000000"/>
                </a:solidFill>
              </a:rPr>
              <a:t> | pool </a:t>
            </a:r>
            <a:r>
              <a:rPr lang="en-US" sz="1600" i="1" dirty="0">
                <a:solidFill>
                  <a:srgbClr val="000000"/>
                </a:solidFill>
              </a:rPr>
              <a:t>nat-pool-name</a:t>
            </a:r>
            <a:r>
              <a:rPr lang="en-US" sz="1600" dirty="0">
                <a:solidFill>
                  <a:srgbClr val="000000"/>
                </a:solidFill>
              </a:rPr>
              <a:t>} </a:t>
            </a:r>
            <a:r>
              <a:rPr lang="en-US" sz="1600" b="1" dirty="0">
                <a:solidFill>
                  <a:srgbClr val="000000"/>
                </a:solidFill>
              </a:rPr>
              <a:t>overload</a:t>
            </a:r>
            <a:r>
              <a:rPr lang="en-US" sz="1600" dirty="0">
                <a:solidFill>
                  <a:srgbClr val="000000"/>
                </a:solidFill>
              </a:rPr>
              <a:t>.</a:t>
            </a:r>
          </a:p>
          <a:p>
            <a:pPr marL="0" indent="0" algn="l"/>
            <a:endParaRPr lang="en-US" sz="1600" dirty="0">
              <a:solidFill>
                <a:srgbClr val="000000"/>
              </a:solidFill>
            </a:endParaRPr>
          </a:p>
        </p:txBody>
      </p:sp>
      <p:pic>
        <p:nvPicPr>
          <p:cNvPr id="2" name="Picture 1">
            <a:extLst>
              <a:ext uri="{FF2B5EF4-FFF2-40B4-BE49-F238E27FC236}">
                <a16:creationId xmlns:a16="http://schemas.microsoft.com/office/drawing/2014/main" id="{EF18B7D7-9FBF-5946-AFD3-076EEDCB6F03}"/>
              </a:ext>
            </a:extLst>
          </p:cNvPr>
          <p:cNvPicPr>
            <a:picLocks noChangeAspect="1"/>
          </p:cNvPicPr>
          <p:nvPr/>
        </p:nvPicPr>
        <p:blipFill>
          <a:blip r:embed="rId3"/>
          <a:stretch>
            <a:fillRect/>
          </a:stretch>
        </p:blipFill>
        <p:spPr>
          <a:xfrm>
            <a:off x="4683760" y="1411863"/>
            <a:ext cx="4227982" cy="1677771"/>
          </a:xfrm>
          <a:prstGeom prst="rect">
            <a:avLst/>
          </a:prstGeom>
        </p:spPr>
      </p:pic>
    </p:spTree>
    <p:extLst>
      <p:ext uri="{BB962C8B-B14F-4D97-AF65-F5344CB8AC3E}">
        <p14:creationId xmlns:p14="http://schemas.microsoft.com/office/powerpoint/2010/main" val="2706235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53989"/>
            <a:ext cx="8345488" cy="602471"/>
          </a:xfrm>
        </p:spPr>
        <p:txBody>
          <a:bodyPr/>
          <a:lstStyle/>
          <a:p>
            <a:r>
              <a:rPr lang="en-US" sz="1600" dirty="0"/>
              <a:t>Network Address Translation</a:t>
            </a:r>
            <a:br>
              <a:rPr lang="en-US" dirty="0"/>
            </a:br>
            <a:r>
              <a:rPr lang="en-US" sz="2400" dirty="0"/>
              <a:t>Generating Traffic for PAT</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4572000" y="1114606"/>
            <a:ext cx="3576585" cy="1212297"/>
          </a:xfrm>
        </p:spPr>
        <p:txBody>
          <a:bodyPr/>
          <a:lstStyle/>
          <a:p>
            <a:pPr marL="0" indent="0" algn="l"/>
            <a:r>
              <a:rPr lang="en-US" sz="1600" dirty="0">
                <a:solidFill>
                  <a:srgbClr val="000000"/>
                </a:solidFill>
              </a:rPr>
              <a:t>Now that PAT has been configured on R5, traffic can be generated for testing.</a:t>
            </a:r>
          </a:p>
        </p:txBody>
      </p:sp>
      <p:pic>
        <p:nvPicPr>
          <p:cNvPr id="5" name="Picture 4">
            <a:extLst>
              <a:ext uri="{FF2B5EF4-FFF2-40B4-BE49-F238E27FC236}">
                <a16:creationId xmlns:a16="http://schemas.microsoft.com/office/drawing/2014/main" id="{22A5681B-B750-6E4D-A92C-B6E25261F6B1}"/>
              </a:ext>
            </a:extLst>
          </p:cNvPr>
          <p:cNvPicPr>
            <a:picLocks noChangeAspect="1"/>
          </p:cNvPicPr>
          <p:nvPr/>
        </p:nvPicPr>
        <p:blipFill>
          <a:blip r:embed="rId3"/>
          <a:stretch>
            <a:fillRect/>
          </a:stretch>
        </p:blipFill>
        <p:spPr>
          <a:xfrm>
            <a:off x="398921" y="867221"/>
            <a:ext cx="3773823" cy="3620485"/>
          </a:xfrm>
          <a:prstGeom prst="rect">
            <a:avLst/>
          </a:prstGeom>
        </p:spPr>
      </p:pic>
      <p:pic>
        <p:nvPicPr>
          <p:cNvPr id="6" name="Picture 5">
            <a:extLst>
              <a:ext uri="{FF2B5EF4-FFF2-40B4-BE49-F238E27FC236}">
                <a16:creationId xmlns:a16="http://schemas.microsoft.com/office/drawing/2014/main" id="{84209562-95AA-2D47-AD94-5001078A4B76}"/>
              </a:ext>
            </a:extLst>
          </p:cNvPr>
          <p:cNvPicPr>
            <a:picLocks noChangeAspect="1"/>
          </p:cNvPicPr>
          <p:nvPr/>
        </p:nvPicPr>
        <p:blipFill>
          <a:blip r:embed="rId4"/>
          <a:stretch>
            <a:fillRect/>
          </a:stretch>
        </p:blipFill>
        <p:spPr>
          <a:xfrm>
            <a:off x="4572000" y="2816597"/>
            <a:ext cx="3973452" cy="1591179"/>
          </a:xfrm>
          <a:prstGeom prst="rect">
            <a:avLst/>
          </a:prstGeom>
        </p:spPr>
      </p:pic>
    </p:spTree>
    <p:extLst>
      <p:ext uri="{BB962C8B-B14F-4D97-AF65-F5344CB8AC3E}">
        <p14:creationId xmlns:p14="http://schemas.microsoft.com/office/powerpoint/2010/main" val="260200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53989"/>
            <a:ext cx="8345488" cy="602471"/>
          </a:xfrm>
        </p:spPr>
        <p:txBody>
          <a:bodyPr/>
          <a:lstStyle/>
          <a:p>
            <a:r>
              <a:rPr lang="en-US" sz="1600" dirty="0"/>
              <a:t>Network Address Translation</a:t>
            </a:r>
            <a:br>
              <a:rPr lang="en-US" dirty="0"/>
            </a:br>
            <a:r>
              <a:rPr lang="en-US" sz="2400" dirty="0"/>
              <a:t>NAT Translation Table With PAT </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232258" y="777470"/>
            <a:ext cx="4339742" cy="2381366"/>
          </a:xfrm>
        </p:spPr>
        <p:txBody>
          <a:bodyPr/>
          <a:lstStyle/>
          <a:p>
            <a:pPr marL="0" indent="0" algn="l"/>
            <a:r>
              <a:rPr lang="en-US" sz="1600" dirty="0">
                <a:solidFill>
                  <a:srgbClr val="000000"/>
                </a:solidFill>
              </a:rPr>
              <a:t>Figure 15-10 shows R5’s translation table after all the various flows have established.</a:t>
            </a:r>
          </a:p>
          <a:p>
            <a:pPr marL="0" indent="0" algn="l"/>
            <a:endParaRPr lang="en-US" sz="1600" dirty="0">
              <a:solidFill>
                <a:srgbClr val="000000"/>
              </a:solidFill>
            </a:endParaRPr>
          </a:p>
          <a:p>
            <a:pPr marL="0" indent="0" algn="l"/>
            <a:r>
              <a:rPr lang="en-US" sz="1600" dirty="0">
                <a:solidFill>
                  <a:srgbClr val="000000"/>
                </a:solidFill>
              </a:rPr>
              <a:t>Example 15-43 shows R5’s NAT translation table. By taking the ports from the TCP brief sessions on R2 and correlating them to R5’s NAT translation table, you can identify which TCP session belongs to R7 or R8.</a:t>
            </a:r>
          </a:p>
          <a:p>
            <a:pPr marL="0" indent="0" algn="l"/>
            <a:endParaRPr lang="en-US" sz="1600" dirty="0">
              <a:solidFill>
                <a:srgbClr val="000000"/>
              </a:solidFill>
            </a:endParaRPr>
          </a:p>
        </p:txBody>
      </p:sp>
      <p:pic>
        <p:nvPicPr>
          <p:cNvPr id="5" name="Picture 4">
            <a:extLst>
              <a:ext uri="{FF2B5EF4-FFF2-40B4-BE49-F238E27FC236}">
                <a16:creationId xmlns:a16="http://schemas.microsoft.com/office/drawing/2014/main" id="{7FC3E522-B3B9-A44F-B511-F155C8B0CDEA}"/>
              </a:ext>
            </a:extLst>
          </p:cNvPr>
          <p:cNvPicPr>
            <a:picLocks noChangeAspect="1"/>
          </p:cNvPicPr>
          <p:nvPr/>
        </p:nvPicPr>
        <p:blipFill>
          <a:blip r:embed="rId3"/>
          <a:stretch>
            <a:fillRect/>
          </a:stretch>
        </p:blipFill>
        <p:spPr>
          <a:xfrm>
            <a:off x="5090159" y="554860"/>
            <a:ext cx="3878219" cy="3210805"/>
          </a:xfrm>
          <a:prstGeom prst="rect">
            <a:avLst/>
          </a:prstGeom>
        </p:spPr>
      </p:pic>
      <p:pic>
        <p:nvPicPr>
          <p:cNvPr id="6" name="Picture 5">
            <a:extLst>
              <a:ext uri="{FF2B5EF4-FFF2-40B4-BE49-F238E27FC236}">
                <a16:creationId xmlns:a16="http://schemas.microsoft.com/office/drawing/2014/main" id="{6F2227BF-6EFD-E247-9631-FC471D872485}"/>
              </a:ext>
            </a:extLst>
          </p:cNvPr>
          <p:cNvPicPr>
            <a:picLocks noChangeAspect="1"/>
          </p:cNvPicPr>
          <p:nvPr/>
        </p:nvPicPr>
        <p:blipFill>
          <a:blip r:embed="rId4"/>
          <a:stretch>
            <a:fillRect/>
          </a:stretch>
        </p:blipFill>
        <p:spPr>
          <a:xfrm>
            <a:off x="750418" y="3370979"/>
            <a:ext cx="4339742" cy="1304822"/>
          </a:xfrm>
          <a:prstGeom prst="rect">
            <a:avLst/>
          </a:prstGeom>
        </p:spPr>
      </p:pic>
    </p:spTree>
    <p:extLst>
      <p:ext uri="{BB962C8B-B14F-4D97-AF65-F5344CB8AC3E}">
        <p14:creationId xmlns:p14="http://schemas.microsoft.com/office/powerpoint/2010/main" val="3808007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59274" y="466724"/>
            <a:ext cx="8495967" cy="1351755"/>
          </a:xfrm>
        </p:spPr>
        <p:txBody>
          <a:bodyPr/>
          <a:lstStyle/>
          <a:p>
            <a:r>
              <a:rPr lang="en-US" sz="4800" dirty="0">
                <a:solidFill>
                  <a:schemeClr val="accent5">
                    <a:lumMod val="40000"/>
                    <a:lumOff val="60000"/>
                  </a:schemeClr>
                </a:solidFill>
              </a:rPr>
              <a:t>Prepare for the Exam</a:t>
            </a:r>
            <a:endParaRPr lang="en-US" dirty="0">
              <a:solidFill>
                <a:schemeClr val="accent5">
                  <a:lumMod val="40000"/>
                  <a:lumOff val="60000"/>
                </a:schemeClr>
              </a:solidFill>
            </a:endParaRPr>
          </a:p>
        </p:txBody>
      </p:sp>
    </p:spTree>
    <p:custDataLst>
      <p:tags r:id="rId1"/>
    </p:custDataLst>
    <p:extLst>
      <p:ext uri="{BB962C8B-B14F-4D97-AF65-F5344CB8AC3E}">
        <p14:creationId xmlns:p14="http://schemas.microsoft.com/office/powerpoint/2010/main" val="859374897"/>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04774"/>
            <a:ext cx="3860800" cy="731837"/>
          </a:xfrm>
        </p:spPr>
        <p:txBody>
          <a:bodyPr/>
          <a:lstStyle/>
          <a:p>
            <a:r>
              <a:rPr lang="en-US" sz="1600" dirty="0"/>
              <a:t>Prepare for the Exam</a:t>
            </a:r>
            <a:br>
              <a:rPr lang="en-US" sz="2400" dirty="0"/>
            </a:br>
            <a:r>
              <a:rPr lang="en-US" sz="2400" dirty="0"/>
              <a:t>Key Topics for Chapter 15</a:t>
            </a:r>
          </a:p>
        </p:txBody>
      </p:sp>
      <p:graphicFrame>
        <p:nvGraphicFramePr>
          <p:cNvPr id="6" name="Table 5">
            <a:extLst>
              <a:ext uri="{FF2B5EF4-FFF2-40B4-BE49-F238E27FC236}">
                <a16:creationId xmlns:a16="http://schemas.microsoft.com/office/drawing/2014/main" id="{6DD859B8-DD38-B447-BDDC-9ACCD74A3242}"/>
              </a:ext>
            </a:extLst>
          </p:cNvPr>
          <p:cNvGraphicFramePr>
            <a:graphicFrameLocks noGrp="1"/>
          </p:cNvGraphicFramePr>
          <p:nvPr>
            <p:extLst>
              <p:ext uri="{D42A27DB-BD31-4B8C-83A1-F6EECF244321}">
                <p14:modId xmlns:p14="http://schemas.microsoft.com/office/powerpoint/2010/main" val="106702851"/>
              </p:ext>
            </p:extLst>
          </p:nvPr>
        </p:nvGraphicFramePr>
        <p:xfrm>
          <a:off x="2477707" y="727710"/>
          <a:ext cx="4188586" cy="3688080"/>
        </p:xfrm>
        <a:graphic>
          <a:graphicData uri="http://schemas.openxmlformats.org/drawingml/2006/table">
            <a:tbl>
              <a:tblPr firstRow="1" bandRow="1">
                <a:tableStyleId>{5C22544A-7EE6-4342-B048-85BDC9FD1C3A}</a:tableStyleId>
              </a:tblPr>
              <a:tblGrid>
                <a:gridCol w="4188586">
                  <a:extLst>
                    <a:ext uri="{9D8B030D-6E8A-4147-A177-3AD203B41FA5}">
                      <a16:colId xmlns:a16="http://schemas.microsoft.com/office/drawing/2014/main" val="20000"/>
                    </a:ext>
                  </a:extLst>
                </a:gridCol>
              </a:tblGrid>
              <a:tr h="293556">
                <a:tc>
                  <a:txBody>
                    <a:bodyPr/>
                    <a:lstStyle/>
                    <a:p>
                      <a:r>
                        <a:rPr lang="en-US" sz="1600" dirty="0"/>
                        <a:t>Description</a:t>
                      </a:r>
                    </a:p>
                  </a:txBody>
                  <a:tcPr/>
                </a:tc>
                <a:extLst>
                  <a:ext uri="{0D108BD9-81ED-4DB2-BD59-A6C34878D82A}">
                    <a16:rowId xmlns:a16="http://schemas.microsoft.com/office/drawing/2014/main" val="10000"/>
                  </a:ext>
                </a:extLst>
              </a:tr>
              <a:tr h="293556">
                <a:tc>
                  <a:txBody>
                    <a:bodyPr/>
                    <a:lstStyle/>
                    <a:p>
                      <a:r>
                        <a:rPr lang="en-US" sz="1600" dirty="0">
                          <a:solidFill>
                            <a:srgbClr val="000000"/>
                          </a:solidFill>
                          <a:effectLst/>
                          <a:latin typeface="+mj-lt"/>
                        </a:rPr>
                        <a:t>Network Time Protocol </a:t>
                      </a:r>
                    </a:p>
                  </a:txBody>
                  <a:tcPr anchor="ctr"/>
                </a:tc>
                <a:extLst>
                  <a:ext uri="{0D108BD9-81ED-4DB2-BD59-A6C34878D82A}">
                    <a16:rowId xmlns:a16="http://schemas.microsoft.com/office/drawing/2014/main" val="3835337507"/>
                  </a:ext>
                </a:extLst>
              </a:tr>
              <a:tr h="293556">
                <a:tc>
                  <a:txBody>
                    <a:bodyPr/>
                    <a:lstStyle/>
                    <a:p>
                      <a:r>
                        <a:rPr lang="en-US" sz="1600" dirty="0">
                          <a:solidFill>
                            <a:srgbClr val="000000"/>
                          </a:solidFill>
                          <a:effectLst/>
                          <a:latin typeface="+mj-lt"/>
                        </a:rPr>
                        <a:t>NTP stratums </a:t>
                      </a:r>
                    </a:p>
                  </a:txBody>
                  <a:tcPr anchor="ctr"/>
                </a:tc>
                <a:extLst>
                  <a:ext uri="{0D108BD9-81ED-4DB2-BD59-A6C34878D82A}">
                    <a16:rowId xmlns:a16="http://schemas.microsoft.com/office/drawing/2014/main" val="3052795042"/>
                  </a:ext>
                </a:extLst>
              </a:tr>
              <a:tr h="293556">
                <a:tc>
                  <a:txBody>
                    <a:bodyPr/>
                    <a:lstStyle/>
                    <a:p>
                      <a:r>
                        <a:rPr lang="en-US" sz="1600" dirty="0">
                          <a:solidFill>
                            <a:srgbClr val="000000"/>
                          </a:solidFill>
                          <a:effectLst/>
                          <a:latin typeface="+mj-lt"/>
                        </a:rPr>
                        <a:t>Stratum preferences </a:t>
                      </a:r>
                    </a:p>
                  </a:txBody>
                  <a:tcPr anchor="ctr"/>
                </a:tc>
                <a:extLst>
                  <a:ext uri="{0D108BD9-81ED-4DB2-BD59-A6C34878D82A}">
                    <a16:rowId xmlns:a16="http://schemas.microsoft.com/office/drawing/2014/main" val="3545673693"/>
                  </a:ext>
                </a:extLst>
              </a:tr>
              <a:tr h="293556">
                <a:tc>
                  <a:txBody>
                    <a:bodyPr/>
                    <a:lstStyle/>
                    <a:p>
                      <a:r>
                        <a:rPr lang="en-US" sz="1600" dirty="0">
                          <a:solidFill>
                            <a:srgbClr val="000000"/>
                          </a:solidFill>
                          <a:effectLst/>
                          <a:latin typeface="+mj-lt"/>
                        </a:rPr>
                        <a:t>NTP peers </a:t>
                      </a:r>
                    </a:p>
                  </a:txBody>
                  <a:tcPr anchor="ctr"/>
                </a:tc>
                <a:extLst>
                  <a:ext uri="{0D108BD9-81ED-4DB2-BD59-A6C34878D82A}">
                    <a16:rowId xmlns:a16="http://schemas.microsoft.com/office/drawing/2014/main" val="3662533778"/>
                  </a:ext>
                </a:extLst>
              </a:tr>
              <a:tr h="293556">
                <a:tc>
                  <a:txBody>
                    <a:bodyPr/>
                    <a:lstStyle/>
                    <a:p>
                      <a:r>
                        <a:rPr lang="en-US" sz="1600" dirty="0">
                          <a:solidFill>
                            <a:srgbClr val="000000"/>
                          </a:solidFill>
                          <a:effectLst/>
                          <a:latin typeface="+mj-lt"/>
                        </a:rPr>
                        <a:t>First-hop redundancy protocol (FHRP) </a:t>
                      </a:r>
                    </a:p>
                  </a:txBody>
                  <a:tcPr anchor="ctr"/>
                </a:tc>
                <a:extLst>
                  <a:ext uri="{0D108BD9-81ED-4DB2-BD59-A6C34878D82A}">
                    <a16:rowId xmlns:a16="http://schemas.microsoft.com/office/drawing/2014/main" val="1618393405"/>
                  </a:ext>
                </a:extLst>
              </a:tr>
              <a:tr h="293556">
                <a:tc>
                  <a:txBody>
                    <a:bodyPr/>
                    <a:lstStyle/>
                    <a:p>
                      <a:r>
                        <a:rPr lang="en-US" sz="1600" dirty="0">
                          <a:solidFill>
                            <a:srgbClr val="000000"/>
                          </a:solidFill>
                          <a:effectLst/>
                          <a:latin typeface="+mj-lt"/>
                        </a:rPr>
                        <a:t>Hot Standby Router Protocol (HSRP) </a:t>
                      </a:r>
                    </a:p>
                  </a:txBody>
                  <a:tcPr anchor="ctr"/>
                </a:tc>
                <a:extLst>
                  <a:ext uri="{0D108BD9-81ED-4DB2-BD59-A6C34878D82A}">
                    <a16:rowId xmlns:a16="http://schemas.microsoft.com/office/drawing/2014/main" val="705221930"/>
                  </a:ext>
                </a:extLst>
              </a:tr>
              <a:tr h="293556">
                <a:tc>
                  <a:txBody>
                    <a:bodyPr/>
                    <a:lstStyle/>
                    <a:p>
                      <a:r>
                        <a:rPr lang="en-US" sz="1600" dirty="0">
                          <a:solidFill>
                            <a:srgbClr val="000000"/>
                          </a:solidFill>
                          <a:effectLst/>
                          <a:latin typeface="+mj-lt"/>
                        </a:rPr>
                        <a:t>HSRP configuration </a:t>
                      </a:r>
                    </a:p>
                  </a:txBody>
                  <a:tcPr anchor="ctr"/>
                </a:tc>
                <a:extLst>
                  <a:ext uri="{0D108BD9-81ED-4DB2-BD59-A6C34878D82A}">
                    <a16:rowId xmlns:a16="http://schemas.microsoft.com/office/drawing/2014/main" val="2699263625"/>
                  </a:ext>
                </a:extLst>
              </a:tr>
              <a:tr h="293556">
                <a:tc>
                  <a:txBody>
                    <a:bodyPr/>
                    <a:lstStyle/>
                    <a:p>
                      <a:r>
                        <a:rPr lang="en-US" sz="1600" dirty="0">
                          <a:solidFill>
                            <a:srgbClr val="000000"/>
                          </a:solidFill>
                          <a:effectLst/>
                          <a:latin typeface="+mj-lt"/>
                        </a:rPr>
                        <a:t>HSRP object tracking </a:t>
                      </a:r>
                    </a:p>
                  </a:txBody>
                  <a:tcPr anchor="ctr"/>
                </a:tc>
                <a:extLst>
                  <a:ext uri="{0D108BD9-81ED-4DB2-BD59-A6C34878D82A}">
                    <a16:rowId xmlns:a16="http://schemas.microsoft.com/office/drawing/2014/main" val="2934944229"/>
                  </a:ext>
                </a:extLst>
              </a:tr>
              <a:tr h="293556">
                <a:tc>
                  <a:txBody>
                    <a:bodyPr/>
                    <a:lstStyle/>
                    <a:p>
                      <a:r>
                        <a:rPr lang="en-US" sz="1600" dirty="0">
                          <a:solidFill>
                            <a:srgbClr val="000000"/>
                          </a:solidFill>
                          <a:effectLst/>
                          <a:latin typeface="+mj-lt"/>
                        </a:rPr>
                        <a:t>Virtual Router Redundancy Protocol </a:t>
                      </a:r>
                    </a:p>
                  </a:txBody>
                  <a:tcPr anchor="ctr"/>
                </a:tc>
                <a:extLst>
                  <a:ext uri="{0D108BD9-81ED-4DB2-BD59-A6C34878D82A}">
                    <a16:rowId xmlns:a16="http://schemas.microsoft.com/office/drawing/2014/main" val="2096644633"/>
                  </a:ext>
                </a:extLst>
              </a:tr>
              <a:tr h="293556">
                <a:tc>
                  <a:txBody>
                    <a:bodyPr/>
                    <a:lstStyle/>
                    <a:p>
                      <a:r>
                        <a:rPr lang="en-US" sz="1600" dirty="0">
                          <a:solidFill>
                            <a:srgbClr val="000000"/>
                          </a:solidFill>
                          <a:effectLst/>
                          <a:latin typeface="+mj-lt"/>
                        </a:rPr>
                        <a:t>Legacy VRRP configuration </a:t>
                      </a:r>
                    </a:p>
                  </a:txBody>
                  <a:tcPr anchor="ctr"/>
                </a:tc>
                <a:extLst>
                  <a:ext uri="{0D108BD9-81ED-4DB2-BD59-A6C34878D82A}">
                    <a16:rowId xmlns:a16="http://schemas.microsoft.com/office/drawing/2014/main" val="178654664"/>
                  </a:ext>
                </a:extLst>
              </a:tr>
            </a:tbl>
          </a:graphicData>
        </a:graphic>
      </p:graphicFrame>
    </p:spTree>
    <p:extLst>
      <p:ext uri="{BB962C8B-B14F-4D97-AF65-F5344CB8AC3E}">
        <p14:creationId xmlns:p14="http://schemas.microsoft.com/office/powerpoint/2010/main" val="87559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Prepare for the Exam</a:t>
            </a:r>
            <a:br>
              <a:rPr lang="en-US" sz="2400" dirty="0"/>
            </a:br>
            <a:r>
              <a:rPr lang="en-US" sz="2400" dirty="0"/>
              <a:t>Key Topics for Chapter 15 (Cont.)</a:t>
            </a:r>
          </a:p>
        </p:txBody>
      </p:sp>
      <p:graphicFrame>
        <p:nvGraphicFramePr>
          <p:cNvPr id="6" name="Table 5">
            <a:extLst>
              <a:ext uri="{FF2B5EF4-FFF2-40B4-BE49-F238E27FC236}">
                <a16:creationId xmlns:a16="http://schemas.microsoft.com/office/drawing/2014/main" id="{6DD859B8-DD38-B447-BDDC-9ACCD74A3242}"/>
              </a:ext>
            </a:extLst>
          </p:cNvPr>
          <p:cNvGraphicFramePr>
            <a:graphicFrameLocks noGrp="1"/>
          </p:cNvGraphicFramePr>
          <p:nvPr>
            <p:extLst>
              <p:ext uri="{D42A27DB-BD31-4B8C-83A1-F6EECF244321}">
                <p14:modId xmlns:p14="http://schemas.microsoft.com/office/powerpoint/2010/main" val="3300789306"/>
              </p:ext>
            </p:extLst>
          </p:nvPr>
        </p:nvGraphicFramePr>
        <p:xfrm>
          <a:off x="936812" y="805600"/>
          <a:ext cx="6927028" cy="3448520"/>
        </p:xfrm>
        <a:graphic>
          <a:graphicData uri="http://schemas.openxmlformats.org/drawingml/2006/table">
            <a:tbl>
              <a:tblPr firstRow="1" bandRow="1">
                <a:tableStyleId>{5C22544A-7EE6-4342-B048-85BDC9FD1C3A}</a:tableStyleId>
              </a:tblPr>
              <a:tblGrid>
                <a:gridCol w="3463514">
                  <a:extLst>
                    <a:ext uri="{9D8B030D-6E8A-4147-A177-3AD203B41FA5}">
                      <a16:colId xmlns:a16="http://schemas.microsoft.com/office/drawing/2014/main" val="20000"/>
                    </a:ext>
                  </a:extLst>
                </a:gridCol>
                <a:gridCol w="3463514">
                  <a:extLst>
                    <a:ext uri="{9D8B030D-6E8A-4147-A177-3AD203B41FA5}">
                      <a16:colId xmlns:a16="http://schemas.microsoft.com/office/drawing/2014/main" val="1742079991"/>
                    </a:ext>
                  </a:extLst>
                </a:gridCol>
              </a:tblGrid>
              <a:tr h="411128">
                <a:tc>
                  <a:txBody>
                    <a:bodyPr/>
                    <a:lstStyle/>
                    <a:p>
                      <a:r>
                        <a:rPr lang="en-US" sz="1600" dirty="0"/>
                        <a:t>Description</a:t>
                      </a:r>
                    </a:p>
                  </a:txBody>
                  <a:tcPr/>
                </a:tc>
                <a:tc>
                  <a:txBody>
                    <a:bodyPr/>
                    <a:lstStyle/>
                    <a:p>
                      <a:endParaRPr lang="en-US" sz="1600" dirty="0"/>
                    </a:p>
                  </a:txBody>
                  <a:tcPr/>
                </a:tc>
                <a:extLst>
                  <a:ext uri="{0D108BD9-81ED-4DB2-BD59-A6C34878D82A}">
                    <a16:rowId xmlns:a16="http://schemas.microsoft.com/office/drawing/2014/main" val="10000"/>
                  </a:ext>
                </a:extLst>
              </a:tr>
              <a:tr h="490876">
                <a:tc>
                  <a:txBody>
                    <a:bodyPr/>
                    <a:lstStyle/>
                    <a:p>
                      <a:r>
                        <a:rPr lang="en-US" sz="1600" dirty="0">
                          <a:solidFill>
                            <a:srgbClr val="000000"/>
                          </a:solidFill>
                          <a:effectLst/>
                          <a:latin typeface="+mj-lt"/>
                        </a:rPr>
                        <a:t>Hierarchical VRRP configuration </a:t>
                      </a:r>
                    </a:p>
                  </a:txBody>
                  <a:tcPr anchor="ctr"/>
                </a:tc>
                <a:tc>
                  <a:txBody>
                    <a:bodyPr/>
                    <a:lstStyle/>
                    <a:p>
                      <a:r>
                        <a:rPr lang="en-US" sz="1600" dirty="0">
                          <a:solidFill>
                            <a:srgbClr val="000000"/>
                          </a:solidFill>
                          <a:effectLst/>
                          <a:latin typeface="+mj-lt"/>
                        </a:rPr>
                        <a:t>Viewing the NAT translation table </a:t>
                      </a:r>
                    </a:p>
                  </a:txBody>
                  <a:tcPr anchor="ctr"/>
                </a:tc>
                <a:extLst>
                  <a:ext uri="{0D108BD9-81ED-4DB2-BD59-A6C34878D82A}">
                    <a16:rowId xmlns:a16="http://schemas.microsoft.com/office/drawing/2014/main" val="3835337507"/>
                  </a:ext>
                </a:extLst>
              </a:tr>
              <a:tr h="490876">
                <a:tc>
                  <a:txBody>
                    <a:bodyPr/>
                    <a:lstStyle/>
                    <a:p>
                      <a:r>
                        <a:rPr lang="en-US" sz="1600" dirty="0">
                          <a:solidFill>
                            <a:srgbClr val="000000"/>
                          </a:solidFill>
                          <a:effectLst/>
                          <a:latin typeface="+mj-lt"/>
                        </a:rPr>
                        <a:t>Global Load Balancing Protocol </a:t>
                      </a:r>
                    </a:p>
                  </a:txBody>
                  <a:tcPr anchor="ctr"/>
                </a:tc>
                <a:tc>
                  <a:txBody>
                    <a:bodyPr/>
                    <a:lstStyle/>
                    <a:p>
                      <a:r>
                        <a:rPr lang="en-US" sz="1600" dirty="0">
                          <a:solidFill>
                            <a:srgbClr val="000000"/>
                          </a:solidFill>
                          <a:effectLst/>
                          <a:latin typeface="+mj-lt"/>
                        </a:rPr>
                        <a:t>NAT processing </a:t>
                      </a:r>
                    </a:p>
                  </a:txBody>
                  <a:tcPr anchor="ctr"/>
                </a:tc>
                <a:extLst>
                  <a:ext uri="{0D108BD9-81ED-4DB2-BD59-A6C34878D82A}">
                    <a16:rowId xmlns:a16="http://schemas.microsoft.com/office/drawing/2014/main" val="3052795042"/>
                  </a:ext>
                </a:extLst>
              </a:tr>
              <a:tr h="411128">
                <a:tc>
                  <a:txBody>
                    <a:bodyPr/>
                    <a:lstStyle/>
                    <a:p>
                      <a:r>
                        <a:rPr lang="en-US" sz="1600" dirty="0">
                          <a:solidFill>
                            <a:srgbClr val="000000"/>
                          </a:solidFill>
                          <a:effectLst/>
                          <a:latin typeface="+mj-lt"/>
                        </a:rPr>
                        <a:t>GLBP configuration </a:t>
                      </a:r>
                    </a:p>
                  </a:txBody>
                  <a:tcPr anchor="ctr"/>
                </a:tc>
                <a:tc>
                  <a:txBody>
                    <a:bodyPr/>
                    <a:lstStyle/>
                    <a:p>
                      <a:r>
                        <a:rPr lang="en-US" sz="1600" dirty="0">
                          <a:solidFill>
                            <a:srgbClr val="000000"/>
                          </a:solidFill>
                          <a:effectLst/>
                          <a:latin typeface="+mj-lt"/>
                        </a:rPr>
                        <a:t>Outside static NAT configuration </a:t>
                      </a:r>
                    </a:p>
                  </a:txBody>
                  <a:tcPr anchor="ctr"/>
                </a:tc>
                <a:extLst>
                  <a:ext uri="{0D108BD9-81ED-4DB2-BD59-A6C34878D82A}">
                    <a16:rowId xmlns:a16="http://schemas.microsoft.com/office/drawing/2014/main" val="3545673693"/>
                  </a:ext>
                </a:extLst>
              </a:tr>
              <a:tr h="411128">
                <a:tc>
                  <a:txBody>
                    <a:bodyPr/>
                    <a:lstStyle/>
                    <a:p>
                      <a:r>
                        <a:rPr lang="en-US" sz="1600" dirty="0">
                          <a:solidFill>
                            <a:srgbClr val="000000"/>
                          </a:solidFill>
                          <a:effectLst/>
                          <a:latin typeface="+mj-lt"/>
                        </a:rPr>
                        <a:t>GLBP load-balancing options </a:t>
                      </a:r>
                    </a:p>
                  </a:txBody>
                  <a:tcPr anchor="ctr"/>
                </a:tc>
                <a:tc>
                  <a:txBody>
                    <a:bodyPr/>
                    <a:lstStyle/>
                    <a:p>
                      <a:r>
                        <a:rPr lang="en-US" sz="1600" dirty="0">
                          <a:solidFill>
                            <a:srgbClr val="000000"/>
                          </a:solidFill>
                          <a:effectLst/>
                          <a:latin typeface="+mj-lt"/>
                        </a:rPr>
                        <a:t>Pooled NAT configuration </a:t>
                      </a:r>
                    </a:p>
                  </a:txBody>
                  <a:tcPr anchor="ctr"/>
                </a:tc>
                <a:extLst>
                  <a:ext uri="{0D108BD9-81ED-4DB2-BD59-A6C34878D82A}">
                    <a16:rowId xmlns:a16="http://schemas.microsoft.com/office/drawing/2014/main" val="3662533778"/>
                  </a:ext>
                </a:extLst>
              </a:tr>
              <a:tr h="411128">
                <a:tc>
                  <a:txBody>
                    <a:bodyPr/>
                    <a:lstStyle/>
                    <a:p>
                      <a:r>
                        <a:rPr lang="en-US" sz="1600" dirty="0">
                          <a:solidFill>
                            <a:srgbClr val="000000"/>
                          </a:solidFill>
                          <a:effectLst/>
                          <a:latin typeface="+mj-lt"/>
                        </a:rPr>
                        <a:t>NAT terms</a:t>
                      </a:r>
                    </a:p>
                  </a:txBody>
                  <a:tcPr anchor="ctr"/>
                </a:tc>
                <a:tc>
                  <a:txBody>
                    <a:bodyPr/>
                    <a:lstStyle/>
                    <a:p>
                      <a:r>
                        <a:rPr lang="en-US" sz="1600" dirty="0">
                          <a:solidFill>
                            <a:srgbClr val="000000"/>
                          </a:solidFill>
                          <a:effectLst/>
                          <a:latin typeface="+mj-lt"/>
                        </a:rPr>
                        <a:t>NAT timeout </a:t>
                      </a:r>
                    </a:p>
                  </a:txBody>
                  <a:tcPr anchor="ctr"/>
                </a:tc>
                <a:extLst>
                  <a:ext uri="{0D108BD9-81ED-4DB2-BD59-A6C34878D82A}">
                    <a16:rowId xmlns:a16="http://schemas.microsoft.com/office/drawing/2014/main" val="1618393405"/>
                  </a:ext>
                </a:extLst>
              </a:tr>
              <a:tr h="411128">
                <a:tc>
                  <a:txBody>
                    <a:bodyPr/>
                    <a:lstStyle/>
                    <a:p>
                      <a:r>
                        <a:rPr lang="en-US" sz="1600" dirty="0">
                          <a:solidFill>
                            <a:srgbClr val="000000"/>
                          </a:solidFill>
                          <a:effectLst/>
                          <a:latin typeface="+mj-lt"/>
                        </a:rPr>
                        <a:t>Common NAT types </a:t>
                      </a:r>
                    </a:p>
                  </a:txBody>
                  <a:tcPr anchor="ctr"/>
                </a:tc>
                <a:tc>
                  <a:txBody>
                    <a:bodyPr/>
                    <a:lstStyle/>
                    <a:p>
                      <a:r>
                        <a:rPr lang="en-US" sz="1600" dirty="0">
                          <a:solidFill>
                            <a:srgbClr val="000000"/>
                          </a:solidFill>
                          <a:effectLst/>
                          <a:latin typeface="+mj-lt"/>
                        </a:rPr>
                        <a:t>Port Address Translation (PAT) </a:t>
                      </a:r>
                    </a:p>
                  </a:txBody>
                  <a:tcPr anchor="ctr"/>
                </a:tc>
                <a:extLst>
                  <a:ext uri="{0D108BD9-81ED-4DB2-BD59-A6C34878D82A}">
                    <a16:rowId xmlns:a16="http://schemas.microsoft.com/office/drawing/2014/main" val="2699263625"/>
                  </a:ext>
                </a:extLst>
              </a:tr>
              <a:tr h="411128">
                <a:tc>
                  <a:txBody>
                    <a:bodyPr/>
                    <a:lstStyle/>
                    <a:p>
                      <a:r>
                        <a:rPr lang="en-US" sz="1600" dirty="0">
                          <a:solidFill>
                            <a:srgbClr val="000000"/>
                          </a:solidFill>
                          <a:effectLst/>
                          <a:latin typeface="+mj-lt"/>
                        </a:rPr>
                        <a:t>Inside static NAT configuration </a:t>
                      </a:r>
                    </a:p>
                  </a:txBody>
                  <a:tcPr anchor="ctr"/>
                </a:tc>
                <a:tc>
                  <a:txBody>
                    <a:bodyPr/>
                    <a:lstStyle/>
                    <a:p>
                      <a:r>
                        <a:rPr lang="en-US" sz="1600" dirty="0">
                          <a:solidFill>
                            <a:srgbClr val="000000"/>
                          </a:solidFill>
                          <a:effectLst/>
                          <a:latin typeface="+mj-lt"/>
                        </a:rPr>
                        <a:t>PAT configuration </a:t>
                      </a:r>
                    </a:p>
                  </a:txBody>
                  <a:tcPr anchor="ctr"/>
                </a:tc>
                <a:extLst>
                  <a:ext uri="{0D108BD9-81ED-4DB2-BD59-A6C34878D82A}">
                    <a16:rowId xmlns:a16="http://schemas.microsoft.com/office/drawing/2014/main" val="980661419"/>
                  </a:ext>
                </a:extLst>
              </a:tr>
            </a:tbl>
          </a:graphicData>
        </a:graphic>
      </p:graphicFrame>
    </p:spTree>
    <p:extLst>
      <p:ext uri="{BB962C8B-B14F-4D97-AF65-F5344CB8AC3E}">
        <p14:creationId xmlns:p14="http://schemas.microsoft.com/office/powerpoint/2010/main" val="373565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640587"/>
          </a:xfrm>
        </p:spPr>
        <p:txBody>
          <a:bodyPr/>
          <a:lstStyle/>
          <a:p>
            <a:r>
              <a:rPr lang="en-US" sz="1600" dirty="0"/>
              <a:t>Prepare for the Exam</a:t>
            </a:r>
            <a:br>
              <a:rPr lang="en-US" sz="2400" dirty="0"/>
            </a:br>
            <a:r>
              <a:rPr lang="en-US" sz="2400" dirty="0"/>
              <a:t>Key Terms for Chapter 15</a:t>
            </a:r>
          </a:p>
        </p:txBody>
      </p:sp>
      <p:graphicFrame>
        <p:nvGraphicFramePr>
          <p:cNvPr id="6" name="Table 5">
            <a:extLst>
              <a:ext uri="{FF2B5EF4-FFF2-40B4-BE49-F238E27FC236}">
                <a16:creationId xmlns:a16="http://schemas.microsoft.com/office/drawing/2014/main" id="{66E87884-D9D0-AD40-A4D7-B0F729160319}"/>
              </a:ext>
            </a:extLst>
          </p:cNvPr>
          <p:cNvGraphicFramePr>
            <a:graphicFrameLocks noGrp="1"/>
          </p:cNvGraphicFramePr>
          <p:nvPr>
            <p:extLst>
              <p:ext uri="{D42A27DB-BD31-4B8C-83A1-F6EECF244321}">
                <p14:modId xmlns:p14="http://schemas.microsoft.com/office/powerpoint/2010/main" val="1081642459"/>
              </p:ext>
            </p:extLst>
          </p:nvPr>
        </p:nvGraphicFramePr>
        <p:xfrm>
          <a:off x="1407903" y="1002030"/>
          <a:ext cx="6328194" cy="3139440"/>
        </p:xfrm>
        <a:graphic>
          <a:graphicData uri="http://schemas.openxmlformats.org/drawingml/2006/table">
            <a:tbl>
              <a:tblPr firstRow="1" bandRow="1">
                <a:tableStyleId>{5C22544A-7EE6-4342-B048-85BDC9FD1C3A}</a:tableStyleId>
              </a:tblPr>
              <a:tblGrid>
                <a:gridCol w="3047111">
                  <a:extLst>
                    <a:ext uri="{9D8B030D-6E8A-4147-A177-3AD203B41FA5}">
                      <a16:colId xmlns:a16="http://schemas.microsoft.com/office/drawing/2014/main" val="20000"/>
                    </a:ext>
                  </a:extLst>
                </a:gridCol>
                <a:gridCol w="3281083">
                  <a:extLst>
                    <a:ext uri="{9D8B030D-6E8A-4147-A177-3AD203B41FA5}">
                      <a16:colId xmlns:a16="http://schemas.microsoft.com/office/drawing/2014/main" val="20001"/>
                    </a:ext>
                  </a:extLst>
                </a:gridCol>
              </a:tblGrid>
              <a:tr h="265740">
                <a:tc gridSpan="2">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dirty="0"/>
                        <a:t>Terms</a:t>
                      </a:r>
                    </a:p>
                  </a:txBody>
                  <a:tcPr/>
                </a:tc>
                <a:tc hMerge="1">
                  <a:txBody>
                    <a:bodyPr/>
                    <a:lstStyle/>
                    <a:p>
                      <a:endParaRPr lang="en-US" dirty="0"/>
                    </a:p>
                  </a:txBody>
                  <a:tcPr/>
                </a:tc>
                <a:extLst>
                  <a:ext uri="{0D108BD9-81ED-4DB2-BD59-A6C34878D82A}">
                    <a16:rowId xmlns:a16="http://schemas.microsoft.com/office/drawing/2014/main" val="10000"/>
                  </a:ext>
                </a:extLst>
              </a:tr>
              <a:tr h="258904">
                <a:tc>
                  <a:txBody>
                    <a:bodyPr/>
                    <a:lstStyle/>
                    <a:p>
                      <a:r>
                        <a:rPr lang="en-US" sz="1600" b="0" i="0" u="none" strike="noStrike" kern="1200" baseline="0" dirty="0">
                          <a:solidFill>
                            <a:srgbClr val="000000"/>
                          </a:solidFill>
                          <a:latin typeface="+mn-lt"/>
                          <a:ea typeface="+mn-ea"/>
                          <a:cs typeface="+mn-cs"/>
                        </a:rPr>
                        <a:t>First-hop redundancy protocol</a:t>
                      </a:r>
                      <a:endParaRPr lang="en-US" sz="1600" dirty="0">
                        <a:solidFill>
                          <a:srgbClr val="000000"/>
                        </a:solidFill>
                      </a:endParaRPr>
                    </a:p>
                  </a:txBody>
                  <a:tcPr/>
                </a:tc>
                <a:tc>
                  <a:txBody>
                    <a:bodyPr/>
                    <a:lstStyle/>
                    <a:p>
                      <a:r>
                        <a:rPr lang="en-US" sz="1600" dirty="0">
                          <a:solidFill>
                            <a:srgbClr val="000000"/>
                          </a:solidFill>
                          <a:effectLst/>
                        </a:rPr>
                        <a:t>Outside local</a:t>
                      </a:r>
                    </a:p>
                  </a:txBody>
                  <a:tcPr anchor="ctr"/>
                </a:tc>
                <a:extLst>
                  <a:ext uri="{0D108BD9-81ED-4DB2-BD59-A6C34878D82A}">
                    <a16:rowId xmlns:a16="http://schemas.microsoft.com/office/drawing/2014/main" val="3835337507"/>
                  </a:ext>
                </a:extLst>
              </a:tr>
              <a:tr h="258904">
                <a:tc>
                  <a:txBody>
                    <a:bodyPr/>
                    <a:lstStyle/>
                    <a:p>
                      <a:r>
                        <a:rPr lang="en-US" sz="1600" dirty="0">
                          <a:solidFill>
                            <a:srgbClr val="000000"/>
                          </a:solidFill>
                        </a:rPr>
                        <a:t>Inside global</a:t>
                      </a:r>
                    </a:p>
                  </a:txBody>
                  <a:tcPr/>
                </a:tc>
                <a:tc>
                  <a:txBody>
                    <a:bodyPr/>
                    <a:lstStyle/>
                    <a:p>
                      <a:r>
                        <a:rPr lang="en-US" sz="1600" i="0" dirty="0">
                          <a:solidFill>
                            <a:srgbClr val="000000"/>
                          </a:solidFill>
                          <a:effectLst/>
                        </a:rPr>
                        <a:t>Outside global</a:t>
                      </a:r>
                    </a:p>
                  </a:txBody>
                  <a:tcPr anchor="ctr"/>
                </a:tc>
                <a:extLst>
                  <a:ext uri="{0D108BD9-81ED-4DB2-BD59-A6C34878D82A}">
                    <a16:rowId xmlns:a16="http://schemas.microsoft.com/office/drawing/2014/main" val="2096644633"/>
                  </a:ext>
                </a:extLst>
              </a:tr>
              <a:tr h="258904">
                <a:tc>
                  <a:txBody>
                    <a:bodyPr/>
                    <a:lstStyle/>
                    <a:p>
                      <a:r>
                        <a:rPr lang="en-US" sz="1600" dirty="0">
                          <a:solidFill>
                            <a:srgbClr val="000000"/>
                          </a:solidFill>
                        </a:rPr>
                        <a:t>Inside local</a:t>
                      </a:r>
                    </a:p>
                  </a:txBody>
                  <a:tcPr/>
                </a:tc>
                <a:tc>
                  <a:txBody>
                    <a:bodyPr/>
                    <a:lstStyle/>
                    <a:p>
                      <a:r>
                        <a:rPr lang="en-US" sz="1600" dirty="0">
                          <a:solidFill>
                            <a:srgbClr val="000000"/>
                          </a:solidFill>
                          <a:effectLst/>
                        </a:rPr>
                        <a:t>Pooled NAT</a:t>
                      </a:r>
                    </a:p>
                  </a:txBody>
                  <a:tcPr anchor="ctr"/>
                </a:tc>
                <a:extLst>
                  <a:ext uri="{0D108BD9-81ED-4DB2-BD59-A6C34878D82A}">
                    <a16:rowId xmlns:a16="http://schemas.microsoft.com/office/drawing/2014/main" val="178654664"/>
                  </a:ext>
                </a:extLst>
              </a:tr>
              <a:tr h="258904">
                <a:tc>
                  <a:txBody>
                    <a:bodyPr/>
                    <a:lstStyle/>
                    <a:p>
                      <a:r>
                        <a:rPr lang="en-US" sz="1600" dirty="0">
                          <a:solidFill>
                            <a:srgbClr val="000000"/>
                          </a:solidFill>
                        </a:rPr>
                        <a:t>Network Address Translation (NAT)</a:t>
                      </a:r>
                    </a:p>
                  </a:txBody>
                  <a:tcPr/>
                </a:tc>
                <a:tc>
                  <a:txBody>
                    <a:bodyPr/>
                    <a:lstStyle/>
                    <a:p>
                      <a:r>
                        <a:rPr lang="en-US" sz="1600" dirty="0">
                          <a:solidFill>
                            <a:srgbClr val="000000"/>
                          </a:solidFill>
                          <a:effectLst/>
                        </a:rPr>
                        <a:t>Port Address Translation (PAT)</a:t>
                      </a:r>
                    </a:p>
                  </a:txBody>
                  <a:tcPr anchor="ctr"/>
                </a:tc>
                <a:extLst>
                  <a:ext uri="{0D108BD9-81ED-4DB2-BD59-A6C34878D82A}">
                    <a16:rowId xmlns:a16="http://schemas.microsoft.com/office/drawing/2014/main" val="3768158406"/>
                  </a:ext>
                </a:extLst>
              </a:tr>
              <a:tr h="258904">
                <a:tc>
                  <a:txBody>
                    <a:bodyPr/>
                    <a:lstStyle/>
                    <a:p>
                      <a:r>
                        <a:rPr lang="en-US" sz="1600" dirty="0">
                          <a:solidFill>
                            <a:srgbClr val="000000"/>
                          </a:solidFill>
                        </a:rPr>
                        <a:t>NTP client</a:t>
                      </a:r>
                    </a:p>
                  </a:txBody>
                  <a:tcPr/>
                </a:tc>
                <a:tc>
                  <a:txBody>
                    <a:bodyPr/>
                    <a:lstStyle/>
                    <a:p>
                      <a:r>
                        <a:rPr lang="en-US" sz="1600" dirty="0">
                          <a:solidFill>
                            <a:srgbClr val="000000"/>
                          </a:solidFill>
                          <a:effectLst/>
                        </a:rPr>
                        <a:t>Static NAT</a:t>
                      </a:r>
                    </a:p>
                  </a:txBody>
                  <a:tcPr anchor="ctr"/>
                </a:tc>
                <a:extLst>
                  <a:ext uri="{0D108BD9-81ED-4DB2-BD59-A6C34878D82A}">
                    <a16:rowId xmlns:a16="http://schemas.microsoft.com/office/drawing/2014/main" val="588271021"/>
                  </a:ext>
                </a:extLst>
              </a:tr>
              <a:tr h="258904">
                <a:tc>
                  <a:txBody>
                    <a:bodyPr/>
                    <a:lstStyle/>
                    <a:p>
                      <a:r>
                        <a:rPr lang="en-US" sz="1600" dirty="0">
                          <a:solidFill>
                            <a:srgbClr val="000000"/>
                          </a:solidFill>
                        </a:rPr>
                        <a:t>NTP peer</a:t>
                      </a:r>
                    </a:p>
                  </a:txBody>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600" dirty="0">
                          <a:solidFill>
                            <a:srgbClr val="000000"/>
                          </a:solidFill>
                        </a:rPr>
                        <a:t>stratum</a:t>
                      </a:r>
                    </a:p>
                  </a:txBody>
                  <a:tcPr anchor="ctr"/>
                </a:tc>
                <a:extLst>
                  <a:ext uri="{0D108BD9-81ED-4DB2-BD59-A6C34878D82A}">
                    <a16:rowId xmlns:a16="http://schemas.microsoft.com/office/drawing/2014/main" val="712423432"/>
                  </a:ext>
                </a:extLst>
              </a:tr>
              <a:tr h="258904">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600" dirty="0">
                          <a:solidFill>
                            <a:srgbClr val="000000"/>
                          </a:solidFill>
                          <a:effectLst/>
                        </a:rPr>
                        <a:t>NTP Server</a:t>
                      </a:r>
                    </a:p>
                    <a:p>
                      <a:endParaRPr lang="en-US" sz="1600" dirty="0">
                        <a:solidFill>
                          <a:srgbClr val="000000"/>
                        </a:solidFill>
                      </a:endParaRPr>
                    </a:p>
                  </a:txBody>
                  <a:tcPr/>
                </a:tc>
                <a:tc>
                  <a:txBody>
                    <a:bodyPr/>
                    <a:lstStyle/>
                    <a:p>
                      <a:endParaRPr lang="en-US" dirty="0"/>
                    </a:p>
                  </a:txBody>
                  <a:tcPr anchor="ctr"/>
                </a:tc>
                <a:extLst>
                  <a:ext uri="{0D108BD9-81ED-4DB2-BD59-A6C34878D82A}">
                    <a16:rowId xmlns:a16="http://schemas.microsoft.com/office/drawing/2014/main" val="3789320048"/>
                  </a:ext>
                </a:extLst>
              </a:tr>
            </a:tbl>
          </a:graphicData>
        </a:graphic>
      </p:graphicFrame>
    </p:spTree>
    <p:extLst>
      <p:ext uri="{BB962C8B-B14F-4D97-AF65-F5344CB8AC3E}">
        <p14:creationId xmlns:p14="http://schemas.microsoft.com/office/powerpoint/2010/main" val="260191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Time Synchronization</a:t>
            </a:r>
            <a:br>
              <a:rPr lang="en-US" dirty="0"/>
            </a:br>
            <a:r>
              <a:rPr lang="en-US" sz="2400" dirty="0"/>
              <a:t>NTP Configuration</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312271" y="870341"/>
            <a:ext cx="8345488" cy="731838"/>
          </a:xfrm>
        </p:spPr>
        <p:txBody>
          <a:bodyPr/>
          <a:lstStyle/>
          <a:p>
            <a:pPr marL="215900" lvl="2" indent="0">
              <a:buNone/>
            </a:pPr>
            <a:r>
              <a:rPr lang="en-US" sz="1600" dirty="0">
                <a:solidFill>
                  <a:srgbClr val="000000"/>
                </a:solidFill>
              </a:rPr>
              <a:t>To configure an NTP client use the global command </a:t>
            </a:r>
            <a:r>
              <a:rPr lang="en-US" sz="1600" b="1" dirty="0">
                <a:solidFill>
                  <a:srgbClr val="000000"/>
                </a:solidFill>
              </a:rPr>
              <a:t>ntp </a:t>
            </a:r>
            <a:r>
              <a:rPr lang="en-US" sz="1600" i="1" dirty="0">
                <a:solidFill>
                  <a:srgbClr val="000000"/>
                </a:solidFill>
              </a:rPr>
              <a:t>ip-address </a:t>
            </a:r>
            <a:r>
              <a:rPr lang="en-US" sz="1600" dirty="0">
                <a:solidFill>
                  <a:srgbClr val="000000"/>
                </a:solidFill>
              </a:rPr>
              <a:t>[</a:t>
            </a:r>
            <a:r>
              <a:rPr lang="en-US" sz="1600" b="1" dirty="0">
                <a:solidFill>
                  <a:srgbClr val="000000"/>
                </a:solidFill>
              </a:rPr>
              <a:t>prefer</a:t>
            </a:r>
            <a:r>
              <a:rPr lang="en-US" sz="1600" dirty="0">
                <a:solidFill>
                  <a:srgbClr val="000000"/>
                </a:solidFill>
              </a:rPr>
              <a:t>] [</a:t>
            </a:r>
            <a:r>
              <a:rPr lang="en-US" sz="1600" b="1" dirty="0">
                <a:solidFill>
                  <a:srgbClr val="000000"/>
                </a:solidFill>
              </a:rPr>
              <a:t>source </a:t>
            </a:r>
            <a:r>
              <a:rPr lang="en-US" sz="1600" i="1" dirty="0">
                <a:solidFill>
                  <a:srgbClr val="000000"/>
                </a:solidFill>
              </a:rPr>
              <a:t>interface-id</a:t>
            </a:r>
            <a:r>
              <a:rPr lang="en-US" sz="1600" dirty="0">
                <a:solidFill>
                  <a:srgbClr val="000000"/>
                </a:solidFill>
              </a:rPr>
              <a:t>]. The keywork </a:t>
            </a:r>
            <a:r>
              <a:rPr lang="en-US" sz="1600" b="1" dirty="0">
                <a:solidFill>
                  <a:srgbClr val="000000"/>
                </a:solidFill>
              </a:rPr>
              <a:t>prefer</a:t>
            </a:r>
            <a:r>
              <a:rPr lang="en-US" sz="1600" dirty="0">
                <a:solidFill>
                  <a:srgbClr val="000000"/>
                </a:solidFill>
              </a:rPr>
              <a:t> indicates which NTP server to use for time synchronization. The command </a:t>
            </a:r>
            <a:r>
              <a:rPr lang="en-US" sz="1600" b="1" dirty="0">
                <a:solidFill>
                  <a:srgbClr val="000000"/>
                </a:solidFill>
              </a:rPr>
              <a:t>ntp master </a:t>
            </a:r>
            <a:r>
              <a:rPr lang="en-US" sz="1600" i="1" dirty="0">
                <a:solidFill>
                  <a:srgbClr val="000000"/>
                </a:solidFill>
              </a:rPr>
              <a:t>stratum-number</a:t>
            </a:r>
            <a:r>
              <a:rPr lang="en-US" sz="1600" dirty="0">
                <a:solidFill>
                  <a:srgbClr val="000000"/>
                </a:solidFill>
              </a:rPr>
              <a:t> to statically set the stratum for a device when it acts as an NTP server.</a:t>
            </a:r>
          </a:p>
          <a:p>
            <a:pPr marL="73085" lvl="1" indent="0" eaLnBrk="0" hangingPunct="0"/>
            <a:endParaRPr lang="en-US" sz="1000" dirty="0">
              <a:solidFill>
                <a:srgbClr val="000000"/>
              </a:solidFill>
            </a:endParaRPr>
          </a:p>
        </p:txBody>
      </p:sp>
      <p:pic>
        <p:nvPicPr>
          <p:cNvPr id="5" name="Picture 4">
            <a:extLst>
              <a:ext uri="{FF2B5EF4-FFF2-40B4-BE49-F238E27FC236}">
                <a16:creationId xmlns:a16="http://schemas.microsoft.com/office/drawing/2014/main" id="{4D1EA115-7A9F-2742-95B3-0B6E40F0508D}"/>
              </a:ext>
            </a:extLst>
          </p:cNvPr>
          <p:cNvPicPr>
            <a:picLocks noChangeAspect="1"/>
          </p:cNvPicPr>
          <p:nvPr/>
        </p:nvPicPr>
        <p:blipFill>
          <a:blip r:embed="rId3"/>
          <a:stretch>
            <a:fillRect/>
          </a:stretch>
        </p:blipFill>
        <p:spPr>
          <a:xfrm>
            <a:off x="1770105" y="2073192"/>
            <a:ext cx="5429820" cy="2698750"/>
          </a:xfrm>
          <a:prstGeom prst="rect">
            <a:avLst/>
          </a:prstGeom>
        </p:spPr>
      </p:pic>
    </p:spTree>
    <p:extLst>
      <p:ext uri="{BB962C8B-B14F-4D97-AF65-F5344CB8AC3E}">
        <p14:creationId xmlns:p14="http://schemas.microsoft.com/office/powerpoint/2010/main" val="2462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
            <a:ext cx="8345488" cy="681318"/>
          </a:xfrm>
        </p:spPr>
        <p:txBody>
          <a:bodyPr/>
          <a:lstStyle/>
          <a:p>
            <a:r>
              <a:rPr lang="en-US" sz="1600" dirty="0"/>
              <a:t>Prepare for the Exam</a:t>
            </a:r>
            <a:br>
              <a:rPr lang="en-US" sz="2400" dirty="0"/>
            </a:br>
            <a:r>
              <a:rPr lang="en-US" sz="2400" dirty="0"/>
              <a:t>Command Reference for Chapter 15</a:t>
            </a:r>
          </a:p>
        </p:txBody>
      </p:sp>
      <p:graphicFrame>
        <p:nvGraphicFramePr>
          <p:cNvPr id="2" name="Table 1"/>
          <p:cNvGraphicFramePr>
            <a:graphicFrameLocks noGrp="1"/>
          </p:cNvGraphicFramePr>
          <p:nvPr>
            <p:extLst>
              <p:ext uri="{D42A27DB-BD31-4B8C-83A1-F6EECF244321}">
                <p14:modId xmlns:p14="http://schemas.microsoft.com/office/powerpoint/2010/main" val="615345406"/>
              </p:ext>
            </p:extLst>
          </p:nvPr>
        </p:nvGraphicFramePr>
        <p:xfrm>
          <a:off x="236165" y="574720"/>
          <a:ext cx="8446477" cy="4145280"/>
        </p:xfrm>
        <a:graphic>
          <a:graphicData uri="http://schemas.openxmlformats.org/drawingml/2006/table">
            <a:tbl>
              <a:tblPr firstRow="1" bandRow="1">
                <a:tableStyleId>{5C22544A-7EE6-4342-B048-85BDC9FD1C3A}</a:tableStyleId>
              </a:tblPr>
              <a:tblGrid>
                <a:gridCol w="4470957">
                  <a:extLst>
                    <a:ext uri="{9D8B030D-6E8A-4147-A177-3AD203B41FA5}">
                      <a16:colId xmlns:a16="http://schemas.microsoft.com/office/drawing/2014/main" val="20000"/>
                    </a:ext>
                  </a:extLst>
                </a:gridCol>
                <a:gridCol w="3975520">
                  <a:extLst>
                    <a:ext uri="{9D8B030D-6E8A-4147-A177-3AD203B41FA5}">
                      <a16:colId xmlns:a16="http://schemas.microsoft.com/office/drawing/2014/main" val="20001"/>
                    </a:ext>
                  </a:extLst>
                </a:gridCol>
              </a:tblGrid>
              <a:tr h="303141">
                <a:tc>
                  <a:txBody>
                    <a:bodyPr/>
                    <a:lstStyle/>
                    <a:p>
                      <a:r>
                        <a:rPr lang="en-US" dirty="0"/>
                        <a:t>Task</a:t>
                      </a:r>
                    </a:p>
                  </a:txBody>
                  <a:tcPr/>
                </a:tc>
                <a:tc>
                  <a:txBody>
                    <a:bodyPr/>
                    <a:lstStyle/>
                    <a:p>
                      <a:r>
                        <a:rPr lang="en-US" sz="1400" b="1" i="0" u="none" strike="noStrike" kern="1200" baseline="0" dirty="0">
                          <a:solidFill>
                            <a:schemeClr val="lt1"/>
                          </a:solidFill>
                          <a:latin typeface="+mn-lt"/>
                          <a:ea typeface="+mn-ea"/>
                          <a:cs typeface="+mn-cs"/>
                        </a:rPr>
                        <a:t>Command Syntax</a:t>
                      </a:r>
                      <a:endParaRPr lang="en-US" dirty="0"/>
                    </a:p>
                  </a:txBody>
                  <a:tcPr/>
                </a:tc>
                <a:extLst>
                  <a:ext uri="{0D108BD9-81ED-4DB2-BD59-A6C34878D82A}">
                    <a16:rowId xmlns:a16="http://schemas.microsoft.com/office/drawing/2014/main" val="10000"/>
                  </a:ext>
                </a:extLst>
              </a:tr>
              <a:tr h="296960">
                <a:tc>
                  <a:txBody>
                    <a:bodyPr/>
                    <a:lstStyle/>
                    <a:p>
                      <a:r>
                        <a:rPr lang="en-US" sz="1500" dirty="0">
                          <a:solidFill>
                            <a:srgbClr val="000000"/>
                          </a:solidFill>
                          <a:effectLst/>
                          <a:latin typeface="+mj-lt"/>
                        </a:rPr>
                        <a:t>Configure a device as an NTP client with the IP address of the NTP server </a:t>
                      </a:r>
                    </a:p>
                  </a:txBody>
                  <a:tcPr anchor="ctr"/>
                </a:tc>
                <a:tc>
                  <a:txBody>
                    <a:bodyPr/>
                    <a:lstStyle/>
                    <a:p>
                      <a:r>
                        <a:rPr lang="en-US" sz="1500" b="1" dirty="0">
                          <a:solidFill>
                            <a:srgbClr val="000000"/>
                          </a:solidFill>
                          <a:effectLst/>
                          <a:latin typeface="+mj-lt"/>
                        </a:rPr>
                        <a:t>ntp server </a:t>
                      </a:r>
                      <a:r>
                        <a:rPr lang="en-US" sz="1500" i="1" dirty="0">
                          <a:solidFill>
                            <a:srgbClr val="000000"/>
                          </a:solidFill>
                          <a:effectLst/>
                          <a:latin typeface="+mj-lt"/>
                        </a:rPr>
                        <a:t>ip-address</a:t>
                      </a:r>
                      <a:r>
                        <a:rPr lang="en-US" sz="1500" dirty="0">
                          <a:solidFill>
                            <a:srgbClr val="000000"/>
                          </a:solidFill>
                          <a:effectLst/>
                          <a:latin typeface="+mj-lt"/>
                        </a:rPr>
                        <a:t> [</a:t>
                      </a:r>
                      <a:r>
                        <a:rPr lang="en-US" sz="1500" b="1" dirty="0">
                          <a:solidFill>
                            <a:srgbClr val="000000"/>
                          </a:solidFill>
                          <a:effectLst/>
                          <a:latin typeface="+mj-lt"/>
                        </a:rPr>
                        <a:t>prefer</a:t>
                      </a:r>
                      <a:r>
                        <a:rPr lang="en-US" sz="1500" dirty="0">
                          <a:solidFill>
                            <a:srgbClr val="000000"/>
                          </a:solidFill>
                          <a:effectLst/>
                          <a:latin typeface="+mj-lt"/>
                        </a:rPr>
                        <a:t>] [</a:t>
                      </a:r>
                      <a:r>
                        <a:rPr lang="en-US" sz="1500" b="1" dirty="0">
                          <a:solidFill>
                            <a:srgbClr val="000000"/>
                          </a:solidFill>
                          <a:effectLst/>
                          <a:latin typeface="+mj-lt"/>
                        </a:rPr>
                        <a:t>source </a:t>
                      </a:r>
                      <a:r>
                        <a:rPr lang="en-US" sz="1500" i="1" dirty="0">
                          <a:solidFill>
                            <a:srgbClr val="000000"/>
                          </a:solidFill>
                          <a:effectLst/>
                          <a:latin typeface="+mj-lt"/>
                        </a:rPr>
                        <a:t>interface-id</a:t>
                      </a:r>
                      <a:r>
                        <a:rPr lang="en-US" sz="1500" dirty="0">
                          <a:solidFill>
                            <a:srgbClr val="000000"/>
                          </a:solidFill>
                          <a:effectLst/>
                          <a:latin typeface="+mj-lt"/>
                        </a:rPr>
                        <a:t>] </a:t>
                      </a:r>
                    </a:p>
                  </a:txBody>
                  <a:tcPr anchor="ctr"/>
                </a:tc>
                <a:extLst>
                  <a:ext uri="{0D108BD9-81ED-4DB2-BD59-A6C34878D82A}">
                    <a16:rowId xmlns:a16="http://schemas.microsoft.com/office/drawing/2014/main" val="2096644633"/>
                  </a:ext>
                </a:extLst>
              </a:tr>
              <a:tr h="296960">
                <a:tc>
                  <a:txBody>
                    <a:bodyPr/>
                    <a:lstStyle/>
                    <a:p>
                      <a:r>
                        <a:rPr lang="en-US" sz="1500" dirty="0">
                          <a:solidFill>
                            <a:srgbClr val="000000"/>
                          </a:solidFill>
                          <a:effectLst/>
                          <a:latin typeface="+mj-lt"/>
                        </a:rPr>
                        <a:t>Configure a device so that it can respond authoritatively to NTP requests when it does not have access to an atomic clock or an upstream NTP server </a:t>
                      </a:r>
                    </a:p>
                  </a:txBody>
                  <a:tcPr anchor="ctr"/>
                </a:tc>
                <a:tc>
                  <a:txBody>
                    <a:bodyPr/>
                    <a:lstStyle/>
                    <a:p>
                      <a:r>
                        <a:rPr lang="en-US" sz="1500" b="1" dirty="0">
                          <a:solidFill>
                            <a:srgbClr val="000000"/>
                          </a:solidFill>
                          <a:effectLst/>
                          <a:latin typeface="+mj-lt"/>
                        </a:rPr>
                        <a:t>ntp master </a:t>
                      </a:r>
                      <a:r>
                        <a:rPr lang="en-US" sz="1500" i="1" dirty="0">
                          <a:solidFill>
                            <a:srgbClr val="000000"/>
                          </a:solidFill>
                          <a:effectLst/>
                          <a:latin typeface="+mj-lt"/>
                        </a:rPr>
                        <a:t>stratum-number </a:t>
                      </a:r>
                    </a:p>
                  </a:txBody>
                  <a:tcPr anchor="ctr"/>
                </a:tc>
                <a:extLst>
                  <a:ext uri="{0D108BD9-81ED-4DB2-BD59-A6C34878D82A}">
                    <a16:rowId xmlns:a16="http://schemas.microsoft.com/office/drawing/2014/main" val="178654664"/>
                  </a:ext>
                </a:extLst>
              </a:tr>
              <a:tr h="296960">
                <a:tc>
                  <a:txBody>
                    <a:bodyPr/>
                    <a:lstStyle/>
                    <a:p>
                      <a:r>
                        <a:rPr lang="en-US" sz="1500" dirty="0">
                          <a:solidFill>
                            <a:srgbClr val="000000"/>
                          </a:solidFill>
                          <a:effectLst/>
                          <a:latin typeface="+mj-lt"/>
                        </a:rPr>
                        <a:t>Configure the peering with another device with NTP </a:t>
                      </a:r>
                    </a:p>
                  </a:txBody>
                  <a:tcPr anchor="ctr"/>
                </a:tc>
                <a:tc>
                  <a:txBody>
                    <a:bodyPr/>
                    <a:lstStyle/>
                    <a:p>
                      <a:r>
                        <a:rPr lang="en-US" sz="1500" b="1" dirty="0">
                          <a:solidFill>
                            <a:srgbClr val="000000"/>
                          </a:solidFill>
                          <a:effectLst/>
                          <a:latin typeface="+mj-lt"/>
                        </a:rPr>
                        <a:t>ntp peer </a:t>
                      </a:r>
                      <a:r>
                        <a:rPr lang="en-US" sz="1500" i="1" dirty="0">
                          <a:solidFill>
                            <a:srgbClr val="000000"/>
                          </a:solidFill>
                          <a:effectLst/>
                          <a:latin typeface="+mj-lt"/>
                        </a:rPr>
                        <a:t>ip-address </a:t>
                      </a:r>
                    </a:p>
                  </a:txBody>
                  <a:tcPr anchor="ctr"/>
                </a:tc>
                <a:extLst>
                  <a:ext uri="{0D108BD9-81ED-4DB2-BD59-A6C34878D82A}">
                    <a16:rowId xmlns:a16="http://schemas.microsoft.com/office/drawing/2014/main" val="3768158406"/>
                  </a:ext>
                </a:extLst>
              </a:tr>
              <a:tr h="296960">
                <a:tc>
                  <a:txBody>
                    <a:bodyPr/>
                    <a:lstStyle/>
                    <a:p>
                      <a:r>
                        <a:rPr lang="en-US" sz="1500" dirty="0">
                          <a:solidFill>
                            <a:srgbClr val="000000"/>
                          </a:solidFill>
                          <a:effectLst/>
                          <a:latin typeface="+mj-lt"/>
                        </a:rPr>
                        <a:t>Configure the tracking of an interface’s line protocol state </a:t>
                      </a:r>
                    </a:p>
                  </a:txBody>
                  <a:tcPr anchor="ctr"/>
                </a:tc>
                <a:tc>
                  <a:txBody>
                    <a:bodyPr/>
                    <a:lstStyle/>
                    <a:p>
                      <a:r>
                        <a:rPr lang="en-US" sz="1500" b="1" dirty="0">
                          <a:solidFill>
                            <a:srgbClr val="000000"/>
                          </a:solidFill>
                          <a:effectLst/>
                          <a:latin typeface="+mj-lt"/>
                        </a:rPr>
                        <a:t>track </a:t>
                      </a:r>
                      <a:r>
                        <a:rPr lang="en-US" sz="1500" i="1" dirty="0">
                          <a:solidFill>
                            <a:srgbClr val="000000"/>
                          </a:solidFill>
                          <a:effectLst/>
                          <a:latin typeface="+mj-lt"/>
                        </a:rPr>
                        <a:t>object-number</a:t>
                      </a:r>
                      <a:r>
                        <a:rPr lang="en-US" sz="1500" dirty="0">
                          <a:solidFill>
                            <a:srgbClr val="000000"/>
                          </a:solidFill>
                          <a:effectLst/>
                          <a:latin typeface="+mj-lt"/>
                        </a:rPr>
                        <a:t> </a:t>
                      </a:r>
                      <a:r>
                        <a:rPr lang="en-US" sz="1500" b="1" dirty="0">
                          <a:solidFill>
                            <a:srgbClr val="000000"/>
                          </a:solidFill>
                          <a:effectLst/>
                          <a:latin typeface="+mj-lt"/>
                        </a:rPr>
                        <a:t>interface </a:t>
                      </a:r>
                      <a:r>
                        <a:rPr lang="en-US" sz="1500" i="1" dirty="0">
                          <a:solidFill>
                            <a:srgbClr val="000000"/>
                          </a:solidFill>
                          <a:effectLst/>
                          <a:latin typeface="+mj-lt"/>
                        </a:rPr>
                        <a:t>interface-id </a:t>
                      </a:r>
                      <a:r>
                        <a:rPr lang="en-US" sz="1500" b="1" dirty="0">
                          <a:solidFill>
                            <a:srgbClr val="000000"/>
                          </a:solidFill>
                          <a:effectLst/>
                          <a:latin typeface="+mj-lt"/>
                        </a:rPr>
                        <a:t>line-protocol </a:t>
                      </a:r>
                      <a:endParaRPr lang="en-US" sz="1500" dirty="0">
                        <a:solidFill>
                          <a:srgbClr val="000000"/>
                        </a:solidFill>
                        <a:effectLst/>
                        <a:latin typeface="+mj-lt"/>
                      </a:endParaRPr>
                    </a:p>
                  </a:txBody>
                  <a:tcPr anchor="ctr"/>
                </a:tc>
                <a:extLst>
                  <a:ext uri="{0D108BD9-81ED-4DB2-BD59-A6C34878D82A}">
                    <a16:rowId xmlns:a16="http://schemas.microsoft.com/office/drawing/2014/main" val="588271021"/>
                  </a:ext>
                </a:extLst>
              </a:tr>
              <a:tr h="296960">
                <a:tc>
                  <a:txBody>
                    <a:bodyPr/>
                    <a:lstStyle/>
                    <a:p>
                      <a:r>
                        <a:rPr lang="en-US" sz="1500" dirty="0">
                          <a:solidFill>
                            <a:srgbClr val="000000"/>
                          </a:solidFill>
                          <a:effectLst/>
                          <a:latin typeface="+mj-lt"/>
                        </a:rPr>
                        <a:t>Configure a device to track the installation of a route in the routing table </a:t>
                      </a:r>
                    </a:p>
                  </a:txBody>
                  <a:tcPr anchor="ctr"/>
                </a:tc>
                <a:tc>
                  <a:txBody>
                    <a:bodyPr/>
                    <a:lstStyle/>
                    <a:p>
                      <a:r>
                        <a:rPr lang="en-US" sz="1500" b="1" dirty="0">
                          <a:solidFill>
                            <a:srgbClr val="000000"/>
                          </a:solidFill>
                          <a:effectLst/>
                          <a:latin typeface="+mj-lt"/>
                        </a:rPr>
                        <a:t>track </a:t>
                      </a:r>
                      <a:r>
                        <a:rPr lang="en-US" sz="1500" i="1" dirty="0">
                          <a:solidFill>
                            <a:srgbClr val="000000"/>
                          </a:solidFill>
                          <a:effectLst/>
                          <a:latin typeface="+mj-lt"/>
                        </a:rPr>
                        <a:t>object-number</a:t>
                      </a:r>
                      <a:r>
                        <a:rPr lang="en-US" sz="1500" dirty="0">
                          <a:solidFill>
                            <a:srgbClr val="000000"/>
                          </a:solidFill>
                          <a:effectLst/>
                          <a:latin typeface="+mj-lt"/>
                        </a:rPr>
                        <a:t> </a:t>
                      </a:r>
                      <a:r>
                        <a:rPr lang="en-US" sz="1500" b="1" dirty="0">
                          <a:solidFill>
                            <a:srgbClr val="000000"/>
                          </a:solidFill>
                          <a:effectLst/>
                          <a:latin typeface="+mj-lt"/>
                        </a:rPr>
                        <a:t>ip route </a:t>
                      </a:r>
                      <a:r>
                        <a:rPr lang="en-US" sz="1500" i="1" dirty="0">
                          <a:solidFill>
                            <a:srgbClr val="000000"/>
                          </a:solidFill>
                          <a:effectLst/>
                          <a:latin typeface="+mj-lt"/>
                        </a:rPr>
                        <a:t>route/ prefix-length</a:t>
                      </a:r>
                      <a:r>
                        <a:rPr lang="en-US" sz="1500" dirty="0">
                          <a:solidFill>
                            <a:srgbClr val="000000"/>
                          </a:solidFill>
                          <a:effectLst/>
                          <a:latin typeface="+mj-lt"/>
                        </a:rPr>
                        <a:t> </a:t>
                      </a:r>
                      <a:r>
                        <a:rPr lang="en-US" sz="1500" b="1" dirty="0">
                          <a:solidFill>
                            <a:srgbClr val="000000"/>
                          </a:solidFill>
                          <a:effectLst/>
                          <a:latin typeface="+mj-lt"/>
                        </a:rPr>
                        <a:t>reachability </a:t>
                      </a:r>
                      <a:endParaRPr lang="en-US" sz="1500" dirty="0">
                        <a:solidFill>
                          <a:srgbClr val="000000"/>
                        </a:solidFill>
                        <a:effectLst/>
                        <a:latin typeface="+mj-lt"/>
                      </a:endParaRPr>
                    </a:p>
                  </a:txBody>
                  <a:tcPr anchor="ctr"/>
                </a:tc>
                <a:extLst>
                  <a:ext uri="{0D108BD9-81ED-4DB2-BD59-A6C34878D82A}">
                    <a16:rowId xmlns:a16="http://schemas.microsoft.com/office/drawing/2014/main" val="712423432"/>
                  </a:ext>
                </a:extLst>
              </a:tr>
              <a:tr h="296960">
                <a:tc>
                  <a:txBody>
                    <a:bodyPr/>
                    <a:lstStyle/>
                    <a:p>
                      <a:r>
                        <a:rPr lang="en-US" sz="1500" dirty="0">
                          <a:solidFill>
                            <a:srgbClr val="000000"/>
                          </a:solidFill>
                          <a:effectLst/>
                          <a:latin typeface="+mj-lt"/>
                        </a:rPr>
                        <a:t>Configure the VIP for the HSRP instance </a:t>
                      </a:r>
                    </a:p>
                  </a:txBody>
                  <a:tcPr anchor="ctr"/>
                </a:tc>
                <a:tc>
                  <a:txBody>
                    <a:bodyPr/>
                    <a:lstStyle/>
                    <a:p>
                      <a:r>
                        <a:rPr lang="en-US" sz="1500" b="1" dirty="0">
                          <a:solidFill>
                            <a:srgbClr val="000000"/>
                          </a:solidFill>
                          <a:effectLst/>
                          <a:latin typeface="+mj-lt"/>
                        </a:rPr>
                        <a:t>standby </a:t>
                      </a:r>
                      <a:r>
                        <a:rPr lang="en-US" sz="1500" i="1" dirty="0">
                          <a:solidFill>
                            <a:srgbClr val="000000"/>
                          </a:solidFill>
                          <a:effectLst/>
                          <a:latin typeface="+mj-lt"/>
                        </a:rPr>
                        <a:t>instance-id</a:t>
                      </a:r>
                      <a:r>
                        <a:rPr lang="en-US" sz="1500" dirty="0">
                          <a:solidFill>
                            <a:srgbClr val="000000"/>
                          </a:solidFill>
                          <a:effectLst/>
                          <a:latin typeface="+mj-lt"/>
                        </a:rPr>
                        <a:t> </a:t>
                      </a:r>
                      <a:r>
                        <a:rPr lang="en-US" sz="1500" b="1" dirty="0">
                          <a:solidFill>
                            <a:srgbClr val="000000"/>
                          </a:solidFill>
                          <a:effectLst/>
                          <a:latin typeface="+mj-lt"/>
                        </a:rPr>
                        <a:t>ip </a:t>
                      </a:r>
                      <a:r>
                        <a:rPr lang="en-US" sz="1500" i="1" dirty="0">
                          <a:solidFill>
                            <a:srgbClr val="000000"/>
                          </a:solidFill>
                          <a:effectLst/>
                          <a:latin typeface="+mj-lt"/>
                        </a:rPr>
                        <a:t>vip-address </a:t>
                      </a:r>
                    </a:p>
                  </a:txBody>
                  <a:tcPr anchor="ctr"/>
                </a:tc>
                <a:extLst>
                  <a:ext uri="{0D108BD9-81ED-4DB2-BD59-A6C34878D82A}">
                    <a16:rowId xmlns:a16="http://schemas.microsoft.com/office/drawing/2014/main" val="1814590859"/>
                  </a:ext>
                </a:extLst>
              </a:tr>
              <a:tr h="296960">
                <a:tc>
                  <a:txBody>
                    <a:bodyPr/>
                    <a:lstStyle/>
                    <a:p>
                      <a:r>
                        <a:rPr lang="en-US" sz="1500" dirty="0">
                          <a:solidFill>
                            <a:srgbClr val="000000"/>
                          </a:solidFill>
                          <a:effectLst/>
                          <a:latin typeface="+mj-lt"/>
                        </a:rPr>
                        <a:t>Enable preemption for the HSRP instance </a:t>
                      </a:r>
                    </a:p>
                  </a:txBody>
                  <a:tcPr anchor="ctr"/>
                </a:tc>
                <a:tc>
                  <a:txBody>
                    <a:bodyPr/>
                    <a:lstStyle/>
                    <a:p>
                      <a:r>
                        <a:rPr lang="en-US" sz="1500" b="1" dirty="0">
                          <a:solidFill>
                            <a:srgbClr val="000000"/>
                          </a:solidFill>
                          <a:effectLst/>
                          <a:latin typeface="+mj-lt"/>
                        </a:rPr>
                        <a:t>standby </a:t>
                      </a:r>
                      <a:r>
                        <a:rPr lang="en-US" sz="1500" i="1" dirty="0">
                          <a:solidFill>
                            <a:srgbClr val="000000"/>
                          </a:solidFill>
                          <a:effectLst/>
                          <a:latin typeface="+mj-lt"/>
                        </a:rPr>
                        <a:t>instance-id</a:t>
                      </a:r>
                      <a:r>
                        <a:rPr lang="en-US" sz="1500" dirty="0">
                          <a:solidFill>
                            <a:srgbClr val="000000"/>
                          </a:solidFill>
                          <a:effectLst/>
                          <a:latin typeface="+mj-lt"/>
                        </a:rPr>
                        <a:t> </a:t>
                      </a:r>
                      <a:r>
                        <a:rPr lang="en-US" sz="1500" b="1" dirty="0">
                          <a:solidFill>
                            <a:srgbClr val="000000"/>
                          </a:solidFill>
                          <a:effectLst/>
                          <a:latin typeface="+mj-lt"/>
                        </a:rPr>
                        <a:t>preempt </a:t>
                      </a:r>
                      <a:endParaRPr lang="en-US" sz="1500" dirty="0">
                        <a:solidFill>
                          <a:srgbClr val="000000"/>
                        </a:solidFill>
                        <a:effectLst/>
                        <a:latin typeface="+mj-lt"/>
                      </a:endParaRPr>
                    </a:p>
                  </a:txBody>
                  <a:tcPr anchor="ctr"/>
                </a:tc>
                <a:extLst>
                  <a:ext uri="{0D108BD9-81ED-4DB2-BD59-A6C34878D82A}">
                    <a16:rowId xmlns:a16="http://schemas.microsoft.com/office/drawing/2014/main" val="46184183"/>
                  </a:ext>
                </a:extLst>
              </a:tr>
            </a:tbl>
          </a:graphicData>
        </a:graphic>
      </p:graphicFrame>
    </p:spTree>
    <p:extLst>
      <p:ext uri="{BB962C8B-B14F-4D97-AF65-F5344CB8AC3E}">
        <p14:creationId xmlns:p14="http://schemas.microsoft.com/office/powerpoint/2010/main" val="182572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
            <a:ext cx="8345488" cy="681318"/>
          </a:xfrm>
        </p:spPr>
        <p:txBody>
          <a:bodyPr/>
          <a:lstStyle/>
          <a:p>
            <a:r>
              <a:rPr lang="en-US" sz="1600" dirty="0"/>
              <a:t>Prepare for the Exam</a:t>
            </a:r>
            <a:br>
              <a:rPr lang="en-US" sz="2400" dirty="0"/>
            </a:br>
            <a:r>
              <a:rPr lang="en-US" sz="2400" dirty="0"/>
              <a:t>Command Reference for Chapter 15 (Cont.)</a:t>
            </a:r>
          </a:p>
        </p:txBody>
      </p:sp>
      <p:graphicFrame>
        <p:nvGraphicFramePr>
          <p:cNvPr id="2" name="Table 1"/>
          <p:cNvGraphicFramePr>
            <a:graphicFrameLocks noGrp="1"/>
          </p:cNvGraphicFramePr>
          <p:nvPr>
            <p:extLst>
              <p:ext uri="{D42A27DB-BD31-4B8C-83A1-F6EECF244321}">
                <p14:modId xmlns:p14="http://schemas.microsoft.com/office/powerpoint/2010/main" val="160733478"/>
              </p:ext>
            </p:extLst>
          </p:nvPr>
        </p:nvGraphicFramePr>
        <p:xfrm>
          <a:off x="78971" y="681319"/>
          <a:ext cx="8986058" cy="4206240"/>
        </p:xfrm>
        <a:graphic>
          <a:graphicData uri="http://schemas.openxmlformats.org/drawingml/2006/table">
            <a:tbl>
              <a:tblPr firstRow="1" bandRow="1">
                <a:tableStyleId>{5C22544A-7EE6-4342-B048-85BDC9FD1C3A}</a:tableStyleId>
              </a:tblPr>
              <a:tblGrid>
                <a:gridCol w="4537211">
                  <a:extLst>
                    <a:ext uri="{9D8B030D-6E8A-4147-A177-3AD203B41FA5}">
                      <a16:colId xmlns:a16="http://schemas.microsoft.com/office/drawing/2014/main" val="20000"/>
                    </a:ext>
                  </a:extLst>
                </a:gridCol>
                <a:gridCol w="4448847">
                  <a:extLst>
                    <a:ext uri="{9D8B030D-6E8A-4147-A177-3AD203B41FA5}">
                      <a16:colId xmlns:a16="http://schemas.microsoft.com/office/drawing/2014/main" val="20001"/>
                    </a:ext>
                  </a:extLst>
                </a:gridCol>
              </a:tblGrid>
              <a:tr h="303141">
                <a:tc>
                  <a:txBody>
                    <a:bodyPr/>
                    <a:lstStyle/>
                    <a:p>
                      <a:r>
                        <a:rPr lang="en-US" dirty="0"/>
                        <a:t>Task</a:t>
                      </a:r>
                    </a:p>
                  </a:txBody>
                  <a:tcPr/>
                </a:tc>
                <a:tc>
                  <a:txBody>
                    <a:bodyPr/>
                    <a:lstStyle/>
                    <a:p>
                      <a:r>
                        <a:rPr lang="en-US" sz="1400" b="1" i="0" u="none" strike="noStrike" kern="1200" baseline="0" dirty="0">
                          <a:solidFill>
                            <a:schemeClr val="lt1"/>
                          </a:solidFill>
                          <a:latin typeface="+mn-lt"/>
                          <a:ea typeface="+mn-ea"/>
                          <a:cs typeface="+mn-cs"/>
                        </a:rPr>
                        <a:t>Command Syntax</a:t>
                      </a:r>
                      <a:endParaRPr lang="en-US" dirty="0"/>
                    </a:p>
                  </a:txBody>
                  <a:tcPr/>
                </a:tc>
                <a:extLst>
                  <a:ext uri="{0D108BD9-81ED-4DB2-BD59-A6C34878D82A}">
                    <a16:rowId xmlns:a16="http://schemas.microsoft.com/office/drawing/2014/main" val="10000"/>
                  </a:ext>
                </a:extLst>
              </a:tr>
              <a:tr h="296960">
                <a:tc>
                  <a:txBody>
                    <a:bodyPr/>
                    <a:lstStyle/>
                    <a:p>
                      <a:r>
                        <a:rPr lang="en-US" sz="1600" dirty="0">
                          <a:solidFill>
                            <a:srgbClr val="000000"/>
                          </a:solidFill>
                          <a:effectLst/>
                          <a:latin typeface="+mj-lt"/>
                        </a:rPr>
                        <a:t>Specify the MAC address for the HSRP VIP </a:t>
                      </a:r>
                    </a:p>
                  </a:txBody>
                  <a:tcPr anchor="ctr"/>
                </a:tc>
                <a:tc>
                  <a:txBody>
                    <a:bodyPr/>
                    <a:lstStyle/>
                    <a:p>
                      <a:r>
                        <a:rPr lang="en-US" sz="1600" b="1" dirty="0">
                          <a:solidFill>
                            <a:srgbClr val="000000"/>
                          </a:solidFill>
                          <a:effectLst/>
                          <a:latin typeface="+mj-lt"/>
                        </a:rPr>
                        <a:t>standby </a:t>
                      </a:r>
                      <a:r>
                        <a:rPr lang="en-US" sz="1600" i="1" dirty="0">
                          <a:solidFill>
                            <a:srgbClr val="000000"/>
                          </a:solidFill>
                          <a:effectLst/>
                          <a:latin typeface="+mj-lt"/>
                        </a:rPr>
                        <a:t>instance-id</a:t>
                      </a:r>
                      <a:r>
                        <a:rPr lang="en-US" sz="1600" dirty="0">
                          <a:solidFill>
                            <a:srgbClr val="000000"/>
                          </a:solidFill>
                          <a:effectLst/>
                          <a:latin typeface="+mj-lt"/>
                        </a:rPr>
                        <a:t> </a:t>
                      </a:r>
                      <a:r>
                        <a:rPr lang="en-US" sz="1600" b="1" dirty="0">
                          <a:solidFill>
                            <a:srgbClr val="000000"/>
                          </a:solidFill>
                          <a:effectLst/>
                          <a:latin typeface="+mj-lt"/>
                        </a:rPr>
                        <a:t>mac-address </a:t>
                      </a:r>
                      <a:r>
                        <a:rPr lang="en-US" sz="1600" i="1" dirty="0">
                          <a:solidFill>
                            <a:srgbClr val="000000"/>
                          </a:solidFill>
                          <a:effectLst/>
                          <a:latin typeface="+mj-lt"/>
                        </a:rPr>
                        <a:t>mac-address </a:t>
                      </a:r>
                    </a:p>
                  </a:txBody>
                  <a:tcPr anchor="ctr"/>
                </a:tc>
                <a:extLst>
                  <a:ext uri="{0D108BD9-81ED-4DB2-BD59-A6C34878D82A}">
                    <a16:rowId xmlns:a16="http://schemas.microsoft.com/office/drawing/2014/main" val="1697430737"/>
                  </a:ext>
                </a:extLst>
              </a:tr>
              <a:tr h="296960">
                <a:tc>
                  <a:txBody>
                    <a:bodyPr/>
                    <a:lstStyle/>
                    <a:p>
                      <a:r>
                        <a:rPr lang="en-US" sz="1600" dirty="0">
                          <a:solidFill>
                            <a:srgbClr val="000000"/>
                          </a:solidFill>
                          <a:effectLst/>
                          <a:latin typeface="+mj-lt"/>
                        </a:rPr>
                        <a:t>Configure the HSRP timers for neighbor health checks </a:t>
                      </a:r>
                    </a:p>
                  </a:txBody>
                  <a:tcPr anchor="ctr"/>
                </a:tc>
                <a:tc>
                  <a:txBody>
                    <a:bodyPr/>
                    <a:lstStyle/>
                    <a:p>
                      <a:r>
                        <a:rPr lang="en-US" sz="1600" b="1" dirty="0">
                          <a:solidFill>
                            <a:srgbClr val="000000"/>
                          </a:solidFill>
                          <a:effectLst/>
                          <a:latin typeface="+mj-lt"/>
                        </a:rPr>
                        <a:t>standby </a:t>
                      </a:r>
                      <a:r>
                        <a:rPr lang="en-US" sz="1600" i="1" dirty="0">
                          <a:solidFill>
                            <a:srgbClr val="000000"/>
                          </a:solidFill>
                          <a:effectLst/>
                          <a:latin typeface="+mj-lt"/>
                        </a:rPr>
                        <a:t>instance-id </a:t>
                      </a:r>
                      <a:r>
                        <a:rPr lang="en-US" sz="1600" b="1" dirty="0">
                          <a:solidFill>
                            <a:srgbClr val="000000"/>
                          </a:solidFill>
                          <a:effectLst/>
                          <a:latin typeface="+mj-lt"/>
                        </a:rPr>
                        <a:t>timers </a:t>
                      </a:r>
                      <a:r>
                        <a:rPr lang="en-US" sz="1600" dirty="0">
                          <a:solidFill>
                            <a:srgbClr val="000000"/>
                          </a:solidFill>
                          <a:effectLst/>
                          <a:latin typeface="+mj-lt"/>
                        </a:rPr>
                        <a:t>{</a:t>
                      </a:r>
                      <a:r>
                        <a:rPr lang="en-US" sz="1600" b="1" dirty="0">
                          <a:solidFill>
                            <a:srgbClr val="000000"/>
                          </a:solidFill>
                          <a:effectLst/>
                          <a:latin typeface="+mj-lt"/>
                        </a:rPr>
                        <a:t>seconds </a:t>
                      </a:r>
                      <a:r>
                        <a:rPr lang="en-US" sz="1600" dirty="0">
                          <a:solidFill>
                            <a:srgbClr val="000000"/>
                          </a:solidFill>
                          <a:effectLst/>
                          <a:latin typeface="+mj-lt"/>
                        </a:rPr>
                        <a:t>| </a:t>
                      </a:r>
                      <a:r>
                        <a:rPr lang="en-US" sz="1600" b="1" dirty="0">
                          <a:solidFill>
                            <a:srgbClr val="000000"/>
                          </a:solidFill>
                          <a:effectLst/>
                          <a:latin typeface="+mj-lt"/>
                        </a:rPr>
                        <a:t>msec milliseconds</a:t>
                      </a:r>
                      <a:r>
                        <a:rPr lang="en-US" sz="1600" dirty="0">
                          <a:solidFill>
                            <a:srgbClr val="000000"/>
                          </a:solidFill>
                          <a:effectLst/>
                          <a:latin typeface="+mj-lt"/>
                        </a:rPr>
                        <a:t>} </a:t>
                      </a:r>
                    </a:p>
                  </a:txBody>
                  <a:tcPr anchor="ctr"/>
                </a:tc>
                <a:extLst>
                  <a:ext uri="{0D108BD9-81ED-4DB2-BD59-A6C34878D82A}">
                    <a16:rowId xmlns:a16="http://schemas.microsoft.com/office/drawing/2014/main" val="3049049503"/>
                  </a:ext>
                </a:extLst>
              </a:tr>
              <a:tr h="296960">
                <a:tc>
                  <a:txBody>
                    <a:bodyPr/>
                    <a:lstStyle/>
                    <a:p>
                      <a:r>
                        <a:rPr lang="en-US" sz="1600" dirty="0">
                          <a:solidFill>
                            <a:srgbClr val="000000"/>
                          </a:solidFill>
                          <a:effectLst/>
                          <a:latin typeface="+mj-lt"/>
                        </a:rPr>
                        <a:t>Link object tracking to a decrease in priority upon failure of the HSRP </a:t>
                      </a:r>
                    </a:p>
                  </a:txBody>
                  <a:tcPr anchor="ctr"/>
                </a:tc>
                <a:tc>
                  <a:txBody>
                    <a:bodyPr/>
                    <a:lstStyle/>
                    <a:p>
                      <a:r>
                        <a:rPr lang="en-US" sz="1600" b="1" dirty="0">
                          <a:solidFill>
                            <a:srgbClr val="000000"/>
                          </a:solidFill>
                          <a:effectLst/>
                          <a:latin typeface="+mj-lt"/>
                        </a:rPr>
                        <a:t>standby </a:t>
                      </a:r>
                      <a:r>
                        <a:rPr lang="en-US" sz="1600" i="1" dirty="0">
                          <a:solidFill>
                            <a:srgbClr val="000000"/>
                          </a:solidFill>
                          <a:effectLst/>
                          <a:latin typeface="+mj-lt"/>
                        </a:rPr>
                        <a:t>instance-id</a:t>
                      </a:r>
                      <a:r>
                        <a:rPr lang="en-US" sz="1600" dirty="0">
                          <a:solidFill>
                            <a:srgbClr val="000000"/>
                          </a:solidFill>
                          <a:effectLst/>
                          <a:latin typeface="+mj-lt"/>
                        </a:rPr>
                        <a:t> </a:t>
                      </a:r>
                      <a:r>
                        <a:rPr lang="en-US" sz="1600" b="1" dirty="0">
                          <a:solidFill>
                            <a:srgbClr val="000000"/>
                          </a:solidFill>
                          <a:effectLst/>
                          <a:latin typeface="+mj-lt"/>
                        </a:rPr>
                        <a:t>track </a:t>
                      </a:r>
                      <a:r>
                        <a:rPr lang="en-US" sz="1600" i="1" dirty="0">
                          <a:solidFill>
                            <a:srgbClr val="000000"/>
                          </a:solidFill>
                          <a:effectLst/>
                          <a:latin typeface="+mj-lt"/>
                        </a:rPr>
                        <a:t>object-id </a:t>
                      </a:r>
                      <a:r>
                        <a:rPr lang="en-US" sz="1600" b="1" dirty="0">
                          <a:solidFill>
                            <a:srgbClr val="000000"/>
                          </a:solidFill>
                          <a:effectLst/>
                          <a:latin typeface="+mj-lt"/>
                        </a:rPr>
                        <a:t>decrement </a:t>
                      </a:r>
                      <a:r>
                        <a:rPr lang="en-US" sz="1600" i="1" dirty="0">
                          <a:solidFill>
                            <a:srgbClr val="000000"/>
                          </a:solidFill>
                          <a:effectLst/>
                          <a:latin typeface="+mj-lt"/>
                        </a:rPr>
                        <a:t>decrement-value </a:t>
                      </a:r>
                    </a:p>
                  </a:txBody>
                  <a:tcPr anchor="ctr"/>
                </a:tc>
                <a:extLst>
                  <a:ext uri="{0D108BD9-81ED-4DB2-BD59-A6C34878D82A}">
                    <a16:rowId xmlns:a16="http://schemas.microsoft.com/office/drawing/2014/main" val="1216766466"/>
                  </a:ext>
                </a:extLst>
              </a:tr>
              <a:tr h="296960">
                <a:tc>
                  <a:txBody>
                    <a:bodyPr/>
                    <a:lstStyle/>
                    <a:p>
                      <a:r>
                        <a:rPr lang="en-US" sz="1600" dirty="0">
                          <a:solidFill>
                            <a:srgbClr val="000000"/>
                          </a:solidFill>
                          <a:effectLst/>
                          <a:latin typeface="+mj-lt"/>
                        </a:rPr>
                        <a:t>Configure the VIP gateway for the VRRP instance </a:t>
                      </a:r>
                    </a:p>
                  </a:txBody>
                  <a:tcPr anchor="ctr"/>
                </a:tc>
                <a:tc>
                  <a:txBody>
                    <a:bodyPr/>
                    <a:lstStyle/>
                    <a:p>
                      <a:r>
                        <a:rPr lang="en-US" sz="1600" b="1" dirty="0">
                          <a:solidFill>
                            <a:srgbClr val="000000"/>
                          </a:solidFill>
                          <a:effectLst/>
                          <a:latin typeface="+mj-lt"/>
                        </a:rPr>
                        <a:t>vrrp </a:t>
                      </a:r>
                      <a:r>
                        <a:rPr lang="en-US" sz="1600" i="1" dirty="0">
                          <a:solidFill>
                            <a:srgbClr val="000000"/>
                          </a:solidFill>
                          <a:effectLst/>
                          <a:latin typeface="+mj-lt"/>
                        </a:rPr>
                        <a:t>instance-id</a:t>
                      </a:r>
                      <a:r>
                        <a:rPr lang="en-US" sz="1600" dirty="0">
                          <a:solidFill>
                            <a:srgbClr val="000000"/>
                          </a:solidFill>
                          <a:effectLst/>
                          <a:latin typeface="+mj-lt"/>
                        </a:rPr>
                        <a:t> </a:t>
                      </a:r>
                      <a:r>
                        <a:rPr lang="en-US" sz="1600" b="1" dirty="0">
                          <a:solidFill>
                            <a:srgbClr val="000000"/>
                          </a:solidFill>
                          <a:effectLst/>
                          <a:latin typeface="+mj-lt"/>
                        </a:rPr>
                        <a:t>ip</a:t>
                      </a:r>
                      <a:r>
                        <a:rPr lang="en-US" sz="1600" b="1" i="1" dirty="0">
                          <a:solidFill>
                            <a:srgbClr val="000000"/>
                          </a:solidFill>
                          <a:effectLst/>
                          <a:latin typeface="+mj-lt"/>
                        </a:rPr>
                        <a:t> </a:t>
                      </a:r>
                      <a:r>
                        <a:rPr lang="en-US" sz="1600" i="1" dirty="0">
                          <a:solidFill>
                            <a:srgbClr val="000000"/>
                          </a:solidFill>
                          <a:effectLst/>
                          <a:latin typeface="+mj-lt"/>
                        </a:rPr>
                        <a:t>vip-address </a:t>
                      </a:r>
                    </a:p>
                  </a:txBody>
                  <a:tcPr anchor="ctr"/>
                </a:tc>
                <a:extLst>
                  <a:ext uri="{0D108BD9-81ED-4DB2-BD59-A6C34878D82A}">
                    <a16:rowId xmlns:a16="http://schemas.microsoft.com/office/drawing/2014/main" val="303954999"/>
                  </a:ext>
                </a:extLst>
              </a:tr>
              <a:tr h="296960">
                <a:tc>
                  <a:txBody>
                    <a:bodyPr/>
                    <a:lstStyle/>
                    <a:p>
                      <a:r>
                        <a:rPr lang="en-US" sz="1600" dirty="0">
                          <a:solidFill>
                            <a:srgbClr val="000000"/>
                          </a:solidFill>
                          <a:effectLst/>
                          <a:latin typeface="+mj-lt"/>
                        </a:rPr>
                        <a:t>Configure the priority for the VRRP instance </a:t>
                      </a:r>
                    </a:p>
                  </a:txBody>
                  <a:tcPr anchor="ctr"/>
                </a:tc>
                <a:tc>
                  <a:txBody>
                    <a:bodyPr/>
                    <a:lstStyle/>
                    <a:p>
                      <a:r>
                        <a:rPr lang="en-US" sz="1600" b="1" dirty="0">
                          <a:solidFill>
                            <a:srgbClr val="000000"/>
                          </a:solidFill>
                          <a:effectLst/>
                          <a:latin typeface="+mj-lt"/>
                        </a:rPr>
                        <a:t>vrrp </a:t>
                      </a:r>
                      <a:r>
                        <a:rPr lang="en-US" sz="1600" i="1" dirty="0">
                          <a:solidFill>
                            <a:srgbClr val="000000"/>
                          </a:solidFill>
                          <a:effectLst/>
                          <a:latin typeface="+mj-lt"/>
                        </a:rPr>
                        <a:t>instance-id</a:t>
                      </a:r>
                      <a:r>
                        <a:rPr lang="en-US" sz="1600" dirty="0">
                          <a:solidFill>
                            <a:srgbClr val="000000"/>
                          </a:solidFill>
                          <a:effectLst/>
                          <a:latin typeface="+mj-lt"/>
                        </a:rPr>
                        <a:t> </a:t>
                      </a:r>
                      <a:r>
                        <a:rPr lang="en-US" sz="1600" b="1" dirty="0">
                          <a:solidFill>
                            <a:srgbClr val="000000"/>
                          </a:solidFill>
                          <a:effectLst/>
                          <a:latin typeface="+mj-lt"/>
                        </a:rPr>
                        <a:t>priority </a:t>
                      </a:r>
                      <a:endParaRPr lang="en-US" sz="1600" i="1" dirty="0">
                        <a:solidFill>
                          <a:srgbClr val="000000"/>
                        </a:solidFill>
                        <a:effectLst/>
                        <a:latin typeface="+mj-lt"/>
                      </a:endParaRPr>
                    </a:p>
                  </a:txBody>
                  <a:tcPr anchor="ctr"/>
                </a:tc>
                <a:extLst>
                  <a:ext uri="{0D108BD9-81ED-4DB2-BD59-A6C34878D82A}">
                    <a16:rowId xmlns:a16="http://schemas.microsoft.com/office/drawing/2014/main" val="2290626390"/>
                  </a:ext>
                </a:extLst>
              </a:tr>
              <a:tr h="296960">
                <a:tc>
                  <a:txBody>
                    <a:bodyPr/>
                    <a:lstStyle/>
                    <a:p>
                      <a:r>
                        <a:rPr lang="en-US" sz="1600" dirty="0">
                          <a:solidFill>
                            <a:srgbClr val="000000"/>
                          </a:solidFill>
                          <a:effectLst/>
                          <a:latin typeface="+mj-lt"/>
                        </a:rPr>
                        <a:t>Link object tracking to a decrease in priority upon failure with VRRP </a:t>
                      </a:r>
                    </a:p>
                  </a:txBody>
                  <a:tcPr anchor="ctr"/>
                </a:tc>
                <a:tc>
                  <a:txBody>
                    <a:bodyPr/>
                    <a:lstStyle/>
                    <a:p>
                      <a:r>
                        <a:rPr lang="en-US" sz="1600" b="1" dirty="0">
                          <a:solidFill>
                            <a:srgbClr val="000000"/>
                          </a:solidFill>
                          <a:effectLst/>
                          <a:latin typeface="+mj-lt"/>
                        </a:rPr>
                        <a:t>vrrp </a:t>
                      </a:r>
                      <a:r>
                        <a:rPr lang="en-US" sz="1600" i="1" dirty="0">
                          <a:solidFill>
                            <a:srgbClr val="000000"/>
                          </a:solidFill>
                          <a:effectLst/>
                          <a:latin typeface="+mj-lt"/>
                        </a:rPr>
                        <a:t>instance-id</a:t>
                      </a:r>
                      <a:r>
                        <a:rPr lang="en-US" sz="1600" dirty="0">
                          <a:solidFill>
                            <a:srgbClr val="000000"/>
                          </a:solidFill>
                          <a:effectLst/>
                          <a:latin typeface="+mj-lt"/>
                        </a:rPr>
                        <a:t> </a:t>
                      </a:r>
                      <a:r>
                        <a:rPr lang="en-US" sz="1600" b="1" dirty="0">
                          <a:solidFill>
                            <a:srgbClr val="000000"/>
                          </a:solidFill>
                          <a:effectLst/>
                          <a:latin typeface="+mj-lt"/>
                        </a:rPr>
                        <a:t>track </a:t>
                      </a:r>
                      <a:r>
                        <a:rPr lang="en-US" sz="1600" i="1" dirty="0">
                          <a:solidFill>
                            <a:srgbClr val="000000"/>
                          </a:solidFill>
                          <a:effectLst/>
                          <a:latin typeface="+mj-lt"/>
                        </a:rPr>
                        <a:t>object-id</a:t>
                      </a:r>
                      <a:r>
                        <a:rPr lang="en-US" sz="1600" dirty="0">
                          <a:solidFill>
                            <a:srgbClr val="000000"/>
                          </a:solidFill>
                          <a:effectLst/>
                          <a:latin typeface="+mj-lt"/>
                        </a:rPr>
                        <a:t> </a:t>
                      </a:r>
                      <a:r>
                        <a:rPr lang="en-US" sz="1600" b="1" dirty="0">
                          <a:solidFill>
                            <a:srgbClr val="000000"/>
                          </a:solidFill>
                          <a:effectLst/>
                          <a:latin typeface="+mj-lt"/>
                        </a:rPr>
                        <a:t>decrement </a:t>
                      </a:r>
                      <a:r>
                        <a:rPr lang="en-US" sz="1600" i="1" dirty="0">
                          <a:solidFill>
                            <a:srgbClr val="000000"/>
                          </a:solidFill>
                          <a:effectLst/>
                          <a:latin typeface="+mj-lt"/>
                        </a:rPr>
                        <a:t>decrement-value </a:t>
                      </a:r>
                    </a:p>
                  </a:txBody>
                  <a:tcPr anchor="ctr"/>
                </a:tc>
                <a:extLst>
                  <a:ext uri="{0D108BD9-81ED-4DB2-BD59-A6C34878D82A}">
                    <a16:rowId xmlns:a16="http://schemas.microsoft.com/office/drawing/2014/main" val="1933086500"/>
                  </a:ext>
                </a:extLst>
              </a:tr>
              <a:tr h="296960">
                <a:tc>
                  <a:txBody>
                    <a:bodyPr/>
                    <a:lstStyle/>
                    <a:p>
                      <a:r>
                        <a:rPr lang="en-US" sz="1600" dirty="0">
                          <a:solidFill>
                            <a:srgbClr val="000000"/>
                          </a:solidFill>
                          <a:effectLst/>
                          <a:latin typeface="+mj-lt"/>
                        </a:rPr>
                        <a:t>Configure the VIP gateway for a GLBP instance </a:t>
                      </a:r>
                    </a:p>
                  </a:txBody>
                  <a:tcPr anchor="ctr"/>
                </a:tc>
                <a:tc>
                  <a:txBody>
                    <a:bodyPr/>
                    <a:lstStyle/>
                    <a:p>
                      <a:r>
                        <a:rPr lang="en-US" sz="1600" b="1" dirty="0">
                          <a:solidFill>
                            <a:srgbClr val="000000"/>
                          </a:solidFill>
                          <a:effectLst/>
                          <a:latin typeface="+mj-lt"/>
                        </a:rPr>
                        <a:t>glbp</a:t>
                      </a:r>
                      <a:r>
                        <a:rPr lang="en-US" sz="1600" b="1" i="1" dirty="0">
                          <a:solidFill>
                            <a:srgbClr val="000000"/>
                          </a:solidFill>
                          <a:effectLst/>
                          <a:latin typeface="+mj-lt"/>
                        </a:rPr>
                        <a:t> </a:t>
                      </a:r>
                      <a:r>
                        <a:rPr lang="en-US" sz="1600" i="1" dirty="0">
                          <a:solidFill>
                            <a:srgbClr val="000000"/>
                          </a:solidFill>
                          <a:effectLst/>
                          <a:latin typeface="+mj-lt"/>
                        </a:rPr>
                        <a:t>instance-id </a:t>
                      </a:r>
                      <a:r>
                        <a:rPr lang="en-US" sz="1600" b="1" dirty="0">
                          <a:solidFill>
                            <a:srgbClr val="000000"/>
                          </a:solidFill>
                          <a:effectLst/>
                          <a:latin typeface="+mj-lt"/>
                        </a:rPr>
                        <a:t>ip </a:t>
                      </a:r>
                      <a:r>
                        <a:rPr lang="en-US" sz="1600" i="1" dirty="0">
                          <a:solidFill>
                            <a:srgbClr val="000000"/>
                          </a:solidFill>
                          <a:effectLst/>
                          <a:latin typeface="+mj-lt"/>
                        </a:rPr>
                        <a:t>vip-address </a:t>
                      </a:r>
                    </a:p>
                  </a:txBody>
                  <a:tcPr anchor="ctr"/>
                </a:tc>
                <a:extLst>
                  <a:ext uri="{0D108BD9-81ED-4DB2-BD59-A6C34878D82A}">
                    <a16:rowId xmlns:a16="http://schemas.microsoft.com/office/drawing/2014/main" val="908190190"/>
                  </a:ext>
                </a:extLst>
              </a:tr>
              <a:tr h="296960">
                <a:tc>
                  <a:txBody>
                    <a:bodyPr/>
                    <a:lstStyle/>
                    <a:p>
                      <a:r>
                        <a:rPr lang="en-US" sz="1600" dirty="0">
                          <a:solidFill>
                            <a:srgbClr val="000000"/>
                          </a:solidFill>
                          <a:effectLst/>
                          <a:latin typeface="+mj-lt"/>
                        </a:rPr>
                        <a:t>Enable preemption for a GLBP instance </a:t>
                      </a:r>
                    </a:p>
                  </a:txBody>
                  <a:tcPr anchor="ctr"/>
                </a:tc>
                <a:tc>
                  <a:txBody>
                    <a:bodyPr/>
                    <a:lstStyle/>
                    <a:p>
                      <a:r>
                        <a:rPr lang="en-US" sz="1600" b="1" dirty="0">
                          <a:solidFill>
                            <a:srgbClr val="000000"/>
                          </a:solidFill>
                          <a:effectLst/>
                          <a:latin typeface="+mj-lt"/>
                        </a:rPr>
                        <a:t>glbp </a:t>
                      </a:r>
                      <a:r>
                        <a:rPr lang="en-US" sz="1600" i="1" dirty="0">
                          <a:solidFill>
                            <a:srgbClr val="000000"/>
                          </a:solidFill>
                          <a:effectLst/>
                          <a:latin typeface="+mj-lt"/>
                        </a:rPr>
                        <a:t>instance-id</a:t>
                      </a:r>
                      <a:r>
                        <a:rPr lang="en-US" sz="1600" dirty="0">
                          <a:solidFill>
                            <a:srgbClr val="000000"/>
                          </a:solidFill>
                          <a:effectLst/>
                          <a:latin typeface="+mj-lt"/>
                        </a:rPr>
                        <a:t> </a:t>
                      </a:r>
                      <a:r>
                        <a:rPr lang="en-US" sz="1600" b="1" dirty="0">
                          <a:solidFill>
                            <a:srgbClr val="000000"/>
                          </a:solidFill>
                          <a:effectLst/>
                          <a:latin typeface="+mj-lt"/>
                        </a:rPr>
                        <a:t>preempt </a:t>
                      </a:r>
                      <a:endParaRPr lang="en-US" sz="1600" dirty="0">
                        <a:solidFill>
                          <a:srgbClr val="000000"/>
                        </a:solidFill>
                        <a:effectLst/>
                        <a:latin typeface="+mj-lt"/>
                      </a:endParaRPr>
                    </a:p>
                  </a:txBody>
                  <a:tcPr anchor="ctr"/>
                </a:tc>
                <a:extLst>
                  <a:ext uri="{0D108BD9-81ED-4DB2-BD59-A6C34878D82A}">
                    <a16:rowId xmlns:a16="http://schemas.microsoft.com/office/drawing/2014/main" val="764812248"/>
                  </a:ext>
                </a:extLst>
              </a:tr>
            </a:tbl>
          </a:graphicData>
        </a:graphic>
      </p:graphicFrame>
    </p:spTree>
    <p:extLst>
      <p:ext uri="{BB962C8B-B14F-4D97-AF65-F5344CB8AC3E}">
        <p14:creationId xmlns:p14="http://schemas.microsoft.com/office/powerpoint/2010/main" val="1207540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
            <a:ext cx="8345488" cy="681318"/>
          </a:xfrm>
        </p:spPr>
        <p:txBody>
          <a:bodyPr/>
          <a:lstStyle/>
          <a:p>
            <a:r>
              <a:rPr lang="en-US" sz="1600" dirty="0"/>
              <a:t>Prepare for the Exam</a:t>
            </a:r>
            <a:br>
              <a:rPr lang="en-US" sz="2400" dirty="0"/>
            </a:br>
            <a:r>
              <a:rPr lang="en-US" sz="2400" dirty="0"/>
              <a:t>Command Reference for Chapter 15 (Cont.)</a:t>
            </a:r>
          </a:p>
        </p:txBody>
      </p:sp>
      <p:graphicFrame>
        <p:nvGraphicFramePr>
          <p:cNvPr id="2" name="Table 1"/>
          <p:cNvGraphicFramePr>
            <a:graphicFrameLocks noGrp="1"/>
          </p:cNvGraphicFramePr>
          <p:nvPr>
            <p:extLst>
              <p:ext uri="{D42A27DB-BD31-4B8C-83A1-F6EECF244321}">
                <p14:modId xmlns:p14="http://schemas.microsoft.com/office/powerpoint/2010/main" val="413040469"/>
              </p:ext>
            </p:extLst>
          </p:nvPr>
        </p:nvGraphicFramePr>
        <p:xfrm>
          <a:off x="87283" y="681319"/>
          <a:ext cx="8969433" cy="4015740"/>
        </p:xfrm>
        <a:graphic>
          <a:graphicData uri="http://schemas.openxmlformats.org/drawingml/2006/table">
            <a:tbl>
              <a:tblPr firstRow="1" bandRow="1">
                <a:tableStyleId>{5C22544A-7EE6-4342-B048-85BDC9FD1C3A}</a:tableStyleId>
              </a:tblPr>
              <a:tblGrid>
                <a:gridCol w="4766811">
                  <a:extLst>
                    <a:ext uri="{9D8B030D-6E8A-4147-A177-3AD203B41FA5}">
                      <a16:colId xmlns:a16="http://schemas.microsoft.com/office/drawing/2014/main" val="20000"/>
                    </a:ext>
                  </a:extLst>
                </a:gridCol>
                <a:gridCol w="4202622">
                  <a:extLst>
                    <a:ext uri="{9D8B030D-6E8A-4147-A177-3AD203B41FA5}">
                      <a16:colId xmlns:a16="http://schemas.microsoft.com/office/drawing/2014/main" val="20001"/>
                    </a:ext>
                  </a:extLst>
                </a:gridCol>
              </a:tblGrid>
              <a:tr h="303141">
                <a:tc>
                  <a:txBody>
                    <a:bodyPr/>
                    <a:lstStyle/>
                    <a:p>
                      <a:r>
                        <a:rPr lang="en-US" dirty="0"/>
                        <a:t>Task</a:t>
                      </a:r>
                    </a:p>
                  </a:txBody>
                  <a:tcPr/>
                </a:tc>
                <a:tc>
                  <a:txBody>
                    <a:bodyPr/>
                    <a:lstStyle/>
                    <a:p>
                      <a:r>
                        <a:rPr lang="en-US" sz="1400" b="1" i="0" u="none" strike="noStrike" kern="1200" baseline="0" dirty="0">
                          <a:solidFill>
                            <a:schemeClr val="lt1"/>
                          </a:solidFill>
                          <a:latin typeface="+mn-lt"/>
                          <a:ea typeface="+mn-ea"/>
                          <a:cs typeface="+mn-cs"/>
                        </a:rPr>
                        <a:t>Command Syntax</a:t>
                      </a:r>
                      <a:endParaRPr lang="en-US" dirty="0"/>
                    </a:p>
                  </a:txBody>
                  <a:tcPr/>
                </a:tc>
                <a:extLst>
                  <a:ext uri="{0D108BD9-81ED-4DB2-BD59-A6C34878D82A}">
                    <a16:rowId xmlns:a16="http://schemas.microsoft.com/office/drawing/2014/main" val="10000"/>
                  </a:ext>
                </a:extLst>
              </a:tr>
              <a:tr h="296960">
                <a:tc>
                  <a:txBody>
                    <a:bodyPr/>
                    <a:lstStyle/>
                    <a:p>
                      <a:r>
                        <a:rPr lang="en-US" sz="1550" dirty="0">
                          <a:solidFill>
                            <a:srgbClr val="000000"/>
                          </a:solidFill>
                          <a:effectLst/>
                          <a:latin typeface="+mj-lt"/>
                        </a:rPr>
                        <a:t>Configure the priority for a GLBP instance </a:t>
                      </a:r>
                    </a:p>
                  </a:txBody>
                  <a:tcPr anchor="ctr"/>
                </a:tc>
                <a:tc>
                  <a:txBody>
                    <a:bodyPr/>
                    <a:lstStyle/>
                    <a:p>
                      <a:r>
                        <a:rPr lang="en-US" sz="1550" b="1" dirty="0">
                          <a:solidFill>
                            <a:srgbClr val="000000"/>
                          </a:solidFill>
                          <a:effectLst/>
                          <a:latin typeface="+mj-lt"/>
                        </a:rPr>
                        <a:t>glbp </a:t>
                      </a:r>
                      <a:r>
                        <a:rPr lang="en-US" sz="1550" i="1" dirty="0">
                          <a:solidFill>
                            <a:srgbClr val="000000"/>
                          </a:solidFill>
                          <a:effectLst/>
                          <a:latin typeface="+mj-lt"/>
                        </a:rPr>
                        <a:t>instance-id</a:t>
                      </a:r>
                      <a:r>
                        <a:rPr lang="en-US" sz="1550" dirty="0">
                          <a:solidFill>
                            <a:srgbClr val="000000"/>
                          </a:solidFill>
                          <a:effectLst/>
                          <a:latin typeface="+mj-lt"/>
                        </a:rPr>
                        <a:t> </a:t>
                      </a:r>
                      <a:r>
                        <a:rPr lang="en-US" sz="1550" b="1" dirty="0">
                          <a:solidFill>
                            <a:srgbClr val="000000"/>
                          </a:solidFill>
                          <a:effectLst/>
                          <a:latin typeface="+mj-lt"/>
                        </a:rPr>
                        <a:t>priority </a:t>
                      </a:r>
                      <a:r>
                        <a:rPr lang="en-US" sz="1550" i="1" dirty="0">
                          <a:solidFill>
                            <a:srgbClr val="000000"/>
                          </a:solidFill>
                          <a:effectLst/>
                          <a:latin typeface="+mj-lt"/>
                        </a:rPr>
                        <a:t>priority </a:t>
                      </a:r>
                    </a:p>
                  </a:txBody>
                  <a:tcPr anchor="ctr"/>
                </a:tc>
                <a:extLst>
                  <a:ext uri="{0D108BD9-81ED-4DB2-BD59-A6C34878D82A}">
                    <a16:rowId xmlns:a16="http://schemas.microsoft.com/office/drawing/2014/main" val="3832752153"/>
                  </a:ext>
                </a:extLst>
              </a:tr>
              <a:tr h="296960">
                <a:tc>
                  <a:txBody>
                    <a:bodyPr/>
                    <a:lstStyle/>
                    <a:p>
                      <a:r>
                        <a:rPr lang="en-US" sz="1550" dirty="0">
                          <a:solidFill>
                            <a:srgbClr val="000000"/>
                          </a:solidFill>
                          <a:effectLst/>
                          <a:latin typeface="+mj-lt"/>
                        </a:rPr>
                        <a:t>Configure GLBP timers for neighbor health checks </a:t>
                      </a:r>
                    </a:p>
                  </a:txBody>
                  <a:tcPr anchor="ctr"/>
                </a:tc>
                <a:tc>
                  <a:txBody>
                    <a:bodyPr/>
                    <a:lstStyle/>
                    <a:p>
                      <a:r>
                        <a:rPr lang="en-US" sz="1550" b="1" dirty="0">
                          <a:solidFill>
                            <a:srgbClr val="000000"/>
                          </a:solidFill>
                          <a:effectLst/>
                          <a:latin typeface="+mj-lt"/>
                        </a:rPr>
                        <a:t>glbp </a:t>
                      </a:r>
                      <a:r>
                        <a:rPr lang="en-US" sz="1550" i="1" dirty="0">
                          <a:solidFill>
                            <a:srgbClr val="000000"/>
                          </a:solidFill>
                          <a:effectLst/>
                          <a:latin typeface="+mj-lt"/>
                        </a:rPr>
                        <a:t>instance-id</a:t>
                      </a:r>
                      <a:r>
                        <a:rPr lang="en-US" sz="1550" dirty="0">
                          <a:solidFill>
                            <a:srgbClr val="000000"/>
                          </a:solidFill>
                          <a:effectLst/>
                          <a:latin typeface="+mj-lt"/>
                        </a:rPr>
                        <a:t> </a:t>
                      </a:r>
                      <a:r>
                        <a:rPr lang="en-US" sz="1550" b="1" dirty="0">
                          <a:solidFill>
                            <a:srgbClr val="000000"/>
                          </a:solidFill>
                          <a:effectLst/>
                          <a:latin typeface="+mj-lt"/>
                        </a:rPr>
                        <a:t>timers </a:t>
                      </a:r>
                      <a:r>
                        <a:rPr lang="en-US" sz="1550" dirty="0">
                          <a:solidFill>
                            <a:srgbClr val="000000"/>
                          </a:solidFill>
                          <a:effectLst/>
                          <a:latin typeface="+mj-lt"/>
                        </a:rPr>
                        <a:t>{</a:t>
                      </a:r>
                      <a:r>
                        <a:rPr lang="en-US" sz="1550" i="1" dirty="0">
                          <a:solidFill>
                            <a:srgbClr val="000000"/>
                          </a:solidFill>
                          <a:effectLst/>
                          <a:latin typeface="+mj-lt"/>
                        </a:rPr>
                        <a:t>hello-seconds</a:t>
                      </a:r>
                      <a:r>
                        <a:rPr lang="en-US" sz="1550" dirty="0">
                          <a:solidFill>
                            <a:srgbClr val="000000"/>
                          </a:solidFill>
                          <a:effectLst/>
                          <a:latin typeface="+mj-lt"/>
                        </a:rPr>
                        <a:t> | </a:t>
                      </a:r>
                      <a:r>
                        <a:rPr lang="en-US" sz="1550" b="1" dirty="0">
                          <a:solidFill>
                            <a:srgbClr val="000000"/>
                          </a:solidFill>
                          <a:effectLst/>
                          <a:latin typeface="+mj-lt"/>
                        </a:rPr>
                        <a:t>msec </a:t>
                      </a:r>
                      <a:r>
                        <a:rPr lang="en-US" sz="1550" i="1" dirty="0">
                          <a:solidFill>
                            <a:srgbClr val="000000"/>
                          </a:solidFill>
                          <a:effectLst/>
                          <a:latin typeface="+mj-lt"/>
                        </a:rPr>
                        <a:t>hello-milliseconds}</a:t>
                      </a:r>
                      <a:r>
                        <a:rPr lang="en-US" sz="1550" dirty="0">
                          <a:solidFill>
                            <a:srgbClr val="000000"/>
                          </a:solidFill>
                          <a:effectLst/>
                          <a:latin typeface="+mj-lt"/>
                        </a:rPr>
                        <a:t> {</a:t>
                      </a:r>
                      <a:r>
                        <a:rPr lang="en-US" sz="1550" i="1" dirty="0">
                          <a:solidFill>
                            <a:srgbClr val="000000"/>
                          </a:solidFill>
                          <a:effectLst/>
                          <a:latin typeface="+mj-lt"/>
                        </a:rPr>
                        <a:t>hold- seconds </a:t>
                      </a:r>
                      <a:r>
                        <a:rPr lang="en-US" sz="1550" dirty="0">
                          <a:solidFill>
                            <a:srgbClr val="000000"/>
                          </a:solidFill>
                          <a:effectLst/>
                          <a:latin typeface="+mj-lt"/>
                        </a:rPr>
                        <a:t>| </a:t>
                      </a:r>
                      <a:r>
                        <a:rPr lang="en-US" sz="1550" b="1" dirty="0">
                          <a:solidFill>
                            <a:srgbClr val="000000"/>
                          </a:solidFill>
                          <a:effectLst/>
                          <a:latin typeface="+mj-lt"/>
                        </a:rPr>
                        <a:t>msec </a:t>
                      </a:r>
                      <a:r>
                        <a:rPr lang="en-US" sz="1550" i="1" dirty="0">
                          <a:solidFill>
                            <a:srgbClr val="000000"/>
                          </a:solidFill>
                          <a:effectLst/>
                          <a:latin typeface="+mj-lt"/>
                        </a:rPr>
                        <a:t>hold-milliseconds</a:t>
                      </a:r>
                      <a:r>
                        <a:rPr lang="en-US" sz="1550" dirty="0">
                          <a:solidFill>
                            <a:srgbClr val="000000"/>
                          </a:solidFill>
                          <a:effectLst/>
                          <a:latin typeface="+mj-lt"/>
                        </a:rPr>
                        <a:t>} </a:t>
                      </a:r>
                    </a:p>
                  </a:txBody>
                  <a:tcPr anchor="ctr"/>
                </a:tc>
                <a:extLst>
                  <a:ext uri="{0D108BD9-81ED-4DB2-BD59-A6C34878D82A}">
                    <a16:rowId xmlns:a16="http://schemas.microsoft.com/office/drawing/2014/main" val="4026820161"/>
                  </a:ext>
                </a:extLst>
              </a:tr>
              <a:tr h="296960">
                <a:tc>
                  <a:txBody>
                    <a:bodyPr/>
                    <a:lstStyle/>
                    <a:p>
                      <a:r>
                        <a:rPr lang="en-US" sz="1550" dirty="0">
                          <a:solidFill>
                            <a:srgbClr val="000000"/>
                          </a:solidFill>
                          <a:effectLst/>
                          <a:latin typeface="+mj-lt"/>
                        </a:rPr>
                        <a:t>Configure the GLBP load-balancing algorithm </a:t>
                      </a:r>
                    </a:p>
                  </a:txBody>
                  <a:tcPr anchor="ctr"/>
                </a:tc>
                <a:tc>
                  <a:txBody>
                    <a:bodyPr/>
                    <a:lstStyle/>
                    <a:p>
                      <a:r>
                        <a:rPr lang="en-US" sz="1550" b="1" dirty="0">
                          <a:solidFill>
                            <a:srgbClr val="000000"/>
                          </a:solidFill>
                          <a:effectLst/>
                          <a:latin typeface="+mj-lt"/>
                        </a:rPr>
                        <a:t>glbp </a:t>
                      </a:r>
                      <a:r>
                        <a:rPr lang="en-US" sz="1550" i="1" dirty="0">
                          <a:solidFill>
                            <a:srgbClr val="000000"/>
                          </a:solidFill>
                          <a:effectLst/>
                          <a:latin typeface="+mj-lt"/>
                        </a:rPr>
                        <a:t>instance-id</a:t>
                      </a:r>
                      <a:r>
                        <a:rPr lang="en-US" sz="1550" dirty="0">
                          <a:solidFill>
                            <a:srgbClr val="000000"/>
                          </a:solidFill>
                          <a:effectLst/>
                          <a:latin typeface="+mj-lt"/>
                        </a:rPr>
                        <a:t> </a:t>
                      </a:r>
                      <a:r>
                        <a:rPr lang="en-US" sz="1550" b="1" dirty="0">
                          <a:solidFill>
                            <a:srgbClr val="000000"/>
                          </a:solidFill>
                          <a:effectLst/>
                          <a:latin typeface="+mj-lt"/>
                        </a:rPr>
                        <a:t>load-balancing </a:t>
                      </a:r>
                      <a:r>
                        <a:rPr lang="en-US" sz="1550" dirty="0">
                          <a:solidFill>
                            <a:srgbClr val="000000"/>
                          </a:solidFill>
                          <a:effectLst/>
                          <a:latin typeface="+mj-lt"/>
                        </a:rPr>
                        <a:t>{</a:t>
                      </a:r>
                      <a:r>
                        <a:rPr lang="en-US" sz="1550" b="1" dirty="0">
                          <a:solidFill>
                            <a:srgbClr val="000000"/>
                          </a:solidFill>
                          <a:effectLst/>
                          <a:latin typeface="+mj-lt"/>
                        </a:rPr>
                        <a:t>host- dependent </a:t>
                      </a:r>
                      <a:r>
                        <a:rPr lang="en-US" sz="1550" dirty="0">
                          <a:solidFill>
                            <a:srgbClr val="000000"/>
                          </a:solidFill>
                          <a:effectLst/>
                          <a:latin typeface="+mj-lt"/>
                        </a:rPr>
                        <a:t>| </a:t>
                      </a:r>
                      <a:r>
                        <a:rPr lang="en-US" sz="1550" b="1" dirty="0">
                          <a:solidFill>
                            <a:srgbClr val="000000"/>
                          </a:solidFill>
                          <a:effectLst/>
                          <a:latin typeface="+mj-lt"/>
                        </a:rPr>
                        <a:t>round-robin </a:t>
                      </a:r>
                      <a:r>
                        <a:rPr lang="en-US" sz="1550" dirty="0">
                          <a:solidFill>
                            <a:srgbClr val="000000"/>
                          </a:solidFill>
                          <a:effectLst/>
                          <a:latin typeface="+mj-lt"/>
                        </a:rPr>
                        <a:t>| </a:t>
                      </a:r>
                      <a:r>
                        <a:rPr lang="en-US" sz="1550" b="1" dirty="0">
                          <a:solidFill>
                            <a:srgbClr val="000000"/>
                          </a:solidFill>
                          <a:effectLst/>
                          <a:latin typeface="+mj-lt"/>
                        </a:rPr>
                        <a:t>weighted</a:t>
                      </a:r>
                      <a:r>
                        <a:rPr lang="en-US" sz="1550" dirty="0">
                          <a:solidFill>
                            <a:srgbClr val="000000"/>
                          </a:solidFill>
                          <a:effectLst/>
                          <a:latin typeface="+mj-lt"/>
                        </a:rPr>
                        <a:t>}. </a:t>
                      </a:r>
                    </a:p>
                  </a:txBody>
                  <a:tcPr anchor="ctr"/>
                </a:tc>
                <a:extLst>
                  <a:ext uri="{0D108BD9-81ED-4DB2-BD59-A6C34878D82A}">
                    <a16:rowId xmlns:a16="http://schemas.microsoft.com/office/drawing/2014/main" val="2290336572"/>
                  </a:ext>
                </a:extLst>
              </a:tr>
              <a:tr h="296960">
                <a:tc>
                  <a:txBody>
                    <a:bodyPr/>
                    <a:lstStyle/>
                    <a:p>
                      <a:r>
                        <a:rPr lang="en-US" sz="1550" dirty="0">
                          <a:solidFill>
                            <a:srgbClr val="000000"/>
                          </a:solidFill>
                          <a:effectLst/>
                          <a:latin typeface="+mj-lt"/>
                        </a:rPr>
                        <a:t>Configure the devices GLBP weight for traffic load balancing </a:t>
                      </a:r>
                    </a:p>
                  </a:txBody>
                  <a:tcPr anchor="ctr"/>
                </a:tc>
                <a:tc>
                  <a:txBody>
                    <a:bodyPr/>
                    <a:lstStyle/>
                    <a:p>
                      <a:r>
                        <a:rPr lang="en-US" sz="1550" b="1" dirty="0">
                          <a:solidFill>
                            <a:srgbClr val="000000"/>
                          </a:solidFill>
                          <a:effectLst/>
                          <a:latin typeface="+mj-lt"/>
                        </a:rPr>
                        <a:t>glbp </a:t>
                      </a:r>
                      <a:r>
                        <a:rPr lang="en-US" sz="1550" i="1" dirty="0">
                          <a:solidFill>
                            <a:srgbClr val="000000"/>
                          </a:solidFill>
                          <a:effectLst/>
                          <a:latin typeface="+mj-lt"/>
                        </a:rPr>
                        <a:t>instance-id</a:t>
                      </a:r>
                      <a:r>
                        <a:rPr lang="en-US" sz="1550" dirty="0">
                          <a:solidFill>
                            <a:srgbClr val="000000"/>
                          </a:solidFill>
                          <a:effectLst/>
                          <a:latin typeface="+mj-lt"/>
                        </a:rPr>
                        <a:t> </a:t>
                      </a:r>
                      <a:r>
                        <a:rPr lang="en-US" sz="1550" b="1" dirty="0">
                          <a:solidFill>
                            <a:srgbClr val="000000"/>
                          </a:solidFill>
                          <a:effectLst/>
                          <a:latin typeface="+mj-lt"/>
                        </a:rPr>
                        <a:t>weighting </a:t>
                      </a:r>
                      <a:r>
                        <a:rPr lang="en-US" sz="1550" i="1" dirty="0">
                          <a:solidFill>
                            <a:srgbClr val="000000"/>
                          </a:solidFill>
                          <a:effectLst/>
                          <a:latin typeface="+mj-lt"/>
                        </a:rPr>
                        <a:t>weight </a:t>
                      </a:r>
                    </a:p>
                  </a:txBody>
                  <a:tcPr anchor="ctr"/>
                </a:tc>
                <a:extLst>
                  <a:ext uri="{0D108BD9-81ED-4DB2-BD59-A6C34878D82A}">
                    <a16:rowId xmlns:a16="http://schemas.microsoft.com/office/drawing/2014/main" val="1895407790"/>
                  </a:ext>
                </a:extLst>
              </a:tr>
              <a:tr h="296960">
                <a:tc>
                  <a:txBody>
                    <a:bodyPr/>
                    <a:lstStyle/>
                    <a:p>
                      <a:r>
                        <a:rPr lang="en-US" sz="1550" dirty="0">
                          <a:solidFill>
                            <a:srgbClr val="000000"/>
                          </a:solidFill>
                          <a:effectLst/>
                          <a:latin typeface="+mj-lt"/>
                        </a:rPr>
                        <a:t>Configure an interface as an outside interface for NAT </a:t>
                      </a:r>
                    </a:p>
                  </a:txBody>
                  <a:tcPr anchor="ctr"/>
                </a:tc>
                <a:tc>
                  <a:txBody>
                    <a:bodyPr/>
                    <a:lstStyle/>
                    <a:p>
                      <a:r>
                        <a:rPr lang="en-US" sz="1550" b="1" dirty="0">
                          <a:solidFill>
                            <a:srgbClr val="000000"/>
                          </a:solidFill>
                          <a:effectLst/>
                          <a:latin typeface="+mj-lt"/>
                        </a:rPr>
                        <a:t>ip nat outside </a:t>
                      </a:r>
                      <a:endParaRPr lang="en-US" sz="1550" dirty="0">
                        <a:solidFill>
                          <a:srgbClr val="000000"/>
                        </a:solidFill>
                        <a:effectLst/>
                        <a:latin typeface="+mj-lt"/>
                      </a:endParaRPr>
                    </a:p>
                  </a:txBody>
                  <a:tcPr anchor="ctr"/>
                </a:tc>
                <a:extLst>
                  <a:ext uri="{0D108BD9-81ED-4DB2-BD59-A6C34878D82A}">
                    <a16:rowId xmlns:a16="http://schemas.microsoft.com/office/drawing/2014/main" val="760986232"/>
                  </a:ext>
                </a:extLst>
              </a:tr>
              <a:tr h="296960">
                <a:tc>
                  <a:txBody>
                    <a:bodyPr/>
                    <a:lstStyle/>
                    <a:p>
                      <a:r>
                        <a:rPr lang="en-US" sz="1550" dirty="0">
                          <a:solidFill>
                            <a:srgbClr val="000000"/>
                          </a:solidFill>
                          <a:effectLst/>
                          <a:latin typeface="+mj-lt"/>
                        </a:rPr>
                        <a:t>Configure an interface as an inside interface for NAT </a:t>
                      </a:r>
                    </a:p>
                  </a:txBody>
                  <a:tcPr anchor="ctr"/>
                </a:tc>
                <a:tc>
                  <a:txBody>
                    <a:bodyPr/>
                    <a:lstStyle/>
                    <a:p>
                      <a:r>
                        <a:rPr lang="en-US" sz="1550" b="1" dirty="0">
                          <a:solidFill>
                            <a:srgbClr val="000000"/>
                          </a:solidFill>
                          <a:effectLst/>
                          <a:latin typeface="+mj-lt"/>
                        </a:rPr>
                        <a:t>ip nat inside </a:t>
                      </a:r>
                      <a:endParaRPr lang="en-US" sz="1550" dirty="0">
                        <a:solidFill>
                          <a:srgbClr val="000000"/>
                        </a:solidFill>
                        <a:effectLst/>
                        <a:latin typeface="+mj-lt"/>
                      </a:endParaRPr>
                    </a:p>
                  </a:txBody>
                  <a:tcPr anchor="ctr"/>
                </a:tc>
                <a:extLst>
                  <a:ext uri="{0D108BD9-81ED-4DB2-BD59-A6C34878D82A}">
                    <a16:rowId xmlns:a16="http://schemas.microsoft.com/office/drawing/2014/main" val="2118976831"/>
                  </a:ext>
                </a:extLst>
              </a:tr>
              <a:tr h="0">
                <a:tc>
                  <a:txBody>
                    <a:bodyPr/>
                    <a:lstStyle/>
                    <a:p>
                      <a:r>
                        <a:rPr lang="en-US" sz="1550" dirty="0">
                          <a:solidFill>
                            <a:srgbClr val="000000"/>
                          </a:solidFill>
                          <a:effectLst/>
                          <a:latin typeface="+mj-lt"/>
                        </a:rPr>
                        <a:t>Configure static inside NAT </a:t>
                      </a:r>
                    </a:p>
                  </a:txBody>
                  <a:tcPr anchor="ctr"/>
                </a:tc>
                <a:tc>
                  <a:txBody>
                    <a:bodyPr/>
                    <a:lstStyle/>
                    <a:p>
                      <a:r>
                        <a:rPr lang="en-US" sz="1550" b="1" dirty="0">
                          <a:solidFill>
                            <a:srgbClr val="000000"/>
                          </a:solidFill>
                          <a:effectLst/>
                          <a:latin typeface="+mj-lt"/>
                        </a:rPr>
                        <a:t>ip nat inside source static </a:t>
                      </a:r>
                      <a:r>
                        <a:rPr lang="en-US" sz="1550" i="1" dirty="0">
                          <a:solidFill>
                            <a:srgbClr val="000000"/>
                          </a:solidFill>
                          <a:effectLst/>
                          <a:latin typeface="+mj-lt"/>
                        </a:rPr>
                        <a:t>inside- local-ip inside-global-ip </a:t>
                      </a:r>
                    </a:p>
                  </a:txBody>
                  <a:tcPr anchor="ctr"/>
                </a:tc>
                <a:extLst>
                  <a:ext uri="{0D108BD9-81ED-4DB2-BD59-A6C34878D82A}">
                    <a16:rowId xmlns:a16="http://schemas.microsoft.com/office/drawing/2014/main" val="4112032387"/>
                  </a:ext>
                </a:extLst>
              </a:tr>
            </a:tbl>
          </a:graphicData>
        </a:graphic>
      </p:graphicFrame>
    </p:spTree>
    <p:extLst>
      <p:ext uri="{BB962C8B-B14F-4D97-AF65-F5344CB8AC3E}">
        <p14:creationId xmlns:p14="http://schemas.microsoft.com/office/powerpoint/2010/main" val="1152458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
            <a:ext cx="8345488" cy="681318"/>
          </a:xfrm>
        </p:spPr>
        <p:txBody>
          <a:bodyPr/>
          <a:lstStyle/>
          <a:p>
            <a:r>
              <a:rPr lang="en-US" sz="1600" dirty="0"/>
              <a:t>Prepare for the Exam</a:t>
            </a:r>
            <a:br>
              <a:rPr lang="en-US" sz="2400" dirty="0"/>
            </a:br>
            <a:r>
              <a:rPr lang="en-US" sz="2400" dirty="0"/>
              <a:t>Command Reference for Chapter 15 (Cont.)</a:t>
            </a:r>
          </a:p>
        </p:txBody>
      </p:sp>
      <p:graphicFrame>
        <p:nvGraphicFramePr>
          <p:cNvPr id="2" name="Table 1"/>
          <p:cNvGraphicFramePr>
            <a:graphicFrameLocks noGrp="1"/>
          </p:cNvGraphicFramePr>
          <p:nvPr>
            <p:extLst>
              <p:ext uri="{D42A27DB-BD31-4B8C-83A1-F6EECF244321}">
                <p14:modId xmlns:p14="http://schemas.microsoft.com/office/powerpoint/2010/main" val="2635840989"/>
              </p:ext>
            </p:extLst>
          </p:nvPr>
        </p:nvGraphicFramePr>
        <p:xfrm>
          <a:off x="253443" y="681319"/>
          <a:ext cx="8446477" cy="4358640"/>
        </p:xfrm>
        <a:graphic>
          <a:graphicData uri="http://schemas.openxmlformats.org/drawingml/2006/table">
            <a:tbl>
              <a:tblPr firstRow="1" bandRow="1">
                <a:tableStyleId>{5C22544A-7EE6-4342-B048-85BDC9FD1C3A}</a:tableStyleId>
              </a:tblPr>
              <a:tblGrid>
                <a:gridCol w="4103404">
                  <a:extLst>
                    <a:ext uri="{9D8B030D-6E8A-4147-A177-3AD203B41FA5}">
                      <a16:colId xmlns:a16="http://schemas.microsoft.com/office/drawing/2014/main" val="20000"/>
                    </a:ext>
                  </a:extLst>
                </a:gridCol>
                <a:gridCol w="4343073">
                  <a:extLst>
                    <a:ext uri="{9D8B030D-6E8A-4147-A177-3AD203B41FA5}">
                      <a16:colId xmlns:a16="http://schemas.microsoft.com/office/drawing/2014/main" val="20001"/>
                    </a:ext>
                  </a:extLst>
                </a:gridCol>
              </a:tblGrid>
              <a:tr h="303141">
                <a:tc>
                  <a:txBody>
                    <a:bodyPr/>
                    <a:lstStyle/>
                    <a:p>
                      <a:r>
                        <a:rPr lang="en-US" dirty="0"/>
                        <a:t>Task</a:t>
                      </a:r>
                    </a:p>
                  </a:txBody>
                  <a:tcPr/>
                </a:tc>
                <a:tc>
                  <a:txBody>
                    <a:bodyPr/>
                    <a:lstStyle/>
                    <a:p>
                      <a:r>
                        <a:rPr lang="en-US" sz="1400" b="1" i="0" u="none" strike="noStrike" kern="1200" baseline="0" dirty="0">
                          <a:solidFill>
                            <a:schemeClr val="lt1"/>
                          </a:solidFill>
                          <a:latin typeface="+mn-lt"/>
                          <a:ea typeface="+mn-ea"/>
                          <a:cs typeface="+mn-cs"/>
                        </a:rPr>
                        <a:t>Command Syntax</a:t>
                      </a:r>
                      <a:endParaRPr lang="en-US" dirty="0"/>
                    </a:p>
                  </a:txBody>
                  <a:tcPr/>
                </a:tc>
                <a:extLst>
                  <a:ext uri="{0D108BD9-81ED-4DB2-BD59-A6C34878D82A}">
                    <a16:rowId xmlns:a16="http://schemas.microsoft.com/office/drawing/2014/main" val="10000"/>
                  </a:ext>
                </a:extLst>
              </a:tr>
              <a:tr h="296960">
                <a:tc>
                  <a:txBody>
                    <a:bodyPr/>
                    <a:lstStyle/>
                    <a:p>
                      <a:r>
                        <a:rPr lang="en-US" sz="1600" dirty="0">
                          <a:solidFill>
                            <a:srgbClr val="000000"/>
                          </a:solidFill>
                          <a:effectLst/>
                          <a:latin typeface="+mj-lt"/>
                        </a:rPr>
                        <a:t>Configure static outside NAT </a:t>
                      </a:r>
                    </a:p>
                  </a:txBody>
                  <a:tcPr anchor="ctr"/>
                </a:tc>
                <a:tc>
                  <a:txBody>
                    <a:bodyPr/>
                    <a:lstStyle/>
                    <a:p>
                      <a:r>
                        <a:rPr lang="en-US" sz="1600" b="1" dirty="0">
                          <a:solidFill>
                            <a:srgbClr val="000000"/>
                          </a:solidFill>
                          <a:effectLst/>
                          <a:latin typeface="+mj-lt"/>
                        </a:rPr>
                        <a:t>ip nat outside source static </a:t>
                      </a:r>
                      <a:r>
                        <a:rPr lang="en-US" sz="1600" i="1" dirty="0">
                          <a:solidFill>
                            <a:srgbClr val="000000"/>
                          </a:solidFill>
                          <a:effectLst/>
                          <a:latin typeface="+mj-lt"/>
                        </a:rPr>
                        <a:t>outside- global-ip outside-local-ip</a:t>
                      </a:r>
                      <a:r>
                        <a:rPr lang="en-US" sz="1600" dirty="0">
                          <a:solidFill>
                            <a:srgbClr val="000000"/>
                          </a:solidFill>
                          <a:effectLst/>
                          <a:latin typeface="+mj-lt"/>
                        </a:rPr>
                        <a:t> [</a:t>
                      </a:r>
                      <a:r>
                        <a:rPr lang="en-US" sz="1600" b="1" dirty="0">
                          <a:solidFill>
                            <a:srgbClr val="000000"/>
                          </a:solidFill>
                          <a:effectLst/>
                          <a:latin typeface="+mj-lt"/>
                        </a:rPr>
                        <a:t>add-route</a:t>
                      </a:r>
                      <a:r>
                        <a:rPr lang="en-US" sz="1600" dirty="0">
                          <a:solidFill>
                            <a:srgbClr val="000000"/>
                          </a:solidFill>
                          <a:effectLst/>
                          <a:latin typeface="+mj-lt"/>
                        </a:rPr>
                        <a:t>] </a:t>
                      </a:r>
                    </a:p>
                  </a:txBody>
                  <a:tcPr anchor="ctr"/>
                </a:tc>
                <a:extLst>
                  <a:ext uri="{0D108BD9-81ED-4DB2-BD59-A6C34878D82A}">
                    <a16:rowId xmlns:a16="http://schemas.microsoft.com/office/drawing/2014/main" val="2475444155"/>
                  </a:ext>
                </a:extLst>
              </a:tr>
              <a:tr h="296960">
                <a:tc>
                  <a:txBody>
                    <a:bodyPr/>
                    <a:lstStyle/>
                    <a:p>
                      <a:r>
                        <a:rPr lang="en-US" sz="1600" dirty="0">
                          <a:solidFill>
                            <a:srgbClr val="000000"/>
                          </a:solidFill>
                          <a:effectLst/>
                          <a:latin typeface="+mj-lt"/>
                        </a:rPr>
                        <a:t>Configure pooled NAT </a:t>
                      </a:r>
                    </a:p>
                  </a:txBody>
                  <a:tcPr anchor="ctr"/>
                </a:tc>
                <a:tc>
                  <a:txBody>
                    <a:bodyPr/>
                    <a:lstStyle/>
                    <a:p>
                      <a:r>
                        <a:rPr lang="en-US" sz="1600" b="1" dirty="0">
                          <a:solidFill>
                            <a:srgbClr val="000000"/>
                          </a:solidFill>
                          <a:effectLst/>
                          <a:latin typeface="+mj-lt"/>
                        </a:rPr>
                        <a:t>ip nat pool </a:t>
                      </a:r>
                      <a:r>
                        <a:rPr lang="en-US" sz="1600" i="1" dirty="0">
                          <a:solidFill>
                            <a:srgbClr val="000000"/>
                          </a:solidFill>
                          <a:effectLst/>
                          <a:latin typeface="+mj-lt"/>
                        </a:rPr>
                        <a:t>nat-pool-name starting-ip ending-ip</a:t>
                      </a:r>
                      <a:r>
                        <a:rPr lang="en-US" sz="1600" dirty="0">
                          <a:solidFill>
                            <a:srgbClr val="000000"/>
                          </a:solidFill>
                          <a:effectLst/>
                          <a:latin typeface="+mj-lt"/>
                        </a:rPr>
                        <a:t> </a:t>
                      </a:r>
                      <a:r>
                        <a:rPr lang="en-US" sz="1600" b="1" dirty="0">
                          <a:solidFill>
                            <a:srgbClr val="000000"/>
                          </a:solidFill>
                          <a:effectLst/>
                          <a:latin typeface="+mj-lt"/>
                        </a:rPr>
                        <a:t>prefix-length </a:t>
                      </a:r>
                      <a:r>
                        <a:rPr lang="en-US" sz="1600" i="1" dirty="0">
                          <a:solidFill>
                            <a:srgbClr val="000000"/>
                          </a:solidFill>
                          <a:effectLst/>
                          <a:latin typeface="+mj-lt"/>
                        </a:rPr>
                        <a:t>prefix-length </a:t>
                      </a:r>
                    </a:p>
                  </a:txBody>
                  <a:tcPr anchor="ctr"/>
                </a:tc>
                <a:extLst>
                  <a:ext uri="{0D108BD9-81ED-4DB2-BD59-A6C34878D82A}">
                    <a16:rowId xmlns:a16="http://schemas.microsoft.com/office/drawing/2014/main" val="4026820161"/>
                  </a:ext>
                </a:extLst>
              </a:tr>
              <a:tr h="296960">
                <a:tc>
                  <a:txBody>
                    <a:bodyPr/>
                    <a:lstStyle/>
                    <a:p>
                      <a:r>
                        <a:rPr lang="en-US" sz="1600" dirty="0">
                          <a:solidFill>
                            <a:srgbClr val="000000"/>
                          </a:solidFill>
                          <a:effectLst/>
                          <a:latin typeface="+mj-lt"/>
                        </a:rPr>
                        <a:t>Define the NAT pool for global IP addresses </a:t>
                      </a:r>
                    </a:p>
                  </a:txBody>
                  <a:tcPr anchor="ctr"/>
                </a:tc>
                <a:tc>
                  <a:txBody>
                    <a:bodyPr/>
                    <a:lstStyle/>
                    <a:p>
                      <a:r>
                        <a:rPr lang="en-US" sz="1600" b="1" dirty="0">
                          <a:solidFill>
                            <a:srgbClr val="000000"/>
                          </a:solidFill>
                          <a:effectLst/>
                          <a:latin typeface="+mj-lt"/>
                        </a:rPr>
                        <a:t>ip nat inside source list </a:t>
                      </a:r>
                      <a:r>
                        <a:rPr lang="en-US" sz="1600" i="1" dirty="0">
                          <a:solidFill>
                            <a:srgbClr val="000000"/>
                          </a:solidFill>
                          <a:effectLst/>
                          <a:latin typeface="+mj-lt"/>
                        </a:rPr>
                        <a:t>acl</a:t>
                      </a:r>
                      <a:r>
                        <a:rPr lang="en-US" sz="1600" dirty="0">
                          <a:solidFill>
                            <a:srgbClr val="000000"/>
                          </a:solidFill>
                          <a:effectLst/>
                          <a:latin typeface="+mj-lt"/>
                        </a:rPr>
                        <a:t> </a:t>
                      </a:r>
                      <a:r>
                        <a:rPr lang="en-US" sz="1600" b="1" dirty="0">
                          <a:solidFill>
                            <a:srgbClr val="000000"/>
                          </a:solidFill>
                          <a:effectLst/>
                          <a:latin typeface="+mj-lt"/>
                        </a:rPr>
                        <a:t>pool </a:t>
                      </a:r>
                      <a:r>
                        <a:rPr lang="en-US" sz="1600" i="1" dirty="0">
                          <a:solidFill>
                            <a:srgbClr val="000000"/>
                          </a:solidFill>
                          <a:effectLst/>
                          <a:latin typeface="+mj-lt"/>
                        </a:rPr>
                        <a:t>nat-pool-name </a:t>
                      </a:r>
                    </a:p>
                  </a:txBody>
                  <a:tcPr anchor="ctr"/>
                </a:tc>
                <a:extLst>
                  <a:ext uri="{0D108BD9-81ED-4DB2-BD59-A6C34878D82A}">
                    <a16:rowId xmlns:a16="http://schemas.microsoft.com/office/drawing/2014/main" val="2290336572"/>
                  </a:ext>
                </a:extLst>
              </a:tr>
              <a:tr h="296960">
                <a:tc>
                  <a:txBody>
                    <a:bodyPr/>
                    <a:lstStyle/>
                    <a:p>
                      <a:r>
                        <a:rPr lang="en-US" sz="1600" dirty="0">
                          <a:solidFill>
                            <a:srgbClr val="000000"/>
                          </a:solidFill>
                          <a:effectLst/>
                          <a:latin typeface="+mj-lt"/>
                        </a:rPr>
                        <a:t>Configure a device for PAT </a:t>
                      </a:r>
                    </a:p>
                  </a:txBody>
                  <a:tcPr anchor="ctr"/>
                </a:tc>
                <a:tc>
                  <a:txBody>
                    <a:bodyPr/>
                    <a:lstStyle/>
                    <a:p>
                      <a:r>
                        <a:rPr lang="en-US" sz="1600" b="1" dirty="0">
                          <a:solidFill>
                            <a:srgbClr val="000000"/>
                          </a:solidFill>
                          <a:effectLst/>
                          <a:latin typeface="+mj-lt"/>
                        </a:rPr>
                        <a:t>ip nat inside source list </a:t>
                      </a:r>
                      <a:r>
                        <a:rPr lang="en-US" sz="1600" i="1" dirty="0">
                          <a:solidFill>
                            <a:srgbClr val="000000"/>
                          </a:solidFill>
                          <a:effectLst/>
                          <a:latin typeface="+mj-lt"/>
                        </a:rPr>
                        <a:t>acl</a:t>
                      </a:r>
                      <a:r>
                        <a:rPr lang="en-US" sz="1600" dirty="0">
                          <a:solidFill>
                            <a:srgbClr val="000000"/>
                          </a:solidFill>
                          <a:effectLst/>
                          <a:latin typeface="+mj-lt"/>
                        </a:rPr>
                        <a:t> {</a:t>
                      </a:r>
                      <a:r>
                        <a:rPr lang="en-US" sz="1600" b="1" dirty="0">
                          <a:solidFill>
                            <a:srgbClr val="000000"/>
                          </a:solidFill>
                          <a:effectLst/>
                          <a:latin typeface="+mj-lt"/>
                        </a:rPr>
                        <a:t>interface </a:t>
                      </a:r>
                      <a:r>
                        <a:rPr lang="en-US" sz="1600" i="1" dirty="0">
                          <a:solidFill>
                            <a:srgbClr val="000000"/>
                          </a:solidFill>
                          <a:effectLst/>
                          <a:latin typeface="+mj-lt"/>
                        </a:rPr>
                        <a:t>interface-id</a:t>
                      </a:r>
                      <a:r>
                        <a:rPr lang="en-US" sz="1600" dirty="0">
                          <a:solidFill>
                            <a:srgbClr val="000000"/>
                          </a:solidFill>
                          <a:effectLst/>
                          <a:latin typeface="+mj-lt"/>
                        </a:rPr>
                        <a:t> | </a:t>
                      </a:r>
                      <a:r>
                        <a:rPr lang="en-US" sz="1600" b="1" dirty="0">
                          <a:solidFill>
                            <a:srgbClr val="000000"/>
                          </a:solidFill>
                          <a:effectLst/>
                          <a:latin typeface="+mj-lt"/>
                        </a:rPr>
                        <a:t>pool </a:t>
                      </a:r>
                      <a:r>
                        <a:rPr lang="en-US" sz="1600" i="1" dirty="0">
                          <a:solidFill>
                            <a:srgbClr val="000000"/>
                          </a:solidFill>
                          <a:effectLst/>
                          <a:latin typeface="+mj-lt"/>
                        </a:rPr>
                        <a:t>nat-pool-name</a:t>
                      </a:r>
                      <a:r>
                        <a:rPr lang="en-US" sz="1600" dirty="0">
                          <a:solidFill>
                            <a:srgbClr val="000000"/>
                          </a:solidFill>
                          <a:effectLst/>
                          <a:latin typeface="+mj-lt"/>
                        </a:rPr>
                        <a:t>} </a:t>
                      </a:r>
                      <a:r>
                        <a:rPr lang="en-US" sz="1600" b="1" dirty="0">
                          <a:solidFill>
                            <a:srgbClr val="000000"/>
                          </a:solidFill>
                          <a:effectLst/>
                          <a:latin typeface="+mj-lt"/>
                        </a:rPr>
                        <a:t>overload </a:t>
                      </a:r>
                      <a:endParaRPr lang="en-US" sz="1600" dirty="0">
                        <a:solidFill>
                          <a:srgbClr val="000000"/>
                        </a:solidFill>
                        <a:effectLst/>
                        <a:latin typeface="+mj-lt"/>
                      </a:endParaRPr>
                    </a:p>
                  </a:txBody>
                  <a:tcPr anchor="ctr"/>
                </a:tc>
                <a:extLst>
                  <a:ext uri="{0D108BD9-81ED-4DB2-BD59-A6C34878D82A}">
                    <a16:rowId xmlns:a16="http://schemas.microsoft.com/office/drawing/2014/main" val="1895407790"/>
                  </a:ext>
                </a:extLst>
              </a:tr>
              <a:tr h="296960">
                <a:tc>
                  <a:txBody>
                    <a:bodyPr/>
                    <a:lstStyle/>
                    <a:p>
                      <a:r>
                        <a:rPr lang="en-US" sz="1600" dirty="0">
                          <a:solidFill>
                            <a:srgbClr val="000000"/>
                          </a:solidFill>
                          <a:effectLst/>
                          <a:latin typeface="+mj-lt"/>
                        </a:rPr>
                        <a:t>Modify the NAT timeout period </a:t>
                      </a:r>
                    </a:p>
                  </a:txBody>
                  <a:tcPr anchor="ctr"/>
                </a:tc>
                <a:tc>
                  <a:txBody>
                    <a:bodyPr/>
                    <a:lstStyle/>
                    <a:p>
                      <a:r>
                        <a:rPr lang="en-US" sz="1600" b="1" dirty="0">
                          <a:solidFill>
                            <a:srgbClr val="000000"/>
                          </a:solidFill>
                          <a:effectLst/>
                          <a:latin typeface="+mj-lt"/>
                        </a:rPr>
                        <a:t>ip nat translation timeout </a:t>
                      </a:r>
                      <a:r>
                        <a:rPr lang="en-US" sz="1600" i="1" dirty="0">
                          <a:solidFill>
                            <a:srgbClr val="000000"/>
                          </a:solidFill>
                          <a:effectLst/>
                          <a:latin typeface="+mj-lt"/>
                        </a:rPr>
                        <a:t>seconds </a:t>
                      </a:r>
                    </a:p>
                  </a:txBody>
                  <a:tcPr anchor="ctr"/>
                </a:tc>
                <a:extLst>
                  <a:ext uri="{0D108BD9-81ED-4DB2-BD59-A6C34878D82A}">
                    <a16:rowId xmlns:a16="http://schemas.microsoft.com/office/drawing/2014/main" val="760986232"/>
                  </a:ext>
                </a:extLst>
              </a:tr>
              <a:tr h="296960">
                <a:tc>
                  <a:txBody>
                    <a:bodyPr/>
                    <a:lstStyle/>
                    <a:p>
                      <a:r>
                        <a:rPr lang="en-US" sz="1600" dirty="0">
                          <a:solidFill>
                            <a:srgbClr val="000000"/>
                          </a:solidFill>
                          <a:effectLst/>
                          <a:latin typeface="+mj-lt"/>
                        </a:rPr>
                        <a:t>Clear a dynamic NAT entry </a:t>
                      </a:r>
                    </a:p>
                  </a:txBody>
                  <a:tcPr anchor="ctr"/>
                </a:tc>
                <a:tc>
                  <a:txBody>
                    <a:bodyPr/>
                    <a:lstStyle/>
                    <a:p>
                      <a:r>
                        <a:rPr lang="en-US" sz="1600" b="1" dirty="0">
                          <a:solidFill>
                            <a:srgbClr val="000000"/>
                          </a:solidFill>
                          <a:effectLst/>
                          <a:latin typeface="+mj-lt"/>
                        </a:rPr>
                        <a:t>clear ip nat translation </a:t>
                      </a:r>
                      <a:r>
                        <a:rPr lang="en-US" sz="1600" i="1" dirty="0">
                          <a:solidFill>
                            <a:srgbClr val="000000"/>
                          </a:solidFill>
                          <a:effectLst/>
                          <a:latin typeface="+mj-lt"/>
                        </a:rPr>
                        <a:t>{ip-address </a:t>
                      </a:r>
                      <a:r>
                        <a:rPr lang="en-US" sz="1600" dirty="0">
                          <a:solidFill>
                            <a:srgbClr val="000000"/>
                          </a:solidFill>
                          <a:effectLst/>
                          <a:latin typeface="+mj-lt"/>
                        </a:rPr>
                        <a:t>| </a:t>
                      </a:r>
                      <a:r>
                        <a:rPr lang="en-US" sz="1600" b="1" dirty="0">
                          <a:solidFill>
                            <a:srgbClr val="000000"/>
                          </a:solidFill>
                          <a:effectLst/>
                          <a:latin typeface="+mj-lt"/>
                        </a:rPr>
                        <a:t>*</a:t>
                      </a:r>
                      <a:r>
                        <a:rPr lang="en-US" sz="1600" dirty="0">
                          <a:solidFill>
                            <a:srgbClr val="000000"/>
                          </a:solidFill>
                          <a:effectLst/>
                          <a:latin typeface="+mj-lt"/>
                        </a:rPr>
                        <a:t>} </a:t>
                      </a:r>
                    </a:p>
                  </a:txBody>
                  <a:tcPr anchor="ctr"/>
                </a:tc>
                <a:extLst>
                  <a:ext uri="{0D108BD9-81ED-4DB2-BD59-A6C34878D82A}">
                    <a16:rowId xmlns:a16="http://schemas.microsoft.com/office/drawing/2014/main" val="2118976831"/>
                  </a:ext>
                </a:extLst>
              </a:tr>
              <a:tr h="296960">
                <a:tc>
                  <a:txBody>
                    <a:bodyPr/>
                    <a:lstStyle/>
                    <a:p>
                      <a:r>
                        <a:rPr lang="en-US" sz="1600" dirty="0">
                          <a:solidFill>
                            <a:srgbClr val="000000"/>
                          </a:solidFill>
                          <a:effectLst/>
                          <a:latin typeface="+mj-lt"/>
                        </a:rPr>
                        <a:t>Display the status of the NTP service, hardware clock synchronization status, reference time, and time since last polling cycle </a:t>
                      </a:r>
                    </a:p>
                  </a:txBody>
                  <a:tcPr anchor="ctr"/>
                </a:tc>
                <a:tc>
                  <a:txBody>
                    <a:bodyPr/>
                    <a:lstStyle/>
                    <a:p>
                      <a:r>
                        <a:rPr lang="en-US" sz="1600" b="1" dirty="0">
                          <a:solidFill>
                            <a:srgbClr val="000000"/>
                          </a:solidFill>
                          <a:effectLst/>
                          <a:latin typeface="+mj-lt"/>
                        </a:rPr>
                        <a:t>show ntp status </a:t>
                      </a:r>
                      <a:endParaRPr lang="en-US" sz="1600" dirty="0">
                        <a:solidFill>
                          <a:srgbClr val="000000"/>
                        </a:solidFill>
                        <a:effectLst/>
                        <a:latin typeface="+mj-lt"/>
                      </a:endParaRPr>
                    </a:p>
                  </a:txBody>
                  <a:tcPr anchor="ctr"/>
                </a:tc>
                <a:extLst>
                  <a:ext uri="{0D108BD9-81ED-4DB2-BD59-A6C34878D82A}">
                    <a16:rowId xmlns:a16="http://schemas.microsoft.com/office/drawing/2014/main" val="4112032387"/>
                  </a:ext>
                </a:extLst>
              </a:tr>
            </a:tbl>
          </a:graphicData>
        </a:graphic>
      </p:graphicFrame>
    </p:spTree>
    <p:extLst>
      <p:ext uri="{BB962C8B-B14F-4D97-AF65-F5344CB8AC3E}">
        <p14:creationId xmlns:p14="http://schemas.microsoft.com/office/powerpoint/2010/main" val="3118272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
            <a:ext cx="8345488" cy="681318"/>
          </a:xfrm>
        </p:spPr>
        <p:txBody>
          <a:bodyPr/>
          <a:lstStyle/>
          <a:p>
            <a:r>
              <a:rPr lang="en-US" sz="1600" dirty="0"/>
              <a:t>Prepare for the Exam</a:t>
            </a:r>
            <a:br>
              <a:rPr lang="en-US" sz="2400" dirty="0"/>
            </a:br>
            <a:r>
              <a:rPr lang="en-US" sz="2400" dirty="0"/>
              <a:t>Command Reference for Chapter 15 (Cont.)</a:t>
            </a:r>
          </a:p>
        </p:txBody>
      </p:sp>
      <p:graphicFrame>
        <p:nvGraphicFramePr>
          <p:cNvPr id="2" name="Table 1"/>
          <p:cNvGraphicFramePr>
            <a:graphicFrameLocks noGrp="1"/>
          </p:cNvGraphicFramePr>
          <p:nvPr>
            <p:extLst>
              <p:ext uri="{D42A27DB-BD31-4B8C-83A1-F6EECF244321}">
                <p14:modId xmlns:p14="http://schemas.microsoft.com/office/powerpoint/2010/main" val="2237782670"/>
              </p:ext>
            </p:extLst>
          </p:nvPr>
        </p:nvGraphicFramePr>
        <p:xfrm>
          <a:off x="244478" y="968189"/>
          <a:ext cx="8446477" cy="3048000"/>
        </p:xfrm>
        <a:graphic>
          <a:graphicData uri="http://schemas.openxmlformats.org/drawingml/2006/table">
            <a:tbl>
              <a:tblPr firstRow="1" bandRow="1">
                <a:tableStyleId>{5C22544A-7EE6-4342-B048-85BDC9FD1C3A}</a:tableStyleId>
              </a:tblPr>
              <a:tblGrid>
                <a:gridCol w="4103404">
                  <a:extLst>
                    <a:ext uri="{9D8B030D-6E8A-4147-A177-3AD203B41FA5}">
                      <a16:colId xmlns:a16="http://schemas.microsoft.com/office/drawing/2014/main" val="20000"/>
                    </a:ext>
                  </a:extLst>
                </a:gridCol>
                <a:gridCol w="4343073">
                  <a:extLst>
                    <a:ext uri="{9D8B030D-6E8A-4147-A177-3AD203B41FA5}">
                      <a16:colId xmlns:a16="http://schemas.microsoft.com/office/drawing/2014/main" val="20001"/>
                    </a:ext>
                  </a:extLst>
                </a:gridCol>
              </a:tblGrid>
              <a:tr h="303141">
                <a:tc>
                  <a:txBody>
                    <a:bodyPr/>
                    <a:lstStyle/>
                    <a:p>
                      <a:r>
                        <a:rPr lang="en-US" dirty="0"/>
                        <a:t>Task</a:t>
                      </a:r>
                    </a:p>
                  </a:txBody>
                  <a:tcPr/>
                </a:tc>
                <a:tc>
                  <a:txBody>
                    <a:bodyPr/>
                    <a:lstStyle/>
                    <a:p>
                      <a:r>
                        <a:rPr lang="en-US" sz="1400" b="1" i="0" u="none" strike="noStrike" kern="1200" baseline="0" dirty="0">
                          <a:solidFill>
                            <a:schemeClr val="lt1"/>
                          </a:solidFill>
                          <a:latin typeface="+mn-lt"/>
                          <a:ea typeface="+mn-ea"/>
                          <a:cs typeface="+mn-cs"/>
                        </a:rPr>
                        <a:t>Command Syntax</a:t>
                      </a:r>
                      <a:endParaRPr lang="en-US" dirty="0"/>
                    </a:p>
                  </a:txBody>
                  <a:tcPr/>
                </a:tc>
                <a:extLst>
                  <a:ext uri="{0D108BD9-81ED-4DB2-BD59-A6C34878D82A}">
                    <a16:rowId xmlns:a16="http://schemas.microsoft.com/office/drawing/2014/main" val="10000"/>
                  </a:ext>
                </a:extLst>
              </a:tr>
              <a:tr h="296960">
                <a:tc>
                  <a:txBody>
                    <a:bodyPr/>
                    <a:lstStyle/>
                    <a:p>
                      <a:r>
                        <a:rPr lang="en-US" sz="1600" dirty="0">
                          <a:solidFill>
                            <a:srgbClr val="000000"/>
                          </a:solidFill>
                          <a:effectLst/>
                          <a:latin typeface="+mj-lt"/>
                        </a:rPr>
                        <a:t>Display the list of configured NTP servers and peers and their time offset from the local device </a:t>
                      </a:r>
                    </a:p>
                  </a:txBody>
                  <a:tcPr anchor="ctr"/>
                </a:tc>
                <a:tc>
                  <a:txBody>
                    <a:bodyPr/>
                    <a:lstStyle/>
                    <a:p>
                      <a:r>
                        <a:rPr lang="en-US" sz="1600" b="1" dirty="0">
                          <a:solidFill>
                            <a:srgbClr val="000000"/>
                          </a:solidFill>
                          <a:effectLst/>
                          <a:latin typeface="+mj-lt"/>
                        </a:rPr>
                        <a:t>show ntp associations </a:t>
                      </a:r>
                      <a:endParaRPr lang="en-US" sz="1600" dirty="0">
                        <a:solidFill>
                          <a:srgbClr val="000000"/>
                        </a:solidFill>
                        <a:effectLst/>
                        <a:latin typeface="+mj-lt"/>
                      </a:endParaRPr>
                    </a:p>
                  </a:txBody>
                  <a:tcPr anchor="ctr"/>
                </a:tc>
                <a:extLst>
                  <a:ext uri="{0D108BD9-81ED-4DB2-BD59-A6C34878D82A}">
                    <a16:rowId xmlns:a16="http://schemas.microsoft.com/office/drawing/2014/main" val="4026820161"/>
                  </a:ext>
                </a:extLst>
              </a:tr>
              <a:tr h="296960">
                <a:tc>
                  <a:txBody>
                    <a:bodyPr/>
                    <a:lstStyle/>
                    <a:p>
                      <a:r>
                        <a:rPr lang="en-US" sz="1600" dirty="0">
                          <a:solidFill>
                            <a:srgbClr val="000000"/>
                          </a:solidFill>
                          <a:effectLst/>
                          <a:latin typeface="+mj-lt"/>
                        </a:rPr>
                        <a:t>Display the status of a tracked object </a:t>
                      </a:r>
                    </a:p>
                  </a:txBody>
                  <a:tcPr anchor="ctr"/>
                </a:tc>
                <a:tc>
                  <a:txBody>
                    <a:bodyPr/>
                    <a:lstStyle/>
                    <a:p>
                      <a:r>
                        <a:rPr lang="en-US" sz="1600" b="1" dirty="0">
                          <a:solidFill>
                            <a:srgbClr val="000000"/>
                          </a:solidFill>
                          <a:effectLst/>
                          <a:latin typeface="+mj-lt"/>
                        </a:rPr>
                        <a:t>show track </a:t>
                      </a:r>
                      <a:r>
                        <a:rPr lang="en-US" sz="1600" dirty="0">
                          <a:solidFill>
                            <a:srgbClr val="000000"/>
                          </a:solidFill>
                          <a:effectLst/>
                          <a:latin typeface="+mj-lt"/>
                        </a:rPr>
                        <a:t>[</a:t>
                      </a:r>
                      <a:r>
                        <a:rPr lang="en-US" sz="1600" i="1" dirty="0">
                          <a:solidFill>
                            <a:srgbClr val="000000"/>
                          </a:solidFill>
                          <a:effectLst/>
                          <a:latin typeface="+mj-lt"/>
                        </a:rPr>
                        <a:t>object-number</a:t>
                      </a:r>
                      <a:r>
                        <a:rPr lang="en-US" sz="1600" dirty="0">
                          <a:solidFill>
                            <a:srgbClr val="000000"/>
                          </a:solidFill>
                          <a:effectLst/>
                          <a:latin typeface="+mj-lt"/>
                        </a:rPr>
                        <a:t>] </a:t>
                      </a:r>
                    </a:p>
                  </a:txBody>
                  <a:tcPr anchor="ctr"/>
                </a:tc>
                <a:extLst>
                  <a:ext uri="{0D108BD9-81ED-4DB2-BD59-A6C34878D82A}">
                    <a16:rowId xmlns:a16="http://schemas.microsoft.com/office/drawing/2014/main" val="2290336572"/>
                  </a:ext>
                </a:extLst>
              </a:tr>
              <a:tr h="296960">
                <a:tc>
                  <a:txBody>
                    <a:bodyPr/>
                    <a:lstStyle/>
                    <a:p>
                      <a:r>
                        <a:rPr lang="en-US" sz="1600" dirty="0">
                          <a:solidFill>
                            <a:srgbClr val="000000"/>
                          </a:solidFill>
                          <a:effectLst/>
                          <a:latin typeface="+mj-lt"/>
                        </a:rPr>
                        <a:t>Display the status of an HSRP VIP </a:t>
                      </a:r>
                    </a:p>
                  </a:txBody>
                  <a:tcPr anchor="ctr"/>
                </a:tc>
                <a:tc>
                  <a:txBody>
                    <a:bodyPr/>
                    <a:lstStyle/>
                    <a:p>
                      <a:r>
                        <a:rPr lang="en-US" sz="1600" b="1" dirty="0">
                          <a:solidFill>
                            <a:srgbClr val="000000"/>
                          </a:solidFill>
                          <a:effectLst/>
                          <a:latin typeface="+mj-lt"/>
                        </a:rPr>
                        <a:t>show standby </a:t>
                      </a:r>
                      <a:r>
                        <a:rPr lang="en-US" sz="1600" dirty="0">
                          <a:solidFill>
                            <a:srgbClr val="000000"/>
                          </a:solidFill>
                          <a:effectLst/>
                          <a:latin typeface="+mj-lt"/>
                        </a:rPr>
                        <a:t>[</a:t>
                      </a:r>
                      <a:r>
                        <a:rPr lang="en-US" sz="1600" i="1" dirty="0">
                          <a:solidFill>
                            <a:srgbClr val="000000"/>
                          </a:solidFill>
                          <a:effectLst/>
                          <a:latin typeface="+mj-lt"/>
                        </a:rPr>
                        <a:t>interface-id</a:t>
                      </a:r>
                      <a:r>
                        <a:rPr lang="en-US" sz="1600" dirty="0">
                          <a:solidFill>
                            <a:srgbClr val="000000"/>
                          </a:solidFill>
                          <a:effectLst/>
                          <a:latin typeface="+mj-lt"/>
                        </a:rPr>
                        <a:t>] [</a:t>
                      </a:r>
                      <a:r>
                        <a:rPr lang="en-US" sz="1600" b="1" dirty="0">
                          <a:solidFill>
                            <a:srgbClr val="000000"/>
                          </a:solidFill>
                          <a:effectLst/>
                          <a:latin typeface="+mj-lt"/>
                        </a:rPr>
                        <a:t>brief</a:t>
                      </a:r>
                      <a:r>
                        <a:rPr lang="en-US" sz="1600" dirty="0">
                          <a:solidFill>
                            <a:srgbClr val="000000"/>
                          </a:solidFill>
                          <a:effectLst/>
                          <a:latin typeface="+mj-lt"/>
                        </a:rPr>
                        <a:t>] </a:t>
                      </a:r>
                    </a:p>
                  </a:txBody>
                  <a:tcPr anchor="ctr"/>
                </a:tc>
                <a:extLst>
                  <a:ext uri="{0D108BD9-81ED-4DB2-BD59-A6C34878D82A}">
                    <a16:rowId xmlns:a16="http://schemas.microsoft.com/office/drawing/2014/main" val="1895407790"/>
                  </a:ext>
                </a:extLst>
              </a:tr>
              <a:tr h="296960">
                <a:tc>
                  <a:txBody>
                    <a:bodyPr/>
                    <a:lstStyle/>
                    <a:p>
                      <a:r>
                        <a:rPr lang="en-US" sz="1600" dirty="0">
                          <a:solidFill>
                            <a:srgbClr val="000000"/>
                          </a:solidFill>
                          <a:effectLst/>
                          <a:latin typeface="+mj-lt"/>
                        </a:rPr>
                        <a:t>Display the status of a VRRP VIP </a:t>
                      </a:r>
                    </a:p>
                  </a:txBody>
                  <a:tcPr anchor="ctr"/>
                </a:tc>
                <a:tc>
                  <a:txBody>
                    <a:bodyPr/>
                    <a:lstStyle/>
                    <a:p>
                      <a:r>
                        <a:rPr lang="en-US" sz="1600" b="1" dirty="0">
                          <a:solidFill>
                            <a:srgbClr val="000000"/>
                          </a:solidFill>
                          <a:effectLst/>
                          <a:latin typeface="+mj-lt"/>
                        </a:rPr>
                        <a:t>show vrrp </a:t>
                      </a:r>
                      <a:r>
                        <a:rPr lang="en-US" sz="1600" dirty="0">
                          <a:solidFill>
                            <a:srgbClr val="000000"/>
                          </a:solidFill>
                          <a:effectLst/>
                          <a:latin typeface="+mj-lt"/>
                        </a:rPr>
                        <a:t>[</a:t>
                      </a:r>
                      <a:r>
                        <a:rPr lang="en-US" sz="1600" b="1" dirty="0">
                          <a:solidFill>
                            <a:srgbClr val="000000"/>
                          </a:solidFill>
                          <a:effectLst/>
                          <a:latin typeface="+mj-lt"/>
                        </a:rPr>
                        <a:t>brief</a:t>
                      </a:r>
                      <a:r>
                        <a:rPr lang="en-US" sz="1600" dirty="0">
                          <a:solidFill>
                            <a:srgbClr val="000000"/>
                          </a:solidFill>
                          <a:effectLst/>
                          <a:latin typeface="+mj-lt"/>
                        </a:rPr>
                        <a:t>] </a:t>
                      </a:r>
                    </a:p>
                  </a:txBody>
                  <a:tcPr anchor="ctr"/>
                </a:tc>
                <a:extLst>
                  <a:ext uri="{0D108BD9-81ED-4DB2-BD59-A6C34878D82A}">
                    <a16:rowId xmlns:a16="http://schemas.microsoft.com/office/drawing/2014/main" val="760986232"/>
                  </a:ext>
                </a:extLst>
              </a:tr>
              <a:tr h="296960">
                <a:tc>
                  <a:txBody>
                    <a:bodyPr/>
                    <a:lstStyle/>
                    <a:p>
                      <a:r>
                        <a:rPr lang="en-US" sz="1600" dirty="0">
                          <a:solidFill>
                            <a:srgbClr val="000000"/>
                          </a:solidFill>
                          <a:effectLst/>
                          <a:latin typeface="+mj-lt"/>
                        </a:rPr>
                        <a:t>Display the status of a GLBP VIP </a:t>
                      </a:r>
                    </a:p>
                  </a:txBody>
                  <a:tcPr anchor="ctr"/>
                </a:tc>
                <a:tc>
                  <a:txBody>
                    <a:bodyPr/>
                    <a:lstStyle/>
                    <a:p>
                      <a:r>
                        <a:rPr lang="en-US" sz="1600" b="1" dirty="0">
                          <a:solidFill>
                            <a:srgbClr val="000000"/>
                          </a:solidFill>
                          <a:effectLst/>
                          <a:latin typeface="+mj-lt"/>
                        </a:rPr>
                        <a:t>show glbp </a:t>
                      </a:r>
                      <a:r>
                        <a:rPr lang="en-US" sz="1600" dirty="0">
                          <a:solidFill>
                            <a:srgbClr val="000000"/>
                          </a:solidFill>
                          <a:effectLst/>
                          <a:latin typeface="+mj-lt"/>
                        </a:rPr>
                        <a:t>[</a:t>
                      </a:r>
                      <a:r>
                        <a:rPr lang="en-US" sz="1600" b="1" dirty="0">
                          <a:solidFill>
                            <a:srgbClr val="000000"/>
                          </a:solidFill>
                          <a:effectLst/>
                          <a:latin typeface="+mj-lt"/>
                        </a:rPr>
                        <a:t>brief</a:t>
                      </a:r>
                      <a:r>
                        <a:rPr lang="en-US" sz="1600" dirty="0">
                          <a:solidFill>
                            <a:srgbClr val="000000"/>
                          </a:solidFill>
                          <a:effectLst/>
                          <a:latin typeface="+mj-lt"/>
                        </a:rPr>
                        <a:t>] </a:t>
                      </a:r>
                    </a:p>
                  </a:txBody>
                  <a:tcPr anchor="ctr"/>
                </a:tc>
                <a:extLst>
                  <a:ext uri="{0D108BD9-81ED-4DB2-BD59-A6C34878D82A}">
                    <a16:rowId xmlns:a16="http://schemas.microsoft.com/office/drawing/2014/main" val="2118976831"/>
                  </a:ext>
                </a:extLst>
              </a:tr>
              <a:tr h="296960">
                <a:tc>
                  <a:txBody>
                    <a:bodyPr/>
                    <a:lstStyle/>
                    <a:p>
                      <a:r>
                        <a:rPr lang="en-US" sz="1600" dirty="0">
                          <a:solidFill>
                            <a:srgbClr val="000000"/>
                          </a:solidFill>
                          <a:effectLst/>
                          <a:latin typeface="+mj-lt"/>
                        </a:rPr>
                        <a:t>Display the translation table on a NAT device </a:t>
                      </a:r>
                    </a:p>
                  </a:txBody>
                  <a:tcPr anchor="ctr"/>
                </a:tc>
                <a:tc>
                  <a:txBody>
                    <a:bodyPr/>
                    <a:lstStyle/>
                    <a:p>
                      <a:r>
                        <a:rPr lang="en-US" sz="1600" b="1" dirty="0">
                          <a:solidFill>
                            <a:srgbClr val="000000"/>
                          </a:solidFill>
                          <a:effectLst/>
                          <a:latin typeface="+mj-lt"/>
                        </a:rPr>
                        <a:t>show ip nat translations </a:t>
                      </a:r>
                      <a:endParaRPr lang="en-US" sz="1600" dirty="0">
                        <a:solidFill>
                          <a:srgbClr val="000000"/>
                        </a:solidFill>
                        <a:effectLst/>
                        <a:latin typeface="+mj-lt"/>
                      </a:endParaRPr>
                    </a:p>
                  </a:txBody>
                  <a:tcPr anchor="ctr"/>
                </a:tc>
                <a:extLst>
                  <a:ext uri="{0D108BD9-81ED-4DB2-BD59-A6C34878D82A}">
                    <a16:rowId xmlns:a16="http://schemas.microsoft.com/office/drawing/2014/main" val="4112032387"/>
                  </a:ext>
                </a:extLst>
              </a:tr>
            </a:tbl>
          </a:graphicData>
        </a:graphic>
      </p:graphicFrame>
    </p:spTree>
    <p:extLst>
      <p:ext uri="{BB962C8B-B14F-4D97-AF65-F5344CB8AC3E}">
        <p14:creationId xmlns:p14="http://schemas.microsoft.com/office/powerpoint/2010/main" val="378284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994790165"/>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Time Synchronization</a:t>
            </a:r>
            <a:br>
              <a:rPr lang="en-US" dirty="0"/>
            </a:br>
            <a:r>
              <a:rPr lang="en-US" sz="2400" dirty="0"/>
              <a:t>NTP Status and Associations</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1" y="623570"/>
            <a:ext cx="4896196" cy="3923491"/>
          </a:xfrm>
        </p:spPr>
        <p:txBody>
          <a:bodyPr/>
          <a:lstStyle/>
          <a:p>
            <a:pPr marL="215900" lvl="2" indent="0">
              <a:buNone/>
            </a:pPr>
            <a:r>
              <a:rPr lang="en-US" sz="1600" dirty="0">
                <a:solidFill>
                  <a:srgbClr val="000000"/>
                </a:solidFill>
              </a:rPr>
              <a:t>The command </a:t>
            </a:r>
            <a:r>
              <a:rPr lang="en-US" sz="1600" b="1" dirty="0">
                <a:solidFill>
                  <a:srgbClr val="000000"/>
                </a:solidFill>
              </a:rPr>
              <a:t>show ntp status </a:t>
            </a:r>
            <a:r>
              <a:rPr lang="en-US" sz="1600" dirty="0">
                <a:solidFill>
                  <a:srgbClr val="000000"/>
                </a:solidFill>
              </a:rPr>
              <a:t>displays the status of the NTP service. It shows the following:</a:t>
            </a:r>
          </a:p>
          <a:p>
            <a:pPr marL="431860" lvl="2" indent="-285750">
              <a:buFont typeface="Arial" panose="020B0604020202020204" pitchFamily="34" charset="0"/>
              <a:buChar char="•"/>
            </a:pPr>
            <a:r>
              <a:rPr lang="en-US" sz="1600" dirty="0">
                <a:solidFill>
                  <a:srgbClr val="000000"/>
                </a:solidFill>
              </a:rPr>
              <a:t>Whether the hardware clock is synchronized to the software clock, the stratum reference of the local device, and the reference clock identifier (local or IP address)</a:t>
            </a:r>
          </a:p>
          <a:p>
            <a:pPr marL="431860" lvl="2" indent="-285750">
              <a:buFont typeface="Arial" panose="020B0604020202020204" pitchFamily="34" charset="0"/>
              <a:buChar char="•"/>
            </a:pPr>
            <a:r>
              <a:rPr lang="en-US" sz="1600" dirty="0">
                <a:solidFill>
                  <a:srgbClr val="000000"/>
                </a:solidFill>
              </a:rPr>
              <a:t>The frequency and precision of the clock</a:t>
            </a:r>
          </a:p>
          <a:p>
            <a:pPr marL="431860" lvl="2" indent="-285750">
              <a:buFont typeface="Arial" panose="020B0604020202020204" pitchFamily="34" charset="0"/>
              <a:buChar char="•"/>
            </a:pPr>
            <a:r>
              <a:rPr lang="en-US" sz="1600" dirty="0">
                <a:solidFill>
                  <a:srgbClr val="000000"/>
                </a:solidFill>
              </a:rPr>
              <a:t>The NTP uptime and granularity</a:t>
            </a:r>
          </a:p>
          <a:p>
            <a:pPr marL="431860" lvl="2" indent="-285750">
              <a:buFont typeface="Arial" panose="020B0604020202020204" pitchFamily="34" charset="0"/>
              <a:buChar char="•"/>
            </a:pPr>
            <a:r>
              <a:rPr lang="en-US" sz="1600" dirty="0">
                <a:solidFill>
                  <a:srgbClr val="000000"/>
                </a:solidFill>
              </a:rPr>
              <a:t>The reference time</a:t>
            </a:r>
          </a:p>
          <a:p>
            <a:pPr marL="431860" lvl="2" indent="-285750">
              <a:buFont typeface="Arial" panose="020B0604020202020204" pitchFamily="34" charset="0"/>
              <a:buChar char="•"/>
            </a:pPr>
            <a:r>
              <a:rPr lang="en-US" sz="1600" dirty="0">
                <a:solidFill>
                  <a:srgbClr val="000000"/>
                </a:solidFill>
              </a:rPr>
              <a:t>The clock offset and delay between the client and the lower-level stratum server</a:t>
            </a:r>
          </a:p>
          <a:p>
            <a:pPr marL="431860" lvl="2" indent="-285750">
              <a:buFont typeface="Arial" panose="020B0604020202020204" pitchFamily="34" charset="0"/>
              <a:buChar char="•"/>
            </a:pPr>
            <a:r>
              <a:rPr lang="en-US" sz="1600" dirty="0">
                <a:solidFill>
                  <a:srgbClr val="000000"/>
                </a:solidFill>
              </a:rPr>
              <a:t>Root dispersion and peer dispersion</a:t>
            </a:r>
          </a:p>
          <a:p>
            <a:pPr marL="431860" lvl="2" indent="-285750">
              <a:buFont typeface="Arial" panose="020B0604020202020204" pitchFamily="34" charset="0"/>
              <a:buChar char="•"/>
            </a:pPr>
            <a:r>
              <a:rPr lang="en-US" sz="1600" dirty="0">
                <a:solidFill>
                  <a:srgbClr val="000000"/>
                </a:solidFill>
              </a:rPr>
              <a:t>NTP loopfilter</a:t>
            </a:r>
          </a:p>
          <a:p>
            <a:pPr marL="431860" lvl="2" indent="-285750">
              <a:buFont typeface="Arial" panose="020B0604020202020204" pitchFamily="34" charset="0"/>
              <a:buChar char="•"/>
            </a:pPr>
            <a:r>
              <a:rPr lang="en-US" sz="1600" dirty="0">
                <a:solidFill>
                  <a:srgbClr val="000000"/>
                </a:solidFill>
              </a:rPr>
              <a:t>Polling interval and time since last update</a:t>
            </a:r>
          </a:p>
          <a:p>
            <a:pPr marL="358835" lvl="1" indent="-285750">
              <a:buFont typeface="Arial" panose="020B0604020202020204" pitchFamily="34" charset="0"/>
              <a:buChar char="•"/>
            </a:pPr>
            <a:endParaRPr lang="en-US" sz="1600" dirty="0">
              <a:solidFill>
                <a:srgbClr val="000000"/>
              </a:solidFill>
            </a:endParaRPr>
          </a:p>
          <a:p>
            <a:pPr marL="215900" lvl="2" indent="0">
              <a:buNone/>
            </a:pPr>
            <a:endParaRPr lang="en-US" sz="1600" dirty="0">
              <a:solidFill>
                <a:srgbClr val="000000"/>
              </a:solidFill>
            </a:endParaRPr>
          </a:p>
          <a:p>
            <a:pPr marL="215900" lvl="2" indent="0">
              <a:buNone/>
            </a:pPr>
            <a:endParaRPr lang="en-US" sz="1600" dirty="0">
              <a:solidFill>
                <a:srgbClr val="000000"/>
              </a:solidFill>
            </a:endParaRPr>
          </a:p>
          <a:p>
            <a:pPr marL="73085" lvl="1" indent="0" eaLnBrk="0" hangingPunct="0"/>
            <a:endParaRPr lang="en-US" sz="1600" dirty="0">
              <a:solidFill>
                <a:srgbClr val="000000"/>
              </a:solidFill>
            </a:endParaRPr>
          </a:p>
        </p:txBody>
      </p:sp>
      <p:pic>
        <p:nvPicPr>
          <p:cNvPr id="2" name="Picture 1">
            <a:extLst>
              <a:ext uri="{FF2B5EF4-FFF2-40B4-BE49-F238E27FC236}">
                <a16:creationId xmlns:a16="http://schemas.microsoft.com/office/drawing/2014/main" id="{FC44B8D7-3964-2840-A8E8-95F395AF35B2}"/>
              </a:ext>
            </a:extLst>
          </p:cNvPr>
          <p:cNvPicPr>
            <a:picLocks noChangeAspect="1"/>
          </p:cNvPicPr>
          <p:nvPr/>
        </p:nvPicPr>
        <p:blipFill>
          <a:blip r:embed="rId3"/>
          <a:stretch>
            <a:fillRect/>
          </a:stretch>
        </p:blipFill>
        <p:spPr>
          <a:xfrm>
            <a:off x="5000697" y="365918"/>
            <a:ext cx="3839345" cy="3641352"/>
          </a:xfrm>
          <a:prstGeom prst="rect">
            <a:avLst/>
          </a:prstGeom>
        </p:spPr>
      </p:pic>
      <p:sp>
        <p:nvSpPr>
          <p:cNvPr id="5" name="Rectangle 4">
            <a:extLst>
              <a:ext uri="{FF2B5EF4-FFF2-40B4-BE49-F238E27FC236}">
                <a16:creationId xmlns:a16="http://schemas.microsoft.com/office/drawing/2014/main" id="{F0DE42E9-58BB-4077-8919-5C5A36188B97}"/>
              </a:ext>
            </a:extLst>
          </p:cNvPr>
          <p:cNvSpPr/>
          <p:nvPr/>
        </p:nvSpPr>
        <p:spPr>
          <a:xfrm>
            <a:off x="4896196" y="3957689"/>
            <a:ext cx="4572000" cy="830997"/>
          </a:xfrm>
          <a:prstGeom prst="rect">
            <a:avLst/>
          </a:prstGeom>
        </p:spPr>
        <p:txBody>
          <a:bodyPr>
            <a:spAutoFit/>
          </a:bodyPr>
          <a:lstStyle/>
          <a:p>
            <a:pPr marL="215900" lvl="2" indent="0">
              <a:buNone/>
            </a:pPr>
            <a:r>
              <a:rPr lang="en-US" sz="1600" dirty="0">
                <a:solidFill>
                  <a:srgbClr val="000000"/>
                </a:solidFill>
              </a:rPr>
              <a:t>A streamlined version of the NTP server status and delay can be viewed using the command </a:t>
            </a:r>
            <a:r>
              <a:rPr lang="en-US" sz="1600" b="1" dirty="0">
                <a:solidFill>
                  <a:srgbClr val="000000"/>
                </a:solidFill>
              </a:rPr>
              <a:t>show ntp associations</a:t>
            </a:r>
            <a:r>
              <a:rPr lang="en-US" sz="1600" dirty="0">
                <a:solidFill>
                  <a:srgbClr val="000000"/>
                </a:solidFill>
              </a:rPr>
              <a:t>. </a:t>
            </a:r>
          </a:p>
        </p:txBody>
      </p:sp>
    </p:spTree>
    <p:extLst>
      <p:ext uri="{BB962C8B-B14F-4D97-AF65-F5344CB8AC3E}">
        <p14:creationId xmlns:p14="http://schemas.microsoft.com/office/powerpoint/2010/main" val="1833304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Time Synchronization</a:t>
            </a:r>
            <a:br>
              <a:rPr lang="en-US" dirty="0"/>
            </a:br>
            <a:r>
              <a:rPr lang="en-US" sz="2400" dirty="0"/>
              <a:t>Stratum Preference</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312271" y="889578"/>
            <a:ext cx="8242449" cy="634422"/>
          </a:xfrm>
        </p:spPr>
        <p:txBody>
          <a:bodyPr/>
          <a:lstStyle/>
          <a:p>
            <a:pPr marL="215900" lvl="2" indent="0">
              <a:buNone/>
            </a:pPr>
            <a:r>
              <a:rPr lang="en-US" sz="1600" dirty="0">
                <a:solidFill>
                  <a:srgbClr val="000000"/>
                </a:solidFill>
              </a:rPr>
              <a:t>An NTP client configured with multiple NTP servers will only use the NTP server with the lowest stratum. </a:t>
            </a:r>
          </a:p>
          <a:p>
            <a:pPr marL="215900" lvl="2" indent="0">
              <a:buNone/>
            </a:pPr>
            <a:endParaRPr lang="en-US" sz="1600" dirty="0">
              <a:solidFill>
                <a:srgbClr val="000000"/>
              </a:solidFill>
            </a:endParaRPr>
          </a:p>
          <a:p>
            <a:pPr marL="73085" lvl="1" indent="0" eaLnBrk="0" hangingPunct="0"/>
            <a:endParaRPr lang="en-US" sz="1600" dirty="0">
              <a:solidFill>
                <a:srgbClr val="000000"/>
              </a:solidFill>
            </a:endParaRPr>
          </a:p>
        </p:txBody>
      </p:sp>
      <p:sp>
        <p:nvSpPr>
          <p:cNvPr id="6" name="TextBox 5">
            <a:extLst>
              <a:ext uri="{FF2B5EF4-FFF2-40B4-BE49-F238E27FC236}">
                <a16:creationId xmlns:a16="http://schemas.microsoft.com/office/drawing/2014/main" id="{006B38A2-8147-9441-870F-F2FEDE42D161}"/>
              </a:ext>
            </a:extLst>
          </p:cNvPr>
          <p:cNvSpPr txBox="1"/>
          <p:nvPr/>
        </p:nvSpPr>
        <p:spPr>
          <a:xfrm>
            <a:off x="312271" y="1869258"/>
            <a:ext cx="3579009" cy="1569660"/>
          </a:xfrm>
          <a:prstGeom prst="rect">
            <a:avLst/>
          </a:prstGeom>
          <a:noFill/>
        </p:spPr>
        <p:txBody>
          <a:bodyPr wrap="square" rtlCol="0">
            <a:spAutoFit/>
          </a:bodyPr>
          <a:lstStyle/>
          <a:p>
            <a:pPr marL="215900" lvl="2" indent="0">
              <a:buNone/>
            </a:pPr>
            <a:r>
              <a:rPr lang="en-US" sz="1600" dirty="0">
                <a:solidFill>
                  <a:srgbClr val="000000"/>
                </a:solidFill>
              </a:rPr>
              <a:t>If R2 crashes, preventing R4 from reaching R1, R4 will synchronize with R3 and become a stratum 4 time device. When R2 recovers, R4 will synchronize with R1 and become a stratum 2 device again. </a:t>
            </a:r>
          </a:p>
        </p:txBody>
      </p:sp>
      <p:pic>
        <p:nvPicPr>
          <p:cNvPr id="2" name="Picture 1">
            <a:extLst>
              <a:ext uri="{FF2B5EF4-FFF2-40B4-BE49-F238E27FC236}">
                <a16:creationId xmlns:a16="http://schemas.microsoft.com/office/drawing/2014/main" id="{B33C1CFB-72DF-3B40-ACCE-CFB446074E55}"/>
              </a:ext>
            </a:extLst>
          </p:cNvPr>
          <p:cNvPicPr>
            <a:picLocks noChangeAspect="1"/>
          </p:cNvPicPr>
          <p:nvPr/>
        </p:nvPicPr>
        <p:blipFill>
          <a:blip r:embed="rId3"/>
          <a:stretch>
            <a:fillRect/>
          </a:stretch>
        </p:blipFill>
        <p:spPr>
          <a:xfrm>
            <a:off x="4172744" y="1681741"/>
            <a:ext cx="3738404" cy="2220323"/>
          </a:xfrm>
          <a:prstGeom prst="rect">
            <a:avLst/>
          </a:prstGeom>
        </p:spPr>
      </p:pic>
    </p:spTree>
    <p:extLst>
      <p:ext uri="{BB962C8B-B14F-4D97-AF65-F5344CB8AC3E}">
        <p14:creationId xmlns:p14="http://schemas.microsoft.com/office/powerpoint/2010/main" val="209214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Time Synchronization</a:t>
            </a:r>
            <a:br>
              <a:rPr lang="en-US" dirty="0"/>
            </a:br>
            <a:r>
              <a:rPr lang="en-US" sz="2400" dirty="0"/>
              <a:t>NTP Peers</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312271" y="889577"/>
            <a:ext cx="8201809" cy="1137603"/>
          </a:xfrm>
        </p:spPr>
        <p:txBody>
          <a:bodyPr/>
          <a:lstStyle/>
          <a:p>
            <a:pPr marL="215900" lvl="2" indent="0">
              <a:buNone/>
            </a:pPr>
            <a:r>
              <a:rPr lang="en-US" sz="1600" dirty="0">
                <a:solidFill>
                  <a:srgbClr val="000000"/>
                </a:solidFill>
              </a:rPr>
              <a:t>An NTP client will change it’s time to that of the NTP server. However, an NTP server does not change its time to reflect an NTP client. NTP peers act as clients and servers to each other. They can query and synchronize their time to each other. NTP peers are configured with the command</a:t>
            </a:r>
            <a:r>
              <a:rPr lang="en-US" sz="1600" b="1" dirty="0">
                <a:solidFill>
                  <a:srgbClr val="000000"/>
                </a:solidFill>
              </a:rPr>
              <a:t> ntp peer </a:t>
            </a:r>
            <a:r>
              <a:rPr lang="en-US" sz="1600" i="1" dirty="0">
                <a:solidFill>
                  <a:srgbClr val="000000"/>
                </a:solidFill>
              </a:rPr>
              <a:t>ip-address</a:t>
            </a:r>
            <a:r>
              <a:rPr lang="en-US" sz="1600" dirty="0">
                <a:solidFill>
                  <a:srgbClr val="000000"/>
                </a:solidFill>
              </a:rPr>
              <a:t>. </a:t>
            </a:r>
          </a:p>
          <a:p>
            <a:pPr marL="215900" lvl="2" indent="0">
              <a:buNone/>
            </a:pPr>
            <a:endParaRPr lang="en-US" sz="1600" dirty="0">
              <a:solidFill>
                <a:srgbClr val="000000"/>
              </a:solidFill>
            </a:endParaRPr>
          </a:p>
          <a:p>
            <a:pPr marL="73085" lvl="1" indent="0" eaLnBrk="0" hangingPunct="0"/>
            <a:endParaRPr lang="en-US" sz="1600" dirty="0">
              <a:solidFill>
                <a:srgbClr val="000000"/>
              </a:solidFill>
            </a:endParaRPr>
          </a:p>
        </p:txBody>
      </p:sp>
      <p:pic>
        <p:nvPicPr>
          <p:cNvPr id="5" name="Picture 4">
            <a:extLst>
              <a:ext uri="{FF2B5EF4-FFF2-40B4-BE49-F238E27FC236}">
                <a16:creationId xmlns:a16="http://schemas.microsoft.com/office/drawing/2014/main" id="{47DC8E7B-8E44-6B49-B0E2-EF89B2643281}"/>
              </a:ext>
            </a:extLst>
          </p:cNvPr>
          <p:cNvPicPr>
            <a:picLocks noChangeAspect="1"/>
          </p:cNvPicPr>
          <p:nvPr/>
        </p:nvPicPr>
        <p:blipFill>
          <a:blip r:embed="rId3"/>
          <a:stretch>
            <a:fillRect/>
          </a:stretch>
        </p:blipFill>
        <p:spPr>
          <a:xfrm>
            <a:off x="754559" y="2108460"/>
            <a:ext cx="2871682" cy="1900829"/>
          </a:xfrm>
          <a:prstGeom prst="rect">
            <a:avLst/>
          </a:prstGeom>
        </p:spPr>
      </p:pic>
      <p:pic>
        <p:nvPicPr>
          <p:cNvPr id="7" name="Picture 6">
            <a:extLst>
              <a:ext uri="{FF2B5EF4-FFF2-40B4-BE49-F238E27FC236}">
                <a16:creationId xmlns:a16="http://schemas.microsoft.com/office/drawing/2014/main" id="{4BF8AB92-1485-734C-A0C1-81C54D7262F7}"/>
              </a:ext>
            </a:extLst>
          </p:cNvPr>
          <p:cNvPicPr>
            <a:picLocks noChangeAspect="1"/>
          </p:cNvPicPr>
          <p:nvPr/>
        </p:nvPicPr>
        <p:blipFill>
          <a:blip r:embed="rId4"/>
          <a:stretch>
            <a:fillRect/>
          </a:stretch>
        </p:blipFill>
        <p:spPr>
          <a:xfrm>
            <a:off x="3626241" y="2362041"/>
            <a:ext cx="5303527" cy="1508559"/>
          </a:xfrm>
          <a:prstGeom prst="rect">
            <a:avLst/>
          </a:prstGeom>
        </p:spPr>
      </p:pic>
    </p:spTree>
    <p:extLst>
      <p:ext uri="{BB962C8B-B14F-4D97-AF65-F5344CB8AC3E}">
        <p14:creationId xmlns:p14="http://schemas.microsoft.com/office/powerpoint/2010/main" val="199219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5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efault Theme">
  <a:themeElements>
    <a:clrScheme name="Custom 6">
      <a:dk1>
        <a:srgbClr val="58585B"/>
      </a:dk1>
      <a:lt1>
        <a:srgbClr val="FFFFFF"/>
      </a:lt1>
      <a:dk2>
        <a:srgbClr val="58585B"/>
      </a:dk2>
      <a:lt2>
        <a:srgbClr val="81C569"/>
      </a:lt2>
      <a:accent1>
        <a:srgbClr val="004C69"/>
      </a:accent1>
      <a:accent2>
        <a:srgbClr val="9E0B0F"/>
      </a:accent2>
      <a:accent3>
        <a:srgbClr val="FFFFFF"/>
      </a:accent3>
      <a:accent4>
        <a:srgbClr val="367187"/>
      </a:accent4>
      <a:accent5>
        <a:srgbClr val="38C6F4"/>
      </a:accent5>
      <a:accent6>
        <a:srgbClr val="FBAB18"/>
      </a:accent6>
      <a:hlink>
        <a:srgbClr val="38C6F4"/>
      </a:hlink>
      <a:folHlink>
        <a:srgbClr val="81C56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TE7_Chp1_Example-1" id="{4A20ED44-3835-F149-9AE4-C332C230E09E}" vid="{AFB5BC48-58F8-AD45-912F-AE2AD65EB6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13861</TotalTime>
  <Words>6057</Words>
  <Application>Microsoft Office PowerPoint</Application>
  <PresentationFormat>On-screen Show (16:9)</PresentationFormat>
  <Paragraphs>553</Paragraphs>
  <Slides>65</Slides>
  <Notes>65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65</vt:i4>
      </vt:variant>
    </vt:vector>
  </HeadingPairs>
  <TitlesOfParts>
    <vt:vector size="69" baseType="lpstr">
      <vt:lpstr>Arial</vt:lpstr>
      <vt:lpstr>Calibri</vt:lpstr>
      <vt:lpstr>CiscoSans ExtraLight</vt:lpstr>
      <vt:lpstr>Default Theme</vt:lpstr>
      <vt:lpstr>Chapter 15: IP Services</vt:lpstr>
      <vt:lpstr>Chapter 15 Content</vt:lpstr>
      <vt:lpstr>Time Synchronization</vt:lpstr>
      <vt:lpstr>Time Synchronization Time Synchronization</vt:lpstr>
      <vt:lpstr>Time Synchronization Network Time Protocol and Stratums</vt:lpstr>
      <vt:lpstr>Time Synchronization NTP Configuration</vt:lpstr>
      <vt:lpstr>Time Synchronization NTP Status and Associations</vt:lpstr>
      <vt:lpstr>Time Synchronization Stratum Preference</vt:lpstr>
      <vt:lpstr>Time Synchronization NTP Peers</vt:lpstr>
      <vt:lpstr>First-Hop Redundancy Protocol</vt:lpstr>
      <vt:lpstr>First-Hop Redundancy Protocol Network Resiliency/First Hop Redundancy Protocols</vt:lpstr>
      <vt:lpstr>First-Hop Redundancy Protocol Object Tracking</vt:lpstr>
      <vt:lpstr>First-Hop Redundancy Protocol Tracking an Interface</vt:lpstr>
      <vt:lpstr>First-Hop Redundancy Protocol Hot Standby Router Protocol</vt:lpstr>
      <vt:lpstr>First-Hop Redundancy Protocol HSRP Elections &amp; Versions</vt:lpstr>
      <vt:lpstr>First-Hop Redundancy Protocol Configuring HSRP Virtual IP Address</vt:lpstr>
      <vt:lpstr>First-Hop Redundancy Protocol HSRP Configuration and State </vt:lpstr>
      <vt:lpstr>First-Hop Redundancy Protocol HSRP Tracked Objects</vt:lpstr>
      <vt:lpstr>First-Hop Redundancy Protocol Verifying HSRP State With Tracked Objects</vt:lpstr>
      <vt:lpstr>First-Hop Redundancy Protocol Virtual Router Redundancy Protocol</vt:lpstr>
      <vt:lpstr>First-Hop Redundancy Protocol Legacy VRRP Configuration</vt:lpstr>
      <vt:lpstr>First-Hop Redundancy Protocol VRRP State</vt:lpstr>
      <vt:lpstr>First-Hop Redundancy Protocol Hierarchical VRRP Configuration</vt:lpstr>
      <vt:lpstr>First-Hop Redundancy Protocol Global Load Balancing Protocol</vt:lpstr>
      <vt:lpstr>First-Hop Redundancy Protocol GLBP Configuration</vt:lpstr>
      <vt:lpstr>First-Hop Redundancy Protocol GLBP Status</vt:lpstr>
      <vt:lpstr>First-Hop Redundancy Protocol GLBP Load Balancing </vt:lpstr>
      <vt:lpstr>First-Hop Redundancy Protocol Verifying GLBP Weighted Load Balancing </vt:lpstr>
      <vt:lpstr>Network Address Translation</vt:lpstr>
      <vt:lpstr>Network Address Translation Private Network Addressing</vt:lpstr>
      <vt:lpstr>Network Address Translation Network Address Translation</vt:lpstr>
      <vt:lpstr>Network Address Translation Inside/Outside Local and Global</vt:lpstr>
      <vt:lpstr>Network Address Translation Types of NAT</vt:lpstr>
      <vt:lpstr>Network Address Translation NAT Example</vt:lpstr>
      <vt:lpstr>Network Address Translation NAT Example (Cont.)</vt:lpstr>
      <vt:lpstr>Network Address Translation NAT Example (Cont.)</vt:lpstr>
      <vt:lpstr>Network Address Translation Static NAT</vt:lpstr>
      <vt:lpstr>Network Address Translation Inside Static NAT</vt:lpstr>
      <vt:lpstr>Network Address Translation Identifying the Source with Inside Static NAT/NAT Translation Table</vt:lpstr>
      <vt:lpstr>Network Address Translation NAT Translation Steps</vt:lpstr>
      <vt:lpstr>Network Address Translation NAT Translation Steps (Cont.)</vt:lpstr>
      <vt:lpstr>Network Address Translation NAT Translation Steps (Cont.)</vt:lpstr>
      <vt:lpstr>Network Address Translation Connectivity from External Devices to the Inside Global IP Address</vt:lpstr>
      <vt:lpstr>Network Address Translation Outside Static NAT</vt:lpstr>
      <vt:lpstr>Network Address Translation Outside Static NAT Demonstration</vt:lpstr>
      <vt:lpstr>Network Address Translation NAT Translation Table for Outside Static NAT</vt:lpstr>
      <vt:lpstr>Network Address Translation Pooled NAT</vt:lpstr>
      <vt:lpstr>Network Address Translation Pooled NAT Configuration Steps</vt:lpstr>
      <vt:lpstr>Network Address Translation Configuring Inside Pooled NAT</vt:lpstr>
      <vt:lpstr>Network Address Translation Pooled NAT Table </vt:lpstr>
      <vt:lpstr>Network Address Translation Failed NAT Pool Allocation/Reset NAT Pool</vt:lpstr>
      <vt:lpstr>Network Address Translation Port Address Translation</vt:lpstr>
      <vt:lpstr>Network Address Translation Configuring PAT </vt:lpstr>
      <vt:lpstr>Network Address Translation Generating Traffic for PAT</vt:lpstr>
      <vt:lpstr>Network Address Translation NAT Translation Table With PAT </vt:lpstr>
      <vt:lpstr>Prepare for the Exam</vt:lpstr>
      <vt:lpstr>Prepare for the Exam Key Topics for Chapter 15</vt:lpstr>
      <vt:lpstr>Prepare for the Exam Key Topics for Chapter 15 (Cont.)</vt:lpstr>
      <vt:lpstr>Prepare for the Exam Key Terms for Chapter 15</vt:lpstr>
      <vt:lpstr>Prepare for the Exam Command Reference for Chapter 15</vt:lpstr>
      <vt:lpstr>Prepare for the Exam Command Reference for Chapter 15 (Cont.)</vt:lpstr>
      <vt:lpstr>Prepare for the Exam Command Reference for Chapter 15 (Cont.)</vt:lpstr>
      <vt:lpstr>Prepare for the Exam Command Reference for Chapter 15 (Cont.)</vt:lpstr>
      <vt:lpstr>Prepare for the Exam Command Reference for Chapter 15 (Cont.)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Basic Switch and End Device Configuration</dc:title>
  <dc:creator>Stephanie Harvey</dc:creator>
  <cp:lastModifiedBy>Sue Livingston -X (suliving - UNICON INC at Cisco)</cp:lastModifiedBy>
  <cp:revision>801</cp:revision>
  <dcterms:created xsi:type="dcterms:W3CDTF">2019-10-18T06:21:22Z</dcterms:created>
  <dcterms:modified xsi:type="dcterms:W3CDTF">2020-02-21T18:12:36Z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ProviderInitializationData">
    <vt:lpwstr>https://cisco.jiveon.com</vt:lpwstr>
  </property>
  <property fmtid="{D5CDD505-2E9C-101B-9397-08002B2CF9AE}" pid="3" name="Offisync_UpdateToken">
    <vt:lpwstr>1</vt:lpwstr>
  </property>
  <property fmtid="{D5CDD505-2E9C-101B-9397-08002B2CF9AE}" pid="4" name="Offisync_ServerID">
    <vt:lpwstr>07841bbc-cd3c-4a76-827f-75a2226890f4</vt:lpwstr>
  </property>
  <property fmtid="{D5CDD505-2E9C-101B-9397-08002B2CF9AE}" pid="5" name="Offisync_UniqueId">
    <vt:lpwstr>1702406</vt:lpwstr>
  </property>
  <property fmtid="{D5CDD505-2E9C-101B-9397-08002B2CF9AE}" pid="6" name="Jive_VersionGuid">
    <vt:lpwstr>fd96a0b3-f68d-4727-8e4f-2128d37ed30a</vt:lpwstr>
  </property>
  <property fmtid="{D5CDD505-2E9C-101B-9397-08002B2CF9AE}" pid="7" name="Jive_LatestUserAccountName">
    <vt:lpwstr>alljohns</vt:lpwstr>
  </property>
  <property fmtid="{D5CDD505-2E9C-101B-9397-08002B2CF9AE}" pid="8" name="ArticulateGUID">
    <vt:lpwstr>F9A496F7-57D7-4028-9572-D40DFDF3715A</vt:lpwstr>
  </property>
  <property fmtid="{D5CDD505-2E9C-101B-9397-08002B2CF9AE}" pid="9" name="ArticulatePath">
    <vt:lpwstr>ITE7_Chp9_by_jg</vt:lpwstr>
  </property>
</Properties>
</file>