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8.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9.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55"/>
  </p:notesMasterIdLst>
  <p:sldIdLst>
    <p:sldId id="513" r:id="rId2"/>
    <p:sldId id="1103" r:id="rId3"/>
    <p:sldId id="1163" r:id="rId4"/>
    <p:sldId id="1144" r:id="rId5"/>
    <p:sldId id="1164" r:id="rId6"/>
    <p:sldId id="1054" r:id="rId7"/>
    <p:sldId id="1165" r:id="rId8"/>
    <p:sldId id="1166" r:id="rId9"/>
    <p:sldId id="1167" r:id="rId10"/>
    <p:sldId id="1168" r:id="rId11"/>
    <p:sldId id="1210" r:id="rId12"/>
    <p:sldId id="1169" r:id="rId13"/>
    <p:sldId id="1171" r:id="rId14"/>
    <p:sldId id="1172" r:id="rId15"/>
    <p:sldId id="1173" r:id="rId16"/>
    <p:sldId id="1174" r:id="rId17"/>
    <p:sldId id="1212" r:id="rId18"/>
    <p:sldId id="1175" r:id="rId19"/>
    <p:sldId id="1178" r:id="rId20"/>
    <p:sldId id="1180" r:id="rId21"/>
    <p:sldId id="1179" r:id="rId22"/>
    <p:sldId id="1181" r:id="rId23"/>
    <p:sldId id="1176" r:id="rId24"/>
    <p:sldId id="1182" r:id="rId25"/>
    <p:sldId id="1177" r:id="rId26"/>
    <p:sldId id="1185" r:id="rId27"/>
    <p:sldId id="1213" r:id="rId28"/>
    <p:sldId id="1184" r:id="rId29"/>
    <p:sldId id="1187" r:id="rId30"/>
    <p:sldId id="1183" r:id="rId31"/>
    <p:sldId id="1188" r:id="rId32"/>
    <p:sldId id="1190" r:id="rId33"/>
    <p:sldId id="1191" r:id="rId34"/>
    <p:sldId id="1193" r:id="rId35"/>
    <p:sldId id="1194" r:id="rId36"/>
    <p:sldId id="1201" r:id="rId37"/>
    <p:sldId id="1195" r:id="rId38"/>
    <p:sldId id="1196" r:id="rId39"/>
    <p:sldId id="1202" r:id="rId40"/>
    <p:sldId id="1203" r:id="rId41"/>
    <p:sldId id="1215" r:id="rId42"/>
    <p:sldId id="1206" r:id="rId43"/>
    <p:sldId id="1204" r:id="rId44"/>
    <p:sldId id="1207" r:id="rId45"/>
    <p:sldId id="1208" r:id="rId46"/>
    <p:sldId id="1209" r:id="rId47"/>
    <p:sldId id="1216" r:id="rId48"/>
    <p:sldId id="1217" r:id="rId49"/>
    <p:sldId id="1218" r:id="rId50"/>
    <p:sldId id="1219" r:id="rId51"/>
    <p:sldId id="1223" r:id="rId52"/>
    <p:sldId id="1220" r:id="rId53"/>
    <p:sldId id="291" r:id="rId54"/>
  </p:sldIdLst>
  <p:sldSz cx="9144000" cy="5143500" type="screen16x9"/>
  <p:notesSz cx="6858000" cy="9144000"/>
  <p:custDataLst>
    <p:tags r:id="rId56"/>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cmAuthor id="2" name="Bob Vachon" initials="BV" lastIdx="24" clrIdx="2"/>
  <p:cmAuthor id="3" name="Sue Livingston -X (suliving - UNICON INC at Cisco)" initials="SL-(-UIaC" lastIdx="34" clrIdx="3"/>
  <p:cmAuthor id="4" name="jagibbon" initials="jmg" lastIdx="8"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84" autoAdjust="0"/>
    <p:restoredTop sz="78898" autoAdjust="0"/>
  </p:normalViewPr>
  <p:slideViewPr>
    <p:cSldViewPr snapToGrid="0" showGuides="1">
      <p:cViewPr varScale="1">
        <p:scale>
          <a:sx n="70" d="100"/>
          <a:sy n="70" d="100"/>
        </p:scale>
        <p:origin x="1460" y="48"/>
      </p:cViewPr>
      <p:guideLst>
        <p:guide orient="horz" pos="1620"/>
        <p:guide pos="33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2/21/2020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32</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35</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2834651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37</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38</a:t>
            </a:fld>
            <a:endParaRPr lang="en-US" dirty="0"/>
          </a:p>
        </p:txBody>
      </p:sp>
    </p:spTree>
    <p:extLst>
      <p:ext uri="{BB962C8B-B14F-4D97-AF65-F5344CB8AC3E}">
        <p14:creationId xmlns:p14="http://schemas.microsoft.com/office/powerpoint/2010/main" val="3981657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393678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2885792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41</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42</a:t>
            </a:fld>
            <a:endParaRPr lang="en-US" dirty="0"/>
          </a:p>
        </p:txBody>
      </p:sp>
    </p:spTree>
    <p:extLst>
      <p:ext uri="{BB962C8B-B14F-4D97-AF65-F5344CB8AC3E}">
        <p14:creationId xmlns:p14="http://schemas.microsoft.com/office/powerpoint/2010/main" val="3275011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43</a:t>
            </a:fld>
            <a:endParaRPr lang="en-US" dirty="0"/>
          </a:p>
        </p:txBody>
      </p:sp>
    </p:spTree>
    <p:extLst>
      <p:ext uri="{BB962C8B-B14F-4D97-AF65-F5344CB8AC3E}">
        <p14:creationId xmlns:p14="http://schemas.microsoft.com/office/powerpoint/2010/main" val="3750665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44</a:t>
            </a:fld>
            <a:endParaRPr lang="en-US" dirty="0"/>
          </a:p>
        </p:txBody>
      </p:sp>
    </p:spTree>
    <p:extLst>
      <p:ext uri="{BB962C8B-B14F-4D97-AF65-F5344CB8AC3E}">
        <p14:creationId xmlns:p14="http://schemas.microsoft.com/office/powerpoint/2010/main" val="182794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45</a:t>
            </a:fld>
            <a:endParaRPr lang="en-US" dirty="0"/>
          </a:p>
        </p:txBody>
      </p:sp>
    </p:spTree>
    <p:extLst>
      <p:ext uri="{BB962C8B-B14F-4D97-AF65-F5344CB8AC3E}">
        <p14:creationId xmlns:p14="http://schemas.microsoft.com/office/powerpoint/2010/main" val="342324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1540272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1162960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468742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162378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985640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51</a:t>
            </a:fld>
            <a:endParaRPr lang="en-US" dirty="0"/>
          </a:p>
        </p:txBody>
      </p:sp>
    </p:spTree>
    <p:extLst>
      <p:ext uri="{BB962C8B-B14F-4D97-AF65-F5344CB8AC3E}">
        <p14:creationId xmlns:p14="http://schemas.microsoft.com/office/powerpoint/2010/main" val="13745728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52</a:t>
            </a:fld>
            <a:endParaRPr lang="en-US" dirty="0"/>
          </a:p>
        </p:txBody>
      </p:sp>
    </p:spTree>
    <p:extLst>
      <p:ext uri="{BB962C8B-B14F-4D97-AF65-F5344CB8AC3E}">
        <p14:creationId xmlns:p14="http://schemas.microsoft.com/office/powerpoint/2010/main" val="1508201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53</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3092312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31" r:id="rId13"/>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Chapter 13: Multicast</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739216" cy="902174"/>
          </a:xfrm>
        </p:spPr>
        <p:txBody>
          <a:bodyPr/>
          <a:lstStyle/>
          <a:p>
            <a:r>
              <a:rPr lang="en-US" dirty="0">
                <a:solidFill>
                  <a:schemeClr val="accent5">
                    <a:lumMod val="40000"/>
                    <a:lumOff val="60000"/>
                  </a:schemeClr>
                </a:solidFill>
              </a:rPr>
              <a:t>CCNP Enterprise: Core Networking</a:t>
            </a:r>
            <a:endParaRPr lang="en-US" dirty="0"/>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Multicast Fundamentals</a:t>
            </a:r>
            <a:br>
              <a:rPr lang="en-US" dirty="0"/>
            </a:br>
            <a:r>
              <a:rPr lang="en-US" sz="2400" dirty="0"/>
              <a:t>Multicast Traffic</a:t>
            </a:r>
          </a:p>
        </p:txBody>
      </p:sp>
      <p:sp>
        <p:nvSpPr>
          <p:cNvPr id="10" name="Content Placeholder 3">
            <a:extLst>
              <a:ext uri="{FF2B5EF4-FFF2-40B4-BE49-F238E27FC236}">
                <a16:creationId xmlns:a16="http://schemas.microsoft.com/office/drawing/2014/main" id="{50693879-5816-3444-9D50-A12F1F37F5DE}"/>
              </a:ext>
            </a:extLst>
          </p:cNvPr>
          <p:cNvSpPr txBox="1">
            <a:spLocks/>
          </p:cNvSpPr>
          <p:nvPr/>
        </p:nvSpPr>
        <p:spPr>
          <a:xfrm>
            <a:off x="203877" y="746755"/>
            <a:ext cx="8436587" cy="3520445"/>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Multicast traffic provides one-to-many communication, where only one data packet is sent on a link as needed and then is replicated between links as the data forks (splits) on a network device along the multicast distribution tree (MDT). </a:t>
            </a:r>
          </a:p>
          <a:p>
            <a:pPr marL="0" indent="0" algn="l" defTabSz="684213" fontAlgn="base">
              <a:spcBef>
                <a:spcPts val="600"/>
              </a:spcBef>
              <a:spcAft>
                <a:spcPts val="600"/>
              </a:spcAft>
              <a:buClr>
                <a:schemeClr val="tx2"/>
              </a:buClr>
              <a:buSzPct val="90000"/>
            </a:pPr>
            <a:r>
              <a:rPr lang="en-US" sz="1600" dirty="0">
                <a:solidFill>
                  <a:srgbClr val="000000"/>
                </a:solidFill>
              </a:rPr>
              <a:t>The data packets are known as a stream that uses a special destination IP address, known as a group address. </a:t>
            </a:r>
          </a:p>
          <a:p>
            <a:pPr marL="0" indent="0" algn="l" defTabSz="684213" fontAlgn="base">
              <a:spcBef>
                <a:spcPts val="600"/>
              </a:spcBef>
              <a:spcAft>
                <a:spcPts val="600"/>
              </a:spcAft>
              <a:buClr>
                <a:schemeClr val="tx2"/>
              </a:buClr>
              <a:buSzPct val="90000"/>
            </a:pPr>
            <a:r>
              <a:rPr lang="en-US" sz="1600" dirty="0">
                <a:solidFill>
                  <a:srgbClr val="000000"/>
                </a:solidFill>
              </a:rPr>
              <a:t>A server for a stream still manages only one session, and network devices selectively request to receive the stream.</a:t>
            </a:r>
          </a:p>
          <a:p>
            <a:pPr marL="0" indent="0" algn="l" defTabSz="684213" fontAlgn="base">
              <a:spcBef>
                <a:spcPts val="600"/>
              </a:spcBef>
              <a:spcAft>
                <a:spcPts val="600"/>
              </a:spcAft>
              <a:buClr>
                <a:schemeClr val="tx2"/>
              </a:buClr>
              <a:buSzPct val="90000"/>
            </a:pPr>
            <a:r>
              <a:rPr lang="en-US" sz="1600" dirty="0">
                <a:solidFill>
                  <a:srgbClr val="000000"/>
                </a:solidFill>
              </a:rPr>
              <a:t>Recipient devices of a multicast stream are known as receivers.</a:t>
            </a:r>
          </a:p>
          <a:p>
            <a:pPr marL="0" indent="0" algn="l" defTabSz="684213" fontAlgn="base">
              <a:spcBef>
                <a:spcPts val="600"/>
              </a:spcBef>
              <a:spcAft>
                <a:spcPts val="600"/>
              </a:spcAft>
              <a:buClr>
                <a:schemeClr val="tx2"/>
              </a:buClr>
              <a:buSzPct val="90000"/>
            </a:pPr>
            <a:r>
              <a:rPr lang="en-US" sz="1600" dirty="0">
                <a:solidFill>
                  <a:srgbClr val="000000"/>
                </a:solidFill>
              </a:rPr>
              <a:t>Common applications that take advantage of multicast traffic include Cisco TelePresence, real-time video, IPTV, stock tickers, distance learning, video/audio conferencing, music on hold, and gaming.</a:t>
            </a:r>
          </a:p>
        </p:txBody>
      </p:sp>
    </p:spTree>
    <p:extLst>
      <p:ext uri="{BB962C8B-B14F-4D97-AF65-F5344CB8AC3E}">
        <p14:creationId xmlns:p14="http://schemas.microsoft.com/office/powerpoint/2010/main" val="183245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5"/>
            <a:ext cx="7598042" cy="672119"/>
          </a:xfrm>
        </p:spPr>
        <p:txBody>
          <a:bodyPr/>
          <a:lstStyle/>
          <a:p>
            <a:r>
              <a:rPr lang="en-US" sz="4800" dirty="0">
                <a:solidFill>
                  <a:schemeClr val="accent5">
                    <a:lumMod val="40000"/>
                    <a:lumOff val="60000"/>
                  </a:schemeClr>
                </a:solidFill>
              </a:rPr>
              <a:t>Multicast Addressing</a:t>
            </a:r>
            <a:endParaRPr lang="en-US" dirty="0"/>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1181083"/>
            <a:ext cx="827783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The Internet Assigned Number Authority (IANA) assigned the IP Class D address space 224.0.0.0/4 for multicast addressing. It includes addresses ranging from 224.0.0.0 to 239.255.255.255. </a:t>
            </a:r>
          </a:p>
          <a:p>
            <a:pPr marL="285750" indent="-285750">
              <a:buFont typeface="Arial" panose="020B0604020202020204" pitchFamily="34" charset="0"/>
              <a:buChar char="•"/>
            </a:pPr>
            <a:r>
              <a:rPr lang="en-US" sz="1600" dirty="0">
                <a:solidFill>
                  <a:schemeClr val="accent5">
                    <a:lumMod val="40000"/>
                    <a:lumOff val="60000"/>
                  </a:schemeClr>
                </a:solidFill>
              </a:rPr>
              <a:t>The first 4 bits of this whole range start with 1110.</a:t>
            </a:r>
          </a:p>
        </p:txBody>
      </p:sp>
    </p:spTree>
    <p:custDataLst>
      <p:tags r:id="rId1"/>
    </p:custDataLst>
    <p:extLst>
      <p:ext uri="{BB962C8B-B14F-4D97-AF65-F5344CB8AC3E}">
        <p14:creationId xmlns:p14="http://schemas.microsoft.com/office/powerpoint/2010/main" val="128328401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3616036" cy="731837"/>
          </a:xfrm>
        </p:spPr>
        <p:txBody>
          <a:bodyPr/>
          <a:lstStyle/>
          <a:p>
            <a:r>
              <a:rPr lang="en-US" sz="1600" dirty="0"/>
              <a:t>Multicast Addressing</a:t>
            </a:r>
            <a:br>
              <a:rPr lang="en-US" dirty="0"/>
            </a:br>
            <a:r>
              <a:rPr lang="en-US" sz="2400" dirty="0"/>
              <a:t>Class D Addressing</a:t>
            </a:r>
          </a:p>
        </p:txBody>
      </p:sp>
      <p:sp>
        <p:nvSpPr>
          <p:cNvPr id="10" name="Content Placeholder 3">
            <a:extLst>
              <a:ext uri="{FF2B5EF4-FFF2-40B4-BE49-F238E27FC236}">
                <a16:creationId xmlns:a16="http://schemas.microsoft.com/office/drawing/2014/main" id="{50693879-5816-3444-9D50-A12F1F37F5DE}"/>
              </a:ext>
            </a:extLst>
          </p:cNvPr>
          <p:cNvSpPr txBox="1">
            <a:spLocks/>
          </p:cNvSpPr>
          <p:nvPr/>
        </p:nvSpPr>
        <p:spPr>
          <a:xfrm>
            <a:off x="203877" y="657852"/>
            <a:ext cx="3517364" cy="518164"/>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Out of the multicast blocks mentioned in Table 13-2, the most important are discussed in the list that follows:</a:t>
            </a:r>
          </a:p>
        </p:txBody>
      </p:sp>
      <p:sp>
        <p:nvSpPr>
          <p:cNvPr id="6" name="Content Placeholder 3">
            <a:extLst>
              <a:ext uri="{FF2B5EF4-FFF2-40B4-BE49-F238E27FC236}">
                <a16:creationId xmlns:a16="http://schemas.microsoft.com/office/drawing/2014/main" id="{50693879-5816-3444-9D50-A12F1F37F5DE}"/>
              </a:ext>
            </a:extLst>
          </p:cNvPr>
          <p:cNvSpPr txBox="1">
            <a:spLocks/>
          </p:cNvSpPr>
          <p:nvPr/>
        </p:nvSpPr>
        <p:spPr>
          <a:xfrm>
            <a:off x="62561" y="1775636"/>
            <a:ext cx="3313828" cy="3292589"/>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b="1" dirty="0">
                <a:solidFill>
                  <a:srgbClr val="000000"/>
                </a:solidFill>
              </a:rPr>
              <a:t>Local network control block </a:t>
            </a:r>
            <a:r>
              <a:rPr lang="en-US" sz="1600" dirty="0">
                <a:solidFill>
                  <a:srgbClr val="000000"/>
                </a:solidFill>
              </a:rPr>
              <a:t>(224.0.0/24) - Addresses in the local network control block are used for protocol control traffic that is not forwarded out a broadcast domain.</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b="1" dirty="0">
                <a:solidFill>
                  <a:srgbClr val="000000"/>
                </a:solidFill>
              </a:rPr>
              <a:t>Internetwork control block </a:t>
            </a:r>
            <a:r>
              <a:rPr lang="en-US" sz="1600" dirty="0">
                <a:solidFill>
                  <a:srgbClr val="000000"/>
                </a:solidFill>
              </a:rPr>
              <a:t>(224.0.1.0/24) - Addresses in the internetwork control block are used for protocol control traffic that may be forwarded through the Internet.</a:t>
            </a:r>
            <a:endParaRPr lang="en-US" sz="1500" dirty="0">
              <a:solidFill>
                <a:srgbClr val="000000"/>
              </a:solidFill>
            </a:endParaRPr>
          </a:p>
        </p:txBody>
      </p:sp>
      <p:sp>
        <p:nvSpPr>
          <p:cNvPr id="5" name="TextBox 4">
            <a:extLst>
              <a:ext uri="{FF2B5EF4-FFF2-40B4-BE49-F238E27FC236}">
                <a16:creationId xmlns:a16="http://schemas.microsoft.com/office/drawing/2014/main" id="{EECD9094-8B31-424D-A7A7-F3BB137E9440}"/>
              </a:ext>
            </a:extLst>
          </p:cNvPr>
          <p:cNvSpPr txBox="1"/>
          <p:nvPr/>
        </p:nvSpPr>
        <p:spPr>
          <a:xfrm>
            <a:off x="3948545" y="199505"/>
            <a:ext cx="5116268" cy="276999"/>
          </a:xfrm>
          <a:prstGeom prst="rect">
            <a:avLst/>
          </a:prstGeom>
          <a:noFill/>
        </p:spPr>
        <p:txBody>
          <a:bodyPr wrap="square" rtlCol="0">
            <a:spAutoFit/>
          </a:bodyPr>
          <a:lstStyle/>
          <a:p>
            <a:r>
              <a:rPr lang="en-US" sz="1200" dirty="0"/>
              <a:t>Table 13-2 IP Multicast Addresses Assigned by IANA</a:t>
            </a:r>
          </a:p>
        </p:txBody>
      </p:sp>
      <p:graphicFrame>
        <p:nvGraphicFramePr>
          <p:cNvPr id="2" name="Table 3">
            <a:extLst>
              <a:ext uri="{FF2B5EF4-FFF2-40B4-BE49-F238E27FC236}">
                <a16:creationId xmlns:a16="http://schemas.microsoft.com/office/drawing/2014/main" id="{4506C825-533E-4E7B-83D6-D006FC1173D2}"/>
              </a:ext>
            </a:extLst>
          </p:cNvPr>
          <p:cNvGraphicFramePr>
            <a:graphicFrameLocks noGrp="1"/>
          </p:cNvGraphicFramePr>
          <p:nvPr>
            <p:extLst>
              <p:ext uri="{D42A27DB-BD31-4B8C-83A1-F6EECF244321}">
                <p14:modId xmlns:p14="http://schemas.microsoft.com/office/powerpoint/2010/main" val="3170783962"/>
              </p:ext>
            </p:extLst>
          </p:nvPr>
        </p:nvGraphicFramePr>
        <p:xfrm>
          <a:off x="3776841" y="560070"/>
          <a:ext cx="5116268" cy="4023360"/>
        </p:xfrm>
        <a:graphic>
          <a:graphicData uri="http://schemas.openxmlformats.org/drawingml/2006/table">
            <a:tbl>
              <a:tblPr firstRow="1" bandRow="1">
                <a:tableStyleId>{5C22544A-7EE6-4342-B048-85BDC9FD1C3A}</a:tableStyleId>
              </a:tblPr>
              <a:tblGrid>
                <a:gridCol w="2558134">
                  <a:extLst>
                    <a:ext uri="{9D8B030D-6E8A-4147-A177-3AD203B41FA5}">
                      <a16:colId xmlns:a16="http://schemas.microsoft.com/office/drawing/2014/main" val="1596203796"/>
                    </a:ext>
                  </a:extLst>
                </a:gridCol>
                <a:gridCol w="2558134">
                  <a:extLst>
                    <a:ext uri="{9D8B030D-6E8A-4147-A177-3AD203B41FA5}">
                      <a16:colId xmlns:a16="http://schemas.microsoft.com/office/drawing/2014/main" val="489828645"/>
                    </a:ext>
                  </a:extLst>
                </a:gridCol>
              </a:tblGrid>
              <a:tr h="251953">
                <a:tc>
                  <a:txBody>
                    <a:bodyPr/>
                    <a:lstStyle/>
                    <a:p>
                      <a:r>
                        <a:rPr lang="en-US" sz="1200" dirty="0"/>
                        <a:t>Designation</a:t>
                      </a:r>
                    </a:p>
                  </a:txBody>
                  <a:tcPr/>
                </a:tc>
                <a:tc>
                  <a:txBody>
                    <a:bodyPr/>
                    <a:lstStyle/>
                    <a:p>
                      <a:r>
                        <a:rPr lang="en-US" sz="1200" dirty="0"/>
                        <a:t>Multicast Address Range</a:t>
                      </a:r>
                    </a:p>
                  </a:txBody>
                  <a:tcPr/>
                </a:tc>
                <a:extLst>
                  <a:ext uri="{0D108BD9-81ED-4DB2-BD59-A6C34878D82A}">
                    <a16:rowId xmlns:a16="http://schemas.microsoft.com/office/drawing/2014/main" val="1856446511"/>
                  </a:ext>
                </a:extLst>
              </a:tr>
              <a:tr h="251953">
                <a:tc>
                  <a:txBody>
                    <a:bodyPr/>
                    <a:lstStyle/>
                    <a:p>
                      <a:r>
                        <a:rPr lang="en-US" sz="1200" dirty="0"/>
                        <a:t>Local network control block</a:t>
                      </a:r>
                    </a:p>
                  </a:txBody>
                  <a:tcPr/>
                </a:tc>
                <a:tc>
                  <a:txBody>
                    <a:bodyPr/>
                    <a:lstStyle/>
                    <a:p>
                      <a:r>
                        <a:rPr lang="en-US" sz="1200" dirty="0"/>
                        <a:t>224.0.0.0 to 224.0.0.255 </a:t>
                      </a:r>
                    </a:p>
                  </a:txBody>
                  <a:tcPr/>
                </a:tc>
                <a:extLst>
                  <a:ext uri="{0D108BD9-81ED-4DB2-BD59-A6C34878D82A}">
                    <a16:rowId xmlns:a16="http://schemas.microsoft.com/office/drawing/2014/main" val="771559371"/>
                  </a:ext>
                </a:extLst>
              </a:tr>
              <a:tr h="251953">
                <a:tc>
                  <a:txBody>
                    <a:bodyPr/>
                    <a:lstStyle/>
                    <a:p>
                      <a:r>
                        <a:rPr lang="en-US" sz="1200" dirty="0"/>
                        <a:t>Internetwork control block </a:t>
                      </a:r>
                    </a:p>
                  </a:txBody>
                  <a:tcPr/>
                </a:tc>
                <a:tc>
                  <a:txBody>
                    <a:bodyPr/>
                    <a:lstStyle/>
                    <a:p>
                      <a:r>
                        <a:rPr lang="en-US" sz="1200" dirty="0"/>
                        <a:t>224.0.1.0 to 224.0.1.255 </a:t>
                      </a:r>
                    </a:p>
                  </a:txBody>
                  <a:tcPr/>
                </a:tc>
                <a:extLst>
                  <a:ext uri="{0D108BD9-81ED-4DB2-BD59-A6C34878D82A}">
                    <a16:rowId xmlns:a16="http://schemas.microsoft.com/office/drawing/2014/main" val="2900239037"/>
                  </a:ext>
                </a:extLst>
              </a:tr>
              <a:tr h="251953">
                <a:tc>
                  <a:txBody>
                    <a:bodyPr/>
                    <a:lstStyle/>
                    <a:p>
                      <a:r>
                        <a:rPr lang="en-US" sz="1200" dirty="0"/>
                        <a:t>Ad hoc block</a:t>
                      </a:r>
                    </a:p>
                  </a:txBody>
                  <a:tcPr/>
                </a:tc>
                <a:tc>
                  <a:txBody>
                    <a:bodyPr/>
                    <a:lstStyle/>
                    <a:p>
                      <a:r>
                        <a:rPr lang="en-US" sz="1200" dirty="0"/>
                        <a:t>224.0.2.0 to 224.0.255.255 </a:t>
                      </a:r>
                    </a:p>
                  </a:txBody>
                  <a:tcPr/>
                </a:tc>
                <a:extLst>
                  <a:ext uri="{0D108BD9-81ED-4DB2-BD59-A6C34878D82A}">
                    <a16:rowId xmlns:a16="http://schemas.microsoft.com/office/drawing/2014/main" val="2581140659"/>
                  </a:ext>
                </a:extLst>
              </a:tr>
              <a:tr h="251953">
                <a:tc>
                  <a:txBody>
                    <a:bodyPr/>
                    <a:lstStyle/>
                    <a:p>
                      <a:r>
                        <a:rPr lang="en-US" sz="1200" dirty="0"/>
                        <a:t>Reserved</a:t>
                      </a:r>
                    </a:p>
                  </a:txBody>
                  <a:tcPr/>
                </a:tc>
                <a:tc>
                  <a:txBody>
                    <a:bodyPr/>
                    <a:lstStyle/>
                    <a:p>
                      <a:r>
                        <a:rPr lang="en-US" sz="1200" dirty="0"/>
                        <a:t>224.1.0.0 to 224.1.255.255 </a:t>
                      </a:r>
                    </a:p>
                  </a:txBody>
                  <a:tcPr/>
                </a:tc>
                <a:extLst>
                  <a:ext uri="{0D108BD9-81ED-4DB2-BD59-A6C34878D82A}">
                    <a16:rowId xmlns:a16="http://schemas.microsoft.com/office/drawing/2014/main" val="4117929649"/>
                  </a:ext>
                </a:extLst>
              </a:tr>
              <a:tr h="251953">
                <a:tc>
                  <a:txBody>
                    <a:bodyPr/>
                    <a:lstStyle/>
                    <a:p>
                      <a:r>
                        <a:rPr lang="en-US" sz="1200" dirty="0"/>
                        <a:t>SDP/SAP block</a:t>
                      </a:r>
                    </a:p>
                  </a:txBody>
                  <a:tcPr/>
                </a:tc>
                <a:tc>
                  <a:txBody>
                    <a:bodyPr/>
                    <a:lstStyle/>
                    <a:p>
                      <a:r>
                        <a:rPr lang="en-US" sz="1200" dirty="0"/>
                        <a:t>224.2.0.0 to 224.2.255.255 </a:t>
                      </a:r>
                    </a:p>
                  </a:txBody>
                  <a:tcPr/>
                </a:tc>
                <a:extLst>
                  <a:ext uri="{0D108BD9-81ED-4DB2-BD59-A6C34878D82A}">
                    <a16:rowId xmlns:a16="http://schemas.microsoft.com/office/drawing/2014/main" val="2050898459"/>
                  </a:ext>
                </a:extLst>
              </a:tr>
              <a:tr h="251953">
                <a:tc>
                  <a:txBody>
                    <a:bodyPr/>
                    <a:lstStyle/>
                    <a:p>
                      <a:r>
                        <a:rPr lang="en-US" sz="1200" dirty="0"/>
                        <a:t>Ad hoc block II</a:t>
                      </a:r>
                    </a:p>
                  </a:txBody>
                  <a:tcPr/>
                </a:tc>
                <a:tc>
                  <a:txBody>
                    <a:bodyPr/>
                    <a:lstStyle/>
                    <a:p>
                      <a:r>
                        <a:rPr lang="en-US" sz="1200" dirty="0"/>
                        <a:t>224.3.0.0 to 224.4.255.255 </a:t>
                      </a:r>
                    </a:p>
                  </a:txBody>
                  <a:tcPr/>
                </a:tc>
                <a:extLst>
                  <a:ext uri="{0D108BD9-81ED-4DB2-BD59-A6C34878D82A}">
                    <a16:rowId xmlns:a16="http://schemas.microsoft.com/office/drawing/2014/main" val="2978732237"/>
                  </a:ext>
                </a:extLst>
              </a:tr>
              <a:tr h="251953">
                <a:tc>
                  <a:txBody>
                    <a:bodyPr/>
                    <a:lstStyle/>
                    <a:p>
                      <a:r>
                        <a:rPr lang="en-US" sz="1200" dirty="0"/>
                        <a:t>Reserved</a:t>
                      </a:r>
                    </a:p>
                  </a:txBody>
                  <a:tcPr/>
                </a:tc>
                <a:tc>
                  <a:txBody>
                    <a:bodyPr/>
                    <a:lstStyle/>
                    <a:p>
                      <a:r>
                        <a:rPr lang="en-US" sz="1200" dirty="0"/>
                        <a:t>224.5.0.0 to 224.255.255.255 </a:t>
                      </a:r>
                    </a:p>
                  </a:txBody>
                  <a:tcPr/>
                </a:tc>
                <a:extLst>
                  <a:ext uri="{0D108BD9-81ED-4DB2-BD59-A6C34878D82A}">
                    <a16:rowId xmlns:a16="http://schemas.microsoft.com/office/drawing/2014/main" val="3453685281"/>
                  </a:ext>
                </a:extLst>
              </a:tr>
              <a:tr h="251953">
                <a:tc>
                  <a:txBody>
                    <a:bodyPr/>
                    <a:lstStyle/>
                    <a:p>
                      <a:r>
                        <a:rPr lang="en-US" sz="1200" dirty="0"/>
                        <a:t>Reserved</a:t>
                      </a:r>
                    </a:p>
                  </a:txBody>
                  <a:tcPr/>
                </a:tc>
                <a:tc>
                  <a:txBody>
                    <a:bodyPr/>
                    <a:lstStyle/>
                    <a:p>
                      <a:r>
                        <a:rPr lang="en-US" sz="1200" dirty="0"/>
                        <a:t>225.0.0.0 to 231.255.255.255 </a:t>
                      </a:r>
                    </a:p>
                  </a:txBody>
                  <a:tcPr/>
                </a:tc>
                <a:extLst>
                  <a:ext uri="{0D108BD9-81ED-4DB2-BD59-A6C34878D82A}">
                    <a16:rowId xmlns:a16="http://schemas.microsoft.com/office/drawing/2014/main" val="1293130529"/>
                  </a:ext>
                </a:extLst>
              </a:tr>
              <a:tr h="399978">
                <a:tc>
                  <a:txBody>
                    <a:bodyPr/>
                    <a:lstStyle/>
                    <a:p>
                      <a:r>
                        <a:rPr lang="en-US" sz="1200" dirty="0"/>
                        <a:t>Source Specific Multicast (SSM) block</a:t>
                      </a:r>
                    </a:p>
                  </a:txBody>
                  <a:tcPr/>
                </a:tc>
                <a:tc>
                  <a:txBody>
                    <a:bodyPr/>
                    <a:lstStyle/>
                    <a:p>
                      <a:r>
                        <a:rPr lang="en-US" sz="1200" dirty="0"/>
                        <a:t>232.0.0.0 to 232.255.255.255 </a:t>
                      </a:r>
                    </a:p>
                  </a:txBody>
                  <a:tcPr/>
                </a:tc>
                <a:extLst>
                  <a:ext uri="{0D108BD9-81ED-4DB2-BD59-A6C34878D82A}">
                    <a16:rowId xmlns:a16="http://schemas.microsoft.com/office/drawing/2014/main" val="2907214509"/>
                  </a:ext>
                </a:extLst>
              </a:tr>
              <a:tr h="251953">
                <a:tc>
                  <a:txBody>
                    <a:bodyPr/>
                    <a:lstStyle/>
                    <a:p>
                      <a:r>
                        <a:rPr lang="en-US" sz="1200" dirty="0"/>
                        <a:t>GLOP block</a:t>
                      </a:r>
                    </a:p>
                  </a:txBody>
                  <a:tcPr/>
                </a:tc>
                <a:tc>
                  <a:txBody>
                    <a:bodyPr/>
                    <a:lstStyle/>
                    <a:p>
                      <a:r>
                        <a:rPr lang="en-US" sz="1200" dirty="0"/>
                        <a:t>233.0.0.0 to 233.251.255.255 </a:t>
                      </a:r>
                    </a:p>
                  </a:txBody>
                  <a:tcPr/>
                </a:tc>
                <a:extLst>
                  <a:ext uri="{0D108BD9-81ED-4DB2-BD59-A6C34878D82A}">
                    <a16:rowId xmlns:a16="http://schemas.microsoft.com/office/drawing/2014/main" val="886558095"/>
                  </a:ext>
                </a:extLst>
              </a:tr>
              <a:tr h="251953">
                <a:tc>
                  <a:txBody>
                    <a:bodyPr/>
                    <a:lstStyle/>
                    <a:p>
                      <a:r>
                        <a:rPr lang="en-US" sz="1200" dirty="0"/>
                        <a:t>Ad hoc block III</a:t>
                      </a:r>
                    </a:p>
                  </a:txBody>
                  <a:tcPr/>
                </a:tc>
                <a:tc>
                  <a:txBody>
                    <a:bodyPr/>
                    <a:lstStyle/>
                    <a:p>
                      <a:r>
                        <a:rPr lang="en-US" sz="1200" dirty="0"/>
                        <a:t>233.252.0.0 to 233.255.255.255 </a:t>
                      </a:r>
                    </a:p>
                  </a:txBody>
                  <a:tcPr/>
                </a:tc>
                <a:extLst>
                  <a:ext uri="{0D108BD9-81ED-4DB2-BD59-A6C34878D82A}">
                    <a16:rowId xmlns:a16="http://schemas.microsoft.com/office/drawing/2014/main" val="3721701163"/>
                  </a:ext>
                </a:extLst>
              </a:tr>
              <a:tr h="251953">
                <a:tc>
                  <a:txBody>
                    <a:bodyPr/>
                    <a:lstStyle/>
                    <a:p>
                      <a:r>
                        <a:rPr lang="en-US" sz="1200" dirty="0"/>
                        <a:t>Reserved</a:t>
                      </a:r>
                    </a:p>
                  </a:txBody>
                  <a:tcPr/>
                </a:tc>
                <a:tc>
                  <a:txBody>
                    <a:bodyPr/>
                    <a:lstStyle/>
                    <a:p>
                      <a:r>
                        <a:rPr lang="en-US" sz="1200" dirty="0"/>
                        <a:t>234.0.0.0 to 238.255.255.255 </a:t>
                      </a:r>
                    </a:p>
                  </a:txBody>
                  <a:tcPr/>
                </a:tc>
                <a:extLst>
                  <a:ext uri="{0D108BD9-81ED-4DB2-BD59-A6C34878D82A}">
                    <a16:rowId xmlns:a16="http://schemas.microsoft.com/office/drawing/2014/main" val="3963409939"/>
                  </a:ext>
                </a:extLst>
              </a:tr>
              <a:tr h="251953">
                <a:tc>
                  <a:txBody>
                    <a:bodyPr/>
                    <a:lstStyle/>
                    <a:p>
                      <a:r>
                        <a:rPr lang="en-US" sz="1200" dirty="0"/>
                        <a:t>Administratively scoped block</a:t>
                      </a:r>
                    </a:p>
                  </a:txBody>
                  <a:tcPr/>
                </a:tc>
                <a:tc>
                  <a:txBody>
                    <a:bodyPr/>
                    <a:lstStyle/>
                    <a:p>
                      <a:r>
                        <a:rPr lang="en-US" sz="1200" dirty="0"/>
                        <a:t>239.0.0.0 to 239.255.255.255 </a:t>
                      </a:r>
                    </a:p>
                  </a:txBody>
                  <a:tcPr/>
                </a:tc>
                <a:extLst>
                  <a:ext uri="{0D108BD9-81ED-4DB2-BD59-A6C34878D82A}">
                    <a16:rowId xmlns:a16="http://schemas.microsoft.com/office/drawing/2014/main" val="1244405067"/>
                  </a:ext>
                </a:extLst>
              </a:tr>
            </a:tbl>
          </a:graphicData>
        </a:graphic>
      </p:graphicFrame>
    </p:spTree>
    <p:extLst>
      <p:ext uri="{BB962C8B-B14F-4D97-AF65-F5344CB8AC3E}">
        <p14:creationId xmlns:p14="http://schemas.microsoft.com/office/powerpoint/2010/main" val="204966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Multicast Addressing</a:t>
            </a:r>
            <a:br>
              <a:rPr lang="en-US" dirty="0"/>
            </a:br>
            <a:r>
              <a:rPr lang="en-US" sz="2400" dirty="0"/>
              <a:t>Well–Known Reserved Multicast Addresses</a:t>
            </a:r>
          </a:p>
        </p:txBody>
      </p:sp>
      <p:sp>
        <p:nvSpPr>
          <p:cNvPr id="10" name="Content Placeholder 3">
            <a:extLst>
              <a:ext uri="{FF2B5EF4-FFF2-40B4-BE49-F238E27FC236}">
                <a16:creationId xmlns:a16="http://schemas.microsoft.com/office/drawing/2014/main" id="{50693879-5816-3444-9D50-A12F1F37F5DE}"/>
              </a:ext>
            </a:extLst>
          </p:cNvPr>
          <p:cNvSpPr txBox="1">
            <a:spLocks/>
          </p:cNvSpPr>
          <p:nvPr/>
        </p:nvSpPr>
        <p:spPr>
          <a:xfrm>
            <a:off x="203878" y="680252"/>
            <a:ext cx="4657748" cy="608219"/>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Table 13-3 lists some of the well-known local network control block and internetwork control block multicast addresses.</a:t>
            </a:r>
          </a:p>
        </p:txBody>
      </p:sp>
      <p:sp>
        <p:nvSpPr>
          <p:cNvPr id="6" name="Content Placeholder 3">
            <a:extLst>
              <a:ext uri="{FF2B5EF4-FFF2-40B4-BE49-F238E27FC236}">
                <a16:creationId xmlns:a16="http://schemas.microsoft.com/office/drawing/2014/main" id="{50693879-5816-3444-9D50-A12F1F37F5DE}"/>
              </a:ext>
            </a:extLst>
          </p:cNvPr>
          <p:cNvSpPr txBox="1">
            <a:spLocks/>
          </p:cNvSpPr>
          <p:nvPr/>
        </p:nvSpPr>
        <p:spPr>
          <a:xfrm>
            <a:off x="203878" y="1507069"/>
            <a:ext cx="3786232" cy="2422775"/>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b="1" dirty="0">
                <a:solidFill>
                  <a:srgbClr val="000000"/>
                </a:solidFill>
              </a:rPr>
              <a:t>Source Specific Multicast </a:t>
            </a:r>
            <a:r>
              <a:rPr lang="en-US" sz="1600" dirty="0">
                <a:solidFill>
                  <a:srgbClr val="000000"/>
                </a:solidFill>
              </a:rPr>
              <a:t>(SSM) block (</a:t>
            </a:r>
            <a:r>
              <a:rPr lang="en-US" sz="1600" b="1" dirty="0">
                <a:solidFill>
                  <a:srgbClr val="000000"/>
                </a:solidFill>
              </a:rPr>
              <a:t>232.0.0.0/8</a:t>
            </a:r>
            <a:r>
              <a:rPr lang="en-US" sz="1600" dirty="0">
                <a:solidFill>
                  <a:srgbClr val="000000"/>
                </a:solidFill>
              </a:rPr>
              <a:t>): This is the default range used by SSM. SSM is a PIM extension described in RFC 4607. </a:t>
            </a:r>
          </a:p>
          <a:p>
            <a:pPr marL="0" indent="0" algn="l" defTabSz="684213" fontAlgn="base">
              <a:spcBef>
                <a:spcPts val="600"/>
              </a:spcBef>
              <a:spcAft>
                <a:spcPts val="600"/>
              </a:spcAft>
              <a:buClr>
                <a:schemeClr val="tx2"/>
              </a:buClr>
              <a:buSzPct val="90000"/>
            </a:pPr>
            <a:r>
              <a:rPr lang="en-US" sz="1600" b="1" dirty="0">
                <a:solidFill>
                  <a:srgbClr val="000000"/>
                </a:solidFill>
              </a:rPr>
              <a:t>GLOP</a:t>
            </a:r>
            <a:r>
              <a:rPr lang="en-US" sz="1600" dirty="0">
                <a:solidFill>
                  <a:srgbClr val="000000"/>
                </a:solidFill>
              </a:rPr>
              <a:t> block (</a:t>
            </a:r>
            <a:r>
              <a:rPr lang="en-US" sz="1600" b="1" dirty="0">
                <a:solidFill>
                  <a:srgbClr val="000000"/>
                </a:solidFill>
              </a:rPr>
              <a:t>233.0.0.0/8</a:t>
            </a:r>
            <a:r>
              <a:rPr lang="en-US" sz="1600" dirty="0">
                <a:solidFill>
                  <a:srgbClr val="000000"/>
                </a:solidFill>
              </a:rPr>
              <a:t>): Addresses in the GLOP block are globally scoped statically assigned addresses. The mapping and assignment are defined in RFC 3180.</a:t>
            </a:r>
          </a:p>
        </p:txBody>
      </p:sp>
      <p:sp>
        <p:nvSpPr>
          <p:cNvPr id="8" name="Content Placeholder 3">
            <a:extLst>
              <a:ext uri="{FF2B5EF4-FFF2-40B4-BE49-F238E27FC236}">
                <a16:creationId xmlns:a16="http://schemas.microsoft.com/office/drawing/2014/main" id="{50693879-5816-3444-9D50-A12F1F37F5DE}"/>
              </a:ext>
            </a:extLst>
          </p:cNvPr>
          <p:cNvSpPr txBox="1">
            <a:spLocks/>
          </p:cNvSpPr>
          <p:nvPr/>
        </p:nvSpPr>
        <p:spPr>
          <a:xfrm>
            <a:off x="268793" y="3998416"/>
            <a:ext cx="8567636" cy="79246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b="1" dirty="0">
                <a:solidFill>
                  <a:srgbClr val="000000"/>
                </a:solidFill>
              </a:rPr>
              <a:t>Administratively scoped</a:t>
            </a:r>
            <a:r>
              <a:rPr lang="en-US" sz="1600" dirty="0">
                <a:solidFill>
                  <a:srgbClr val="000000"/>
                </a:solidFill>
              </a:rPr>
              <a:t> block (</a:t>
            </a:r>
            <a:r>
              <a:rPr lang="en-US" sz="1600" b="1" dirty="0">
                <a:solidFill>
                  <a:srgbClr val="000000"/>
                </a:solidFill>
              </a:rPr>
              <a:t>239.0.0.0/8</a:t>
            </a:r>
            <a:r>
              <a:rPr lang="en-US" sz="1600" dirty="0">
                <a:solidFill>
                  <a:srgbClr val="000000"/>
                </a:solidFill>
              </a:rPr>
              <a:t>): These addresses, described in RFC 2365, are limited to a local group or organization. Similar to the reserved IP unicast ranges (such as 10.0.0.0/8) defined in RFC 1918 and will not be assigned by the IANA.</a:t>
            </a:r>
            <a:endParaRPr lang="en-US" sz="1500" dirty="0">
              <a:solidFill>
                <a:srgbClr val="000000"/>
              </a:solidFill>
            </a:endParaRPr>
          </a:p>
        </p:txBody>
      </p:sp>
      <p:graphicFrame>
        <p:nvGraphicFramePr>
          <p:cNvPr id="2" name="Table 3">
            <a:extLst>
              <a:ext uri="{FF2B5EF4-FFF2-40B4-BE49-F238E27FC236}">
                <a16:creationId xmlns:a16="http://schemas.microsoft.com/office/drawing/2014/main" id="{AD460827-65C8-45CE-A2B0-F1F147321F2F}"/>
              </a:ext>
            </a:extLst>
          </p:cNvPr>
          <p:cNvGraphicFramePr>
            <a:graphicFrameLocks noGrp="1"/>
          </p:cNvGraphicFramePr>
          <p:nvPr>
            <p:extLst>
              <p:ext uri="{D42A27DB-BD31-4B8C-83A1-F6EECF244321}">
                <p14:modId xmlns:p14="http://schemas.microsoft.com/office/powerpoint/2010/main" val="1708564404"/>
              </p:ext>
            </p:extLst>
          </p:nvPr>
        </p:nvGraphicFramePr>
        <p:xfrm>
          <a:off x="4732379" y="569487"/>
          <a:ext cx="3613109" cy="3467235"/>
        </p:xfrm>
        <a:graphic>
          <a:graphicData uri="http://schemas.openxmlformats.org/drawingml/2006/table">
            <a:tbl>
              <a:tblPr firstRow="1" bandRow="1">
                <a:tableStyleId>{5C22544A-7EE6-4342-B048-85BDC9FD1C3A}</a:tableStyleId>
              </a:tblPr>
              <a:tblGrid>
                <a:gridCol w="1053607">
                  <a:extLst>
                    <a:ext uri="{9D8B030D-6E8A-4147-A177-3AD203B41FA5}">
                      <a16:colId xmlns:a16="http://schemas.microsoft.com/office/drawing/2014/main" val="302117768"/>
                    </a:ext>
                  </a:extLst>
                </a:gridCol>
                <a:gridCol w="2559502">
                  <a:extLst>
                    <a:ext uri="{9D8B030D-6E8A-4147-A177-3AD203B41FA5}">
                      <a16:colId xmlns:a16="http://schemas.microsoft.com/office/drawing/2014/main" val="3222903286"/>
                    </a:ext>
                  </a:extLst>
                </a:gridCol>
              </a:tblGrid>
              <a:tr h="346159">
                <a:tc>
                  <a:txBody>
                    <a:bodyPr/>
                    <a:lstStyle/>
                    <a:p>
                      <a:r>
                        <a:rPr lang="en-US" sz="800" dirty="0"/>
                        <a:t>IP Multicast Address </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800" dirty="0"/>
                        <a:t>Description</a:t>
                      </a:r>
                    </a:p>
                  </a:txBody>
                  <a:tcPr/>
                </a:tc>
                <a:extLst>
                  <a:ext uri="{0D108BD9-81ED-4DB2-BD59-A6C34878D82A}">
                    <a16:rowId xmlns:a16="http://schemas.microsoft.com/office/drawing/2014/main" val="3701405646"/>
                  </a:ext>
                </a:extLst>
              </a:tr>
              <a:tr h="210168">
                <a:tc>
                  <a:txBody>
                    <a:bodyPr/>
                    <a:lstStyle/>
                    <a:p>
                      <a:r>
                        <a:rPr lang="en-US" sz="800" dirty="0"/>
                        <a:t>224.0.0.0 </a:t>
                      </a:r>
                    </a:p>
                  </a:txBody>
                  <a:tcPr/>
                </a:tc>
                <a:tc>
                  <a:txBody>
                    <a:bodyPr/>
                    <a:lstStyle/>
                    <a:p>
                      <a:r>
                        <a:rPr lang="en-US" sz="800" dirty="0"/>
                        <a:t>Base address (reserved) </a:t>
                      </a:r>
                    </a:p>
                  </a:txBody>
                  <a:tcPr/>
                </a:tc>
                <a:extLst>
                  <a:ext uri="{0D108BD9-81ED-4DB2-BD59-A6C34878D82A}">
                    <a16:rowId xmlns:a16="http://schemas.microsoft.com/office/drawing/2014/main" val="1053254734"/>
                  </a:ext>
                </a:extLst>
              </a:tr>
              <a:tr h="346159">
                <a:tc>
                  <a:txBody>
                    <a:bodyPr/>
                    <a:lstStyle/>
                    <a:p>
                      <a:r>
                        <a:rPr lang="en-US" sz="800" dirty="0"/>
                        <a:t>224.0.0.1</a:t>
                      </a:r>
                    </a:p>
                  </a:txBody>
                  <a:tcPr/>
                </a:tc>
                <a:tc>
                  <a:txBody>
                    <a:bodyPr/>
                    <a:lstStyle/>
                    <a:p>
                      <a:r>
                        <a:rPr lang="en-US" sz="800" dirty="0"/>
                        <a:t>All hosts in this subnet (all-hosts group) </a:t>
                      </a:r>
                    </a:p>
                  </a:txBody>
                  <a:tcPr/>
                </a:tc>
                <a:extLst>
                  <a:ext uri="{0D108BD9-81ED-4DB2-BD59-A6C34878D82A}">
                    <a16:rowId xmlns:a16="http://schemas.microsoft.com/office/drawing/2014/main" val="1244093408"/>
                  </a:ext>
                </a:extLst>
              </a:tr>
              <a:tr h="210168">
                <a:tc>
                  <a:txBody>
                    <a:bodyPr/>
                    <a:lstStyle/>
                    <a:p>
                      <a:r>
                        <a:rPr lang="en-US" sz="800" dirty="0"/>
                        <a:t>224.0.0.2</a:t>
                      </a:r>
                    </a:p>
                  </a:txBody>
                  <a:tcPr/>
                </a:tc>
                <a:tc>
                  <a:txBody>
                    <a:bodyPr/>
                    <a:lstStyle/>
                    <a:p>
                      <a:r>
                        <a:rPr lang="en-US" sz="800" dirty="0"/>
                        <a:t>All routers in this subnet </a:t>
                      </a:r>
                    </a:p>
                  </a:txBody>
                  <a:tcPr/>
                </a:tc>
                <a:extLst>
                  <a:ext uri="{0D108BD9-81ED-4DB2-BD59-A6C34878D82A}">
                    <a16:rowId xmlns:a16="http://schemas.microsoft.com/office/drawing/2014/main" val="3141481977"/>
                  </a:ext>
                </a:extLst>
              </a:tr>
              <a:tr h="210168">
                <a:tc>
                  <a:txBody>
                    <a:bodyPr/>
                    <a:lstStyle/>
                    <a:p>
                      <a:r>
                        <a:rPr lang="en-US" sz="800" dirty="0"/>
                        <a:t>224.0.0.5</a:t>
                      </a:r>
                    </a:p>
                  </a:txBody>
                  <a:tcPr/>
                </a:tc>
                <a:tc>
                  <a:txBody>
                    <a:bodyPr/>
                    <a:lstStyle/>
                    <a:p>
                      <a:r>
                        <a:rPr lang="en-US" sz="800" dirty="0"/>
                        <a:t>All OSPF routers (AllSPFRouters) </a:t>
                      </a:r>
                    </a:p>
                  </a:txBody>
                  <a:tcPr/>
                </a:tc>
                <a:extLst>
                  <a:ext uri="{0D108BD9-81ED-4DB2-BD59-A6C34878D82A}">
                    <a16:rowId xmlns:a16="http://schemas.microsoft.com/office/drawing/2014/main" val="1807921403"/>
                  </a:ext>
                </a:extLst>
              </a:tr>
              <a:tr h="210168">
                <a:tc>
                  <a:txBody>
                    <a:bodyPr/>
                    <a:lstStyle/>
                    <a:p>
                      <a:r>
                        <a:rPr lang="en-US" sz="800" dirty="0"/>
                        <a:t>224.0.0.6</a:t>
                      </a:r>
                    </a:p>
                  </a:txBody>
                  <a:tcPr/>
                </a:tc>
                <a:tc>
                  <a:txBody>
                    <a:bodyPr/>
                    <a:lstStyle/>
                    <a:p>
                      <a:r>
                        <a:rPr lang="en-US" sz="800" dirty="0"/>
                        <a:t>All OSPF DRs (AllDRouters) </a:t>
                      </a:r>
                    </a:p>
                  </a:txBody>
                  <a:tcPr/>
                </a:tc>
                <a:extLst>
                  <a:ext uri="{0D108BD9-81ED-4DB2-BD59-A6C34878D82A}">
                    <a16:rowId xmlns:a16="http://schemas.microsoft.com/office/drawing/2014/main" val="1377151009"/>
                  </a:ext>
                </a:extLst>
              </a:tr>
              <a:tr h="210168">
                <a:tc>
                  <a:txBody>
                    <a:bodyPr/>
                    <a:lstStyle/>
                    <a:p>
                      <a:r>
                        <a:rPr lang="en-US" sz="800" dirty="0"/>
                        <a:t>224.0.0.9</a:t>
                      </a:r>
                    </a:p>
                  </a:txBody>
                  <a:tcPr/>
                </a:tc>
                <a:tc>
                  <a:txBody>
                    <a:bodyPr/>
                    <a:lstStyle/>
                    <a:p>
                      <a:r>
                        <a:rPr lang="en-US" sz="800" dirty="0"/>
                        <a:t>All RIPv2 routers </a:t>
                      </a:r>
                    </a:p>
                  </a:txBody>
                  <a:tcPr/>
                </a:tc>
                <a:extLst>
                  <a:ext uri="{0D108BD9-81ED-4DB2-BD59-A6C34878D82A}">
                    <a16:rowId xmlns:a16="http://schemas.microsoft.com/office/drawing/2014/main" val="1629573287"/>
                  </a:ext>
                </a:extLst>
              </a:tr>
              <a:tr h="210168">
                <a:tc>
                  <a:txBody>
                    <a:bodyPr/>
                    <a:lstStyle/>
                    <a:p>
                      <a:r>
                        <a:rPr lang="en-US" sz="800" dirty="0"/>
                        <a:t>224.0.0.10</a:t>
                      </a:r>
                    </a:p>
                  </a:txBody>
                  <a:tcPr/>
                </a:tc>
                <a:tc>
                  <a:txBody>
                    <a:bodyPr/>
                    <a:lstStyle/>
                    <a:p>
                      <a:r>
                        <a:rPr lang="en-US" sz="800" dirty="0"/>
                        <a:t>All EIGRP routers </a:t>
                      </a:r>
                    </a:p>
                  </a:txBody>
                  <a:tcPr/>
                </a:tc>
                <a:extLst>
                  <a:ext uri="{0D108BD9-81ED-4DB2-BD59-A6C34878D82A}">
                    <a16:rowId xmlns:a16="http://schemas.microsoft.com/office/drawing/2014/main" val="3259531987"/>
                  </a:ext>
                </a:extLst>
              </a:tr>
              <a:tr h="210168">
                <a:tc>
                  <a:txBody>
                    <a:bodyPr/>
                    <a:lstStyle/>
                    <a:p>
                      <a:r>
                        <a:rPr lang="en-US" sz="800" dirty="0"/>
                        <a:t>224.0.0.13</a:t>
                      </a:r>
                    </a:p>
                  </a:txBody>
                  <a:tcPr/>
                </a:tc>
                <a:tc>
                  <a:txBody>
                    <a:bodyPr/>
                    <a:lstStyle/>
                    <a:p>
                      <a:r>
                        <a:rPr lang="en-US" sz="800" dirty="0"/>
                        <a:t>All PIM routers </a:t>
                      </a:r>
                    </a:p>
                  </a:txBody>
                  <a:tcPr/>
                </a:tc>
                <a:extLst>
                  <a:ext uri="{0D108BD9-81ED-4DB2-BD59-A6C34878D82A}">
                    <a16:rowId xmlns:a16="http://schemas.microsoft.com/office/drawing/2014/main" val="3339138062"/>
                  </a:ext>
                </a:extLst>
              </a:tr>
              <a:tr h="210168">
                <a:tc>
                  <a:txBody>
                    <a:bodyPr/>
                    <a:lstStyle/>
                    <a:p>
                      <a:r>
                        <a:rPr lang="en-US" sz="800" dirty="0"/>
                        <a:t>224.0.0.18</a:t>
                      </a:r>
                    </a:p>
                  </a:txBody>
                  <a:tcPr/>
                </a:tc>
                <a:tc>
                  <a:txBody>
                    <a:bodyPr/>
                    <a:lstStyle/>
                    <a:p>
                      <a:r>
                        <a:rPr lang="en-US" sz="800" dirty="0"/>
                        <a:t>VRRP</a:t>
                      </a:r>
                    </a:p>
                  </a:txBody>
                  <a:tcPr/>
                </a:tc>
                <a:extLst>
                  <a:ext uri="{0D108BD9-81ED-4DB2-BD59-A6C34878D82A}">
                    <a16:rowId xmlns:a16="http://schemas.microsoft.com/office/drawing/2014/main" val="1836756480"/>
                  </a:ext>
                </a:extLst>
              </a:tr>
              <a:tr h="210168">
                <a:tc>
                  <a:txBody>
                    <a:bodyPr/>
                    <a:lstStyle/>
                    <a:p>
                      <a:r>
                        <a:rPr lang="en-US" sz="800" dirty="0"/>
                        <a:t>224.0.0.22</a:t>
                      </a:r>
                    </a:p>
                  </a:txBody>
                  <a:tcPr/>
                </a:tc>
                <a:tc>
                  <a:txBody>
                    <a:bodyPr/>
                    <a:lstStyle/>
                    <a:p>
                      <a:r>
                        <a:rPr lang="en-US" sz="800" dirty="0"/>
                        <a:t>IGMPv3</a:t>
                      </a:r>
                    </a:p>
                  </a:txBody>
                  <a:tcPr/>
                </a:tc>
                <a:extLst>
                  <a:ext uri="{0D108BD9-81ED-4DB2-BD59-A6C34878D82A}">
                    <a16:rowId xmlns:a16="http://schemas.microsoft.com/office/drawing/2014/main" val="487631362"/>
                  </a:ext>
                </a:extLst>
              </a:tr>
              <a:tr h="214597">
                <a:tc>
                  <a:txBody>
                    <a:bodyPr/>
                    <a:lstStyle/>
                    <a:p>
                      <a:r>
                        <a:rPr lang="en-US" sz="800" dirty="0"/>
                        <a:t>224.0.0.102</a:t>
                      </a:r>
                    </a:p>
                  </a:txBody>
                  <a:tcPr/>
                </a:tc>
                <a:tc>
                  <a:txBody>
                    <a:bodyPr/>
                    <a:lstStyle/>
                    <a:p>
                      <a:r>
                        <a:rPr lang="en-US" sz="800" dirty="0"/>
                        <a:t>HSRPv2 and GLBP </a:t>
                      </a:r>
                    </a:p>
                  </a:txBody>
                  <a:tcPr/>
                </a:tc>
                <a:extLst>
                  <a:ext uri="{0D108BD9-81ED-4DB2-BD59-A6C34878D82A}">
                    <a16:rowId xmlns:a16="http://schemas.microsoft.com/office/drawing/2014/main" val="3305754632"/>
                  </a:ext>
                </a:extLst>
              </a:tr>
              <a:tr h="210168">
                <a:tc>
                  <a:txBody>
                    <a:bodyPr/>
                    <a:lstStyle/>
                    <a:p>
                      <a:r>
                        <a:rPr lang="en-US" sz="800" dirty="0"/>
                        <a:t>224.0.1.1</a:t>
                      </a:r>
                    </a:p>
                  </a:txBody>
                  <a:tcPr/>
                </a:tc>
                <a:tc>
                  <a:txBody>
                    <a:bodyPr/>
                    <a:lstStyle/>
                    <a:p>
                      <a:r>
                        <a:rPr lang="en-US" sz="800" dirty="0"/>
                        <a:t>NTP</a:t>
                      </a:r>
                    </a:p>
                  </a:txBody>
                  <a:tcPr/>
                </a:tc>
                <a:extLst>
                  <a:ext uri="{0D108BD9-81ED-4DB2-BD59-A6C34878D82A}">
                    <a16:rowId xmlns:a16="http://schemas.microsoft.com/office/drawing/2014/main" val="3643046973"/>
                  </a:ext>
                </a:extLst>
              </a:tr>
              <a:tr h="210168">
                <a:tc>
                  <a:txBody>
                    <a:bodyPr/>
                    <a:lstStyle/>
                    <a:p>
                      <a:r>
                        <a:rPr lang="en-US" sz="800" dirty="0"/>
                        <a:t>224.0.1.39</a:t>
                      </a:r>
                    </a:p>
                  </a:txBody>
                  <a:tcPr/>
                </a:tc>
                <a:tc>
                  <a:txBody>
                    <a:bodyPr/>
                    <a:lstStyle/>
                    <a:p>
                      <a:r>
                        <a:rPr lang="en-US" sz="800" dirty="0"/>
                        <a:t>Cisco-RP-Announce (Auto-RP) </a:t>
                      </a:r>
                    </a:p>
                  </a:txBody>
                  <a:tcPr/>
                </a:tc>
                <a:extLst>
                  <a:ext uri="{0D108BD9-81ED-4DB2-BD59-A6C34878D82A}">
                    <a16:rowId xmlns:a16="http://schemas.microsoft.com/office/drawing/2014/main" val="4290403409"/>
                  </a:ext>
                </a:extLst>
              </a:tr>
              <a:tr h="210168">
                <a:tc>
                  <a:txBody>
                    <a:bodyPr/>
                    <a:lstStyle/>
                    <a:p>
                      <a:r>
                        <a:rPr lang="en-US" sz="800" dirty="0"/>
                        <a:t>224.0.1.40</a:t>
                      </a:r>
                    </a:p>
                  </a:txBody>
                  <a:tcPr/>
                </a:tc>
                <a:tc>
                  <a:txBody>
                    <a:bodyPr/>
                    <a:lstStyle/>
                    <a:p>
                      <a:r>
                        <a:rPr lang="en-US" sz="800" dirty="0"/>
                        <a:t>Cisco-RP-Discovery (Auto-RP)</a:t>
                      </a:r>
                    </a:p>
                  </a:txBody>
                  <a:tcPr/>
                </a:tc>
                <a:extLst>
                  <a:ext uri="{0D108BD9-81ED-4DB2-BD59-A6C34878D82A}">
                    <a16:rowId xmlns:a16="http://schemas.microsoft.com/office/drawing/2014/main" val="3384803567"/>
                  </a:ext>
                </a:extLst>
              </a:tr>
            </a:tbl>
          </a:graphicData>
        </a:graphic>
      </p:graphicFrame>
    </p:spTree>
    <p:extLst>
      <p:ext uri="{BB962C8B-B14F-4D97-AF65-F5344CB8AC3E}">
        <p14:creationId xmlns:p14="http://schemas.microsoft.com/office/powerpoint/2010/main" val="374268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Multicast Addressing</a:t>
            </a:r>
            <a:br>
              <a:rPr lang="en-US" dirty="0"/>
            </a:br>
            <a:r>
              <a:rPr lang="en-US" sz="2400" dirty="0"/>
              <a:t>Layer 2 Multicast Addressing</a:t>
            </a:r>
          </a:p>
        </p:txBody>
      </p:sp>
      <p:sp>
        <p:nvSpPr>
          <p:cNvPr id="10" name="Content Placeholder 3">
            <a:extLst>
              <a:ext uri="{FF2B5EF4-FFF2-40B4-BE49-F238E27FC236}">
                <a16:creationId xmlns:a16="http://schemas.microsoft.com/office/drawing/2014/main" id="{50693879-5816-3444-9D50-A12F1F37F5DE}"/>
              </a:ext>
            </a:extLst>
          </p:cNvPr>
          <p:cNvSpPr txBox="1">
            <a:spLocks/>
          </p:cNvSpPr>
          <p:nvPr/>
        </p:nvSpPr>
        <p:spPr>
          <a:xfrm>
            <a:off x="166254" y="721816"/>
            <a:ext cx="8778241" cy="3591104"/>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Every multicast group address (IP address) is mapped to a special MAC address that allows Ethernet interfaces to identify multicast packets to a specific group. A LAN segment can have multiple streams, and a receiver knows which traffic to send to the CPU for processing based on the MAC address assigned to the multicast traffic.</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The first 24 bits of a multicast MAC address always start with 01:00:5E. </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The low-order bit of the first byte is the individual/group bit (I/G) bit, also known as the unicast/multicast bit. </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When it is set to 1, it indicates that the frame is a multicast frame, and the 25th bit is always 0. </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The lower 23 bits of the multicast MAC address are copied from the lower 23 bits of the multicast group IP address.</a:t>
            </a:r>
          </a:p>
        </p:txBody>
      </p:sp>
    </p:spTree>
    <p:extLst>
      <p:ext uri="{BB962C8B-B14F-4D97-AF65-F5344CB8AC3E}">
        <p14:creationId xmlns:p14="http://schemas.microsoft.com/office/powerpoint/2010/main" val="416630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Multicast Addressing</a:t>
            </a:r>
            <a:br>
              <a:rPr lang="en-US" dirty="0"/>
            </a:br>
            <a:r>
              <a:rPr lang="en-US" sz="2400" dirty="0"/>
              <a:t>Layer 2 Multicast Addressing (Cont.)</a:t>
            </a:r>
          </a:p>
        </p:txBody>
      </p:sp>
      <p:sp>
        <p:nvSpPr>
          <p:cNvPr id="10" name="Content Placeholder 3">
            <a:extLst>
              <a:ext uri="{FF2B5EF4-FFF2-40B4-BE49-F238E27FC236}">
                <a16:creationId xmlns:a16="http://schemas.microsoft.com/office/drawing/2014/main" id="{50693879-5816-3444-9D50-A12F1F37F5DE}"/>
              </a:ext>
            </a:extLst>
          </p:cNvPr>
          <p:cNvSpPr txBox="1">
            <a:spLocks/>
          </p:cNvSpPr>
          <p:nvPr/>
        </p:nvSpPr>
        <p:spPr>
          <a:xfrm>
            <a:off x="166254" y="721816"/>
            <a:ext cx="8778241" cy="785319"/>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Figure 13-5 shows an example of mapping the multicast IP address 239.255.1.1 into multicast MAC address 01:00:5E:7F:01:01. The first 25 bits are always fixed; the last 23 bits that are copied directly from the multicast IP address vary.</a:t>
            </a:r>
          </a:p>
        </p:txBody>
      </p:sp>
      <p:sp>
        <p:nvSpPr>
          <p:cNvPr id="2" name="Rectangle 1"/>
          <p:cNvSpPr/>
          <p:nvPr/>
        </p:nvSpPr>
        <p:spPr>
          <a:xfrm>
            <a:off x="218688" y="1531290"/>
            <a:ext cx="2482948" cy="2275940"/>
          </a:xfrm>
          <a:prstGeom prst="rect">
            <a:avLst/>
          </a:prstGeom>
        </p:spPr>
        <p:txBody>
          <a:bodyPr lIns="91420" tIns="45710" rIns="91420" bIns="45710">
            <a:noAutofit/>
          </a:bodyPr>
          <a:lstStyle/>
          <a:p>
            <a:pPr defTabSz="684213">
              <a:spcBef>
                <a:spcPts val="600"/>
              </a:spcBef>
              <a:spcAft>
                <a:spcPts val="600"/>
              </a:spcAft>
              <a:buClr>
                <a:schemeClr val="tx2"/>
              </a:buClr>
              <a:buSzPct val="90000"/>
              <a:buFont typeface="Arial"/>
              <a:buNone/>
            </a:pPr>
            <a:r>
              <a:rPr lang="en-US" sz="1600" dirty="0">
                <a:solidFill>
                  <a:srgbClr val="000000"/>
                </a:solidFill>
                <a:latin typeface="+mn-lt"/>
                <a:ea typeface="ＭＳ Ｐゴシック" charset="0"/>
                <a:cs typeface="CiscoSans ExtraLight"/>
              </a:rPr>
              <a:t>Out of the 9 bits from the multicast IP address that are not copied into the multicast MAC address, the high-order bits 1110 are fixed; that leaves 5 bits that are variable that are not transferred into the MAC address. </a:t>
            </a:r>
          </a:p>
        </p:txBody>
      </p:sp>
      <p:sp>
        <p:nvSpPr>
          <p:cNvPr id="6" name="Rectangle 5"/>
          <p:cNvSpPr/>
          <p:nvPr/>
        </p:nvSpPr>
        <p:spPr>
          <a:xfrm>
            <a:off x="218684" y="3847746"/>
            <a:ext cx="7736592" cy="524748"/>
          </a:xfrm>
          <a:prstGeom prst="rect">
            <a:avLst/>
          </a:prstGeom>
        </p:spPr>
        <p:txBody>
          <a:bodyPr lIns="91420" tIns="45710" rIns="91420" bIns="45710">
            <a:noAutofit/>
          </a:bodyPr>
          <a:lstStyle/>
          <a:p>
            <a:pPr defTabSz="684213">
              <a:spcBef>
                <a:spcPts val="600"/>
              </a:spcBef>
              <a:spcAft>
                <a:spcPts val="600"/>
              </a:spcAft>
              <a:buClr>
                <a:schemeClr val="tx2"/>
              </a:buClr>
              <a:buSzPct val="90000"/>
              <a:buFont typeface="Arial"/>
              <a:buNone/>
            </a:pPr>
            <a:r>
              <a:rPr lang="en-US" sz="1600" dirty="0">
                <a:solidFill>
                  <a:srgbClr val="000000"/>
                </a:solidFill>
                <a:latin typeface="+mn-lt"/>
                <a:ea typeface="ＭＳ Ｐゴシック" charset="0"/>
                <a:cs typeface="CiscoSans ExtraLight"/>
              </a:rPr>
              <a:t>Because of this, there are 32 (25) multicast IP addresses that are not universally unique and could correspond to a single MAC address.   In other words, they overlap.</a:t>
            </a:r>
          </a:p>
        </p:txBody>
      </p:sp>
      <p:pic>
        <p:nvPicPr>
          <p:cNvPr id="4" name="Picture 3"/>
          <p:cNvPicPr>
            <a:picLocks noChangeAspect="1"/>
          </p:cNvPicPr>
          <p:nvPr/>
        </p:nvPicPr>
        <p:blipFill>
          <a:blip r:embed="rId3"/>
          <a:stretch>
            <a:fillRect/>
          </a:stretch>
        </p:blipFill>
        <p:spPr>
          <a:xfrm>
            <a:off x="2633179" y="1629103"/>
            <a:ext cx="6395396" cy="2056159"/>
          </a:xfrm>
          <a:prstGeom prst="rect">
            <a:avLst/>
          </a:prstGeom>
        </p:spPr>
      </p:pic>
    </p:spTree>
    <p:extLst>
      <p:ext uri="{BB962C8B-B14F-4D97-AF65-F5344CB8AC3E}">
        <p14:creationId xmlns:p14="http://schemas.microsoft.com/office/powerpoint/2010/main" val="290178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Multicast Addressing</a:t>
            </a:r>
            <a:br>
              <a:rPr lang="en-US" dirty="0"/>
            </a:br>
            <a:r>
              <a:rPr lang="en-US" sz="2400" dirty="0"/>
              <a:t>Layer 2 Address Mapping Overlap</a:t>
            </a:r>
          </a:p>
        </p:txBody>
      </p:sp>
      <p:sp>
        <p:nvSpPr>
          <p:cNvPr id="10" name="Content Placeholder 3">
            <a:extLst>
              <a:ext uri="{FF2B5EF4-FFF2-40B4-BE49-F238E27FC236}">
                <a16:creationId xmlns:a16="http://schemas.microsoft.com/office/drawing/2014/main" id="{50693879-5816-3444-9D50-A12F1F37F5DE}"/>
              </a:ext>
            </a:extLst>
          </p:cNvPr>
          <p:cNvSpPr txBox="1">
            <a:spLocks/>
          </p:cNvSpPr>
          <p:nvPr/>
        </p:nvSpPr>
        <p:spPr>
          <a:xfrm>
            <a:off x="166254" y="721816"/>
            <a:ext cx="8778241" cy="608219"/>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Figure 13-6 shows an example of two multicast IP addresses that overlap because they map to the same multicast MAC address,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78" y="1562778"/>
            <a:ext cx="6916976" cy="238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78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773845"/>
            <a:ext cx="7598042" cy="672119"/>
          </a:xfrm>
        </p:spPr>
        <p:txBody>
          <a:bodyPr/>
          <a:lstStyle/>
          <a:p>
            <a:r>
              <a:rPr lang="en-US" sz="4800" dirty="0">
                <a:solidFill>
                  <a:schemeClr val="accent5">
                    <a:lumMod val="40000"/>
                    <a:lumOff val="60000"/>
                  </a:schemeClr>
                </a:solidFill>
              </a:rPr>
              <a:t>Internet Group Management Protocol</a:t>
            </a:r>
            <a:endParaRPr lang="en-US" dirty="0"/>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1571963"/>
            <a:ext cx="8277832"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Internet Group Management Protocol (IGMP) is the protocol that receivers use to join multicast groups.</a:t>
            </a:r>
          </a:p>
          <a:p>
            <a:pPr marL="285750" indent="-285750">
              <a:buFont typeface="Arial" panose="020B0604020202020204" pitchFamily="34" charset="0"/>
              <a:buChar char="•"/>
            </a:pPr>
            <a:r>
              <a:rPr lang="en-US" sz="1600" dirty="0">
                <a:solidFill>
                  <a:schemeClr val="accent5">
                    <a:lumMod val="40000"/>
                    <a:lumOff val="60000"/>
                  </a:schemeClr>
                </a:solidFill>
              </a:rPr>
              <a:t>When a receiver wants to receive a specific multicast feed, it sends an IGMP join using the multicast IP group address for that feed. The receiver reprograms its interface to accept the multicast MAC group address that correlates to the group address. For example, a PC could send a join to 239.255.1.1 and would reprogram its NIC to receive 01:00:5E:7F:01:01.</a:t>
            </a:r>
          </a:p>
          <a:p>
            <a:pPr marL="285750" indent="-285750">
              <a:buFont typeface="Arial" panose="020B0604020202020204" pitchFamily="34" charset="0"/>
              <a:buChar char="•"/>
            </a:pPr>
            <a:r>
              <a:rPr lang="en-US" sz="1600" dirty="0">
                <a:solidFill>
                  <a:schemeClr val="accent5">
                    <a:lumMod val="40000"/>
                    <a:lumOff val="60000"/>
                  </a:schemeClr>
                </a:solidFill>
              </a:rPr>
              <a:t>IGMP must be supported by receivers and the router interfaces facing the receivers. </a:t>
            </a:r>
          </a:p>
          <a:p>
            <a:pPr marL="285750" indent="-285750">
              <a:buFont typeface="Arial" panose="020B0604020202020204" pitchFamily="34" charset="0"/>
              <a:buChar char="•"/>
            </a:pPr>
            <a:r>
              <a:rPr lang="en-US" sz="1600" dirty="0">
                <a:solidFill>
                  <a:schemeClr val="accent5">
                    <a:lumMod val="40000"/>
                    <a:lumOff val="60000"/>
                  </a:schemeClr>
                </a:solidFill>
              </a:rPr>
              <a:t>Three versions of IGMP exist. RFC 1112 defines IGMPv1, which is old and rarely used. RFC 2236 defines IGMPv2, which is common in most multicast networks, and RFC 3376 defines IGMPv3, which is used by SSM. Only IGMPv2 and IGMPv3 are described in this chapter..</a:t>
            </a:r>
          </a:p>
        </p:txBody>
      </p:sp>
    </p:spTree>
    <p:custDataLst>
      <p:tags r:id="rId1"/>
    </p:custDataLst>
    <p:extLst>
      <p:ext uri="{BB962C8B-B14F-4D97-AF65-F5344CB8AC3E}">
        <p14:creationId xmlns:p14="http://schemas.microsoft.com/office/powerpoint/2010/main" val="35227704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Internet Group Management Protocol</a:t>
            </a:r>
            <a:br>
              <a:rPr lang="en-US" sz="2400" dirty="0"/>
            </a:br>
            <a:r>
              <a:rPr lang="en-US" sz="2400" dirty="0"/>
              <a:t>Version 2 Message Format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5" y="731837"/>
            <a:ext cx="8143563" cy="1445992"/>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IGMPv2 uses the message format shown in Figure 13-7. This message is encapsulated in an IP packet with a protocol number of 2. Messages are sent with the IP router alert option set, which indicates that the packets should be examined more closely, and a time-to-live (TTL) of 1. IGMP packets are sent with a TTL of 1 so that packets are processed by the local router and not forwarded by any router.</a:t>
            </a:r>
          </a:p>
        </p:txBody>
      </p:sp>
      <p:sp>
        <p:nvSpPr>
          <p:cNvPr id="2" name="Rectangle 1"/>
          <p:cNvSpPr/>
          <p:nvPr/>
        </p:nvSpPr>
        <p:spPr>
          <a:xfrm>
            <a:off x="299253" y="3756006"/>
            <a:ext cx="7739149" cy="666366"/>
          </a:xfrm>
          <a:prstGeom prst="rect">
            <a:avLst/>
          </a:prstGeom>
        </p:spPr>
        <p:txBody>
          <a:bodyPr lIns="91420" tIns="45710" rIns="91420" bIns="45710">
            <a:noAutofit/>
          </a:bodyPr>
          <a:lstStyle/>
          <a:p>
            <a:pPr defTabSz="684213">
              <a:spcBef>
                <a:spcPts val="600"/>
              </a:spcBef>
              <a:spcAft>
                <a:spcPts val="600"/>
              </a:spcAft>
              <a:buClr>
                <a:schemeClr val="tx2"/>
              </a:buClr>
              <a:buSzPct val="90000"/>
              <a:buFont typeface="Arial"/>
              <a:buNone/>
            </a:pPr>
            <a:r>
              <a:rPr lang="en-US" sz="1600" dirty="0">
                <a:solidFill>
                  <a:srgbClr val="000000"/>
                </a:solidFill>
                <a:latin typeface="+mn-lt"/>
                <a:ea typeface="ＭＳ Ｐゴシック" charset="0"/>
                <a:cs typeface="CiscoSans ExtraLight"/>
              </a:rPr>
              <a:t>The Type field describes five different types of IGMP messages used by routers and receivers.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7" y="2305449"/>
            <a:ext cx="7006331" cy="1340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69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Internet Group Management Protocol</a:t>
            </a:r>
            <a:br>
              <a:rPr lang="en-US" sz="2400" dirty="0"/>
            </a:br>
            <a:r>
              <a:rPr lang="en-US" sz="2400" dirty="0"/>
              <a:t>Version 2 Message Format - Type Field Messages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64620" y="690274"/>
            <a:ext cx="8143563" cy="332191"/>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Five different </a:t>
            </a:r>
            <a:r>
              <a:rPr lang="en-US" sz="1600" b="1" dirty="0">
                <a:solidFill>
                  <a:srgbClr val="000000"/>
                </a:solidFill>
              </a:rPr>
              <a:t>types</a:t>
            </a:r>
            <a:r>
              <a:rPr lang="en-US" sz="1600" dirty="0">
                <a:solidFill>
                  <a:srgbClr val="000000"/>
                </a:solidFill>
              </a:rPr>
              <a:t> of IGMP messages used by routers and receivers:</a:t>
            </a:r>
          </a:p>
        </p:txBody>
      </p:sp>
      <p:sp>
        <p:nvSpPr>
          <p:cNvPr id="6" name="Content Placeholder 3">
            <a:extLst>
              <a:ext uri="{FF2B5EF4-FFF2-40B4-BE49-F238E27FC236}">
                <a16:creationId xmlns:a16="http://schemas.microsoft.com/office/drawing/2014/main" id="{50693879-5816-3444-9D50-A12F1F37F5DE}"/>
              </a:ext>
            </a:extLst>
          </p:cNvPr>
          <p:cNvSpPr txBox="1">
            <a:spLocks/>
          </p:cNvSpPr>
          <p:nvPr/>
        </p:nvSpPr>
        <p:spPr>
          <a:xfrm>
            <a:off x="166256" y="1056046"/>
            <a:ext cx="8670174" cy="3883816"/>
          </a:xfrm>
          <a:prstGeom prst="rect">
            <a:avLst/>
          </a:prstGeom>
        </p:spPr>
        <p:txBody>
          <a:bodyPr lIns="91420" tIns="45710" rIns="91420" bIns="45710">
            <a:noAutofit/>
          </a:bodyPr>
          <a:lstStyle>
            <a:lvl1pPr marL="285750" marR="0" indent="-285750" defTabSz="684213" eaLnBrk="1" latinLnBrk="0" hangingPunct="1">
              <a:lnSpc>
                <a:spcPct val="100000"/>
              </a:lnSpc>
              <a:spcBef>
                <a:spcPts val="600"/>
              </a:spcBef>
              <a:spcAft>
                <a:spcPts val="600"/>
              </a:spcAft>
              <a:buClr>
                <a:schemeClr val="tx2"/>
              </a:buClr>
              <a:buSzPct val="90000"/>
              <a:buFont typeface="Arial" panose="020B0604020202020204" pitchFamily="34" charset="0"/>
              <a:buChar char="•"/>
              <a:tabLst/>
              <a:defRPr lang="en-US" sz="1600" b="0" i="0" baseline="0">
                <a:solidFill>
                  <a:srgbClr val="000000"/>
                </a:solidFill>
                <a:latin typeface="+mn-lt"/>
                <a:ea typeface="ＭＳ Ｐゴシック" charset="0"/>
                <a:cs typeface="CiscoSans ExtraLight"/>
              </a:defRPr>
            </a:lvl1pPr>
            <a:lvl2pPr marL="358775" indent="-215900" defTabSz="684213" eaLnBrk="1" hangingPunct="1">
              <a:lnSpc>
                <a:spcPct val="95000"/>
              </a:lnSpc>
              <a:spcBef>
                <a:spcPts val="600"/>
              </a:spcBef>
              <a:buClr>
                <a:schemeClr val="tx2"/>
              </a:buClr>
              <a:buFont typeface="Arial" charset="0"/>
              <a:buChar char="•"/>
              <a:defRPr lang="en-US" sz="1400" dirty="0">
                <a:latin typeface="+mn-lt"/>
                <a:ea typeface="ＭＳ Ｐゴシック" charset="0"/>
                <a:cs typeface="CiscoSans"/>
              </a:defRPr>
            </a:lvl2pPr>
            <a:lvl3pPr marL="431800" indent="-169863" defTabSz="684213" eaLnBrk="1" hangingPunct="1">
              <a:lnSpc>
                <a:spcPct val="95000"/>
              </a:lnSpc>
              <a:spcBef>
                <a:spcPts val="625"/>
              </a:spcBef>
              <a:buFont typeface="Arial" charset="0"/>
              <a:buChar char="•"/>
              <a:defRPr lang="en-US" sz="1200" dirty="0">
                <a:latin typeface="+mn-lt"/>
                <a:ea typeface="ＭＳ Ｐゴシック" charset="0"/>
                <a:cs typeface="CiscoSans"/>
              </a:defRPr>
            </a:lvl3pPr>
            <a:lvl4pPr marL="503238" indent="-169863" defTabSz="684213" eaLnBrk="1" hangingPunct="1">
              <a:lnSpc>
                <a:spcPct val="95000"/>
              </a:lnSpc>
              <a:spcBef>
                <a:spcPts val="625"/>
              </a:spcBef>
              <a:buFont typeface="Arial" charset="0"/>
              <a:buChar char="•"/>
              <a:defRPr lang="en-US" sz="1100" dirty="0">
                <a:latin typeface="+mn-lt"/>
                <a:ea typeface="ＭＳ Ｐゴシック" charset="0"/>
                <a:cs typeface="CiscoSans"/>
              </a:defRPr>
            </a:lvl4pPr>
            <a:lvl5pPr marL="574675" indent="-169863" defTabSz="684213" eaLnBrk="1" hangingPunct="1">
              <a:lnSpc>
                <a:spcPct val="95000"/>
              </a:lnSpc>
              <a:spcBef>
                <a:spcPts val="625"/>
              </a:spcBef>
              <a:buFont typeface="Arial" charset="0"/>
              <a:buChar char="•"/>
              <a:defRPr lang="en-US" sz="1100" dirty="0">
                <a:latin typeface="+mn-lt"/>
                <a:ea typeface="ＭＳ Ｐゴシック" charset="0"/>
                <a:cs typeface="CiscoSans"/>
              </a:defRPr>
            </a:lvl5pPr>
            <a:lvl6pPr marL="863856" indent="-171445" defTabSz="685777">
              <a:spcBef>
                <a:spcPts val="600"/>
              </a:spcBef>
              <a:buFont typeface="Arial" pitchFamily="34" charset="0"/>
              <a:buChar char="•"/>
              <a:defRPr sz="900" baseline="0">
                <a:latin typeface="+mn-lt"/>
                <a:ea typeface="+mn-ea"/>
              </a:defRPr>
            </a:lvl6pPr>
            <a:lvl7pPr marL="935844" indent="-171422" defTabSz="685777">
              <a:spcBef>
                <a:spcPts val="600"/>
              </a:spcBef>
              <a:buFont typeface="Arial" pitchFamily="34" charset="0"/>
              <a:buChar char="•"/>
              <a:defRPr sz="800" baseline="0">
                <a:latin typeface="+mn-lt"/>
                <a:ea typeface="+mn-ea"/>
              </a:defRPr>
            </a:lvl7pPr>
            <a:lvl8pPr marL="2400220" indent="0" defTabSz="685777">
              <a:spcBef>
                <a:spcPct val="20000"/>
              </a:spcBef>
              <a:buFont typeface="Arial" pitchFamily="34" charset="0"/>
              <a:buNone/>
              <a:defRPr sz="1500">
                <a:latin typeface="+mn-lt"/>
                <a:ea typeface="+mn-ea"/>
              </a:defRPr>
            </a:lvl8pPr>
            <a:lvl9pPr marL="2914553" indent="-171445" defTabSz="685777">
              <a:spcBef>
                <a:spcPct val="20000"/>
              </a:spcBef>
              <a:buFont typeface="Arial" pitchFamily="34" charset="0"/>
              <a:buChar char="•"/>
              <a:defRPr sz="1500">
                <a:latin typeface="+mn-lt"/>
                <a:ea typeface="+mn-ea"/>
              </a:defRPr>
            </a:lvl9pPr>
          </a:lstStyle>
          <a:p>
            <a:r>
              <a:rPr lang="en-US" sz="1500" b="1" dirty="0"/>
              <a:t>Version 2 membership report </a:t>
            </a:r>
            <a:r>
              <a:rPr lang="en-US" sz="1500" dirty="0"/>
              <a:t>(type value 0x16) is a message type also commonly referred to as an IGMP join; used by receivers to join a multicast group or to respond to a local router’s membership query message.</a:t>
            </a:r>
          </a:p>
          <a:p>
            <a:r>
              <a:rPr lang="en-US" sz="1500" b="1" dirty="0"/>
              <a:t>Version 1 membership report </a:t>
            </a:r>
            <a:r>
              <a:rPr lang="en-US" sz="1500" dirty="0"/>
              <a:t>(type value 0x12) is used by receivers for backward compatibility with IGMPv1.</a:t>
            </a:r>
          </a:p>
          <a:p>
            <a:r>
              <a:rPr lang="en-US" sz="1500" b="1" dirty="0"/>
              <a:t>Version 2 leave group </a:t>
            </a:r>
            <a:r>
              <a:rPr lang="en-US" sz="1500" dirty="0"/>
              <a:t>(type value 0x17) is used by receivers to indicate they want to stop receiving multicast traffic for a group they joined.</a:t>
            </a:r>
          </a:p>
          <a:p>
            <a:r>
              <a:rPr lang="en-US" sz="1500" b="1" dirty="0"/>
              <a:t>General membership query </a:t>
            </a:r>
            <a:r>
              <a:rPr lang="en-US" sz="1500" dirty="0"/>
              <a:t>(type value 0x11) is periodically sent to the all-hosts group address 224.0.0.1 to see whether there are any receivers in the attached subnet. It sets the group address field to 0.0.0.0.</a:t>
            </a:r>
          </a:p>
          <a:p>
            <a:r>
              <a:rPr lang="en-US" sz="1500" b="1" dirty="0"/>
              <a:t>Group specific query </a:t>
            </a:r>
            <a:r>
              <a:rPr lang="en-US" sz="1500" dirty="0"/>
              <a:t>(type value 0x11) is sent in response to a leave group message to the group address the receiver requested to leave. The group address is the destination IP address of the IP packet and the group address field.</a:t>
            </a:r>
          </a:p>
        </p:txBody>
      </p:sp>
    </p:spTree>
    <p:extLst>
      <p:ext uri="{BB962C8B-B14F-4D97-AF65-F5344CB8AC3E}">
        <p14:creationId xmlns:p14="http://schemas.microsoft.com/office/powerpoint/2010/main" val="23713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13 Content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5" y="814647"/>
            <a:ext cx="8197737" cy="4181302"/>
          </a:xfrm>
        </p:spPr>
        <p:txBody>
          <a:bodyPr/>
          <a:lstStyle/>
          <a:p>
            <a:pPr marL="0" indent="0" algn="l" defTabSz="684213" fontAlgn="base">
              <a:spcBef>
                <a:spcPts val="600"/>
              </a:spcBef>
              <a:spcAft>
                <a:spcPts val="600"/>
              </a:spcAft>
              <a:buClr>
                <a:schemeClr val="tx2"/>
              </a:buClr>
              <a:buSzPct val="90000"/>
            </a:pPr>
            <a:r>
              <a:rPr lang="en-US" sz="1800" b="1" dirty="0">
                <a:solidFill>
                  <a:srgbClr val="000000"/>
                </a:solidFill>
              </a:rPr>
              <a:t>This chapter covers the following content:</a:t>
            </a:r>
          </a:p>
          <a:p>
            <a:pPr marL="0" indent="0" algn="l" defTabSz="684213" fontAlgn="base">
              <a:spcBef>
                <a:spcPts val="600"/>
              </a:spcBef>
              <a:spcAft>
                <a:spcPts val="600"/>
              </a:spcAft>
              <a:buClr>
                <a:schemeClr val="tx2"/>
              </a:buClr>
              <a:buSzPct val="90000"/>
            </a:pPr>
            <a:r>
              <a:rPr lang="en-US" sz="1800" b="1" dirty="0">
                <a:solidFill>
                  <a:srgbClr val="000000"/>
                </a:solidFill>
              </a:rPr>
              <a:t>Mulitcast Fundamentals -</a:t>
            </a:r>
            <a:r>
              <a:rPr lang="en-US" sz="1800" dirty="0">
                <a:solidFill>
                  <a:srgbClr val="000000"/>
                </a:solidFill>
              </a:rPr>
              <a:t> This section describes multicast concepts, as well as the need for multicast.</a:t>
            </a:r>
          </a:p>
          <a:p>
            <a:pPr marL="0" indent="0" algn="l" defTabSz="684213" fontAlgn="base">
              <a:spcBef>
                <a:spcPts val="600"/>
              </a:spcBef>
              <a:spcAft>
                <a:spcPts val="600"/>
              </a:spcAft>
              <a:buClr>
                <a:schemeClr val="tx2"/>
              </a:buClr>
              <a:buSzPct val="90000"/>
            </a:pPr>
            <a:r>
              <a:rPr lang="en-US" sz="1800" b="1" dirty="0">
                <a:solidFill>
                  <a:srgbClr val="000000"/>
                </a:solidFill>
              </a:rPr>
              <a:t>Multicast Addressing - </a:t>
            </a:r>
            <a:r>
              <a:rPr lang="en-US" sz="1800" dirty="0">
                <a:solidFill>
                  <a:srgbClr val="000000"/>
                </a:solidFill>
              </a:rPr>
              <a:t>This section describes the multicast address scopes used by multicast to operate at Layer 2 and Layer 3.</a:t>
            </a:r>
          </a:p>
          <a:p>
            <a:pPr marL="0" indent="0" algn="l" defTabSz="684213" fontAlgn="base">
              <a:spcBef>
                <a:spcPts val="600"/>
              </a:spcBef>
              <a:spcAft>
                <a:spcPts val="600"/>
              </a:spcAft>
              <a:buClr>
                <a:schemeClr val="tx2"/>
              </a:buClr>
              <a:buSzPct val="90000"/>
            </a:pPr>
            <a:r>
              <a:rPr lang="en-US" sz="1800" b="1" dirty="0">
                <a:solidFill>
                  <a:srgbClr val="000000"/>
                </a:solidFill>
              </a:rPr>
              <a:t>Internet Group Management Protocol - </a:t>
            </a:r>
            <a:r>
              <a:rPr lang="en-US" sz="1800" dirty="0">
                <a:solidFill>
                  <a:srgbClr val="000000"/>
                </a:solidFill>
              </a:rPr>
              <a:t>This section explains how multicast receivers join multicast groups to start receiving multicast traffic using IGMPv2 or IGMPv3. It also describes how multicast flooding on Layer 2 switches is prevented using a feature called IGMP snooping.</a:t>
            </a:r>
          </a:p>
        </p:txBody>
      </p:sp>
    </p:spTree>
    <p:extLst>
      <p:ext uri="{BB962C8B-B14F-4D97-AF65-F5344CB8AC3E}">
        <p14:creationId xmlns:p14="http://schemas.microsoft.com/office/powerpoint/2010/main" val="109019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Internet Group Management Protocol</a:t>
            </a:r>
            <a:br>
              <a:rPr lang="en-US" sz="2400" dirty="0"/>
            </a:br>
            <a:r>
              <a:rPr lang="en-US" sz="2400" dirty="0"/>
              <a:t>Version 2 Message Format – Other Fields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64620" y="690274"/>
            <a:ext cx="8143563" cy="332191"/>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Other fields of the IGMP v2 format include:</a:t>
            </a:r>
          </a:p>
        </p:txBody>
      </p:sp>
      <p:sp>
        <p:nvSpPr>
          <p:cNvPr id="6" name="Content Placeholder 3">
            <a:extLst>
              <a:ext uri="{FF2B5EF4-FFF2-40B4-BE49-F238E27FC236}">
                <a16:creationId xmlns:a16="http://schemas.microsoft.com/office/drawing/2014/main" id="{50693879-5816-3444-9D50-A12F1F37F5DE}"/>
              </a:ext>
            </a:extLst>
          </p:cNvPr>
          <p:cNvSpPr txBox="1">
            <a:spLocks/>
          </p:cNvSpPr>
          <p:nvPr/>
        </p:nvSpPr>
        <p:spPr>
          <a:xfrm>
            <a:off x="264620" y="1056046"/>
            <a:ext cx="8143563" cy="3073994"/>
          </a:xfrm>
          <a:prstGeom prst="rect">
            <a:avLst/>
          </a:prstGeom>
        </p:spPr>
        <p:txBody>
          <a:bodyPr lIns="91420" tIns="45710" rIns="91420" bIns="45710">
            <a:noAutofit/>
          </a:bodyPr>
          <a:lstStyle>
            <a:lvl1pPr marL="285750" marR="0" indent="-285750" defTabSz="684213" eaLnBrk="1" latinLnBrk="0" hangingPunct="1">
              <a:lnSpc>
                <a:spcPct val="100000"/>
              </a:lnSpc>
              <a:spcBef>
                <a:spcPts val="600"/>
              </a:spcBef>
              <a:spcAft>
                <a:spcPts val="600"/>
              </a:spcAft>
              <a:buClr>
                <a:schemeClr val="tx2"/>
              </a:buClr>
              <a:buSzPct val="90000"/>
              <a:buFont typeface="Arial" panose="020B0604020202020204" pitchFamily="34" charset="0"/>
              <a:buChar char="•"/>
              <a:tabLst/>
              <a:defRPr lang="en-US" sz="1600" b="0" i="0" baseline="0">
                <a:solidFill>
                  <a:srgbClr val="000000"/>
                </a:solidFill>
                <a:latin typeface="+mn-lt"/>
                <a:ea typeface="ＭＳ Ｐゴシック" charset="0"/>
                <a:cs typeface="CiscoSans ExtraLight"/>
              </a:defRPr>
            </a:lvl1pPr>
            <a:lvl2pPr marL="358775" indent="-215900" defTabSz="684213" eaLnBrk="1" hangingPunct="1">
              <a:lnSpc>
                <a:spcPct val="95000"/>
              </a:lnSpc>
              <a:spcBef>
                <a:spcPts val="600"/>
              </a:spcBef>
              <a:buClr>
                <a:schemeClr val="tx2"/>
              </a:buClr>
              <a:buFont typeface="Arial" charset="0"/>
              <a:buChar char="•"/>
              <a:defRPr lang="en-US" sz="1400" dirty="0">
                <a:latin typeface="+mn-lt"/>
                <a:ea typeface="ＭＳ Ｐゴシック" charset="0"/>
                <a:cs typeface="CiscoSans"/>
              </a:defRPr>
            </a:lvl2pPr>
            <a:lvl3pPr marL="431800" indent="-169863" defTabSz="684213" eaLnBrk="1" hangingPunct="1">
              <a:lnSpc>
                <a:spcPct val="95000"/>
              </a:lnSpc>
              <a:spcBef>
                <a:spcPts val="625"/>
              </a:spcBef>
              <a:buFont typeface="Arial" charset="0"/>
              <a:buChar char="•"/>
              <a:defRPr lang="en-US" sz="1200" dirty="0">
                <a:latin typeface="+mn-lt"/>
                <a:ea typeface="ＭＳ Ｐゴシック" charset="0"/>
                <a:cs typeface="CiscoSans"/>
              </a:defRPr>
            </a:lvl3pPr>
            <a:lvl4pPr marL="503238" indent="-169863" defTabSz="684213" eaLnBrk="1" hangingPunct="1">
              <a:lnSpc>
                <a:spcPct val="95000"/>
              </a:lnSpc>
              <a:spcBef>
                <a:spcPts val="625"/>
              </a:spcBef>
              <a:buFont typeface="Arial" charset="0"/>
              <a:buChar char="•"/>
              <a:defRPr lang="en-US" sz="1100" dirty="0">
                <a:latin typeface="+mn-lt"/>
                <a:ea typeface="ＭＳ Ｐゴシック" charset="0"/>
                <a:cs typeface="CiscoSans"/>
              </a:defRPr>
            </a:lvl4pPr>
            <a:lvl5pPr marL="574675" indent="-169863" defTabSz="684213" eaLnBrk="1" hangingPunct="1">
              <a:lnSpc>
                <a:spcPct val="95000"/>
              </a:lnSpc>
              <a:spcBef>
                <a:spcPts val="625"/>
              </a:spcBef>
              <a:buFont typeface="Arial" charset="0"/>
              <a:buChar char="•"/>
              <a:defRPr lang="en-US" sz="1100" dirty="0">
                <a:latin typeface="+mn-lt"/>
                <a:ea typeface="ＭＳ Ｐゴシック" charset="0"/>
                <a:cs typeface="CiscoSans"/>
              </a:defRPr>
            </a:lvl5pPr>
            <a:lvl6pPr marL="863856" indent="-171445" defTabSz="685777">
              <a:spcBef>
                <a:spcPts val="600"/>
              </a:spcBef>
              <a:buFont typeface="Arial" pitchFamily="34" charset="0"/>
              <a:buChar char="•"/>
              <a:defRPr sz="900" baseline="0">
                <a:latin typeface="+mn-lt"/>
                <a:ea typeface="+mn-ea"/>
              </a:defRPr>
            </a:lvl6pPr>
            <a:lvl7pPr marL="935844" indent="-171422" defTabSz="685777">
              <a:spcBef>
                <a:spcPts val="600"/>
              </a:spcBef>
              <a:buFont typeface="Arial" pitchFamily="34" charset="0"/>
              <a:buChar char="•"/>
              <a:defRPr sz="800" baseline="0">
                <a:latin typeface="+mn-lt"/>
                <a:ea typeface="+mn-ea"/>
              </a:defRPr>
            </a:lvl7pPr>
            <a:lvl8pPr marL="2400220" indent="0" defTabSz="685777">
              <a:spcBef>
                <a:spcPct val="20000"/>
              </a:spcBef>
              <a:buFont typeface="Arial" pitchFamily="34" charset="0"/>
              <a:buNone/>
              <a:defRPr sz="1500">
                <a:latin typeface="+mn-lt"/>
                <a:ea typeface="+mn-ea"/>
              </a:defRPr>
            </a:lvl8pPr>
            <a:lvl9pPr marL="2914553" indent="-171445" defTabSz="685777">
              <a:spcBef>
                <a:spcPct val="20000"/>
              </a:spcBef>
              <a:buFont typeface="Arial" pitchFamily="34" charset="0"/>
              <a:buChar char="•"/>
              <a:defRPr sz="1500">
                <a:latin typeface="+mn-lt"/>
                <a:ea typeface="+mn-ea"/>
              </a:defRPr>
            </a:lvl9pPr>
          </a:lstStyle>
          <a:p>
            <a:r>
              <a:rPr lang="en-US" b="1" dirty="0"/>
              <a:t>Max response time -</a:t>
            </a:r>
            <a:r>
              <a:rPr lang="en-US" dirty="0"/>
              <a:t> This field is set only in general and group-specific membership query messages (type value 0x11). It specifies the maximum allowed time before sending a responding report in units of one-tenth of a second. In all other messages, it is set to 0x00 by the sender and ignored by receivers.</a:t>
            </a:r>
          </a:p>
          <a:p>
            <a:r>
              <a:rPr lang="en-US" b="1" dirty="0"/>
              <a:t>Checksum - </a:t>
            </a:r>
            <a:r>
              <a:rPr lang="en-US" dirty="0"/>
              <a:t>This field is the 16-bit 1s complement of the 1s complement sum of the IGMP message. This is the standard checksum algorithm used by TCP/IP.</a:t>
            </a:r>
          </a:p>
          <a:p>
            <a:r>
              <a:rPr lang="en-US" b="1" dirty="0"/>
              <a:t>Group address - </a:t>
            </a:r>
            <a:r>
              <a:rPr lang="en-US" dirty="0"/>
              <a:t>This field is set to 0.0.0.0 in general query messages and is set to the group address in group-specific messages. Membership report messages carry the address of the group being reported in this field; group leave messages carry the address of the group being left in this field.</a:t>
            </a:r>
          </a:p>
        </p:txBody>
      </p:sp>
    </p:spTree>
    <p:extLst>
      <p:ext uri="{BB962C8B-B14F-4D97-AF65-F5344CB8AC3E}">
        <p14:creationId xmlns:p14="http://schemas.microsoft.com/office/powerpoint/2010/main" val="93675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Internet Group Management Protocol</a:t>
            </a:r>
            <a:br>
              <a:rPr lang="en-US" sz="2400" dirty="0"/>
            </a:br>
            <a:r>
              <a:rPr lang="en-US" sz="2400" dirty="0"/>
              <a:t>Version 2 Messages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64620" y="690274"/>
            <a:ext cx="8496995" cy="3797906"/>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When a receiver wants to receive a multicast stream, it sends an unsolicited membership report, commonly referred to as an IGMP join, to the local router for the group it wants to join (for example, 239.1.1.1). The local router then sends this request upstream toward the source using a PIM join message. When the local router starts receiving the multicast stream, it forwards it downstream to the subnet where the receiver that requested it resides.</a:t>
            </a:r>
          </a:p>
          <a:p>
            <a:pPr marL="0" indent="0" algn="l" defTabSz="684213" fontAlgn="base">
              <a:spcBef>
                <a:spcPts val="600"/>
              </a:spcBef>
              <a:spcAft>
                <a:spcPts val="600"/>
              </a:spcAft>
              <a:buClr>
                <a:schemeClr val="tx2"/>
              </a:buClr>
              <a:buSzPct val="90000"/>
            </a:pPr>
            <a:r>
              <a:rPr lang="en-US" sz="1600" dirty="0">
                <a:solidFill>
                  <a:srgbClr val="000000"/>
                </a:solidFill>
              </a:rPr>
              <a:t>The router then starts periodically sending general membership query messages into the subnet, to the all-hosts group address 224.0.0.1, to see whether any members are in the attached subnet. The general query message contains a max response time field that is set to 10 seconds by default.</a:t>
            </a:r>
          </a:p>
          <a:p>
            <a:pPr marL="0" indent="0" algn="l" defTabSz="684213" fontAlgn="base">
              <a:spcBef>
                <a:spcPts val="600"/>
              </a:spcBef>
              <a:spcAft>
                <a:spcPts val="600"/>
              </a:spcAft>
              <a:buClr>
                <a:schemeClr val="tx2"/>
              </a:buClr>
              <a:buSzPct val="90000"/>
            </a:pPr>
            <a:r>
              <a:rPr lang="en-US" sz="1600" dirty="0">
                <a:solidFill>
                  <a:srgbClr val="000000"/>
                </a:solidFill>
              </a:rPr>
              <a:t>In response to this query, receivers set an internal random timer between 0 and 10 seconds. When the timer expires, receivers send membership reports (join message) for each group they belong to. If a receiver receives another receiver’s report (join message) for one of the groups it belongs to while it has a timer running, it stops its timer for the specified group and does not send a report (join); this is meant to suppress duplicate reports (join messages).</a:t>
            </a:r>
          </a:p>
        </p:txBody>
      </p:sp>
    </p:spTree>
    <p:extLst>
      <p:ext uri="{BB962C8B-B14F-4D97-AF65-F5344CB8AC3E}">
        <p14:creationId xmlns:p14="http://schemas.microsoft.com/office/powerpoint/2010/main" val="42627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Internet Group Management Protocol</a:t>
            </a:r>
            <a:br>
              <a:rPr lang="en-US" sz="2400" dirty="0"/>
            </a:br>
            <a:r>
              <a:rPr lang="en-US" sz="2400" dirty="0"/>
              <a:t>Version 2 Messages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64620" y="690274"/>
            <a:ext cx="8143563" cy="3889346"/>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When a receiver wants to leave a group, if it was the last receiver to respond to a query, it sends a leave group message to the all-routers group address 224.0.0.2. Otherwise, it can leave quietly because there must be another receiver in the subnet. </a:t>
            </a:r>
          </a:p>
          <a:p>
            <a:pPr marL="0" indent="0" algn="l" defTabSz="684213" fontAlgn="base">
              <a:spcBef>
                <a:spcPts val="600"/>
              </a:spcBef>
              <a:spcAft>
                <a:spcPts val="600"/>
              </a:spcAft>
              <a:buClr>
                <a:schemeClr val="tx2"/>
              </a:buClr>
              <a:buSzPct val="90000"/>
            </a:pPr>
            <a:r>
              <a:rPr lang="en-US" sz="1600" dirty="0">
                <a:solidFill>
                  <a:srgbClr val="000000"/>
                </a:solidFill>
              </a:rPr>
              <a:t>When the leave group message is received by the router, it follows with a specific membership query to the group multicast address to determine whether there are any receivers interested in the group remaining in the subnet. If there are none, the router removes the IGMP state for that group.</a:t>
            </a:r>
          </a:p>
          <a:p>
            <a:pPr marL="0" indent="0" algn="l" defTabSz="684213" fontAlgn="base">
              <a:spcBef>
                <a:spcPts val="600"/>
              </a:spcBef>
              <a:spcAft>
                <a:spcPts val="600"/>
              </a:spcAft>
              <a:buClr>
                <a:schemeClr val="tx2"/>
              </a:buClr>
              <a:buSzPct val="90000"/>
            </a:pPr>
            <a:r>
              <a:rPr lang="en-US" sz="1600" dirty="0">
                <a:solidFill>
                  <a:srgbClr val="000000"/>
                </a:solidFill>
              </a:rPr>
              <a:t>If there is more than one router in a LAN segment, an IGMP querier election takes place to determine which router will be the querier. IGMPv2 routers send general membership query messages with their interface address as the source IP address and destined to the 224.0.0.1 multicast address. </a:t>
            </a:r>
          </a:p>
          <a:p>
            <a:pPr marL="0" indent="0" algn="l" defTabSz="684213" fontAlgn="base">
              <a:spcBef>
                <a:spcPts val="600"/>
              </a:spcBef>
              <a:spcAft>
                <a:spcPts val="600"/>
              </a:spcAft>
              <a:buClr>
                <a:schemeClr val="tx2"/>
              </a:buClr>
              <a:buSzPct val="90000"/>
            </a:pPr>
            <a:r>
              <a:rPr lang="en-US" sz="1600" dirty="0">
                <a:solidFill>
                  <a:srgbClr val="000000"/>
                </a:solidFill>
              </a:rPr>
              <a:t>When an IGMPv2 router receives such a message, it checks the source IP address and compares it to its own interface IP address. The router with the lowest interface IP address in the LAN subnet is elected as the IGMP querier.</a:t>
            </a:r>
          </a:p>
        </p:txBody>
      </p:sp>
    </p:spTree>
    <p:extLst>
      <p:ext uri="{BB962C8B-B14F-4D97-AF65-F5344CB8AC3E}">
        <p14:creationId xmlns:p14="http://schemas.microsoft.com/office/powerpoint/2010/main" val="15815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26736"/>
          </a:xfrm>
        </p:spPr>
        <p:txBody>
          <a:bodyPr/>
          <a:lstStyle/>
          <a:p>
            <a:r>
              <a:rPr lang="en-US" sz="1600" dirty="0"/>
              <a:t>Internet Group Management Protocol</a:t>
            </a:r>
            <a:br>
              <a:rPr lang="en-US" sz="2400" dirty="0"/>
            </a:br>
            <a:r>
              <a:rPr lang="en-US" sz="2400" dirty="0"/>
              <a:t>Version 3</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66256" y="626736"/>
            <a:ext cx="8811490" cy="4334149"/>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In IGMPv2, when a receiver sends a membership report to join a multicast group. It does not specify which source it would like to receive multicast traffic from. IGMPv3 adds support for multicast source filtering, giving the receivers the capability to pick the source they wish to accept multicast traffic from.</a:t>
            </a:r>
          </a:p>
          <a:p>
            <a:pPr marL="0" indent="0" algn="l" defTabSz="684213" fontAlgn="base">
              <a:spcBef>
                <a:spcPts val="600"/>
              </a:spcBef>
              <a:spcAft>
                <a:spcPts val="600"/>
              </a:spcAft>
              <a:buClr>
                <a:schemeClr val="tx2"/>
              </a:buClr>
              <a:buSzPct val="90000"/>
            </a:pPr>
            <a:r>
              <a:rPr lang="en-US" sz="1600" dirty="0">
                <a:solidFill>
                  <a:srgbClr val="000000"/>
                </a:solidFill>
              </a:rPr>
              <a:t>IGMPv3 supports all IGMPv2’s IGMP message types and is backward compatible with IGMPv2. </a:t>
            </a:r>
          </a:p>
          <a:p>
            <a:pPr marL="0" indent="0" algn="l" defTabSz="684213" fontAlgn="base">
              <a:spcBef>
                <a:spcPts val="600"/>
              </a:spcBef>
              <a:spcAft>
                <a:spcPts val="600"/>
              </a:spcAft>
              <a:buClr>
                <a:schemeClr val="tx2"/>
              </a:buClr>
              <a:buSzPct val="90000"/>
            </a:pPr>
            <a:r>
              <a:rPr lang="en-US" sz="1600" dirty="0">
                <a:solidFill>
                  <a:srgbClr val="000000"/>
                </a:solidFill>
              </a:rPr>
              <a:t>IGMPv3 added new fields to the IGMP membership query and introduced a new IGMP message type called Version 3 membership report to support source filtering in the following two modes:</a:t>
            </a:r>
          </a:p>
          <a:p>
            <a:pPr marL="0" indent="0" algn="l" defTabSz="684213" fontAlgn="base">
              <a:spcBef>
                <a:spcPts val="600"/>
              </a:spcBef>
              <a:spcAft>
                <a:spcPts val="600"/>
              </a:spcAft>
              <a:buClr>
                <a:schemeClr val="tx2"/>
              </a:buClr>
              <a:buSzPct val="90000"/>
            </a:pPr>
            <a:r>
              <a:rPr lang="en-US" sz="1600" b="1" dirty="0">
                <a:solidFill>
                  <a:srgbClr val="000000"/>
                </a:solidFill>
              </a:rPr>
              <a:t>Include mode -</a:t>
            </a:r>
            <a:r>
              <a:rPr lang="en-US" sz="1600" dirty="0">
                <a:solidFill>
                  <a:srgbClr val="000000"/>
                </a:solidFill>
              </a:rPr>
              <a:t> The receiver announces membership to a multicast group address and provides a list of source addresses (the include list) from which it wants to receive traffic.</a:t>
            </a:r>
          </a:p>
          <a:p>
            <a:pPr marL="0" indent="0" algn="l" defTabSz="684213" fontAlgn="base">
              <a:spcBef>
                <a:spcPts val="600"/>
              </a:spcBef>
              <a:spcAft>
                <a:spcPts val="600"/>
              </a:spcAft>
              <a:buClr>
                <a:schemeClr val="tx2"/>
              </a:buClr>
              <a:buSzPct val="90000"/>
            </a:pPr>
            <a:r>
              <a:rPr lang="en-US" sz="1600" b="1" dirty="0">
                <a:solidFill>
                  <a:srgbClr val="000000"/>
                </a:solidFill>
              </a:rPr>
              <a:t>Exclude mode - </a:t>
            </a:r>
            <a:r>
              <a:rPr lang="en-US" sz="1600" dirty="0">
                <a:solidFill>
                  <a:srgbClr val="000000"/>
                </a:solidFill>
              </a:rPr>
              <a:t>The receiver announces membership to a multicast group address and provides a list of source addresses (the exclude list) from which it does not want to receive traffic. The receiver then receives traffic only from sources whose IP addresses are not listed on the exclude list. </a:t>
            </a:r>
          </a:p>
        </p:txBody>
      </p:sp>
    </p:spTree>
    <p:extLst>
      <p:ext uri="{BB962C8B-B14F-4D97-AF65-F5344CB8AC3E}">
        <p14:creationId xmlns:p14="http://schemas.microsoft.com/office/powerpoint/2010/main" val="312769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Internet Group Management Protocol</a:t>
            </a:r>
            <a:br>
              <a:rPr lang="en-US" sz="2400" dirty="0"/>
            </a:br>
            <a:r>
              <a:rPr lang="en-US" sz="2400" dirty="0"/>
              <a:t>IGMP Snooping</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5" y="731836"/>
            <a:ext cx="8143563" cy="3131503"/>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In the case of multicast traffic, a multicast MAC address is never used as a source MAC address. Switches treat multicast MAC addresses as unknown frames and flood them out all ports. All workstations then process these frames. It is then up to the workstations to select interested frames for processing and select the frames that should be discarded. </a:t>
            </a:r>
          </a:p>
          <a:p>
            <a:pPr marL="0" indent="0" algn="l" defTabSz="684213" fontAlgn="base">
              <a:spcBef>
                <a:spcPts val="600"/>
              </a:spcBef>
              <a:spcAft>
                <a:spcPts val="600"/>
              </a:spcAft>
              <a:buClr>
                <a:schemeClr val="tx2"/>
              </a:buClr>
              <a:buSzPct val="90000"/>
            </a:pPr>
            <a:r>
              <a:rPr lang="en-US" sz="1600" dirty="0">
                <a:solidFill>
                  <a:srgbClr val="000000"/>
                </a:solidFill>
              </a:rPr>
              <a:t>The flooding of multicast traffic on a switch wastes bandwidth utilization on each LAN segment. </a:t>
            </a:r>
          </a:p>
          <a:p>
            <a:pPr marL="0" indent="0" algn="l" defTabSz="684213" fontAlgn="base">
              <a:spcBef>
                <a:spcPts val="600"/>
              </a:spcBef>
              <a:spcAft>
                <a:spcPts val="600"/>
              </a:spcAft>
              <a:buClr>
                <a:schemeClr val="tx2"/>
              </a:buClr>
              <a:buSzPct val="90000"/>
            </a:pPr>
            <a:r>
              <a:rPr lang="en-US" sz="1600" dirty="0">
                <a:solidFill>
                  <a:srgbClr val="000000"/>
                </a:solidFill>
              </a:rPr>
              <a:t>Cisco switches use two methods to reduce multicast flooding on a LAN segment:</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IGMP snooping</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Static MAC address entries</a:t>
            </a:r>
          </a:p>
        </p:txBody>
      </p:sp>
    </p:spTree>
    <p:extLst>
      <p:ext uri="{BB962C8B-B14F-4D97-AF65-F5344CB8AC3E}">
        <p14:creationId xmlns:p14="http://schemas.microsoft.com/office/powerpoint/2010/main" val="175373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3937084" cy="731837"/>
          </a:xfrm>
        </p:spPr>
        <p:txBody>
          <a:bodyPr/>
          <a:lstStyle/>
          <a:p>
            <a:r>
              <a:rPr lang="en-US" sz="1600" dirty="0"/>
              <a:t>Internet Group Management Protocol</a:t>
            </a:r>
            <a:br>
              <a:rPr lang="en-US" sz="2400" dirty="0"/>
            </a:br>
            <a:r>
              <a:rPr lang="en-US" sz="2400" dirty="0"/>
              <a:t>IGMP Snooping</a:t>
            </a:r>
          </a:p>
        </p:txBody>
      </p:sp>
      <p:sp>
        <p:nvSpPr>
          <p:cNvPr id="6"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76145" y="673645"/>
            <a:ext cx="3941620" cy="3838077"/>
          </a:xfrm>
        </p:spPr>
        <p:txBody>
          <a:bodyPr/>
          <a:lstStyle/>
          <a:p>
            <a:pPr marL="0" indent="0" algn="l" defTabSz="684213" fontAlgn="base">
              <a:spcBef>
                <a:spcPts val="600"/>
              </a:spcBef>
              <a:spcAft>
                <a:spcPts val="600"/>
              </a:spcAft>
              <a:buClr>
                <a:schemeClr val="tx2"/>
              </a:buClr>
              <a:buSzPct val="90000"/>
            </a:pPr>
            <a:r>
              <a:rPr lang="en-US" sz="1500" dirty="0">
                <a:solidFill>
                  <a:srgbClr val="000000"/>
                </a:solidFill>
              </a:rPr>
              <a:t>IGMP snooping, defined in RFC 4541, is the most widely used method and works by examining IGMP joins sent by receivers and maintaining a table of interfaces to IGMP joins. When the switch receives a multicast frame destined for a multicast group, it forwards the packet only out the ports where IGMP joins were received for that specific multicast group.</a:t>
            </a:r>
          </a:p>
          <a:p>
            <a:pPr marL="0" indent="0" algn="l" defTabSz="684213" fontAlgn="base">
              <a:spcBef>
                <a:spcPts val="600"/>
              </a:spcBef>
              <a:spcAft>
                <a:spcPts val="600"/>
              </a:spcAft>
              <a:buClr>
                <a:schemeClr val="tx2"/>
              </a:buClr>
              <a:buSzPct val="90000"/>
            </a:pPr>
            <a:r>
              <a:rPr lang="en-US" sz="1500" dirty="0">
                <a:solidFill>
                  <a:srgbClr val="000000"/>
                </a:solidFill>
              </a:rPr>
              <a:t>Figure 13-10 illustrates Workstation A and Workstation C sending IGMP joins to 239.255.1.1, which translates to the multicast MAC address 01:00:5E:7F:01:01. Switch 1 has IGMP snooping enabled and populates the MAC address table with this information.</a:t>
            </a:r>
          </a:p>
          <a:p>
            <a:pPr marL="0" indent="0" algn="l" defTabSz="684213" fontAlgn="base">
              <a:spcBef>
                <a:spcPts val="600"/>
              </a:spcBef>
              <a:spcAft>
                <a:spcPts val="600"/>
              </a:spcAft>
              <a:buClr>
                <a:schemeClr val="tx2"/>
              </a:buClr>
              <a:buSzPct val="90000"/>
            </a:pPr>
            <a:endParaRPr lang="en-US" sz="1500" dirty="0">
              <a:solidFill>
                <a:srgbClr val="000000"/>
              </a:solidFill>
            </a:endParaRPr>
          </a:p>
        </p:txBody>
      </p:sp>
      <p:pic>
        <p:nvPicPr>
          <p:cNvPr id="2" name="Picture 1"/>
          <p:cNvPicPr>
            <a:picLocks noChangeAspect="1"/>
          </p:cNvPicPr>
          <p:nvPr/>
        </p:nvPicPr>
        <p:blipFill>
          <a:blip r:embed="rId3"/>
          <a:stretch>
            <a:fillRect/>
          </a:stretch>
        </p:blipFill>
        <p:spPr>
          <a:xfrm>
            <a:off x="4070844" y="631778"/>
            <a:ext cx="4897011" cy="3838077"/>
          </a:xfrm>
          <a:prstGeom prst="rect">
            <a:avLst/>
          </a:prstGeom>
        </p:spPr>
      </p:pic>
    </p:spTree>
    <p:extLst>
      <p:ext uri="{BB962C8B-B14F-4D97-AF65-F5344CB8AC3E}">
        <p14:creationId xmlns:p14="http://schemas.microsoft.com/office/powerpoint/2010/main" val="312769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Internet Group Management Protocol</a:t>
            </a:r>
            <a:br>
              <a:rPr lang="en-US" sz="2400" dirty="0"/>
            </a:br>
            <a:r>
              <a:rPr lang="en-US" sz="2400" dirty="0"/>
              <a:t>IGMP Snooping</a:t>
            </a:r>
          </a:p>
        </p:txBody>
      </p:sp>
      <p:sp>
        <p:nvSpPr>
          <p:cNvPr id="6"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6" y="673645"/>
            <a:ext cx="3742114" cy="3767770"/>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Figure 13-11 illustrates the source sending traffic to 239.255.1.1(01:00:5E:7F:01:01).</a:t>
            </a:r>
          </a:p>
          <a:p>
            <a:pPr marL="0" indent="0" algn="l" defTabSz="684213" fontAlgn="base">
              <a:spcBef>
                <a:spcPts val="600"/>
              </a:spcBef>
              <a:spcAft>
                <a:spcPts val="600"/>
              </a:spcAft>
              <a:buClr>
                <a:schemeClr val="tx2"/>
              </a:buClr>
              <a:buSzPct val="90000"/>
            </a:pPr>
            <a:r>
              <a:rPr lang="en-US" sz="1600" dirty="0">
                <a:solidFill>
                  <a:srgbClr val="000000"/>
                </a:solidFill>
              </a:rPr>
              <a:t>Switch 1 receives this traffic, and it forwards it out only the g0/0 and g0/2 interfaces because those are the only ports that received IGMP joins for that group.</a:t>
            </a:r>
          </a:p>
          <a:p>
            <a:pPr marL="0" indent="0" algn="l" defTabSz="684213" fontAlgn="base">
              <a:spcBef>
                <a:spcPts val="600"/>
              </a:spcBef>
              <a:spcAft>
                <a:spcPts val="600"/>
              </a:spcAft>
              <a:buClr>
                <a:schemeClr val="tx2"/>
              </a:buClr>
              <a:buSzPct val="90000"/>
            </a:pPr>
            <a:r>
              <a:rPr lang="en-US" sz="1600" dirty="0">
                <a:solidFill>
                  <a:srgbClr val="000000"/>
                </a:solidFill>
              </a:rPr>
              <a:t>A multicast static entry can also be manually programmed into the MAC address table, but this is not a scalable solution because it cannot react dynamically to changes. For this reason, it is not a recommended approach.</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843" y="656864"/>
            <a:ext cx="4902239" cy="385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80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773845"/>
            <a:ext cx="7598042" cy="672119"/>
          </a:xfrm>
        </p:spPr>
        <p:txBody>
          <a:bodyPr/>
          <a:lstStyle/>
          <a:p>
            <a:r>
              <a:rPr lang="en-US" sz="4800" dirty="0">
                <a:solidFill>
                  <a:schemeClr val="accent5">
                    <a:lumMod val="40000"/>
                    <a:lumOff val="60000"/>
                  </a:schemeClr>
                </a:solidFill>
              </a:rPr>
              <a:t>Protocol Independent Multicast</a:t>
            </a:r>
            <a:endParaRPr lang="en-US" dirty="0"/>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1397463"/>
            <a:ext cx="8277832" cy="3354765"/>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1600">
                <a:solidFill>
                  <a:schemeClr val="accent1">
                    <a:lumMod val="40000"/>
                    <a:lumOff val="60000"/>
                  </a:schemeClr>
                </a:solidFill>
              </a:defRPr>
            </a:lvl1pPr>
          </a:lstStyle>
          <a:p>
            <a:r>
              <a:rPr lang="en-US" dirty="0">
                <a:solidFill>
                  <a:schemeClr val="accent5">
                    <a:lumMod val="40000"/>
                    <a:lumOff val="60000"/>
                  </a:schemeClr>
                </a:solidFill>
              </a:rPr>
              <a:t>A multicast routing protocol is necessary to route the multicast traffic throughout the network so that routers can locate and request multicast streams from other routers. Multiple multicast routing protocols exist, but Cisco fully supports only Protocol Independent Multicast (PIM). </a:t>
            </a:r>
          </a:p>
          <a:p>
            <a:r>
              <a:rPr lang="en-US" dirty="0">
                <a:solidFill>
                  <a:schemeClr val="accent5">
                    <a:lumMod val="40000"/>
                    <a:lumOff val="60000"/>
                  </a:schemeClr>
                </a:solidFill>
              </a:rPr>
              <a:t>PIM is a multicast routing protocol that routes multicast traffic between network segments. </a:t>
            </a:r>
          </a:p>
          <a:p>
            <a:r>
              <a:rPr lang="en-US" dirty="0">
                <a:solidFill>
                  <a:schemeClr val="accent5">
                    <a:lumMod val="40000"/>
                    <a:lumOff val="60000"/>
                  </a:schemeClr>
                </a:solidFill>
              </a:rPr>
              <a:t>PIM can use any of the unicast routing protocols to identify the path between the source and receivers.</a:t>
            </a:r>
          </a:p>
          <a:p>
            <a:r>
              <a:rPr lang="en-US" dirty="0">
                <a:solidFill>
                  <a:schemeClr val="accent5">
                    <a:lumMod val="40000"/>
                    <a:lumOff val="60000"/>
                  </a:schemeClr>
                </a:solidFill>
              </a:rPr>
              <a:t>Multicast routers create distribution trees that define the path that IP multicast traffic follows through the network to reach the receivers. The two basic types of multicast distribution trees are:</a:t>
            </a:r>
          </a:p>
          <a:p>
            <a:pPr marL="742950" lvl="1" indent="-285750">
              <a:buFont typeface="Arial" panose="020B0604020202020204" pitchFamily="34" charset="0"/>
              <a:buChar char="•"/>
            </a:pPr>
            <a:r>
              <a:rPr lang="en-US" sz="1600" dirty="0">
                <a:solidFill>
                  <a:schemeClr val="accent5">
                    <a:lumMod val="40000"/>
                    <a:lumOff val="60000"/>
                  </a:schemeClr>
                </a:solidFill>
              </a:rPr>
              <a:t>source trees, also known as shortest path trees (SPTs)</a:t>
            </a:r>
          </a:p>
          <a:p>
            <a:pPr marL="742950" lvl="1" indent="-285750">
              <a:buFont typeface="Arial" panose="020B0604020202020204" pitchFamily="34" charset="0"/>
              <a:buChar char="•"/>
            </a:pPr>
            <a:r>
              <a:rPr lang="en-US" sz="1600" dirty="0">
                <a:solidFill>
                  <a:schemeClr val="accent5">
                    <a:lumMod val="40000"/>
                    <a:lumOff val="60000"/>
                  </a:schemeClr>
                </a:solidFill>
              </a:rPr>
              <a:t>shared trees, also known as rendezvous point trees (RPTs)</a:t>
            </a:r>
          </a:p>
        </p:txBody>
      </p:sp>
    </p:spTree>
    <p:custDataLst>
      <p:tags r:id="rId1"/>
    </p:custDataLst>
    <p:extLst>
      <p:ext uri="{BB962C8B-B14F-4D97-AF65-F5344CB8AC3E}">
        <p14:creationId xmlns:p14="http://schemas.microsoft.com/office/powerpoint/2010/main" val="261760090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Protocol Independent Multicast</a:t>
            </a:r>
            <a:br>
              <a:rPr lang="en-US" sz="1600" dirty="0"/>
            </a:br>
            <a:r>
              <a:rPr lang="en-US" sz="2400" dirty="0"/>
              <a:t>Source Tree</a:t>
            </a:r>
          </a:p>
        </p:txBody>
      </p:sp>
      <p:sp>
        <p:nvSpPr>
          <p:cNvPr id="6"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5" y="673645"/>
            <a:ext cx="4442582" cy="3992947"/>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A source tree is a multicast distribution tree where the source is the root of the tree, and branches form a distribution tree through the network all the way down to the receivers.</a:t>
            </a:r>
          </a:p>
          <a:p>
            <a:pPr marL="0" indent="0" algn="l" defTabSz="684213" fontAlgn="base">
              <a:spcBef>
                <a:spcPts val="600"/>
              </a:spcBef>
              <a:spcAft>
                <a:spcPts val="600"/>
              </a:spcAft>
              <a:buClr>
                <a:schemeClr val="tx2"/>
              </a:buClr>
              <a:buSzPct val="90000"/>
            </a:pPr>
            <a:r>
              <a:rPr lang="en-US" sz="1600" dirty="0">
                <a:solidFill>
                  <a:srgbClr val="000000"/>
                </a:solidFill>
              </a:rPr>
              <a:t>When this tree is built, it uses the shortest path through the network from the source to the leaves of the tree. For this reason, it is also referred to as a shortest path tree (SPT).</a:t>
            </a:r>
          </a:p>
          <a:p>
            <a:pPr marL="0" indent="0" algn="l" defTabSz="684213" fontAlgn="base">
              <a:spcBef>
                <a:spcPts val="600"/>
              </a:spcBef>
              <a:spcAft>
                <a:spcPts val="600"/>
              </a:spcAft>
              <a:buClr>
                <a:schemeClr val="tx2"/>
              </a:buClr>
              <a:buSzPct val="90000"/>
            </a:pPr>
            <a:r>
              <a:rPr lang="en-US" sz="1600" dirty="0">
                <a:solidFill>
                  <a:srgbClr val="000000"/>
                </a:solidFill>
              </a:rPr>
              <a:t>The forwarding state of the SPT is known by the notation (S,G), pronounced “S comma G,” where S is the source of the multicast stream and G is the multicast group address. </a:t>
            </a:r>
          </a:p>
          <a:p>
            <a:pPr marL="0" indent="0" algn="l" defTabSz="684213" fontAlgn="base">
              <a:spcBef>
                <a:spcPts val="600"/>
              </a:spcBef>
              <a:spcAft>
                <a:spcPts val="600"/>
              </a:spcAft>
              <a:buClr>
                <a:schemeClr val="tx2"/>
              </a:buClr>
              <a:buSzPct val="90000"/>
            </a:pPr>
            <a:r>
              <a:rPr lang="en-US" sz="1600" dirty="0">
                <a:solidFill>
                  <a:srgbClr val="000000"/>
                </a:solidFill>
              </a:rPr>
              <a:t>Figure 13-12 shows the SG notation as  (10.1.1.2, 239.1.1.1)</a:t>
            </a:r>
          </a:p>
          <a:p>
            <a:pPr marL="0" indent="0" algn="l" defTabSz="684213" fontAlgn="base">
              <a:spcBef>
                <a:spcPts val="600"/>
              </a:spcBef>
              <a:spcAft>
                <a:spcPts val="600"/>
              </a:spcAft>
              <a:buClr>
                <a:schemeClr val="tx2"/>
              </a:buClr>
              <a:buSzPct val="90000"/>
            </a:pPr>
            <a:endParaRPr lang="en-US" sz="1600" dirty="0">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827" y="161777"/>
            <a:ext cx="4231816" cy="461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93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Protocol Independent Multicast</a:t>
            </a:r>
            <a:br>
              <a:rPr lang="en-US" sz="1600" dirty="0"/>
            </a:br>
            <a:r>
              <a:rPr lang="en-US" sz="2400" dirty="0"/>
              <a:t>Shared Tree</a:t>
            </a:r>
          </a:p>
        </p:txBody>
      </p:sp>
      <p:sp>
        <p:nvSpPr>
          <p:cNvPr id="6"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5" y="673645"/>
            <a:ext cx="4290755" cy="3635595"/>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A shared tree is a multicast distribution tree where the root of the shared tree is not the source but a router designated as the rendezvous point (RP). Shared trees are also referred to as RP trees (RPTs). </a:t>
            </a:r>
          </a:p>
          <a:p>
            <a:pPr marL="0" indent="0" algn="l" defTabSz="684213" fontAlgn="base">
              <a:spcBef>
                <a:spcPts val="600"/>
              </a:spcBef>
              <a:spcAft>
                <a:spcPts val="600"/>
              </a:spcAft>
              <a:buClr>
                <a:schemeClr val="tx2"/>
              </a:buClr>
              <a:buSzPct val="90000"/>
            </a:pPr>
            <a:r>
              <a:rPr lang="en-US" sz="1600" dirty="0">
                <a:solidFill>
                  <a:srgbClr val="000000"/>
                </a:solidFill>
              </a:rPr>
              <a:t>Multicast traffic is forwarded down the shared tree according to the group address G that the packets are addressed to, regardless of the source address. The forwarding state on the shared tree is referred to by the notation (*,G), pronounced “star comma G.” </a:t>
            </a:r>
          </a:p>
          <a:p>
            <a:pPr marL="0" indent="0" algn="l" defTabSz="684213" fontAlgn="base">
              <a:spcBef>
                <a:spcPts val="600"/>
              </a:spcBef>
              <a:spcAft>
                <a:spcPts val="600"/>
              </a:spcAft>
              <a:buClr>
                <a:schemeClr val="tx2"/>
              </a:buClr>
              <a:buSzPct val="90000"/>
            </a:pPr>
            <a:r>
              <a:rPr lang="en-US" sz="1600" dirty="0">
                <a:solidFill>
                  <a:srgbClr val="000000"/>
                </a:solidFill>
              </a:rPr>
              <a:t>Figure 13-13 illustrates a shared tree where R2 is the RP, and the (*,G) is (*,239.1.1.1).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359" y="74153"/>
            <a:ext cx="4384929" cy="464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20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13 Content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5" y="814647"/>
            <a:ext cx="8197737" cy="4181302"/>
          </a:xfrm>
        </p:spPr>
        <p:txBody>
          <a:bodyPr/>
          <a:lstStyle/>
          <a:p>
            <a:pPr marL="0" indent="0" algn="l" defTabSz="684213" fontAlgn="base">
              <a:spcBef>
                <a:spcPts val="600"/>
              </a:spcBef>
              <a:spcAft>
                <a:spcPts val="600"/>
              </a:spcAft>
              <a:buClr>
                <a:schemeClr val="tx2"/>
              </a:buClr>
              <a:buSzPct val="90000"/>
            </a:pPr>
            <a:r>
              <a:rPr lang="en-US" sz="1800" b="1" dirty="0">
                <a:solidFill>
                  <a:srgbClr val="000000"/>
                </a:solidFill>
              </a:rPr>
              <a:t>This chapter covers the following content:</a:t>
            </a:r>
          </a:p>
          <a:p>
            <a:pPr marL="0" indent="0" algn="l" defTabSz="684213" fontAlgn="base">
              <a:spcBef>
                <a:spcPts val="600"/>
              </a:spcBef>
              <a:spcAft>
                <a:spcPts val="600"/>
              </a:spcAft>
              <a:buClr>
                <a:schemeClr val="tx2"/>
              </a:buClr>
              <a:buSzPct val="90000"/>
            </a:pPr>
            <a:r>
              <a:rPr lang="en-US" sz="1800" b="1" dirty="0">
                <a:solidFill>
                  <a:srgbClr val="000000"/>
                </a:solidFill>
              </a:rPr>
              <a:t>Protocol Independent Multicast - </a:t>
            </a:r>
            <a:r>
              <a:rPr lang="en-US" sz="1800" dirty="0">
                <a:solidFill>
                  <a:srgbClr val="000000"/>
                </a:solidFill>
              </a:rPr>
              <a:t>This section describes the concepts, operation, and features of PIM. PIM is the protocol used to route multicast traffic across network segments from a multicast source to a group of receivers.</a:t>
            </a:r>
          </a:p>
          <a:p>
            <a:pPr marL="0" indent="0" algn="l" defTabSz="684213" fontAlgn="base">
              <a:spcBef>
                <a:spcPts val="600"/>
              </a:spcBef>
              <a:spcAft>
                <a:spcPts val="600"/>
              </a:spcAft>
              <a:buClr>
                <a:schemeClr val="tx2"/>
              </a:buClr>
              <a:buSzPct val="90000"/>
            </a:pPr>
            <a:r>
              <a:rPr lang="en-US" sz="1800" b="1" dirty="0">
                <a:solidFill>
                  <a:srgbClr val="000000"/>
                </a:solidFill>
              </a:rPr>
              <a:t>Rendezvous Points - </a:t>
            </a:r>
            <a:r>
              <a:rPr lang="en-US" sz="1800" dirty="0">
                <a:solidFill>
                  <a:srgbClr val="000000"/>
                </a:solidFill>
              </a:rPr>
              <a:t>This section describes the purpose, function, and operation of rendezvous points in a multicast network. </a:t>
            </a:r>
          </a:p>
          <a:p>
            <a:pPr marL="0" indent="0" algn="l" defTabSz="684213" fontAlgn="base">
              <a:spcBef>
                <a:spcPts val="600"/>
              </a:spcBef>
              <a:spcAft>
                <a:spcPts val="600"/>
              </a:spcAft>
              <a:buClr>
                <a:schemeClr val="tx2"/>
              </a:buClr>
              <a:buSzPct val="90000"/>
            </a:pPr>
            <a:endParaRPr lang="en-US" sz="1800" dirty="0">
              <a:solidFill>
                <a:srgbClr val="000000"/>
              </a:solidFill>
            </a:endParaRPr>
          </a:p>
        </p:txBody>
      </p:sp>
    </p:spTree>
    <p:extLst>
      <p:ext uri="{BB962C8B-B14F-4D97-AF65-F5344CB8AC3E}">
        <p14:creationId xmlns:p14="http://schemas.microsoft.com/office/powerpoint/2010/main" val="63738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3483033" cy="731837"/>
          </a:xfrm>
        </p:spPr>
        <p:txBody>
          <a:bodyPr/>
          <a:lstStyle/>
          <a:p>
            <a:r>
              <a:rPr lang="en-US" sz="1600" dirty="0"/>
              <a:t>Protocol Independent Multicast</a:t>
            </a:r>
            <a:br>
              <a:rPr lang="en-US" sz="1600" dirty="0"/>
            </a:br>
            <a:r>
              <a:rPr lang="en-US" sz="2400" dirty="0"/>
              <a:t>Terminology</a:t>
            </a:r>
          </a:p>
        </p:txBody>
      </p:sp>
      <p:pic>
        <p:nvPicPr>
          <p:cNvPr id="2" name="Picture 1"/>
          <p:cNvPicPr>
            <a:picLocks noChangeAspect="1"/>
          </p:cNvPicPr>
          <p:nvPr/>
        </p:nvPicPr>
        <p:blipFill>
          <a:blip r:embed="rId3"/>
          <a:stretch>
            <a:fillRect/>
          </a:stretch>
        </p:blipFill>
        <p:spPr>
          <a:xfrm>
            <a:off x="3366655" y="365918"/>
            <a:ext cx="5097517" cy="4665981"/>
          </a:xfrm>
          <a:prstGeom prst="rect">
            <a:avLst/>
          </a:prstGeom>
        </p:spPr>
      </p:pic>
    </p:spTree>
    <p:extLst>
      <p:ext uri="{BB962C8B-B14F-4D97-AF65-F5344CB8AC3E}">
        <p14:creationId xmlns:p14="http://schemas.microsoft.com/office/powerpoint/2010/main" val="3749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Protocol Independent Multicast</a:t>
            </a:r>
            <a:br>
              <a:rPr lang="en-US" sz="1600" dirty="0"/>
            </a:br>
            <a:r>
              <a:rPr lang="en-US" sz="2400" dirty="0"/>
              <a:t>Operating Modes</a:t>
            </a:r>
          </a:p>
        </p:txBody>
      </p:sp>
      <p:sp>
        <p:nvSpPr>
          <p:cNvPr id="6" name="Content Placeholder 3">
            <a:extLst>
              <a:ext uri="{FF2B5EF4-FFF2-40B4-BE49-F238E27FC236}">
                <a16:creationId xmlns:a16="http://schemas.microsoft.com/office/drawing/2014/main" id="{50693879-5816-3444-9D50-A12F1F37F5DE}"/>
              </a:ext>
            </a:extLst>
          </p:cNvPr>
          <p:cNvSpPr txBox="1">
            <a:spLocks/>
          </p:cNvSpPr>
          <p:nvPr/>
        </p:nvSpPr>
        <p:spPr>
          <a:xfrm>
            <a:off x="281245" y="673646"/>
            <a:ext cx="7482842" cy="2374354"/>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There are currently five PIM operating modes: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PIM Dense Mode (PIM-DM)</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PIM Sparse Mode (PIM-SM)</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PIM Sparse Dense Mode</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PIM Source Specific Multicast (PIM-SSM)</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PIM Bidirectional Mode (Bidir-PIM)</a:t>
            </a:r>
          </a:p>
        </p:txBody>
      </p:sp>
      <p:sp>
        <p:nvSpPr>
          <p:cNvPr id="4" name="Rectangle 3"/>
          <p:cNvSpPr/>
          <p:nvPr/>
        </p:nvSpPr>
        <p:spPr>
          <a:xfrm>
            <a:off x="415635" y="3207365"/>
            <a:ext cx="7890747" cy="307777"/>
          </a:xfrm>
          <a:prstGeom prst="rect">
            <a:avLst/>
          </a:prstGeom>
        </p:spPr>
        <p:txBody>
          <a:bodyPr wrap="square">
            <a:spAutoFit/>
          </a:bodyPr>
          <a:lstStyle/>
          <a:p>
            <a:r>
              <a:rPr lang="en-US" sz="1400" dirty="0"/>
              <a:t>PIM-DM and PIM-SM are also commonly referred to as any-source multicast (ASM).</a:t>
            </a:r>
          </a:p>
        </p:txBody>
      </p:sp>
    </p:spTree>
    <p:extLst>
      <p:ext uri="{BB962C8B-B14F-4D97-AF65-F5344CB8AC3E}">
        <p14:creationId xmlns:p14="http://schemas.microsoft.com/office/powerpoint/2010/main" val="96980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Protocol Independent Multicast</a:t>
            </a:r>
            <a:br>
              <a:rPr lang="en-US" sz="1600" dirty="0"/>
            </a:br>
            <a:r>
              <a:rPr lang="en-US" sz="2400" dirty="0"/>
              <a:t>Control Messages</a:t>
            </a:r>
          </a:p>
        </p:txBody>
      </p:sp>
      <p:sp>
        <p:nvSpPr>
          <p:cNvPr id="6" name="Content Placeholder 3">
            <a:extLst>
              <a:ext uri="{FF2B5EF4-FFF2-40B4-BE49-F238E27FC236}">
                <a16:creationId xmlns:a16="http://schemas.microsoft.com/office/drawing/2014/main" id="{50693879-5816-3444-9D50-A12F1F37F5DE}"/>
              </a:ext>
            </a:extLst>
          </p:cNvPr>
          <p:cNvSpPr txBox="1">
            <a:spLocks/>
          </p:cNvSpPr>
          <p:nvPr/>
        </p:nvSpPr>
        <p:spPr>
          <a:xfrm>
            <a:off x="92739" y="621095"/>
            <a:ext cx="8810192" cy="1677319"/>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All PIM control messages use the IP protocol number 103; they are either unicast (that is, register and register stop messages) or multicast, with a TTL of 1 to the all PIM routers address 224.0.0.13.</a:t>
            </a:r>
          </a:p>
          <a:p>
            <a:pPr marL="0" indent="0" algn="l" defTabSz="684213" fontAlgn="base">
              <a:spcBef>
                <a:spcPts val="600"/>
              </a:spcBef>
              <a:spcAft>
                <a:spcPts val="600"/>
              </a:spcAft>
              <a:buClr>
                <a:schemeClr val="tx2"/>
              </a:buClr>
              <a:buSzPct val="90000"/>
            </a:pPr>
            <a:r>
              <a:rPr lang="en-US" sz="1600" dirty="0">
                <a:solidFill>
                  <a:srgbClr val="000000"/>
                </a:solidFill>
              </a:rPr>
              <a:t>PIM hello messages are sent by default every 30 seconds out each PIM-enabled interface to learn about the neighboring PIM routers on each interface to the all PIM routers address shown in Table 13-4. </a:t>
            </a:r>
          </a:p>
        </p:txBody>
      </p:sp>
      <p:sp>
        <p:nvSpPr>
          <p:cNvPr id="2" name="Rectangle 1"/>
          <p:cNvSpPr/>
          <p:nvPr/>
        </p:nvSpPr>
        <p:spPr>
          <a:xfrm>
            <a:off x="92739" y="2298415"/>
            <a:ext cx="2949719" cy="2462213"/>
          </a:xfrm>
          <a:prstGeom prst="rect">
            <a:avLst/>
          </a:prstGeom>
        </p:spPr>
        <p:txBody>
          <a:bodyPr wrap="square">
            <a:spAutoFit/>
          </a:bodyPr>
          <a:lstStyle/>
          <a:p>
            <a:pPr defTabSz="684213">
              <a:spcBef>
                <a:spcPts val="600"/>
              </a:spcBef>
              <a:spcAft>
                <a:spcPts val="600"/>
              </a:spcAft>
              <a:buClr>
                <a:schemeClr val="tx2"/>
              </a:buClr>
              <a:buSzPct val="90000"/>
            </a:pPr>
            <a:r>
              <a:rPr lang="en-US" sz="1600" dirty="0">
                <a:solidFill>
                  <a:srgbClr val="000000"/>
                </a:solidFill>
              </a:rPr>
              <a:t>Hello messages are also the mechanism used to elect a designated router (DR) and to negotiate additional capabilities.</a:t>
            </a:r>
          </a:p>
          <a:p>
            <a:pPr defTabSz="684213">
              <a:spcBef>
                <a:spcPts val="600"/>
              </a:spcBef>
              <a:spcAft>
                <a:spcPts val="600"/>
              </a:spcAft>
              <a:buClr>
                <a:schemeClr val="tx2"/>
              </a:buClr>
              <a:buSzPct val="90000"/>
            </a:pPr>
            <a:r>
              <a:rPr lang="en-US" sz="1600" dirty="0">
                <a:solidFill>
                  <a:srgbClr val="000000"/>
                </a:solidFill>
              </a:rPr>
              <a:t>All PIM routers must record the hello information received from each PIM neighbor. PIM Dense Mode (PIM-DM)</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651" y="2215902"/>
            <a:ext cx="5817610" cy="2544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28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3951890" cy="731837"/>
          </a:xfrm>
        </p:spPr>
        <p:txBody>
          <a:bodyPr/>
          <a:lstStyle/>
          <a:p>
            <a:r>
              <a:rPr lang="en-US" sz="1600" dirty="0"/>
              <a:t>Protocol Independent Multicast</a:t>
            </a:r>
            <a:br>
              <a:rPr lang="en-US" sz="1600" dirty="0"/>
            </a:br>
            <a:r>
              <a:rPr lang="en-US" sz="2400" dirty="0"/>
              <a:t>PIM Dense Mode</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197165" y="673645"/>
            <a:ext cx="3974871" cy="3929885"/>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Figure 13-15 shows the flood and prune operation of Dense Mode. </a:t>
            </a:r>
          </a:p>
          <a:p>
            <a:pPr marL="0" indent="0" algn="l" defTabSz="684213" fontAlgn="base">
              <a:spcBef>
                <a:spcPts val="600"/>
              </a:spcBef>
              <a:spcAft>
                <a:spcPts val="600"/>
              </a:spcAft>
              <a:buClr>
                <a:schemeClr val="tx2"/>
              </a:buClr>
              <a:buSzPct val="90000"/>
            </a:pPr>
            <a:r>
              <a:rPr lang="en-US" sz="1600" dirty="0">
                <a:solidFill>
                  <a:srgbClr val="000000"/>
                </a:solidFill>
              </a:rPr>
              <a:t>The multicast traffic from the source is flooding throughout the entire network. As each router receives the multicast traffic from its upstream neighbor via its RPF interface, it forwards the multicast traffic to all its PIM-DM neighbors. </a:t>
            </a:r>
          </a:p>
          <a:p>
            <a:pPr marL="0" indent="0" algn="l" defTabSz="684213" fontAlgn="base">
              <a:spcBef>
                <a:spcPts val="600"/>
              </a:spcBef>
              <a:spcAft>
                <a:spcPts val="600"/>
              </a:spcAft>
              <a:buClr>
                <a:schemeClr val="tx2"/>
              </a:buClr>
              <a:buSzPct val="90000"/>
            </a:pPr>
            <a:r>
              <a:rPr lang="en-US" sz="1600" dirty="0">
                <a:solidFill>
                  <a:srgbClr val="000000"/>
                </a:solidFill>
              </a:rPr>
              <a:t>This results in some traffic arriving via a non-RPF interface, as in the case of R3 receiving traffic from R2 on its non-RPF interface. </a:t>
            </a:r>
          </a:p>
          <a:p>
            <a:pPr marL="0" indent="0" algn="l" defTabSz="684213" fontAlgn="base">
              <a:spcBef>
                <a:spcPts val="600"/>
              </a:spcBef>
              <a:spcAft>
                <a:spcPts val="600"/>
              </a:spcAft>
              <a:buClr>
                <a:schemeClr val="tx2"/>
              </a:buClr>
              <a:buSzPct val="90000"/>
            </a:pPr>
            <a:r>
              <a:rPr lang="en-US" sz="1600" dirty="0">
                <a:solidFill>
                  <a:srgbClr val="000000"/>
                </a:solidFill>
              </a:rPr>
              <a:t>Packets arriving via the non-RPF interface are discarded.</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554" y="340813"/>
            <a:ext cx="4819696" cy="441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589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Protocol Independent Multicast</a:t>
            </a:r>
            <a:br>
              <a:rPr lang="en-US" sz="1600" dirty="0"/>
            </a:br>
            <a:r>
              <a:rPr lang="en-US" sz="2400" dirty="0"/>
              <a:t>PIM Dense Mode (Cont.)</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281245" y="673646"/>
            <a:ext cx="5228015" cy="396141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Figure 13-16 illustrates the resulting topology after all unnecessary links have been pruned off. This results in an SPT from the source to the receiver. </a:t>
            </a:r>
          </a:p>
          <a:p>
            <a:pPr marL="0" indent="0" algn="l" defTabSz="684213" fontAlgn="base">
              <a:spcBef>
                <a:spcPts val="600"/>
              </a:spcBef>
              <a:spcAft>
                <a:spcPts val="600"/>
              </a:spcAft>
              <a:buClr>
                <a:schemeClr val="tx2"/>
              </a:buClr>
              <a:buSzPct val="90000"/>
            </a:pPr>
            <a:r>
              <a:rPr lang="en-US" sz="1600" dirty="0">
                <a:solidFill>
                  <a:srgbClr val="000000"/>
                </a:solidFill>
              </a:rPr>
              <a:t>Even though the flow of multicast traffic is no longer reaching most of the routers in the network, the (S,G) state still remains in all routers until the source stops transmitting.</a:t>
            </a:r>
          </a:p>
          <a:p>
            <a:pPr marL="0" indent="0" algn="l" defTabSz="684213" fontAlgn="base">
              <a:spcBef>
                <a:spcPts val="600"/>
              </a:spcBef>
              <a:spcAft>
                <a:spcPts val="600"/>
              </a:spcAft>
              <a:buClr>
                <a:schemeClr val="tx2"/>
              </a:buClr>
              <a:buSzPct val="90000"/>
            </a:pPr>
            <a:r>
              <a:rPr lang="en-US" sz="1600" dirty="0">
                <a:solidFill>
                  <a:srgbClr val="000000"/>
                </a:solidFill>
              </a:rPr>
              <a:t>PIM-DM is applicable to small networks where there are active receivers on every subnet of the network. Because this is rarely the case, and the flood and prune behavior,  PIM-DM is not generally recommended for production environments</a:t>
            </a:r>
          </a:p>
          <a:p>
            <a:pPr marL="0" indent="0" algn="l" defTabSz="684213" fontAlgn="base">
              <a:spcBef>
                <a:spcPts val="600"/>
              </a:spcBef>
              <a:spcAft>
                <a:spcPts val="600"/>
              </a:spcAft>
              <a:buClr>
                <a:schemeClr val="tx2"/>
              </a:buClr>
              <a:buSzPct val="90000"/>
            </a:pPr>
            <a:r>
              <a:rPr lang="en-US" sz="1600" dirty="0">
                <a:solidFill>
                  <a:srgbClr val="000000"/>
                </a:solidFill>
              </a:rPr>
              <a:t>However, it can be useful for a lab environment because it is easy to set up.</a:t>
            </a:r>
          </a:p>
        </p:txBody>
      </p:sp>
      <p:pic>
        <p:nvPicPr>
          <p:cNvPr id="4" name="Picture 3"/>
          <p:cNvPicPr>
            <a:picLocks noChangeAspect="1"/>
          </p:cNvPicPr>
          <p:nvPr/>
        </p:nvPicPr>
        <p:blipFill>
          <a:blip r:embed="rId3"/>
          <a:stretch>
            <a:fillRect/>
          </a:stretch>
        </p:blipFill>
        <p:spPr>
          <a:xfrm>
            <a:off x="5571453" y="128232"/>
            <a:ext cx="3505543" cy="4771434"/>
          </a:xfrm>
          <a:prstGeom prst="rect">
            <a:avLst/>
          </a:prstGeom>
        </p:spPr>
      </p:pic>
    </p:spTree>
    <p:extLst>
      <p:ext uri="{BB962C8B-B14F-4D97-AF65-F5344CB8AC3E}">
        <p14:creationId xmlns:p14="http://schemas.microsoft.com/office/powerpoint/2010/main" val="219218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Protocol Independent Multicast</a:t>
            </a:r>
            <a:br>
              <a:rPr lang="en-US" sz="1600" dirty="0"/>
            </a:br>
            <a:r>
              <a:rPr lang="en-US" sz="2400" dirty="0"/>
              <a:t>PIM Sparse Mode</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281245" y="673645"/>
            <a:ext cx="8540026" cy="3856313"/>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PIM-SM was designed for receivers scattered throughout the network but works well in densely populated networks.</a:t>
            </a:r>
          </a:p>
          <a:p>
            <a:pPr marL="0" indent="0" algn="l" defTabSz="684213" fontAlgn="base">
              <a:spcBef>
                <a:spcPts val="600"/>
              </a:spcBef>
              <a:spcAft>
                <a:spcPts val="600"/>
              </a:spcAft>
              <a:buClr>
                <a:schemeClr val="tx2"/>
              </a:buClr>
              <a:buSzPct val="90000"/>
            </a:pPr>
            <a:r>
              <a:rPr lang="en-US" sz="1600" dirty="0">
                <a:solidFill>
                  <a:srgbClr val="000000"/>
                </a:solidFill>
              </a:rPr>
              <a:t>It also assumes that no receivers are interested in multicast traffic unless they explicitly request it. </a:t>
            </a:r>
          </a:p>
          <a:p>
            <a:pPr marL="0" indent="0" algn="l" defTabSz="684213" fontAlgn="base">
              <a:spcBef>
                <a:spcPts val="600"/>
              </a:spcBef>
              <a:spcAft>
                <a:spcPts val="600"/>
              </a:spcAft>
              <a:buClr>
                <a:schemeClr val="tx2"/>
              </a:buClr>
              <a:buSzPct val="90000"/>
            </a:pPr>
            <a:r>
              <a:rPr lang="en-US" sz="1600" dirty="0">
                <a:solidFill>
                  <a:srgbClr val="000000"/>
                </a:solidFill>
              </a:rPr>
              <a:t>Just like PIM-DM, PIM-SM uses the unicast routing table to perform RPF checks, and it does not care which routing protocol (including static routes) populates the unicast routing table</a:t>
            </a:r>
          </a:p>
          <a:p>
            <a:pPr marL="0" indent="0" algn="l" defTabSz="684213" fontAlgn="base">
              <a:spcBef>
                <a:spcPts val="600"/>
              </a:spcBef>
              <a:spcAft>
                <a:spcPts val="600"/>
              </a:spcAft>
              <a:buClr>
                <a:schemeClr val="tx2"/>
              </a:buClr>
              <a:buSzPct val="90000"/>
            </a:pPr>
            <a:r>
              <a:rPr lang="en-US" sz="1600" dirty="0">
                <a:solidFill>
                  <a:srgbClr val="000000"/>
                </a:solidFill>
              </a:rPr>
              <a:t>PIM-SM uses an explicit join model where the receivers send an IGMP join to their locally connected router, which is also known as the last-hop router (LHR) and this join causes the LHR to send a PIM join in the direction of the root of the tree, which is either the RP in the case of a shared tree (RPT) or the first-hop router (FHR) where the source transmitting the multicast streams is connected in the case of an SPT.</a:t>
            </a:r>
          </a:p>
          <a:p>
            <a:pPr marL="0" indent="0" algn="l" defTabSz="684213" fontAlgn="base">
              <a:spcBef>
                <a:spcPts val="600"/>
              </a:spcBef>
              <a:spcAft>
                <a:spcPts val="600"/>
              </a:spcAft>
              <a:buClr>
                <a:schemeClr val="tx2"/>
              </a:buClr>
              <a:buSzPct val="90000"/>
            </a:pPr>
            <a:r>
              <a:rPr lang="en-US" sz="1600" dirty="0">
                <a:solidFill>
                  <a:srgbClr val="000000"/>
                </a:solidFill>
              </a:rPr>
              <a:t>A multicast forwarding state is created as the result of these explicit joins; it is very different from the flood and prune behavior of PIM-DM.</a:t>
            </a:r>
          </a:p>
        </p:txBody>
      </p:sp>
    </p:spTree>
    <p:extLst>
      <p:ext uri="{BB962C8B-B14F-4D97-AF65-F5344CB8AC3E}">
        <p14:creationId xmlns:p14="http://schemas.microsoft.com/office/powerpoint/2010/main" val="219218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Protocol Independent Multicast</a:t>
            </a:r>
            <a:br>
              <a:rPr lang="en-US" sz="1600" dirty="0"/>
            </a:br>
            <a:r>
              <a:rPr lang="en-US" sz="2400" dirty="0"/>
              <a:t>PIM</a:t>
            </a:r>
            <a:r>
              <a:rPr lang="en-US" sz="1600" dirty="0"/>
              <a:t> </a:t>
            </a:r>
            <a:r>
              <a:rPr lang="en-US" sz="2400" dirty="0"/>
              <a:t>Sparse Mode</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281245" y="673646"/>
            <a:ext cx="8620708" cy="93103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Figure 13-17 illustrates a multicast source sending multicast traffic to the FHR. The FHR then sends this multicast traffic to the RP, which makes the multicast source known to the RP. It also illustrates a receiver sending an IGMP join to the LHR to join the multicast group.</a:t>
            </a:r>
          </a:p>
        </p:txBody>
      </p:sp>
      <p:sp>
        <p:nvSpPr>
          <p:cNvPr id="5" name="Content Placeholder 3">
            <a:extLst>
              <a:ext uri="{FF2B5EF4-FFF2-40B4-BE49-F238E27FC236}">
                <a16:creationId xmlns:a16="http://schemas.microsoft.com/office/drawing/2014/main" id="{50693879-5816-3444-9D50-A12F1F37F5DE}"/>
              </a:ext>
            </a:extLst>
          </p:cNvPr>
          <p:cNvSpPr txBox="1">
            <a:spLocks/>
          </p:cNvSpPr>
          <p:nvPr/>
        </p:nvSpPr>
        <p:spPr>
          <a:xfrm>
            <a:off x="281245" y="1595717"/>
            <a:ext cx="4111461" cy="2576890"/>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The LHR then sends a PIM join (*,G) to the RP, and this forms a shared tree from the RP to the LHR. </a:t>
            </a:r>
          </a:p>
          <a:p>
            <a:pPr marL="0" indent="0" algn="l" defTabSz="684213" fontAlgn="base">
              <a:spcBef>
                <a:spcPts val="600"/>
              </a:spcBef>
              <a:spcAft>
                <a:spcPts val="600"/>
              </a:spcAft>
              <a:buClr>
                <a:schemeClr val="tx2"/>
              </a:buClr>
              <a:buSzPct val="90000"/>
            </a:pPr>
            <a:r>
              <a:rPr lang="en-US" sz="1600" dirty="0">
                <a:solidFill>
                  <a:srgbClr val="000000"/>
                </a:solidFill>
              </a:rPr>
              <a:t>The RP then sends a PIM join (S,G) to the FHR, forming a source tree between the source and the RP. </a:t>
            </a:r>
          </a:p>
          <a:p>
            <a:pPr marL="0" indent="0" algn="l" defTabSz="684213" fontAlgn="base">
              <a:spcBef>
                <a:spcPts val="600"/>
              </a:spcBef>
              <a:spcAft>
                <a:spcPts val="600"/>
              </a:spcAft>
              <a:buClr>
                <a:schemeClr val="tx2"/>
              </a:buClr>
              <a:buSzPct val="90000"/>
            </a:pPr>
            <a:r>
              <a:rPr lang="en-US" sz="1600" dirty="0">
                <a:solidFill>
                  <a:srgbClr val="000000"/>
                </a:solidFill>
              </a:rPr>
              <a:t>In essence, two trees are created: an SPT from the FHR to the RP (S,G) and a shared tree from the RP to the LHR (*,G).</a:t>
            </a:r>
          </a:p>
        </p:txBody>
      </p:sp>
      <p:pic>
        <p:nvPicPr>
          <p:cNvPr id="2" name="Picture 1"/>
          <p:cNvPicPr>
            <a:picLocks noChangeAspect="1"/>
          </p:cNvPicPr>
          <p:nvPr/>
        </p:nvPicPr>
        <p:blipFill>
          <a:blip r:embed="rId3"/>
          <a:stretch>
            <a:fillRect/>
          </a:stretch>
        </p:blipFill>
        <p:spPr>
          <a:xfrm>
            <a:off x="4509249" y="1595717"/>
            <a:ext cx="4392704" cy="3072593"/>
          </a:xfrm>
          <a:prstGeom prst="rect">
            <a:avLst/>
          </a:prstGeom>
        </p:spPr>
      </p:pic>
    </p:spTree>
    <p:extLst>
      <p:ext uri="{BB962C8B-B14F-4D97-AF65-F5344CB8AC3E}">
        <p14:creationId xmlns:p14="http://schemas.microsoft.com/office/powerpoint/2010/main" val="395661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8130"/>
            <a:ext cx="8345488" cy="731837"/>
          </a:xfrm>
        </p:spPr>
        <p:txBody>
          <a:bodyPr/>
          <a:lstStyle/>
          <a:p>
            <a:r>
              <a:rPr lang="en-US" sz="1600" dirty="0"/>
              <a:t>Protocol Independent Multicast</a:t>
            </a:r>
            <a:br>
              <a:rPr lang="en-US" sz="1600" dirty="0"/>
            </a:br>
            <a:r>
              <a:rPr lang="en-US" sz="2400" dirty="0"/>
              <a:t>PIM Sparse Switchover Mode</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281244" y="660115"/>
            <a:ext cx="8701391" cy="103990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PIM-SM allows the LHR to switch from the shared tree to an SPT for a specific source. In Cisco routers, this is the default behavior, and it happens immediately after the first multicast packet is received from the RP via the shared tree, even if the shortest path to the source is through the RP. </a:t>
            </a:r>
          </a:p>
        </p:txBody>
      </p:sp>
      <p:sp>
        <p:nvSpPr>
          <p:cNvPr id="8" name="Content Placeholder 3">
            <a:extLst>
              <a:ext uri="{FF2B5EF4-FFF2-40B4-BE49-F238E27FC236}">
                <a16:creationId xmlns:a16="http://schemas.microsoft.com/office/drawing/2014/main" id="{50693879-5816-3444-9D50-A12F1F37F5DE}"/>
              </a:ext>
            </a:extLst>
          </p:cNvPr>
          <p:cNvSpPr txBox="1">
            <a:spLocks/>
          </p:cNvSpPr>
          <p:nvPr/>
        </p:nvSpPr>
        <p:spPr>
          <a:xfrm>
            <a:off x="269791" y="1700022"/>
            <a:ext cx="3833555" cy="2935040"/>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Figure 13-18 illustrates the SPT switchover concept. When the LHR receives the first multicast packet from the RP, it becomes aware of the IP address of the multicast source. </a:t>
            </a:r>
          </a:p>
          <a:p>
            <a:pPr marL="0" indent="0" algn="l" defTabSz="684213" fontAlgn="base">
              <a:spcBef>
                <a:spcPts val="600"/>
              </a:spcBef>
              <a:spcAft>
                <a:spcPts val="600"/>
              </a:spcAft>
              <a:buClr>
                <a:schemeClr val="tx2"/>
              </a:buClr>
              <a:buSzPct val="90000"/>
            </a:pPr>
            <a:r>
              <a:rPr lang="en-US" sz="1600" dirty="0">
                <a:solidFill>
                  <a:srgbClr val="000000"/>
                </a:solidFill>
              </a:rPr>
              <a:t>In Figure 13-18, the shortest path to the source is between R1 and R3; if that link were shut down or not present, the shortest path would be through the RP, in which case an SPT switchover would still take place.</a:t>
            </a:r>
          </a:p>
        </p:txBody>
      </p:sp>
      <p:pic>
        <p:nvPicPr>
          <p:cNvPr id="4" name="Picture 3"/>
          <p:cNvPicPr>
            <a:picLocks noChangeAspect="1"/>
          </p:cNvPicPr>
          <p:nvPr/>
        </p:nvPicPr>
        <p:blipFill>
          <a:blip r:embed="rId3"/>
          <a:stretch>
            <a:fillRect/>
          </a:stretch>
        </p:blipFill>
        <p:spPr>
          <a:xfrm>
            <a:off x="4472245" y="1606622"/>
            <a:ext cx="4296577" cy="3121840"/>
          </a:xfrm>
          <a:prstGeom prst="rect">
            <a:avLst/>
          </a:prstGeom>
        </p:spPr>
      </p:pic>
    </p:spTree>
    <p:extLst>
      <p:ext uri="{BB962C8B-B14F-4D97-AF65-F5344CB8AC3E}">
        <p14:creationId xmlns:p14="http://schemas.microsoft.com/office/powerpoint/2010/main" val="219218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Protocol Independent Multicast</a:t>
            </a:r>
            <a:br>
              <a:rPr lang="en-US" sz="1600" dirty="0"/>
            </a:br>
            <a:r>
              <a:rPr lang="en-US" sz="2400" dirty="0"/>
              <a:t>Designated Routers</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281245" y="673645"/>
            <a:ext cx="8584849" cy="3803761"/>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When multiple PIM-SM routers exist on a LAN segment, PIM hello messages are used to elect a designated router (DR) to avoid sending duplicate multicast traffic into the LAN or the RP. </a:t>
            </a:r>
          </a:p>
          <a:p>
            <a:pPr marL="0" indent="0" algn="l" defTabSz="684213" fontAlgn="base">
              <a:spcBef>
                <a:spcPts val="600"/>
              </a:spcBef>
              <a:spcAft>
                <a:spcPts val="600"/>
              </a:spcAft>
              <a:buClr>
                <a:schemeClr val="tx2"/>
              </a:buClr>
              <a:buSzPct val="90000"/>
            </a:pPr>
            <a:r>
              <a:rPr lang="en-US" sz="1600" dirty="0">
                <a:solidFill>
                  <a:srgbClr val="000000"/>
                </a:solidFill>
              </a:rPr>
              <a:t>By default, the DR priority value of all PIM routers is 1, and it can be changed to force a router to become the DR. </a:t>
            </a:r>
          </a:p>
          <a:p>
            <a:pPr marL="0" indent="0" algn="l" defTabSz="684213" fontAlgn="base">
              <a:spcBef>
                <a:spcPts val="600"/>
              </a:spcBef>
              <a:spcAft>
                <a:spcPts val="600"/>
              </a:spcAft>
              <a:buClr>
                <a:schemeClr val="tx2"/>
              </a:buClr>
              <a:buSzPct val="90000"/>
            </a:pPr>
            <a:r>
              <a:rPr lang="en-US" sz="1600" dirty="0">
                <a:solidFill>
                  <a:srgbClr val="000000"/>
                </a:solidFill>
              </a:rPr>
              <a:t>If all routers have the same priority value, the highest IP address in the subnet is used as a tiebreaker.</a:t>
            </a:r>
          </a:p>
          <a:p>
            <a:pPr marL="0" indent="0" algn="l" defTabSz="684213" fontAlgn="base">
              <a:spcBef>
                <a:spcPts val="600"/>
              </a:spcBef>
              <a:spcAft>
                <a:spcPts val="600"/>
              </a:spcAft>
              <a:buClr>
                <a:schemeClr val="tx2"/>
              </a:buClr>
              <a:buSzPct val="90000"/>
            </a:pPr>
            <a:r>
              <a:rPr lang="en-US" sz="1600" dirty="0">
                <a:solidFill>
                  <a:srgbClr val="000000"/>
                </a:solidFill>
              </a:rPr>
              <a:t>Without DRs, all LHRs on the same LAN segment would be capable of sending PIM joins upstream, which could result in duplicate multicast traffic arriving on the LAN.</a:t>
            </a:r>
          </a:p>
          <a:p>
            <a:pPr marL="0" indent="0" algn="l" defTabSz="684213" fontAlgn="base">
              <a:spcBef>
                <a:spcPts val="600"/>
              </a:spcBef>
              <a:spcAft>
                <a:spcPts val="600"/>
              </a:spcAft>
              <a:buClr>
                <a:schemeClr val="tx2"/>
              </a:buClr>
              <a:buSzPct val="90000"/>
            </a:pPr>
            <a:r>
              <a:rPr lang="en-US" sz="1600" dirty="0">
                <a:solidFill>
                  <a:srgbClr val="000000"/>
                </a:solidFill>
              </a:rPr>
              <a:t>The default DR hold time is 3.5 times the hello interval, or 105 seconds. If there are no hellos after this interval, a new DR is elected. </a:t>
            </a:r>
          </a:p>
          <a:p>
            <a:pPr marL="0" indent="0" algn="l" defTabSz="684213" fontAlgn="base">
              <a:spcBef>
                <a:spcPts val="600"/>
              </a:spcBef>
              <a:spcAft>
                <a:spcPts val="600"/>
              </a:spcAft>
              <a:buClr>
                <a:schemeClr val="tx2"/>
              </a:buClr>
              <a:buSzPct val="90000"/>
            </a:pPr>
            <a:r>
              <a:rPr lang="en-US" sz="1600" dirty="0">
                <a:solidFill>
                  <a:srgbClr val="000000"/>
                </a:solidFill>
              </a:rPr>
              <a:t>To reduce DR failover time, the hello query interval can be reduced</a:t>
            </a:r>
          </a:p>
        </p:txBody>
      </p:sp>
    </p:spTree>
    <p:extLst>
      <p:ext uri="{BB962C8B-B14F-4D97-AF65-F5344CB8AC3E}">
        <p14:creationId xmlns:p14="http://schemas.microsoft.com/office/powerpoint/2010/main" val="219218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Protocol Independent Multicast</a:t>
            </a:r>
            <a:br>
              <a:rPr lang="en-US" sz="1600" dirty="0"/>
            </a:br>
            <a:r>
              <a:rPr lang="en-US" sz="2400" dirty="0"/>
              <a:t>Reverse Path Forwarding</a:t>
            </a:r>
          </a:p>
        </p:txBody>
      </p:sp>
      <p:sp>
        <p:nvSpPr>
          <p:cNvPr id="6" name="Content Placeholder 3">
            <a:extLst>
              <a:ext uri="{FF2B5EF4-FFF2-40B4-BE49-F238E27FC236}">
                <a16:creationId xmlns:a16="http://schemas.microsoft.com/office/drawing/2014/main" id="{50693879-5816-3444-9D50-A12F1F37F5DE}"/>
              </a:ext>
            </a:extLst>
          </p:cNvPr>
          <p:cNvSpPr txBox="1">
            <a:spLocks/>
          </p:cNvSpPr>
          <p:nvPr/>
        </p:nvSpPr>
        <p:spPr>
          <a:xfrm>
            <a:off x="281245" y="673645"/>
            <a:ext cx="8240963" cy="3940395"/>
          </a:xfrm>
          <a:prstGeom prst="rect">
            <a:avLst/>
          </a:prstGeom>
        </p:spPr>
        <p:txBody>
          <a:bodyPr lIns="91420" tIns="45710" rIns="91420" bIns="45710">
            <a:noAutofit/>
          </a:bodyPr>
          <a:lstStyle>
            <a:defPPr>
              <a:defRPr lang="en-US"/>
            </a:defPPr>
            <a:lvl1pPr marL="0" marR="0" indent="0" defTabSz="684213" eaLnBrk="1" latinLnBrk="0" hangingPunct="1">
              <a:lnSpc>
                <a:spcPct val="100000"/>
              </a:lnSpc>
              <a:spcBef>
                <a:spcPts val="600"/>
              </a:spcBef>
              <a:spcAft>
                <a:spcPts val="600"/>
              </a:spcAft>
              <a:buClr>
                <a:schemeClr val="tx2"/>
              </a:buClr>
              <a:buSzPct val="90000"/>
              <a:buFont typeface="Arial"/>
              <a:buNone/>
              <a:tabLst/>
              <a:defRPr sz="1600" b="0" i="0" baseline="0">
                <a:solidFill>
                  <a:srgbClr val="000000"/>
                </a:solidFill>
                <a:latin typeface="+mn-lt"/>
                <a:ea typeface="ＭＳ Ｐゴシック" charset="0"/>
                <a:cs typeface="CiscoSans ExtraLight"/>
              </a:defRPr>
            </a:lvl1pPr>
            <a:lvl2pPr marL="358775" indent="-215900" defTabSz="684213" eaLnBrk="1" hangingPunct="1">
              <a:lnSpc>
                <a:spcPct val="95000"/>
              </a:lnSpc>
              <a:spcBef>
                <a:spcPts val="600"/>
              </a:spcBef>
              <a:buClr>
                <a:schemeClr val="tx2"/>
              </a:buClr>
              <a:buFont typeface="Arial" charset="0"/>
              <a:buChar char="•"/>
              <a:defRPr sz="1400">
                <a:latin typeface="+mn-lt"/>
                <a:ea typeface="ＭＳ Ｐゴシック" charset="0"/>
                <a:cs typeface="CiscoSans"/>
              </a:defRPr>
            </a:lvl2pPr>
            <a:lvl3pPr marL="431800" indent="-169863" defTabSz="684213" eaLnBrk="1" hangingPunct="1">
              <a:lnSpc>
                <a:spcPct val="95000"/>
              </a:lnSpc>
              <a:spcBef>
                <a:spcPts val="625"/>
              </a:spcBef>
              <a:buFont typeface="Arial" charset="0"/>
              <a:buChar char="•"/>
              <a:defRPr sz="1200">
                <a:latin typeface="+mn-lt"/>
                <a:ea typeface="ＭＳ Ｐゴシック" charset="0"/>
                <a:cs typeface="CiscoSans"/>
              </a:defRPr>
            </a:lvl3pPr>
            <a:lvl4pPr marL="503238" indent="-169863" defTabSz="684213" eaLnBrk="1" hangingPunct="1">
              <a:lnSpc>
                <a:spcPct val="95000"/>
              </a:lnSpc>
              <a:spcBef>
                <a:spcPts val="625"/>
              </a:spcBef>
              <a:buFont typeface="Arial" charset="0"/>
              <a:buChar char="•"/>
              <a:defRPr sz="1100">
                <a:latin typeface="+mn-lt"/>
                <a:ea typeface="ＭＳ Ｐゴシック" charset="0"/>
                <a:cs typeface="CiscoSans"/>
              </a:defRPr>
            </a:lvl4pPr>
            <a:lvl5pPr marL="574675" indent="-169863" defTabSz="684213" eaLnBrk="1" hangingPunct="1">
              <a:lnSpc>
                <a:spcPct val="95000"/>
              </a:lnSpc>
              <a:spcBef>
                <a:spcPts val="625"/>
              </a:spcBef>
              <a:buFont typeface="Arial" charset="0"/>
              <a:buChar char="•"/>
              <a:defRPr sz="1100">
                <a:latin typeface="+mn-lt"/>
                <a:ea typeface="ＭＳ Ｐゴシック" charset="0"/>
                <a:cs typeface="CiscoSans"/>
              </a:defRPr>
            </a:lvl5pPr>
            <a:lvl6pPr marL="863856" indent="-171445" defTabSz="685777">
              <a:spcBef>
                <a:spcPts val="600"/>
              </a:spcBef>
              <a:buFont typeface="Arial" pitchFamily="34" charset="0"/>
              <a:buChar char="•"/>
              <a:defRPr sz="900" baseline="0">
                <a:latin typeface="+mn-lt"/>
                <a:ea typeface="+mn-ea"/>
              </a:defRPr>
            </a:lvl6pPr>
            <a:lvl7pPr marL="935844" indent="-171422" defTabSz="685777">
              <a:spcBef>
                <a:spcPts val="600"/>
              </a:spcBef>
              <a:buFont typeface="Arial" pitchFamily="34" charset="0"/>
              <a:buChar char="•"/>
              <a:defRPr sz="800" baseline="0">
                <a:latin typeface="+mn-lt"/>
                <a:ea typeface="+mn-ea"/>
              </a:defRPr>
            </a:lvl7pPr>
            <a:lvl8pPr marL="2400220" indent="0" defTabSz="685777">
              <a:spcBef>
                <a:spcPct val="20000"/>
              </a:spcBef>
              <a:buFont typeface="Arial" pitchFamily="34" charset="0"/>
              <a:buNone/>
              <a:defRPr sz="1500">
                <a:latin typeface="+mn-lt"/>
                <a:ea typeface="+mn-ea"/>
              </a:defRPr>
            </a:lvl8pPr>
            <a:lvl9pPr marL="2914553" indent="-171445" defTabSz="685777">
              <a:spcBef>
                <a:spcPct val="20000"/>
              </a:spcBef>
              <a:buFont typeface="Arial" pitchFamily="34" charset="0"/>
              <a:buChar char="•"/>
              <a:defRPr sz="1500">
                <a:latin typeface="+mn-lt"/>
                <a:ea typeface="+mn-ea"/>
              </a:defRPr>
            </a:lvl9pPr>
          </a:lstStyle>
          <a:p>
            <a:r>
              <a:rPr lang="en-US" dirty="0"/>
              <a:t>Reverse Path Forwarding (RPF) is an algorithm used to prevent loops and ensure that multicast traffic is arriving on the correct interface. RPF functions as follows:</a:t>
            </a:r>
          </a:p>
          <a:p>
            <a:pPr marL="285750" indent="-285750">
              <a:buFont typeface="Arial" panose="020B0604020202020204" pitchFamily="34" charset="0"/>
              <a:buChar char="•"/>
            </a:pPr>
            <a:r>
              <a:rPr lang="en-US" dirty="0"/>
              <a:t>If a router receives a multicast packet on an interface it uses to send unicast packets to the source, the packet has arrived on the RPF interface.</a:t>
            </a:r>
          </a:p>
          <a:p>
            <a:pPr marL="285750" indent="-285750">
              <a:buFont typeface="Arial" panose="020B0604020202020204" pitchFamily="34" charset="0"/>
              <a:buChar char="•"/>
            </a:pPr>
            <a:r>
              <a:rPr lang="en-US" dirty="0"/>
              <a:t>If the packet arrives on the RPF interface, a router forwards the packet out the interfaces present in the outgoing interface list (OIL) of a multicast routing table entry.</a:t>
            </a:r>
          </a:p>
          <a:p>
            <a:pPr marL="285750" indent="-285750">
              <a:buFont typeface="Arial" panose="020B0604020202020204" pitchFamily="34" charset="0"/>
              <a:buChar char="•"/>
            </a:pPr>
            <a:r>
              <a:rPr lang="en-US" dirty="0"/>
              <a:t>If the packet does not arrive on the RPF interface, the packet is discarded to prevent loops.</a:t>
            </a:r>
          </a:p>
          <a:p>
            <a:r>
              <a:rPr lang="en-US" dirty="0"/>
              <a:t>PIM-SM uses the RPF lookup function to determine where it needs to send joins and prunes.</a:t>
            </a:r>
          </a:p>
          <a:p>
            <a:pPr marL="285750" indent="-285750">
              <a:buFont typeface="Arial" panose="020B0604020202020204" pitchFamily="34" charset="0"/>
              <a:buChar char="•"/>
            </a:pPr>
            <a:r>
              <a:rPr lang="en-US" dirty="0"/>
              <a:t>(S,G) joins are sent toward the source. </a:t>
            </a:r>
          </a:p>
          <a:p>
            <a:pPr marL="285750" indent="-285750">
              <a:buFont typeface="Arial" panose="020B0604020202020204" pitchFamily="34" charset="0"/>
              <a:buChar char="•"/>
            </a:pPr>
            <a:r>
              <a:rPr lang="en-US" dirty="0"/>
              <a:t>(*,G) joins (shared tree states) are sent toward the RP.</a:t>
            </a:r>
          </a:p>
          <a:p>
            <a:endParaRPr lang="en-US" dirty="0"/>
          </a:p>
        </p:txBody>
      </p:sp>
    </p:spTree>
    <p:extLst>
      <p:ext uri="{BB962C8B-B14F-4D97-AF65-F5344CB8AC3E}">
        <p14:creationId xmlns:p14="http://schemas.microsoft.com/office/powerpoint/2010/main" val="373945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5"/>
            <a:ext cx="7598042" cy="672119"/>
          </a:xfrm>
        </p:spPr>
        <p:txBody>
          <a:bodyPr/>
          <a:lstStyle/>
          <a:p>
            <a:r>
              <a:rPr lang="en-US" sz="4800" dirty="0">
                <a:solidFill>
                  <a:schemeClr val="accent5">
                    <a:lumMod val="40000"/>
                    <a:lumOff val="60000"/>
                  </a:schemeClr>
                </a:solidFill>
              </a:rPr>
              <a:t>Multicast Fundamentals</a:t>
            </a:r>
            <a:endParaRPr lang="en-US" dirty="0"/>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1571971"/>
            <a:ext cx="8277832"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Multicast communication is a technology that optimizes network bandwidth utilization and conserves system resources. </a:t>
            </a:r>
          </a:p>
          <a:p>
            <a:pPr marL="285750" indent="-285750">
              <a:buFont typeface="Arial" panose="020B0604020202020204" pitchFamily="34" charset="0"/>
              <a:buChar char="•"/>
            </a:pPr>
            <a:r>
              <a:rPr lang="en-US" sz="1600" dirty="0">
                <a:solidFill>
                  <a:schemeClr val="accent5">
                    <a:lumMod val="40000"/>
                    <a:lumOff val="60000"/>
                  </a:schemeClr>
                </a:solidFill>
              </a:rPr>
              <a:t>It relies on Internet Group Management Protocol (IGMP) for its operation in Layer 2 networks and Protocol Independent Multicast (PIM) for its operation in Layer 3 networks.</a:t>
            </a:r>
            <a:endParaRPr lang="en-US" sz="1600" dirty="0">
              <a:solidFill>
                <a:schemeClr val="accent5">
                  <a:lumMod val="40000"/>
                  <a:lumOff val="60000"/>
                </a:schemeClr>
              </a:solidFill>
              <a:latin typeface="+mj-lt"/>
              <a:ea typeface="ＭＳ Ｐゴシック" charset="0"/>
            </a:endParaRPr>
          </a:p>
        </p:txBody>
      </p:sp>
    </p:spTree>
    <p:custDataLst>
      <p:tags r:id="rId1"/>
    </p:custDataLst>
    <p:extLst>
      <p:ext uri="{BB962C8B-B14F-4D97-AF65-F5344CB8AC3E}">
        <p14:creationId xmlns:p14="http://schemas.microsoft.com/office/powerpoint/2010/main" val="72740330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Protocol Independent Multicast</a:t>
            </a:r>
            <a:br>
              <a:rPr lang="en-US" sz="1600" dirty="0"/>
            </a:br>
            <a:r>
              <a:rPr lang="en-US" sz="2400" dirty="0"/>
              <a:t>PIM Forwarder</a:t>
            </a:r>
          </a:p>
        </p:txBody>
      </p:sp>
      <p:sp>
        <p:nvSpPr>
          <p:cNvPr id="5" name="Content Placeholder 3">
            <a:extLst>
              <a:ext uri="{FF2B5EF4-FFF2-40B4-BE49-F238E27FC236}">
                <a16:creationId xmlns:a16="http://schemas.microsoft.com/office/drawing/2014/main" id="{50693879-5816-3444-9D50-A12F1F37F5DE}"/>
              </a:ext>
            </a:extLst>
          </p:cNvPr>
          <p:cNvSpPr txBox="1">
            <a:spLocks/>
          </p:cNvSpPr>
          <p:nvPr/>
        </p:nvSpPr>
        <p:spPr>
          <a:xfrm>
            <a:off x="186656" y="663136"/>
            <a:ext cx="4583362" cy="4077030"/>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In Figure 13-20, PIM-DM would send duplicate flows into the LAN.  </a:t>
            </a:r>
          </a:p>
          <a:p>
            <a:pPr marL="0" indent="0" algn="l" defTabSz="684213" fontAlgn="base">
              <a:spcBef>
                <a:spcPts val="600"/>
              </a:spcBef>
              <a:spcAft>
                <a:spcPts val="600"/>
              </a:spcAft>
              <a:buClr>
                <a:schemeClr val="tx2"/>
              </a:buClr>
              <a:buSzPct val="90000"/>
            </a:pPr>
            <a:r>
              <a:rPr lang="en-US" sz="1600" dirty="0">
                <a:solidFill>
                  <a:srgbClr val="000000"/>
                </a:solidFill>
              </a:rPr>
              <a:t>For example, assuming that R1 is the RP, when R4 sends a PIM join message upstream toward it, it sends it to the all PIM routers address 224.0.0.13, and R2 and R3 receive it. </a:t>
            </a:r>
          </a:p>
          <a:p>
            <a:pPr marL="0" indent="0" algn="l" defTabSz="684213" fontAlgn="base">
              <a:spcBef>
                <a:spcPts val="600"/>
              </a:spcBef>
              <a:spcAft>
                <a:spcPts val="600"/>
              </a:spcAft>
              <a:buClr>
                <a:schemeClr val="tx2"/>
              </a:buClr>
              <a:buSzPct val="90000"/>
            </a:pPr>
            <a:r>
              <a:rPr lang="en-US" sz="1600" dirty="0">
                <a:solidFill>
                  <a:srgbClr val="000000"/>
                </a:solidFill>
              </a:rPr>
              <a:t>One of the fields of the PIM join message includes the IP address of the upstream neighbor (RPF neighbor).</a:t>
            </a:r>
          </a:p>
          <a:p>
            <a:pPr marL="0" indent="0" algn="l" defTabSz="684213" fontAlgn="base">
              <a:spcBef>
                <a:spcPts val="600"/>
              </a:spcBef>
              <a:spcAft>
                <a:spcPts val="600"/>
              </a:spcAft>
              <a:buClr>
                <a:schemeClr val="tx2"/>
              </a:buClr>
              <a:buSzPct val="90000"/>
            </a:pPr>
            <a:r>
              <a:rPr lang="en-US" sz="1600" dirty="0">
                <a:solidFill>
                  <a:srgbClr val="000000"/>
                </a:solidFill>
              </a:rPr>
              <a:t>Assuming that R3 is the RPF neighbor, R3 is the only one that will send a PIM join to R1.</a:t>
            </a:r>
          </a:p>
          <a:p>
            <a:pPr marL="0" indent="0" algn="l" defTabSz="684213" fontAlgn="base">
              <a:spcBef>
                <a:spcPts val="600"/>
              </a:spcBef>
              <a:spcAft>
                <a:spcPts val="600"/>
              </a:spcAft>
              <a:buClr>
                <a:schemeClr val="tx2"/>
              </a:buClr>
              <a:buSzPct val="90000"/>
            </a:pPr>
            <a:r>
              <a:rPr lang="en-US" sz="1600" dirty="0">
                <a:solidFill>
                  <a:srgbClr val="000000"/>
                </a:solidFill>
              </a:rPr>
              <a:t>R2 will not because the PIM join was not meant for it. At this point, a shared tree exists between R1, R3, and R4, and no traffic duplication exists.</a:t>
            </a:r>
          </a:p>
        </p:txBody>
      </p:sp>
      <p:pic>
        <p:nvPicPr>
          <p:cNvPr id="2" name="Picture 1"/>
          <p:cNvPicPr>
            <a:picLocks noChangeAspect="1"/>
          </p:cNvPicPr>
          <p:nvPr/>
        </p:nvPicPr>
        <p:blipFill>
          <a:blip r:embed="rId3"/>
          <a:stretch>
            <a:fillRect/>
          </a:stretch>
        </p:blipFill>
        <p:spPr>
          <a:xfrm>
            <a:off x="4882472" y="663136"/>
            <a:ext cx="4203634" cy="3918202"/>
          </a:xfrm>
          <a:prstGeom prst="rect">
            <a:avLst/>
          </a:prstGeom>
        </p:spPr>
      </p:pic>
    </p:spTree>
    <p:extLst>
      <p:ext uri="{BB962C8B-B14F-4D97-AF65-F5344CB8AC3E}">
        <p14:creationId xmlns:p14="http://schemas.microsoft.com/office/powerpoint/2010/main" val="34406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355045"/>
            <a:ext cx="7598042" cy="672119"/>
          </a:xfrm>
        </p:spPr>
        <p:txBody>
          <a:bodyPr/>
          <a:lstStyle/>
          <a:p>
            <a:r>
              <a:rPr lang="en-US" sz="4800" dirty="0">
                <a:solidFill>
                  <a:schemeClr val="accent5">
                    <a:lumMod val="40000"/>
                    <a:lumOff val="60000"/>
                  </a:schemeClr>
                </a:solidFill>
              </a:rPr>
              <a:t>Rendezvous Points</a:t>
            </a:r>
            <a:endParaRPr lang="en-US" dirty="0"/>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1397463"/>
            <a:ext cx="8277832" cy="2062103"/>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1600">
                <a:solidFill>
                  <a:schemeClr val="accent1">
                    <a:lumMod val="40000"/>
                    <a:lumOff val="60000"/>
                  </a:schemeClr>
                </a:solidFill>
              </a:defRPr>
            </a:lvl1pPr>
          </a:lstStyle>
          <a:p>
            <a:r>
              <a:rPr lang="en-US" dirty="0">
                <a:solidFill>
                  <a:schemeClr val="accent5">
                    <a:lumMod val="40000"/>
                    <a:lumOff val="60000"/>
                  </a:schemeClr>
                </a:solidFill>
              </a:rPr>
              <a:t>In PIM-SM, it is mandatory to choose one or more routers to operate as rendezvous points (RPs). An RP is a single common root placed at a chosen point of a shared distribution tree, as described earlier.</a:t>
            </a:r>
          </a:p>
          <a:p>
            <a:r>
              <a:rPr lang="en-US" dirty="0">
                <a:solidFill>
                  <a:schemeClr val="accent5">
                    <a:lumMod val="40000"/>
                    <a:lumOff val="60000"/>
                  </a:schemeClr>
                </a:solidFill>
              </a:rPr>
              <a:t>An RP can be either configured statically in each router or learned through a dynamic mechanism. </a:t>
            </a:r>
          </a:p>
          <a:p>
            <a:r>
              <a:rPr lang="en-US" dirty="0">
                <a:solidFill>
                  <a:schemeClr val="accent5">
                    <a:lumMod val="40000"/>
                    <a:lumOff val="60000"/>
                  </a:schemeClr>
                </a:solidFill>
              </a:rPr>
              <a:t>A PIM router can be configured to function as an RP either statically in each router in the multicast domain or dynamically by configuring Auto-RP or a PIM bootstrap router (BSR), as described in the following sections.</a:t>
            </a:r>
          </a:p>
        </p:txBody>
      </p:sp>
    </p:spTree>
    <p:custDataLst>
      <p:tags r:id="rId1"/>
    </p:custDataLst>
    <p:extLst>
      <p:ext uri="{BB962C8B-B14F-4D97-AF65-F5344CB8AC3E}">
        <p14:creationId xmlns:p14="http://schemas.microsoft.com/office/powerpoint/2010/main" val="190468271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Rendezvous Points</a:t>
            </a:r>
            <a:br>
              <a:rPr lang="en-US" sz="1600" dirty="0"/>
            </a:br>
            <a:r>
              <a:rPr lang="en-US" sz="2400" dirty="0"/>
              <a:t>Static RP</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281245" y="673646"/>
            <a:ext cx="8584849" cy="397192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It is possible to statically configure RP for a multicast group range by configuring the address of the RP on every router in the multicast domain. Configuring static RPs is relatively simple and can be achieved with one or two lines of configuration on each router.</a:t>
            </a:r>
          </a:p>
          <a:p>
            <a:pPr marL="0" indent="0" algn="l" defTabSz="684213" fontAlgn="base">
              <a:spcBef>
                <a:spcPts val="600"/>
              </a:spcBef>
              <a:spcAft>
                <a:spcPts val="600"/>
              </a:spcAft>
              <a:buClr>
                <a:schemeClr val="tx2"/>
              </a:buClr>
              <a:buSzPct val="90000"/>
            </a:pPr>
            <a:r>
              <a:rPr lang="en-US" sz="1600" dirty="0">
                <a:solidFill>
                  <a:srgbClr val="000000"/>
                </a:solidFill>
              </a:rPr>
              <a:t>If the network does not have many different RPs defined or if the RPs do not change very often, this could be the simplest method for defining RPs. It can also be an attractive option if the network is small.</a:t>
            </a:r>
          </a:p>
          <a:p>
            <a:pPr marL="0" indent="0" algn="l" defTabSz="684213" fontAlgn="base">
              <a:spcBef>
                <a:spcPts val="600"/>
              </a:spcBef>
              <a:spcAft>
                <a:spcPts val="600"/>
              </a:spcAft>
              <a:buClr>
                <a:schemeClr val="tx2"/>
              </a:buClr>
              <a:buSzPct val="90000"/>
            </a:pPr>
            <a:r>
              <a:rPr lang="en-US" sz="1600" dirty="0">
                <a:solidFill>
                  <a:srgbClr val="000000"/>
                </a:solidFill>
              </a:rPr>
              <a:t>However, static configuration can increase administrative overhead in a large and complex network. Every router must have the same RP address. Changing the RP address requires reconfiguring every router. If several RPs are active for different groups, information about which RP is handling which multicast group must be known by all routers. To ensure this information is complete, multiple configuration commands may be required. </a:t>
            </a:r>
          </a:p>
          <a:p>
            <a:pPr marL="0" indent="0" algn="l" defTabSz="684213" fontAlgn="base">
              <a:spcBef>
                <a:spcPts val="600"/>
              </a:spcBef>
              <a:spcAft>
                <a:spcPts val="600"/>
              </a:spcAft>
              <a:buClr>
                <a:schemeClr val="tx2"/>
              </a:buClr>
              <a:buSzPct val="90000"/>
            </a:pPr>
            <a:r>
              <a:rPr lang="en-US" sz="1600" dirty="0">
                <a:solidFill>
                  <a:srgbClr val="000000"/>
                </a:solidFill>
              </a:rPr>
              <a:t>If a manually configured RP fails, there is no failover procedure for another router to take over the function performed by the failed RP, and this method by itself does not provide any kind of load splitting.</a:t>
            </a:r>
          </a:p>
        </p:txBody>
      </p:sp>
    </p:spTree>
    <p:extLst>
      <p:ext uri="{BB962C8B-B14F-4D97-AF65-F5344CB8AC3E}">
        <p14:creationId xmlns:p14="http://schemas.microsoft.com/office/powerpoint/2010/main" val="316313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Rendezvous Points</a:t>
            </a:r>
            <a:br>
              <a:rPr lang="en-US" sz="1600" dirty="0"/>
            </a:br>
            <a:r>
              <a:rPr lang="en-US" sz="2400" dirty="0"/>
              <a:t>Auto- RP</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281245" y="673646"/>
            <a:ext cx="8584849" cy="3845802"/>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100"/>
              </a:spcBef>
              <a:spcAft>
                <a:spcPts val="100"/>
              </a:spcAft>
              <a:buClr>
                <a:schemeClr val="tx2"/>
              </a:buClr>
              <a:buSzPct val="90000"/>
            </a:pPr>
            <a:r>
              <a:rPr lang="en-US" sz="1600" dirty="0">
                <a:solidFill>
                  <a:srgbClr val="000000"/>
                </a:solidFill>
              </a:rPr>
              <a:t>Auto-RP is a Cisco proprietary mechanism that automates the distribution of group-to-RP</a:t>
            </a:r>
          </a:p>
          <a:p>
            <a:pPr marL="0" indent="0" algn="l" defTabSz="684213" fontAlgn="base">
              <a:spcBef>
                <a:spcPts val="100"/>
              </a:spcBef>
              <a:spcAft>
                <a:spcPts val="100"/>
              </a:spcAft>
              <a:buClr>
                <a:schemeClr val="tx2"/>
              </a:buClr>
              <a:buSzPct val="90000"/>
            </a:pPr>
            <a:r>
              <a:rPr lang="en-US" sz="1600" dirty="0">
                <a:solidFill>
                  <a:srgbClr val="000000"/>
                </a:solidFill>
              </a:rPr>
              <a:t>mappings in a PIM network. Auto-RP has the following benefits: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It is easy to use multiple RPs within a network to serve different group ranges.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It allows load splitting among different RPs.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It simplifies RP placement according to the locations of group participants.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It prevents inconsistent manual static RP configurations that might cause connectivity problems.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Multiple RPs can be used to serve different group ranges or to serve as backups for each other.</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The Auto-RP mechanism operates using two basic components, candidate RPs (C-RPs)and RP mapping agents (MAs).</a:t>
            </a:r>
          </a:p>
        </p:txBody>
      </p:sp>
    </p:spTree>
    <p:extLst>
      <p:ext uri="{BB962C8B-B14F-4D97-AF65-F5344CB8AC3E}">
        <p14:creationId xmlns:p14="http://schemas.microsoft.com/office/powerpoint/2010/main" val="319157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Rendezvous Points</a:t>
            </a:r>
            <a:br>
              <a:rPr lang="en-US" sz="1600" dirty="0"/>
            </a:br>
            <a:r>
              <a:rPr lang="en-US" sz="2400" dirty="0"/>
              <a:t>Candidate RPs and RP Mapping Agents</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281245" y="673645"/>
            <a:ext cx="8584849" cy="4108561"/>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A C-RP advertises its willingness to be an RP via RP announcement messages to the reserved well-known multicast group 224.0.1.39 (Cisco-RP-Announce). </a:t>
            </a:r>
          </a:p>
          <a:p>
            <a:pPr marL="0" indent="0" algn="l" defTabSz="684213" fontAlgn="base">
              <a:spcBef>
                <a:spcPts val="600"/>
              </a:spcBef>
              <a:spcAft>
                <a:spcPts val="600"/>
              </a:spcAft>
              <a:buClr>
                <a:schemeClr val="tx2"/>
              </a:buClr>
              <a:buSzPct val="90000"/>
            </a:pPr>
            <a:r>
              <a:rPr lang="en-US" sz="1600" dirty="0">
                <a:solidFill>
                  <a:srgbClr val="000000"/>
                </a:solidFill>
              </a:rPr>
              <a:t>The RP announcements contain the default group range 224.0.0.0/4, the C-RP’s address, and the hold time, which is three times the RP announce interval. </a:t>
            </a:r>
          </a:p>
          <a:p>
            <a:pPr marL="0" indent="0" algn="l" defTabSz="684213" fontAlgn="base">
              <a:spcBef>
                <a:spcPts val="600"/>
              </a:spcBef>
              <a:spcAft>
                <a:spcPts val="600"/>
              </a:spcAft>
              <a:buClr>
                <a:schemeClr val="tx2"/>
              </a:buClr>
              <a:buSzPct val="90000"/>
            </a:pPr>
            <a:r>
              <a:rPr lang="en-US" sz="1600" dirty="0">
                <a:solidFill>
                  <a:srgbClr val="000000"/>
                </a:solidFill>
              </a:rPr>
              <a:t>If there are multiple C-RPs, the C-RP with the highest IP address is preferred.</a:t>
            </a:r>
          </a:p>
          <a:p>
            <a:pPr marL="0" indent="0" algn="l" defTabSz="684213" fontAlgn="base">
              <a:spcBef>
                <a:spcPts val="600"/>
              </a:spcBef>
              <a:spcAft>
                <a:spcPts val="600"/>
              </a:spcAft>
              <a:buClr>
                <a:schemeClr val="tx2"/>
              </a:buClr>
              <a:buSzPct val="90000"/>
            </a:pPr>
            <a:r>
              <a:rPr lang="en-US" sz="1600" dirty="0">
                <a:solidFill>
                  <a:srgbClr val="000000"/>
                </a:solidFill>
              </a:rPr>
              <a:t>RP MAs join group 224.0.1.39 to receive the RP announcements. They store the information contained in the announcements in a group-to-RP mapping cache, along with hold times. If multiple RPs advertise the same group range, the C-RP with the highest IP address is elected.</a:t>
            </a:r>
          </a:p>
          <a:p>
            <a:pPr marL="0" indent="0" algn="l" defTabSz="684213" fontAlgn="base">
              <a:spcBef>
                <a:spcPts val="600"/>
              </a:spcBef>
              <a:spcAft>
                <a:spcPts val="600"/>
              </a:spcAft>
              <a:buClr>
                <a:schemeClr val="tx2"/>
              </a:buClr>
              <a:buSzPct val="90000"/>
            </a:pPr>
            <a:r>
              <a:rPr lang="en-US" sz="1600" dirty="0">
                <a:solidFill>
                  <a:srgbClr val="000000"/>
                </a:solidFill>
              </a:rPr>
              <a:t>The RP MAs advertise the RP mappings to another well-known multicast group address, 224.0.1.40 (Cisco-RP-Discovery). These messages are advertised by default every 60 seconds or when changes are detected. The MA announcements contain the elected RPs and the group-to-RP mappings. All PIM-enabled routers join 224.0.1.40 and store the RP mappings in their private cache.</a:t>
            </a:r>
          </a:p>
        </p:txBody>
      </p:sp>
    </p:spTree>
    <p:extLst>
      <p:ext uri="{BB962C8B-B14F-4D97-AF65-F5344CB8AC3E}">
        <p14:creationId xmlns:p14="http://schemas.microsoft.com/office/powerpoint/2010/main" val="173556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Rendezvous Points</a:t>
            </a:r>
            <a:br>
              <a:rPr lang="en-US" sz="1600" dirty="0"/>
            </a:br>
            <a:r>
              <a:rPr lang="en-US" sz="2400" dirty="0"/>
              <a:t>PIM Bootstrap Router</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281245" y="673646"/>
            <a:ext cx="8584849" cy="397192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The bootstrap router (BSR) mechanism, described in RFC 5059, is a nonproprietary mechanism that provides a fault-tolerant, automated RP discovery and distribution mechanism.</a:t>
            </a:r>
          </a:p>
          <a:p>
            <a:pPr marL="0" indent="0" algn="l" defTabSz="684213" fontAlgn="base">
              <a:spcBef>
                <a:spcPts val="600"/>
              </a:spcBef>
              <a:spcAft>
                <a:spcPts val="600"/>
              </a:spcAft>
              <a:buClr>
                <a:schemeClr val="tx2"/>
              </a:buClr>
              <a:buSzPct val="90000"/>
            </a:pPr>
            <a:r>
              <a:rPr lang="en-US" sz="1600" dirty="0">
                <a:solidFill>
                  <a:srgbClr val="000000"/>
                </a:solidFill>
              </a:rPr>
              <a:t>PIM uses the BSR to discover and announce RP set information for each group prefix to all the routers in a PIM domain. This is the same function accomplished by Auto-RP, but the BSR is part of the PIM Version 2 specification. The RP set is a group-to-RP mapping that contains the following components: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Multicast group range</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RP priority</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RP address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Hash mask length</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SM/Bidir flag</a:t>
            </a:r>
          </a:p>
        </p:txBody>
      </p:sp>
    </p:spTree>
    <p:extLst>
      <p:ext uri="{BB962C8B-B14F-4D97-AF65-F5344CB8AC3E}">
        <p14:creationId xmlns:p14="http://schemas.microsoft.com/office/powerpoint/2010/main" val="377583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Rendezvous Points </a:t>
            </a:r>
            <a:br>
              <a:rPr lang="en-US" sz="1600" dirty="0"/>
            </a:br>
            <a:r>
              <a:rPr lang="en-US" sz="2400" dirty="0"/>
              <a:t>Candidate RPs</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281245" y="673646"/>
            <a:ext cx="8475049" cy="1008519"/>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Figure 13-23 illustrates the BSR mechanism, where the elected BSR receives candidate RP advertisement messages from all candidate RPs in the domain, and it then sends BSR messages with RP set information out all PIM-enabled interfaces, which are flooded hop-by-hop to all routers in the network.</a:t>
            </a:r>
          </a:p>
        </p:txBody>
      </p:sp>
      <p:sp>
        <p:nvSpPr>
          <p:cNvPr id="4" name="Rectangle 3"/>
          <p:cNvSpPr/>
          <p:nvPr/>
        </p:nvSpPr>
        <p:spPr>
          <a:xfrm>
            <a:off x="281245" y="1682165"/>
            <a:ext cx="3990832" cy="3046988"/>
          </a:xfrm>
          <a:prstGeom prst="rect">
            <a:avLst/>
          </a:prstGeom>
        </p:spPr>
        <p:txBody>
          <a:bodyPr wrap="square">
            <a:spAutoFit/>
          </a:bodyPr>
          <a:lstStyle/>
          <a:p>
            <a:r>
              <a:rPr lang="en-US" sz="1600" dirty="0"/>
              <a:t>The active BSR stores all incoming C-RP advertisements in its group-to-RP mapping cache. The BSR then sends the entire list of C-RPs from its group-to-RP mapping cache in BSR messages every 60 seconds by default to all PIM routers in the entire network. As the routers receive copies of these BSR messages, they update the information in their local group-to-RP mapping caches, and this allows them to have full visibility into the IP  addresses of all C-RPs in the network.</a:t>
            </a:r>
          </a:p>
        </p:txBody>
      </p:sp>
      <p:pic>
        <p:nvPicPr>
          <p:cNvPr id="2" name="Picture 1"/>
          <p:cNvPicPr>
            <a:picLocks noChangeAspect="1"/>
          </p:cNvPicPr>
          <p:nvPr/>
        </p:nvPicPr>
        <p:blipFill>
          <a:blip r:embed="rId3"/>
          <a:stretch>
            <a:fillRect/>
          </a:stretch>
        </p:blipFill>
        <p:spPr>
          <a:xfrm>
            <a:off x="4459481" y="1592260"/>
            <a:ext cx="4509259" cy="3106075"/>
          </a:xfrm>
          <a:prstGeom prst="rect">
            <a:avLst/>
          </a:prstGeom>
        </p:spPr>
      </p:pic>
    </p:spTree>
    <p:extLst>
      <p:ext uri="{BB962C8B-B14F-4D97-AF65-F5344CB8AC3E}">
        <p14:creationId xmlns:p14="http://schemas.microsoft.com/office/powerpoint/2010/main" val="255365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Prepare for the Exam</a:t>
            </a:r>
          </a:p>
        </p:txBody>
      </p:sp>
    </p:spTree>
    <p:custDataLst>
      <p:tags r:id="rId1"/>
    </p:custDataLst>
    <p:extLst>
      <p:ext uri="{BB962C8B-B14F-4D97-AF65-F5344CB8AC3E}">
        <p14:creationId xmlns:p14="http://schemas.microsoft.com/office/powerpoint/2010/main" val="2066544653"/>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13</a:t>
            </a:r>
          </a:p>
        </p:txBody>
      </p:sp>
      <p:graphicFrame>
        <p:nvGraphicFramePr>
          <p:cNvPr id="2" name="Table 1"/>
          <p:cNvGraphicFramePr>
            <a:graphicFrameLocks noGrp="1"/>
          </p:cNvGraphicFramePr>
          <p:nvPr>
            <p:extLst>
              <p:ext uri="{D42A27DB-BD31-4B8C-83A1-F6EECF244321}">
                <p14:modId xmlns:p14="http://schemas.microsoft.com/office/powerpoint/2010/main" val="1780225987"/>
              </p:ext>
            </p:extLst>
          </p:nvPr>
        </p:nvGraphicFramePr>
        <p:xfrm>
          <a:off x="1297021" y="1042182"/>
          <a:ext cx="6489519" cy="3337560"/>
        </p:xfrm>
        <a:graphic>
          <a:graphicData uri="http://schemas.openxmlformats.org/drawingml/2006/table">
            <a:tbl>
              <a:tblPr firstRow="1" bandRow="1">
                <a:tableStyleId>{5C22544A-7EE6-4342-B048-85BDC9FD1C3A}</a:tableStyleId>
              </a:tblPr>
              <a:tblGrid>
                <a:gridCol w="6489519">
                  <a:extLst>
                    <a:ext uri="{9D8B030D-6E8A-4147-A177-3AD203B41FA5}">
                      <a16:colId xmlns:a16="http://schemas.microsoft.com/office/drawing/2014/main" val="1451595926"/>
                    </a:ext>
                  </a:extLst>
                </a:gridCol>
              </a:tblGrid>
              <a:tr h="370840">
                <a:tc>
                  <a:txBody>
                    <a:bodyPr/>
                    <a:lstStyle/>
                    <a:p>
                      <a:r>
                        <a:rPr lang="en-US" sz="1600" b="1" i="0" u="none" strike="noStrike" baseline="0" dirty="0">
                          <a:solidFill>
                            <a:srgbClr val="FFFFFF"/>
                          </a:solidFill>
                          <a:latin typeface="Cisco-Bold"/>
                        </a:rPr>
                        <a:t>Description</a:t>
                      </a:r>
                      <a:endParaRPr lang="en-US" sz="1600" dirty="0"/>
                    </a:p>
                  </a:txBody>
                  <a:tcPr/>
                </a:tc>
                <a:extLst>
                  <a:ext uri="{0D108BD9-81ED-4DB2-BD59-A6C34878D82A}">
                    <a16:rowId xmlns:a16="http://schemas.microsoft.com/office/drawing/2014/main" val="3585919831"/>
                  </a:ext>
                </a:extLst>
              </a:tr>
              <a:tr h="370840">
                <a:tc>
                  <a:txBody>
                    <a:bodyPr/>
                    <a:lstStyle/>
                    <a:p>
                      <a:r>
                        <a:rPr lang="en-US" sz="1600" dirty="0"/>
                        <a:t>Multicast fundamentals</a:t>
                      </a:r>
                    </a:p>
                  </a:txBody>
                  <a:tcPr/>
                </a:tc>
                <a:extLst>
                  <a:ext uri="{0D108BD9-81ED-4DB2-BD59-A6C34878D82A}">
                    <a16:rowId xmlns:a16="http://schemas.microsoft.com/office/drawing/2014/main" val="1848938057"/>
                  </a:ext>
                </a:extLst>
              </a:tr>
              <a:tr h="370840">
                <a:tc>
                  <a:txBody>
                    <a:bodyPr/>
                    <a:lstStyle/>
                    <a:p>
                      <a:r>
                        <a:rPr lang="en-US" sz="1600" dirty="0"/>
                        <a:t>IP Multicast Addresses Assigned by IANA</a:t>
                      </a:r>
                    </a:p>
                  </a:txBody>
                  <a:tcPr/>
                </a:tc>
                <a:extLst>
                  <a:ext uri="{0D108BD9-81ED-4DB2-BD59-A6C34878D82A}">
                    <a16:rowId xmlns:a16="http://schemas.microsoft.com/office/drawing/2014/main" val="3452927939"/>
                  </a:ext>
                </a:extLst>
              </a:tr>
              <a:tr h="370840">
                <a:tc>
                  <a:txBody>
                    <a:bodyPr/>
                    <a:lstStyle/>
                    <a:p>
                      <a:r>
                        <a:rPr lang="en-US" sz="1600" dirty="0"/>
                        <a:t>Well-Known Reserved Multicast Addresses</a:t>
                      </a:r>
                    </a:p>
                  </a:txBody>
                  <a:tcPr/>
                </a:tc>
                <a:extLst>
                  <a:ext uri="{0D108BD9-81ED-4DB2-BD59-A6C34878D82A}">
                    <a16:rowId xmlns:a16="http://schemas.microsoft.com/office/drawing/2014/main" val="2843811788"/>
                  </a:ext>
                </a:extLst>
              </a:tr>
              <a:tr h="370840">
                <a:tc>
                  <a:txBody>
                    <a:bodyPr/>
                    <a:lstStyle/>
                    <a:p>
                      <a:r>
                        <a:rPr lang="en-US" sz="1600" dirty="0"/>
                        <a:t>Layer 2 multicast addresses</a:t>
                      </a:r>
                    </a:p>
                  </a:txBody>
                  <a:tcPr/>
                </a:tc>
                <a:extLst>
                  <a:ext uri="{0D108BD9-81ED-4DB2-BD59-A6C34878D82A}">
                    <a16:rowId xmlns:a16="http://schemas.microsoft.com/office/drawing/2014/main" val="3877641594"/>
                  </a:ext>
                </a:extLst>
              </a:tr>
              <a:tr h="370840">
                <a:tc>
                  <a:txBody>
                    <a:bodyPr/>
                    <a:lstStyle/>
                    <a:p>
                      <a:r>
                        <a:rPr lang="en-US" sz="1600" dirty="0"/>
                        <a:t>IGMP description</a:t>
                      </a:r>
                    </a:p>
                  </a:txBody>
                  <a:tcPr/>
                </a:tc>
                <a:extLst>
                  <a:ext uri="{0D108BD9-81ED-4DB2-BD59-A6C34878D82A}">
                    <a16:rowId xmlns:a16="http://schemas.microsoft.com/office/drawing/2014/main" val="2359316111"/>
                  </a:ext>
                </a:extLst>
              </a:tr>
              <a:tr h="370840">
                <a:tc>
                  <a:txBody>
                    <a:bodyPr/>
                    <a:lstStyle/>
                    <a:p>
                      <a:pPr marL="38100" marR="0">
                        <a:lnSpc>
                          <a:spcPts val="1120"/>
                        </a:lnSpc>
                        <a:spcBef>
                          <a:spcPts val="110"/>
                        </a:spcBef>
                        <a:spcAft>
                          <a:spcPts val="0"/>
                        </a:spcAft>
                      </a:pPr>
                      <a:r>
                        <a:rPr lang="en-US" sz="1600" dirty="0">
                          <a:effectLst/>
                          <a:latin typeface="+mj-lt"/>
                          <a:ea typeface="Times New Roman" panose="02020603050405020304" pitchFamily="18" charset="0"/>
                          <a:cs typeface="Times New Roman" panose="02020603050405020304" pitchFamily="18" charset="0"/>
                        </a:rPr>
                        <a:t>IGMPv2</a:t>
                      </a:r>
                    </a:p>
                  </a:txBody>
                  <a:tcPr marL="0" marR="0" marT="0" marB="0" anchor="ctr"/>
                </a:tc>
                <a:extLst>
                  <a:ext uri="{0D108BD9-81ED-4DB2-BD59-A6C34878D82A}">
                    <a16:rowId xmlns:a16="http://schemas.microsoft.com/office/drawing/2014/main" val="906729202"/>
                  </a:ext>
                </a:extLst>
              </a:tr>
              <a:tr h="370840">
                <a:tc>
                  <a:txBody>
                    <a:bodyPr/>
                    <a:lstStyle/>
                    <a:p>
                      <a:pPr marL="38100" marR="0">
                        <a:lnSpc>
                          <a:spcPts val="1120"/>
                        </a:lnSpc>
                        <a:spcBef>
                          <a:spcPts val="110"/>
                        </a:spcBef>
                        <a:spcAft>
                          <a:spcPts val="0"/>
                        </a:spcAft>
                      </a:pPr>
                      <a:r>
                        <a:rPr lang="en-US" sz="1600" dirty="0">
                          <a:effectLst/>
                          <a:latin typeface="+mj-lt"/>
                          <a:ea typeface="Times New Roman" panose="02020603050405020304" pitchFamily="18" charset="0"/>
                          <a:cs typeface="Times New Roman" panose="02020603050405020304" pitchFamily="18" charset="0"/>
                        </a:rPr>
                        <a:t>IGMP message format field definitions</a:t>
                      </a:r>
                    </a:p>
                  </a:txBody>
                  <a:tcPr marL="0" marR="0" marT="0" marB="0" anchor="ctr"/>
                </a:tc>
                <a:extLst>
                  <a:ext uri="{0D108BD9-81ED-4DB2-BD59-A6C34878D82A}">
                    <a16:rowId xmlns:a16="http://schemas.microsoft.com/office/drawing/2014/main" val="3298492007"/>
                  </a:ext>
                </a:extLst>
              </a:tr>
              <a:tr h="370840">
                <a:tc>
                  <a:txBody>
                    <a:bodyPr/>
                    <a:lstStyle/>
                    <a:p>
                      <a:pPr marL="38100" marR="0">
                        <a:lnSpc>
                          <a:spcPts val="1120"/>
                        </a:lnSpc>
                        <a:spcBef>
                          <a:spcPts val="110"/>
                        </a:spcBef>
                        <a:spcAft>
                          <a:spcPts val="0"/>
                        </a:spcAft>
                      </a:pPr>
                      <a:r>
                        <a:rPr lang="en-US" sz="1600" dirty="0">
                          <a:effectLst/>
                          <a:latin typeface="+mj-lt"/>
                          <a:ea typeface="Times New Roman" panose="02020603050405020304" pitchFamily="18" charset="0"/>
                          <a:cs typeface="Times New Roman" panose="02020603050405020304" pitchFamily="18" charset="0"/>
                        </a:rPr>
                        <a:t>IGMPv2 operation</a:t>
                      </a:r>
                    </a:p>
                  </a:txBody>
                  <a:tcPr marL="0" marR="0" marT="0" marB="0" anchor="ctr"/>
                </a:tc>
                <a:extLst>
                  <a:ext uri="{0D108BD9-81ED-4DB2-BD59-A6C34878D82A}">
                    <a16:rowId xmlns:a16="http://schemas.microsoft.com/office/drawing/2014/main" val="1230778587"/>
                  </a:ext>
                </a:extLst>
              </a:tr>
            </a:tbl>
          </a:graphicData>
        </a:graphic>
      </p:graphicFrame>
    </p:spTree>
    <p:extLst>
      <p:ext uri="{BB962C8B-B14F-4D97-AF65-F5344CB8AC3E}">
        <p14:creationId xmlns:p14="http://schemas.microsoft.com/office/powerpoint/2010/main" val="115650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13 (Cont.)</a:t>
            </a:r>
          </a:p>
        </p:txBody>
      </p:sp>
      <p:graphicFrame>
        <p:nvGraphicFramePr>
          <p:cNvPr id="2" name="Table 1"/>
          <p:cNvGraphicFramePr>
            <a:graphicFrameLocks noGrp="1"/>
          </p:cNvGraphicFramePr>
          <p:nvPr>
            <p:extLst>
              <p:ext uri="{D42A27DB-BD31-4B8C-83A1-F6EECF244321}">
                <p14:modId xmlns:p14="http://schemas.microsoft.com/office/powerpoint/2010/main" val="310593044"/>
              </p:ext>
            </p:extLst>
          </p:nvPr>
        </p:nvGraphicFramePr>
        <p:xfrm>
          <a:off x="1271540" y="995211"/>
          <a:ext cx="6185061" cy="3337560"/>
        </p:xfrm>
        <a:graphic>
          <a:graphicData uri="http://schemas.openxmlformats.org/drawingml/2006/table">
            <a:tbl>
              <a:tblPr firstRow="1" bandRow="1">
                <a:tableStyleId>{5C22544A-7EE6-4342-B048-85BDC9FD1C3A}</a:tableStyleId>
              </a:tblPr>
              <a:tblGrid>
                <a:gridCol w="6185061">
                  <a:extLst>
                    <a:ext uri="{9D8B030D-6E8A-4147-A177-3AD203B41FA5}">
                      <a16:colId xmlns:a16="http://schemas.microsoft.com/office/drawing/2014/main" val="1451595926"/>
                    </a:ext>
                  </a:extLst>
                </a:gridCol>
              </a:tblGrid>
              <a:tr h="370840">
                <a:tc>
                  <a:txBody>
                    <a:bodyPr/>
                    <a:lstStyle/>
                    <a:p>
                      <a:r>
                        <a:rPr lang="en-US" sz="1600" b="1" i="0" u="none" strike="noStrike" baseline="0" dirty="0">
                          <a:solidFill>
                            <a:srgbClr val="FFFFFF"/>
                          </a:solidFill>
                          <a:latin typeface="Cisco-Bold"/>
                        </a:rPr>
                        <a:t>Description</a:t>
                      </a:r>
                      <a:endParaRPr lang="en-US" sz="1600" dirty="0"/>
                    </a:p>
                  </a:txBody>
                  <a:tcPr/>
                </a:tc>
                <a:extLst>
                  <a:ext uri="{0D108BD9-81ED-4DB2-BD59-A6C34878D82A}">
                    <a16:rowId xmlns:a16="http://schemas.microsoft.com/office/drawing/2014/main" val="3585919831"/>
                  </a:ext>
                </a:extLst>
              </a:tr>
              <a:tr h="370840">
                <a:tc>
                  <a:txBody>
                    <a:bodyPr/>
                    <a:lstStyle/>
                    <a:p>
                      <a:r>
                        <a:rPr lang="en-US" sz="1600" dirty="0"/>
                        <a:t>IGMPv3 definition</a:t>
                      </a:r>
                    </a:p>
                  </a:txBody>
                  <a:tcPr/>
                </a:tc>
                <a:extLst>
                  <a:ext uri="{0D108BD9-81ED-4DB2-BD59-A6C34878D82A}">
                    <a16:rowId xmlns:a16="http://schemas.microsoft.com/office/drawing/2014/main" val="2659219036"/>
                  </a:ext>
                </a:extLst>
              </a:tr>
              <a:tr h="370840">
                <a:tc>
                  <a:txBody>
                    <a:bodyPr/>
                    <a:lstStyle/>
                    <a:p>
                      <a:r>
                        <a:rPr lang="en-US" sz="1600" dirty="0"/>
                        <a:t>IGMP snooping</a:t>
                      </a:r>
                    </a:p>
                  </a:txBody>
                  <a:tcPr/>
                </a:tc>
                <a:extLst>
                  <a:ext uri="{0D108BD9-81ED-4DB2-BD59-A6C34878D82A}">
                    <a16:rowId xmlns:a16="http://schemas.microsoft.com/office/drawing/2014/main" val="1159203429"/>
                  </a:ext>
                </a:extLst>
              </a:tr>
              <a:tr h="370840">
                <a:tc>
                  <a:txBody>
                    <a:bodyPr/>
                    <a:lstStyle/>
                    <a:p>
                      <a:r>
                        <a:rPr lang="en-US" sz="1600" dirty="0"/>
                        <a:t>PIM definition</a:t>
                      </a:r>
                    </a:p>
                  </a:txBody>
                  <a:tcPr/>
                </a:tc>
                <a:extLst>
                  <a:ext uri="{0D108BD9-81ED-4DB2-BD59-A6C34878D82A}">
                    <a16:rowId xmlns:a16="http://schemas.microsoft.com/office/drawing/2014/main" val="3694894912"/>
                  </a:ext>
                </a:extLst>
              </a:tr>
              <a:tr h="370840">
                <a:tc>
                  <a:txBody>
                    <a:bodyPr/>
                    <a:lstStyle/>
                    <a:p>
                      <a:r>
                        <a:rPr lang="en-US" sz="1600" dirty="0"/>
                        <a:t>PIM source tree definition</a:t>
                      </a:r>
                    </a:p>
                  </a:txBody>
                  <a:tcPr/>
                </a:tc>
                <a:extLst>
                  <a:ext uri="{0D108BD9-81ED-4DB2-BD59-A6C34878D82A}">
                    <a16:rowId xmlns:a16="http://schemas.microsoft.com/office/drawing/2014/main" val="241435460"/>
                  </a:ext>
                </a:extLst>
              </a:tr>
              <a:tr h="370840">
                <a:tc>
                  <a:txBody>
                    <a:bodyPr/>
                    <a:lstStyle/>
                    <a:p>
                      <a:r>
                        <a:rPr lang="en-US" sz="1600" dirty="0"/>
                        <a:t>PIM shared tree definition</a:t>
                      </a:r>
                    </a:p>
                  </a:txBody>
                  <a:tcPr/>
                </a:tc>
                <a:extLst>
                  <a:ext uri="{0D108BD9-81ED-4DB2-BD59-A6C34878D82A}">
                    <a16:rowId xmlns:a16="http://schemas.microsoft.com/office/drawing/2014/main" val="1365499129"/>
                  </a:ext>
                </a:extLst>
              </a:tr>
              <a:tr h="370840">
                <a:tc>
                  <a:txBody>
                    <a:bodyPr/>
                    <a:lstStyle/>
                    <a:p>
                      <a:r>
                        <a:rPr lang="en-US" sz="1600" dirty="0"/>
                        <a:t>PIM terminology</a:t>
                      </a:r>
                    </a:p>
                  </a:txBody>
                  <a:tcPr/>
                </a:tc>
                <a:extLst>
                  <a:ext uri="{0D108BD9-81ED-4DB2-BD59-A6C34878D82A}">
                    <a16:rowId xmlns:a16="http://schemas.microsoft.com/office/drawing/2014/main" val="1450136516"/>
                  </a:ext>
                </a:extLst>
              </a:tr>
              <a:tr h="370840">
                <a:tc>
                  <a:txBody>
                    <a:bodyPr/>
                    <a:lstStyle/>
                    <a:p>
                      <a:r>
                        <a:rPr lang="en-US" sz="1600" dirty="0"/>
                        <a:t>PIM operating modes</a:t>
                      </a:r>
                    </a:p>
                  </a:txBody>
                  <a:tcPr/>
                </a:tc>
                <a:extLst>
                  <a:ext uri="{0D108BD9-81ED-4DB2-BD59-A6C34878D82A}">
                    <a16:rowId xmlns:a16="http://schemas.microsoft.com/office/drawing/2014/main" val="2229224562"/>
                  </a:ext>
                </a:extLst>
              </a:tr>
              <a:tr h="370840">
                <a:tc>
                  <a:txBody>
                    <a:bodyPr/>
                    <a:lstStyle/>
                    <a:p>
                      <a:r>
                        <a:rPr lang="en-US" sz="1600" b="0" dirty="0">
                          <a:latin typeface="+mj-lt"/>
                          <a:cs typeface="Courier New" panose="02070309020205020404" pitchFamily="49" charset="0"/>
                        </a:rPr>
                        <a:t>PIM Control Message Types</a:t>
                      </a:r>
                    </a:p>
                  </a:txBody>
                  <a:tcPr/>
                </a:tc>
                <a:extLst>
                  <a:ext uri="{0D108BD9-81ED-4DB2-BD59-A6C34878D82A}">
                    <a16:rowId xmlns:a16="http://schemas.microsoft.com/office/drawing/2014/main" val="295550755"/>
                  </a:ext>
                </a:extLst>
              </a:tr>
            </a:tbl>
          </a:graphicData>
        </a:graphic>
      </p:graphicFrame>
    </p:spTree>
    <p:extLst>
      <p:ext uri="{BB962C8B-B14F-4D97-AF65-F5344CB8AC3E}">
        <p14:creationId xmlns:p14="http://schemas.microsoft.com/office/powerpoint/2010/main" val="211985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4802619" cy="731837"/>
          </a:xfrm>
        </p:spPr>
        <p:txBody>
          <a:bodyPr/>
          <a:lstStyle/>
          <a:p>
            <a:r>
              <a:rPr lang="en-US" sz="1600" dirty="0"/>
              <a:t>Multicast Fundamentals</a:t>
            </a:r>
            <a:br>
              <a:rPr lang="en-US" dirty="0"/>
            </a:br>
            <a:r>
              <a:rPr lang="en-US" sz="2400" dirty="0"/>
              <a:t>Multicast Architecture</a:t>
            </a:r>
          </a:p>
        </p:txBody>
      </p:sp>
      <p:sp>
        <p:nvSpPr>
          <p:cNvPr id="10"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91532" y="815755"/>
            <a:ext cx="3174627" cy="2736741"/>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Figure 13-1 illustrates how IGMP operates between the receivers and the local multicast router and how PIM operates between routers. </a:t>
            </a:r>
          </a:p>
          <a:p>
            <a:pPr marL="0" indent="0" algn="l" defTabSz="684213" fontAlgn="base">
              <a:spcBef>
                <a:spcPts val="600"/>
              </a:spcBef>
              <a:spcAft>
                <a:spcPts val="600"/>
              </a:spcAft>
              <a:buClr>
                <a:schemeClr val="tx2"/>
              </a:buClr>
              <a:buSzPct val="90000"/>
            </a:pPr>
            <a:r>
              <a:rPr lang="en-US" sz="1600" dirty="0">
                <a:solidFill>
                  <a:srgbClr val="000000"/>
                </a:solidFill>
              </a:rPr>
              <a:t>These two technologies work hand-in-hand to allow multicast traffic to flow from the source to the receivers, and they are explained in this chapter.</a:t>
            </a:r>
            <a:endParaRPr lang="en-US" sz="1500" dirty="0">
              <a:solidFill>
                <a:srgbClr val="000000"/>
              </a:solidFill>
            </a:endParaRP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500" dirty="0">
              <a:solidFill>
                <a:srgbClr val="000000"/>
              </a:solidFill>
            </a:endParaRPr>
          </a:p>
        </p:txBody>
      </p:sp>
      <p:pic>
        <p:nvPicPr>
          <p:cNvPr id="2" name="Picture 1"/>
          <p:cNvPicPr>
            <a:picLocks noChangeAspect="1"/>
          </p:cNvPicPr>
          <p:nvPr/>
        </p:nvPicPr>
        <p:blipFill>
          <a:blip r:embed="rId3"/>
          <a:stretch>
            <a:fillRect/>
          </a:stretch>
        </p:blipFill>
        <p:spPr>
          <a:xfrm>
            <a:off x="4802619" y="177171"/>
            <a:ext cx="3542869" cy="4512879"/>
          </a:xfrm>
          <a:prstGeom prst="rect">
            <a:avLst/>
          </a:prstGeom>
        </p:spPr>
      </p:pic>
    </p:spTree>
    <p:extLst>
      <p:ext uri="{BB962C8B-B14F-4D97-AF65-F5344CB8AC3E}">
        <p14:creationId xmlns:p14="http://schemas.microsoft.com/office/powerpoint/2010/main" val="26186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13 (Cont.)</a:t>
            </a:r>
          </a:p>
        </p:txBody>
      </p:sp>
      <p:graphicFrame>
        <p:nvGraphicFramePr>
          <p:cNvPr id="2" name="Table 1"/>
          <p:cNvGraphicFramePr>
            <a:graphicFrameLocks noGrp="1"/>
          </p:cNvGraphicFramePr>
          <p:nvPr>
            <p:extLst>
              <p:ext uri="{D42A27DB-BD31-4B8C-83A1-F6EECF244321}">
                <p14:modId xmlns:p14="http://schemas.microsoft.com/office/powerpoint/2010/main" val="192615050"/>
              </p:ext>
            </p:extLst>
          </p:nvPr>
        </p:nvGraphicFramePr>
        <p:xfrm>
          <a:off x="1535491" y="983426"/>
          <a:ext cx="6185061" cy="3302000"/>
        </p:xfrm>
        <a:graphic>
          <a:graphicData uri="http://schemas.openxmlformats.org/drawingml/2006/table">
            <a:tbl>
              <a:tblPr firstRow="1" bandRow="1">
                <a:tableStyleId>{5C22544A-7EE6-4342-B048-85BDC9FD1C3A}</a:tableStyleId>
              </a:tblPr>
              <a:tblGrid>
                <a:gridCol w="6185061">
                  <a:extLst>
                    <a:ext uri="{9D8B030D-6E8A-4147-A177-3AD203B41FA5}">
                      <a16:colId xmlns:a16="http://schemas.microsoft.com/office/drawing/2014/main" val="1451595926"/>
                    </a:ext>
                  </a:extLst>
                </a:gridCol>
              </a:tblGrid>
              <a:tr h="305688">
                <a:tc>
                  <a:txBody>
                    <a:bodyPr/>
                    <a:lstStyle/>
                    <a:p>
                      <a:r>
                        <a:rPr lang="en-US" sz="1600" b="1" i="0" u="none" strike="noStrike" baseline="0" dirty="0">
                          <a:solidFill>
                            <a:srgbClr val="FFFFFF"/>
                          </a:solidFill>
                          <a:latin typeface="Cisco-Bold"/>
                        </a:rPr>
                        <a:t>Description</a:t>
                      </a:r>
                      <a:endParaRPr lang="en-US" sz="1600" dirty="0"/>
                    </a:p>
                  </a:txBody>
                  <a:tcPr/>
                </a:tc>
                <a:extLst>
                  <a:ext uri="{0D108BD9-81ED-4DB2-BD59-A6C34878D82A}">
                    <a16:rowId xmlns:a16="http://schemas.microsoft.com/office/drawing/2014/main" val="3585919831"/>
                  </a:ext>
                </a:extLst>
              </a:tr>
              <a:tr h="370840">
                <a:tc>
                  <a:txBody>
                    <a:bodyPr/>
                    <a:lstStyle/>
                    <a:p>
                      <a:r>
                        <a:rPr lang="en-US" sz="1600" dirty="0">
                          <a:latin typeface="+mj-lt"/>
                        </a:rPr>
                        <a:t>PIM-DM definition</a:t>
                      </a:r>
                    </a:p>
                  </a:txBody>
                  <a:tcPr/>
                </a:tc>
                <a:extLst>
                  <a:ext uri="{0D108BD9-81ED-4DB2-BD59-A6C34878D82A}">
                    <a16:rowId xmlns:a16="http://schemas.microsoft.com/office/drawing/2014/main" val="241435460"/>
                  </a:ext>
                </a:extLst>
              </a:tr>
              <a:tr h="370840">
                <a:tc>
                  <a:txBody>
                    <a:bodyPr/>
                    <a:lstStyle/>
                    <a:p>
                      <a:r>
                        <a:rPr lang="en-US" sz="1600" dirty="0">
                          <a:latin typeface="+mj-lt"/>
                        </a:rPr>
                        <a:t>PIM-SM definition</a:t>
                      </a:r>
                    </a:p>
                  </a:txBody>
                  <a:tcPr/>
                </a:tc>
                <a:extLst>
                  <a:ext uri="{0D108BD9-81ED-4DB2-BD59-A6C34878D82A}">
                    <a16:rowId xmlns:a16="http://schemas.microsoft.com/office/drawing/2014/main" val="1365499129"/>
                  </a:ext>
                </a:extLst>
              </a:tr>
              <a:tr h="370840">
                <a:tc>
                  <a:txBody>
                    <a:bodyPr/>
                    <a:lstStyle/>
                    <a:p>
                      <a:r>
                        <a:rPr lang="en-US" sz="1600" dirty="0">
                          <a:latin typeface="+mj-lt"/>
                        </a:rPr>
                        <a:t>PIM-SM shared tree operation</a:t>
                      </a:r>
                    </a:p>
                  </a:txBody>
                  <a:tcPr/>
                </a:tc>
                <a:extLst>
                  <a:ext uri="{0D108BD9-81ED-4DB2-BD59-A6C34878D82A}">
                    <a16:rowId xmlns:a16="http://schemas.microsoft.com/office/drawing/2014/main" val="1450136516"/>
                  </a:ext>
                </a:extLst>
              </a:tr>
              <a:tr h="370840">
                <a:tc>
                  <a:txBody>
                    <a:bodyPr/>
                    <a:lstStyle/>
                    <a:p>
                      <a:r>
                        <a:rPr lang="en-US" sz="1600" dirty="0">
                          <a:latin typeface="+mj-lt"/>
                        </a:rPr>
                        <a:t>PIM-SM source registration</a:t>
                      </a:r>
                    </a:p>
                  </a:txBody>
                  <a:tcPr/>
                </a:tc>
                <a:extLst>
                  <a:ext uri="{0D108BD9-81ED-4DB2-BD59-A6C34878D82A}">
                    <a16:rowId xmlns:a16="http://schemas.microsoft.com/office/drawing/2014/main" val="2229224562"/>
                  </a:ext>
                </a:extLst>
              </a:tr>
              <a:tr h="370840">
                <a:tc>
                  <a:txBody>
                    <a:bodyPr/>
                    <a:lstStyle/>
                    <a:p>
                      <a:r>
                        <a:rPr lang="en-US" sz="1600" b="0" dirty="0">
                          <a:latin typeface="+mj-lt"/>
                          <a:cs typeface="Courier New" panose="02070309020205020404" pitchFamily="49" charset="0"/>
                        </a:rPr>
                        <a:t>PIM-SM SPT switchover</a:t>
                      </a:r>
                    </a:p>
                  </a:txBody>
                  <a:tcPr/>
                </a:tc>
                <a:extLst>
                  <a:ext uri="{0D108BD9-81ED-4DB2-BD59-A6C34878D82A}">
                    <a16:rowId xmlns:a16="http://schemas.microsoft.com/office/drawing/2014/main" val="295550755"/>
                  </a:ext>
                </a:extLst>
              </a:tr>
              <a:tr h="370840">
                <a:tc>
                  <a:txBody>
                    <a:bodyPr/>
                    <a:lstStyle/>
                    <a:p>
                      <a:r>
                        <a:rPr lang="en-US" sz="1600" b="0" dirty="0">
                          <a:latin typeface="+mj-lt"/>
                          <a:cs typeface="Courier New" panose="02070309020205020404" pitchFamily="49" charset="0"/>
                        </a:rPr>
                        <a:t>PIM-SM designated routers</a:t>
                      </a:r>
                    </a:p>
                  </a:txBody>
                  <a:tcPr/>
                </a:tc>
                <a:extLst>
                  <a:ext uri="{0D108BD9-81ED-4DB2-BD59-A6C34878D82A}">
                    <a16:rowId xmlns:a16="http://schemas.microsoft.com/office/drawing/2014/main" val="10006"/>
                  </a:ext>
                </a:extLst>
              </a:tr>
              <a:tr h="370840">
                <a:tc>
                  <a:txBody>
                    <a:bodyPr/>
                    <a:lstStyle/>
                    <a:p>
                      <a:r>
                        <a:rPr lang="en-US" sz="1600" b="0" dirty="0">
                          <a:latin typeface="+mj-lt"/>
                          <a:cs typeface="Courier New" panose="02070309020205020404" pitchFamily="49" charset="0"/>
                        </a:rPr>
                        <a:t>RPF definition</a:t>
                      </a:r>
                    </a:p>
                  </a:txBody>
                  <a:tcPr/>
                </a:tc>
                <a:extLst>
                  <a:ext uri="{0D108BD9-81ED-4DB2-BD59-A6C34878D82A}">
                    <a16:rowId xmlns:a16="http://schemas.microsoft.com/office/drawing/2014/main" val="10007"/>
                  </a:ext>
                </a:extLst>
              </a:tr>
              <a:tr h="370840">
                <a:tc>
                  <a:txBody>
                    <a:bodyPr/>
                    <a:lstStyle/>
                    <a:p>
                      <a:r>
                        <a:rPr lang="en-US" sz="1600" b="0" dirty="0">
                          <a:latin typeface="+mj-lt"/>
                          <a:cs typeface="Courier New" panose="02070309020205020404" pitchFamily="49" charset="0"/>
                        </a:rPr>
                        <a:t>PIM forwarder</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422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13 (Cont.)</a:t>
            </a:r>
          </a:p>
        </p:txBody>
      </p:sp>
      <p:graphicFrame>
        <p:nvGraphicFramePr>
          <p:cNvPr id="2" name="Table 1"/>
          <p:cNvGraphicFramePr>
            <a:graphicFrameLocks noGrp="1"/>
          </p:cNvGraphicFramePr>
          <p:nvPr>
            <p:extLst>
              <p:ext uri="{D42A27DB-BD31-4B8C-83A1-F6EECF244321}">
                <p14:modId xmlns:p14="http://schemas.microsoft.com/office/powerpoint/2010/main" val="1591149272"/>
              </p:ext>
            </p:extLst>
          </p:nvPr>
        </p:nvGraphicFramePr>
        <p:xfrm>
          <a:off x="1535491" y="983426"/>
          <a:ext cx="6185061" cy="2931160"/>
        </p:xfrm>
        <a:graphic>
          <a:graphicData uri="http://schemas.openxmlformats.org/drawingml/2006/table">
            <a:tbl>
              <a:tblPr firstRow="1" bandRow="1">
                <a:tableStyleId>{5C22544A-7EE6-4342-B048-85BDC9FD1C3A}</a:tableStyleId>
              </a:tblPr>
              <a:tblGrid>
                <a:gridCol w="6185061">
                  <a:extLst>
                    <a:ext uri="{9D8B030D-6E8A-4147-A177-3AD203B41FA5}">
                      <a16:colId xmlns:a16="http://schemas.microsoft.com/office/drawing/2014/main" val="1451595926"/>
                    </a:ext>
                  </a:extLst>
                </a:gridCol>
              </a:tblGrid>
              <a:tr h="305688">
                <a:tc>
                  <a:txBody>
                    <a:bodyPr/>
                    <a:lstStyle/>
                    <a:p>
                      <a:r>
                        <a:rPr lang="en-US" sz="1600" b="1" i="0" u="none" strike="noStrike" baseline="0" dirty="0">
                          <a:solidFill>
                            <a:srgbClr val="FFFFFF"/>
                          </a:solidFill>
                          <a:latin typeface="Cisco-Bold"/>
                        </a:rPr>
                        <a:t>Description</a:t>
                      </a:r>
                      <a:endParaRPr lang="en-US" sz="1600" dirty="0"/>
                    </a:p>
                  </a:txBody>
                  <a:tcPr/>
                </a:tc>
                <a:extLst>
                  <a:ext uri="{0D108BD9-81ED-4DB2-BD59-A6C34878D82A}">
                    <a16:rowId xmlns:a16="http://schemas.microsoft.com/office/drawing/2014/main" val="3585919831"/>
                  </a:ext>
                </a:extLst>
              </a:tr>
              <a:tr h="370840">
                <a:tc>
                  <a:txBody>
                    <a:bodyPr/>
                    <a:lstStyle/>
                    <a:p>
                      <a:r>
                        <a:rPr lang="en-US" sz="1600" dirty="0">
                          <a:latin typeface="+mj-lt"/>
                        </a:rPr>
                        <a:t>Rendezvous point definition</a:t>
                      </a:r>
                    </a:p>
                  </a:txBody>
                  <a:tcPr/>
                </a:tc>
                <a:extLst>
                  <a:ext uri="{0D108BD9-81ED-4DB2-BD59-A6C34878D82A}">
                    <a16:rowId xmlns:a16="http://schemas.microsoft.com/office/drawing/2014/main" val="241435460"/>
                  </a:ext>
                </a:extLst>
              </a:tr>
              <a:tr h="370840">
                <a:tc>
                  <a:txBody>
                    <a:bodyPr/>
                    <a:lstStyle/>
                    <a:p>
                      <a:r>
                        <a:rPr lang="en-US" sz="1600" dirty="0">
                          <a:latin typeface="+mj-lt"/>
                        </a:rPr>
                        <a:t>Static RP definition</a:t>
                      </a:r>
                    </a:p>
                  </a:txBody>
                  <a:tcPr/>
                </a:tc>
                <a:extLst>
                  <a:ext uri="{0D108BD9-81ED-4DB2-BD59-A6C34878D82A}">
                    <a16:rowId xmlns:a16="http://schemas.microsoft.com/office/drawing/2014/main" val="1365499129"/>
                  </a:ext>
                </a:extLst>
              </a:tr>
              <a:tr h="370840">
                <a:tc>
                  <a:txBody>
                    <a:bodyPr/>
                    <a:lstStyle/>
                    <a:p>
                      <a:r>
                        <a:rPr lang="en-US" sz="1600" dirty="0">
                          <a:latin typeface="+mj-lt"/>
                        </a:rPr>
                        <a:t>Auto-RP definition</a:t>
                      </a:r>
                    </a:p>
                  </a:txBody>
                  <a:tcPr/>
                </a:tc>
                <a:extLst>
                  <a:ext uri="{0D108BD9-81ED-4DB2-BD59-A6C34878D82A}">
                    <a16:rowId xmlns:a16="http://schemas.microsoft.com/office/drawing/2014/main" val="1450136516"/>
                  </a:ext>
                </a:extLst>
              </a:tr>
              <a:tr h="370840">
                <a:tc>
                  <a:txBody>
                    <a:bodyPr/>
                    <a:lstStyle/>
                    <a:p>
                      <a:r>
                        <a:rPr lang="en-US" sz="1600" dirty="0">
                          <a:latin typeface="+mj-lt"/>
                        </a:rPr>
                        <a:t>Auto-RP C-RP definition</a:t>
                      </a:r>
                    </a:p>
                  </a:txBody>
                  <a:tcPr/>
                </a:tc>
                <a:extLst>
                  <a:ext uri="{0D108BD9-81ED-4DB2-BD59-A6C34878D82A}">
                    <a16:rowId xmlns:a16="http://schemas.microsoft.com/office/drawing/2014/main" val="2229224562"/>
                  </a:ext>
                </a:extLst>
              </a:tr>
              <a:tr h="370840">
                <a:tc>
                  <a:txBody>
                    <a:bodyPr/>
                    <a:lstStyle/>
                    <a:p>
                      <a:r>
                        <a:rPr lang="en-US" sz="1600" b="0" dirty="0">
                          <a:latin typeface="+mj-lt"/>
                          <a:cs typeface="Courier New" panose="02070309020205020404" pitchFamily="49" charset="0"/>
                        </a:rPr>
                        <a:t>Auto-RP mapping agent definition</a:t>
                      </a:r>
                    </a:p>
                  </a:txBody>
                  <a:tcPr/>
                </a:tc>
                <a:extLst>
                  <a:ext uri="{0D108BD9-81ED-4DB2-BD59-A6C34878D82A}">
                    <a16:rowId xmlns:a16="http://schemas.microsoft.com/office/drawing/2014/main" val="295550755"/>
                  </a:ext>
                </a:extLst>
              </a:tr>
              <a:tr h="370840">
                <a:tc>
                  <a:txBody>
                    <a:bodyPr/>
                    <a:lstStyle/>
                    <a:p>
                      <a:r>
                        <a:rPr lang="en-US" sz="1600" b="0" dirty="0">
                          <a:latin typeface="+mj-lt"/>
                          <a:cs typeface="Courier New" panose="02070309020205020404" pitchFamily="49" charset="0"/>
                        </a:rPr>
                        <a:t>PIM BSR definition</a:t>
                      </a:r>
                    </a:p>
                  </a:txBody>
                  <a:tcPr/>
                </a:tc>
                <a:extLst>
                  <a:ext uri="{0D108BD9-81ED-4DB2-BD59-A6C34878D82A}">
                    <a16:rowId xmlns:a16="http://schemas.microsoft.com/office/drawing/2014/main" val="10006"/>
                  </a:ext>
                </a:extLst>
              </a:tr>
              <a:tr h="370840">
                <a:tc>
                  <a:txBody>
                    <a:bodyPr/>
                    <a:lstStyle/>
                    <a:p>
                      <a:r>
                        <a:rPr lang="en-US" sz="1600" b="0" dirty="0">
                          <a:latin typeface="+mj-lt"/>
                          <a:cs typeface="Courier New" panose="02070309020205020404" pitchFamily="49" charset="0"/>
                        </a:rPr>
                        <a:t>PIM BSR C-RP definition</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2328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Terms for Chapter 13</a:t>
            </a:r>
          </a:p>
        </p:txBody>
      </p:sp>
      <p:graphicFrame>
        <p:nvGraphicFramePr>
          <p:cNvPr id="2" name="Table 1"/>
          <p:cNvGraphicFramePr>
            <a:graphicFrameLocks noGrp="1"/>
          </p:cNvGraphicFramePr>
          <p:nvPr>
            <p:extLst>
              <p:ext uri="{D42A27DB-BD31-4B8C-83A1-F6EECF244321}">
                <p14:modId xmlns:p14="http://schemas.microsoft.com/office/powerpoint/2010/main" val="3776835305"/>
              </p:ext>
            </p:extLst>
          </p:nvPr>
        </p:nvGraphicFramePr>
        <p:xfrm>
          <a:off x="548640" y="928152"/>
          <a:ext cx="7796847" cy="3583023"/>
        </p:xfrm>
        <a:graphic>
          <a:graphicData uri="http://schemas.openxmlformats.org/drawingml/2006/table">
            <a:tbl>
              <a:tblPr firstRow="1" bandRow="1">
                <a:tableStyleId>{5C22544A-7EE6-4342-B048-85BDC9FD1C3A}</a:tableStyleId>
              </a:tblPr>
              <a:tblGrid>
                <a:gridCol w="2598949">
                  <a:extLst>
                    <a:ext uri="{9D8B030D-6E8A-4147-A177-3AD203B41FA5}">
                      <a16:colId xmlns:a16="http://schemas.microsoft.com/office/drawing/2014/main" val="3133942819"/>
                    </a:ext>
                  </a:extLst>
                </a:gridCol>
                <a:gridCol w="2598949">
                  <a:extLst>
                    <a:ext uri="{9D8B030D-6E8A-4147-A177-3AD203B41FA5}">
                      <a16:colId xmlns:a16="http://schemas.microsoft.com/office/drawing/2014/main" val="417998824"/>
                    </a:ext>
                  </a:extLst>
                </a:gridCol>
                <a:gridCol w="2598949">
                  <a:extLst>
                    <a:ext uri="{9D8B030D-6E8A-4147-A177-3AD203B41FA5}">
                      <a16:colId xmlns:a16="http://schemas.microsoft.com/office/drawing/2014/main" val="3580600637"/>
                    </a:ext>
                  </a:extLst>
                </a:gridCol>
              </a:tblGrid>
              <a:tr h="265926">
                <a:tc>
                  <a:txBody>
                    <a:bodyPr/>
                    <a:lstStyle/>
                    <a:p>
                      <a:r>
                        <a:rPr lang="en-US" sz="1600" dirty="0"/>
                        <a:t>Key Terms</a:t>
                      </a:r>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2640803396"/>
                  </a:ext>
                </a:extLst>
              </a:tr>
              <a:tr h="217576">
                <a:tc>
                  <a:txBody>
                    <a:bodyPr/>
                    <a:lstStyle/>
                    <a:p>
                      <a:r>
                        <a:rPr lang="en-US" sz="1300" dirty="0">
                          <a:solidFill>
                            <a:schemeClr val="tx1"/>
                          </a:solidFill>
                        </a:rPr>
                        <a:t>designated router (DR) (Context of PIM)</a:t>
                      </a:r>
                    </a:p>
                  </a:txBody>
                  <a:tcPr/>
                </a:tc>
                <a:tc>
                  <a:txBody>
                    <a:bodyPr/>
                    <a:lstStyle/>
                    <a:p>
                      <a:r>
                        <a:rPr lang="en-US" sz="1400" dirty="0">
                          <a:solidFill>
                            <a:schemeClr val="tx1"/>
                          </a:solidFill>
                        </a:rPr>
                        <a:t>Multicast Forwarding Information Base (MFIB)</a:t>
                      </a:r>
                    </a:p>
                  </a:txBody>
                  <a:tcPr/>
                </a:tc>
                <a:tc>
                  <a:txBody>
                    <a:bodyPr/>
                    <a:lstStyle/>
                    <a:p>
                      <a:r>
                        <a:rPr lang="en-US" sz="1400" dirty="0">
                          <a:solidFill>
                            <a:schemeClr val="tx1"/>
                          </a:solidFill>
                        </a:rPr>
                        <a:t>ren</a:t>
                      </a:r>
                    </a:p>
                  </a:txBody>
                  <a:tcPr/>
                </a:tc>
                <a:extLst>
                  <a:ext uri="{0D108BD9-81ED-4DB2-BD59-A6C34878D82A}">
                    <a16:rowId xmlns:a16="http://schemas.microsoft.com/office/drawing/2014/main" val="3303805005"/>
                  </a:ext>
                </a:extLst>
              </a:tr>
              <a:tr h="362626">
                <a:tc>
                  <a:txBody>
                    <a:bodyPr/>
                    <a:lstStyle/>
                    <a:p>
                      <a:r>
                        <a:rPr lang="en-US" sz="1300" dirty="0">
                          <a:solidFill>
                            <a:schemeClr val="tx1"/>
                          </a:solidFill>
                        </a:rPr>
                        <a:t>downstream interface</a:t>
                      </a:r>
                    </a:p>
                  </a:txBody>
                  <a:tcPr/>
                </a:tc>
                <a:tc>
                  <a:txBody>
                    <a:bodyPr/>
                    <a:lstStyle/>
                    <a:p>
                      <a:r>
                        <a:rPr lang="en-US" sz="1400" dirty="0">
                          <a:solidFill>
                            <a:schemeClr val="tx1"/>
                          </a:solidFill>
                        </a:rPr>
                        <a:t>Multicast Routing Information Base (MRIB)</a:t>
                      </a:r>
                    </a:p>
                  </a:txBody>
                  <a:tcPr/>
                </a:tc>
                <a:tc>
                  <a:txBody>
                    <a:bodyPr/>
                    <a:lstStyle/>
                    <a:p>
                      <a:r>
                        <a:rPr lang="en-US" sz="1400" dirty="0">
                          <a:solidFill>
                            <a:schemeClr val="tx1"/>
                          </a:solidFill>
                        </a:rPr>
                        <a:t>rendezvous point tree (RPT)</a:t>
                      </a:r>
                    </a:p>
                  </a:txBody>
                  <a:tcPr/>
                </a:tc>
                <a:extLst>
                  <a:ext uri="{0D108BD9-81ED-4DB2-BD59-A6C34878D82A}">
                    <a16:rowId xmlns:a16="http://schemas.microsoft.com/office/drawing/2014/main" val="1860627843"/>
                  </a:ext>
                </a:extLst>
              </a:tr>
              <a:tr h="362626">
                <a:tc>
                  <a:txBody>
                    <a:bodyPr/>
                    <a:lstStyle/>
                    <a:p>
                      <a:r>
                        <a:rPr lang="en-US" sz="1300" dirty="0">
                          <a:solidFill>
                            <a:schemeClr val="tx1"/>
                          </a:solidFill>
                        </a:rPr>
                        <a:t>first-hop router (FHR)</a:t>
                      </a:r>
                    </a:p>
                  </a:txBody>
                  <a:tcPr/>
                </a:tc>
                <a:tc>
                  <a:txBody>
                    <a:bodyPr/>
                    <a:lstStyle/>
                    <a:p>
                      <a:r>
                        <a:rPr lang="en-US" sz="1400" dirty="0">
                          <a:solidFill>
                            <a:schemeClr val="tx1"/>
                          </a:solidFill>
                        </a:rPr>
                        <a:t>multicast state</a:t>
                      </a:r>
                    </a:p>
                  </a:txBody>
                  <a:tcPr/>
                </a:tc>
                <a:tc>
                  <a:txBody>
                    <a:bodyPr/>
                    <a:lstStyle/>
                    <a:p>
                      <a:r>
                        <a:rPr lang="en-US" sz="1400" dirty="0">
                          <a:solidFill>
                            <a:schemeClr val="tx1"/>
                          </a:solidFill>
                        </a:rPr>
                        <a:t>Reverse Path Forwarding (RPF) interface</a:t>
                      </a:r>
                    </a:p>
                  </a:txBody>
                  <a:tcPr/>
                </a:tc>
                <a:extLst>
                  <a:ext uri="{0D108BD9-81ED-4DB2-BD59-A6C34878D82A}">
                    <a16:rowId xmlns:a16="http://schemas.microsoft.com/office/drawing/2014/main" val="2206863053"/>
                  </a:ext>
                </a:extLst>
              </a:tr>
              <a:tr h="507677">
                <a:tc>
                  <a:txBody>
                    <a:bodyPr/>
                    <a:lstStyle/>
                    <a:p>
                      <a:r>
                        <a:rPr lang="en-US" sz="1300" dirty="0">
                          <a:solidFill>
                            <a:schemeClr val="tx1"/>
                          </a:solidFill>
                        </a:rPr>
                        <a:t>incoming interface (IIF)</a:t>
                      </a:r>
                    </a:p>
                  </a:txBody>
                  <a:tcPr/>
                </a:tc>
                <a:tc>
                  <a:txBody>
                    <a:bodyPr/>
                    <a:lstStyle/>
                    <a:p>
                      <a:r>
                        <a:rPr lang="en-US" sz="1400" dirty="0">
                          <a:solidFill>
                            <a:schemeClr val="tx1"/>
                          </a:solidFill>
                        </a:rPr>
                        <a:t>outgoing interface (OIF)</a:t>
                      </a:r>
                    </a:p>
                  </a:txBody>
                  <a:tcPr/>
                </a:tc>
                <a:tc>
                  <a:txBody>
                    <a:bodyPr/>
                    <a:lstStyle/>
                    <a:p>
                      <a:r>
                        <a:rPr lang="en-US" sz="1400" dirty="0">
                          <a:solidFill>
                            <a:schemeClr val="tx1"/>
                          </a:solidFill>
                        </a:rPr>
                        <a:t>RPF neighbor</a:t>
                      </a:r>
                    </a:p>
                  </a:txBody>
                  <a:tcPr/>
                </a:tc>
                <a:extLst>
                  <a:ext uri="{0D108BD9-81ED-4DB2-BD59-A6C34878D82A}">
                    <a16:rowId xmlns:a16="http://schemas.microsoft.com/office/drawing/2014/main" val="1924228875"/>
                  </a:ext>
                </a:extLst>
              </a:tr>
              <a:tr h="217576">
                <a:tc>
                  <a:txBody>
                    <a:bodyPr/>
                    <a:lstStyle/>
                    <a:p>
                      <a:r>
                        <a:rPr lang="en-US" sz="1300" dirty="0">
                          <a:solidFill>
                            <a:schemeClr val="tx1"/>
                          </a:solidFill>
                        </a:rPr>
                        <a:t>IGMP snooping</a:t>
                      </a:r>
                    </a:p>
                  </a:txBody>
                  <a:tcPr/>
                </a:tc>
                <a:tc>
                  <a:txBody>
                    <a:bodyPr/>
                    <a:lstStyle/>
                    <a:p>
                      <a:r>
                        <a:rPr lang="en-US" sz="1400" dirty="0">
                          <a:solidFill>
                            <a:schemeClr val="tx1"/>
                          </a:solidFill>
                        </a:rPr>
                        <a:t>outgoing interface list (OIL)</a:t>
                      </a:r>
                    </a:p>
                  </a:txBody>
                  <a:tcPr/>
                </a:tc>
                <a:tc>
                  <a:txBody>
                    <a:bodyPr/>
                    <a:lstStyle/>
                    <a:p>
                      <a:r>
                        <a:rPr lang="en-US" sz="1400" dirty="0">
                          <a:solidFill>
                            <a:schemeClr val="tx1"/>
                          </a:solidFill>
                        </a:rPr>
                        <a:t>shortest path tree (SPT)</a:t>
                      </a:r>
                    </a:p>
                  </a:txBody>
                  <a:tcPr/>
                </a:tc>
                <a:extLst>
                  <a:ext uri="{0D108BD9-81ED-4DB2-BD59-A6C34878D82A}">
                    <a16:rowId xmlns:a16="http://schemas.microsoft.com/office/drawing/2014/main" val="844532499"/>
                  </a:ext>
                </a:extLst>
              </a:tr>
              <a:tr h="217576">
                <a:tc>
                  <a:txBody>
                    <a:bodyPr/>
                    <a:lstStyle/>
                    <a:p>
                      <a:r>
                        <a:rPr lang="en-US" sz="1300" dirty="0">
                          <a:solidFill>
                            <a:schemeClr val="tx1"/>
                          </a:solidFill>
                        </a:rPr>
                        <a:t>Internet Group Management Protocol (IGMP)</a:t>
                      </a:r>
                    </a:p>
                  </a:txBody>
                  <a:tcPr/>
                </a:tc>
                <a:tc>
                  <a:txBody>
                    <a:bodyPr/>
                    <a:lstStyle/>
                    <a:p>
                      <a:r>
                        <a:rPr lang="en-US" sz="1400" dirty="0">
                          <a:solidFill>
                            <a:schemeClr val="tx1"/>
                          </a:solidFill>
                        </a:rPr>
                        <a:t>Protocol Independent Multicast (PIM)</a:t>
                      </a:r>
                    </a:p>
                  </a:txBody>
                  <a:tcPr/>
                </a:tc>
                <a:tc>
                  <a:txBody>
                    <a:bodyPr/>
                    <a:lstStyle/>
                    <a:p>
                      <a:r>
                        <a:rPr lang="en-US" sz="1400" dirty="0">
                          <a:solidFill>
                            <a:schemeClr val="tx1"/>
                          </a:solidFill>
                        </a:rPr>
                        <a:t>upstream</a:t>
                      </a:r>
                    </a:p>
                  </a:txBody>
                  <a:tcPr/>
                </a:tc>
                <a:extLst>
                  <a:ext uri="{0D108BD9-81ED-4DB2-BD59-A6C34878D82A}">
                    <a16:rowId xmlns:a16="http://schemas.microsoft.com/office/drawing/2014/main" val="543536334"/>
                  </a:ext>
                </a:extLst>
              </a:tr>
              <a:tr h="362626">
                <a:tc>
                  <a:txBody>
                    <a:bodyPr/>
                    <a:lstStyle/>
                    <a:p>
                      <a:r>
                        <a:rPr lang="en-US" sz="1300" dirty="0">
                          <a:solidFill>
                            <a:schemeClr val="tx1"/>
                          </a:solidFill>
                        </a:rPr>
                        <a:t>last-hop router (LHR)</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solidFill>
                            <a:schemeClr val="tx1"/>
                          </a:solidFill>
                        </a:rPr>
                        <a:t>dezvous point (RP)</a:t>
                      </a:r>
                    </a:p>
                  </a:txBody>
                  <a:tcPr/>
                </a:tc>
                <a:tc>
                  <a:txBody>
                    <a:bodyPr/>
                    <a:lstStyle/>
                    <a:p>
                      <a:r>
                        <a:rPr lang="en-US" sz="1400" dirty="0">
                          <a:solidFill>
                            <a:schemeClr val="tx1"/>
                          </a:solidFill>
                        </a:rPr>
                        <a:t>upstream interface</a:t>
                      </a:r>
                    </a:p>
                  </a:txBody>
                  <a:tcPr/>
                </a:tc>
                <a:extLst>
                  <a:ext uri="{0D108BD9-81ED-4DB2-BD59-A6C34878D82A}">
                    <a16:rowId xmlns:a16="http://schemas.microsoft.com/office/drawing/2014/main" val="1936916576"/>
                  </a:ext>
                </a:extLst>
              </a:tr>
            </a:tbl>
          </a:graphicData>
        </a:graphic>
      </p:graphicFrame>
    </p:spTree>
    <p:extLst>
      <p:ext uri="{BB962C8B-B14F-4D97-AF65-F5344CB8AC3E}">
        <p14:creationId xmlns:p14="http://schemas.microsoft.com/office/powerpoint/2010/main" val="197073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Multicast Fundamentals</a:t>
            </a:r>
            <a:br>
              <a:rPr lang="en-US" dirty="0"/>
            </a:br>
            <a:r>
              <a:rPr lang="en-US" sz="2400" dirty="0"/>
              <a:t>Traditional IP Communication</a:t>
            </a:r>
          </a:p>
        </p:txBody>
      </p:sp>
      <p:sp>
        <p:nvSpPr>
          <p:cNvPr id="10"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91532" y="815756"/>
            <a:ext cx="8280057" cy="1902506"/>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Traditional IP communication between network hosts typically uses one of the following transmission methods: </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Unicast (one-to-one)</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Broadcast (one-to-all)</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600" dirty="0">
                <a:solidFill>
                  <a:srgbClr val="000000"/>
                </a:solidFill>
              </a:rPr>
              <a:t>Multicast (one-to-many)</a:t>
            </a:r>
          </a:p>
          <a:p>
            <a:pPr marL="0" indent="0" algn="l" defTabSz="684213" fontAlgn="base">
              <a:spcBef>
                <a:spcPts val="600"/>
              </a:spcBef>
              <a:spcAft>
                <a:spcPts val="600"/>
              </a:spcAft>
              <a:buClr>
                <a:schemeClr val="tx2"/>
              </a:buClr>
              <a:buSzPct val="90000"/>
            </a:pPr>
            <a:endParaRPr lang="en-US" sz="1500" dirty="0">
              <a:solidFill>
                <a:srgbClr val="000000"/>
              </a:solidFill>
            </a:endParaRP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500" dirty="0">
              <a:solidFill>
                <a:srgbClr val="000000"/>
              </a:solidFill>
            </a:endParaRPr>
          </a:p>
        </p:txBody>
      </p:sp>
    </p:spTree>
    <p:extLst>
      <p:ext uri="{BB962C8B-B14F-4D97-AF65-F5344CB8AC3E}">
        <p14:creationId xmlns:p14="http://schemas.microsoft.com/office/powerpoint/2010/main" val="16710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Multicast Fundamentals</a:t>
            </a:r>
            <a:br>
              <a:rPr lang="en-US" dirty="0"/>
            </a:br>
            <a:r>
              <a:rPr lang="en-US" sz="2400" dirty="0"/>
              <a:t>Unicast Video Feed</a:t>
            </a:r>
          </a:p>
        </p:txBody>
      </p:sp>
      <p:sp>
        <p:nvSpPr>
          <p:cNvPr id="8" name="Content Placeholder 3">
            <a:extLst>
              <a:ext uri="{FF2B5EF4-FFF2-40B4-BE49-F238E27FC236}">
                <a16:creationId xmlns:a16="http://schemas.microsoft.com/office/drawing/2014/main" id="{50693879-5816-3444-9D50-A12F1F37F5DE}"/>
              </a:ext>
            </a:extLst>
          </p:cNvPr>
          <p:cNvSpPr txBox="1">
            <a:spLocks/>
          </p:cNvSpPr>
          <p:nvPr/>
        </p:nvSpPr>
        <p:spPr>
          <a:xfrm>
            <a:off x="300088" y="740939"/>
            <a:ext cx="8436587" cy="1021359"/>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Figure 13-2 shows an example where six workstations are watching the same video that is advertised by a server using unicast traffic (one-to-one). Each arrow represents a data stream of the same video going to five different hosts.</a:t>
            </a:r>
          </a:p>
        </p:txBody>
      </p:sp>
      <p:sp>
        <p:nvSpPr>
          <p:cNvPr id="9"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25029" y="1597145"/>
            <a:ext cx="4105478" cy="1664818"/>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If each stream is 10 Mbps, the network link between R1 and R2 needs 50 Mbps of bandwidth. The network link between R2 and R4 requires 30 Mbps of bandwidth, and the link between R2 and R5 requires 20 Mbps of bandwidth. The server must maintain session state information for all the sessions between the hosts.</a:t>
            </a:r>
          </a:p>
        </p:txBody>
      </p:sp>
      <p:sp>
        <p:nvSpPr>
          <p:cNvPr id="11" name="Content Placeholder 3">
            <a:extLst>
              <a:ext uri="{FF2B5EF4-FFF2-40B4-BE49-F238E27FC236}">
                <a16:creationId xmlns:a16="http://schemas.microsoft.com/office/drawing/2014/main" id="{50693879-5816-3444-9D50-A12F1F37F5DE}"/>
              </a:ext>
            </a:extLst>
          </p:cNvPr>
          <p:cNvSpPr txBox="1">
            <a:spLocks/>
          </p:cNvSpPr>
          <p:nvPr/>
        </p:nvSpPr>
        <p:spPr>
          <a:xfrm>
            <a:off x="325029" y="3574231"/>
            <a:ext cx="3515450" cy="108787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The bandwidth and load on the server increase as more receivers request the same video feed.</a:t>
            </a:r>
            <a:endParaRPr lang="en-US" sz="1500" dirty="0">
              <a:solidFill>
                <a:srgbClr val="0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507" y="1690610"/>
            <a:ext cx="4306168" cy="271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00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Multicast Fundamentals</a:t>
            </a:r>
            <a:br>
              <a:rPr lang="en-US" dirty="0"/>
            </a:br>
            <a:r>
              <a:rPr lang="en-US" sz="2400" dirty="0"/>
              <a:t>Broadcast Video Feed</a:t>
            </a:r>
          </a:p>
        </p:txBody>
      </p:sp>
      <p:sp>
        <p:nvSpPr>
          <p:cNvPr id="13" name="Content Placeholder 3">
            <a:extLst>
              <a:ext uri="{FF2B5EF4-FFF2-40B4-BE49-F238E27FC236}">
                <a16:creationId xmlns:a16="http://schemas.microsoft.com/office/drawing/2014/main" id="{50693879-5816-3444-9D50-A12F1F37F5DE}"/>
              </a:ext>
            </a:extLst>
          </p:cNvPr>
          <p:cNvSpPr txBox="1">
            <a:spLocks/>
          </p:cNvSpPr>
          <p:nvPr/>
        </p:nvSpPr>
        <p:spPr>
          <a:xfrm>
            <a:off x="216570" y="662372"/>
            <a:ext cx="8436587" cy="1021359"/>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Figure 13-3 shows an example of how the same video stream is transmitted using IP directed broadcasts. The load on the server is reduced because it needs to maintain only one session state rather than many. The same video stream consumes only 10 Mbps of bandwidth on all network links. </a:t>
            </a:r>
          </a:p>
        </p:txBody>
      </p:sp>
      <p:sp>
        <p:nvSpPr>
          <p:cNvPr id="2" name="Rectangle 1"/>
          <p:cNvSpPr/>
          <p:nvPr/>
        </p:nvSpPr>
        <p:spPr>
          <a:xfrm>
            <a:off x="244896" y="1747100"/>
            <a:ext cx="3808120" cy="2308324"/>
          </a:xfrm>
          <a:prstGeom prst="rect">
            <a:avLst/>
          </a:prstGeom>
        </p:spPr>
        <p:txBody>
          <a:bodyPr wrap="square">
            <a:spAutoFit/>
          </a:bodyPr>
          <a:lstStyle/>
          <a:p>
            <a:r>
              <a:rPr lang="en-US" sz="1600" dirty="0"/>
              <a:t>However, this approach does have disadvantages:</a:t>
            </a:r>
          </a:p>
          <a:p>
            <a:pPr marL="285750" indent="-285750">
              <a:buFont typeface="Arial" panose="020B0604020202020204" pitchFamily="34" charset="0"/>
              <a:buChar char="•"/>
            </a:pPr>
            <a:r>
              <a:rPr lang="en-US" sz="1600" dirty="0"/>
              <a:t>IP directed broadcast functionality is not enabled by default on Cisco routers, and enabling it exposes the router to distributed denial-of-service (DDoS) attacks.</a:t>
            </a:r>
          </a:p>
          <a:p>
            <a:pPr marL="285750" indent="-285750">
              <a:buFont typeface="Arial" panose="020B0604020202020204" pitchFamily="34" charset="0"/>
              <a:buChar char="•"/>
            </a:pPr>
            <a:r>
              <a:rPr lang="en-US" sz="1600" dirty="0"/>
              <a:t>In Figure 13-3, Workstation F is processing unwanted packets.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245" y="1622847"/>
            <a:ext cx="4888686" cy="308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493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Multicast Fundamentals</a:t>
            </a:r>
            <a:br>
              <a:rPr lang="en-US" dirty="0"/>
            </a:br>
            <a:r>
              <a:rPr lang="en-US" sz="2400" dirty="0"/>
              <a:t>Multicast Video Feed</a:t>
            </a:r>
          </a:p>
        </p:txBody>
      </p:sp>
      <p:sp>
        <p:nvSpPr>
          <p:cNvPr id="7" name="Content Placeholder 3">
            <a:extLst>
              <a:ext uri="{FF2B5EF4-FFF2-40B4-BE49-F238E27FC236}">
                <a16:creationId xmlns:a16="http://schemas.microsoft.com/office/drawing/2014/main" id="{50693879-5816-3444-9D50-A12F1F37F5DE}"/>
              </a:ext>
            </a:extLst>
          </p:cNvPr>
          <p:cNvSpPr txBox="1">
            <a:spLocks/>
          </p:cNvSpPr>
          <p:nvPr/>
        </p:nvSpPr>
        <p:spPr>
          <a:xfrm>
            <a:off x="300089" y="674435"/>
            <a:ext cx="6898733" cy="1021359"/>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Figure 13-4 shows an example of the same video feed using multicast. Each of the network links consumes only 10 Mbps of bandwidth, as much as with broadcast traffic, but only receivers that are interested in the video stream process the multicast traffic. </a:t>
            </a:r>
          </a:p>
        </p:txBody>
      </p:sp>
      <p:sp>
        <p:nvSpPr>
          <p:cNvPr id="8" name="Content Placeholder 3">
            <a:extLst>
              <a:ext uri="{FF2B5EF4-FFF2-40B4-BE49-F238E27FC236}">
                <a16:creationId xmlns:a16="http://schemas.microsoft.com/office/drawing/2014/main" id="{50693879-5816-3444-9D50-A12F1F37F5DE}"/>
              </a:ext>
            </a:extLst>
          </p:cNvPr>
          <p:cNvSpPr txBox="1">
            <a:spLocks/>
          </p:cNvSpPr>
          <p:nvPr/>
        </p:nvSpPr>
        <p:spPr>
          <a:xfrm>
            <a:off x="300089" y="1837150"/>
            <a:ext cx="3618919" cy="106615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defTabSz="684213" fontAlgn="base">
              <a:spcBef>
                <a:spcPts val="600"/>
              </a:spcBef>
              <a:spcAft>
                <a:spcPts val="600"/>
              </a:spcAft>
              <a:buClr>
                <a:schemeClr val="tx2"/>
              </a:buClr>
              <a:buSzPct val="90000"/>
            </a:pPr>
            <a:r>
              <a:rPr lang="en-US" sz="1600" dirty="0">
                <a:solidFill>
                  <a:srgbClr val="000000"/>
                </a:solidFill>
              </a:rPr>
              <a:t>For example, Workstation F would drop the multicast traffic at the NIC level because it would not be programmed to accept the multicast traffic.</a:t>
            </a:r>
          </a:p>
        </p:txBody>
      </p:sp>
      <p:sp>
        <p:nvSpPr>
          <p:cNvPr id="11" name="TextBox 10">
            <a:extLst>
              <a:ext uri="{FF2B5EF4-FFF2-40B4-BE49-F238E27FC236}">
                <a16:creationId xmlns:a16="http://schemas.microsoft.com/office/drawing/2014/main" id="{5BB54A55-1EDB-4BA4-B535-C35E9C0A2817}"/>
              </a:ext>
            </a:extLst>
          </p:cNvPr>
          <p:cNvSpPr txBox="1"/>
          <p:nvPr/>
        </p:nvSpPr>
        <p:spPr>
          <a:xfrm>
            <a:off x="300089" y="3214868"/>
            <a:ext cx="3829951" cy="1569660"/>
          </a:xfrm>
          <a:prstGeom prst="rect">
            <a:avLst/>
          </a:prstGeom>
          <a:noFill/>
        </p:spPr>
        <p:txBody>
          <a:bodyPr wrap="square" rtlCol="0">
            <a:spAutoFit/>
          </a:bodyPr>
          <a:lstStyle/>
          <a:p>
            <a:r>
              <a:rPr lang="en-US" sz="1600" b="1" dirty="0"/>
              <a:t>Note</a:t>
            </a:r>
            <a:r>
              <a:rPr lang="en-US" sz="1600" dirty="0"/>
              <a:t>: Workstation F would not receive any multicast traffic if the switch for that network segment enabled Internet Group Management Protocol (IGMP) snooping, which is covered in a later section.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1912899"/>
            <a:ext cx="4421679" cy="300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493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11805</TotalTime>
  <Words>5821</Words>
  <Application>Microsoft Office PowerPoint</Application>
  <PresentationFormat>On-screen Show (16:9)</PresentationFormat>
  <Paragraphs>400</Paragraphs>
  <Slides>53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Cisco-Bold</vt:lpstr>
      <vt:lpstr>CiscoSans ExtraLight</vt:lpstr>
      <vt:lpstr>Default Theme</vt:lpstr>
      <vt:lpstr>Chapter 13: Multicast</vt:lpstr>
      <vt:lpstr>Chapter 13 Content</vt:lpstr>
      <vt:lpstr>Chapter 13 Content (Cont.)</vt:lpstr>
      <vt:lpstr>Multicast Fundamentals</vt:lpstr>
      <vt:lpstr>Multicast Fundamentals Multicast Architecture</vt:lpstr>
      <vt:lpstr>Multicast Fundamentals Traditional IP Communication</vt:lpstr>
      <vt:lpstr>Multicast Fundamentals Unicast Video Feed</vt:lpstr>
      <vt:lpstr>Multicast Fundamentals Broadcast Video Feed</vt:lpstr>
      <vt:lpstr>Multicast Fundamentals Multicast Video Feed</vt:lpstr>
      <vt:lpstr>Multicast Fundamentals Multicast Traffic</vt:lpstr>
      <vt:lpstr>Multicast Addressing</vt:lpstr>
      <vt:lpstr>Multicast Addressing Class D Addressing</vt:lpstr>
      <vt:lpstr>Multicast Addressing Well–Known Reserved Multicast Addresses</vt:lpstr>
      <vt:lpstr>Multicast Addressing Layer 2 Multicast Addressing</vt:lpstr>
      <vt:lpstr>Multicast Addressing Layer 2 Multicast Addressing (Cont.)</vt:lpstr>
      <vt:lpstr>Multicast Addressing Layer 2 Address Mapping Overlap</vt:lpstr>
      <vt:lpstr>Internet Group Management Protocol</vt:lpstr>
      <vt:lpstr>Internet Group Management Protocol Version 2 Message Format</vt:lpstr>
      <vt:lpstr>Internet Group Management Protocol Version 2 Message Format - Type Field Messages</vt:lpstr>
      <vt:lpstr>Internet Group Management Protocol Version 2 Message Format – Other Fields</vt:lpstr>
      <vt:lpstr>Internet Group Management Protocol Version 2 Messages</vt:lpstr>
      <vt:lpstr>Internet Group Management Protocol Version 2 Messages (Cont.)</vt:lpstr>
      <vt:lpstr>Internet Group Management Protocol Version 3</vt:lpstr>
      <vt:lpstr>Internet Group Management Protocol IGMP Snooping</vt:lpstr>
      <vt:lpstr>Internet Group Management Protocol IGMP Snooping</vt:lpstr>
      <vt:lpstr>Internet Group Management Protocol IGMP Snooping</vt:lpstr>
      <vt:lpstr>Protocol Independent Multicast</vt:lpstr>
      <vt:lpstr>Protocol Independent Multicast Source Tree</vt:lpstr>
      <vt:lpstr>Protocol Independent Multicast Shared Tree</vt:lpstr>
      <vt:lpstr>Protocol Independent Multicast Terminology</vt:lpstr>
      <vt:lpstr>Protocol Independent Multicast Operating Modes</vt:lpstr>
      <vt:lpstr>Protocol Independent Multicast Control Messages</vt:lpstr>
      <vt:lpstr>Protocol Independent Multicast PIM Dense Mode</vt:lpstr>
      <vt:lpstr>Protocol Independent Multicast PIM Dense Mode (Cont.)</vt:lpstr>
      <vt:lpstr>Protocol Independent Multicast PIM Sparse Mode</vt:lpstr>
      <vt:lpstr>Protocol Independent Multicast PIM Sparse Mode</vt:lpstr>
      <vt:lpstr>Protocol Independent Multicast PIM Sparse Switchover Mode</vt:lpstr>
      <vt:lpstr>Protocol Independent Multicast Designated Routers</vt:lpstr>
      <vt:lpstr>Protocol Independent Multicast Reverse Path Forwarding</vt:lpstr>
      <vt:lpstr>Protocol Independent Multicast PIM Forwarder</vt:lpstr>
      <vt:lpstr>Rendezvous Points</vt:lpstr>
      <vt:lpstr>Rendezvous Points Static RP</vt:lpstr>
      <vt:lpstr>Rendezvous Points Auto- RP</vt:lpstr>
      <vt:lpstr>Rendezvous Points Candidate RPs and RP Mapping Agents</vt:lpstr>
      <vt:lpstr>Rendezvous Points PIM Bootstrap Router</vt:lpstr>
      <vt:lpstr>Rendezvous Points  Candidate RPs</vt:lpstr>
      <vt:lpstr>Prepare for the Exam</vt:lpstr>
      <vt:lpstr>Prepare for the Exam Key Topics for Chapter 13</vt:lpstr>
      <vt:lpstr>Prepare for the Exam Key Topics for Chapter 13 (Cont.)</vt:lpstr>
      <vt:lpstr>Prepare for the Exam Key Topics for Chapter 13 (Cont.)</vt:lpstr>
      <vt:lpstr>Prepare for the Exam Key Topics for Chapter 13 (Cont.)</vt:lpstr>
      <vt:lpstr>Prepare for the Exam Key Terms for Chapter 13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469</cp:revision>
  <dcterms:created xsi:type="dcterms:W3CDTF">2019-10-18T06:21:22Z</dcterms:created>
  <dcterms:modified xsi:type="dcterms:W3CDTF">2020-02-21T18:07:50Z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