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D8F-8A35-4CD6-94BE-BAA3E5545EA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A4A-0922-4BFC-BDD8-9AD2465D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7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D8F-8A35-4CD6-94BE-BAA3E5545EA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A4A-0922-4BFC-BDD8-9AD2465D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0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D8F-8A35-4CD6-94BE-BAA3E5545EA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A4A-0922-4BFC-BDD8-9AD2465D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D8F-8A35-4CD6-94BE-BAA3E5545EA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A4A-0922-4BFC-BDD8-9AD2465D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D8F-8A35-4CD6-94BE-BAA3E5545EA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A4A-0922-4BFC-BDD8-9AD2465D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1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D8F-8A35-4CD6-94BE-BAA3E5545EA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A4A-0922-4BFC-BDD8-9AD2465D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5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D8F-8A35-4CD6-94BE-BAA3E5545EA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A4A-0922-4BFC-BDD8-9AD2465D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4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D8F-8A35-4CD6-94BE-BAA3E5545EA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A4A-0922-4BFC-BDD8-9AD2465D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0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D8F-8A35-4CD6-94BE-BAA3E5545EA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A4A-0922-4BFC-BDD8-9AD2465D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4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D8F-8A35-4CD6-94BE-BAA3E5545EA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A4A-0922-4BFC-BDD8-9AD2465D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5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D8F-8A35-4CD6-94BE-BAA3E5545EA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A4A-0922-4BFC-BDD8-9AD2465D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08D8F-8A35-4CD6-94BE-BAA3E5545EA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FAA4A-0922-4BFC-BDD8-9AD2465D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8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Economics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Microeconomics</a:t>
            </a:r>
          </a:p>
          <a:p>
            <a:r>
              <a:rPr lang="en-US" dirty="0" smtClean="0"/>
              <a:t>Macroeconomics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1"/>
    </mc:Choice>
    <mc:Fallback xmlns="">
      <p:transition spd="slow" advTm="13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Economics?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study of how a society allocates their </a:t>
            </a:r>
            <a:r>
              <a:rPr lang="en-US" b="1" dirty="0" smtClean="0"/>
              <a:t>“Scarce” </a:t>
            </a:r>
            <a:r>
              <a:rPr lang="en-US" dirty="0" smtClean="0"/>
              <a:t>resources to satisfy society’s </a:t>
            </a:r>
            <a:r>
              <a:rPr lang="en-US" b="1" dirty="0" smtClean="0"/>
              <a:t>“Unlimited”</a:t>
            </a:r>
            <a:r>
              <a:rPr lang="en-US" dirty="0" smtClean="0"/>
              <a:t> wants.</a:t>
            </a:r>
          </a:p>
          <a:p>
            <a:pPr lvl="1"/>
            <a:r>
              <a:rPr lang="en-US" dirty="0" smtClean="0"/>
              <a:t>Resource Allocation</a:t>
            </a:r>
          </a:p>
          <a:p>
            <a:pPr lvl="2"/>
            <a:r>
              <a:rPr lang="en-US" dirty="0" smtClean="0"/>
              <a:t>Profit Maximizing (both Productive Efficient and Resource Allocation Efficient)</a:t>
            </a:r>
          </a:p>
          <a:p>
            <a:pPr lvl="2"/>
            <a:r>
              <a:rPr lang="en-US" dirty="0" smtClean="0"/>
              <a:t>Least Cost Method and Best Combination of Resources (Socially Optimal Level and Combination of Output)</a:t>
            </a:r>
          </a:p>
          <a:p>
            <a:pPr lvl="2"/>
            <a:r>
              <a:rPr lang="en-US" dirty="0" smtClean="0"/>
              <a:t>Market Prices for Output</a:t>
            </a:r>
          </a:p>
          <a:p>
            <a:pPr lvl="1"/>
            <a:r>
              <a:rPr lang="en-US" dirty="0" smtClean="0"/>
              <a:t>Market Structure and Prices</a:t>
            </a:r>
          </a:p>
          <a:p>
            <a:pPr lvl="2"/>
            <a:r>
              <a:rPr lang="en-US" dirty="0" smtClean="0"/>
              <a:t>How will Products be Produced</a:t>
            </a:r>
          </a:p>
          <a:p>
            <a:pPr lvl="2"/>
            <a:r>
              <a:rPr lang="en-US" dirty="0" smtClean="0"/>
              <a:t>What Products will be Produced</a:t>
            </a:r>
          </a:p>
          <a:p>
            <a:pPr lvl="2"/>
            <a:r>
              <a:rPr lang="en-US" dirty="0" smtClean="0"/>
              <a:t>Who will get the output</a:t>
            </a:r>
          </a:p>
          <a:p>
            <a:pPr lvl="1"/>
            <a:r>
              <a:rPr lang="en-US" dirty="0" smtClean="0"/>
              <a:t>Individual Consumer’s product decisions</a:t>
            </a:r>
          </a:p>
          <a:p>
            <a:pPr lvl="1"/>
            <a:r>
              <a:rPr lang="en-US" dirty="0" smtClean="0"/>
              <a:t>How much and what combination of products to Produce given Consumer Demand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06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38"/>
    </mc:Choice>
    <mc:Fallback xmlns="">
      <p:transition spd="slow" advTm="87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and Macro</a:t>
            </a:r>
            <a:br>
              <a:rPr lang="en-US" dirty="0" smtClean="0"/>
            </a:br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Micro:</a:t>
            </a:r>
          </a:p>
          <a:p>
            <a:pPr lvl="1"/>
            <a:r>
              <a:rPr lang="en-US" dirty="0" smtClean="0"/>
              <a:t>The smaller picture</a:t>
            </a:r>
          </a:p>
          <a:p>
            <a:pPr lvl="1"/>
            <a:r>
              <a:rPr lang="en-US" dirty="0"/>
              <a:t>Individual Consumer’s consumption decisions</a:t>
            </a:r>
          </a:p>
          <a:p>
            <a:pPr lvl="2"/>
            <a:r>
              <a:rPr lang="en-US" dirty="0"/>
              <a:t>Allocation of consumer’s resources</a:t>
            </a:r>
          </a:p>
          <a:p>
            <a:pPr lvl="3"/>
            <a:r>
              <a:rPr lang="en-US" dirty="0"/>
              <a:t>Income, Tastes/Preferences, Population, Prices of Related </a:t>
            </a:r>
            <a:r>
              <a:rPr lang="en-US" dirty="0" smtClean="0"/>
              <a:t>Goods</a:t>
            </a:r>
          </a:p>
          <a:p>
            <a:pPr lvl="3"/>
            <a:r>
              <a:rPr lang="en-US" dirty="0" smtClean="0"/>
              <a:t>Time spent on Leisure versus Work</a:t>
            </a:r>
          </a:p>
          <a:p>
            <a:pPr lvl="3"/>
            <a:r>
              <a:rPr lang="en-US" dirty="0" smtClean="0"/>
              <a:t>The goal is to maximize “Utility” or Satisfaction from Products</a:t>
            </a:r>
          </a:p>
          <a:p>
            <a:pPr lvl="1"/>
            <a:r>
              <a:rPr lang="en-US" dirty="0" smtClean="0"/>
              <a:t>Individual Firm’s profit making decisions</a:t>
            </a:r>
          </a:p>
          <a:p>
            <a:pPr lvl="2"/>
            <a:r>
              <a:rPr lang="en-US" dirty="0" smtClean="0"/>
              <a:t>Allocation of available resources</a:t>
            </a:r>
          </a:p>
          <a:p>
            <a:pPr lvl="3"/>
            <a:r>
              <a:rPr lang="en-US" dirty="0" smtClean="0"/>
              <a:t>Capital, Labor, Technology, Availability of Resources, Prices</a:t>
            </a:r>
          </a:p>
          <a:p>
            <a:pPr lvl="3"/>
            <a:r>
              <a:rPr lang="en-US" dirty="0" smtClean="0"/>
              <a:t>Market Structure and Market Prices</a:t>
            </a:r>
          </a:p>
          <a:p>
            <a:pPr lvl="3"/>
            <a:r>
              <a:rPr lang="en-US" dirty="0" smtClean="0"/>
              <a:t>The goal is to maximize profits</a:t>
            </a:r>
          </a:p>
          <a:p>
            <a:r>
              <a:rPr lang="en-US" dirty="0" smtClean="0"/>
              <a:t>Market Structure</a:t>
            </a:r>
          </a:p>
          <a:p>
            <a:pPr lvl="1"/>
            <a:r>
              <a:rPr lang="en-US" dirty="0" smtClean="0"/>
              <a:t>Competitive or Monopoly</a:t>
            </a:r>
          </a:p>
          <a:p>
            <a:pPr lvl="1"/>
            <a:r>
              <a:rPr lang="en-US" dirty="0" smtClean="0"/>
              <a:t>How market prices are determined.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59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97"/>
    </mc:Choice>
    <mc:Fallback xmlns="">
      <p:transition spd="slow" advTm="100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 and Macro</a:t>
            </a:r>
            <a:br>
              <a:rPr lang="en-US" dirty="0" smtClean="0"/>
            </a:br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Macro:</a:t>
            </a:r>
          </a:p>
          <a:p>
            <a:pPr lvl="1"/>
            <a:r>
              <a:rPr lang="en-US" dirty="0" smtClean="0"/>
              <a:t>The bigger picture, or the Economy in General</a:t>
            </a:r>
          </a:p>
          <a:p>
            <a:pPr lvl="2"/>
            <a:r>
              <a:rPr lang="en-US" dirty="0" smtClean="0"/>
              <a:t>Unemployment</a:t>
            </a:r>
          </a:p>
          <a:p>
            <a:pPr lvl="2"/>
            <a:r>
              <a:rPr lang="en-US" dirty="0" smtClean="0"/>
              <a:t>Inflation</a:t>
            </a:r>
          </a:p>
          <a:p>
            <a:pPr lvl="2"/>
            <a:r>
              <a:rPr lang="en-US" dirty="0" smtClean="0"/>
              <a:t>Fiscal Policy</a:t>
            </a:r>
          </a:p>
          <a:p>
            <a:pPr lvl="2"/>
            <a:r>
              <a:rPr lang="en-US" dirty="0" smtClean="0"/>
              <a:t>Monetary Policy</a:t>
            </a:r>
          </a:p>
          <a:p>
            <a:pPr lvl="1"/>
            <a:r>
              <a:rPr lang="en-US" dirty="0" smtClean="0"/>
              <a:t>Manage the overall economy</a:t>
            </a:r>
          </a:p>
          <a:p>
            <a:pPr lvl="1"/>
            <a:r>
              <a:rPr lang="en-US" dirty="0" smtClean="0"/>
              <a:t>GDP, International Trade, Exchange Rates</a:t>
            </a:r>
          </a:p>
          <a:p>
            <a:pPr lvl="1"/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652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84"/>
    </mc:Choice>
    <mc:Fallback xmlns="">
      <p:transition spd="slow" advTm="46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Normative or Positive </a:t>
            </a:r>
            <a:br>
              <a:rPr lang="en-US" dirty="0" smtClean="0"/>
            </a:br>
            <a:r>
              <a:rPr lang="en-US" dirty="0" smtClean="0"/>
              <a:t>Economics: Economist's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Normative Statements</a:t>
            </a:r>
          </a:p>
          <a:p>
            <a:pPr lvl="1"/>
            <a:r>
              <a:rPr lang="en-US" dirty="0" smtClean="0"/>
              <a:t>What should be</a:t>
            </a:r>
          </a:p>
          <a:p>
            <a:pPr lvl="1"/>
            <a:r>
              <a:rPr lang="en-US" dirty="0" smtClean="0"/>
              <a:t>Opinion based</a:t>
            </a:r>
          </a:p>
          <a:p>
            <a:pPr lvl="1"/>
            <a:r>
              <a:rPr lang="en-US" dirty="0" smtClean="0"/>
              <a:t>Can not be proved or disproved</a:t>
            </a:r>
          </a:p>
          <a:p>
            <a:pPr lvl="1"/>
            <a:r>
              <a:rPr lang="en-US" dirty="0" smtClean="0"/>
              <a:t>Statement: The Government must do something to lower prescription prices or unemployment is too high.</a:t>
            </a:r>
            <a:endParaRPr lang="en-US" dirty="0"/>
          </a:p>
          <a:p>
            <a:r>
              <a:rPr lang="en-US" dirty="0" smtClean="0"/>
              <a:t>Positive Statements</a:t>
            </a:r>
          </a:p>
          <a:p>
            <a:pPr lvl="1"/>
            <a:r>
              <a:rPr lang="en-US" dirty="0" smtClean="0"/>
              <a:t>What the situation is</a:t>
            </a:r>
          </a:p>
          <a:p>
            <a:pPr lvl="1"/>
            <a:r>
              <a:rPr lang="en-US" dirty="0" smtClean="0"/>
              <a:t>Objective and Fact Based</a:t>
            </a:r>
          </a:p>
          <a:p>
            <a:pPr lvl="1"/>
            <a:r>
              <a:rPr lang="en-US" dirty="0" smtClean="0"/>
              <a:t>Testable, the statement or model can be tested</a:t>
            </a:r>
            <a:endParaRPr lang="en-US" dirty="0"/>
          </a:p>
          <a:p>
            <a:pPr lvl="1"/>
            <a:r>
              <a:rPr lang="en-US" dirty="0" smtClean="0"/>
              <a:t>Statement: Prescription prices have risen 60%, The unemployment rate is 10%</a:t>
            </a:r>
          </a:p>
          <a:p>
            <a:r>
              <a:rPr lang="en-US" dirty="0" smtClean="0"/>
              <a:t>Economist must be able to determine what “is” versus what “should” be. Fact versus Opinion</a:t>
            </a:r>
          </a:p>
          <a:p>
            <a:r>
              <a:rPr lang="en-US" dirty="0" smtClean="0"/>
              <a:t>Economic Models</a:t>
            </a:r>
          </a:p>
          <a:p>
            <a:pPr lvl="1"/>
            <a:r>
              <a:rPr lang="en-US" dirty="0" smtClean="0"/>
              <a:t>How variables are related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28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39"/>
    </mc:Choice>
    <mc:Fallback xmlns="">
      <p:transition spd="slow" advTm="116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Economy</a:t>
            </a:r>
            <a:br>
              <a:rPr lang="en-US" dirty="0" smtClean="0"/>
            </a:br>
            <a:r>
              <a:rPr lang="en-US" dirty="0" smtClean="0"/>
              <a:t>The Micro View and the Macro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Firms						</a:t>
            </a:r>
          </a:p>
          <a:p>
            <a:pPr marL="457200" lvl="1" indent="0">
              <a:buNone/>
            </a:pPr>
            <a:r>
              <a:rPr lang="en-US" dirty="0" smtClean="0"/>
              <a:t>Supply Goods and Services as Households, ROW, and Government Demand these Goods and Services</a:t>
            </a:r>
          </a:p>
          <a:p>
            <a:pPr marL="457200" lvl="1" indent="0">
              <a:buNone/>
            </a:pPr>
            <a:r>
              <a:rPr lang="en-US" dirty="0" smtClean="0"/>
              <a:t>					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Firms and Households exchange Dollars for Goods and Services</a:t>
            </a:r>
          </a:p>
          <a:p>
            <a:pPr marL="457200" lvl="1" indent="0">
              <a:buNone/>
            </a:pPr>
            <a:r>
              <a:rPr lang="en-US" b="1" dirty="0" smtClean="0"/>
              <a:t>The Economy operates through the Product Market (goods and services) and the Resource Market (Land, Labor, Capital, Technology)</a:t>
            </a:r>
            <a:endParaRPr lang="en-US" dirty="0" smtClean="0"/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Firms and Households exchange Dollars for Resources (resources used to produce Goods and Services)</a:t>
            </a:r>
          </a:p>
          <a:p>
            <a:pPr marL="457200" lvl="1" indent="0">
              <a:buNone/>
            </a:pPr>
            <a:r>
              <a:rPr lang="en-US" b="1" dirty="0" smtClean="0"/>
              <a:t>Firms generate Income for Households, Households generate Revenues for Firms.</a:t>
            </a:r>
            <a:endParaRPr lang="en-US" b="1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97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60"/>
    </mc:Choice>
    <mc:Fallback xmlns="">
      <p:transition spd="slow" advTm="71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2.4|38.1|17.6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8.9|2.6|7|3.7|5.8|11.3|11.4|23.2|1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9.6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21.8|35.9|8.5|2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9.2|6.5|10.9|1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310</Words>
  <Application>Microsoft Office PowerPoint</Application>
  <PresentationFormat>Widescreen</PresentationFormat>
  <Paragraphs>63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Introduction to Economics</vt:lpstr>
      <vt:lpstr>What is Economics?</vt:lpstr>
      <vt:lpstr>Micro and Macro Economics</vt:lpstr>
      <vt:lpstr>Micro and Macro Economics</vt:lpstr>
      <vt:lpstr>Normative or Positive  Economics: Economist's Decision Making</vt:lpstr>
      <vt:lpstr>The Economy The Micro View and the Macro View</vt:lpstr>
    </vt:vector>
  </TitlesOfParts>
  <Company>Bryant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Economics</dc:title>
  <dc:creator>Windows User</dc:creator>
  <cp:lastModifiedBy>Stedman, Victoria</cp:lastModifiedBy>
  <cp:revision>12</cp:revision>
  <dcterms:created xsi:type="dcterms:W3CDTF">2016-09-02T15:52:01Z</dcterms:created>
  <dcterms:modified xsi:type="dcterms:W3CDTF">2017-01-10T16:02:43Z</dcterms:modified>
</cp:coreProperties>
</file>