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0" r:id="rId3"/>
  </p:sldMasterIdLst>
  <p:notesMasterIdLst>
    <p:notesMasterId r:id="rId23"/>
  </p:notesMasterIdLst>
  <p:sldIdLst>
    <p:sldId id="262" r:id="rId4"/>
    <p:sldId id="925" r:id="rId5"/>
    <p:sldId id="263" r:id="rId6"/>
    <p:sldId id="264" r:id="rId7"/>
    <p:sldId id="265" r:id="rId8"/>
    <p:sldId id="267" r:id="rId9"/>
    <p:sldId id="268" r:id="rId10"/>
    <p:sldId id="269" r:id="rId11"/>
    <p:sldId id="270" r:id="rId12"/>
    <p:sldId id="1083" r:id="rId13"/>
    <p:sldId id="1081" r:id="rId14"/>
    <p:sldId id="1082" r:id="rId15"/>
    <p:sldId id="271" r:id="rId16"/>
    <p:sldId id="1084" r:id="rId17"/>
    <p:sldId id="273" r:id="rId18"/>
    <p:sldId id="274" r:id="rId19"/>
    <p:sldId id="275" r:id="rId20"/>
    <p:sldId id="1078" r:id="rId21"/>
    <p:sldId id="1079" r:id="rId2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4048" autoAdjust="0"/>
  </p:normalViewPr>
  <p:slideViewPr>
    <p:cSldViewPr snapToGrid="0" snapToObjects="1">
      <p:cViewPr varScale="1">
        <p:scale>
          <a:sx n="128" d="100"/>
          <a:sy n="128" d="100"/>
        </p:scale>
        <p:origin x="13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83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9: Firewall Technologies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9.2.1: Common Security Architectures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215656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9.2.1: Common Security Architectures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26850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9.2.1: Common Security Architectures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98726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9.2.2: Layered Defense</a:t>
            </a:r>
          </a:p>
          <a:p>
            <a:r>
              <a:rPr lang="en-US" dirty="0"/>
              <a:t>9.2.3: Check Your Understanding – Identify Basic Security Architecture for Firewalls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9.2.2: Layered Defense</a:t>
            </a:r>
          </a:p>
          <a:p>
            <a:r>
              <a:rPr lang="en-US" dirty="0"/>
              <a:t>9.2.3: Check Your Understanding – Identify Basic Security Architecture for Firewalls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91900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9.2.4: Packet Tracer - Identify Packet Flow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9.3: Firewall Technologies Summary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9.3: Firewall Technologies Summary
9.3.1: What Did I Learn in this Module?</a:t>
            </a:r>
          </a:p>
          <a:p>
            <a:r>
              <a:rPr lang="en-US" dirty="0"/>
              <a:t>9.3.2: Module Quiz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4 – Secure Device Access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 – Networking Today</a:t>
            </a:r>
          </a:p>
          <a:p>
            <a:r>
              <a:rPr lang="en-GB" dirty="0"/>
              <a:t>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9.1: Secure Networks with Firewalls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9.1: Secure Networks with Firewalls
9.1.1: Firewalls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9.1: Secure Networks with Firewalls
9.1.2: Types of Firewalls</a:t>
            </a:r>
          </a:p>
          <a:p>
            <a:r>
              <a:rPr lang="en-US" dirty="0"/>
              <a:t>9.1.3: Check Your Understanding – Identify the Type of Firewall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9.1: Secure Networks with Firewalls
9.1.4: Packet Filtering Firewall Benefits and Limitations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9.1: Secure Networks with Firewalls
9.1.5: Stateful Firewall Benefits and Limitations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Firewall Technologies
9.2: Firewalls in Network Design
9.2.1: Common Security Architectures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8659203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98655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80022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187450611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65714546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83494029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751993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6247952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5948732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34749890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360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1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1245052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4270128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392377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2275890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3939487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636239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49566611"/>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73880004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24884602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5586675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39267467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9: Firewall Technologies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Firewalls in Network Design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Common Security Architectures (Cont.)</a:t>
            </a:r>
          </a:p>
        </p:txBody>
      </p:sp>
      <p:sp>
        <p:nvSpPr>
          <p:cNvPr id="5" name="Object4"/>
          <p:cNvSpPr/>
          <p:nvPr/>
        </p:nvSpPr>
        <p:spPr>
          <a:xfrm>
            <a:off x="0" y="783671"/>
            <a:ext cx="9144000" cy="2571750"/>
          </a:xfrm>
          <a:prstGeom prst="rect">
            <a:avLst/>
          </a:prstGeom>
          <a:noFill/>
          <a:ln/>
        </p:spPr>
        <p:txBody>
          <a:bodyPr wrap="square" rtlCol="0" anchor="t"/>
          <a:lstStyle/>
          <a:p>
            <a:pPr>
              <a:lnSpc>
                <a:spcPts val="2000"/>
              </a:lnSpc>
            </a:pPr>
            <a:r>
              <a:rPr lang="en-US" sz="1400" b="1" dirty="0">
                <a:solidFill>
                  <a:srgbClr val="000000"/>
                </a:solidFill>
                <a:latin typeface="Arial" pitchFamily="34" charset="0"/>
                <a:cs typeface="Arial" pitchFamily="34" charset="-120"/>
              </a:rPr>
              <a:t>Private and Public </a:t>
            </a:r>
            <a:r>
              <a:rPr lang="en-US" sz="1400" dirty="0">
                <a:solidFill>
                  <a:srgbClr val="000000"/>
                </a:solidFill>
                <a:latin typeface="Arial" pitchFamily="34" charset="0"/>
                <a:cs typeface="Arial" pitchFamily="34" charset="-120"/>
              </a:rPr>
              <a:t>- The public network (or outside network) is untrusted, and the private network (or inside network) is trusted.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dirty="0"/>
          </a:p>
        </p:txBody>
      </p:sp>
      <p:pic>
        <p:nvPicPr>
          <p:cNvPr id="6" name="Picture 5">
            <a:extLst>
              <a:ext uri="{FF2B5EF4-FFF2-40B4-BE49-F238E27FC236}">
                <a16:creationId xmlns:a16="http://schemas.microsoft.com/office/drawing/2014/main" id="{5C5EA09F-05E4-43C4-B743-CD7F90B37347}"/>
              </a:ext>
            </a:extLst>
          </p:cNvPr>
          <p:cNvPicPr>
            <a:picLocks noChangeAspect="1"/>
          </p:cNvPicPr>
          <p:nvPr/>
        </p:nvPicPr>
        <p:blipFill>
          <a:blip r:embed="rId3"/>
          <a:stretch>
            <a:fillRect/>
          </a:stretch>
        </p:blipFill>
        <p:spPr>
          <a:xfrm>
            <a:off x="888623" y="1795895"/>
            <a:ext cx="7340977" cy="2590933"/>
          </a:xfrm>
          <a:prstGeom prst="rect">
            <a:avLst/>
          </a:prstGeom>
        </p:spPr>
      </p:pic>
    </p:spTree>
    <p:extLst>
      <p:ext uri="{BB962C8B-B14F-4D97-AF65-F5344CB8AC3E}">
        <p14:creationId xmlns:p14="http://schemas.microsoft.com/office/powerpoint/2010/main" val="51261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Firewalls in Network Design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Common Security Architectures (Cont.)</a:t>
            </a:r>
          </a:p>
        </p:txBody>
      </p:sp>
      <p:sp>
        <p:nvSpPr>
          <p:cNvPr id="5" name="Object4"/>
          <p:cNvSpPr/>
          <p:nvPr/>
        </p:nvSpPr>
        <p:spPr>
          <a:xfrm>
            <a:off x="-1" y="731520"/>
            <a:ext cx="9143999" cy="2571750"/>
          </a:xfrm>
          <a:prstGeom prst="rect">
            <a:avLst/>
          </a:prstGeom>
          <a:noFill/>
          <a:ln/>
        </p:spPr>
        <p:txBody>
          <a:bodyPr wrap="square" rtlCol="0" anchor="t"/>
          <a:lstStyle/>
          <a:p>
            <a:pPr>
              <a:lnSpc>
                <a:spcPts val="2000"/>
              </a:lnSpc>
            </a:pPr>
            <a:r>
              <a:rPr lang="en-US" sz="1400" b="1" dirty="0">
                <a:solidFill>
                  <a:srgbClr val="000000"/>
                </a:solidFill>
                <a:latin typeface="Arial" pitchFamily="34" charset="0"/>
                <a:cs typeface="Arial" pitchFamily="34" charset="-120"/>
              </a:rPr>
              <a:t>Demilitarized Zone (DMZ) </a:t>
            </a:r>
            <a:r>
              <a:rPr lang="en-US" sz="1400" dirty="0">
                <a:solidFill>
                  <a:srgbClr val="000000"/>
                </a:solidFill>
                <a:latin typeface="Arial" pitchFamily="34" charset="0"/>
                <a:cs typeface="Arial" pitchFamily="34" charset="-120"/>
              </a:rPr>
              <a:t>- This is a firewall design where there is typically one inside interface connected to the private network, one outside interface connected to the public network, and one DMZ interface.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11</a:t>
            </a:fld>
            <a:endParaRPr lang="en-US" dirty="0"/>
          </a:p>
        </p:txBody>
      </p:sp>
      <p:pic>
        <p:nvPicPr>
          <p:cNvPr id="6" name="Picture 5">
            <a:extLst>
              <a:ext uri="{FF2B5EF4-FFF2-40B4-BE49-F238E27FC236}">
                <a16:creationId xmlns:a16="http://schemas.microsoft.com/office/drawing/2014/main" id="{88F7034A-F5CB-4AEA-AB2A-7A379429DB0E}"/>
              </a:ext>
            </a:extLst>
          </p:cNvPr>
          <p:cNvPicPr>
            <a:picLocks noChangeAspect="1"/>
          </p:cNvPicPr>
          <p:nvPr/>
        </p:nvPicPr>
        <p:blipFill>
          <a:blip r:embed="rId3"/>
          <a:stretch>
            <a:fillRect/>
          </a:stretch>
        </p:blipFill>
        <p:spPr>
          <a:xfrm>
            <a:off x="1717963" y="1313001"/>
            <a:ext cx="5310909" cy="3708915"/>
          </a:xfrm>
          <a:prstGeom prst="rect">
            <a:avLst/>
          </a:prstGeom>
        </p:spPr>
      </p:pic>
    </p:spTree>
    <p:extLst>
      <p:ext uri="{BB962C8B-B14F-4D97-AF65-F5344CB8AC3E}">
        <p14:creationId xmlns:p14="http://schemas.microsoft.com/office/powerpoint/2010/main" val="328432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Firewalls in Network Design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Common Security Architectures</a:t>
            </a:r>
          </a:p>
        </p:txBody>
      </p:sp>
      <p:sp>
        <p:nvSpPr>
          <p:cNvPr id="5" name="Object4"/>
          <p:cNvSpPr/>
          <p:nvPr/>
        </p:nvSpPr>
        <p:spPr>
          <a:xfrm>
            <a:off x="-1" y="708660"/>
            <a:ext cx="9143999" cy="2571750"/>
          </a:xfrm>
          <a:prstGeom prst="rect">
            <a:avLst/>
          </a:prstGeom>
          <a:noFill/>
          <a:ln/>
        </p:spPr>
        <p:txBody>
          <a:bodyPr wrap="square" rtlCol="0" anchor="t"/>
          <a:lstStyle/>
          <a:p>
            <a:pPr>
              <a:lnSpc>
                <a:spcPts val="2000"/>
              </a:lnSpc>
            </a:pPr>
            <a:r>
              <a:rPr lang="en-US" sz="1400" b="1" dirty="0">
                <a:solidFill>
                  <a:srgbClr val="000000"/>
                </a:solidFill>
                <a:latin typeface="Arial" pitchFamily="34" charset="0"/>
                <a:cs typeface="Arial" pitchFamily="34" charset="-120"/>
              </a:rPr>
              <a:t>Zone-Based Policy </a:t>
            </a:r>
            <a:r>
              <a:rPr lang="en-US" sz="1400" dirty="0">
                <a:solidFill>
                  <a:srgbClr val="000000"/>
                </a:solidFill>
                <a:latin typeface="Arial" pitchFamily="34" charset="0"/>
                <a:cs typeface="Arial" pitchFamily="34" charset="-120"/>
              </a:rPr>
              <a:t>- Zone-based policy firewalls (ZPFs) use the concept of zones to provide additional flexibility. A zone is a group of one or more interfaces that have similar functions or features. Zones help you specify where a Cisco IOS firewall rule or policy should be applied.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pic>
        <p:nvPicPr>
          <p:cNvPr id="6" name="Picture 5">
            <a:extLst>
              <a:ext uri="{FF2B5EF4-FFF2-40B4-BE49-F238E27FC236}">
                <a16:creationId xmlns:a16="http://schemas.microsoft.com/office/drawing/2014/main" id="{0E62ECAF-23F8-4729-AD51-03B39A254485}"/>
              </a:ext>
            </a:extLst>
          </p:cNvPr>
          <p:cNvPicPr>
            <a:picLocks noChangeAspect="1"/>
          </p:cNvPicPr>
          <p:nvPr/>
        </p:nvPicPr>
        <p:blipFill>
          <a:blip r:embed="rId3"/>
          <a:stretch>
            <a:fillRect/>
          </a:stretch>
        </p:blipFill>
        <p:spPr>
          <a:xfrm>
            <a:off x="2185608" y="1631644"/>
            <a:ext cx="4772780" cy="3445309"/>
          </a:xfrm>
          <a:prstGeom prst="rect">
            <a:avLst/>
          </a:prstGeom>
        </p:spPr>
      </p:pic>
    </p:spTree>
    <p:extLst>
      <p:ext uri="{BB962C8B-B14F-4D97-AF65-F5344CB8AC3E}">
        <p14:creationId xmlns:p14="http://schemas.microsoft.com/office/powerpoint/2010/main" val="403210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Firewalls in Network Design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Layered Defense</a:t>
            </a:r>
          </a:p>
        </p:txBody>
      </p:sp>
      <p:sp>
        <p:nvSpPr>
          <p:cNvPr id="5" name="Object4"/>
          <p:cNvSpPr/>
          <p:nvPr/>
        </p:nvSpPr>
        <p:spPr>
          <a:xfrm>
            <a:off x="142875" y="75057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 layered defense uses different types of firewalls that are combined in layers to add depth to the security of an organization. Policies can be enforced between the layers and inside the layers. The following example shows four layers of security.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pic>
        <p:nvPicPr>
          <p:cNvPr id="6" name="Picture 5">
            <a:extLst>
              <a:ext uri="{FF2B5EF4-FFF2-40B4-BE49-F238E27FC236}">
                <a16:creationId xmlns:a16="http://schemas.microsoft.com/office/drawing/2014/main" id="{587E1677-7137-4034-BAD6-89751CD5E7BC}"/>
              </a:ext>
            </a:extLst>
          </p:cNvPr>
          <p:cNvPicPr>
            <a:picLocks noChangeAspect="1"/>
          </p:cNvPicPr>
          <p:nvPr/>
        </p:nvPicPr>
        <p:blipFill>
          <a:blip r:embed="rId3"/>
          <a:stretch>
            <a:fillRect/>
          </a:stretch>
        </p:blipFill>
        <p:spPr>
          <a:xfrm>
            <a:off x="674734" y="1821180"/>
            <a:ext cx="2501120" cy="2571750"/>
          </a:xfrm>
          <a:prstGeom prst="rect">
            <a:avLst/>
          </a:prstGeom>
        </p:spPr>
      </p:pic>
      <p:sp>
        <p:nvSpPr>
          <p:cNvPr id="11" name="TextBox 10">
            <a:extLst>
              <a:ext uri="{FF2B5EF4-FFF2-40B4-BE49-F238E27FC236}">
                <a16:creationId xmlns:a16="http://schemas.microsoft.com/office/drawing/2014/main" id="{2BA2C2F1-61AB-4F35-9CE8-DEC847250D25}"/>
              </a:ext>
            </a:extLst>
          </p:cNvPr>
          <p:cNvSpPr txBox="1"/>
          <p:nvPr/>
        </p:nvSpPr>
        <p:spPr>
          <a:xfrm>
            <a:off x="3338656" y="2199114"/>
            <a:ext cx="5251161" cy="1600438"/>
          </a:xfrm>
          <a:prstGeom prst="rect">
            <a:avLst/>
          </a:prstGeom>
          <a:noFill/>
        </p:spPr>
        <p:txBody>
          <a:bodyPr wrap="square">
            <a:spAutoFit/>
          </a:bodyPr>
          <a:lstStyle/>
          <a:p>
            <a:pPr marL="176213" indent="-176213">
              <a:buFont typeface="+mj-lt"/>
              <a:buAutoNum type="arabicPeriod"/>
            </a:pPr>
            <a:r>
              <a:rPr lang="en-US" sz="1400" b="1" dirty="0">
                <a:latin typeface="Arial" panose="020B0604020202020204" pitchFamily="34" charset="0"/>
                <a:cs typeface="Arial" panose="020B0604020202020204" pitchFamily="34" charset="0"/>
              </a:rPr>
              <a:t>Network Core security </a:t>
            </a:r>
            <a:r>
              <a:rPr lang="en-US" sz="1400" dirty="0">
                <a:latin typeface="Arial" panose="020B0604020202020204" pitchFamily="34" charset="0"/>
                <a:cs typeface="Arial" panose="020B0604020202020204" pitchFamily="34" charset="0"/>
              </a:rPr>
              <a:t>- Protects against malicious software and traffic anomalies, enforces network policies, and ensures survivability</a:t>
            </a:r>
          </a:p>
          <a:p>
            <a:pPr marL="176213" indent="-176213">
              <a:buFont typeface="+mj-lt"/>
              <a:buAutoNum type="arabicPeriod"/>
            </a:pPr>
            <a:r>
              <a:rPr lang="en-US" sz="1400" b="1" dirty="0">
                <a:latin typeface="Arial" panose="020B0604020202020204" pitchFamily="34" charset="0"/>
                <a:cs typeface="Arial" panose="020B0604020202020204" pitchFamily="34" charset="0"/>
              </a:rPr>
              <a:t>Perimeter security </a:t>
            </a:r>
            <a:r>
              <a:rPr lang="en-US" sz="1400" dirty="0">
                <a:latin typeface="Arial" panose="020B0604020202020204" pitchFamily="34" charset="0"/>
                <a:cs typeface="Arial" panose="020B0604020202020204" pitchFamily="34" charset="0"/>
              </a:rPr>
              <a:t>- Secures boundaries between zones</a:t>
            </a:r>
          </a:p>
          <a:p>
            <a:pPr marL="176213" indent="-176213">
              <a:buFont typeface="+mj-lt"/>
              <a:buAutoNum type="arabicPeriod"/>
            </a:pPr>
            <a:r>
              <a:rPr lang="en-US" sz="1400" b="1" dirty="0">
                <a:latin typeface="Arial" panose="020B0604020202020204" pitchFamily="34" charset="0"/>
                <a:cs typeface="Arial" panose="020B0604020202020204" pitchFamily="34" charset="0"/>
              </a:rPr>
              <a:t>Communications security </a:t>
            </a:r>
            <a:r>
              <a:rPr lang="en-US" sz="1400" dirty="0">
                <a:latin typeface="Arial" panose="020B0604020202020204" pitchFamily="34" charset="0"/>
                <a:cs typeface="Arial" panose="020B0604020202020204" pitchFamily="34" charset="0"/>
              </a:rPr>
              <a:t>- Provides information assurance</a:t>
            </a:r>
          </a:p>
          <a:p>
            <a:pPr marL="176213" indent="-176213">
              <a:buFont typeface="+mj-lt"/>
              <a:buAutoNum type="arabicPeriod"/>
            </a:pPr>
            <a:r>
              <a:rPr lang="en-US" sz="1400" b="1" dirty="0">
                <a:latin typeface="Arial" panose="020B0604020202020204" pitchFamily="34" charset="0"/>
                <a:cs typeface="Arial" panose="020B0604020202020204" pitchFamily="34" charset="0"/>
              </a:rPr>
              <a:t>Endpoint security </a:t>
            </a:r>
            <a:r>
              <a:rPr lang="en-US" sz="1400" dirty="0">
                <a:latin typeface="Arial" panose="020B0604020202020204" pitchFamily="34" charset="0"/>
                <a:cs typeface="Arial" panose="020B0604020202020204" pitchFamily="34" charset="0"/>
              </a:rPr>
              <a:t>- Provides identity and device security policy compliance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Firewalls in Network Design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Layered Defense (Cont.)</a:t>
            </a:r>
          </a:p>
        </p:txBody>
      </p:sp>
      <p:sp>
        <p:nvSpPr>
          <p:cNvPr id="5" name="Object4"/>
          <p:cNvSpPr/>
          <p:nvPr/>
        </p:nvSpPr>
        <p:spPr>
          <a:xfrm>
            <a:off x="142875" y="75057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This partial list of best practices can serve as a starting point for a firewall security policy.</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Position firewalls at security boundaries. Firewalls are a critical part of network security, but it is unwise to rely exclusively on a firewall for security.</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Deny all traffic by default.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Permit only services that are needed.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Ensure that physical access to the firewall is controlled.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Regularly monitor firewall logs.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Practice change management for firewall configuration changes.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Remember that firewalls primarily protect from technical attacks originating from the outside.</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257881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Firewalls in Network Design</a:t>
            </a:r>
          </a:p>
        </p:txBody>
      </p:sp>
      <p:sp>
        <p:nvSpPr>
          <p:cNvPr id="3" name="Object2"/>
          <p:cNvSpPr>
            <a:spLocks noGrp="1"/>
          </p:cNvSpPr>
          <p:nvPr>
            <p:ph type="body" idx="100" hasCustomPrompt="1"/>
          </p:nvPr>
        </p:nvSpPr>
        <p:spPr>
          <a:xfrm>
            <a:off x="0" y="274320"/>
            <a:ext cx="9144000" cy="464589"/>
          </a:xfrm>
          <a:prstGeom prst="rect">
            <a:avLst/>
          </a:prstGeom>
          <a:noFill/>
          <a:ln/>
        </p:spPr>
        <p:txBody>
          <a:bodyPr wrap="square" rtlCol="0"/>
          <a:lstStyle/>
          <a:p>
            <a:pPr marL="0" indent="0">
              <a:buNone/>
            </a:pPr>
            <a:r>
              <a:rPr lang="en-US" dirty="0"/>
              <a:t>Packet Tracer - Identify Packet Flow</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In this Packet Tracer activity, you will observe packet flow in a LAN and WAN topology. You will also observe how the packet flow path may change when there is a change in the network topology.</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9.3 Firewall Technologies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 Technologies Summary</a:t>
            </a:r>
          </a:p>
        </p:txBody>
      </p:sp>
      <p:sp>
        <p:nvSpPr>
          <p:cNvPr id="3" name="Object2"/>
          <p:cNvSpPr>
            <a:spLocks noGrp="1"/>
          </p:cNvSpPr>
          <p:nvPr>
            <p:ph type="body" idx="100" hasCustomPrompt="1"/>
          </p:nvPr>
        </p:nvSpPr>
        <p:spPr>
          <a:xfrm>
            <a:off x="0" y="274320"/>
            <a:ext cx="9144000" cy="538480"/>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979694"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Packet filtering (stateless) firewalls provide Layer 3 and sometimes Layer 4 filtering.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stateful inspection firewall allows or blocks traffic based on state, port, and protocol.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Application gateway firewalls (proxy firewall) filter information at Layers 3, 4, 5, and 7.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Next-generation firewalls provide additional services beyond application gateways, such as integrated intrusion prevention, application awareness, and techniques to address evolving security threats.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Some firewall designs are as simple as designating an outside network and inside network which are determined by two interfaces on a firewall.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Networks that require public access to services will often include a DMZ that the public can access, while strictly blocking access to the inside network.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ZPFs use the concept of zones to provide additional flexibility.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layered security approach uses firewalls and other security measures to provide security at different functional layers of the network.</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 Technologies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22B7E07D-3F74-4145-835B-A4C39A6E52F1}"/>
              </a:ext>
            </a:extLst>
          </p:cNvPr>
          <p:cNvGraphicFramePr>
            <a:graphicFrameLocks/>
          </p:cNvGraphicFramePr>
          <p:nvPr>
            <p:extLst>
              <p:ext uri="{D42A27DB-BD31-4B8C-83A1-F6EECF244321}">
                <p14:modId xmlns:p14="http://schemas.microsoft.com/office/powerpoint/2010/main" val="2017713626"/>
              </p:ext>
            </p:extLst>
          </p:nvPr>
        </p:nvGraphicFramePr>
        <p:xfrm>
          <a:off x="294640" y="650450"/>
          <a:ext cx="7574742" cy="3911390"/>
        </p:xfrm>
        <a:graphic>
          <a:graphicData uri="http://schemas.openxmlformats.org/drawingml/2006/table">
            <a:tbl>
              <a:tblPr firstRow="1" bandRow="1">
                <a:tableStyleId>{F5AB1C69-6EDB-4FF4-983F-18BD219EF322}</a:tableStyleId>
              </a:tblPr>
              <a:tblGrid>
                <a:gridCol w="7574742">
                  <a:extLst>
                    <a:ext uri="{9D8B030D-6E8A-4147-A177-3AD203B41FA5}">
                      <a16:colId xmlns:a16="http://schemas.microsoft.com/office/drawing/2014/main" val="2731093094"/>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firewall</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packet filtering (stateless) firewall</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stateful firewall</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application gateway (proxy) firewall</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next generation firewall</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Zone-Based Policy firewall (ZPF)</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layered defense</a:t>
                      </a:r>
                    </a:p>
                    <a:p>
                      <a:pPr marL="0" indent="0">
                        <a:spcBef>
                          <a:spcPts val="200"/>
                        </a:spcBef>
                        <a:spcAft>
                          <a:spcPts val="200"/>
                        </a:spcAft>
                        <a:buFont typeface="Arial" panose="020B0604020202020204" pitchFamily="34" charset="0"/>
                        <a:buNone/>
                      </a:pPr>
                      <a:endParaRPr lang="en-US"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Firewall Technologies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how firewalls are implemented to provide network security. </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63741416"/>
              </p:ext>
            </p:extLst>
          </p:nvPr>
        </p:nvGraphicFramePr>
        <p:xfrm>
          <a:off x="423333" y="1625600"/>
          <a:ext cx="8263467" cy="751564"/>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dirty="0">
                          <a:effectLst/>
                        </a:rPr>
                        <a:t>Secure Networks with Firewalls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firewalls are used to help secure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rPr>
                        <a:t>Firewalls in Network Design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design considerations for implementing firewall technologies.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9.1 Secure Networks with Firewalls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Networks with Firewalls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Firewalls</a:t>
            </a:r>
          </a:p>
        </p:txBody>
      </p:sp>
      <p:sp>
        <p:nvSpPr>
          <p:cNvPr id="5" name="Object4"/>
          <p:cNvSpPr/>
          <p:nvPr/>
        </p:nvSpPr>
        <p:spPr>
          <a:xfrm>
            <a:off x="0" y="914400"/>
            <a:ext cx="39243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All firewalls share some common properties: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Firewalls are resistant to network attacks.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Firewalls are the only transit point between internal corporate networks and external networks because all traffic flows through the firewall.</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Firewalls enforce the access control policy.</a:t>
            </a:r>
          </a:p>
          <a:p>
            <a:pPr marL="285750" indent="-285750">
              <a:lnSpc>
                <a:spcPts val="2000"/>
              </a:lnSpc>
              <a:buFont typeface="Arial" panose="020B0604020202020204" pitchFamily="34" charset="0"/>
              <a:buChar char="•"/>
            </a:pPr>
            <a:endParaRPr lang="en-US" sz="1600" dirty="0">
              <a:solidFill>
                <a:srgbClr val="000000"/>
              </a:solidFill>
              <a:latin typeface="Arial" pitchFamily="34" charset="0"/>
              <a:cs typeface="Arial" pitchFamily="34" charset="-120"/>
            </a:endParaRPr>
          </a:p>
          <a:p>
            <a:pPr>
              <a:lnSpc>
                <a:spcPts val="2000"/>
              </a:lnSpc>
            </a:pPr>
            <a:r>
              <a:rPr lang="en-US" sz="1600" dirty="0">
                <a:solidFill>
                  <a:srgbClr val="000000"/>
                </a:solidFill>
                <a:latin typeface="Arial" pitchFamily="34" charset="0"/>
                <a:cs typeface="Arial" pitchFamily="34" charset="-120"/>
              </a:rPr>
              <a:t>Different types of firewalls have different benefits and limitations.</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pic>
        <p:nvPicPr>
          <p:cNvPr id="4" name="Picture 3">
            <a:extLst>
              <a:ext uri="{FF2B5EF4-FFF2-40B4-BE49-F238E27FC236}">
                <a16:creationId xmlns:a16="http://schemas.microsoft.com/office/drawing/2014/main" id="{E66BAF49-3A19-43A1-AF57-6CBFC142314F}"/>
              </a:ext>
            </a:extLst>
          </p:cNvPr>
          <p:cNvPicPr>
            <a:picLocks noChangeAspect="1"/>
          </p:cNvPicPr>
          <p:nvPr/>
        </p:nvPicPr>
        <p:blipFill>
          <a:blip r:embed="rId3"/>
          <a:stretch>
            <a:fillRect/>
          </a:stretch>
        </p:blipFill>
        <p:spPr>
          <a:xfrm>
            <a:off x="4188024" y="857101"/>
            <a:ext cx="4692251" cy="29573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Networks with Firewalls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Firewalls</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It is important to understand the different types of firewalls and their specific capabilities so that the right firewall is used for each situation.</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Packet Filtering (Stateless) firewalls  - </a:t>
            </a:r>
            <a:r>
              <a:rPr lang="en-US" sz="1400" dirty="0">
                <a:solidFill>
                  <a:srgbClr val="000000"/>
                </a:solidFill>
                <a:latin typeface="Arial" pitchFamily="34" charset="0"/>
                <a:cs typeface="Arial" pitchFamily="34" charset="-120"/>
              </a:rPr>
              <a:t>These are usually part of a router firewall, which permits or denies traffic based on Layer 3 and Layer 4 information. They are stateless firewalls that use a simple policy table look-up that filters traffic based on specific criteria.</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Stateful firewalls – </a:t>
            </a:r>
            <a:r>
              <a:rPr lang="en-US" sz="1400" dirty="0">
                <a:solidFill>
                  <a:srgbClr val="000000"/>
                </a:solidFill>
                <a:latin typeface="Arial" pitchFamily="34" charset="0"/>
                <a:cs typeface="Arial" pitchFamily="34" charset="-120"/>
              </a:rPr>
              <a:t>These are the most versatile and the most common firewall technologies in use. Stateful firewalls provide stateful packet filtering by using connection information maintained in a state table. Stateful filtering is a firewall architecture at the network layer. </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Application Gateway (Proxy) firewalls </a:t>
            </a:r>
            <a:r>
              <a:rPr lang="en-US" sz="1400" dirty="0">
                <a:solidFill>
                  <a:srgbClr val="000000"/>
                </a:solidFill>
                <a:latin typeface="Arial" pitchFamily="34" charset="0"/>
                <a:cs typeface="Arial" pitchFamily="34" charset="-120"/>
              </a:rPr>
              <a:t>– These filter information at Layers 3, 4, 5, and 7. Most of the firewall control and filtering is done in software. When a client needs to access a remote server, it connects to a proxy server. </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Next Generation firewalls </a:t>
            </a:r>
            <a:r>
              <a:rPr lang="en-US" sz="1400" dirty="0">
                <a:solidFill>
                  <a:srgbClr val="000000"/>
                </a:solidFill>
                <a:latin typeface="Arial" pitchFamily="34" charset="0"/>
                <a:cs typeface="Arial" pitchFamily="34" charset="-120"/>
              </a:rPr>
              <a:t>– These go beyond stateful firewalls by providing integrated intrusion prevention, application awareness and control, upgrade paths to include future information feeds, and techniques to address evolving security threats.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B8F0A0-6387-4480-8563-49BD1E5DEAB6}"/>
              </a:ext>
            </a:extLst>
          </p:cNvPr>
          <p:cNvPicPr>
            <a:picLocks noChangeAspect="1"/>
          </p:cNvPicPr>
          <p:nvPr/>
        </p:nvPicPr>
        <p:blipFill>
          <a:blip r:embed="rId3"/>
          <a:stretch>
            <a:fillRect/>
          </a:stretch>
        </p:blipFill>
        <p:spPr>
          <a:xfrm>
            <a:off x="5131645" y="1562836"/>
            <a:ext cx="3933846" cy="2356916"/>
          </a:xfrm>
          <a:prstGeom prst="rect">
            <a:avLst/>
          </a:prstGeom>
        </p:spPr>
      </p:pic>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Networks with Firewalls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Filtering Firewall Benefits and Limitations</a:t>
            </a:r>
          </a:p>
        </p:txBody>
      </p:sp>
      <p:sp>
        <p:nvSpPr>
          <p:cNvPr id="5" name="Object4"/>
          <p:cNvSpPr/>
          <p:nvPr/>
        </p:nvSpPr>
        <p:spPr>
          <a:xfrm>
            <a:off x="152400" y="705256"/>
            <a:ext cx="5167745" cy="3514725"/>
          </a:xfrm>
          <a:prstGeom prst="rect">
            <a:avLst/>
          </a:prstGeom>
          <a:noFill/>
          <a:ln/>
        </p:spPr>
        <p:txBody>
          <a:bodyPr wrap="square" rtlCol="0" anchor="t"/>
          <a:lstStyle/>
          <a:p>
            <a:pPr>
              <a:lnSpc>
                <a:spcPts val="2000"/>
              </a:lnSpc>
            </a:pPr>
            <a:r>
              <a:rPr lang="en-US" sz="1300" dirty="0">
                <a:solidFill>
                  <a:srgbClr val="000000"/>
                </a:solidFill>
                <a:latin typeface="Arial" pitchFamily="34" charset="0"/>
                <a:ea typeface="Arial" pitchFamily="34" charset="-122"/>
                <a:cs typeface="Arial" pitchFamily="34" charset="-120"/>
              </a:rPr>
              <a:t>Benefits of Packet Filtering Firewalls:</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implement simple permit or deny rule sets.</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have a low impact on network performance.</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are easy to implement and are supported by most routers.</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provide an initial degree of security at the network layer.</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perform many of the tasks of a high-end firewall at a much lower cost.</a:t>
            </a:r>
          </a:p>
          <a:p>
            <a:pPr>
              <a:lnSpc>
                <a:spcPts val="2000"/>
              </a:lnSpc>
            </a:pPr>
            <a:endParaRPr lang="en-US" sz="1300" dirty="0">
              <a:solidFill>
                <a:srgbClr val="000000"/>
              </a:solidFill>
              <a:latin typeface="Arial" pitchFamily="34" charset="0"/>
              <a:ea typeface="Arial" pitchFamily="34" charset="-122"/>
              <a:cs typeface="Arial" pitchFamily="34" charset="-120"/>
            </a:endParaRPr>
          </a:p>
          <a:p>
            <a:pPr>
              <a:lnSpc>
                <a:spcPts val="2000"/>
              </a:lnSpc>
            </a:pPr>
            <a:r>
              <a:rPr lang="en-US" sz="1300" dirty="0">
                <a:solidFill>
                  <a:srgbClr val="000000"/>
                </a:solidFill>
                <a:latin typeface="Arial" pitchFamily="34" charset="0"/>
                <a:ea typeface="Arial" pitchFamily="34" charset="-122"/>
                <a:cs typeface="Arial" pitchFamily="34" charset="-120"/>
              </a:rPr>
              <a:t>Limitations of Packet Filtering Firewalls:</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are susceptible to IP spoofing. </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do not reliably filter fragmented packets. </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use complex ACLs, which can be difficult to implement and maintain.</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cannot dynamically filter certain services. </a:t>
            </a:r>
          </a:p>
          <a:p>
            <a:pPr marL="285750" indent="-285750">
              <a:lnSpc>
                <a:spcPts val="2000"/>
              </a:lnSpc>
              <a:buFont typeface="Arial" panose="020B0604020202020204" pitchFamily="34" charset="0"/>
              <a:buChar char="•"/>
            </a:pPr>
            <a:r>
              <a:rPr lang="en-US" sz="1300" dirty="0">
                <a:solidFill>
                  <a:srgbClr val="000000"/>
                </a:solidFill>
                <a:latin typeface="Arial" pitchFamily="34" charset="0"/>
                <a:ea typeface="Arial" pitchFamily="34" charset="-122"/>
                <a:cs typeface="Arial" pitchFamily="34" charset="-120"/>
              </a:rPr>
              <a:t>They are stateless. </a:t>
            </a:r>
            <a:endParaRPr lang="en-US" sz="13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Networks with Firewalls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Stateful Firewall Benefits and Limitations</a:t>
            </a:r>
          </a:p>
        </p:txBody>
      </p:sp>
      <p:graphicFrame>
        <p:nvGraphicFramePr>
          <p:cNvPr id="14" name="Table 13"/>
          <p:cNvGraphicFramePr>
            <a:graphicFrameLocks noGrp="1"/>
          </p:cNvGraphicFramePr>
          <p:nvPr>
            <p:extLst>
              <p:ext uri="{D42A27DB-BD31-4B8C-83A1-F6EECF244321}">
                <p14:modId xmlns:p14="http://schemas.microsoft.com/office/powerpoint/2010/main" val="4030820373"/>
              </p:ext>
            </p:extLst>
          </p:nvPr>
        </p:nvGraphicFramePr>
        <p:xfrm>
          <a:off x="182880" y="1794510"/>
          <a:ext cx="8961120" cy="155448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Benefits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Limitations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Primary means of defense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 Application Layer inspection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Strong packet filtering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Limited tracking of stateless protocols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Improved performance over packet filters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Difficult to defend against dynamic port negotiation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Defends against spoofing and DoS attacks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No authentication support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Richer data log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
        <p:nvSpPr>
          <p:cNvPr id="4" name="TextBox 3">
            <a:extLst>
              <a:ext uri="{FF2B5EF4-FFF2-40B4-BE49-F238E27FC236}">
                <a16:creationId xmlns:a16="http://schemas.microsoft.com/office/drawing/2014/main" id="{B53A8D20-822A-42CA-8619-6326985BC0E2}"/>
              </a:ext>
            </a:extLst>
          </p:cNvPr>
          <p:cNvSpPr txBox="1"/>
          <p:nvPr/>
        </p:nvSpPr>
        <p:spPr>
          <a:xfrm>
            <a:off x="100013" y="1000125"/>
            <a:ext cx="774382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table lists benefits and limitations of stateful firewalls</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9.2 Firewalls in Network Design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Firewalls in Network Design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Common Security Architectures</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Firewall design is primarily about device interfaces permitting or denying traffic based on the source, the destination, and the type of traffic. Here are three common firewall designs:</a:t>
            </a:r>
          </a:p>
          <a:p>
            <a:pPr>
              <a:lnSpc>
                <a:spcPts val="2000"/>
              </a:lnSpc>
            </a:pPr>
            <a:endParaRPr lang="en-US" dirty="0">
              <a:solidFill>
                <a:srgbClr val="000000"/>
              </a:solidFill>
              <a:latin typeface="Arial" pitchFamily="34" charset="0"/>
              <a:ea typeface="Arial" pitchFamily="34" charset="-122"/>
              <a:cs typeface="Arial" pitchFamily="34" charset="-120"/>
            </a:endParaRPr>
          </a:p>
          <a:p>
            <a:pPr marL="742950" lvl="1" indent="-285750">
              <a:lnSpc>
                <a:spcPts val="2000"/>
              </a:lnSpc>
              <a:buFont typeface="Arial" panose="020B0604020202020204" pitchFamily="34" charset="0"/>
              <a:buChar char="•"/>
            </a:pPr>
            <a:r>
              <a:rPr lang="en-US" b="1" dirty="0">
                <a:solidFill>
                  <a:srgbClr val="000000"/>
                </a:solidFill>
                <a:latin typeface="Arial" pitchFamily="34" charset="0"/>
                <a:cs typeface="Arial" pitchFamily="34" charset="-120"/>
              </a:rPr>
              <a:t>Private and Public </a:t>
            </a:r>
          </a:p>
          <a:p>
            <a:pPr marL="742950" lvl="1" indent="-285750">
              <a:lnSpc>
                <a:spcPts val="2000"/>
              </a:lnSpc>
              <a:buFont typeface="Arial" panose="020B0604020202020204" pitchFamily="34" charset="0"/>
              <a:buChar char="•"/>
            </a:pPr>
            <a:r>
              <a:rPr lang="en-US" b="1" dirty="0">
                <a:solidFill>
                  <a:srgbClr val="000000"/>
                </a:solidFill>
                <a:latin typeface="Arial" pitchFamily="34" charset="0"/>
                <a:cs typeface="Arial" pitchFamily="34" charset="-120"/>
              </a:rPr>
              <a:t>Demilitarized Zone (DMZ)</a:t>
            </a:r>
          </a:p>
          <a:p>
            <a:pPr marL="742950" lvl="1" indent="-285750">
              <a:lnSpc>
                <a:spcPts val="2000"/>
              </a:lnSpc>
              <a:buFont typeface="Arial" panose="020B0604020202020204" pitchFamily="34" charset="0"/>
              <a:buChar char="•"/>
            </a:pPr>
            <a:r>
              <a:rPr lang="en-US" b="1" dirty="0">
                <a:solidFill>
                  <a:srgbClr val="000000"/>
                </a:solidFill>
                <a:latin typeface="Arial" pitchFamily="34" charset="0"/>
                <a:cs typeface="Arial" pitchFamily="34" charset="-120"/>
              </a:rPr>
              <a:t>Zone-Based Policy</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1537</Words>
  <Application>Microsoft Office PowerPoint</Application>
  <PresentationFormat>On-screen Show (16:9)</PresentationFormat>
  <Paragraphs>178</Paragraphs>
  <Slides>19</Slides>
  <Notes>19</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1_Office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23</cp:revision>
  <dcterms:created xsi:type="dcterms:W3CDTF">2020-12-08T18:27:12Z</dcterms:created>
  <dcterms:modified xsi:type="dcterms:W3CDTF">2022-08-29T15:08:14Z</dcterms:modified>
</cp:coreProperties>
</file>