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2.xml" ContentType="application/vnd.openxmlformats-officedocument.presentationml.tags+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Lst>
  <p:notesMasterIdLst>
    <p:notesMasterId r:id="rId81"/>
  </p:notesMasterIdLst>
  <p:handoutMasterIdLst>
    <p:handoutMasterId r:id="rId82"/>
  </p:handoutMasterIdLst>
  <p:sldIdLst>
    <p:sldId id="262" r:id="rId3"/>
    <p:sldId id="1058" r:id="rId4"/>
    <p:sldId id="263" r:id="rId5"/>
    <p:sldId id="264" r:id="rId6"/>
    <p:sldId id="265" r:id="rId7"/>
    <p:sldId id="1087" r:id="rId8"/>
    <p:sldId id="266" r:id="rId9"/>
    <p:sldId id="1088" r:id="rId10"/>
    <p:sldId id="267" r:id="rId11"/>
    <p:sldId id="1089" r:id="rId12"/>
    <p:sldId id="268" r:id="rId13"/>
    <p:sldId id="1090" r:id="rId14"/>
    <p:sldId id="269" r:id="rId15"/>
    <p:sldId id="1072" r:id="rId16"/>
    <p:sldId id="270" r:id="rId17"/>
    <p:sldId id="271" r:id="rId18"/>
    <p:sldId id="1091" r:id="rId19"/>
    <p:sldId id="272" r:id="rId20"/>
    <p:sldId id="1078" r:id="rId21"/>
    <p:sldId id="1079" r:id="rId22"/>
    <p:sldId id="1080" r:id="rId23"/>
    <p:sldId id="273" r:id="rId24"/>
    <p:sldId id="274" r:id="rId25"/>
    <p:sldId id="275" r:id="rId26"/>
    <p:sldId id="1074" r:id="rId27"/>
    <p:sldId id="277" r:id="rId28"/>
    <p:sldId id="278" r:id="rId29"/>
    <p:sldId id="279" r:id="rId30"/>
    <p:sldId id="280" r:id="rId31"/>
    <p:sldId id="1092" r:id="rId32"/>
    <p:sldId id="281" r:id="rId33"/>
    <p:sldId id="1073" r:id="rId34"/>
    <p:sldId id="1093" r:id="rId35"/>
    <p:sldId id="1076" r:id="rId36"/>
    <p:sldId id="1081" r:id="rId37"/>
    <p:sldId id="283" r:id="rId38"/>
    <p:sldId id="284" r:id="rId39"/>
    <p:sldId id="285" r:id="rId40"/>
    <p:sldId id="286" r:id="rId41"/>
    <p:sldId id="287" r:id="rId42"/>
    <p:sldId id="288" r:id="rId43"/>
    <p:sldId id="289" r:id="rId44"/>
    <p:sldId id="290" r:id="rId45"/>
    <p:sldId id="291" r:id="rId46"/>
    <p:sldId id="293" r:id="rId47"/>
    <p:sldId id="294" r:id="rId48"/>
    <p:sldId id="1094" r:id="rId49"/>
    <p:sldId id="295" r:id="rId50"/>
    <p:sldId id="296" r:id="rId51"/>
    <p:sldId id="297" r:id="rId52"/>
    <p:sldId id="298" r:id="rId53"/>
    <p:sldId id="1095" r:id="rId54"/>
    <p:sldId id="1096" r:id="rId55"/>
    <p:sldId id="299" r:id="rId56"/>
    <p:sldId id="300" r:id="rId57"/>
    <p:sldId id="301" r:id="rId58"/>
    <p:sldId id="302" r:id="rId59"/>
    <p:sldId id="303" r:id="rId60"/>
    <p:sldId id="304" r:id="rId61"/>
    <p:sldId id="305" r:id="rId62"/>
    <p:sldId id="306" r:id="rId63"/>
    <p:sldId id="307" r:id="rId64"/>
    <p:sldId id="1098" r:id="rId65"/>
    <p:sldId id="308" r:id="rId66"/>
    <p:sldId id="1082" r:id="rId67"/>
    <p:sldId id="310" r:id="rId68"/>
    <p:sldId id="1099" r:id="rId69"/>
    <p:sldId id="1100" r:id="rId70"/>
    <p:sldId id="1101" r:id="rId71"/>
    <p:sldId id="312" r:id="rId72"/>
    <p:sldId id="313" r:id="rId73"/>
    <p:sldId id="314" r:id="rId74"/>
    <p:sldId id="315" r:id="rId75"/>
    <p:sldId id="1103" r:id="rId76"/>
    <p:sldId id="1104" r:id="rId77"/>
    <p:sldId id="1086" r:id="rId78"/>
    <p:sldId id="1102" r:id="rId79"/>
    <p:sldId id="1105" r:id="rId80"/>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Gibbons -X (jagibbon - UNICON INC at Cisco)" initials="JGX(UIaC" lastIdx="1" clrIdx="0">
    <p:extLst>
      <p:ext uri="{19B8F6BF-5375-455C-9EA6-DF929625EA0E}">
        <p15:presenceInfo xmlns:p15="http://schemas.microsoft.com/office/powerpoint/2012/main" userId="S::jagibbon@cisco.com::6c22a3d5-1ec6-41bb-bccc-597d33cd3b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94" autoAdjust="0"/>
    <p:restoredTop sz="76250" autoAdjust="0"/>
  </p:normalViewPr>
  <p:slideViewPr>
    <p:cSldViewPr snapToGrid="0" snapToObjects="1">
      <p:cViewPr varScale="1">
        <p:scale>
          <a:sx n="116" d="100"/>
          <a:sy n="116" d="100"/>
        </p:scale>
        <p:origin x="1794" y="96"/>
      </p:cViewPr>
      <p:guideLst/>
    </p:cSldViewPr>
  </p:slideViewPr>
  <p:notesTextViewPr>
    <p:cViewPr>
      <p:scale>
        <a:sx n="1" d="1"/>
        <a:sy n="1" d="1"/>
      </p:scale>
      <p:origin x="0" y="0"/>
    </p:cViewPr>
  </p:notesTextViewPr>
  <p:notesViewPr>
    <p:cSldViewPr snapToGrid="0" snapToObjects="1">
      <p:cViewPr varScale="1">
        <p:scale>
          <a:sx n="51" d="100"/>
          <a:sy n="51" d="100"/>
        </p:scale>
        <p:origin x="2968"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7092E6-3EA0-4111-B181-C8760F636FD7}"/>
              </a:ext>
            </a:extLst>
          </p:cNvPr>
          <p:cNvSpPr>
            <a:spLocks noGrp="1"/>
          </p:cNvSpPr>
          <p:nvPr>
            <p:ph type="hdr" sz="quarter"/>
          </p:nvPr>
        </p:nvSpPr>
        <p:spPr>
          <a:xfrm>
            <a:off x="0" y="0"/>
            <a:ext cx="222885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E44BB5-D272-4290-8539-C50F3B771E9A}"/>
              </a:ext>
            </a:extLst>
          </p:cNvPr>
          <p:cNvSpPr>
            <a:spLocks noGrp="1"/>
          </p:cNvSpPr>
          <p:nvPr>
            <p:ph type="dt" sz="quarter" idx="1"/>
          </p:nvPr>
        </p:nvSpPr>
        <p:spPr>
          <a:xfrm>
            <a:off x="2913063" y="0"/>
            <a:ext cx="2228850" cy="458788"/>
          </a:xfrm>
          <a:prstGeom prst="rect">
            <a:avLst/>
          </a:prstGeom>
        </p:spPr>
        <p:txBody>
          <a:bodyPr vert="horz" lIns="91440" tIns="45720" rIns="91440" bIns="45720" rtlCol="0"/>
          <a:lstStyle>
            <a:lvl1pPr algn="r">
              <a:defRPr sz="1200"/>
            </a:lvl1pPr>
          </a:lstStyle>
          <a:p>
            <a:fld id="{B5778537-B6DA-49C2-8D44-F4387AE0275A}" type="datetimeFigureOut">
              <a:rPr lang="en-US" smtClean="0"/>
              <a:t>8/29/2022</a:t>
            </a:fld>
            <a:endParaRPr lang="en-US"/>
          </a:p>
        </p:txBody>
      </p:sp>
      <p:sp>
        <p:nvSpPr>
          <p:cNvPr id="4" name="Footer Placeholder 3">
            <a:extLst>
              <a:ext uri="{FF2B5EF4-FFF2-40B4-BE49-F238E27FC236}">
                <a16:creationId xmlns:a16="http://schemas.microsoft.com/office/drawing/2014/main" id="{E15314A0-5DB9-47A7-98BB-5C3C29E0DD67}"/>
              </a:ext>
            </a:extLst>
          </p:cNvPr>
          <p:cNvSpPr>
            <a:spLocks noGrp="1"/>
          </p:cNvSpPr>
          <p:nvPr>
            <p:ph type="ftr" sz="quarter" idx="2"/>
          </p:nvPr>
        </p:nvSpPr>
        <p:spPr>
          <a:xfrm>
            <a:off x="0" y="8685213"/>
            <a:ext cx="222885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5CF247-3C17-4ED9-BA06-2FC5374B9F3E}"/>
              </a:ext>
            </a:extLst>
          </p:cNvPr>
          <p:cNvSpPr>
            <a:spLocks noGrp="1"/>
          </p:cNvSpPr>
          <p:nvPr>
            <p:ph type="sldNum" sz="quarter" idx="3"/>
          </p:nvPr>
        </p:nvSpPr>
        <p:spPr>
          <a:xfrm>
            <a:off x="2913063" y="8685213"/>
            <a:ext cx="2228850" cy="458787"/>
          </a:xfrm>
          <a:prstGeom prst="rect">
            <a:avLst/>
          </a:prstGeom>
        </p:spPr>
        <p:txBody>
          <a:bodyPr vert="horz" lIns="91440" tIns="45720" rIns="91440" bIns="45720" rtlCol="0" anchor="b"/>
          <a:lstStyle>
            <a:lvl1pPr algn="r">
              <a:defRPr sz="1200"/>
            </a:lvl1pPr>
          </a:lstStyle>
          <a:p>
            <a:fld id="{7323A38B-C508-442E-91DB-69DC629AA253}" type="slidenum">
              <a:rPr lang="en-US" smtClean="0"/>
              <a:t>‹#›</a:t>
            </a:fld>
            <a:endParaRPr lang="en-US"/>
          </a:p>
        </p:txBody>
      </p:sp>
    </p:spTree>
    <p:extLst>
      <p:ext uri="{BB962C8B-B14F-4D97-AF65-F5344CB8AC3E}">
        <p14:creationId xmlns:p14="http://schemas.microsoft.com/office/powerpoint/2010/main" val="3222210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05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6: 6: Device Monitoring and Management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6.1: Secure Cisco IOS Image and Configuration Files
6.1.4: Configuring Secure Copy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1529403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6.1: Secure Cisco IOS Image and Configuration Files
6.1.5: Recovering a Router Password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6.1: Secure Cisco IOS Image and Configuration Files
6.1.6: Password Recovery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3518510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6.1: Secure Cisco IOS Image and Configuration Files
6.1.6: Password Recovery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6.2: Lock Down a Router Using AutoSecure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6.2: Lock Down a Router Using AutoSecure
6.2.1: Discovery Protocols CDP and LLDP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6.2: Lock Down a Router Using AutoSecure
6.2.1: Discovery Protocols CDP and LLDP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2229380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6.2: Lock Down a Router Using AutoSecure
6.2.2: Settings for Protocols and Services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6.2: Lock Down a Router Using AutoSecure
6.2.2: Settings for Protocols and Services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dirty="0"/>
          </a:p>
        </p:txBody>
      </p:sp>
    </p:spTree>
    <p:extLst>
      <p:ext uri="{BB962C8B-B14F-4D97-AF65-F5344CB8AC3E}">
        <p14:creationId xmlns:p14="http://schemas.microsoft.com/office/powerpoint/2010/main" val="173416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7C839C26-801B-42B6-A101-60F37FE2B0A8}"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3080891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6.2: Lock Down a Router Using AutoSecure
6.2.2: Settings for Protocols and Services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dirty="0"/>
          </a:p>
        </p:txBody>
      </p:sp>
    </p:spTree>
    <p:extLst>
      <p:ext uri="{BB962C8B-B14F-4D97-AF65-F5344CB8AC3E}">
        <p14:creationId xmlns:p14="http://schemas.microsoft.com/office/powerpoint/2010/main" val="3186120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6.2: Lock Down a Router Using AutoSecure
6.2.2: Settings for Protocols and Services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dirty="0"/>
          </a:p>
        </p:txBody>
      </p:sp>
    </p:spTree>
    <p:extLst>
      <p:ext uri="{BB962C8B-B14F-4D97-AF65-F5344CB8AC3E}">
        <p14:creationId xmlns:p14="http://schemas.microsoft.com/office/powerpoint/2010/main" val="657345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6.2: Lock Down a Router Using AutoSecure
6.2.3: Cisco AutoSecure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6.2: Lock Down a Router Using AutoSecure
6.2.4: Using the Cisco AutoSecure Feature
</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6.2: Lock Down a Router Using AutoSecure
6.2.5: Using the auto secure Command</a:t>
            </a:r>
          </a:p>
          <a:p>
            <a:r>
              <a:rPr lang="en-US" dirty="0"/>
              <a:t>6.2.6: Syntax Checker - Using the auto secure Command
</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6.3: Routing Protocol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6.3: Routing Protocol Authentication
6.3.1: Dynamic Routing Protocols
</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6.3: Routing Protocol Authentication
6.3.2: Routing Protocol Spoofing
</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6.3: Routing Protocol Authentication
6.3.3: OSPF MD5 Routing Protocol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6.3: Routing Protocol Authentication
6.3.3: OSPF MD5 Routing Protocol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dirty="0"/>
          </a:p>
        </p:txBody>
      </p:sp>
    </p:spTree>
    <p:extLst>
      <p:ext uri="{BB962C8B-B14F-4D97-AF65-F5344CB8AC3E}">
        <p14:creationId xmlns:p14="http://schemas.microsoft.com/office/powerpoint/2010/main" val="95104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6.1: Secure Cisco IOS Image and Configuration Files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6.3: Routing Protocol Authentication
6.3.4: OSPF SHA Routing Protocol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6.3: Routing Protocol Authentication
6.3.4: OSPF SHA Routing Protocol Authentication 
6.3.5: Syntax Checker- OSPF SHA Routing Protocol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dirty="0"/>
          </a:p>
        </p:txBody>
      </p:sp>
    </p:spTree>
    <p:extLst>
      <p:ext uri="{BB962C8B-B14F-4D97-AF65-F5344CB8AC3E}">
        <p14:creationId xmlns:p14="http://schemas.microsoft.com/office/powerpoint/2010/main" val="579873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6.3: Routing Protocol Authentication
6.3.4: OSPF SHA Routing Protocol Authentication 
6.3.5: Syntax Checker- OSPF SHA Routing Protocol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dirty="0"/>
          </a:p>
        </p:txBody>
      </p:sp>
    </p:spTree>
    <p:extLst>
      <p:ext uri="{BB962C8B-B14F-4D97-AF65-F5344CB8AC3E}">
        <p14:creationId xmlns:p14="http://schemas.microsoft.com/office/powerpoint/2010/main" val="1071598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6.3: Routing Protocol Authentication
6.3.6 - Lab
</a:t>
            </a:r>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dirty="0"/>
          </a:p>
        </p:txBody>
      </p:sp>
    </p:spTree>
    <p:extLst>
      <p:ext uri="{BB962C8B-B14F-4D97-AF65-F5344CB8AC3E}">
        <p14:creationId xmlns:p14="http://schemas.microsoft.com/office/powerpoint/2010/main" val="2461366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Managements
6.3: Routing Protocol Authentication
6.3.7 PT-Configure OSPF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dirty="0"/>
          </a:p>
        </p:txBody>
      </p:sp>
    </p:spTree>
    <p:extLst>
      <p:ext uri="{BB962C8B-B14F-4D97-AF65-F5344CB8AC3E}">
        <p14:creationId xmlns:p14="http://schemas.microsoft.com/office/powerpoint/2010/main" val="1599978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6.4: Secure Management and Reporting
</a:t>
            </a:r>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6.4: Secure Management and Reporting
6.4.1: Determining the Type of Management Access
</a:t>
            </a:r>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6.4: Secure Management and Reporting
6.4.2: Out-of-Band and In-Band Access
</a:t>
            </a:r>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6.5: Network Security Using Syslog
</a:t>
            </a:r>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6.5: Network Security Using Syslog
6.5.1: Introduction to Syslog
</a:t>
            </a:r>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6.1: Secure Cisco IOS Image and Configuration Files
6.1.1: Cisco IOS Resilient Configuration Feature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6.5: Network Security Using Syslog
6.5.2: Syslog Operation
</a:t>
            </a:r>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6.5: Network Security Using Syslog
6.5.3: Syslog Message Format
</a:t>
            </a:r>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6.5: Network Security Using Syslog
6.5.4: Syslog Facilities
</a:t>
            </a:r>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6.5: Network Security Using Syslog
6.5.5: Configure Syslog Timestamps</a:t>
            </a:r>
          </a:p>
          <a:p>
            <a:r>
              <a:rPr lang="en-US" dirty="0"/>
              <a:t>6.5.6: Check Your Understanding - Syslog Operation
</a:t>
            </a:r>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6.5: Network Security Using Syslog
6.5.7: Syslog Systems
</a:t>
            </a:r>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6.5: Network Security Using Syslog
6.5.8: Configuring System Logging
</a:t>
            </a:r>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6.5: Network Security Using Syslog
6.5.8: Configuring System Logging
</a:t>
            </a:r>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dirty="0"/>
          </a:p>
        </p:txBody>
      </p:sp>
    </p:spTree>
    <p:extLst>
      <p:ext uri="{BB962C8B-B14F-4D97-AF65-F5344CB8AC3E}">
        <p14:creationId xmlns:p14="http://schemas.microsoft.com/office/powerpoint/2010/main" val="2678514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6.6: NTP Configuration
</a:t>
            </a:r>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6.6: NTP Configuration
6.6.1: Time and Calendar Services
</a:t>
            </a:r>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6.6: NTP Configuration
6.6.2: NTP Operation
</a:t>
            </a:r>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6.1: Secure Cisco IOS Image and Configuration Files
6.1.2: Enabling the IOS Image Resilience Feature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6.6: NTP Configuration
6.6.3: Configure and Verify NTP</a:t>
            </a:r>
          </a:p>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6.6: NTP Configuration
6.6.3: Configure and Verify NTP</a:t>
            </a:r>
          </a:p>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dirty="0"/>
          </a:p>
        </p:txBody>
      </p:sp>
    </p:spTree>
    <p:extLst>
      <p:ext uri="{BB962C8B-B14F-4D97-AF65-F5344CB8AC3E}">
        <p14:creationId xmlns:p14="http://schemas.microsoft.com/office/powerpoint/2010/main" val="38999973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6.6: NTP Configuration
6.6.3: Configure and Verify NTP</a:t>
            </a:r>
          </a:p>
          <a:p>
            <a:r>
              <a:rPr lang="en-US" dirty="0"/>
              <a:t>6.6.4: Packet Tracer - Configure and Verify NTP
</a:t>
            </a:r>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dirty="0"/>
          </a:p>
        </p:txBody>
      </p:sp>
    </p:spTree>
    <p:extLst>
      <p:ext uri="{BB962C8B-B14F-4D97-AF65-F5344CB8AC3E}">
        <p14:creationId xmlns:p14="http://schemas.microsoft.com/office/powerpoint/2010/main" val="18899904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6.6: NTP Configuration
</a:t>
            </a:r>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6.7: SNMP Configuration
</a:t>
            </a:r>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6.7: SNMP Configuration
6.7.1: Introduction to SNMP
</a:t>
            </a:r>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6.7: SNMP Configuration
6.7.2: SNMP Operation
</a:t>
            </a:r>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6.7: SNMP Configuration
6.7.3: Management Information Base (MIB)
</a:t>
            </a:r>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6.7: SNMP Configuration
6.7.4: SNMP Versions
</a:t>
            </a:r>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6.7: SNMP Configuration
6.7.5: SNMP Vulnerabilities
</a:t>
            </a:r>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6.1: Secure Cisco IOS Image and Configuration Files
6.1.2: Enabling the IOS Image Resilience Feature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30981059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6.7: SNMP Configuration
6.7.6: SNMPv3
</a:t>
            </a:r>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6.7: SNMP Configuration
6.7.7: Configuring SNMPv3 Security
</a:t>
            </a:r>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6.7: SNMP Configuration
6.7.7: Configuring SNMPv3 Security
</a:t>
            </a:r>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dirty="0"/>
          </a:p>
        </p:txBody>
      </p:sp>
    </p:spTree>
    <p:extLst>
      <p:ext uri="{BB962C8B-B14F-4D97-AF65-F5344CB8AC3E}">
        <p14:creationId xmlns:p14="http://schemas.microsoft.com/office/powerpoint/2010/main" val="39763416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6.7: SNMP Configuration
6.7.8: SNMPv3 Security Configuration Example</a:t>
            </a:r>
          </a:p>
          <a:p>
            <a:r>
              <a:rPr lang="en-US" dirty="0"/>
              <a:t>6.7.9: Syntax Checker – SNMP3 Security Configuration Example
</a:t>
            </a:r>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6.7: SNMP Configuration
6.7.10: SNMP3 Verification
</a:t>
            </a:r>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dirty="0"/>
          </a:p>
        </p:txBody>
      </p:sp>
    </p:spTree>
    <p:extLst>
      <p:ext uri="{BB962C8B-B14F-4D97-AF65-F5344CB8AC3E}">
        <p14:creationId xmlns:p14="http://schemas.microsoft.com/office/powerpoint/2010/main" val="17606028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6.7: SNMP Configuration
6.7.10: SNMPv3 Verification
</a:t>
            </a:r>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6.7: SNMP Configuration
6.7.10: SNMPv3 Verification
</a:t>
            </a:r>
          </a:p>
        </p:txBody>
      </p:sp>
      <p:sp>
        <p:nvSpPr>
          <p:cNvPr id="4" name="Slide Number Placeholder 3"/>
          <p:cNvSpPr>
            <a:spLocks noGrp="1"/>
          </p:cNvSpPr>
          <p:nvPr>
            <p:ph type="sldNum" sz="quarter" idx="10"/>
          </p:nvPr>
        </p:nvSpPr>
        <p:spPr/>
        <p:txBody>
          <a:bodyPr/>
          <a:lstStyle/>
          <a:p>
            <a:fld id="{F7021451-1387-4CA6-816F-3879F97B5CBC}" type="slidenum">
              <a:rPr lang="en-US"/>
              <a:t>67</a:t>
            </a:fld>
            <a:endParaRPr lang="en-US" dirty="0"/>
          </a:p>
        </p:txBody>
      </p:sp>
    </p:spTree>
    <p:extLst>
      <p:ext uri="{BB962C8B-B14F-4D97-AF65-F5344CB8AC3E}">
        <p14:creationId xmlns:p14="http://schemas.microsoft.com/office/powerpoint/2010/main" val="22748948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6.7: SNMP Configuration
6.7.10: Verifying the SNMPv3 Configuration
</a:t>
            </a:r>
          </a:p>
        </p:txBody>
      </p:sp>
      <p:sp>
        <p:nvSpPr>
          <p:cNvPr id="4" name="Slide Number Placeholder 3"/>
          <p:cNvSpPr>
            <a:spLocks noGrp="1"/>
          </p:cNvSpPr>
          <p:nvPr>
            <p:ph type="sldNum" sz="quarter" idx="10"/>
          </p:nvPr>
        </p:nvSpPr>
        <p:spPr/>
        <p:txBody>
          <a:bodyPr/>
          <a:lstStyle/>
          <a:p>
            <a:fld id="{F7021451-1387-4CA6-816F-3879F97B5CBC}" type="slidenum">
              <a:rPr lang="en-US"/>
              <a:t>68</a:t>
            </a:fld>
            <a:endParaRPr lang="en-US" dirty="0"/>
          </a:p>
        </p:txBody>
      </p:sp>
    </p:spTree>
    <p:extLst>
      <p:ext uri="{BB962C8B-B14F-4D97-AF65-F5344CB8AC3E}">
        <p14:creationId xmlns:p14="http://schemas.microsoft.com/office/powerpoint/2010/main" val="12747139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6.7: SNMP Configuration
6.7.10: SNMPv3 Verification
</a:t>
            </a:r>
          </a:p>
        </p:txBody>
      </p:sp>
      <p:sp>
        <p:nvSpPr>
          <p:cNvPr id="4" name="Slide Number Placeholder 3"/>
          <p:cNvSpPr>
            <a:spLocks noGrp="1"/>
          </p:cNvSpPr>
          <p:nvPr>
            <p:ph type="sldNum" sz="quarter" idx="10"/>
          </p:nvPr>
        </p:nvSpPr>
        <p:spPr/>
        <p:txBody>
          <a:bodyPr/>
          <a:lstStyle/>
          <a:p>
            <a:fld id="{F7021451-1387-4CA6-816F-3879F97B5CBC}" type="slidenum">
              <a:rPr lang="en-US"/>
              <a:t>69</a:t>
            </a:fld>
            <a:endParaRPr lang="en-US" dirty="0"/>
          </a:p>
        </p:txBody>
      </p:sp>
    </p:spTree>
    <p:extLst>
      <p:ext uri="{BB962C8B-B14F-4D97-AF65-F5344CB8AC3E}">
        <p14:creationId xmlns:p14="http://schemas.microsoft.com/office/powerpoint/2010/main" val="3145786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6.7: SNMP Configuration
6.7.11: Lab - Securing the Router for Administrative Access
</a:t>
            </a:r>
          </a:p>
        </p:txBody>
      </p:sp>
      <p:sp>
        <p:nvSpPr>
          <p:cNvPr id="4" name="Slide Number Placeholder 3"/>
          <p:cNvSpPr>
            <a:spLocks noGrp="1"/>
          </p:cNvSpPr>
          <p:nvPr>
            <p:ph type="sldNum" sz="quarter" idx="10"/>
          </p:nvPr>
        </p:nvSpPr>
        <p:spPr/>
        <p:txBody>
          <a:bodyPr/>
          <a:lstStyle/>
          <a:p>
            <a:fld id="{F7021451-1387-4CA6-816F-3879F97B5CBC}" type="slidenum">
              <a:rPr lang="en-US"/>
              <a:t>70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6.1: Secure Cisco IOS Image and Configuration Files
6.1.3: The Primary Bootset Image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6.7: SNMP Configuration
6.7.12: Packet Tracer - Configure Cisco Routers for Syslogn NTP, and SSH Operations
</a:t>
            </a:r>
          </a:p>
        </p:txBody>
      </p:sp>
      <p:sp>
        <p:nvSpPr>
          <p:cNvPr id="4" name="Slide Number Placeholder 3"/>
          <p:cNvSpPr>
            <a:spLocks noGrp="1"/>
          </p:cNvSpPr>
          <p:nvPr>
            <p:ph type="sldNum" sz="quarter" idx="10"/>
          </p:nvPr>
        </p:nvSpPr>
        <p:spPr/>
        <p:txBody>
          <a:bodyPr/>
          <a:lstStyle/>
          <a:p>
            <a:fld id="{F7021451-1387-4CA6-816F-3879F97B5CBC}" type="slidenum">
              <a:rPr lang="en-US"/>
              <a:t>71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6.8: Device Monitoring and Management Summary
</a:t>
            </a:r>
          </a:p>
        </p:txBody>
      </p:sp>
      <p:sp>
        <p:nvSpPr>
          <p:cNvPr id="4" name="Slide Number Placeholder 3"/>
          <p:cNvSpPr>
            <a:spLocks noGrp="1"/>
          </p:cNvSpPr>
          <p:nvPr>
            <p:ph type="sldNum" sz="quarter" idx="10"/>
          </p:nvPr>
        </p:nvSpPr>
        <p:spPr/>
        <p:txBody>
          <a:bodyPr/>
          <a:lstStyle/>
          <a:p>
            <a:fld id="{F7021451-1387-4CA6-816F-3879F97B5CBC}" type="slidenum">
              <a:rPr lang="en-US"/>
              <a:t>72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6.8: Device Monitoring and Management Summary
6.8.1: What Did I Learn in this Module?
</a:t>
            </a:r>
          </a:p>
        </p:txBody>
      </p:sp>
      <p:sp>
        <p:nvSpPr>
          <p:cNvPr id="4" name="Slide Number Placeholder 3"/>
          <p:cNvSpPr>
            <a:spLocks noGrp="1"/>
          </p:cNvSpPr>
          <p:nvPr>
            <p:ph type="sldNum" sz="quarter" idx="10"/>
          </p:nvPr>
        </p:nvSpPr>
        <p:spPr/>
        <p:txBody>
          <a:bodyPr/>
          <a:lstStyle/>
          <a:p>
            <a:fld id="{F7021451-1387-4CA6-816F-3879F97B5CBC}" type="slidenum">
              <a:rPr lang="en-US"/>
              <a:t>73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6.8: Device Monitoring and Management Summary
6.8.1: What Did I Learn in this Module?
</a:t>
            </a:r>
          </a:p>
        </p:txBody>
      </p:sp>
      <p:sp>
        <p:nvSpPr>
          <p:cNvPr id="4" name="Slide Number Placeholder 3"/>
          <p:cNvSpPr>
            <a:spLocks noGrp="1"/>
          </p:cNvSpPr>
          <p:nvPr>
            <p:ph type="sldNum" sz="quarter" idx="10"/>
          </p:nvPr>
        </p:nvSpPr>
        <p:spPr/>
        <p:txBody>
          <a:bodyPr/>
          <a:lstStyle/>
          <a:p>
            <a:fld id="{F7021451-1387-4CA6-816F-3879F97B5CBC}" type="slidenum">
              <a:rPr lang="en-US"/>
              <a:t>74</a:t>
            </a:fld>
            <a:endParaRPr lang="en-US" dirty="0"/>
          </a:p>
        </p:txBody>
      </p:sp>
    </p:spTree>
    <p:extLst>
      <p:ext uri="{BB962C8B-B14F-4D97-AF65-F5344CB8AC3E}">
        <p14:creationId xmlns:p14="http://schemas.microsoft.com/office/powerpoint/2010/main" val="36297086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6.8: Device Monitoring and Management Summary
6.8.1: What Did I Learn in this Module?
</a:t>
            </a:r>
          </a:p>
        </p:txBody>
      </p:sp>
      <p:sp>
        <p:nvSpPr>
          <p:cNvPr id="4" name="Slide Number Placeholder 3"/>
          <p:cNvSpPr>
            <a:spLocks noGrp="1"/>
          </p:cNvSpPr>
          <p:nvPr>
            <p:ph type="sldNum" sz="quarter" idx="10"/>
          </p:nvPr>
        </p:nvSpPr>
        <p:spPr/>
        <p:txBody>
          <a:bodyPr/>
          <a:lstStyle/>
          <a:p>
            <a:fld id="{F7021451-1387-4CA6-816F-3879F97B5CBC}" type="slidenum">
              <a:rPr lang="en-US"/>
              <a:t>75</a:t>
            </a:fld>
            <a:endParaRPr lang="en-US" dirty="0"/>
          </a:p>
        </p:txBody>
      </p:sp>
    </p:spTree>
    <p:extLst>
      <p:ext uri="{BB962C8B-B14F-4D97-AF65-F5344CB8AC3E}">
        <p14:creationId xmlns:p14="http://schemas.microsoft.com/office/powerpoint/2010/main" val="18340546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dirty="0"/>
              <a:t>6.8: Device Monitoring and Management Summary</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76</a:t>
            </a:fld>
            <a:endParaRPr lang="en-US" dirty="0"/>
          </a:p>
        </p:txBody>
      </p:sp>
    </p:spTree>
    <p:extLst>
      <p:ext uri="{BB962C8B-B14F-4D97-AF65-F5344CB8AC3E}">
        <p14:creationId xmlns:p14="http://schemas.microsoft.com/office/powerpoint/2010/main" val="7995781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dirty="0"/>
              <a:t>6.8: Device Monitoring and Management Summary</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77</a:t>
            </a:fld>
            <a:endParaRPr lang="en-US" dirty="0"/>
          </a:p>
        </p:txBody>
      </p:sp>
    </p:spTree>
    <p:extLst>
      <p:ext uri="{BB962C8B-B14F-4D97-AF65-F5344CB8AC3E}">
        <p14:creationId xmlns:p14="http://schemas.microsoft.com/office/powerpoint/2010/main" val="29864701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78</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6.1: Secure Cisco IOS Image and Configuration Files
6.1.3: The Primary Bootset Image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61104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Device Monitoring and Management
6.1: Secure Cisco IOS Image and Configuration Files
6.1.4: Configuring Secure Copy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252896407"/>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4776045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66344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40841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255819800"/>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3463479268"/>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188625257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21280253"/>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8869159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76467677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10661191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830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8632809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501655191"/>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514822786"/>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0"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379820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6: Device Monitoring and Management</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Cisco IOS Image and Configuration Files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Configuring Secure Copy (Cont.)</a:t>
            </a:r>
          </a:p>
        </p:txBody>
      </p:sp>
      <p:pic>
        <p:nvPicPr>
          <p:cNvPr id="6" name="Picture 5">
            <a:extLst>
              <a:ext uri="{FF2B5EF4-FFF2-40B4-BE49-F238E27FC236}">
                <a16:creationId xmlns:a16="http://schemas.microsoft.com/office/drawing/2014/main" id="{ED41738D-F902-4F90-A2E7-2C2FF3171486}"/>
              </a:ext>
            </a:extLst>
          </p:cNvPr>
          <p:cNvPicPr>
            <a:picLocks noChangeAspect="1"/>
          </p:cNvPicPr>
          <p:nvPr/>
        </p:nvPicPr>
        <p:blipFill>
          <a:blip r:embed="rId3"/>
          <a:stretch>
            <a:fillRect/>
          </a:stretch>
        </p:blipFill>
        <p:spPr>
          <a:xfrm>
            <a:off x="1415888" y="889531"/>
            <a:ext cx="6312224" cy="1346269"/>
          </a:xfrm>
          <a:prstGeom prst="rect">
            <a:avLst/>
          </a:prstGeom>
        </p:spPr>
      </p:pic>
      <p:pic>
        <p:nvPicPr>
          <p:cNvPr id="8" name="Picture 7">
            <a:extLst>
              <a:ext uri="{FF2B5EF4-FFF2-40B4-BE49-F238E27FC236}">
                <a16:creationId xmlns:a16="http://schemas.microsoft.com/office/drawing/2014/main" id="{365101CE-DE60-4CB0-B3F3-A75B50D738A3}"/>
              </a:ext>
            </a:extLst>
          </p:cNvPr>
          <p:cNvPicPr>
            <a:picLocks noChangeAspect="1"/>
          </p:cNvPicPr>
          <p:nvPr/>
        </p:nvPicPr>
        <p:blipFill>
          <a:blip r:embed="rId4"/>
          <a:stretch>
            <a:fillRect/>
          </a:stretch>
        </p:blipFill>
        <p:spPr>
          <a:xfrm>
            <a:off x="1415888" y="2444700"/>
            <a:ext cx="4286470" cy="193049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10</a:t>
            </a:fld>
            <a:endParaRPr lang="en-US" dirty="0"/>
          </a:p>
        </p:txBody>
      </p:sp>
    </p:spTree>
    <p:extLst>
      <p:ext uri="{BB962C8B-B14F-4D97-AF65-F5344CB8AC3E}">
        <p14:creationId xmlns:p14="http://schemas.microsoft.com/office/powerpoint/2010/main" val="106519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Cisco IOS Image and Configuration Files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sz="2000" dirty="0"/>
              <a:t>Recover a Router Password</a:t>
            </a:r>
          </a:p>
        </p:txBody>
      </p:sp>
      <p:sp>
        <p:nvSpPr>
          <p:cNvPr id="7" name="TextBox 6">
            <a:extLst>
              <a:ext uri="{FF2B5EF4-FFF2-40B4-BE49-F238E27FC236}">
                <a16:creationId xmlns:a16="http://schemas.microsoft.com/office/drawing/2014/main" id="{38C488FD-4D52-4F82-920E-198A24CAFCB1}"/>
              </a:ext>
            </a:extLst>
          </p:cNvPr>
          <p:cNvSpPr txBox="1"/>
          <p:nvPr/>
        </p:nvSpPr>
        <p:spPr>
          <a:xfrm>
            <a:off x="116010" y="987707"/>
            <a:ext cx="1914525" cy="3046988"/>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If a router is compromised or needs to be recovered from a misconfigured password, an administrator must use password recovery procedures, such as those shown in the table. </a:t>
            </a:r>
          </a:p>
        </p:txBody>
      </p:sp>
      <p:graphicFrame>
        <p:nvGraphicFramePr>
          <p:cNvPr id="14" name="Table 13"/>
          <p:cNvGraphicFramePr>
            <a:graphicFrameLocks noGrp="1"/>
          </p:cNvGraphicFramePr>
          <p:nvPr>
            <p:extLst>
              <p:ext uri="{D42A27DB-BD31-4B8C-83A1-F6EECF244321}">
                <p14:modId xmlns:p14="http://schemas.microsoft.com/office/powerpoint/2010/main" val="1196260799"/>
              </p:ext>
            </p:extLst>
          </p:nvPr>
        </p:nvGraphicFramePr>
        <p:xfrm>
          <a:off x="1958975" y="594360"/>
          <a:ext cx="6997700" cy="4465320"/>
        </p:xfrm>
        <a:graphic>
          <a:graphicData uri="http://schemas.openxmlformats.org/drawingml/2006/table">
            <a:tbl>
              <a:tblPr/>
              <a:tblGrid>
                <a:gridCol w="2242430">
                  <a:extLst>
                    <a:ext uri="{9D8B030D-6E8A-4147-A177-3AD203B41FA5}">
                      <a16:colId xmlns:a16="http://schemas.microsoft.com/office/drawing/2014/main" val="20000"/>
                    </a:ext>
                  </a:extLst>
                </a:gridCol>
                <a:gridCol w="4755270">
                  <a:extLst>
                    <a:ext uri="{9D8B030D-6E8A-4147-A177-3AD203B41FA5}">
                      <a16:colId xmlns:a16="http://schemas.microsoft.com/office/drawing/2014/main" val="3678301469"/>
                    </a:ext>
                  </a:extLst>
                </a:gridCol>
              </a:tblGrid>
              <a:tr h="0">
                <a:tc>
                  <a:txBody>
                    <a:bodyPr/>
                    <a:lstStyle/>
                    <a:p>
                      <a:r>
                        <a:rPr lang="en-US" sz="1200" dirty="0">
                          <a:solidFill>
                            <a:srgbClr val="FFFFFF"/>
                          </a:solidFill>
                          <a:latin typeface="+mn-lt"/>
                        </a:rPr>
                        <a:t>Recover Router Passwords Steps</a:t>
                      </a:r>
                      <a:endParaRPr lang="en-US" sz="1200" dirty="0">
                        <a:latin typeface="+mn-lt"/>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endParaRPr lang="en-US" sz="1200" dirty="0">
                        <a:latin typeface="+mn-lt"/>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latin typeface="+mn-lt"/>
                          <a:cs typeface="Arial" panose="020B0604020202020204" pitchFamily="34" charset="0"/>
                        </a:rPr>
                        <a:t>Step 1.</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latin typeface="+mn-lt"/>
                          <a:cs typeface="Arial" panose="020B0604020202020204" pitchFamily="34" charset="0"/>
                        </a:rPr>
                        <a:t>Connect to the console port.</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dirty="0">
                          <a:latin typeface="+mn-lt"/>
                          <a:cs typeface="Arial" panose="020B0604020202020204" pitchFamily="34" charset="0"/>
                        </a:rPr>
                        <a:t>Step 2.</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latin typeface="+mn-lt"/>
                          <a:cs typeface="Arial" panose="020B0604020202020204" pitchFamily="34" charset="0"/>
                        </a:rPr>
                        <a:t>Record the configuration register setting.</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b="1" dirty="0">
                          <a:latin typeface="+mn-lt"/>
                          <a:cs typeface="Arial" panose="020B0604020202020204" pitchFamily="34" charset="0"/>
                        </a:rPr>
                        <a:t>Step 3.</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latin typeface="+mn-lt"/>
                          <a:cs typeface="Arial" panose="020B0604020202020204" pitchFamily="34" charset="0"/>
                        </a:rPr>
                        <a:t>Power cycle the router.</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b="1" dirty="0">
                          <a:latin typeface="+mn-lt"/>
                          <a:cs typeface="Arial" panose="020B0604020202020204" pitchFamily="34" charset="0"/>
                        </a:rPr>
                        <a:t>Step 4.</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latin typeface="+mn-lt"/>
                          <a:cs typeface="Arial" panose="020B0604020202020204" pitchFamily="34" charset="0"/>
                        </a:rPr>
                        <a:t>Issue the break sequence.</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4"/>
                  </a:ext>
                </a:extLst>
              </a:tr>
              <a:tr h="0">
                <a:tc>
                  <a:txBody>
                    <a:bodyPr/>
                    <a:lstStyle/>
                    <a:p>
                      <a:r>
                        <a:rPr lang="en-US" sz="1200" b="1" dirty="0">
                          <a:latin typeface="+mn-lt"/>
                          <a:cs typeface="Arial" panose="020B0604020202020204" pitchFamily="34" charset="0"/>
                        </a:rPr>
                        <a:t>Step 5.</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latin typeface="+mn-lt"/>
                          <a:cs typeface="Arial" panose="020B0604020202020204" pitchFamily="34" charset="0"/>
                        </a:rPr>
                        <a:t>Change the default configuration register with the </a:t>
                      </a:r>
                      <a:r>
                        <a:rPr lang="en-US" sz="1200" b="1" dirty="0">
                          <a:latin typeface="+mn-lt"/>
                          <a:cs typeface="Arial" panose="020B0604020202020204" pitchFamily="34" charset="0"/>
                        </a:rPr>
                        <a:t>confreg 0x2142</a:t>
                      </a:r>
                      <a:r>
                        <a:rPr lang="en-US" sz="1200" dirty="0">
                          <a:latin typeface="+mn-lt"/>
                          <a:cs typeface="Arial" panose="020B0604020202020204" pitchFamily="34" charset="0"/>
                        </a:rPr>
                        <a:t> command. </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b="1" dirty="0">
                          <a:latin typeface="+mn-lt"/>
                          <a:cs typeface="Arial" panose="020B0604020202020204" pitchFamily="34" charset="0"/>
                        </a:rPr>
                        <a:t>Step 6.</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latin typeface="+mn-lt"/>
                          <a:cs typeface="Arial" panose="020B0604020202020204" pitchFamily="34" charset="0"/>
                        </a:rPr>
                        <a:t>Reboot the router.</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6"/>
                  </a:ext>
                </a:extLst>
              </a:tr>
              <a:tr h="0">
                <a:tc>
                  <a:txBody>
                    <a:bodyPr/>
                    <a:lstStyle/>
                    <a:p>
                      <a:r>
                        <a:rPr lang="en-US" sz="1200" b="1" dirty="0">
                          <a:latin typeface="+mn-lt"/>
                          <a:cs typeface="Arial" panose="020B0604020202020204" pitchFamily="34" charset="0"/>
                        </a:rPr>
                        <a:t>Step 7.</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latin typeface="+mn-lt"/>
                          <a:cs typeface="Arial" panose="020B0604020202020204" pitchFamily="34" charset="0"/>
                        </a:rPr>
                        <a:t>Press </a:t>
                      </a:r>
                      <a:r>
                        <a:rPr lang="en-US" sz="1200" b="1" dirty="0">
                          <a:latin typeface="+mn-lt"/>
                          <a:cs typeface="Arial" panose="020B0604020202020204" pitchFamily="34" charset="0"/>
                        </a:rPr>
                        <a:t>Ctrl-C</a:t>
                      </a:r>
                      <a:r>
                        <a:rPr lang="en-US" sz="1200" dirty="0">
                          <a:latin typeface="+mn-lt"/>
                          <a:cs typeface="Arial" panose="020B0604020202020204" pitchFamily="34" charset="0"/>
                        </a:rPr>
                        <a:t> to skip the initial setup procedure.</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r h="0">
                <a:tc>
                  <a:txBody>
                    <a:bodyPr/>
                    <a:lstStyle/>
                    <a:p>
                      <a:r>
                        <a:rPr lang="en-US" sz="1200" b="1" dirty="0">
                          <a:latin typeface="+mn-lt"/>
                          <a:cs typeface="Arial" panose="020B0604020202020204" pitchFamily="34" charset="0"/>
                        </a:rPr>
                        <a:t>Step 8.</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latin typeface="+mn-lt"/>
                          <a:cs typeface="Arial" panose="020B0604020202020204" pitchFamily="34" charset="0"/>
                        </a:rPr>
                        <a:t>Put the router into privileged EXEC mode.</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8"/>
                  </a:ext>
                </a:extLst>
              </a:tr>
              <a:tr h="0">
                <a:tc>
                  <a:txBody>
                    <a:bodyPr/>
                    <a:lstStyle/>
                    <a:p>
                      <a:r>
                        <a:rPr lang="en-US" sz="1200" b="1" dirty="0">
                          <a:latin typeface="+mn-lt"/>
                          <a:cs typeface="Arial" panose="020B0604020202020204" pitchFamily="34" charset="0"/>
                        </a:rPr>
                        <a:t>Step 9.</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latin typeface="+mn-lt"/>
                          <a:cs typeface="Arial" panose="020B0604020202020204" pitchFamily="34" charset="0"/>
                        </a:rPr>
                        <a:t>Copy the startup configuration to the running configuration.</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9"/>
                  </a:ext>
                </a:extLst>
              </a:tr>
              <a:tr h="0">
                <a:tc>
                  <a:txBody>
                    <a:bodyPr/>
                    <a:lstStyle/>
                    <a:p>
                      <a:r>
                        <a:rPr lang="en-US" sz="1200" b="1" dirty="0">
                          <a:latin typeface="+mn-lt"/>
                          <a:cs typeface="Arial" panose="020B0604020202020204" pitchFamily="34" charset="0"/>
                        </a:rPr>
                        <a:t>Step 10.</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latin typeface="+mn-lt"/>
                          <a:cs typeface="Arial" panose="020B0604020202020204" pitchFamily="34" charset="0"/>
                        </a:rPr>
                        <a:t>Verify the configuration.</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0"/>
                  </a:ext>
                </a:extLst>
              </a:tr>
              <a:tr h="0">
                <a:tc>
                  <a:txBody>
                    <a:bodyPr/>
                    <a:lstStyle/>
                    <a:p>
                      <a:r>
                        <a:rPr lang="en-US" sz="1200" b="1" dirty="0">
                          <a:latin typeface="+mn-lt"/>
                          <a:cs typeface="Arial" panose="020B0604020202020204" pitchFamily="34" charset="0"/>
                        </a:rPr>
                        <a:t>Step 11.</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latin typeface="+mn-lt"/>
                          <a:cs typeface="Arial" panose="020B0604020202020204" pitchFamily="34" charset="0"/>
                        </a:rPr>
                        <a:t>Change the enable secret password.</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1"/>
                  </a:ext>
                </a:extLst>
              </a:tr>
              <a:tr h="0">
                <a:tc>
                  <a:txBody>
                    <a:bodyPr/>
                    <a:lstStyle/>
                    <a:p>
                      <a:r>
                        <a:rPr lang="en-US" sz="1200" b="1" dirty="0">
                          <a:latin typeface="+mn-lt"/>
                          <a:cs typeface="Arial" panose="020B0604020202020204" pitchFamily="34" charset="0"/>
                        </a:rPr>
                        <a:t>Step 12.</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latin typeface="+mn-lt"/>
                          <a:cs typeface="Arial" panose="020B0604020202020204" pitchFamily="34" charset="0"/>
                        </a:rPr>
                        <a:t>Enable all interfaces.</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2"/>
                  </a:ext>
                </a:extLst>
              </a:tr>
              <a:tr h="0">
                <a:tc>
                  <a:txBody>
                    <a:bodyPr/>
                    <a:lstStyle/>
                    <a:p>
                      <a:r>
                        <a:rPr lang="en-US" sz="1200" b="1" dirty="0">
                          <a:latin typeface="+mn-lt"/>
                          <a:cs typeface="Arial" panose="020B0604020202020204" pitchFamily="34" charset="0"/>
                        </a:rPr>
                        <a:t>Step 13.</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latin typeface="+mn-lt"/>
                          <a:cs typeface="Arial" panose="020B0604020202020204" pitchFamily="34" charset="0"/>
                        </a:rPr>
                        <a:t>Return the configuration-register to the original setting recorded from Step 2. Use the </a:t>
                      </a:r>
                      <a:r>
                        <a:rPr lang="en-US" sz="1200" b="1" dirty="0">
                          <a:latin typeface="+mn-lt"/>
                          <a:cs typeface="Arial" panose="020B0604020202020204" pitchFamily="34" charset="0"/>
                        </a:rPr>
                        <a:t>config-register</a:t>
                      </a:r>
                      <a:r>
                        <a:rPr lang="en-US" sz="1200" dirty="0">
                          <a:latin typeface="+mn-lt"/>
                          <a:cs typeface="Arial" panose="020B0604020202020204" pitchFamily="34" charset="0"/>
                        </a:rPr>
                        <a:t> global config command. </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3"/>
                  </a:ext>
                </a:extLst>
              </a:tr>
              <a:tr h="0">
                <a:tc>
                  <a:txBody>
                    <a:bodyPr/>
                    <a:lstStyle/>
                    <a:p>
                      <a:r>
                        <a:rPr lang="en-US" sz="1200" b="1" dirty="0">
                          <a:latin typeface="+mn-lt"/>
                          <a:cs typeface="Arial" panose="020B0604020202020204" pitchFamily="34" charset="0"/>
                        </a:rPr>
                        <a:t>Step 14.</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latin typeface="+mn-lt"/>
                          <a:cs typeface="Arial" panose="020B0604020202020204" pitchFamily="34" charset="0"/>
                        </a:rPr>
                        <a:t>Save the configuration changes.</a:t>
                      </a:r>
                    </a:p>
                  </a:txBody>
                  <a:tcPr anchor="ctr">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4"/>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Cisco IOS Image and Configuration Files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Password Recovery </a:t>
            </a:r>
          </a:p>
        </p:txBody>
      </p:sp>
      <p:sp>
        <p:nvSpPr>
          <p:cNvPr id="5" name="Object4"/>
          <p:cNvSpPr/>
          <p:nvPr/>
        </p:nvSpPr>
        <p:spPr>
          <a:xfrm>
            <a:off x="0" y="673400"/>
            <a:ext cx="8620125"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If someone gained physical access to a router, they could potentially gain control of that device through the password recovery procedure.</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An administrator can mitigate this potential security breach by using the </a:t>
            </a:r>
            <a:r>
              <a:rPr lang="en-US" sz="1600" b="1" dirty="0">
                <a:latin typeface="Arial" panose="020B0604020202020204" pitchFamily="34" charset="0"/>
                <a:cs typeface="Arial" panose="020B0604020202020204" pitchFamily="34" charset="0"/>
              </a:rPr>
              <a:t>no service password-recovery</a:t>
            </a:r>
            <a:r>
              <a:rPr lang="en-US" sz="1600" dirty="0">
                <a:latin typeface="Arial" panose="020B0604020202020204" pitchFamily="34" charset="0"/>
                <a:cs typeface="Arial" panose="020B0604020202020204" pitchFamily="34" charset="0"/>
              </a:rPr>
              <a:t> global configuration mode command. This command is a hidden Cisco IOS command and has no arguments or keywords. When the </a:t>
            </a:r>
            <a:r>
              <a:rPr lang="en-US" sz="1600" b="1" dirty="0">
                <a:latin typeface="Arial" panose="020B0604020202020204" pitchFamily="34" charset="0"/>
                <a:cs typeface="Arial" panose="020B0604020202020204" pitchFamily="34" charset="0"/>
              </a:rPr>
              <a:t>no service password-recovery</a:t>
            </a:r>
            <a:r>
              <a:rPr lang="en-US" sz="1600" dirty="0">
                <a:latin typeface="Arial" panose="020B0604020202020204" pitchFamily="34" charset="0"/>
                <a:cs typeface="Arial" panose="020B0604020202020204" pitchFamily="34" charset="0"/>
              </a:rPr>
              <a:t> command is entered, a warning message displays and must be acknowledged before the feature is enabled, as shown in the figure.</a:t>
            </a:r>
          </a:p>
        </p:txBody>
      </p:sp>
      <p:pic>
        <p:nvPicPr>
          <p:cNvPr id="8" name="Picture 7">
            <a:extLst>
              <a:ext uri="{FF2B5EF4-FFF2-40B4-BE49-F238E27FC236}">
                <a16:creationId xmlns:a16="http://schemas.microsoft.com/office/drawing/2014/main" id="{4A90AA54-EC05-42B8-AA93-CB4AAA8782E9}"/>
              </a:ext>
            </a:extLst>
          </p:cNvPr>
          <p:cNvPicPr>
            <a:picLocks noChangeAspect="1"/>
          </p:cNvPicPr>
          <p:nvPr/>
        </p:nvPicPr>
        <p:blipFill>
          <a:blip r:embed="rId3"/>
          <a:stretch>
            <a:fillRect/>
          </a:stretch>
        </p:blipFill>
        <p:spPr>
          <a:xfrm>
            <a:off x="1884237" y="3016167"/>
            <a:ext cx="4851649" cy="161298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12</a:t>
            </a:fld>
            <a:endParaRPr lang="en-US" dirty="0"/>
          </a:p>
        </p:txBody>
      </p:sp>
    </p:spTree>
    <p:extLst>
      <p:ext uri="{BB962C8B-B14F-4D97-AF65-F5344CB8AC3E}">
        <p14:creationId xmlns:p14="http://schemas.microsoft.com/office/powerpoint/2010/main" val="344775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Cisco IOS Image and Configuration Files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Password Recovery (Cont.) </a:t>
            </a:r>
          </a:p>
        </p:txBody>
      </p:sp>
      <p:sp>
        <p:nvSpPr>
          <p:cNvPr id="5" name="Object4"/>
          <p:cNvSpPr/>
          <p:nvPr/>
        </p:nvSpPr>
        <p:spPr>
          <a:xfrm>
            <a:off x="0" y="673400"/>
            <a:ext cx="8686800" cy="6029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When it is configured, the </a:t>
            </a:r>
            <a:r>
              <a:rPr lang="en-US" sz="1600" b="1" dirty="0">
                <a:latin typeface="Arial" panose="020B0604020202020204" pitchFamily="34" charset="0"/>
                <a:cs typeface="Arial" panose="020B0604020202020204" pitchFamily="34" charset="0"/>
              </a:rPr>
              <a:t>show running-config</a:t>
            </a:r>
            <a:r>
              <a:rPr lang="en-US" sz="1600" dirty="0">
                <a:latin typeface="Arial" panose="020B0604020202020204" pitchFamily="34" charset="0"/>
                <a:cs typeface="Arial" panose="020B0604020202020204" pitchFamily="34" charset="0"/>
              </a:rPr>
              <a:t> command displays a </a:t>
            </a:r>
            <a:r>
              <a:rPr lang="en-US" sz="1600" b="1" dirty="0">
                <a:latin typeface="Arial" panose="020B0604020202020204" pitchFamily="34" charset="0"/>
                <a:cs typeface="Arial" panose="020B0604020202020204" pitchFamily="34" charset="0"/>
              </a:rPr>
              <a:t>no service password-recovery</a:t>
            </a:r>
            <a:r>
              <a:rPr lang="en-US" sz="1600" dirty="0">
                <a:latin typeface="Arial" panose="020B0604020202020204" pitchFamily="34" charset="0"/>
                <a:cs typeface="Arial" panose="020B0604020202020204" pitchFamily="34" charset="0"/>
              </a:rPr>
              <a:t> statement, as shown here.</a:t>
            </a:r>
          </a:p>
        </p:txBody>
      </p:sp>
      <p:pic>
        <p:nvPicPr>
          <p:cNvPr id="8" name="Picture 7">
            <a:extLst>
              <a:ext uri="{FF2B5EF4-FFF2-40B4-BE49-F238E27FC236}">
                <a16:creationId xmlns:a16="http://schemas.microsoft.com/office/drawing/2014/main" id="{80247A8C-DEC1-46AD-ACEE-E612C02152AF}"/>
              </a:ext>
            </a:extLst>
          </p:cNvPr>
          <p:cNvPicPr>
            <a:picLocks noChangeAspect="1"/>
          </p:cNvPicPr>
          <p:nvPr/>
        </p:nvPicPr>
        <p:blipFill>
          <a:blip r:embed="rId3"/>
          <a:stretch>
            <a:fillRect/>
          </a:stretch>
        </p:blipFill>
        <p:spPr>
          <a:xfrm>
            <a:off x="2292258" y="1374724"/>
            <a:ext cx="3587934" cy="197495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Cisco IOS Image and Configuration Files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Password Recovery (Cont.) </a:t>
            </a:r>
          </a:p>
        </p:txBody>
      </p:sp>
      <p:sp>
        <p:nvSpPr>
          <p:cNvPr id="5" name="Object4"/>
          <p:cNvSpPr/>
          <p:nvPr/>
        </p:nvSpPr>
        <p:spPr>
          <a:xfrm>
            <a:off x="0" y="914400"/>
            <a:ext cx="822960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To recover a device after the </a:t>
            </a:r>
            <a:r>
              <a:rPr lang="en-US" b="1" dirty="0">
                <a:latin typeface="Arial" panose="020B0604020202020204" pitchFamily="34" charset="0"/>
                <a:cs typeface="Arial" panose="020B0604020202020204" pitchFamily="34" charset="0"/>
              </a:rPr>
              <a:t>no service password-recovery</a:t>
            </a:r>
            <a:r>
              <a:rPr lang="en-US" dirty="0">
                <a:latin typeface="Arial" panose="020B0604020202020204" pitchFamily="34" charset="0"/>
                <a:cs typeface="Arial" panose="020B0604020202020204" pitchFamily="34" charset="0"/>
              </a:rPr>
              <a:t> command is entered, initiate the break sequence within five seconds after the image decompresses during the boot. </a:t>
            </a:r>
          </a:p>
          <a:p>
            <a:pPr>
              <a:lnSpc>
                <a:spcPts val="2000"/>
              </a:lnSpc>
            </a:pPr>
            <a:endParaRPr lang="en-US" dirty="0">
              <a:latin typeface="Arial" panose="020B0604020202020204" pitchFamily="34" charset="0"/>
              <a:cs typeface="Arial" panose="020B0604020202020204" pitchFamily="34" charset="0"/>
            </a:endParaRPr>
          </a:p>
          <a:p>
            <a:pPr marL="285750" indent="-285750">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You are prompted to confirm the break key action. After the action is confirmed, the startup configuration is completely erased, the password recovery procedure is enabled, and the router boots with the factory default configuration. </a:t>
            </a:r>
          </a:p>
          <a:p>
            <a:pPr>
              <a:lnSpc>
                <a:spcPts val="2000"/>
              </a:lnSpc>
            </a:pPr>
            <a:endParaRPr lang="en-US" dirty="0">
              <a:latin typeface="Arial" panose="020B0604020202020204" pitchFamily="34" charset="0"/>
              <a:cs typeface="Arial" panose="020B0604020202020204" pitchFamily="34" charset="0"/>
            </a:endParaRPr>
          </a:p>
          <a:p>
            <a:pPr marL="285750" indent="-285750">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If you do not confirm the break action, the router boots normally with the </a:t>
            </a:r>
            <a:r>
              <a:rPr lang="en-US" b="1" dirty="0">
                <a:latin typeface="Arial" panose="020B0604020202020204" pitchFamily="34" charset="0"/>
                <a:cs typeface="Arial" panose="020B0604020202020204" pitchFamily="34" charset="0"/>
              </a:rPr>
              <a:t>no service password-recovery</a:t>
            </a:r>
            <a:r>
              <a:rPr lang="en-US" dirty="0">
                <a:latin typeface="Arial" panose="020B0604020202020204" pitchFamily="34" charset="0"/>
                <a:cs typeface="Arial" panose="020B0604020202020204" pitchFamily="34" charset="0"/>
              </a:rPr>
              <a:t> command enabled.</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14</a:t>
            </a:fld>
            <a:endParaRPr lang="en-US" dirty="0"/>
          </a:p>
        </p:txBody>
      </p:sp>
    </p:spTree>
    <p:extLst>
      <p:ext uri="{BB962C8B-B14F-4D97-AF65-F5344CB8AC3E}">
        <p14:creationId xmlns:p14="http://schemas.microsoft.com/office/powerpoint/2010/main" val="43157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6.2 Lock Down a Router Using AutoSecure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Lock Down a Router Using AutoSecure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Discovery Protocols CDP and LLDP</a:t>
            </a:r>
          </a:p>
        </p:txBody>
      </p:sp>
      <p:sp>
        <p:nvSpPr>
          <p:cNvPr id="5" name="Object4"/>
          <p:cNvSpPr/>
          <p:nvPr/>
        </p:nvSpPr>
        <p:spPr>
          <a:xfrm>
            <a:off x="-1" y="914400"/>
            <a:ext cx="8817997"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Some of the default services can make the device vulnerable to attack if security is not enabled.</a:t>
            </a:r>
          </a:p>
          <a:p>
            <a:pPr>
              <a:lnSpc>
                <a:spcPts val="2000"/>
              </a:lnSpc>
            </a:pPr>
            <a:endParaRPr lang="en-US" sz="1600" dirty="0">
              <a:latin typeface="Arial" panose="020B0604020202020204" pitchFamily="34" charset="0"/>
              <a:cs typeface="Arial" panose="020B0604020202020204" pitchFamily="34" charset="0"/>
            </a:endParaRPr>
          </a:p>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The Cisco Discovery Protocol (CDP) is an example of a service that is enabled by default on Cisco routers.</a:t>
            </a:r>
          </a:p>
          <a:p>
            <a:pPr>
              <a:lnSpc>
                <a:spcPts val="2000"/>
              </a:lnSpc>
            </a:pPr>
            <a:endParaRPr lang="en-US" sz="1600" dirty="0">
              <a:latin typeface="Arial" panose="020B0604020202020204" pitchFamily="34" charset="0"/>
              <a:cs typeface="Arial" panose="020B0604020202020204" pitchFamily="34" charset="0"/>
            </a:endParaRPr>
          </a:p>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The Link Layer Discovery Protocol (LLDP) is an open standard that can be enabled on Cisco devices, as well as other vendor devices that support LLDP. </a:t>
            </a:r>
          </a:p>
          <a:p>
            <a:pPr>
              <a:lnSpc>
                <a:spcPts val="2000"/>
              </a:lnSpc>
            </a:pPr>
            <a:endParaRPr lang="en-US" sz="1600" dirty="0">
              <a:latin typeface="Arial" panose="020B0604020202020204" pitchFamily="34" charset="0"/>
              <a:cs typeface="Arial" panose="020B0604020202020204" pitchFamily="34" charset="0"/>
            </a:endParaRPr>
          </a:p>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The intent of CDP and LLDP is to make it easier for administrators to discover and troubleshoot other devices on the network. However, because of the security implications, these discovery protocols should be used with caution.</a:t>
            </a:r>
          </a:p>
          <a:p>
            <a:pPr>
              <a:lnSpc>
                <a:spcPts val="2000"/>
              </a:lnSpc>
            </a:pPr>
            <a:endParaRPr lang="en-US" sz="1600" dirty="0">
              <a:latin typeface="Arial" panose="020B0604020202020204" pitchFamily="34" charset="0"/>
              <a:cs typeface="Arial" panose="020B0604020202020204" pitchFamily="34" charset="0"/>
            </a:endParaRPr>
          </a:p>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Edge devices are an example of a device that should have this feature disabled.</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Lock Down a Router Using AutoSecure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Discovery Protocols CDP and LLDP (Cont.)</a:t>
            </a:r>
          </a:p>
        </p:txBody>
      </p:sp>
      <p:sp>
        <p:nvSpPr>
          <p:cNvPr id="5" name="Object4"/>
          <p:cNvSpPr/>
          <p:nvPr/>
        </p:nvSpPr>
        <p:spPr>
          <a:xfrm>
            <a:off x="-1" y="914400"/>
            <a:ext cx="3762375" cy="2505075"/>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LLDP configuration and verification is similar to CDP.</a:t>
            </a:r>
          </a:p>
        </p:txBody>
      </p:sp>
      <p:pic>
        <p:nvPicPr>
          <p:cNvPr id="6" name="Picture 5">
            <a:extLst>
              <a:ext uri="{FF2B5EF4-FFF2-40B4-BE49-F238E27FC236}">
                <a16:creationId xmlns:a16="http://schemas.microsoft.com/office/drawing/2014/main" id="{FB5C3E3E-40F0-4F63-A10F-D3A228A44958}"/>
              </a:ext>
            </a:extLst>
          </p:cNvPr>
          <p:cNvPicPr>
            <a:picLocks noChangeAspect="1"/>
          </p:cNvPicPr>
          <p:nvPr/>
        </p:nvPicPr>
        <p:blipFill>
          <a:blip r:embed="rId3"/>
          <a:stretch>
            <a:fillRect/>
          </a:stretch>
        </p:blipFill>
        <p:spPr>
          <a:xfrm>
            <a:off x="3990975" y="914400"/>
            <a:ext cx="4924425" cy="391379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17</a:t>
            </a:fld>
            <a:endParaRPr lang="en-US" dirty="0"/>
          </a:p>
        </p:txBody>
      </p:sp>
    </p:spTree>
    <p:extLst>
      <p:ext uri="{BB962C8B-B14F-4D97-AF65-F5344CB8AC3E}">
        <p14:creationId xmlns:p14="http://schemas.microsoft.com/office/powerpoint/2010/main" val="1492656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Lock Down a Router Using AutoSecure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Settings for Protocols and Services</a:t>
            </a:r>
          </a:p>
        </p:txBody>
      </p:sp>
      <p:sp>
        <p:nvSpPr>
          <p:cNvPr id="8" name="TextBox 7">
            <a:extLst>
              <a:ext uri="{FF2B5EF4-FFF2-40B4-BE49-F238E27FC236}">
                <a16:creationId xmlns:a16="http://schemas.microsoft.com/office/drawing/2014/main" id="{E3CBD539-36F6-496F-A6F5-21D914DE0896}"/>
              </a:ext>
            </a:extLst>
          </p:cNvPr>
          <p:cNvSpPr txBox="1"/>
          <p:nvPr/>
        </p:nvSpPr>
        <p:spPr>
          <a:xfrm>
            <a:off x="55660" y="711716"/>
            <a:ext cx="8961120" cy="1323439"/>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Attackers choose services and protocols that make the network more vulnerable to malicious exploitation. Many of these features should be disabled or restricted in their capabilities based on the security needs of an organization. These features range from network discovery protocols, such as CDP and LLDP, to globally available protocols such as ICMP and other scanning tools.</a:t>
            </a:r>
          </a:p>
          <a:p>
            <a:r>
              <a:rPr lang="en-US" sz="1600" dirty="0">
                <a:latin typeface="Arial" panose="020B0604020202020204" pitchFamily="34" charset="0"/>
                <a:cs typeface="Arial" panose="020B0604020202020204" pitchFamily="34" charset="0"/>
              </a:rPr>
              <a:t>The table summarizes the feature and default settings for protocols and services.</a:t>
            </a:r>
          </a:p>
        </p:txBody>
      </p:sp>
      <p:graphicFrame>
        <p:nvGraphicFramePr>
          <p:cNvPr id="18" name="Table 17"/>
          <p:cNvGraphicFramePr>
            <a:graphicFrameLocks noGrp="1"/>
          </p:cNvGraphicFramePr>
          <p:nvPr>
            <p:extLst>
              <p:ext uri="{D42A27DB-BD31-4B8C-83A1-F6EECF244321}">
                <p14:modId xmlns:p14="http://schemas.microsoft.com/office/powerpoint/2010/main" val="1861002884"/>
              </p:ext>
            </p:extLst>
          </p:nvPr>
        </p:nvGraphicFramePr>
        <p:xfrm>
          <a:off x="91440" y="2038350"/>
          <a:ext cx="8961120" cy="2590800"/>
        </p:xfrm>
        <a:graphic>
          <a:graphicData uri="http://schemas.openxmlformats.org/drawingml/2006/table">
            <a:tbl>
              <a:tblPr/>
              <a:tblGrid>
                <a:gridCol w="4480560">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0">
                <a:tc>
                  <a:txBody>
                    <a:bodyPr/>
                    <a:lstStyle/>
                    <a:p>
                      <a:r>
                        <a:rPr lang="en-US" sz="1200" dirty="0">
                          <a:solidFill>
                            <a:srgbClr val="FFFFFF"/>
                          </a:solidFill>
                        </a:rPr>
                        <a:t>Feature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Default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Cisco Discovery Protocol (CDP)</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Link Layer Discovery Protocol (LLDP)</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Disabled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dirty="0">
                          <a:solidFill>
                            <a:srgbClr val="58585B"/>
                          </a:solidFill>
                        </a:rPr>
                        <a:t>Configuration autoloading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Disabled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FTP server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Disabled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4"/>
                  </a:ext>
                </a:extLst>
              </a:tr>
              <a:tr h="0">
                <a:tc>
                  <a:txBody>
                    <a:bodyPr/>
                    <a:lstStyle/>
                    <a:p>
                      <a:r>
                        <a:rPr lang="en-US" sz="1200" dirty="0">
                          <a:solidFill>
                            <a:srgbClr val="58585B"/>
                          </a:solidFill>
                        </a:rPr>
                        <a:t>TFTP server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Disabled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dirty="0">
                          <a:solidFill>
                            <a:srgbClr val="58585B"/>
                          </a:solidFill>
                        </a:rPr>
                        <a:t>Network Time Protocol (NTP) service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Disabled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6"/>
                  </a:ext>
                </a:extLst>
              </a:tr>
              <a:tr h="0">
                <a:tc>
                  <a:txBody>
                    <a:bodyPr/>
                    <a:lstStyle/>
                    <a:p>
                      <a:r>
                        <a:rPr lang="en-US" sz="1200" dirty="0">
                          <a:solidFill>
                            <a:srgbClr val="58585B"/>
                          </a:solidFill>
                        </a:rPr>
                        <a:t>Packet assembler/disassembler (PAD) service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r h="0">
                <a:tc>
                  <a:txBody>
                    <a:bodyPr/>
                    <a:lstStyle/>
                    <a:p>
                      <a:r>
                        <a:rPr lang="en-US" sz="1200" dirty="0">
                          <a:solidFill>
                            <a:srgbClr val="58585B"/>
                          </a:solidFill>
                        </a:rPr>
                        <a:t>TCP and User Datagram Protocol (UDP) minor services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Enabled in versions 11.3 and later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8"/>
                  </a:ext>
                </a:extLst>
              </a:tr>
              <a:tr h="0">
                <a:tc>
                  <a:txBody>
                    <a:bodyPr/>
                    <a:lstStyle/>
                    <a:p>
                      <a:r>
                        <a:rPr lang="en-US" sz="1200" dirty="0">
                          <a:solidFill>
                            <a:srgbClr val="58585B"/>
                          </a:solidFill>
                        </a:rPr>
                        <a:t>Maintenance Operation Protocol (MOP) service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Enabled on most Ethernet interfaces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9"/>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Lock Down a Router Using AutoSecure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Settings for Protocols and Services (Cont.)</a:t>
            </a:r>
          </a:p>
        </p:txBody>
      </p:sp>
      <p:graphicFrame>
        <p:nvGraphicFramePr>
          <p:cNvPr id="18" name="Table 17"/>
          <p:cNvGraphicFramePr>
            <a:graphicFrameLocks noGrp="1"/>
          </p:cNvGraphicFramePr>
          <p:nvPr>
            <p:extLst>
              <p:ext uri="{D42A27DB-BD31-4B8C-83A1-F6EECF244321}">
                <p14:modId xmlns:p14="http://schemas.microsoft.com/office/powerpoint/2010/main" val="1070983908"/>
              </p:ext>
            </p:extLst>
          </p:nvPr>
        </p:nvGraphicFramePr>
        <p:xfrm>
          <a:off x="250466" y="918376"/>
          <a:ext cx="8185868" cy="3368040"/>
        </p:xfrm>
        <a:graphic>
          <a:graphicData uri="http://schemas.openxmlformats.org/drawingml/2006/table">
            <a:tbl>
              <a:tblPr/>
              <a:tblGrid>
                <a:gridCol w="4092934">
                  <a:extLst>
                    <a:ext uri="{9D8B030D-6E8A-4147-A177-3AD203B41FA5}">
                      <a16:colId xmlns:a16="http://schemas.microsoft.com/office/drawing/2014/main" val="20000"/>
                    </a:ext>
                  </a:extLst>
                </a:gridCol>
                <a:gridCol w="4092934">
                  <a:extLst>
                    <a:ext uri="{9D8B030D-6E8A-4147-A177-3AD203B41FA5}">
                      <a16:colId xmlns:a16="http://schemas.microsoft.com/office/drawing/2014/main" val="20001"/>
                    </a:ext>
                  </a:extLst>
                </a:gridCol>
              </a:tblGrid>
              <a:tr h="0">
                <a:tc>
                  <a:txBody>
                    <a:bodyPr/>
                    <a:lstStyle/>
                    <a:p>
                      <a:r>
                        <a:rPr lang="en-US" sz="1200" dirty="0">
                          <a:solidFill>
                            <a:srgbClr val="FFFFFF"/>
                          </a:solidFill>
                        </a:rPr>
                        <a:t>Feature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Default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Simple Network Management Protocol (SNMP)</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0"/>
                  </a:ext>
                </a:extLst>
              </a:tr>
              <a:tr h="0">
                <a:tc>
                  <a:txBody>
                    <a:bodyPr/>
                    <a:lstStyle/>
                    <a:p>
                      <a:r>
                        <a:rPr lang="en-US" sz="1200" dirty="0">
                          <a:solidFill>
                            <a:srgbClr val="58585B"/>
                          </a:solidFill>
                        </a:rPr>
                        <a:t>HTTP or HTTPS configuration and monitoring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Setting is Cisco device dependent.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1"/>
                  </a:ext>
                </a:extLst>
              </a:tr>
              <a:tr h="0">
                <a:tc>
                  <a:txBody>
                    <a:bodyPr/>
                    <a:lstStyle/>
                    <a:p>
                      <a:r>
                        <a:rPr lang="en-US" sz="1200" dirty="0">
                          <a:solidFill>
                            <a:srgbClr val="58585B"/>
                          </a:solidFill>
                        </a:rPr>
                        <a:t>Domain Name System (DNS)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2"/>
                  </a:ext>
                </a:extLst>
              </a:tr>
              <a:tr h="0">
                <a:tc>
                  <a:txBody>
                    <a:bodyPr/>
                    <a:lstStyle/>
                    <a:p>
                      <a:r>
                        <a:rPr lang="en-US" sz="1200" dirty="0">
                          <a:solidFill>
                            <a:srgbClr val="58585B"/>
                          </a:solidFill>
                        </a:rPr>
                        <a:t>Internet Control Message Protocol (ICMP) redirects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3"/>
                  </a:ext>
                </a:extLst>
              </a:tr>
              <a:tr h="0">
                <a:tc>
                  <a:txBody>
                    <a:bodyPr/>
                    <a:lstStyle/>
                    <a:p>
                      <a:r>
                        <a:rPr lang="en-US" sz="1200" dirty="0">
                          <a:solidFill>
                            <a:srgbClr val="58585B"/>
                          </a:solidFill>
                        </a:rPr>
                        <a:t>IP source routing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4"/>
                  </a:ext>
                </a:extLst>
              </a:tr>
              <a:tr h="0">
                <a:tc>
                  <a:txBody>
                    <a:bodyPr/>
                    <a:lstStyle/>
                    <a:p>
                      <a:r>
                        <a:rPr lang="en-US" sz="1200" dirty="0">
                          <a:solidFill>
                            <a:srgbClr val="58585B"/>
                          </a:solidFill>
                        </a:rPr>
                        <a:t>Finger service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5"/>
                  </a:ext>
                </a:extLst>
              </a:tr>
              <a:tr h="0">
                <a:tc>
                  <a:txBody>
                    <a:bodyPr/>
                    <a:lstStyle/>
                    <a:p>
                      <a:r>
                        <a:rPr lang="en-US" sz="1200" dirty="0">
                          <a:solidFill>
                            <a:srgbClr val="58585B"/>
                          </a:solidFill>
                        </a:rPr>
                        <a:t>ICMP unreachable notifications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6"/>
                  </a:ext>
                </a:extLst>
              </a:tr>
              <a:tr h="0">
                <a:tc>
                  <a:txBody>
                    <a:bodyPr/>
                    <a:lstStyle/>
                    <a:p>
                      <a:r>
                        <a:rPr lang="en-US" sz="1200" dirty="0">
                          <a:solidFill>
                            <a:srgbClr val="58585B"/>
                          </a:solidFill>
                        </a:rPr>
                        <a:t>ICMP mask reply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Disabled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7"/>
                  </a:ext>
                </a:extLst>
              </a:tr>
              <a:tr h="0">
                <a:tc>
                  <a:txBody>
                    <a:bodyPr/>
                    <a:lstStyle/>
                    <a:p>
                      <a:r>
                        <a:rPr lang="en-US" sz="1200" dirty="0">
                          <a:solidFill>
                            <a:srgbClr val="58585B"/>
                          </a:solidFill>
                        </a:rPr>
                        <a:t>IP identification service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8"/>
                  </a:ext>
                </a:extLst>
              </a:tr>
              <a:tr h="0">
                <a:tc>
                  <a:txBody>
                    <a:bodyPr/>
                    <a:lstStyle/>
                    <a:p>
                      <a:r>
                        <a:rPr lang="en-US" sz="1200" dirty="0">
                          <a:solidFill>
                            <a:srgbClr val="58585B"/>
                          </a:solidFill>
                        </a:rPr>
                        <a:t>TCP keepalives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Disabled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9"/>
                  </a:ext>
                </a:extLst>
              </a:tr>
              <a:tr h="0">
                <a:tc>
                  <a:txBody>
                    <a:bodyPr/>
                    <a:lstStyle/>
                    <a:p>
                      <a:r>
                        <a:rPr lang="en-US" sz="1200" dirty="0">
                          <a:solidFill>
                            <a:srgbClr val="58585B"/>
                          </a:solidFill>
                        </a:rPr>
                        <a:t>Gratuitous ARP (GARP)</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20"/>
                  </a:ext>
                </a:extLst>
              </a:tr>
              <a:tr h="0">
                <a:tc>
                  <a:txBody>
                    <a:bodyPr/>
                    <a:lstStyle/>
                    <a:p>
                      <a:r>
                        <a:rPr lang="en-US" sz="1200" dirty="0">
                          <a:solidFill>
                            <a:srgbClr val="58585B"/>
                          </a:solidFill>
                        </a:rPr>
                        <a:t>Proxy ARP</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21"/>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19</a:t>
            </a:fld>
            <a:endParaRPr lang="en-US" dirty="0"/>
          </a:p>
        </p:txBody>
      </p:sp>
    </p:spTree>
    <p:extLst>
      <p:ext uri="{BB962C8B-B14F-4D97-AF65-F5344CB8AC3E}">
        <p14:creationId xmlns:p14="http://schemas.microsoft.com/office/powerpoint/2010/main" val="3641484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4099" name="Rectangle 34"/>
          <p:cNvSpPr>
            <a:spLocks noGrp="1" noChangeArrowheads="1"/>
          </p:cNvSpPr>
          <p:nvPr>
            <p:ph idx="1"/>
          </p:nvPr>
        </p:nvSpPr>
        <p:spPr>
          <a:xfrm>
            <a:off x="0" y="685775"/>
            <a:ext cx="9006840" cy="1128717"/>
          </a:xfrm>
        </p:spPr>
        <p:txBody>
          <a:bodyPr/>
          <a:lstStyle/>
          <a:p>
            <a:pPr marL="188912" lvl="1" indent="0">
              <a:buNone/>
            </a:pPr>
            <a:r>
              <a:rPr lang="en-US" b="1" dirty="0">
                <a:latin typeface="Arial" panose="020B0604020202020204" pitchFamily="34" charset="0"/>
                <a:cs typeface="Arial" panose="020B0604020202020204" pitchFamily="34" charset="0"/>
              </a:rPr>
              <a:t>Module Title</a:t>
            </a:r>
            <a:r>
              <a:rPr lang="en-US" dirty="0">
                <a:latin typeface="Arial" panose="020B0604020202020204" pitchFamily="34" charset="0"/>
                <a:cs typeface="Arial" panose="020B0604020202020204" pitchFamily="34" charset="0"/>
              </a:rPr>
              <a:t>: Device </a:t>
            </a:r>
            <a:r>
              <a:rPr lang="en-US" i="0" u="none" strike="noStrike" dirty="0">
                <a:solidFill>
                  <a:srgbClr val="000000"/>
                </a:solidFill>
                <a:effectLst/>
                <a:latin typeface="Arial" panose="020B0604020202020204" pitchFamily="34" charset="0"/>
                <a:cs typeface="Arial" panose="020B0604020202020204" pitchFamily="34" charset="0"/>
              </a:rPr>
              <a:t>Monitoring and Management</a:t>
            </a:r>
            <a:endParaRPr lang="en-US" dirty="0">
              <a:latin typeface="Arial" panose="020B0604020202020204" pitchFamily="34" charset="0"/>
              <a:cs typeface="Arial" panose="020B0604020202020204" pitchFamily="34" charset="0"/>
            </a:endParaRPr>
          </a:p>
          <a:p>
            <a:pPr marL="188912" lvl="1" indent="0">
              <a:buNone/>
            </a:pPr>
            <a:endParaRPr lang="en-US" b="1" dirty="0">
              <a:latin typeface="Arial" panose="020B0604020202020204" pitchFamily="34" charset="0"/>
              <a:cs typeface="Arial" panose="020B0604020202020204" pitchFamily="34" charset="0"/>
            </a:endParaRPr>
          </a:p>
          <a:p>
            <a:pPr marL="188912" lvl="1" indent="0">
              <a:buNone/>
            </a:pPr>
            <a:r>
              <a:rPr lang="en-US" b="1" dirty="0">
                <a:latin typeface="Arial" panose="020B0604020202020204" pitchFamily="34" charset="0"/>
                <a:cs typeface="Arial" panose="020B0604020202020204" pitchFamily="34" charset="0"/>
              </a:rPr>
              <a:t>Module Objective</a:t>
            </a:r>
            <a:r>
              <a:rPr lang="en-US" dirty="0">
                <a:latin typeface="Arial" panose="020B0604020202020204" pitchFamily="34" charset="0"/>
                <a:cs typeface="Arial" panose="020B0604020202020204" pitchFamily="34" charset="0"/>
              </a:rPr>
              <a:t>: </a:t>
            </a:r>
            <a:r>
              <a:rPr lang="en-US" i="0" u="none" strike="noStrike" dirty="0">
                <a:solidFill>
                  <a:srgbClr val="000000"/>
                </a:solidFill>
                <a:effectLst/>
                <a:latin typeface="Arial" panose="020B0604020202020204" pitchFamily="34" charset="0"/>
                <a:cs typeface="Arial" panose="020B0604020202020204" pitchFamily="34" charset="0"/>
              </a:rPr>
              <a:t>Implement the secure management and monitoring of network devices. </a:t>
            </a:r>
            <a:endParaRPr lang="en-US" sz="115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73C07AB0-6822-FB4C-9445-25B1C20C98B1}"/>
              </a:ext>
            </a:extLst>
          </p:cNvPr>
          <p:cNvGraphicFramePr>
            <a:graphicFrameLocks noGrp="1"/>
          </p:cNvGraphicFramePr>
          <p:nvPr>
            <p:extLst>
              <p:ext uri="{D42A27DB-BD31-4B8C-83A1-F6EECF244321}">
                <p14:modId xmlns:p14="http://schemas.microsoft.com/office/powerpoint/2010/main" val="460735702"/>
              </p:ext>
            </p:extLst>
          </p:nvPr>
        </p:nvGraphicFramePr>
        <p:xfrm>
          <a:off x="68580" y="1636053"/>
          <a:ext cx="9006840" cy="2841250"/>
        </p:xfrm>
        <a:graphic>
          <a:graphicData uri="http://schemas.openxmlformats.org/drawingml/2006/table">
            <a:tbl>
              <a:tblPr firstRow="1" firstCol="1" bandRow="1">
                <a:tableStyleId>{5C22544A-7EE6-4342-B048-85BDC9FD1C3A}</a:tableStyleId>
              </a:tblPr>
              <a:tblGrid>
                <a:gridCol w="3836670">
                  <a:extLst>
                    <a:ext uri="{9D8B030D-6E8A-4147-A177-3AD203B41FA5}">
                      <a16:colId xmlns:a16="http://schemas.microsoft.com/office/drawing/2014/main" val="1523797708"/>
                    </a:ext>
                  </a:extLst>
                </a:gridCol>
                <a:gridCol w="5170170">
                  <a:extLst>
                    <a:ext uri="{9D8B030D-6E8A-4147-A177-3AD203B41FA5}">
                      <a16:colId xmlns:a16="http://schemas.microsoft.com/office/drawing/2014/main" val="2750207184"/>
                    </a:ext>
                  </a:extLst>
                </a:gridCol>
              </a:tblGrid>
              <a:tr h="134479">
                <a:tc>
                  <a:txBody>
                    <a:bodyPr/>
                    <a:lstStyle/>
                    <a:p>
                      <a:r>
                        <a:rPr lang="en-US" sz="1100" b="1" dirty="0">
                          <a:effectLst/>
                        </a:rPr>
                        <a:t>Topic Title</a:t>
                      </a:r>
                      <a:endParaRPr lang="en-US" sz="1100" dirty="0">
                        <a:effectLst/>
                      </a:endParaRPr>
                    </a:p>
                  </a:txBody>
                  <a:tcPr anchor="ctr"/>
                </a:tc>
                <a:tc>
                  <a:txBody>
                    <a:bodyPr/>
                    <a:lstStyle/>
                    <a:p>
                      <a:r>
                        <a:rPr lang="en-US" sz="1100" b="1" dirty="0"/>
                        <a:t>Topic Objective</a:t>
                      </a:r>
                      <a:endParaRPr lang="en-US" sz="1100" dirty="0"/>
                    </a:p>
                  </a:txBody>
                  <a:tcPr anchor="ctr"/>
                </a:tc>
                <a:extLst>
                  <a:ext uri="{0D108BD9-81ED-4DB2-BD59-A6C34878D82A}">
                    <a16:rowId xmlns:a16="http://schemas.microsoft.com/office/drawing/2014/main" val="1874061904"/>
                  </a:ext>
                </a:extLst>
              </a:tr>
              <a:tr h="333554">
                <a:tc>
                  <a:txBody>
                    <a:bodyPr/>
                    <a:lstStyle/>
                    <a:p>
                      <a:r>
                        <a:rPr lang="en-US" sz="1200" b="1" dirty="0"/>
                        <a:t>Secure Cisco IOS Image and Configuration Files</a:t>
                      </a:r>
                      <a:endParaRPr lang="en-US" sz="1200" dirty="0"/>
                    </a:p>
                  </a:txBody>
                  <a:tcPr anchor="ctr"/>
                </a:tc>
                <a:tc>
                  <a:txBody>
                    <a:bodyPr/>
                    <a:lstStyle/>
                    <a:p>
                      <a:r>
                        <a:rPr lang="en-US" sz="1200" dirty="0"/>
                        <a:t>Explain how the Cisco IOS resilient configuration feature and Secure Copy are used to secure the Cisco IOS image and configuration files.</a:t>
                      </a:r>
                    </a:p>
                  </a:txBody>
                  <a:tcPr anchor="ctr"/>
                </a:tc>
                <a:extLst>
                  <a:ext uri="{0D108BD9-81ED-4DB2-BD59-A6C34878D82A}">
                    <a16:rowId xmlns:a16="http://schemas.microsoft.com/office/drawing/2014/main" val="1646858405"/>
                  </a:ext>
                </a:extLst>
              </a:tr>
              <a:tr h="333554">
                <a:tc>
                  <a:txBody>
                    <a:bodyPr/>
                    <a:lstStyle/>
                    <a:p>
                      <a:r>
                        <a:rPr lang="en-US" sz="1200" b="1" dirty="0"/>
                        <a:t>Lock Down a Router Using AutoSecure</a:t>
                      </a:r>
                      <a:endParaRPr lang="en-US" sz="1200" dirty="0"/>
                    </a:p>
                  </a:txBody>
                  <a:tcPr anchor="ctr"/>
                </a:tc>
                <a:tc>
                  <a:txBody>
                    <a:bodyPr/>
                    <a:lstStyle/>
                    <a:p>
                      <a:r>
                        <a:rPr lang="en-US" sz="1200" dirty="0"/>
                        <a:t>Use the correct commands for AutoSecure to enable security on IOS-based routers.</a:t>
                      </a:r>
                    </a:p>
                  </a:txBody>
                  <a:tcPr anchor="ctr"/>
                </a:tc>
                <a:extLst>
                  <a:ext uri="{0D108BD9-81ED-4DB2-BD59-A6C34878D82A}">
                    <a16:rowId xmlns:a16="http://schemas.microsoft.com/office/drawing/2014/main" val="3762369207"/>
                  </a:ext>
                </a:extLst>
              </a:tr>
              <a:tr h="333554">
                <a:tc>
                  <a:txBody>
                    <a:bodyPr/>
                    <a:lstStyle/>
                    <a:p>
                      <a:r>
                        <a:rPr lang="en-US" sz="1200" b="1" dirty="0"/>
                        <a:t>Routing Protocol Authentication</a:t>
                      </a:r>
                      <a:endParaRPr lang="en-US" sz="1200" dirty="0"/>
                    </a:p>
                  </a:txBody>
                  <a:tcPr anchor="ctr"/>
                </a:tc>
                <a:tc>
                  <a:txBody>
                    <a:bodyPr/>
                    <a:lstStyle/>
                    <a:p>
                      <a:r>
                        <a:rPr lang="en-US" sz="1200" dirty="0"/>
                        <a:t>Use the correct command to configure routing protocol authentication.</a:t>
                      </a:r>
                    </a:p>
                  </a:txBody>
                  <a:tcPr anchor="ctr"/>
                </a:tc>
                <a:extLst>
                  <a:ext uri="{0D108BD9-81ED-4DB2-BD59-A6C34878D82A}">
                    <a16:rowId xmlns:a16="http://schemas.microsoft.com/office/drawing/2014/main" val="2781006153"/>
                  </a:ext>
                </a:extLst>
              </a:tr>
              <a:tr h="333554">
                <a:tc>
                  <a:txBody>
                    <a:bodyPr/>
                    <a:lstStyle/>
                    <a:p>
                      <a:r>
                        <a:rPr lang="en-US" sz="1200" b="1" dirty="0"/>
                        <a:t>Secure Management and Reporting</a:t>
                      </a:r>
                      <a:endParaRPr lang="en-US" sz="1200" dirty="0"/>
                    </a:p>
                  </a:txBody>
                  <a:tcPr anchor="ctr"/>
                </a:tc>
                <a:tc>
                  <a:txBody>
                    <a:bodyPr/>
                    <a:lstStyle/>
                    <a:p>
                      <a:r>
                        <a:rPr lang="en-US" sz="1200" dirty="0"/>
                        <a:t>Compare in-band and out-of-band management access.</a:t>
                      </a:r>
                    </a:p>
                  </a:txBody>
                  <a:tcPr anchor="ctr"/>
                </a:tc>
                <a:extLst>
                  <a:ext uri="{0D108BD9-81ED-4DB2-BD59-A6C34878D82A}">
                    <a16:rowId xmlns:a16="http://schemas.microsoft.com/office/drawing/2014/main" val="3192478012"/>
                  </a:ext>
                </a:extLst>
              </a:tr>
              <a:tr h="333554">
                <a:tc>
                  <a:txBody>
                    <a:bodyPr/>
                    <a:lstStyle/>
                    <a:p>
                      <a:r>
                        <a:rPr lang="en-US" sz="1200" b="1" dirty="0"/>
                        <a:t>Network Security Using Syslog</a:t>
                      </a:r>
                      <a:endParaRPr lang="en-US" sz="1200" dirty="0"/>
                    </a:p>
                  </a:txBody>
                  <a:tcPr anchor="ctr"/>
                </a:tc>
                <a:tc>
                  <a:txBody>
                    <a:bodyPr/>
                    <a:lstStyle/>
                    <a:p>
                      <a:r>
                        <a:rPr lang="en-US" sz="1200" dirty="0"/>
                        <a:t>Explain how to configure syslog to log system events.</a:t>
                      </a:r>
                    </a:p>
                  </a:txBody>
                  <a:tcPr anchor="ctr"/>
                </a:tc>
                <a:extLst>
                  <a:ext uri="{0D108BD9-81ED-4DB2-BD59-A6C34878D82A}">
                    <a16:rowId xmlns:a16="http://schemas.microsoft.com/office/drawing/2014/main" val="2277701727"/>
                  </a:ext>
                </a:extLst>
              </a:tr>
              <a:tr h="333554">
                <a:tc>
                  <a:txBody>
                    <a:bodyPr/>
                    <a:lstStyle/>
                    <a:p>
                      <a:r>
                        <a:rPr lang="en-US" sz="1200" b="1" dirty="0"/>
                        <a:t>NTP Configuration</a:t>
                      </a:r>
                      <a:endParaRPr lang="en-US" sz="1200" dirty="0"/>
                    </a:p>
                  </a:txBody>
                  <a:tcPr anchor="ctr"/>
                </a:tc>
                <a:tc>
                  <a:txBody>
                    <a:bodyPr/>
                    <a:lstStyle/>
                    <a:p>
                      <a:r>
                        <a:rPr lang="en-US" sz="1200" dirty="0"/>
                        <a:t>Configure NTP to enable accurate timestamping between all devices.</a:t>
                      </a:r>
                    </a:p>
                  </a:txBody>
                  <a:tcPr anchor="ctr"/>
                </a:tc>
                <a:extLst>
                  <a:ext uri="{0D108BD9-81ED-4DB2-BD59-A6C34878D82A}">
                    <a16:rowId xmlns:a16="http://schemas.microsoft.com/office/drawing/2014/main" val="3427659189"/>
                  </a:ext>
                </a:extLst>
              </a:tr>
              <a:tr h="333554">
                <a:tc>
                  <a:txBody>
                    <a:bodyPr/>
                    <a:lstStyle/>
                    <a:p>
                      <a:r>
                        <a:rPr lang="en-US" sz="1200" b="1" dirty="0"/>
                        <a:t>SNMP Configuration</a:t>
                      </a:r>
                      <a:endParaRPr lang="en-US" sz="1200" dirty="0"/>
                    </a:p>
                  </a:txBody>
                  <a:tcPr anchor="ctr"/>
                </a:tc>
                <a:tc>
                  <a:txBody>
                    <a:bodyPr/>
                    <a:lstStyle/>
                    <a:p>
                      <a:r>
                        <a:rPr lang="en-US" sz="1200" dirty="0"/>
                        <a:t>Configure SNMP to monitor system status.</a:t>
                      </a:r>
                    </a:p>
                  </a:txBody>
                  <a:tcPr anchor="ctr"/>
                </a:tc>
                <a:extLst>
                  <a:ext uri="{0D108BD9-81ED-4DB2-BD59-A6C34878D82A}">
                    <a16:rowId xmlns:a16="http://schemas.microsoft.com/office/drawing/2014/main" val="2382253584"/>
                  </a:ext>
                </a:extLst>
              </a:tr>
            </a:tbl>
          </a:graphicData>
        </a:graphic>
      </p:graphicFrame>
    </p:spTree>
    <p:custDataLst>
      <p:tags r:id="rId1"/>
    </p:custDataLst>
    <p:extLst>
      <p:ext uri="{BB962C8B-B14F-4D97-AF65-F5344CB8AC3E}">
        <p14:creationId xmlns:p14="http://schemas.microsoft.com/office/powerpoint/2010/main" val="834003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Lock Down a Router Using AutoSecure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Settings for Protocols and Services (Cont.)</a:t>
            </a:r>
          </a:p>
        </p:txBody>
      </p:sp>
      <p:sp>
        <p:nvSpPr>
          <p:cNvPr id="7" name="TextBox 6">
            <a:extLst>
              <a:ext uri="{FF2B5EF4-FFF2-40B4-BE49-F238E27FC236}">
                <a16:creationId xmlns:a16="http://schemas.microsoft.com/office/drawing/2014/main" id="{D881C665-DA05-4E5F-A8D3-585AE06FD0AD}"/>
              </a:ext>
            </a:extLst>
          </p:cNvPr>
          <p:cNvSpPr txBox="1"/>
          <p:nvPr/>
        </p:nvSpPr>
        <p:spPr>
          <a:xfrm>
            <a:off x="95414" y="731520"/>
            <a:ext cx="8591385" cy="369332"/>
          </a:xfrm>
          <a:prstGeom prst="rect">
            <a:avLst/>
          </a:prstGeom>
          <a:noFill/>
        </p:spPr>
        <p:txBody>
          <a:bodyPr wrap="square">
            <a:spAutoFit/>
          </a:bodyPr>
          <a:lstStyle/>
          <a:p>
            <a:r>
              <a:rPr lang="en-US" dirty="0"/>
              <a:t>The table below shows recommended security settings for protocols and services.</a:t>
            </a:r>
          </a:p>
        </p:txBody>
      </p:sp>
      <p:graphicFrame>
        <p:nvGraphicFramePr>
          <p:cNvPr id="9" name="Table 8">
            <a:extLst>
              <a:ext uri="{FF2B5EF4-FFF2-40B4-BE49-F238E27FC236}">
                <a16:creationId xmlns:a16="http://schemas.microsoft.com/office/drawing/2014/main" id="{62008343-9EA4-4303-97D8-0BE97E31598E}"/>
              </a:ext>
            </a:extLst>
          </p:cNvPr>
          <p:cNvGraphicFramePr>
            <a:graphicFrameLocks noGrp="1"/>
          </p:cNvGraphicFramePr>
          <p:nvPr>
            <p:extLst>
              <p:ext uri="{D42A27DB-BD31-4B8C-83A1-F6EECF244321}">
                <p14:modId xmlns:p14="http://schemas.microsoft.com/office/powerpoint/2010/main" val="2887732468"/>
              </p:ext>
            </p:extLst>
          </p:nvPr>
        </p:nvGraphicFramePr>
        <p:xfrm>
          <a:off x="250466" y="1184745"/>
          <a:ext cx="8583433" cy="3429000"/>
        </p:xfrm>
        <a:graphic>
          <a:graphicData uri="http://schemas.openxmlformats.org/drawingml/2006/table">
            <a:tbl>
              <a:tblPr/>
              <a:tblGrid>
                <a:gridCol w="2969812">
                  <a:extLst>
                    <a:ext uri="{9D8B030D-6E8A-4147-A177-3AD203B41FA5}">
                      <a16:colId xmlns:a16="http://schemas.microsoft.com/office/drawing/2014/main" val="20000"/>
                    </a:ext>
                  </a:extLst>
                </a:gridCol>
                <a:gridCol w="5613621">
                  <a:extLst>
                    <a:ext uri="{9D8B030D-6E8A-4147-A177-3AD203B41FA5}">
                      <a16:colId xmlns:a16="http://schemas.microsoft.com/office/drawing/2014/main" val="20001"/>
                    </a:ext>
                  </a:extLst>
                </a:gridCol>
              </a:tblGrid>
              <a:tr h="0">
                <a:tc>
                  <a:txBody>
                    <a:bodyPr/>
                    <a:lstStyle/>
                    <a:p>
                      <a:r>
                        <a:rPr lang="en-US" sz="1100" dirty="0">
                          <a:solidFill>
                            <a:srgbClr val="FFFFFF"/>
                          </a:solidFill>
                        </a:rPr>
                        <a:t>Feature</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100" dirty="0">
                          <a:solidFill>
                            <a:srgbClr val="FFFFFF"/>
                          </a:solidFill>
                        </a:rPr>
                        <a:t>Recommendation</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100" dirty="0">
                          <a:solidFill>
                            <a:srgbClr val="58585B"/>
                          </a:solidFill>
                        </a:rPr>
                        <a:t>Link Layer Discovery Protocol (LLDP)</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Should be disabled globally or on a per-interface basis if it is not required.</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100" dirty="0">
                          <a:solidFill>
                            <a:srgbClr val="58585B"/>
                          </a:solidFill>
                        </a:rPr>
                        <a:t>Configuration autoloading</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Should remain disabled when not in use by the router.</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100" dirty="0">
                          <a:solidFill>
                            <a:srgbClr val="58585B"/>
                          </a:solidFill>
                        </a:rPr>
                        <a:t>FTP server</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Should be disabled when it is not required.</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100" dirty="0">
                          <a:solidFill>
                            <a:srgbClr val="58585B"/>
                          </a:solidFill>
                        </a:rPr>
                        <a:t>TFTP server</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It should be disabled when it is not required.</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4"/>
                  </a:ext>
                </a:extLst>
              </a:tr>
              <a:tr h="0">
                <a:tc>
                  <a:txBody>
                    <a:bodyPr/>
                    <a:lstStyle/>
                    <a:p>
                      <a:r>
                        <a:rPr lang="en-US" sz="1100" dirty="0">
                          <a:solidFill>
                            <a:srgbClr val="58585B"/>
                          </a:solidFill>
                        </a:rPr>
                        <a:t>Network Time Protocol (NTP) service</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It should remain disabled when it is not required.</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100" dirty="0">
                          <a:solidFill>
                            <a:srgbClr val="58585B"/>
                          </a:solidFill>
                        </a:rPr>
                        <a:t>Packet assembler/disassembler (PAD) service</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It should be explicitly disabled when not in use.</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6"/>
                  </a:ext>
                </a:extLst>
              </a:tr>
              <a:tr h="0">
                <a:tc>
                  <a:txBody>
                    <a:bodyPr/>
                    <a:lstStyle/>
                    <a:p>
                      <a:r>
                        <a:rPr lang="en-US" sz="1100" dirty="0">
                          <a:solidFill>
                            <a:srgbClr val="58585B"/>
                          </a:solidFill>
                        </a:rPr>
                        <a:t>TCP and User Datagram Protocol (UDP) minor services</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Disable this service explicitly.</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r h="0">
                <a:tc>
                  <a:txBody>
                    <a:bodyPr/>
                    <a:lstStyle/>
                    <a:p>
                      <a:r>
                        <a:rPr lang="en-US" sz="1100" dirty="0">
                          <a:solidFill>
                            <a:srgbClr val="58585B"/>
                          </a:solidFill>
                        </a:rPr>
                        <a:t>Maintenance Operation Protocol (MOP) service</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It should be explicitly disabled when it is not in use.</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8"/>
                  </a:ext>
                </a:extLst>
              </a:tr>
              <a:tr h="0">
                <a:tc>
                  <a:txBody>
                    <a:bodyPr/>
                    <a:lstStyle/>
                    <a:p>
                      <a:r>
                        <a:rPr lang="en-US" sz="1100" dirty="0">
                          <a:solidFill>
                            <a:srgbClr val="58585B"/>
                          </a:solidFill>
                        </a:rPr>
                        <a:t>Simple Network Management Protocol (SNMP)</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Disable this service when it is not required.</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9"/>
                  </a:ext>
                </a:extLst>
              </a:tr>
              <a:tr h="0">
                <a:tc>
                  <a:txBody>
                    <a:bodyPr/>
                    <a:lstStyle/>
                    <a:p>
                      <a:r>
                        <a:rPr lang="en-US" sz="1100" dirty="0">
                          <a:solidFill>
                            <a:srgbClr val="58585B"/>
                          </a:solidFill>
                        </a:rPr>
                        <a:t>HTTP or HTTPS configuration and monitoring</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Disable service if it is not required. If this service is required, restrict access to the router HTTP or HTTPS service using access control lists (ACLs).</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0"/>
                  </a:ext>
                </a:extLst>
              </a:tr>
              <a:tr h="119269">
                <a:tc>
                  <a:txBody>
                    <a:bodyPr/>
                    <a:lstStyle/>
                    <a:p>
                      <a:r>
                        <a:rPr lang="en-US" sz="1100" dirty="0">
                          <a:solidFill>
                            <a:srgbClr val="58585B"/>
                          </a:solidFill>
                        </a:rPr>
                        <a:t>Domain Name System (DNS)</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Disable when it is not required. If the DNS lookup service is required, ensure that you set the DNS server address explicitly.</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1"/>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20</a:t>
            </a:fld>
            <a:endParaRPr lang="en-US" dirty="0"/>
          </a:p>
        </p:txBody>
      </p:sp>
    </p:spTree>
    <p:extLst>
      <p:ext uri="{BB962C8B-B14F-4D97-AF65-F5344CB8AC3E}">
        <p14:creationId xmlns:p14="http://schemas.microsoft.com/office/powerpoint/2010/main" val="1728050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Lock Down a Router Using AutoSecure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Settings for Protocols and Services (Cont.)</a:t>
            </a:r>
          </a:p>
        </p:txBody>
      </p:sp>
      <p:graphicFrame>
        <p:nvGraphicFramePr>
          <p:cNvPr id="9" name="Table 8">
            <a:extLst>
              <a:ext uri="{FF2B5EF4-FFF2-40B4-BE49-F238E27FC236}">
                <a16:creationId xmlns:a16="http://schemas.microsoft.com/office/drawing/2014/main" id="{62008343-9EA4-4303-97D8-0BE97E31598E}"/>
              </a:ext>
            </a:extLst>
          </p:cNvPr>
          <p:cNvGraphicFramePr>
            <a:graphicFrameLocks noGrp="1"/>
          </p:cNvGraphicFramePr>
          <p:nvPr>
            <p:extLst>
              <p:ext uri="{D42A27DB-BD31-4B8C-83A1-F6EECF244321}">
                <p14:modId xmlns:p14="http://schemas.microsoft.com/office/powerpoint/2010/main" val="955762469"/>
              </p:ext>
            </p:extLst>
          </p:nvPr>
        </p:nvGraphicFramePr>
        <p:xfrm>
          <a:off x="194807" y="1006956"/>
          <a:ext cx="8583433" cy="3322320"/>
        </p:xfrm>
        <a:graphic>
          <a:graphicData uri="http://schemas.openxmlformats.org/drawingml/2006/table">
            <a:tbl>
              <a:tblPr/>
              <a:tblGrid>
                <a:gridCol w="2969812">
                  <a:extLst>
                    <a:ext uri="{9D8B030D-6E8A-4147-A177-3AD203B41FA5}">
                      <a16:colId xmlns:a16="http://schemas.microsoft.com/office/drawing/2014/main" val="20000"/>
                    </a:ext>
                  </a:extLst>
                </a:gridCol>
                <a:gridCol w="5613621">
                  <a:extLst>
                    <a:ext uri="{9D8B030D-6E8A-4147-A177-3AD203B41FA5}">
                      <a16:colId xmlns:a16="http://schemas.microsoft.com/office/drawing/2014/main" val="20001"/>
                    </a:ext>
                  </a:extLst>
                </a:gridCol>
              </a:tblGrid>
              <a:tr h="0">
                <a:tc>
                  <a:txBody>
                    <a:bodyPr/>
                    <a:lstStyle/>
                    <a:p>
                      <a:r>
                        <a:rPr lang="en-US" sz="1200" dirty="0">
                          <a:solidFill>
                            <a:srgbClr val="FFFFFF"/>
                          </a:solidFill>
                        </a:rPr>
                        <a:t>Feature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Recommendation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Internet Control Message Protocol (ICMP) redirects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Disable when it is not required.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2"/>
                  </a:ext>
                </a:extLst>
              </a:tr>
              <a:tr h="0">
                <a:tc>
                  <a:txBody>
                    <a:bodyPr/>
                    <a:lstStyle/>
                    <a:p>
                      <a:r>
                        <a:rPr lang="en-US" sz="1200" dirty="0">
                          <a:solidFill>
                            <a:srgbClr val="58585B"/>
                          </a:solidFill>
                        </a:rPr>
                        <a:t>IP source routing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Disable this service when it is not required.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3"/>
                  </a:ext>
                </a:extLst>
              </a:tr>
              <a:tr h="0">
                <a:tc>
                  <a:txBody>
                    <a:bodyPr/>
                    <a:lstStyle/>
                    <a:p>
                      <a:r>
                        <a:rPr lang="en-US" sz="1200" dirty="0">
                          <a:solidFill>
                            <a:srgbClr val="58585B"/>
                          </a:solidFill>
                        </a:rPr>
                        <a:t>Finger service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Disable this service when it is not required.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4"/>
                  </a:ext>
                </a:extLst>
              </a:tr>
              <a:tr h="0">
                <a:tc>
                  <a:txBody>
                    <a:bodyPr/>
                    <a:lstStyle/>
                    <a:p>
                      <a:r>
                        <a:rPr lang="en-US" sz="1200" dirty="0">
                          <a:solidFill>
                            <a:srgbClr val="58585B"/>
                          </a:solidFill>
                        </a:rPr>
                        <a:t>ICMP unreachable notifications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Disable on interfaces to untrusted networks.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5"/>
                  </a:ext>
                </a:extLst>
              </a:tr>
              <a:tr h="0">
                <a:tc>
                  <a:txBody>
                    <a:bodyPr/>
                    <a:lstStyle/>
                    <a:p>
                      <a:r>
                        <a:rPr lang="en-US" sz="1200" dirty="0">
                          <a:solidFill>
                            <a:srgbClr val="58585B"/>
                          </a:solidFill>
                        </a:rPr>
                        <a:t>ICMP mask reply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Disable on interfaces to untrusted networks.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6"/>
                  </a:ext>
                </a:extLst>
              </a:tr>
              <a:tr h="0">
                <a:tc>
                  <a:txBody>
                    <a:bodyPr/>
                    <a:lstStyle/>
                    <a:p>
                      <a:r>
                        <a:rPr lang="en-US" sz="1200" dirty="0">
                          <a:solidFill>
                            <a:srgbClr val="58585B"/>
                          </a:solidFill>
                        </a:rPr>
                        <a:t>IP identification service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Service should be explicitly disabled.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7"/>
                  </a:ext>
                </a:extLst>
              </a:tr>
              <a:tr h="0">
                <a:tc>
                  <a:txBody>
                    <a:bodyPr/>
                    <a:lstStyle/>
                    <a:p>
                      <a:r>
                        <a:rPr lang="en-US" sz="1200" dirty="0">
                          <a:solidFill>
                            <a:srgbClr val="58585B"/>
                          </a:solidFill>
                        </a:rPr>
                        <a:t>TCP keepalives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Should be enabled globally to manage TCP connections and prevent certain denial of service (DoS) attacks. Service is enabled in Cisco IOS Software releases before Cisco IOS Release 12.0 and is disabled in Cisco IOS Release 12.0 and later. Disable this service when it is not required.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8"/>
                  </a:ext>
                </a:extLst>
              </a:tr>
              <a:tr h="0">
                <a:tc>
                  <a:txBody>
                    <a:bodyPr/>
                    <a:lstStyle/>
                    <a:p>
                      <a:r>
                        <a:rPr lang="en-US" sz="1200" dirty="0">
                          <a:solidFill>
                            <a:srgbClr val="58585B"/>
                          </a:solidFill>
                        </a:rPr>
                        <a:t>Gratuitous ARP (GARP)</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Disable gratuitous ARPs on each router interface unless this service is needed.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9"/>
                  </a:ext>
                </a:extLst>
              </a:tr>
              <a:tr h="0">
                <a:tc>
                  <a:txBody>
                    <a:bodyPr/>
                    <a:lstStyle/>
                    <a:p>
                      <a:r>
                        <a:rPr lang="en-US" sz="1200" dirty="0">
                          <a:solidFill>
                            <a:srgbClr val="58585B"/>
                          </a:solidFill>
                        </a:rPr>
                        <a:t>Proxy ARP</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Disable this service on each interface unless the router is being used as a LAN bridge.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20"/>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21</a:t>
            </a:fld>
            <a:endParaRPr lang="en-US" dirty="0"/>
          </a:p>
        </p:txBody>
      </p:sp>
    </p:spTree>
    <p:extLst>
      <p:ext uri="{BB962C8B-B14F-4D97-AF65-F5344CB8AC3E}">
        <p14:creationId xmlns:p14="http://schemas.microsoft.com/office/powerpoint/2010/main" val="1923589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Lock Down a Router Using AutoSecure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Cisco AutoSecure</a:t>
            </a:r>
          </a:p>
        </p:txBody>
      </p:sp>
      <p:sp>
        <p:nvSpPr>
          <p:cNvPr id="5" name="Object4"/>
          <p:cNvSpPr/>
          <p:nvPr/>
        </p:nvSpPr>
        <p:spPr>
          <a:xfrm>
            <a:off x="0" y="914400"/>
            <a:ext cx="8849802"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AutoSecure can lock down the management plane functions and the forwarding plane services and functions of a router. There are several management plane services and functions: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Secure BOOTP, CDP, FTP, TFTP, PAD, UDP, and TCP small servers, MOP, ICMP (redirects, mask-replies), IP source routing, Finger, password encryption, TCP keepalives, gratuitous ARP, proxy ARP, and directed broadcast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Legal notification using a banner</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Secure password and login functions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Secure NTP</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Secure SSH access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TCP intercept services</a:t>
            </a:r>
          </a:p>
          <a:p>
            <a:pP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There are three forwarding plane services and functions that AutoSecure enables: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Cisco Express Forwarding (CEF)</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Traffic filtering with ACLs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Cisco IOS firewall inspection for common protocols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Lock Down a Router Using AutoSecure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Cisco AutoSecure Command Syntax</a:t>
            </a:r>
          </a:p>
        </p:txBody>
      </p:sp>
      <p:graphicFrame>
        <p:nvGraphicFramePr>
          <p:cNvPr id="20" name="Table 19"/>
          <p:cNvGraphicFramePr>
            <a:graphicFrameLocks noGrp="1"/>
          </p:cNvGraphicFramePr>
          <p:nvPr>
            <p:extLst>
              <p:ext uri="{D42A27DB-BD31-4B8C-83A1-F6EECF244321}">
                <p14:modId xmlns:p14="http://schemas.microsoft.com/office/powerpoint/2010/main" val="4163248666"/>
              </p:ext>
            </p:extLst>
          </p:nvPr>
        </p:nvGraphicFramePr>
        <p:xfrm>
          <a:off x="530017" y="2926080"/>
          <a:ext cx="7922895" cy="1219200"/>
        </p:xfrm>
        <a:graphic>
          <a:graphicData uri="http://schemas.openxmlformats.org/drawingml/2006/table">
            <a:tbl>
              <a:tblPr/>
              <a:tblGrid>
                <a:gridCol w="1261532">
                  <a:extLst>
                    <a:ext uri="{9D8B030D-6E8A-4147-A177-3AD203B41FA5}">
                      <a16:colId xmlns:a16="http://schemas.microsoft.com/office/drawing/2014/main" val="20000"/>
                    </a:ext>
                  </a:extLst>
                </a:gridCol>
                <a:gridCol w="6661363">
                  <a:extLst>
                    <a:ext uri="{9D8B030D-6E8A-4147-A177-3AD203B41FA5}">
                      <a16:colId xmlns:a16="http://schemas.microsoft.com/office/drawing/2014/main" val="20001"/>
                    </a:ext>
                  </a:extLst>
                </a:gridCol>
              </a:tblGrid>
              <a:tr h="0">
                <a:tc>
                  <a:txBody>
                    <a:bodyPr/>
                    <a:lstStyle/>
                    <a:p>
                      <a:r>
                        <a:rPr lang="en-US" sz="1200" dirty="0">
                          <a:solidFill>
                            <a:srgbClr val="FFFFFF"/>
                          </a:solidFill>
                        </a:rPr>
                        <a:t>Parameter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no-interact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(Optional) The user will not be prompted for any interactive configurations. No interactive dialogue parameters will be configured, including usernames or passwords.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forwarding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(Optional) Only the forwarding plane will be secured.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dirty="0">
                          <a:solidFill>
                            <a:srgbClr val="58585B"/>
                          </a:solidFill>
                        </a:rPr>
                        <a:t>management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(Optional) Only the management plane will be secured.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141E8281-518F-447A-B4E1-DE6D5A472FB1}"/>
              </a:ext>
            </a:extLst>
          </p:cNvPr>
          <p:cNvSpPr txBox="1"/>
          <p:nvPr/>
        </p:nvSpPr>
        <p:spPr>
          <a:xfrm>
            <a:off x="-1" y="898326"/>
            <a:ext cx="8961119" cy="923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Use the </a:t>
            </a:r>
            <a:r>
              <a:rPr lang="en-US" b="1" dirty="0">
                <a:latin typeface="Arial" panose="020B0604020202020204" pitchFamily="34" charset="0"/>
                <a:cs typeface="Arial" panose="020B0604020202020204" pitchFamily="34" charset="0"/>
              </a:rPr>
              <a:t>auto secure </a:t>
            </a:r>
            <a:r>
              <a:rPr lang="en-US" dirty="0">
                <a:latin typeface="Arial" panose="020B0604020202020204" pitchFamily="34" charset="0"/>
                <a:cs typeface="Arial" panose="020B0604020202020204" pitchFamily="34" charset="0"/>
              </a:rPr>
              <a:t>command to enable the Cisco AutoSecure feature setup. This setup can be interactive or non-interactive. The figure shows the command syntax for the auto secure command.</a:t>
            </a:r>
          </a:p>
        </p:txBody>
      </p:sp>
      <p:pic>
        <p:nvPicPr>
          <p:cNvPr id="6" name="Picture 5">
            <a:extLst>
              <a:ext uri="{FF2B5EF4-FFF2-40B4-BE49-F238E27FC236}">
                <a16:creationId xmlns:a16="http://schemas.microsoft.com/office/drawing/2014/main" id="{5F6FBE5B-C386-4CA9-934B-8B3E9569E268}"/>
              </a:ext>
            </a:extLst>
          </p:cNvPr>
          <p:cNvPicPr>
            <a:picLocks noChangeAspect="1"/>
          </p:cNvPicPr>
          <p:nvPr/>
        </p:nvPicPr>
        <p:blipFill>
          <a:blip r:embed="rId3"/>
          <a:stretch>
            <a:fillRect/>
          </a:stretch>
        </p:blipFill>
        <p:spPr>
          <a:xfrm>
            <a:off x="530017" y="2064532"/>
            <a:ext cx="8083965" cy="45722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Lock Down a Router Using AutoSecure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Using the auto secure Command</a:t>
            </a:r>
          </a:p>
        </p:txBody>
      </p:sp>
      <p:sp>
        <p:nvSpPr>
          <p:cNvPr id="5" name="Object4"/>
          <p:cNvSpPr/>
          <p:nvPr/>
        </p:nvSpPr>
        <p:spPr>
          <a:xfrm>
            <a:off x="0" y="914400"/>
            <a:ext cx="8229600" cy="2571750"/>
          </a:xfrm>
          <a:prstGeom prst="rect">
            <a:avLst/>
          </a:prstGeom>
          <a:noFill/>
          <a:ln/>
        </p:spPr>
        <p:txBody>
          <a:bodyPr wrap="square" rtlCol="0" anchor="t"/>
          <a:lstStyle/>
          <a:p>
            <a:pPr>
              <a:lnSpc>
                <a:spcPts val="2000"/>
              </a:lnSpc>
            </a:pPr>
            <a:r>
              <a:rPr lang="en-US" sz="1600" dirty="0">
                <a:solidFill>
                  <a:srgbClr val="000000"/>
                </a:solidFill>
                <a:latin typeface="Arial" panose="020B0604020202020204" pitchFamily="34" charset="0"/>
                <a:ea typeface="Arial" pitchFamily="34" charset="-122"/>
                <a:cs typeface="Arial" panose="020B0604020202020204" pitchFamily="34" charset="0"/>
              </a:rPr>
              <a:t>When </a:t>
            </a: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auto secure</a:t>
            </a:r>
            <a:r>
              <a:rPr lang="en-US" sz="1600" dirty="0">
                <a:latin typeface="Arial" panose="020B0604020202020204" pitchFamily="34" charset="0"/>
                <a:cs typeface="Arial" panose="020B0604020202020204" pitchFamily="34" charset="0"/>
              </a:rPr>
              <a:t> command is initiated, a CLI wizard steps the administrator through the configuration of the device. User input is required.</a:t>
            </a:r>
          </a:p>
          <a:p>
            <a:pPr>
              <a:lnSpc>
                <a:spcPts val="2000"/>
              </a:lnSpc>
            </a:pPr>
            <a:endParaRPr lang="en-US" sz="1600" dirty="0">
              <a:solidFill>
                <a:srgbClr val="000000"/>
              </a:solidFill>
              <a:latin typeface="Arial" panose="020B0604020202020204" pitchFamily="34" charset="0"/>
              <a:cs typeface="Arial" panose="020B0604020202020204" pitchFamily="34" charset="0"/>
            </a:endParaRPr>
          </a:p>
          <a:p>
            <a:pPr>
              <a:lnSpc>
                <a:spcPts val="2000"/>
              </a:lnSpc>
            </a:pPr>
            <a:r>
              <a:rPr lang="en-US" sz="1600" b="1" dirty="0">
                <a:solidFill>
                  <a:srgbClr val="000000"/>
                </a:solidFill>
                <a:latin typeface="Arial" panose="020B0604020202020204" pitchFamily="34" charset="0"/>
                <a:cs typeface="Arial" panose="020B0604020202020204" pitchFamily="34" charset="0"/>
              </a:rPr>
              <a:t>Step 1. </a:t>
            </a: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auto secure </a:t>
            </a:r>
            <a:r>
              <a:rPr lang="en-US" sz="1600" dirty="0">
                <a:latin typeface="Arial" panose="020B0604020202020204" pitchFamily="34" charset="0"/>
                <a:cs typeface="Arial" panose="020B0604020202020204" pitchFamily="34" charset="0"/>
              </a:rPr>
              <a:t>command is entered. The router displays the AutoSecure configuration wizard welcome message.</a:t>
            </a:r>
            <a:endParaRPr lang="en-US" sz="1600" dirty="0">
              <a:solidFill>
                <a:srgbClr val="000000"/>
              </a:solidFill>
              <a:latin typeface="Arial" panose="020B0604020202020204" pitchFamily="34" charset="0"/>
              <a:cs typeface="Arial" panose="020B0604020202020204" pitchFamily="34" charset="0"/>
            </a:endParaRPr>
          </a:p>
          <a:p>
            <a:pPr>
              <a:lnSpc>
                <a:spcPts val="2000"/>
              </a:lnSpc>
            </a:pPr>
            <a:r>
              <a:rPr lang="en-US" sz="1600" b="1" dirty="0">
                <a:solidFill>
                  <a:srgbClr val="000000"/>
                </a:solidFill>
                <a:latin typeface="Arial" panose="020B0604020202020204" pitchFamily="34" charset="0"/>
                <a:cs typeface="Arial" panose="020B0604020202020204" pitchFamily="34" charset="0"/>
              </a:rPr>
              <a:t>Step 2. </a:t>
            </a:r>
            <a:r>
              <a:rPr lang="en-US" sz="1600" dirty="0">
                <a:latin typeface="Arial" panose="020B0604020202020204" pitchFamily="34" charset="0"/>
                <a:cs typeface="Arial" panose="020B0604020202020204" pitchFamily="34" charset="0"/>
              </a:rPr>
              <a:t>The wizard gathers information about the outside interfaces.</a:t>
            </a:r>
            <a:endParaRPr lang="en-US" sz="1600" dirty="0">
              <a:solidFill>
                <a:srgbClr val="000000"/>
              </a:solidFill>
              <a:latin typeface="Arial" panose="020B0604020202020204" pitchFamily="34" charset="0"/>
              <a:cs typeface="Arial" panose="020B0604020202020204" pitchFamily="34" charset="0"/>
            </a:endParaRPr>
          </a:p>
          <a:p>
            <a:pPr>
              <a:lnSpc>
                <a:spcPts val="2000"/>
              </a:lnSpc>
            </a:pPr>
            <a:r>
              <a:rPr lang="en-US" sz="1600" b="1" dirty="0">
                <a:solidFill>
                  <a:srgbClr val="000000"/>
                </a:solidFill>
                <a:latin typeface="Arial" panose="020B0604020202020204" pitchFamily="34" charset="0"/>
                <a:cs typeface="Arial" panose="020B0604020202020204" pitchFamily="34" charset="0"/>
              </a:rPr>
              <a:t>Step 3. </a:t>
            </a:r>
            <a:r>
              <a:rPr lang="en-US" sz="1600" dirty="0">
                <a:latin typeface="Arial" panose="020B0604020202020204" pitchFamily="34" charset="0"/>
                <a:cs typeface="Arial" panose="020B0604020202020204" pitchFamily="34" charset="0"/>
              </a:rPr>
              <a:t>AutoSecure secures the management plane by disabling unnecessary services.</a:t>
            </a:r>
          </a:p>
          <a:p>
            <a:pPr>
              <a:lnSpc>
                <a:spcPts val="2000"/>
              </a:lnSpc>
            </a:pPr>
            <a:r>
              <a:rPr lang="en-US" sz="1600" b="1" dirty="0">
                <a:solidFill>
                  <a:srgbClr val="000000"/>
                </a:solidFill>
                <a:latin typeface="Arial" panose="020B0604020202020204" pitchFamily="34" charset="0"/>
                <a:cs typeface="Arial" panose="020B0604020202020204" pitchFamily="34" charset="0"/>
              </a:rPr>
              <a:t>Step 4</a:t>
            </a:r>
            <a:r>
              <a:rPr lang="en-US" sz="1600" dirty="0">
                <a:solidFill>
                  <a:srgbClr val="00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AutoSecure prompts for a banner.</a:t>
            </a:r>
          </a:p>
          <a:p>
            <a:pPr>
              <a:lnSpc>
                <a:spcPts val="2000"/>
              </a:lnSpc>
            </a:pPr>
            <a:r>
              <a:rPr lang="en-US" sz="1600" b="1" dirty="0">
                <a:solidFill>
                  <a:srgbClr val="000000"/>
                </a:solidFill>
                <a:latin typeface="Arial" panose="020B0604020202020204" pitchFamily="34" charset="0"/>
                <a:cs typeface="Arial" panose="020B0604020202020204" pitchFamily="34" charset="0"/>
              </a:rPr>
              <a:t>Step 5. </a:t>
            </a:r>
            <a:r>
              <a:rPr lang="en-US" sz="1600" dirty="0">
                <a:latin typeface="Arial" panose="020B0604020202020204" pitchFamily="34" charset="0"/>
                <a:cs typeface="Arial" panose="020B0604020202020204" pitchFamily="34" charset="0"/>
              </a:rPr>
              <a:t>AutoSecure prompts for passwords and enables password and login features.</a:t>
            </a:r>
          </a:p>
          <a:p>
            <a:pPr>
              <a:lnSpc>
                <a:spcPts val="2000"/>
              </a:lnSpc>
            </a:pPr>
            <a:r>
              <a:rPr lang="en-US" sz="1600" b="1" dirty="0">
                <a:solidFill>
                  <a:srgbClr val="000000"/>
                </a:solidFill>
                <a:latin typeface="Arial" panose="020B0604020202020204" pitchFamily="34" charset="0"/>
                <a:cs typeface="Arial" panose="020B0604020202020204" pitchFamily="34" charset="0"/>
              </a:rPr>
              <a:t>Step 6</a:t>
            </a:r>
            <a:r>
              <a:rPr lang="en-US" sz="1600" dirty="0">
                <a:solidFill>
                  <a:srgbClr val="000000"/>
                </a:solidFill>
                <a:latin typeface="Arial" panose="020B0604020202020204" pitchFamily="34" charset="0"/>
                <a:cs typeface="Arial" panose="020B0604020202020204" pitchFamily="34" charset="0"/>
              </a:rPr>
              <a:t>. Interfaces are secured.</a:t>
            </a:r>
          </a:p>
          <a:p>
            <a:pPr>
              <a:lnSpc>
                <a:spcPts val="2000"/>
              </a:lnSpc>
            </a:pPr>
            <a:r>
              <a:rPr lang="en-US" sz="1600" b="1" dirty="0">
                <a:solidFill>
                  <a:srgbClr val="000000"/>
                </a:solidFill>
                <a:latin typeface="Arial" panose="020B0604020202020204" pitchFamily="34" charset="0"/>
                <a:cs typeface="Arial" panose="020B0604020202020204" pitchFamily="34" charset="0"/>
              </a:rPr>
              <a:t>Step 7</a:t>
            </a:r>
            <a:r>
              <a:rPr lang="en-US" sz="1600" dirty="0">
                <a:solidFill>
                  <a:srgbClr val="000000"/>
                </a:solidFill>
                <a:latin typeface="Arial" panose="020B0604020202020204" pitchFamily="34" charset="0"/>
                <a:cs typeface="Arial" panose="020B0604020202020204" pitchFamily="34" charset="0"/>
              </a:rPr>
              <a:t>. The forwarding plane is secured.</a:t>
            </a:r>
          </a:p>
          <a:p>
            <a:pPr>
              <a:lnSpc>
                <a:spcPts val="2000"/>
              </a:lnSpc>
            </a:pPr>
            <a:endParaRPr lang="en-US" sz="1400" dirty="0"/>
          </a:p>
        </p:txBody>
      </p:sp>
      <p:sp>
        <p:nvSpPr>
          <p:cNvPr id="12" name="TextBox 11">
            <a:extLst>
              <a:ext uri="{FF2B5EF4-FFF2-40B4-BE49-F238E27FC236}">
                <a16:creationId xmlns:a16="http://schemas.microsoft.com/office/drawing/2014/main" id="{E5AECDCE-4056-4E20-8E32-241DCCF879AA}"/>
              </a:ext>
            </a:extLst>
          </p:cNvPr>
          <p:cNvSpPr txBox="1"/>
          <p:nvPr/>
        </p:nvSpPr>
        <p:spPr>
          <a:xfrm>
            <a:off x="0" y="3936712"/>
            <a:ext cx="8115300"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AutoSecure should be used when a router is initially being configured. It is not recommended on production routers.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C5659E-FC82-42C0-AFC4-113452E9560D}"/>
              </a:ext>
            </a:extLst>
          </p:cNvPr>
          <p:cNvSpPr>
            <a:spLocks noGrp="1"/>
          </p:cNvSpPr>
          <p:nvPr>
            <p:ph type="body" idx="100"/>
          </p:nvPr>
        </p:nvSpPr>
        <p:spPr/>
        <p:txBody>
          <a:bodyPr/>
          <a:lstStyle/>
          <a:p>
            <a:r>
              <a:rPr lang="en-US" dirty="0"/>
              <a:t>Lab - Configure Automated Security Features</a:t>
            </a:r>
          </a:p>
        </p:txBody>
      </p:sp>
      <p:sp>
        <p:nvSpPr>
          <p:cNvPr id="3" name="Text Placeholder 2">
            <a:extLst>
              <a:ext uri="{FF2B5EF4-FFF2-40B4-BE49-F238E27FC236}">
                <a16:creationId xmlns:a16="http://schemas.microsoft.com/office/drawing/2014/main" id="{25D16759-FB03-4EA2-A486-96597F4BE421}"/>
              </a:ext>
            </a:extLst>
          </p:cNvPr>
          <p:cNvSpPr>
            <a:spLocks noGrp="1"/>
          </p:cNvSpPr>
          <p:nvPr>
            <p:ph type="body" idx="101"/>
          </p:nvPr>
        </p:nvSpPr>
        <p:spPr/>
        <p:txBody>
          <a:bodyPr/>
          <a:lstStyle/>
          <a:p>
            <a:r>
              <a:rPr lang="en-US" dirty="0"/>
              <a:t>Lock Down a Router Using AutoSecure</a:t>
            </a:r>
          </a:p>
          <a:p>
            <a:endParaRPr lang="en-US" dirty="0"/>
          </a:p>
        </p:txBody>
      </p:sp>
      <p:sp>
        <p:nvSpPr>
          <p:cNvPr id="5" name="TextBox 4">
            <a:extLst>
              <a:ext uri="{FF2B5EF4-FFF2-40B4-BE49-F238E27FC236}">
                <a16:creationId xmlns:a16="http://schemas.microsoft.com/office/drawing/2014/main" id="{DDD64E97-BDF8-41DC-8C78-FA9C0FFBCE3A}"/>
              </a:ext>
            </a:extLst>
          </p:cNvPr>
          <p:cNvSpPr txBox="1"/>
          <p:nvPr/>
        </p:nvSpPr>
        <p:spPr>
          <a:xfrm>
            <a:off x="133350" y="1019086"/>
            <a:ext cx="7848600" cy="923330"/>
          </a:xfrm>
          <a:prstGeom prst="rect">
            <a:avLst/>
          </a:prstGeom>
          <a:noFill/>
        </p:spPr>
        <p:txBody>
          <a:bodyPr wrap="square">
            <a:spAutoFit/>
          </a:bodyPr>
          <a:lstStyle/>
          <a:p>
            <a:r>
              <a:rPr lang="en-US" dirty="0">
                <a:effectLst/>
                <a:latin typeface="Arial" panose="020B0604020202020204" pitchFamily="34" charset="0"/>
                <a:cs typeface="Arial" panose="020B0604020202020204" pitchFamily="34" charset="0"/>
              </a:rPr>
              <a:t>In this lab, you will complete the following objectives:</a:t>
            </a:r>
          </a:p>
          <a:p>
            <a:pPr marL="285750"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Part 1: Configure basic device settings.</a:t>
            </a:r>
          </a:p>
          <a:p>
            <a:pPr marL="285750"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Part 2: Configure automated security features.</a:t>
            </a:r>
          </a:p>
        </p:txBody>
      </p:sp>
    </p:spTree>
    <p:extLst>
      <p:ext uri="{BB962C8B-B14F-4D97-AF65-F5344CB8AC3E}">
        <p14:creationId xmlns:p14="http://schemas.microsoft.com/office/powerpoint/2010/main" val="3288175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6.3 Routing Protocol Authentication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Routing Protocol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Dynamic Routing Protocols</a:t>
            </a:r>
          </a:p>
        </p:txBody>
      </p:sp>
      <p:sp>
        <p:nvSpPr>
          <p:cNvPr id="5" name="Object4"/>
          <p:cNvSpPr/>
          <p:nvPr/>
        </p:nvSpPr>
        <p:spPr>
          <a:xfrm>
            <a:off x="0" y="914400"/>
            <a:ext cx="4095053"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Dynamic routing protocols perform several activities: including network discovery and maintaining routing tables. </a:t>
            </a:r>
          </a:p>
          <a:p>
            <a:pPr>
              <a:lnSpc>
                <a:spcPts val="2000"/>
              </a:lnSpc>
            </a:pPr>
            <a:endParaRPr lang="en-US" sz="1600" dirty="0">
              <a:latin typeface="Arial" panose="020B0604020202020204" pitchFamily="34" charset="0"/>
              <a:cs typeface="Arial" panose="020B0604020202020204" pitchFamily="34" charset="0"/>
            </a:endParaRPr>
          </a:p>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Important advantages of dynamic routing protocols are the ability to select a best path, and the ability to automatically discover a new best path when there is a change in the topology.</a:t>
            </a:r>
          </a:p>
          <a:p>
            <a:pPr>
              <a:lnSpc>
                <a:spcPts val="2000"/>
              </a:lnSpc>
            </a:pPr>
            <a:endParaRPr lang="en-US" sz="1600" dirty="0">
              <a:latin typeface="Arial" panose="020B0604020202020204" pitchFamily="34" charset="0"/>
              <a:cs typeface="Arial" panose="020B0604020202020204" pitchFamily="34" charset="0"/>
            </a:endParaRPr>
          </a:p>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A dynamic routing protocol allows the routers to automatically learn about these networks from other routers.</a:t>
            </a:r>
          </a:p>
        </p:txBody>
      </p:sp>
      <p:pic>
        <p:nvPicPr>
          <p:cNvPr id="4" name="Picture 3">
            <a:extLst>
              <a:ext uri="{FF2B5EF4-FFF2-40B4-BE49-F238E27FC236}">
                <a16:creationId xmlns:a16="http://schemas.microsoft.com/office/drawing/2014/main" id="{3118DD05-22A1-4EFA-AE54-85F2BC593C47}"/>
              </a:ext>
            </a:extLst>
          </p:cNvPr>
          <p:cNvPicPr>
            <a:picLocks noChangeAspect="1"/>
          </p:cNvPicPr>
          <p:nvPr/>
        </p:nvPicPr>
        <p:blipFill>
          <a:blip r:embed="rId3"/>
          <a:stretch>
            <a:fillRect/>
          </a:stretch>
        </p:blipFill>
        <p:spPr>
          <a:xfrm>
            <a:off x="4166483" y="382806"/>
            <a:ext cx="4906087" cy="3045157"/>
          </a:xfrm>
          <a:prstGeom prst="rect">
            <a:avLst/>
          </a:prstGeom>
        </p:spPr>
      </p:pic>
      <p:sp>
        <p:nvSpPr>
          <p:cNvPr id="8" name="TextBox 7">
            <a:extLst>
              <a:ext uri="{FF2B5EF4-FFF2-40B4-BE49-F238E27FC236}">
                <a16:creationId xmlns:a16="http://schemas.microsoft.com/office/drawing/2014/main" id="{79D2CC7B-E004-44DF-B03B-14608A304C10}"/>
              </a:ext>
            </a:extLst>
          </p:cNvPr>
          <p:cNvSpPr txBox="1"/>
          <p:nvPr/>
        </p:nvSpPr>
        <p:spPr>
          <a:xfrm>
            <a:off x="4460814" y="3767376"/>
            <a:ext cx="4611756" cy="861774"/>
          </a:xfrm>
          <a:prstGeom prst="rect">
            <a:avLst/>
          </a:prstGeom>
          <a:noFill/>
        </p:spPr>
        <p:txBody>
          <a:bodyPr wrap="square">
            <a:spAutoFit/>
          </a:bodyPr>
          <a:lstStyle/>
          <a:p>
            <a:pPr>
              <a:lnSpc>
                <a:spcPts val="2000"/>
              </a:lnSpc>
            </a:pPr>
            <a:r>
              <a:rPr lang="en-US" sz="1600" dirty="0">
                <a:latin typeface="Arial" panose="020B0604020202020204" pitchFamily="34" charset="0"/>
                <a:cs typeface="Arial" panose="020B0604020202020204" pitchFamily="34" charset="0"/>
              </a:rPr>
              <a:t>The figure shows routers R1 and R2 using a common routing protocol to share network information.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Routing Protocol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Routing Protocol Spoofing</a:t>
            </a:r>
          </a:p>
        </p:txBody>
      </p:sp>
      <p:sp>
        <p:nvSpPr>
          <p:cNvPr id="5" name="Object4"/>
          <p:cNvSpPr/>
          <p:nvPr/>
        </p:nvSpPr>
        <p:spPr>
          <a:xfrm>
            <a:off x="-1" y="914400"/>
            <a:ext cx="8881607" cy="2571750"/>
          </a:xfrm>
          <a:prstGeom prst="rect">
            <a:avLst/>
          </a:prstGeom>
          <a:noFill/>
          <a:ln/>
        </p:spPr>
        <p:txBody>
          <a:bodyPr wrap="square" rtlCol="0" anchor="t"/>
          <a:lstStyle/>
          <a:p>
            <a:r>
              <a:rPr lang="en-US" dirty="0">
                <a:latin typeface="Arial" panose="020B0604020202020204" pitchFamily="34" charset="0"/>
                <a:cs typeface="Arial" panose="020B0604020202020204" pitchFamily="34" charset="0"/>
              </a:rPr>
              <a:t>Routing systems can be attacked by disrupting peer network routers, or by falsifying or spoofing the information carried within the routing protocols. Spoofing routing information may generally be used to cause systems to misinform (lie to) each other, cause a DoS attack, or cause traffic to follow a path it would not normally follow.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 are several consequences of routing information being spoofed:</a:t>
            </a:r>
          </a:p>
          <a:p>
            <a:endParaRPr lang="en-US" dirty="0">
              <a:latin typeface="Arial" panose="020B0604020202020204" pitchFamily="34" charset="0"/>
              <a:cs typeface="Arial" panose="020B0604020202020204" pitchFamily="34" charset="0"/>
            </a:endParaRPr>
          </a:p>
          <a:p>
            <a:pPr marL="685800" lvl="1" indent="-228600">
              <a:buFont typeface="Arial" panose="020B0604020202020204" pitchFamily="34" charset="0"/>
              <a:buChar char="•"/>
            </a:pPr>
            <a:r>
              <a:rPr lang="en-US" dirty="0">
                <a:latin typeface="Arial" panose="020B0604020202020204" pitchFamily="34" charset="0"/>
                <a:cs typeface="Arial" panose="020B0604020202020204" pitchFamily="34" charset="0"/>
              </a:rPr>
              <a:t>Redirecting traffic to create routing loops</a:t>
            </a:r>
          </a:p>
          <a:p>
            <a:pPr marL="685800" lvl="1" indent="-228600">
              <a:buFont typeface="Arial" panose="020B0604020202020204" pitchFamily="34" charset="0"/>
              <a:buChar char="•"/>
            </a:pPr>
            <a:r>
              <a:rPr lang="en-US" dirty="0">
                <a:latin typeface="Arial" panose="020B0604020202020204" pitchFamily="34" charset="0"/>
                <a:cs typeface="Arial" panose="020B0604020202020204" pitchFamily="34" charset="0"/>
              </a:rPr>
              <a:t>Redirecting traffic so it can be monitored on an insecure link</a:t>
            </a:r>
          </a:p>
          <a:p>
            <a:pPr marL="685800" lvl="1" indent="-228600">
              <a:buFont typeface="Arial" panose="020B0604020202020204" pitchFamily="34" charset="0"/>
              <a:buChar char="•"/>
            </a:pPr>
            <a:r>
              <a:rPr lang="en-US" dirty="0">
                <a:latin typeface="Arial" panose="020B0604020202020204" pitchFamily="34" charset="0"/>
                <a:cs typeface="Arial" panose="020B0604020202020204" pitchFamily="34" charset="0"/>
              </a:rPr>
              <a:t>Redirecting traffic to discard it</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Routing Protocol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OSPF MD5 Routing Protocol Authentication</a:t>
            </a:r>
          </a:p>
        </p:txBody>
      </p:sp>
      <p:sp>
        <p:nvSpPr>
          <p:cNvPr id="5" name="Object4"/>
          <p:cNvSpPr/>
          <p:nvPr/>
        </p:nvSpPr>
        <p:spPr>
          <a:xfrm>
            <a:off x="0" y="914400"/>
            <a:ext cx="8754386" cy="2571750"/>
          </a:xfrm>
          <a:prstGeom prst="rect">
            <a:avLst/>
          </a:prstGeom>
          <a:noFill/>
          <a:ln/>
        </p:spPr>
        <p:txBody>
          <a:bodyPr wrap="square" rtlCol="0" anchor="t"/>
          <a:lstStyle/>
          <a:p>
            <a:r>
              <a:rPr lang="en-US" dirty="0">
                <a:latin typeface="Arial" panose="020B0604020202020204" pitchFamily="34" charset="0"/>
                <a:cs typeface="Arial" panose="020B0604020202020204" pitchFamily="34" charset="0"/>
              </a:rPr>
              <a:t>Enable OSPF MD5 authentication globally:</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ip ospf message-digest-key</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key</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md5</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password</a:t>
            </a:r>
            <a:r>
              <a:rPr lang="en-US" dirty="0">
                <a:latin typeface="Arial" panose="020B0604020202020204" pitchFamily="34" charset="0"/>
                <a:cs typeface="Arial" panose="020B0604020202020204" pitchFamily="34" charset="0"/>
              </a:rPr>
              <a:t> interface configuration command.</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area</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area-id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authentication message-digest</a:t>
            </a:r>
            <a:r>
              <a:rPr lang="en-US" dirty="0">
                <a:latin typeface="Arial" panose="020B0604020202020204" pitchFamily="34" charset="0"/>
                <a:cs typeface="Arial" panose="020B0604020202020204" pitchFamily="34" charset="0"/>
              </a:rPr>
              <a:t> router configuration command.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This method forces authentication on all OSPF enabled interfaces. If an interface is not configured with th</a:t>
            </a:r>
            <a:r>
              <a:rPr lang="en-US" b="1" dirty="0">
                <a:latin typeface="Arial" panose="020B0604020202020204" pitchFamily="34" charset="0"/>
                <a:cs typeface="Arial" panose="020B0604020202020204" pitchFamily="34" charset="0"/>
              </a:rPr>
              <a:t>e ip ospf message-digest-key</a:t>
            </a:r>
            <a:r>
              <a:rPr lang="en-US" dirty="0">
                <a:latin typeface="Arial" panose="020B0604020202020204" pitchFamily="34" charset="0"/>
                <a:cs typeface="Arial" panose="020B0604020202020204" pitchFamily="34" charset="0"/>
              </a:rPr>
              <a:t> command, it will not be able to form adjacencies with other OSPF neighbors.</a:t>
            </a: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Enable MD5 authentication on a per interface basis: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ip ospf message-digest-key</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key</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md5</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password</a:t>
            </a:r>
            <a:r>
              <a:rPr lang="en-US" dirty="0">
                <a:latin typeface="Arial" panose="020B0604020202020204" pitchFamily="34" charset="0"/>
                <a:cs typeface="Arial" panose="020B0604020202020204" pitchFamily="34" charset="0"/>
              </a:rPr>
              <a:t> interface configuration command.</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ip ospf authentication message-digest</a:t>
            </a:r>
            <a:r>
              <a:rPr lang="en-US" dirty="0">
                <a:latin typeface="Arial" panose="020B0604020202020204" pitchFamily="34" charset="0"/>
                <a:cs typeface="Arial" panose="020B0604020202020204" pitchFamily="34" charset="0"/>
              </a:rPr>
              <a:t> interface configuration command.</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6.1 Secure Cisco IOS Image and Configuration Files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Routing Protocol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OSPF MD5 Routing Protocol Authentication (Cont.)</a:t>
            </a:r>
          </a:p>
        </p:txBody>
      </p:sp>
      <p:pic>
        <p:nvPicPr>
          <p:cNvPr id="6" name="Picture 5">
            <a:extLst>
              <a:ext uri="{FF2B5EF4-FFF2-40B4-BE49-F238E27FC236}">
                <a16:creationId xmlns:a16="http://schemas.microsoft.com/office/drawing/2014/main" id="{80D2A496-8441-4AA8-B53C-42972CCC2592}"/>
              </a:ext>
            </a:extLst>
          </p:cNvPr>
          <p:cNvPicPr>
            <a:picLocks noChangeAspect="1"/>
          </p:cNvPicPr>
          <p:nvPr/>
        </p:nvPicPr>
        <p:blipFill>
          <a:blip r:embed="rId3"/>
          <a:stretch>
            <a:fillRect/>
          </a:stretch>
        </p:blipFill>
        <p:spPr>
          <a:xfrm>
            <a:off x="1114247" y="895882"/>
            <a:ext cx="6915505" cy="402610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30</a:t>
            </a:fld>
            <a:endParaRPr lang="en-US" dirty="0"/>
          </a:p>
        </p:txBody>
      </p:sp>
    </p:spTree>
    <p:extLst>
      <p:ext uri="{BB962C8B-B14F-4D97-AF65-F5344CB8AC3E}">
        <p14:creationId xmlns:p14="http://schemas.microsoft.com/office/powerpoint/2010/main" val="127600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Routing Protocol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OSPF SHA Routing Protocol Authentication </a:t>
            </a:r>
          </a:p>
        </p:txBody>
      </p:sp>
      <p:sp>
        <p:nvSpPr>
          <p:cNvPr id="5" name="Object4"/>
          <p:cNvSpPr/>
          <p:nvPr/>
        </p:nvSpPr>
        <p:spPr>
          <a:xfrm>
            <a:off x="0" y="914400"/>
            <a:ext cx="9056536" cy="779228"/>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MD5 is now considered vulnerable to attacks and should only be used when stronger authentication is not available. Administrators should use SHA authentication as long as all of the router operating systems support OSPF SHA authentication.</a:t>
            </a:r>
          </a:p>
          <a:p>
            <a:pPr>
              <a:lnSpc>
                <a:spcPts val="2000"/>
              </a:lnSpc>
            </a:pPr>
            <a:endParaRPr lang="en-US" sz="1400" dirty="0"/>
          </a:p>
          <a:p>
            <a:pPr>
              <a:lnSpc>
                <a:spcPts val="2000"/>
              </a:lnSpc>
            </a:pPr>
            <a:endParaRPr lang="en-US" sz="1400" dirty="0"/>
          </a:p>
        </p:txBody>
      </p:sp>
      <p:sp>
        <p:nvSpPr>
          <p:cNvPr id="7" name="TextBox 6">
            <a:extLst>
              <a:ext uri="{FF2B5EF4-FFF2-40B4-BE49-F238E27FC236}">
                <a16:creationId xmlns:a16="http://schemas.microsoft.com/office/drawing/2014/main" id="{4BDEBFD1-75E8-4AE5-8CB2-A4ADF786325B}"/>
              </a:ext>
            </a:extLst>
          </p:cNvPr>
          <p:cNvSpPr txBox="1"/>
          <p:nvPr/>
        </p:nvSpPr>
        <p:spPr>
          <a:xfrm>
            <a:off x="-2" y="1828800"/>
            <a:ext cx="8857753" cy="1323439"/>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Step 1.</a:t>
            </a:r>
            <a:r>
              <a:rPr lang="en-US" sz="1600" dirty="0">
                <a:latin typeface="Arial" panose="020B0604020202020204" pitchFamily="34" charset="0"/>
                <a:cs typeface="Arial" panose="020B0604020202020204" pitchFamily="34" charset="0"/>
              </a:rPr>
              <a:t> Specify an authentication key chain in global configuration mode: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Configure a key chain name with the </a:t>
            </a:r>
            <a:r>
              <a:rPr lang="en-US" sz="1600" b="1" dirty="0">
                <a:latin typeface="Arial" panose="020B0604020202020204" pitchFamily="34" charset="0"/>
                <a:cs typeface="Arial" panose="020B0604020202020204" pitchFamily="34" charset="0"/>
              </a:rPr>
              <a:t>key chain</a:t>
            </a:r>
            <a:r>
              <a:rPr lang="en-US" sz="1600" dirty="0">
                <a:latin typeface="Arial" panose="020B0604020202020204" pitchFamily="34" charset="0"/>
                <a:cs typeface="Arial" panose="020B0604020202020204" pitchFamily="34" charset="0"/>
              </a:rPr>
              <a:t> command.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Assign the key chain a number and a password with the </a:t>
            </a:r>
            <a:r>
              <a:rPr lang="en-US" sz="1600" b="1" dirty="0">
                <a:latin typeface="Arial" panose="020B0604020202020204" pitchFamily="34" charset="0"/>
                <a:cs typeface="Arial" panose="020B0604020202020204" pitchFamily="34" charset="0"/>
              </a:rPr>
              <a:t>key</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key-string</a:t>
            </a:r>
            <a:r>
              <a:rPr lang="en-US" sz="1600" dirty="0">
                <a:latin typeface="Arial" panose="020B0604020202020204" pitchFamily="34" charset="0"/>
                <a:cs typeface="Arial" panose="020B0604020202020204" pitchFamily="34" charset="0"/>
              </a:rPr>
              <a:t> commands.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Specify SHA authentication with the </a:t>
            </a:r>
            <a:r>
              <a:rPr lang="en-US" sz="1600" b="1" dirty="0">
                <a:latin typeface="Arial" panose="020B0604020202020204" pitchFamily="34" charset="0"/>
                <a:cs typeface="Arial" panose="020B0604020202020204" pitchFamily="34" charset="0"/>
              </a:rPr>
              <a:t>cryptographic-algorithm</a:t>
            </a:r>
            <a:r>
              <a:rPr lang="en-US" sz="1600" dirty="0">
                <a:latin typeface="Arial" panose="020B0604020202020204" pitchFamily="34" charset="0"/>
                <a:cs typeface="Arial" panose="020B0604020202020204" pitchFamily="34" charset="0"/>
              </a:rPr>
              <a:t> command.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(Optional) Specify when this key will expire with the </a:t>
            </a:r>
            <a:r>
              <a:rPr lang="en-US" sz="1600" b="1" dirty="0">
                <a:latin typeface="Arial" panose="020B0604020202020204" pitchFamily="34" charset="0"/>
                <a:cs typeface="Arial" panose="020B0604020202020204" pitchFamily="34" charset="0"/>
              </a:rPr>
              <a:t>send-lifetime</a:t>
            </a:r>
            <a:r>
              <a:rPr lang="en-US" sz="1600" dirty="0">
                <a:latin typeface="Arial" panose="020B0604020202020204" pitchFamily="34" charset="0"/>
                <a:cs typeface="Arial" panose="020B0604020202020204" pitchFamily="34" charset="0"/>
              </a:rPr>
              <a:t> command.</a:t>
            </a:r>
          </a:p>
        </p:txBody>
      </p:sp>
      <p:pic>
        <p:nvPicPr>
          <p:cNvPr id="8" name="Picture 7">
            <a:extLst>
              <a:ext uri="{FF2B5EF4-FFF2-40B4-BE49-F238E27FC236}">
                <a16:creationId xmlns:a16="http://schemas.microsoft.com/office/drawing/2014/main" id="{387AFB4D-60E9-432C-A1AF-0AF9CB1CC0F1}"/>
              </a:ext>
            </a:extLst>
          </p:cNvPr>
          <p:cNvPicPr>
            <a:picLocks noChangeAspect="1"/>
          </p:cNvPicPr>
          <p:nvPr/>
        </p:nvPicPr>
        <p:blipFill>
          <a:blip r:embed="rId3"/>
          <a:stretch>
            <a:fillRect/>
          </a:stretch>
        </p:blipFill>
        <p:spPr>
          <a:xfrm>
            <a:off x="310943" y="3213883"/>
            <a:ext cx="8045863" cy="1289116"/>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Routing Protocol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OSPF SHA Routing Protocol Authentication (Cont.)</a:t>
            </a:r>
          </a:p>
        </p:txBody>
      </p:sp>
      <p:sp>
        <p:nvSpPr>
          <p:cNvPr id="5" name="Object4"/>
          <p:cNvSpPr/>
          <p:nvPr/>
        </p:nvSpPr>
        <p:spPr>
          <a:xfrm>
            <a:off x="0" y="914400"/>
            <a:ext cx="8229600" cy="2571750"/>
          </a:xfrm>
          <a:prstGeom prst="rect">
            <a:avLst/>
          </a:prstGeom>
          <a:noFill/>
          <a:ln/>
        </p:spPr>
        <p:txBody>
          <a:bodyPr wrap="square" rtlCol="0" anchor="t"/>
          <a:lstStyle/>
          <a:p>
            <a:pPr>
              <a:lnSpc>
                <a:spcPts val="2000"/>
              </a:lnSpc>
            </a:pPr>
            <a:endParaRPr lang="en-US" sz="1400" dirty="0"/>
          </a:p>
          <a:p>
            <a:pPr>
              <a:lnSpc>
                <a:spcPts val="2000"/>
              </a:lnSpc>
            </a:pPr>
            <a:endParaRPr lang="en-US" sz="1400" dirty="0"/>
          </a:p>
        </p:txBody>
      </p:sp>
      <p:sp>
        <p:nvSpPr>
          <p:cNvPr id="7" name="TextBox 6">
            <a:extLst>
              <a:ext uri="{FF2B5EF4-FFF2-40B4-BE49-F238E27FC236}">
                <a16:creationId xmlns:a16="http://schemas.microsoft.com/office/drawing/2014/main" id="{4BDEBFD1-75E8-4AE5-8CB2-A4ADF786325B}"/>
              </a:ext>
            </a:extLst>
          </p:cNvPr>
          <p:cNvSpPr txBox="1"/>
          <p:nvPr/>
        </p:nvSpPr>
        <p:spPr>
          <a:xfrm>
            <a:off x="55659" y="929371"/>
            <a:ext cx="6599582" cy="64633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Step 2.</a:t>
            </a:r>
            <a:r>
              <a:rPr lang="en-US" dirty="0">
                <a:latin typeface="Arial" panose="020B0604020202020204" pitchFamily="34" charset="0"/>
                <a:cs typeface="Arial" panose="020B0604020202020204" pitchFamily="34" charset="0"/>
              </a:rPr>
              <a:t> Assign the authentication key to the desired interfaces with the </a:t>
            </a:r>
            <a:r>
              <a:rPr lang="en-US" b="1" dirty="0">
                <a:latin typeface="Arial" panose="020B0604020202020204" pitchFamily="34" charset="0"/>
                <a:cs typeface="Arial" panose="020B0604020202020204" pitchFamily="34" charset="0"/>
              </a:rPr>
              <a:t>ip ospf authentication key-chain</a:t>
            </a:r>
            <a:r>
              <a:rPr lang="en-US" dirty="0">
                <a:latin typeface="Arial" panose="020B0604020202020204" pitchFamily="34" charset="0"/>
                <a:cs typeface="Arial" panose="020B0604020202020204" pitchFamily="34" charset="0"/>
              </a:rPr>
              <a:t> command.</a:t>
            </a:r>
          </a:p>
        </p:txBody>
      </p:sp>
      <p:pic>
        <p:nvPicPr>
          <p:cNvPr id="4" name="Picture 3">
            <a:extLst>
              <a:ext uri="{FF2B5EF4-FFF2-40B4-BE49-F238E27FC236}">
                <a16:creationId xmlns:a16="http://schemas.microsoft.com/office/drawing/2014/main" id="{561B693B-BB32-4836-9EAE-7ED2398E92B2}"/>
              </a:ext>
            </a:extLst>
          </p:cNvPr>
          <p:cNvPicPr>
            <a:picLocks noChangeAspect="1"/>
          </p:cNvPicPr>
          <p:nvPr/>
        </p:nvPicPr>
        <p:blipFill>
          <a:blip r:embed="rId3"/>
          <a:stretch>
            <a:fillRect/>
          </a:stretch>
        </p:blipFill>
        <p:spPr>
          <a:xfrm>
            <a:off x="55659" y="1679602"/>
            <a:ext cx="9144000" cy="673090"/>
          </a:xfrm>
          <a:prstGeom prst="rect">
            <a:avLst/>
          </a:prstGeom>
        </p:spPr>
      </p:pic>
      <p:sp>
        <p:nvSpPr>
          <p:cNvPr id="11" name="TextBox 10">
            <a:extLst>
              <a:ext uri="{FF2B5EF4-FFF2-40B4-BE49-F238E27FC236}">
                <a16:creationId xmlns:a16="http://schemas.microsoft.com/office/drawing/2014/main" id="{15009334-BA7D-4148-8EEB-81AA70E4932D}"/>
              </a:ext>
            </a:extLst>
          </p:cNvPr>
          <p:cNvSpPr txBox="1"/>
          <p:nvPr/>
        </p:nvSpPr>
        <p:spPr>
          <a:xfrm>
            <a:off x="-1" y="2486136"/>
            <a:ext cx="8772526"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 next slide shows an SHA authentication example for R1 and R2.</a:t>
            </a:r>
          </a:p>
        </p:txBody>
      </p:sp>
      <p:pic>
        <p:nvPicPr>
          <p:cNvPr id="8" name="Picture 7">
            <a:extLst>
              <a:ext uri="{FF2B5EF4-FFF2-40B4-BE49-F238E27FC236}">
                <a16:creationId xmlns:a16="http://schemas.microsoft.com/office/drawing/2014/main" id="{CBEB0E3D-E856-402E-83DB-002973F4AD51}"/>
              </a:ext>
            </a:extLst>
          </p:cNvPr>
          <p:cNvPicPr>
            <a:picLocks noChangeAspect="1"/>
          </p:cNvPicPr>
          <p:nvPr/>
        </p:nvPicPr>
        <p:blipFill>
          <a:blip r:embed="rId4"/>
          <a:stretch>
            <a:fillRect/>
          </a:stretch>
        </p:blipFill>
        <p:spPr>
          <a:xfrm>
            <a:off x="549073" y="3132467"/>
            <a:ext cx="7855354" cy="125101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32</a:t>
            </a:fld>
            <a:endParaRPr lang="en-US" dirty="0"/>
          </a:p>
        </p:txBody>
      </p:sp>
    </p:spTree>
    <p:extLst>
      <p:ext uri="{BB962C8B-B14F-4D97-AF65-F5344CB8AC3E}">
        <p14:creationId xmlns:p14="http://schemas.microsoft.com/office/powerpoint/2010/main" val="3852283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Routing Protocol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OSPF SHA Routing Protocol Authentication (Cont.)</a:t>
            </a:r>
          </a:p>
        </p:txBody>
      </p:sp>
      <p:sp>
        <p:nvSpPr>
          <p:cNvPr id="5" name="Object4"/>
          <p:cNvSpPr/>
          <p:nvPr/>
        </p:nvSpPr>
        <p:spPr>
          <a:xfrm>
            <a:off x="0" y="914400"/>
            <a:ext cx="8229600" cy="2571750"/>
          </a:xfrm>
          <a:prstGeom prst="rect">
            <a:avLst/>
          </a:prstGeom>
          <a:noFill/>
          <a:ln/>
        </p:spPr>
        <p:txBody>
          <a:bodyPr wrap="square" rtlCol="0" anchor="t"/>
          <a:lstStyle/>
          <a:p>
            <a:pPr>
              <a:lnSpc>
                <a:spcPts val="2000"/>
              </a:lnSpc>
            </a:pPr>
            <a:endParaRPr lang="en-US" sz="1400" dirty="0"/>
          </a:p>
          <a:p>
            <a:pPr>
              <a:lnSpc>
                <a:spcPts val="2000"/>
              </a:lnSpc>
            </a:pPr>
            <a:endParaRPr lang="en-US" sz="1400" dirty="0"/>
          </a:p>
        </p:txBody>
      </p:sp>
      <p:pic>
        <p:nvPicPr>
          <p:cNvPr id="8" name="Picture 7">
            <a:extLst>
              <a:ext uri="{FF2B5EF4-FFF2-40B4-BE49-F238E27FC236}">
                <a16:creationId xmlns:a16="http://schemas.microsoft.com/office/drawing/2014/main" id="{7333FA43-F0AE-4C4B-BF92-0896947F3915}"/>
              </a:ext>
            </a:extLst>
          </p:cNvPr>
          <p:cNvPicPr>
            <a:picLocks noChangeAspect="1"/>
          </p:cNvPicPr>
          <p:nvPr/>
        </p:nvPicPr>
        <p:blipFill>
          <a:blip r:embed="rId3"/>
          <a:stretch>
            <a:fillRect/>
          </a:stretch>
        </p:blipFill>
        <p:spPr>
          <a:xfrm>
            <a:off x="1289232" y="868921"/>
            <a:ext cx="6219825" cy="397624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33</a:t>
            </a:fld>
            <a:endParaRPr lang="en-US" dirty="0"/>
          </a:p>
        </p:txBody>
      </p:sp>
    </p:spTree>
    <p:extLst>
      <p:ext uri="{BB962C8B-B14F-4D97-AF65-F5344CB8AC3E}">
        <p14:creationId xmlns:p14="http://schemas.microsoft.com/office/powerpoint/2010/main" val="2145089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Routing Protocol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Lab - Basic Device Configuration and OSPF Authentication</a:t>
            </a:r>
          </a:p>
        </p:txBody>
      </p:sp>
      <p:sp>
        <p:nvSpPr>
          <p:cNvPr id="5" name="Object4"/>
          <p:cNvSpPr/>
          <p:nvPr/>
        </p:nvSpPr>
        <p:spPr>
          <a:xfrm>
            <a:off x="0" y="914400"/>
            <a:ext cx="8229600" cy="2571750"/>
          </a:xfrm>
          <a:prstGeom prst="rect">
            <a:avLst/>
          </a:prstGeom>
          <a:noFill/>
          <a:ln/>
        </p:spPr>
        <p:txBody>
          <a:bodyPr wrap="square" rtlCol="0" anchor="t"/>
          <a:lstStyle/>
          <a:p>
            <a:pPr>
              <a:lnSpc>
                <a:spcPts val="2000"/>
              </a:lnSpc>
            </a:pPr>
            <a:endParaRPr lang="en-US" sz="1400" dirty="0"/>
          </a:p>
          <a:p>
            <a:pPr>
              <a:lnSpc>
                <a:spcPts val="2000"/>
              </a:lnSpc>
            </a:pPr>
            <a:endParaRPr lang="en-US" sz="1400" dirty="0"/>
          </a:p>
        </p:txBody>
      </p:sp>
      <p:sp>
        <p:nvSpPr>
          <p:cNvPr id="7" name="TextBox 6">
            <a:extLst>
              <a:ext uri="{FF2B5EF4-FFF2-40B4-BE49-F238E27FC236}">
                <a16:creationId xmlns:a16="http://schemas.microsoft.com/office/drawing/2014/main" id="{44C119F8-BE0D-49BB-8767-7E7F10DA3FD5}"/>
              </a:ext>
            </a:extLst>
          </p:cNvPr>
          <p:cNvSpPr txBox="1"/>
          <p:nvPr/>
        </p:nvSpPr>
        <p:spPr>
          <a:xfrm>
            <a:off x="333374" y="999946"/>
            <a:ext cx="6143625" cy="923330"/>
          </a:xfrm>
          <a:prstGeom prst="rect">
            <a:avLst/>
          </a:prstGeom>
          <a:noFill/>
        </p:spPr>
        <p:txBody>
          <a:bodyPr wrap="square">
            <a:spAutoFit/>
          </a:bodyPr>
          <a:lstStyle/>
          <a:p>
            <a:r>
              <a:rPr lang="en-US" dirty="0">
                <a:effectLst/>
                <a:latin typeface="Arial" panose="020B0604020202020204" pitchFamily="34" charset="0"/>
                <a:cs typeface="Arial" panose="020B0604020202020204" pitchFamily="34" charset="0"/>
              </a:rPr>
              <a:t>In this lab, you will complete the following objectives:</a:t>
            </a:r>
          </a:p>
          <a:p>
            <a:pPr marL="285750"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Part 1: Configure basic device settings.</a:t>
            </a:r>
          </a:p>
          <a:p>
            <a:pPr marL="285750"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Part 2: Secure the control plane.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34</a:t>
            </a:fld>
            <a:endParaRPr lang="en-US" dirty="0"/>
          </a:p>
        </p:txBody>
      </p:sp>
    </p:spTree>
    <p:extLst>
      <p:ext uri="{BB962C8B-B14F-4D97-AF65-F5344CB8AC3E}">
        <p14:creationId xmlns:p14="http://schemas.microsoft.com/office/powerpoint/2010/main" val="1988163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Routing Protocol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 Configure OSPF Authentication</a:t>
            </a:r>
          </a:p>
        </p:txBody>
      </p:sp>
      <p:sp>
        <p:nvSpPr>
          <p:cNvPr id="5" name="Object4"/>
          <p:cNvSpPr/>
          <p:nvPr/>
        </p:nvSpPr>
        <p:spPr>
          <a:xfrm>
            <a:off x="0" y="914400"/>
            <a:ext cx="8229600" cy="2571750"/>
          </a:xfrm>
          <a:prstGeom prst="rect">
            <a:avLst/>
          </a:prstGeom>
          <a:noFill/>
          <a:ln/>
        </p:spPr>
        <p:txBody>
          <a:bodyPr wrap="square" rtlCol="0" anchor="t"/>
          <a:lstStyle/>
          <a:p>
            <a:pPr>
              <a:lnSpc>
                <a:spcPts val="2000"/>
              </a:lnSpc>
            </a:pPr>
            <a:endParaRPr lang="en-US" sz="1400" dirty="0"/>
          </a:p>
          <a:p>
            <a:pPr>
              <a:lnSpc>
                <a:spcPts val="2000"/>
              </a:lnSpc>
            </a:pPr>
            <a:endParaRPr lang="en-US" sz="1400" dirty="0"/>
          </a:p>
        </p:txBody>
      </p:sp>
      <p:sp>
        <p:nvSpPr>
          <p:cNvPr id="7" name="TextBox 6">
            <a:extLst>
              <a:ext uri="{FF2B5EF4-FFF2-40B4-BE49-F238E27FC236}">
                <a16:creationId xmlns:a16="http://schemas.microsoft.com/office/drawing/2014/main" id="{60298056-5534-44E6-AECA-0AA75BA1D53E}"/>
              </a:ext>
            </a:extLst>
          </p:cNvPr>
          <p:cNvSpPr txBox="1"/>
          <p:nvPr/>
        </p:nvSpPr>
        <p:spPr>
          <a:xfrm>
            <a:off x="123824" y="915085"/>
            <a:ext cx="8229600" cy="369332"/>
          </a:xfrm>
          <a:prstGeom prst="rect">
            <a:avLst/>
          </a:prstGeom>
          <a:noFill/>
        </p:spPr>
        <p:txBody>
          <a:bodyPr wrap="square">
            <a:spAutoFit/>
          </a:bodyPr>
          <a:lstStyle/>
          <a:p>
            <a:r>
              <a:rPr lang="en-US" dirty="0">
                <a:effectLst/>
                <a:latin typeface="Arial" panose="020B0604020202020204" pitchFamily="34" charset="0"/>
                <a:cs typeface="Arial" panose="020B0604020202020204" pitchFamily="34" charset="0"/>
              </a:rPr>
              <a:t>In this Packet Tracer activity, you will configure OSPF MD5 authentication.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35</a:t>
            </a:fld>
            <a:endParaRPr lang="en-US" dirty="0"/>
          </a:p>
        </p:txBody>
      </p:sp>
    </p:spTree>
    <p:extLst>
      <p:ext uri="{BB962C8B-B14F-4D97-AF65-F5344CB8AC3E}">
        <p14:creationId xmlns:p14="http://schemas.microsoft.com/office/powerpoint/2010/main" val="880140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6.4 Secure Management and Reporting</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Management and Reporting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Types of Management Access</a:t>
            </a:r>
          </a:p>
        </p:txBody>
      </p:sp>
      <p:sp>
        <p:nvSpPr>
          <p:cNvPr id="5" name="Object4"/>
          <p:cNvSpPr/>
          <p:nvPr/>
        </p:nvSpPr>
        <p:spPr>
          <a:xfrm>
            <a:off x="-1" y="914400"/>
            <a:ext cx="5159967" cy="2571750"/>
          </a:xfrm>
          <a:prstGeom prst="rect">
            <a:avLst/>
          </a:prstGeom>
          <a:noFill/>
          <a:ln/>
        </p:spPr>
        <p:txBody>
          <a:bodyPr wrap="square" rtlCol="0" anchor="t"/>
          <a:lstStyle/>
          <a:p>
            <a:r>
              <a:rPr lang="en-US" sz="1600" dirty="0">
                <a:solidFill>
                  <a:srgbClr val="000000"/>
                </a:solidFill>
                <a:latin typeface="Arial" panose="020B0604020202020204" pitchFamily="34" charset="0"/>
                <a:ea typeface="Arial" pitchFamily="34" charset="-122"/>
                <a:cs typeface="Arial" panose="020B0604020202020204" pitchFamily="34" charset="0"/>
              </a:rPr>
              <a:t>(</a:t>
            </a:r>
            <a:r>
              <a:rPr lang="en-US" sz="1600" dirty="0">
                <a:latin typeface="Arial" panose="020B0604020202020204" pitchFamily="34" charset="0"/>
                <a:cs typeface="Arial" panose="020B0604020202020204" pitchFamily="34" charset="0"/>
              </a:rPr>
              <a:t>From a reporting standpoint, most networking devices can send log data that can be invaluable when troubleshooting network problems or security threats. This data can be viewed in real time, on demand, and in scheduled reports.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When logging and managing information, the information flow between management hosts and the managed devices can take two paths:</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In-band</a:t>
            </a:r>
            <a:r>
              <a:rPr lang="en-US" sz="1400" dirty="0">
                <a:latin typeface="Arial" panose="020B0604020202020204" pitchFamily="34" charset="0"/>
                <a:cs typeface="Arial" panose="020B0604020202020204" pitchFamily="34" charset="0"/>
              </a:rPr>
              <a:t> - Information flows across an enterprise production network, the Internet, or both, using regular data channels.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Out-of-band (OOB)</a:t>
            </a:r>
            <a:r>
              <a:rPr lang="en-US" sz="1400" dirty="0">
                <a:latin typeface="Arial" panose="020B0604020202020204" pitchFamily="34" charset="0"/>
                <a:cs typeface="Arial" panose="020B0604020202020204" pitchFamily="34" charset="0"/>
              </a:rPr>
              <a:t> - Information flows on a dedicated management network on which no production traffic resides.</a:t>
            </a:r>
          </a:p>
          <a:p>
            <a:pPr>
              <a:lnSpc>
                <a:spcPts val="2000"/>
              </a:lnSpc>
            </a:pPr>
            <a:endParaRPr lang="en-US" sz="1400" dirty="0"/>
          </a:p>
        </p:txBody>
      </p:sp>
      <p:pic>
        <p:nvPicPr>
          <p:cNvPr id="4" name="Picture 3">
            <a:extLst>
              <a:ext uri="{FF2B5EF4-FFF2-40B4-BE49-F238E27FC236}">
                <a16:creationId xmlns:a16="http://schemas.microsoft.com/office/drawing/2014/main" id="{533898F8-7D69-4320-B544-54D10E878A0A}"/>
              </a:ext>
            </a:extLst>
          </p:cNvPr>
          <p:cNvPicPr>
            <a:picLocks noChangeAspect="1"/>
          </p:cNvPicPr>
          <p:nvPr/>
        </p:nvPicPr>
        <p:blipFill>
          <a:blip r:embed="rId3"/>
          <a:stretch>
            <a:fillRect/>
          </a:stretch>
        </p:blipFill>
        <p:spPr>
          <a:xfrm>
            <a:off x="4890051" y="703358"/>
            <a:ext cx="4070637" cy="1754092"/>
          </a:xfrm>
          <a:prstGeom prst="rect">
            <a:avLst/>
          </a:prstGeom>
        </p:spPr>
      </p:pic>
      <p:pic>
        <p:nvPicPr>
          <p:cNvPr id="6" name="Picture 5">
            <a:extLst>
              <a:ext uri="{FF2B5EF4-FFF2-40B4-BE49-F238E27FC236}">
                <a16:creationId xmlns:a16="http://schemas.microsoft.com/office/drawing/2014/main" id="{347F18E5-777A-45E0-873A-F350AC43B067}"/>
              </a:ext>
            </a:extLst>
          </p:cNvPr>
          <p:cNvPicPr>
            <a:picLocks noChangeAspect="1"/>
          </p:cNvPicPr>
          <p:nvPr/>
        </p:nvPicPr>
        <p:blipFill>
          <a:blip r:embed="rId4"/>
          <a:stretch>
            <a:fillRect/>
          </a:stretch>
        </p:blipFill>
        <p:spPr>
          <a:xfrm>
            <a:off x="5263333" y="2686051"/>
            <a:ext cx="3320100" cy="240030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Management and Reporting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Out-of-Band and In-Band Access</a:t>
            </a:r>
          </a:p>
        </p:txBody>
      </p:sp>
      <p:sp>
        <p:nvSpPr>
          <p:cNvPr id="5" name="Object4"/>
          <p:cNvSpPr/>
          <p:nvPr/>
        </p:nvSpPr>
        <p:spPr>
          <a:xfrm>
            <a:off x="0" y="708660"/>
            <a:ext cx="9310977" cy="2571750"/>
          </a:xfrm>
          <a:prstGeom prst="rect">
            <a:avLst/>
          </a:prstGeom>
          <a:noFill/>
          <a:ln/>
        </p:spPr>
        <p:txBody>
          <a:bodyPr wrap="square" rtlCol="0" anchor="t"/>
          <a:lstStyle/>
          <a:p>
            <a:pPr>
              <a:lnSpc>
                <a:spcPts val="2000"/>
              </a:lnSpc>
            </a:pPr>
            <a:r>
              <a:rPr lang="en-US" sz="1500" dirty="0">
                <a:latin typeface="Arial" panose="020B0604020202020204" pitchFamily="34" charset="0"/>
                <a:cs typeface="Arial" panose="020B0604020202020204" pitchFamily="34" charset="0"/>
              </a:rPr>
              <a:t>As a general rule, for security purposes, OOB management is appropriate for large enterprise networks. However, it is not always desirable. The decision to use OOB management depends on the type of management applications running and the protocols being monitored.</a:t>
            </a:r>
          </a:p>
          <a:p>
            <a:pPr>
              <a:lnSpc>
                <a:spcPts val="2000"/>
              </a:lnSpc>
            </a:pPr>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OOB management guidelines are:</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Provide the highest level of security.</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Mitigate the risk of passing insecure management protocols over the production network.</a:t>
            </a:r>
          </a:p>
          <a:p>
            <a:pPr>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In-band management is recommended in smaller networks as a means of achieving a more cost-effective security deployment. In such architectures, management traffic flows in-band in all cases. It is made as secure as possible using secure management protocols, for example using SSH instead of Telnet.</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In-band management guidelines are:</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Apply only to devices that need to be managed or monitored.</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Use IPsec, SSH, or SSL when possible.</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Decide whether the management channel needs to be open at all times.</a:t>
            </a:r>
          </a:p>
          <a:p>
            <a:endParaRPr lang="en-US" sz="1400" dirty="0"/>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6.5 Network Security Using Syslog</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Cisco IOS Image and Configuration Files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Cisco IOS Resilient Configuration Feature</a:t>
            </a:r>
          </a:p>
        </p:txBody>
      </p:sp>
      <p:sp>
        <p:nvSpPr>
          <p:cNvPr id="5" name="Object4"/>
          <p:cNvSpPr/>
          <p:nvPr/>
        </p:nvSpPr>
        <p:spPr>
          <a:xfrm>
            <a:off x="146050" y="930303"/>
            <a:ext cx="8851900" cy="3784572"/>
          </a:xfrm>
          <a:prstGeom prst="rect">
            <a:avLst/>
          </a:prstGeom>
          <a:noFill/>
          <a:ln/>
        </p:spPr>
        <p:txBody>
          <a:bodyPr wrap="square" rtlCol="0" anchor="t"/>
          <a:lstStyle/>
          <a:p>
            <a:pPr>
              <a:lnSpc>
                <a:spcPts val="2000"/>
              </a:lnSpc>
            </a:pPr>
            <a:r>
              <a:rPr lang="en-US" dirty="0">
                <a:latin typeface="Arial" panose="020B0604020202020204" pitchFamily="34" charset="0"/>
                <a:cs typeface="Arial" panose="020B0604020202020204" pitchFamily="34" charset="0"/>
              </a:rPr>
              <a:t>The Cisco IOS resilient configuration feature allows for faster recovery if someone maliciously or unintentionally reformats flash memory or erases the startup configuration file in nonvolatile random-access memory (NVRAM). </a:t>
            </a:r>
          </a:p>
          <a:p>
            <a:pPr>
              <a:lnSpc>
                <a:spcPts val="2000"/>
              </a:lnSpc>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configuration file in the primary bootset is a copy of the running configuration that was in the router when the feature was first enabled.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feature secures the smallest working set of files to preserve persistent storage space.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No extra space is required to secure the primary Cisco IOS image file. The feature automatically detects image or configuration version mismatch.</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Only local storage is used for securing files.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feature can be disabled only through a console session.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Using Syslog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Introduction to Syslog</a:t>
            </a:r>
          </a:p>
        </p:txBody>
      </p:sp>
      <p:sp>
        <p:nvSpPr>
          <p:cNvPr id="5" name="Object4"/>
          <p:cNvSpPr/>
          <p:nvPr/>
        </p:nvSpPr>
        <p:spPr>
          <a:xfrm>
            <a:off x="-1" y="723569"/>
            <a:ext cx="6143625" cy="2762581"/>
          </a:xfrm>
          <a:prstGeom prst="rect">
            <a:avLst/>
          </a:prstGeom>
          <a:noFill/>
          <a:ln/>
        </p:spPr>
        <p:txBody>
          <a:bodyPr wrap="square" rtlCol="0" anchor="t"/>
          <a:lstStyle/>
          <a:p>
            <a:r>
              <a:rPr lang="en-US" sz="1500" dirty="0">
                <a:latin typeface="Arial" panose="020B0604020202020204" pitchFamily="34" charset="0"/>
                <a:cs typeface="Arial" panose="020B0604020202020204" pitchFamily="34" charset="0"/>
              </a:rPr>
              <a:t>The most common method of accessing system messages is to use a protocol called syslog.</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Syslog is a term used to describe a standard. It is also used to describe the protocol developed for that standard. Many networking devices support syslog, including routers, switches, application servers, firewalls, and other network appliances. The syslog protocol allows networking devices to send their system messages across the network to syslog servers.</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The syslog logging service provides three primary functions, as follows: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The ability to gather logging information for monitoring and troubleshooting</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The ability to select the type of logging information that is captured</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The ability to specify the destinations of captured syslog messages</a:t>
            </a:r>
          </a:p>
          <a:p>
            <a:endParaRPr lang="en-US" sz="1400" dirty="0"/>
          </a:p>
        </p:txBody>
      </p:sp>
      <p:pic>
        <p:nvPicPr>
          <p:cNvPr id="4" name="Picture 3">
            <a:extLst>
              <a:ext uri="{FF2B5EF4-FFF2-40B4-BE49-F238E27FC236}">
                <a16:creationId xmlns:a16="http://schemas.microsoft.com/office/drawing/2014/main" id="{BBD123F8-8E56-4508-ACCC-E92E16C55542}"/>
              </a:ext>
            </a:extLst>
          </p:cNvPr>
          <p:cNvPicPr>
            <a:picLocks noChangeAspect="1"/>
          </p:cNvPicPr>
          <p:nvPr/>
        </p:nvPicPr>
        <p:blipFill>
          <a:blip r:embed="rId3"/>
          <a:stretch>
            <a:fillRect/>
          </a:stretch>
        </p:blipFill>
        <p:spPr>
          <a:xfrm>
            <a:off x="5947576" y="1384439"/>
            <a:ext cx="3093057" cy="182689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Using Syslog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Syslog Operation</a:t>
            </a:r>
          </a:p>
        </p:txBody>
      </p:sp>
      <p:sp>
        <p:nvSpPr>
          <p:cNvPr id="5" name="Object4"/>
          <p:cNvSpPr/>
          <p:nvPr/>
        </p:nvSpPr>
        <p:spPr>
          <a:xfrm>
            <a:off x="0" y="731520"/>
            <a:ext cx="6066845" cy="220599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On Cisco network devices, the syslog protocol starts by sending system messages and </a:t>
            </a:r>
            <a:r>
              <a:rPr lang="en-US" sz="1600" b="1" dirty="0">
                <a:latin typeface="Arial" panose="020B0604020202020204" pitchFamily="34" charset="0"/>
                <a:cs typeface="Arial" panose="020B0604020202020204" pitchFamily="34" charset="0"/>
              </a:rPr>
              <a:t>debug</a:t>
            </a:r>
            <a:r>
              <a:rPr lang="en-US" sz="1600" dirty="0">
                <a:latin typeface="Arial" panose="020B0604020202020204" pitchFamily="34" charset="0"/>
                <a:cs typeface="Arial" panose="020B0604020202020204" pitchFamily="34" charset="0"/>
              </a:rPr>
              <a:t> output to a local logging process that is internal to the device. How the logging process manages these messages and outputs is based on device configurations. </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As shown in the figure, popular destinations for syslog messages include the: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Logging buffer (RAM inside a router or switch)</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Console line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Terminal line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Syslog server</a:t>
            </a:r>
          </a:p>
          <a:p>
            <a:pPr>
              <a:lnSpc>
                <a:spcPts val="2000"/>
              </a:lnSpc>
            </a:pPr>
            <a:endParaRPr lang="en-US"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BA65FDC-7975-441C-8DF2-F4214554209D}"/>
              </a:ext>
            </a:extLst>
          </p:cNvPr>
          <p:cNvSpPr txBox="1"/>
          <p:nvPr/>
        </p:nvSpPr>
        <p:spPr>
          <a:xfrm>
            <a:off x="0" y="3689610"/>
            <a:ext cx="8707424" cy="605294"/>
          </a:xfrm>
          <a:prstGeom prst="rect">
            <a:avLst/>
          </a:prstGeom>
          <a:noFill/>
        </p:spPr>
        <p:txBody>
          <a:bodyPr wrap="square">
            <a:spAutoFit/>
          </a:bodyPr>
          <a:lstStyle/>
          <a:p>
            <a:pPr>
              <a:lnSpc>
                <a:spcPts val="2000"/>
              </a:lnSpc>
            </a:pPr>
            <a:r>
              <a:rPr lang="en-US" sz="1600" dirty="0">
                <a:latin typeface="Arial" panose="020B0604020202020204" pitchFamily="34" charset="0"/>
                <a:cs typeface="Arial" panose="020B0604020202020204" pitchFamily="34" charset="0"/>
              </a:rPr>
              <a:t>It is possible to remotely monitor system messages by viewing the logs on a syslog server, or by accessing the device through Telnet, SSH, or through the console port</a:t>
            </a:r>
            <a:r>
              <a:rPr lang="en-US" sz="1600" dirty="0"/>
              <a:t>.</a:t>
            </a:r>
          </a:p>
        </p:txBody>
      </p:sp>
      <p:pic>
        <p:nvPicPr>
          <p:cNvPr id="4" name="Picture 3">
            <a:extLst>
              <a:ext uri="{FF2B5EF4-FFF2-40B4-BE49-F238E27FC236}">
                <a16:creationId xmlns:a16="http://schemas.microsoft.com/office/drawing/2014/main" id="{858CE352-6C03-43AD-9D00-C6FE200EF1D7}"/>
              </a:ext>
            </a:extLst>
          </p:cNvPr>
          <p:cNvPicPr>
            <a:picLocks noChangeAspect="1"/>
          </p:cNvPicPr>
          <p:nvPr/>
        </p:nvPicPr>
        <p:blipFill>
          <a:blip r:embed="rId3"/>
          <a:stretch>
            <a:fillRect/>
          </a:stretch>
        </p:blipFill>
        <p:spPr>
          <a:xfrm>
            <a:off x="5995283" y="1013653"/>
            <a:ext cx="2831410" cy="1996186"/>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Using Syslog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Syslog Message Format</a:t>
            </a:r>
          </a:p>
        </p:txBody>
      </p:sp>
      <p:sp>
        <p:nvSpPr>
          <p:cNvPr id="7" name="TextBox 6">
            <a:extLst>
              <a:ext uri="{FF2B5EF4-FFF2-40B4-BE49-F238E27FC236}">
                <a16:creationId xmlns:a16="http://schemas.microsoft.com/office/drawing/2014/main" id="{8F8DE6CF-768F-4FC7-A82F-9F1EC7FC8C4F}"/>
              </a:ext>
            </a:extLst>
          </p:cNvPr>
          <p:cNvSpPr txBox="1"/>
          <p:nvPr/>
        </p:nvSpPr>
        <p:spPr>
          <a:xfrm>
            <a:off x="91440" y="805994"/>
            <a:ext cx="9052560" cy="1200329"/>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Cisco devices produce syslog messages as a result of network events. Every syslog message contains a severity level and a facility.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smaller numerical levels are the more critical syslog alarms.</a:t>
            </a:r>
          </a:p>
        </p:txBody>
      </p:sp>
      <p:graphicFrame>
        <p:nvGraphicFramePr>
          <p:cNvPr id="35" name="Table 34"/>
          <p:cNvGraphicFramePr>
            <a:graphicFrameLocks noGrp="1"/>
          </p:cNvGraphicFramePr>
          <p:nvPr>
            <p:extLst>
              <p:ext uri="{D42A27DB-BD31-4B8C-83A1-F6EECF244321}">
                <p14:modId xmlns:p14="http://schemas.microsoft.com/office/powerpoint/2010/main" val="934958104"/>
              </p:ext>
            </p:extLst>
          </p:nvPr>
        </p:nvGraphicFramePr>
        <p:xfrm>
          <a:off x="1794510" y="2126503"/>
          <a:ext cx="5006340" cy="2331720"/>
        </p:xfrm>
        <a:graphic>
          <a:graphicData uri="http://schemas.openxmlformats.org/drawingml/2006/table">
            <a:tbl>
              <a:tblPr/>
              <a:tblGrid>
                <a:gridCol w="1472565">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2352675">
                  <a:extLst>
                    <a:ext uri="{9D8B030D-6E8A-4147-A177-3AD203B41FA5}">
                      <a16:colId xmlns:a16="http://schemas.microsoft.com/office/drawing/2014/main" val="20002"/>
                    </a:ext>
                  </a:extLst>
                </a:gridCol>
              </a:tblGrid>
              <a:tr h="0">
                <a:tc>
                  <a:txBody>
                    <a:bodyPr/>
                    <a:lstStyle/>
                    <a:p>
                      <a:r>
                        <a:rPr lang="en-US" sz="1200" dirty="0">
                          <a:solidFill>
                            <a:schemeClr val="bg1"/>
                          </a:solidFill>
                        </a:rPr>
                        <a:t>Severity Name</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chemeClr val="bg1"/>
                          </a:solidFill>
                        </a:rPr>
                        <a:t>Severity Level</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chemeClr val="bg1"/>
                          </a:solidFill>
                        </a:rPr>
                        <a:t>Description</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Emergency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Level 0</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System Unusable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Alert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Level 1</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Immediate Action Needed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dirty="0">
                          <a:solidFill>
                            <a:srgbClr val="58585B"/>
                          </a:solidFill>
                        </a:rPr>
                        <a:t>Critical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Level 2</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Critical Condition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Error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Level 3</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Error Condition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4"/>
                  </a:ext>
                </a:extLst>
              </a:tr>
              <a:tr h="0">
                <a:tc>
                  <a:txBody>
                    <a:bodyPr/>
                    <a:lstStyle/>
                    <a:p>
                      <a:r>
                        <a:rPr lang="en-US" sz="1200" dirty="0">
                          <a:solidFill>
                            <a:srgbClr val="58585B"/>
                          </a:solidFill>
                        </a:rPr>
                        <a:t>Warning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Level 4</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Warning Condition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dirty="0">
                          <a:solidFill>
                            <a:srgbClr val="58585B"/>
                          </a:solidFill>
                        </a:rPr>
                        <a:t>Notification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Level 5</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Normal, but Significant Condition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6"/>
                  </a:ext>
                </a:extLst>
              </a:tr>
              <a:tr h="0">
                <a:tc>
                  <a:txBody>
                    <a:bodyPr/>
                    <a:lstStyle/>
                    <a:p>
                      <a:r>
                        <a:rPr lang="en-US" sz="1200" dirty="0">
                          <a:solidFill>
                            <a:srgbClr val="58585B"/>
                          </a:solidFill>
                        </a:rPr>
                        <a:t>Informational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Level 6</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Informational Message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r h="0">
                <a:tc>
                  <a:txBody>
                    <a:bodyPr/>
                    <a:lstStyle/>
                    <a:p>
                      <a:r>
                        <a:rPr lang="en-US" sz="1200" dirty="0">
                          <a:solidFill>
                            <a:srgbClr val="58585B"/>
                          </a:solidFill>
                        </a:rPr>
                        <a:t>Debugging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Level 7</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Debugging Message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8"/>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Using Syslog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Syslog Facilities</a:t>
            </a:r>
          </a:p>
        </p:txBody>
      </p:sp>
      <p:sp>
        <p:nvSpPr>
          <p:cNvPr id="5" name="Object4"/>
          <p:cNvSpPr/>
          <p:nvPr/>
        </p:nvSpPr>
        <p:spPr>
          <a:xfrm>
            <a:off x="0" y="914400"/>
            <a:ext cx="8686800" cy="3714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Syslog facilities are service identifiers that identify and categorize system state data for error and event message reporting. The logging facility options that are available are specific to the networking device. </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By default, the format of syslog messages on the Cisco IOS Software is as follows:</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For example, sample output on a Cisco switch for an EtherChannel link changing state to up is:</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Here the facility is </a:t>
            </a:r>
            <a:r>
              <a:rPr lang="en-US" sz="1600" b="1" dirty="0">
                <a:latin typeface="Arial" panose="020B0604020202020204" pitchFamily="34" charset="0"/>
                <a:cs typeface="Arial" panose="020B0604020202020204" pitchFamily="34" charset="0"/>
              </a:rPr>
              <a:t>LINK</a:t>
            </a:r>
            <a:r>
              <a:rPr lang="en-US" sz="1600" dirty="0">
                <a:latin typeface="Arial" panose="020B0604020202020204" pitchFamily="34" charset="0"/>
                <a:cs typeface="Arial" panose="020B0604020202020204" pitchFamily="34" charset="0"/>
              </a:rPr>
              <a:t> and the severity level is </a:t>
            </a:r>
            <a:r>
              <a:rPr lang="en-US" sz="1600" b="1" dirty="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 with a MNEMONIC of </a:t>
            </a:r>
            <a:r>
              <a:rPr lang="en-US" sz="1600" b="1" dirty="0">
                <a:latin typeface="Arial" panose="020B0604020202020204" pitchFamily="34" charset="0"/>
                <a:cs typeface="Arial" panose="020B0604020202020204" pitchFamily="34" charset="0"/>
              </a:rPr>
              <a:t>UPDOWN</a:t>
            </a:r>
          </a:p>
          <a:p>
            <a:pPr>
              <a:lnSpc>
                <a:spcPts val="2000"/>
              </a:lnSpc>
            </a:pPr>
            <a:endParaRPr lang="en-US" sz="1400" dirty="0"/>
          </a:p>
        </p:txBody>
      </p:sp>
      <p:pic>
        <p:nvPicPr>
          <p:cNvPr id="6" name="Picture 5">
            <a:extLst>
              <a:ext uri="{FF2B5EF4-FFF2-40B4-BE49-F238E27FC236}">
                <a16:creationId xmlns:a16="http://schemas.microsoft.com/office/drawing/2014/main" id="{C34A20CF-4EDD-4FF3-A39C-C602518357EA}"/>
              </a:ext>
            </a:extLst>
          </p:cNvPr>
          <p:cNvPicPr>
            <a:picLocks noChangeAspect="1"/>
          </p:cNvPicPr>
          <p:nvPr/>
        </p:nvPicPr>
        <p:blipFill>
          <a:blip r:embed="rId3"/>
          <a:stretch>
            <a:fillRect/>
          </a:stretch>
        </p:blipFill>
        <p:spPr>
          <a:xfrm>
            <a:off x="2254160" y="2384417"/>
            <a:ext cx="3473629" cy="298465"/>
          </a:xfrm>
          <a:prstGeom prst="rect">
            <a:avLst/>
          </a:prstGeom>
        </p:spPr>
      </p:pic>
      <p:pic>
        <p:nvPicPr>
          <p:cNvPr id="8" name="Picture 7">
            <a:extLst>
              <a:ext uri="{FF2B5EF4-FFF2-40B4-BE49-F238E27FC236}">
                <a16:creationId xmlns:a16="http://schemas.microsoft.com/office/drawing/2014/main" id="{506639B1-7EF4-4943-B03D-9BAF9E4462BF}"/>
              </a:ext>
            </a:extLst>
          </p:cNvPr>
          <p:cNvPicPr>
            <a:picLocks noChangeAspect="1"/>
          </p:cNvPicPr>
          <p:nvPr/>
        </p:nvPicPr>
        <p:blipFill>
          <a:blip r:embed="rId4"/>
          <a:stretch>
            <a:fillRect/>
          </a:stretch>
        </p:blipFill>
        <p:spPr>
          <a:xfrm>
            <a:off x="1485770" y="3189605"/>
            <a:ext cx="5010407" cy="26671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Using Syslog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Syslog Timestamps</a:t>
            </a:r>
          </a:p>
        </p:txBody>
      </p:sp>
      <p:sp>
        <p:nvSpPr>
          <p:cNvPr id="5" name="Object4"/>
          <p:cNvSpPr/>
          <p:nvPr/>
        </p:nvSpPr>
        <p:spPr>
          <a:xfrm>
            <a:off x="0" y="652007"/>
            <a:ext cx="9144000" cy="2834143"/>
          </a:xfrm>
          <a:prstGeom prst="rect">
            <a:avLst/>
          </a:prstGeom>
          <a:noFill/>
          <a:ln/>
        </p:spPr>
        <p:txBody>
          <a:bodyPr wrap="square" rtlCol="0" anchor="t"/>
          <a:lstStyle/>
          <a:p>
            <a:pPr>
              <a:lnSpc>
                <a:spcPts val="2000"/>
              </a:lnSpc>
            </a:pPr>
            <a:r>
              <a:rPr lang="en-US" sz="1500" dirty="0">
                <a:latin typeface="Arial" panose="020B0604020202020204" pitchFamily="34" charset="0"/>
                <a:cs typeface="Arial" panose="020B0604020202020204" pitchFamily="34" charset="0"/>
              </a:rPr>
              <a:t>By default, log messages are not timestamped. Log messages should be timestamped so that when they are sent to another destination, such as a Syslog server, there is record of when the message was generated.</a:t>
            </a:r>
          </a:p>
          <a:p>
            <a:pPr>
              <a:lnSpc>
                <a:spcPts val="2000"/>
              </a:lnSpc>
            </a:pPr>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Use the command </a:t>
            </a:r>
            <a:r>
              <a:rPr lang="en-US" sz="1500" b="1" dirty="0">
                <a:latin typeface="Arial" panose="020B0604020202020204" pitchFamily="34" charset="0"/>
                <a:cs typeface="Arial" panose="020B0604020202020204" pitchFamily="34" charset="0"/>
              </a:rPr>
              <a:t>service timestamps log datetime</a:t>
            </a:r>
            <a:r>
              <a:rPr lang="en-US" sz="1500" dirty="0">
                <a:latin typeface="Arial" panose="020B0604020202020204" pitchFamily="34" charset="0"/>
                <a:cs typeface="Arial" panose="020B0604020202020204" pitchFamily="34" charset="0"/>
              </a:rPr>
              <a:t> to force logged events to display the date and time. As shown in the command output, when the R1 GigabitEthernet 0/0/0 interface is reactivated, the log messages now contain the date and time.</a:t>
            </a:r>
          </a:p>
          <a:p>
            <a:pPr>
              <a:lnSpc>
                <a:spcPts val="2000"/>
              </a:lnSpc>
            </a:pPr>
            <a:endParaRPr lang="en-US" sz="1400" dirty="0"/>
          </a:p>
        </p:txBody>
      </p:sp>
      <p:pic>
        <p:nvPicPr>
          <p:cNvPr id="4" name="Picture 3">
            <a:extLst>
              <a:ext uri="{FF2B5EF4-FFF2-40B4-BE49-F238E27FC236}">
                <a16:creationId xmlns:a16="http://schemas.microsoft.com/office/drawing/2014/main" id="{819683D1-05D2-4EC4-9D36-00C2E94E754C}"/>
              </a:ext>
            </a:extLst>
          </p:cNvPr>
          <p:cNvPicPr>
            <a:picLocks noChangeAspect="1"/>
          </p:cNvPicPr>
          <p:nvPr/>
        </p:nvPicPr>
        <p:blipFill>
          <a:blip r:embed="rId3"/>
          <a:stretch>
            <a:fillRect/>
          </a:stretch>
        </p:blipFill>
        <p:spPr>
          <a:xfrm>
            <a:off x="1280159" y="2571750"/>
            <a:ext cx="5581817" cy="209154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Using Syslog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Syslog Systems</a:t>
            </a:r>
          </a:p>
        </p:txBody>
      </p:sp>
      <p:sp>
        <p:nvSpPr>
          <p:cNvPr id="5" name="Object4"/>
          <p:cNvSpPr/>
          <p:nvPr/>
        </p:nvSpPr>
        <p:spPr>
          <a:xfrm>
            <a:off x="-1" y="652007"/>
            <a:ext cx="4200525" cy="1424443"/>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Syslog implementations always contain two types of systems:</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Syslog servers</a:t>
            </a:r>
            <a:r>
              <a:rPr lang="en-US" sz="1600" dirty="0">
                <a:latin typeface="Arial" panose="020B0604020202020204" pitchFamily="34" charset="0"/>
                <a:cs typeface="Arial" panose="020B0604020202020204" pitchFamily="34" charset="0"/>
              </a:rPr>
              <a:t> - Also known as log hosts, these systems accept and process log messages from syslog clients.</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Syslog clients</a:t>
            </a:r>
            <a:r>
              <a:rPr lang="en-US" sz="1600" dirty="0">
                <a:latin typeface="Arial" panose="020B0604020202020204" pitchFamily="34" charset="0"/>
                <a:cs typeface="Arial" panose="020B0604020202020204" pitchFamily="34" charset="0"/>
              </a:rPr>
              <a:t> - Routers or other types of equipment that generate and forward log messages to syslog servers.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topology in the figure identifies the syslog server at IP address 10.2.2.6. The rest of the servers and devices in the topology can be configured as syslog clients, which send syslog messages to the syslog server.</a:t>
            </a:r>
          </a:p>
        </p:txBody>
      </p:sp>
      <p:pic>
        <p:nvPicPr>
          <p:cNvPr id="4" name="Picture 3">
            <a:extLst>
              <a:ext uri="{FF2B5EF4-FFF2-40B4-BE49-F238E27FC236}">
                <a16:creationId xmlns:a16="http://schemas.microsoft.com/office/drawing/2014/main" id="{88EA2DAC-AB1D-41D1-8520-5CC11959CA27}"/>
              </a:ext>
            </a:extLst>
          </p:cNvPr>
          <p:cNvPicPr>
            <a:picLocks noChangeAspect="1"/>
          </p:cNvPicPr>
          <p:nvPr/>
        </p:nvPicPr>
        <p:blipFill>
          <a:blip r:embed="rId3"/>
          <a:stretch>
            <a:fillRect/>
          </a:stretch>
        </p:blipFill>
        <p:spPr>
          <a:xfrm>
            <a:off x="4164175" y="731520"/>
            <a:ext cx="4860670" cy="341185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Using Syslog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Syslog Configuration</a:t>
            </a:r>
          </a:p>
        </p:txBody>
      </p:sp>
      <p:sp>
        <p:nvSpPr>
          <p:cNvPr id="5" name="Object4"/>
          <p:cNvSpPr/>
          <p:nvPr/>
        </p:nvSpPr>
        <p:spPr>
          <a:xfrm>
            <a:off x="-1" y="914400"/>
            <a:ext cx="4818491" cy="3188473"/>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Configure system logging with the following steps:</a:t>
            </a:r>
          </a:p>
          <a:p>
            <a:endParaRPr lang="en-US" sz="1600" dirty="0">
              <a:effectLst/>
              <a:latin typeface="Arial" panose="020B0604020202020204" pitchFamily="34" charset="0"/>
              <a:cs typeface="Arial" panose="020B0604020202020204" pitchFamily="34" charset="0"/>
            </a:endParaRPr>
          </a:p>
          <a:p>
            <a:r>
              <a:rPr lang="en-US" sz="1600" b="1" dirty="0">
                <a:effectLst/>
                <a:latin typeface="Arial" panose="020B0604020202020204" pitchFamily="34" charset="0"/>
                <a:cs typeface="Arial" panose="020B0604020202020204" pitchFamily="34" charset="0"/>
              </a:rPr>
              <a:t>Step 1</a:t>
            </a:r>
            <a:r>
              <a:rPr lang="en-US" sz="1600" dirty="0">
                <a:effectLst/>
                <a:latin typeface="Arial" panose="020B0604020202020204" pitchFamily="34" charset="0"/>
                <a:cs typeface="Arial" panose="020B0604020202020204" pitchFamily="34" charset="0"/>
              </a:rPr>
              <a:t>. Set the destination logging host using the </a:t>
            </a:r>
            <a:r>
              <a:rPr lang="en-US" sz="1600" b="1" dirty="0">
                <a:effectLst/>
                <a:latin typeface="Arial" panose="020B0604020202020204" pitchFamily="34" charset="0"/>
                <a:cs typeface="Arial" panose="020B0604020202020204" pitchFamily="34" charset="0"/>
              </a:rPr>
              <a:t>logging [host]</a:t>
            </a:r>
            <a:r>
              <a:rPr lang="en-US" sz="1600" dirty="0">
                <a:effectLst/>
                <a:latin typeface="Arial" panose="020B0604020202020204" pitchFamily="34" charset="0"/>
                <a:cs typeface="Arial" panose="020B0604020202020204" pitchFamily="34" charset="0"/>
              </a:rPr>
              <a:t> command.</a:t>
            </a:r>
          </a:p>
          <a:p>
            <a:r>
              <a:rPr lang="en-US" sz="1600" dirty="0">
                <a:effectLst/>
                <a:latin typeface="Arial" panose="020B0604020202020204" pitchFamily="34" charset="0"/>
                <a:cs typeface="Arial" panose="020B0604020202020204" pitchFamily="34" charset="0"/>
              </a:rPr>
              <a:t/>
            </a:r>
            <a:br>
              <a:rPr lang="en-US" sz="1600"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Step 2</a:t>
            </a:r>
            <a:r>
              <a:rPr lang="en-US" sz="1600" dirty="0">
                <a:effectLst/>
                <a:latin typeface="Arial" panose="020B0604020202020204" pitchFamily="34" charset="0"/>
                <a:cs typeface="Arial" panose="020B0604020202020204" pitchFamily="34" charset="0"/>
              </a:rPr>
              <a:t>. (Optional) Set the log severity (trap) level using the </a:t>
            </a:r>
            <a:r>
              <a:rPr lang="en-US" sz="1600" b="1" dirty="0">
                <a:effectLst/>
                <a:latin typeface="Arial" panose="020B0604020202020204" pitchFamily="34" charset="0"/>
                <a:cs typeface="Arial" panose="020B0604020202020204" pitchFamily="34" charset="0"/>
              </a:rPr>
              <a:t>logging trap</a:t>
            </a:r>
            <a:r>
              <a:rPr lang="en-US" sz="1600" dirty="0">
                <a:effectLst/>
                <a:latin typeface="Arial" panose="020B0604020202020204" pitchFamily="34" charset="0"/>
                <a:cs typeface="Arial" panose="020B0604020202020204" pitchFamily="34" charset="0"/>
              </a:rPr>
              <a:t> command.</a:t>
            </a:r>
          </a:p>
          <a:p>
            <a:r>
              <a:rPr lang="en-US" sz="1600" dirty="0">
                <a:effectLst/>
                <a:latin typeface="Arial" panose="020B0604020202020204" pitchFamily="34" charset="0"/>
                <a:cs typeface="Arial" panose="020B0604020202020204" pitchFamily="34" charset="0"/>
              </a:rPr>
              <a:t/>
            </a:r>
            <a:br>
              <a:rPr lang="en-US" sz="1600"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Step 3</a:t>
            </a:r>
            <a:r>
              <a:rPr lang="en-US" sz="1600" dirty="0">
                <a:effectLst/>
                <a:latin typeface="Arial" panose="020B0604020202020204" pitchFamily="34" charset="0"/>
                <a:cs typeface="Arial" panose="020B0604020202020204" pitchFamily="34" charset="0"/>
              </a:rPr>
              <a:t>. (Optional) Set the source interface using the </a:t>
            </a:r>
            <a:r>
              <a:rPr lang="en-US" sz="1600" b="1" dirty="0">
                <a:effectLst/>
                <a:latin typeface="Arial" panose="020B0604020202020204" pitchFamily="34" charset="0"/>
                <a:cs typeface="Arial" panose="020B0604020202020204" pitchFamily="34" charset="0"/>
              </a:rPr>
              <a:t>logging source-interface</a:t>
            </a:r>
            <a:r>
              <a:rPr lang="en-US" sz="1600" dirty="0">
                <a:effectLst/>
                <a:latin typeface="Arial" panose="020B0604020202020204" pitchFamily="34" charset="0"/>
                <a:cs typeface="Arial" panose="020B0604020202020204" pitchFamily="34" charset="0"/>
              </a:rPr>
              <a:t> command.</a:t>
            </a:r>
          </a:p>
          <a:p>
            <a:r>
              <a:rPr lang="en-US" sz="1600" dirty="0">
                <a:effectLst/>
                <a:latin typeface="Arial" panose="020B0604020202020204" pitchFamily="34" charset="0"/>
                <a:cs typeface="Arial" panose="020B0604020202020204" pitchFamily="34" charset="0"/>
              </a:rPr>
              <a:t/>
            </a:r>
            <a:br>
              <a:rPr lang="en-US" sz="1600"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Step 4</a:t>
            </a:r>
            <a:r>
              <a:rPr lang="en-US" sz="1600" dirty="0">
                <a:effectLst/>
                <a:latin typeface="Arial" panose="020B0604020202020204" pitchFamily="34" charset="0"/>
                <a:cs typeface="Arial" panose="020B0604020202020204" pitchFamily="34" charset="0"/>
              </a:rPr>
              <a:t>. (Optional) Enable logging to all enabled destinations with the </a:t>
            </a:r>
            <a:r>
              <a:rPr lang="en-US" sz="1600" b="1" dirty="0">
                <a:effectLst/>
                <a:latin typeface="Arial" panose="020B0604020202020204" pitchFamily="34" charset="0"/>
                <a:cs typeface="Arial" panose="020B0604020202020204" pitchFamily="34" charset="0"/>
              </a:rPr>
              <a:t>logging on</a:t>
            </a:r>
            <a:r>
              <a:rPr lang="en-US" sz="1600" dirty="0">
                <a:effectLst/>
                <a:latin typeface="Arial" panose="020B0604020202020204" pitchFamily="34" charset="0"/>
                <a:cs typeface="Arial" panose="020B0604020202020204" pitchFamily="34" charset="0"/>
              </a:rPr>
              <a:t> command.</a:t>
            </a:r>
          </a:p>
        </p:txBody>
      </p:sp>
      <p:sp>
        <p:nvSpPr>
          <p:cNvPr id="8" name="TextBox 7">
            <a:extLst>
              <a:ext uri="{FF2B5EF4-FFF2-40B4-BE49-F238E27FC236}">
                <a16:creationId xmlns:a16="http://schemas.microsoft.com/office/drawing/2014/main" id="{49BB126E-87EF-46F3-BD0B-1FFE8ADC97B4}"/>
              </a:ext>
            </a:extLst>
          </p:cNvPr>
          <p:cNvSpPr txBox="1"/>
          <p:nvPr/>
        </p:nvSpPr>
        <p:spPr>
          <a:xfrm>
            <a:off x="4532244" y="4044434"/>
            <a:ext cx="4611756" cy="369332"/>
          </a:xfrm>
          <a:prstGeom prst="rect">
            <a:avLst/>
          </a:prstGeom>
          <a:noFill/>
        </p:spPr>
        <p:txBody>
          <a:bodyPr wrap="square">
            <a:spAutoFit/>
          </a:bodyPr>
          <a:lstStyle/>
          <a:p>
            <a:r>
              <a:rPr lang="en-US" dirty="0"/>
              <a:t>The figure shows the syslog reference topology.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46</a:t>
            </a:fld>
            <a:endParaRPr lang="en-US" dirty="0"/>
          </a:p>
        </p:txBody>
      </p:sp>
      <p:pic>
        <p:nvPicPr>
          <p:cNvPr id="4" name="Picture 3">
            <a:extLst>
              <a:ext uri="{FF2B5EF4-FFF2-40B4-BE49-F238E27FC236}">
                <a16:creationId xmlns:a16="http://schemas.microsoft.com/office/drawing/2014/main" id="{DE7CE278-0E59-4281-A45D-2F9497D3254D}"/>
              </a:ext>
            </a:extLst>
          </p:cNvPr>
          <p:cNvPicPr>
            <a:picLocks noChangeAspect="1"/>
          </p:cNvPicPr>
          <p:nvPr/>
        </p:nvPicPr>
        <p:blipFill>
          <a:blip r:embed="rId3"/>
          <a:stretch>
            <a:fillRect/>
          </a:stretch>
        </p:blipFill>
        <p:spPr>
          <a:xfrm>
            <a:off x="4648703" y="729734"/>
            <a:ext cx="4522907" cy="309931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Security Using Syslog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Syslog Configuration (Cont.)</a:t>
            </a:r>
          </a:p>
        </p:txBody>
      </p:sp>
      <p:pic>
        <p:nvPicPr>
          <p:cNvPr id="7" name="Picture 6">
            <a:extLst>
              <a:ext uri="{FF2B5EF4-FFF2-40B4-BE49-F238E27FC236}">
                <a16:creationId xmlns:a16="http://schemas.microsoft.com/office/drawing/2014/main" id="{5CAE8930-DC0F-430A-8552-65A7F4003CFC}"/>
              </a:ext>
            </a:extLst>
          </p:cNvPr>
          <p:cNvPicPr>
            <a:picLocks noChangeAspect="1"/>
          </p:cNvPicPr>
          <p:nvPr/>
        </p:nvPicPr>
        <p:blipFill>
          <a:blip r:embed="rId3"/>
          <a:stretch>
            <a:fillRect/>
          </a:stretch>
        </p:blipFill>
        <p:spPr>
          <a:xfrm>
            <a:off x="1552575" y="857481"/>
            <a:ext cx="5362575" cy="3923306"/>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47</a:t>
            </a:fld>
            <a:endParaRPr lang="en-US" dirty="0"/>
          </a:p>
        </p:txBody>
      </p:sp>
    </p:spTree>
    <p:extLst>
      <p:ext uri="{BB962C8B-B14F-4D97-AF65-F5344CB8AC3E}">
        <p14:creationId xmlns:p14="http://schemas.microsoft.com/office/powerpoint/2010/main" val="1373348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6.6 NTP Configuration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NTP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Time and Calendar Services</a:t>
            </a:r>
          </a:p>
        </p:txBody>
      </p:sp>
      <p:sp>
        <p:nvSpPr>
          <p:cNvPr id="5" name="Object4"/>
          <p:cNvSpPr/>
          <p:nvPr/>
        </p:nvSpPr>
        <p:spPr>
          <a:xfrm>
            <a:off x="0" y="914400"/>
            <a:ext cx="8686800" cy="1367624"/>
          </a:xfrm>
          <a:prstGeom prst="rect">
            <a:avLst/>
          </a:prstGeom>
          <a:noFill/>
          <a:ln/>
        </p:spPr>
        <p:txBody>
          <a:bodyPr wrap="square" rtlCol="0" anchor="t"/>
          <a:lstStyle/>
          <a:p>
            <a:pPr>
              <a:lnSpc>
                <a:spcPts val="2000"/>
              </a:lnSpc>
            </a:pPr>
            <a:r>
              <a:rPr lang="en-US" dirty="0">
                <a:latin typeface="Arial" panose="020B0604020202020204" pitchFamily="34" charset="0"/>
                <a:cs typeface="Arial" panose="020B0604020202020204" pitchFamily="34" charset="0"/>
              </a:rPr>
              <a:t>The software clock on a router or switch starts when the system boots. It is the primary source of time for the system. It is important to synchronize the time across all devices on the network because all aspects of managing, securing, troubleshooting, and planning networks require accurate timestamping.</a:t>
            </a:r>
          </a:p>
          <a:p>
            <a:pPr>
              <a:lnSpc>
                <a:spcPts val="2000"/>
              </a:lnSpc>
            </a:pPr>
            <a:endParaRPr lang="en-US" dirty="0">
              <a:latin typeface="Arial" panose="020B0604020202020204" pitchFamily="34" charset="0"/>
              <a:cs typeface="Arial" panose="020B0604020202020204" pitchFamily="34" charset="0"/>
            </a:endParaRPr>
          </a:p>
          <a:p>
            <a:pPr>
              <a:lnSpc>
                <a:spcPts val="2000"/>
              </a:lnSpc>
            </a:pPr>
            <a:r>
              <a:rPr lang="en-US" dirty="0">
                <a:latin typeface="Arial" panose="020B0604020202020204" pitchFamily="34" charset="0"/>
                <a:cs typeface="Arial" panose="020B0604020202020204" pitchFamily="34" charset="0"/>
              </a:rPr>
              <a:t>The date and time settings on a router or switch can be manually configured, using the </a:t>
            </a:r>
            <a:r>
              <a:rPr lang="en-US" b="1" dirty="0">
                <a:latin typeface="Arial" panose="020B0604020202020204" pitchFamily="34" charset="0"/>
                <a:cs typeface="Arial" panose="020B0604020202020204" pitchFamily="34" charset="0"/>
              </a:rPr>
              <a:t>clock set </a:t>
            </a:r>
            <a:r>
              <a:rPr lang="en-US" dirty="0">
                <a:latin typeface="Arial" panose="020B0604020202020204" pitchFamily="34" charset="0"/>
                <a:cs typeface="Arial" panose="020B0604020202020204" pitchFamily="34" charset="0"/>
              </a:rPr>
              <a:t>command, as shown in the example.</a:t>
            </a:r>
          </a:p>
        </p:txBody>
      </p:sp>
      <p:pic>
        <p:nvPicPr>
          <p:cNvPr id="4" name="Picture 3">
            <a:extLst>
              <a:ext uri="{FF2B5EF4-FFF2-40B4-BE49-F238E27FC236}">
                <a16:creationId xmlns:a16="http://schemas.microsoft.com/office/drawing/2014/main" id="{15A29398-5FDC-4052-A517-89CBB0A1DA42}"/>
              </a:ext>
            </a:extLst>
          </p:cNvPr>
          <p:cNvPicPr>
            <a:picLocks noChangeAspect="1"/>
          </p:cNvPicPr>
          <p:nvPr/>
        </p:nvPicPr>
        <p:blipFill>
          <a:blip r:embed="rId3"/>
          <a:stretch>
            <a:fillRect/>
          </a:stretch>
        </p:blipFill>
        <p:spPr>
          <a:xfrm>
            <a:off x="0" y="2823943"/>
            <a:ext cx="8686800" cy="135645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Cisco IOS Image and Configuration Files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Enabling the IOS Image Resilience Feature</a:t>
            </a:r>
          </a:p>
        </p:txBody>
      </p:sp>
      <p:sp>
        <p:nvSpPr>
          <p:cNvPr id="5" name="Object4"/>
          <p:cNvSpPr/>
          <p:nvPr/>
        </p:nvSpPr>
        <p:spPr>
          <a:xfrm>
            <a:off x="136525" y="914400"/>
            <a:ext cx="8870950" cy="2571750"/>
          </a:xfrm>
          <a:prstGeom prst="rect">
            <a:avLst/>
          </a:prstGeom>
          <a:noFill/>
          <a:ln/>
        </p:spPr>
        <p:txBody>
          <a:bodyPr wrap="square" rtlCol="0" anchor="t"/>
          <a:lstStyle/>
          <a:p>
            <a:pPr>
              <a:lnSpc>
                <a:spcPts val="2000"/>
              </a:lnSpc>
            </a:pPr>
            <a:r>
              <a:rPr lang="en-US" dirty="0">
                <a:latin typeface="Arial" panose="020B0604020202020204" pitchFamily="34" charset="0"/>
                <a:cs typeface="Arial" panose="020B0604020202020204" pitchFamily="34" charset="0"/>
              </a:rPr>
              <a:t>To secure the IOS image and enable Cisco IOS image resilience, use the </a:t>
            </a:r>
            <a:r>
              <a:rPr lang="en-US" b="1" dirty="0">
                <a:latin typeface="Arial" panose="020B0604020202020204" pitchFamily="34" charset="0"/>
                <a:cs typeface="Arial" panose="020B0604020202020204" pitchFamily="34" charset="0"/>
              </a:rPr>
              <a:t>secure boot-image</a:t>
            </a:r>
            <a:r>
              <a:rPr lang="en-US" dirty="0">
                <a:latin typeface="Arial" panose="020B0604020202020204" pitchFamily="34" charset="0"/>
                <a:cs typeface="Arial" panose="020B0604020202020204" pitchFamily="34" charset="0"/>
              </a:rPr>
              <a:t> global configuration mode command. When enabled for the first time, the running Cisco IOS image is secured, and a log entry is generated. </a:t>
            </a:r>
          </a:p>
          <a:p>
            <a:pPr>
              <a:lnSpc>
                <a:spcPts val="2000"/>
              </a:lnSpc>
            </a:pPr>
            <a:endParaRPr lang="en-US" dirty="0">
              <a:latin typeface="Arial" panose="020B0604020202020204" pitchFamily="34" charset="0"/>
              <a:cs typeface="Arial" panose="020B0604020202020204" pitchFamily="34" charset="0"/>
            </a:endParaRPr>
          </a:p>
          <a:p>
            <a:pPr>
              <a:lnSpc>
                <a:spcPts val="2000"/>
              </a:lnSpc>
            </a:pPr>
            <a:r>
              <a:rPr lang="en-US" dirty="0">
                <a:latin typeface="Arial" panose="020B0604020202020204" pitchFamily="34" charset="0"/>
                <a:cs typeface="Arial" panose="020B0604020202020204" pitchFamily="34" charset="0"/>
              </a:rPr>
              <a:t>The Cisco IOS image resilience feature can only be disabled through a console session using the </a:t>
            </a:r>
            <a:r>
              <a:rPr lang="en-US" b="1" dirty="0">
                <a:latin typeface="Arial" panose="020B0604020202020204" pitchFamily="34" charset="0"/>
                <a:cs typeface="Arial" panose="020B0604020202020204" pitchFamily="34" charset="0"/>
              </a:rPr>
              <a:t>no</a:t>
            </a:r>
            <a:r>
              <a:rPr lang="en-US" dirty="0">
                <a:latin typeface="Arial" panose="020B0604020202020204" pitchFamily="34" charset="0"/>
                <a:cs typeface="Arial" panose="020B0604020202020204" pitchFamily="34" charset="0"/>
              </a:rPr>
              <a:t> form of the command. Use the </a:t>
            </a:r>
            <a:r>
              <a:rPr lang="en-US" b="1" dirty="0">
                <a:latin typeface="Arial" panose="020B0604020202020204" pitchFamily="34" charset="0"/>
                <a:cs typeface="Arial" panose="020B0604020202020204" pitchFamily="34" charset="0"/>
              </a:rPr>
              <a:t>show secure bootset</a:t>
            </a:r>
            <a:r>
              <a:rPr lang="en-US" dirty="0">
                <a:latin typeface="Arial" panose="020B0604020202020204" pitchFamily="34" charset="0"/>
                <a:cs typeface="Arial" panose="020B0604020202020204" pitchFamily="34" charset="0"/>
              </a:rPr>
              <a:t> command to verify the existence of the archive.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4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NTP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NTP Operation</a:t>
            </a:r>
          </a:p>
        </p:txBody>
      </p:sp>
      <p:sp>
        <p:nvSpPr>
          <p:cNvPr id="6" name="TextBox 5">
            <a:extLst>
              <a:ext uri="{FF2B5EF4-FFF2-40B4-BE49-F238E27FC236}">
                <a16:creationId xmlns:a16="http://schemas.microsoft.com/office/drawing/2014/main" id="{E0DB0CC2-F55A-45DF-8936-7B14968AAFEC}"/>
              </a:ext>
            </a:extLst>
          </p:cNvPr>
          <p:cNvSpPr txBox="1"/>
          <p:nvPr/>
        </p:nvSpPr>
        <p:spPr>
          <a:xfrm>
            <a:off x="135171" y="954964"/>
            <a:ext cx="8857753" cy="923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NTP networks use a hierarchical system of time sources. Each level in this hierarchical system is called a stratum. The stratum level is defined as the number of hop counts from the authoritative source.</a:t>
            </a:r>
          </a:p>
        </p:txBody>
      </p:sp>
      <p:pic>
        <p:nvPicPr>
          <p:cNvPr id="4" name="Picture 3">
            <a:extLst>
              <a:ext uri="{FF2B5EF4-FFF2-40B4-BE49-F238E27FC236}">
                <a16:creationId xmlns:a16="http://schemas.microsoft.com/office/drawing/2014/main" id="{F39CADF6-5EA6-42C5-9B51-DF678787BF12}"/>
              </a:ext>
            </a:extLst>
          </p:cNvPr>
          <p:cNvPicPr>
            <a:picLocks noChangeAspect="1"/>
          </p:cNvPicPr>
          <p:nvPr/>
        </p:nvPicPr>
        <p:blipFill>
          <a:blip r:embed="rId3"/>
          <a:stretch>
            <a:fillRect/>
          </a:stretch>
        </p:blipFill>
        <p:spPr>
          <a:xfrm>
            <a:off x="4674723" y="1878294"/>
            <a:ext cx="4240677" cy="2888961"/>
          </a:xfrm>
          <a:prstGeom prst="rect">
            <a:avLst/>
          </a:prstGeom>
        </p:spPr>
      </p:pic>
      <p:sp>
        <p:nvSpPr>
          <p:cNvPr id="9" name="TextBox 8">
            <a:extLst>
              <a:ext uri="{FF2B5EF4-FFF2-40B4-BE49-F238E27FC236}">
                <a16:creationId xmlns:a16="http://schemas.microsoft.com/office/drawing/2014/main" id="{26196C5B-97A9-44A6-AA6B-825D79A3BE6C}"/>
              </a:ext>
            </a:extLst>
          </p:cNvPr>
          <p:cNvSpPr txBox="1"/>
          <p:nvPr/>
        </p:nvSpPr>
        <p:spPr>
          <a:xfrm>
            <a:off x="135171" y="2111044"/>
            <a:ext cx="4713054" cy="2123658"/>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sample network consists of four stratum levels who acquire their times as follows: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Stratum 1 server gets its time from the stratum 0 time source.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Stratum 2 server gets its time from the stratum 1 server.</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Stratum 3 server gets its time from the stratum 2 server.</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4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NTP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and Verify NTP</a:t>
            </a:r>
          </a:p>
        </p:txBody>
      </p:sp>
      <p:sp>
        <p:nvSpPr>
          <p:cNvPr id="5" name="Object4"/>
          <p:cNvSpPr/>
          <p:nvPr/>
        </p:nvSpPr>
        <p:spPr>
          <a:xfrm>
            <a:off x="0" y="914400"/>
            <a:ext cx="8229600" cy="388307"/>
          </a:xfrm>
          <a:prstGeom prst="rect">
            <a:avLst/>
          </a:prstGeom>
          <a:noFill/>
          <a:ln/>
        </p:spPr>
        <p:txBody>
          <a:bodyPr wrap="square" rtlCol="0" anchor="t"/>
          <a:lstStyle/>
          <a:p>
            <a:pPr>
              <a:lnSpc>
                <a:spcPts val="2000"/>
              </a:lnSpc>
            </a:pPr>
            <a:r>
              <a:rPr lang="en-US" sz="1400" dirty="0">
                <a:latin typeface="Arial" panose="020B0604020202020204" pitchFamily="34" charset="0"/>
                <a:cs typeface="Arial" panose="020B0604020202020204" pitchFamily="34" charset="0"/>
              </a:rPr>
              <a:t>The figure shows the topology used to demonstrate NTP configuration and verification</a:t>
            </a:r>
          </a:p>
        </p:txBody>
      </p:sp>
      <p:pic>
        <p:nvPicPr>
          <p:cNvPr id="4" name="Picture 3">
            <a:extLst>
              <a:ext uri="{FF2B5EF4-FFF2-40B4-BE49-F238E27FC236}">
                <a16:creationId xmlns:a16="http://schemas.microsoft.com/office/drawing/2014/main" id="{4687C670-D837-49DA-90AA-EE3DA4EEFC3C}"/>
              </a:ext>
            </a:extLst>
          </p:cNvPr>
          <p:cNvPicPr>
            <a:picLocks noChangeAspect="1"/>
          </p:cNvPicPr>
          <p:nvPr/>
        </p:nvPicPr>
        <p:blipFill>
          <a:blip r:embed="rId3"/>
          <a:stretch>
            <a:fillRect/>
          </a:stretch>
        </p:blipFill>
        <p:spPr>
          <a:xfrm>
            <a:off x="0" y="1465376"/>
            <a:ext cx="9144000" cy="221274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NTP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and Verify NTP (Cont.)</a:t>
            </a:r>
          </a:p>
        </p:txBody>
      </p:sp>
      <p:sp>
        <p:nvSpPr>
          <p:cNvPr id="7" name="Object4">
            <a:extLst>
              <a:ext uri="{FF2B5EF4-FFF2-40B4-BE49-F238E27FC236}">
                <a16:creationId xmlns:a16="http://schemas.microsoft.com/office/drawing/2014/main" id="{2D80AECC-52EC-4CDD-9C77-DAE163A51E6D}"/>
              </a:ext>
            </a:extLst>
          </p:cNvPr>
          <p:cNvSpPr/>
          <p:nvPr/>
        </p:nvSpPr>
        <p:spPr>
          <a:xfrm>
            <a:off x="0" y="914400"/>
            <a:ext cx="8229600" cy="714375"/>
          </a:xfrm>
          <a:prstGeom prst="rect">
            <a:avLst/>
          </a:prstGeom>
          <a:noFill/>
          <a:ln/>
        </p:spPr>
        <p:txBody>
          <a:bodyPr wrap="square" rtlCol="0" anchor="t"/>
          <a:lstStyle/>
          <a:p>
            <a:pPr>
              <a:lnSpc>
                <a:spcPts val="2000"/>
              </a:lnSpc>
            </a:pPr>
            <a:r>
              <a:rPr lang="en-US" sz="1400" dirty="0">
                <a:latin typeface="Arial" panose="020B0604020202020204" pitchFamily="34" charset="0"/>
                <a:cs typeface="Arial" panose="020B0604020202020204" pitchFamily="34" charset="0"/>
              </a:rPr>
              <a:t>Before NTP is configured on the network, the </a:t>
            </a:r>
            <a:r>
              <a:rPr lang="en-US" sz="1400" b="1" dirty="0">
                <a:latin typeface="Arial" panose="020B0604020202020204" pitchFamily="34" charset="0"/>
                <a:cs typeface="Arial" panose="020B0604020202020204" pitchFamily="34" charset="0"/>
              </a:rPr>
              <a:t>show clock detail </a:t>
            </a:r>
            <a:r>
              <a:rPr lang="en-US" sz="1400" dirty="0">
                <a:latin typeface="Arial" panose="020B0604020202020204" pitchFamily="34" charset="0"/>
                <a:cs typeface="Arial" panose="020B0604020202020204" pitchFamily="34" charset="0"/>
              </a:rPr>
              <a:t>command displays the time source is user configuration.</a:t>
            </a:r>
          </a:p>
        </p:txBody>
      </p:sp>
      <p:pic>
        <p:nvPicPr>
          <p:cNvPr id="8" name="Picture 7">
            <a:extLst>
              <a:ext uri="{FF2B5EF4-FFF2-40B4-BE49-F238E27FC236}">
                <a16:creationId xmlns:a16="http://schemas.microsoft.com/office/drawing/2014/main" id="{1262A4F4-283E-456F-A137-5A0106740E6C}"/>
              </a:ext>
            </a:extLst>
          </p:cNvPr>
          <p:cNvPicPr>
            <a:picLocks noChangeAspect="1"/>
          </p:cNvPicPr>
          <p:nvPr/>
        </p:nvPicPr>
        <p:blipFill>
          <a:blip r:embed="rId3"/>
          <a:stretch>
            <a:fillRect/>
          </a:stretch>
        </p:blipFill>
        <p:spPr>
          <a:xfrm>
            <a:off x="241221" y="1563969"/>
            <a:ext cx="3060857" cy="704886"/>
          </a:xfrm>
          <a:prstGeom prst="rect">
            <a:avLst/>
          </a:prstGeom>
        </p:spPr>
      </p:pic>
      <p:sp>
        <p:nvSpPr>
          <p:cNvPr id="10" name="Object4">
            <a:extLst>
              <a:ext uri="{FF2B5EF4-FFF2-40B4-BE49-F238E27FC236}">
                <a16:creationId xmlns:a16="http://schemas.microsoft.com/office/drawing/2014/main" id="{26741807-61E7-404E-B775-3B2DD741D9FB}"/>
              </a:ext>
            </a:extLst>
          </p:cNvPr>
          <p:cNvSpPr/>
          <p:nvPr/>
        </p:nvSpPr>
        <p:spPr>
          <a:xfrm>
            <a:off x="0" y="2438400"/>
            <a:ext cx="8229600" cy="714375"/>
          </a:xfrm>
          <a:prstGeom prst="rect">
            <a:avLst/>
          </a:prstGeom>
          <a:noFill/>
          <a:ln/>
        </p:spPr>
        <p:txBody>
          <a:bodyPr wrap="square" rtlCol="0" anchor="t"/>
          <a:lstStyle/>
          <a:p>
            <a:pPr>
              <a:lnSpc>
                <a:spcPts val="2000"/>
              </a:lnSpc>
            </a:pPr>
            <a:r>
              <a:rPr lang="en-US" sz="1400" dirty="0">
                <a:latin typeface="Arial" panose="020B0604020202020204" pitchFamily="34" charset="0"/>
                <a:cs typeface="Arial" panose="020B0604020202020204" pitchFamily="34" charset="0"/>
              </a:rPr>
              <a:t>Use the </a:t>
            </a:r>
            <a:r>
              <a:rPr lang="en-US" sz="1400" b="1" dirty="0">
                <a:latin typeface="Arial" panose="020B0604020202020204" pitchFamily="34" charset="0"/>
                <a:cs typeface="Arial" panose="020B0604020202020204" pitchFamily="34" charset="0"/>
              </a:rPr>
              <a:t>ntp server </a:t>
            </a:r>
            <a:r>
              <a:rPr lang="en-US" sz="1400" i="1" dirty="0">
                <a:latin typeface="Arial" panose="020B0604020202020204" pitchFamily="34" charset="0"/>
                <a:cs typeface="Arial" panose="020B0604020202020204" pitchFamily="34" charset="0"/>
              </a:rPr>
              <a:t>ip-address</a:t>
            </a:r>
            <a:r>
              <a:rPr lang="en-US" sz="1400" dirty="0">
                <a:latin typeface="Arial" panose="020B0604020202020204" pitchFamily="34" charset="0"/>
                <a:cs typeface="Arial" panose="020B0604020202020204" pitchFamily="34" charset="0"/>
              </a:rPr>
              <a:t> command to configure a NTP server the device should use as a source. If the source is another Cisco device, it must be configured with the </a:t>
            </a:r>
            <a:r>
              <a:rPr lang="en-US" sz="1400" b="1" dirty="0">
                <a:latin typeface="Arial" panose="020B0604020202020204" pitchFamily="34" charset="0"/>
                <a:cs typeface="Arial" panose="020B0604020202020204" pitchFamily="34" charset="0"/>
              </a:rPr>
              <a:t>ntp master </a:t>
            </a:r>
            <a:r>
              <a:rPr lang="en-US" sz="1400" dirty="0">
                <a:latin typeface="Arial" panose="020B060402020202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stratum</a:t>
            </a:r>
            <a:r>
              <a:rPr lang="en-US" sz="1400" dirty="0">
                <a:latin typeface="Arial" panose="020B0604020202020204" pitchFamily="34" charset="0"/>
                <a:cs typeface="Arial" panose="020B0604020202020204" pitchFamily="34" charset="0"/>
              </a:rPr>
              <a:t>] command.</a:t>
            </a:r>
          </a:p>
        </p:txBody>
      </p:sp>
      <p:pic>
        <p:nvPicPr>
          <p:cNvPr id="11" name="Picture 10">
            <a:extLst>
              <a:ext uri="{FF2B5EF4-FFF2-40B4-BE49-F238E27FC236}">
                <a16:creationId xmlns:a16="http://schemas.microsoft.com/office/drawing/2014/main" id="{A69DB9B9-54C1-4B52-AEE8-5EEC813C3FDD}"/>
              </a:ext>
            </a:extLst>
          </p:cNvPr>
          <p:cNvPicPr>
            <a:picLocks noChangeAspect="1"/>
          </p:cNvPicPr>
          <p:nvPr/>
        </p:nvPicPr>
        <p:blipFill>
          <a:blip r:embed="rId4"/>
          <a:stretch>
            <a:fillRect/>
          </a:stretch>
        </p:blipFill>
        <p:spPr>
          <a:xfrm>
            <a:off x="241221" y="3322320"/>
            <a:ext cx="4089610" cy="99700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52</a:t>
            </a:fld>
            <a:endParaRPr lang="en-US" dirty="0"/>
          </a:p>
        </p:txBody>
      </p:sp>
    </p:spTree>
    <p:extLst>
      <p:ext uri="{BB962C8B-B14F-4D97-AF65-F5344CB8AC3E}">
        <p14:creationId xmlns:p14="http://schemas.microsoft.com/office/powerpoint/2010/main" val="2270584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NTP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and Verify NTP (Cont.)</a:t>
            </a:r>
          </a:p>
        </p:txBody>
      </p:sp>
      <p:sp>
        <p:nvSpPr>
          <p:cNvPr id="7" name="Object4">
            <a:extLst>
              <a:ext uri="{FF2B5EF4-FFF2-40B4-BE49-F238E27FC236}">
                <a16:creationId xmlns:a16="http://schemas.microsoft.com/office/drawing/2014/main" id="{2D80AECC-52EC-4CDD-9C77-DAE163A51E6D}"/>
              </a:ext>
            </a:extLst>
          </p:cNvPr>
          <p:cNvSpPr/>
          <p:nvPr/>
        </p:nvSpPr>
        <p:spPr>
          <a:xfrm>
            <a:off x="0" y="914400"/>
            <a:ext cx="8229600" cy="714375"/>
          </a:xfrm>
          <a:prstGeom prst="rect">
            <a:avLst/>
          </a:prstGeom>
          <a:noFill/>
          <a:ln/>
        </p:spPr>
        <p:txBody>
          <a:bodyPr wrap="square" rtlCol="0" anchor="t"/>
          <a:lstStyle/>
          <a:p>
            <a:pPr>
              <a:lnSpc>
                <a:spcPts val="2000"/>
              </a:lnSpc>
            </a:pPr>
            <a:r>
              <a:rPr lang="en-US" sz="1400" dirty="0">
                <a:latin typeface="Arial" panose="020B0604020202020204" pitchFamily="34" charset="0"/>
                <a:cs typeface="Arial" panose="020B0604020202020204" pitchFamily="34" charset="0"/>
              </a:rPr>
              <a:t>Use the </a:t>
            </a:r>
            <a:r>
              <a:rPr lang="en-US" sz="1400" b="1" dirty="0">
                <a:latin typeface="Arial" panose="020B0604020202020204" pitchFamily="34" charset="0"/>
                <a:cs typeface="Arial" panose="020B0604020202020204" pitchFamily="34" charset="0"/>
              </a:rPr>
              <a:t>show ntp associations </a:t>
            </a:r>
            <a:r>
              <a:rPr lang="en-US" sz="1400" dirty="0">
                <a:latin typeface="Arial" panose="020B0604020202020204" pitchFamily="34" charset="0"/>
                <a:cs typeface="Arial" panose="020B0604020202020204" pitchFamily="34" charset="0"/>
              </a:rPr>
              <a:t>and </a:t>
            </a:r>
            <a:r>
              <a:rPr lang="en-US" sz="1400" b="1" dirty="0">
                <a:latin typeface="Arial" panose="020B0604020202020204" pitchFamily="34" charset="0"/>
                <a:cs typeface="Arial" panose="020B0604020202020204" pitchFamily="34" charset="0"/>
              </a:rPr>
              <a:t>show ntp status </a:t>
            </a:r>
            <a:r>
              <a:rPr lang="en-US" sz="1400" dirty="0">
                <a:latin typeface="Arial" panose="020B0604020202020204" pitchFamily="34" charset="0"/>
                <a:cs typeface="Arial" panose="020B0604020202020204" pitchFamily="34" charset="0"/>
              </a:rPr>
              <a:t>commands to verify the device is synchronized with the NTP server.</a:t>
            </a:r>
          </a:p>
        </p:txBody>
      </p:sp>
      <p:pic>
        <p:nvPicPr>
          <p:cNvPr id="5" name="Picture 4">
            <a:extLst>
              <a:ext uri="{FF2B5EF4-FFF2-40B4-BE49-F238E27FC236}">
                <a16:creationId xmlns:a16="http://schemas.microsoft.com/office/drawing/2014/main" id="{1C05EA2E-BA18-499D-AA18-661017DFD441}"/>
              </a:ext>
            </a:extLst>
          </p:cNvPr>
          <p:cNvPicPr>
            <a:picLocks noChangeAspect="1"/>
          </p:cNvPicPr>
          <p:nvPr/>
        </p:nvPicPr>
        <p:blipFill>
          <a:blip r:embed="rId3"/>
          <a:stretch>
            <a:fillRect/>
          </a:stretch>
        </p:blipFill>
        <p:spPr>
          <a:xfrm>
            <a:off x="914400" y="1628775"/>
            <a:ext cx="7207620" cy="272429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53</a:t>
            </a:fld>
            <a:endParaRPr lang="en-US" dirty="0"/>
          </a:p>
        </p:txBody>
      </p:sp>
    </p:spTree>
    <p:extLst>
      <p:ext uri="{BB962C8B-B14F-4D97-AF65-F5344CB8AC3E}">
        <p14:creationId xmlns:p14="http://schemas.microsoft.com/office/powerpoint/2010/main" val="3353727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4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NTP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 Configure and Verify NTP</a:t>
            </a:r>
          </a:p>
        </p:txBody>
      </p:sp>
      <p:sp>
        <p:nvSpPr>
          <p:cNvPr id="5" name="Object4"/>
          <p:cNvSpPr/>
          <p:nvPr/>
        </p:nvSpPr>
        <p:spPr>
          <a:xfrm>
            <a:off x="0" y="914400"/>
            <a:ext cx="8229600"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NTP synchronizes the time of day among a set of distributed time servers and clients. While there are a number of applications that require synchronized time, this lab will focus on the need to correlate events when listed in the system logs and other time-specific events from multiple network devices</a:t>
            </a:r>
            <a:endParaRPr lang="en-US" sz="16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45">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6.7 SNMP Configuration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4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SNMP Configuration</a:t>
            </a:r>
          </a:p>
        </p:txBody>
      </p:sp>
      <p:sp>
        <p:nvSpPr>
          <p:cNvPr id="3" name="Object2"/>
          <p:cNvSpPr>
            <a:spLocks noGrp="1"/>
          </p:cNvSpPr>
          <p:nvPr>
            <p:ph type="body" idx="100" hasCustomPrompt="1"/>
          </p:nvPr>
        </p:nvSpPr>
        <p:spPr>
          <a:xfrm>
            <a:off x="0" y="242515"/>
            <a:ext cx="9144000" cy="914400"/>
          </a:xfrm>
          <a:prstGeom prst="rect">
            <a:avLst/>
          </a:prstGeom>
          <a:noFill/>
          <a:ln/>
        </p:spPr>
        <p:txBody>
          <a:bodyPr wrap="square" rtlCol="0"/>
          <a:lstStyle/>
          <a:p>
            <a:pPr marL="0" indent="0">
              <a:buNone/>
            </a:pPr>
            <a:r>
              <a:rPr lang="en-US" dirty="0"/>
              <a:t>Introduction to SNMP</a:t>
            </a:r>
          </a:p>
        </p:txBody>
      </p:sp>
      <p:sp>
        <p:nvSpPr>
          <p:cNvPr id="5" name="Object4"/>
          <p:cNvSpPr/>
          <p:nvPr/>
        </p:nvSpPr>
        <p:spPr>
          <a:xfrm>
            <a:off x="1" y="699715"/>
            <a:ext cx="4436828" cy="2786435"/>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SNMP is an application layer protocol that provides a message format for communication between managers and agents.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SNMP system consists of three elements: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SNMP manager</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SNMP agents (managed node)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Management Information Base (MIB)</a:t>
            </a:r>
          </a:p>
          <a:p>
            <a:r>
              <a:rPr lang="en-US" sz="1600" dirty="0">
                <a:latin typeface="Arial" panose="020B0604020202020204" pitchFamily="34" charset="0"/>
                <a:cs typeface="Arial" panose="020B0604020202020204" pitchFamily="34" charset="0"/>
              </a:rPr>
              <a:t>To configure SNMP on a networking device, it is first necessary to define the relationship between the manager and the agent.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SNMP manager is part of a network management system (NMS). The SNMP manager runs SNMP management software.</a:t>
            </a:r>
          </a:p>
        </p:txBody>
      </p:sp>
      <p:sp>
        <p:nvSpPr>
          <p:cNvPr id="8" name="TextBox 7">
            <a:extLst>
              <a:ext uri="{FF2B5EF4-FFF2-40B4-BE49-F238E27FC236}">
                <a16:creationId xmlns:a16="http://schemas.microsoft.com/office/drawing/2014/main" id="{E4BF6EEA-D96F-42C7-8C96-7599C17CF833}"/>
              </a:ext>
            </a:extLst>
          </p:cNvPr>
          <p:cNvSpPr txBox="1"/>
          <p:nvPr/>
        </p:nvSpPr>
        <p:spPr>
          <a:xfrm>
            <a:off x="4253946" y="2989124"/>
            <a:ext cx="4985469" cy="1169551"/>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As shown in the figure, the SNMP manager can collect information from an SNMP agent by using the “get” action. It can change configurations on an agent by using the “set” action. In addition, SNMP agents can forward information directly to a network manager by using “traps”.</a:t>
            </a:r>
          </a:p>
        </p:txBody>
      </p:sp>
      <p:pic>
        <p:nvPicPr>
          <p:cNvPr id="4" name="Picture 3">
            <a:extLst>
              <a:ext uri="{FF2B5EF4-FFF2-40B4-BE49-F238E27FC236}">
                <a16:creationId xmlns:a16="http://schemas.microsoft.com/office/drawing/2014/main" id="{1F7B6369-D8D9-4081-A4AD-DF34655C7E88}"/>
              </a:ext>
            </a:extLst>
          </p:cNvPr>
          <p:cNvPicPr>
            <a:picLocks noChangeAspect="1"/>
          </p:cNvPicPr>
          <p:nvPr/>
        </p:nvPicPr>
        <p:blipFill>
          <a:blip r:embed="rId3"/>
          <a:stretch>
            <a:fillRect/>
          </a:stretch>
        </p:blipFill>
        <p:spPr>
          <a:xfrm>
            <a:off x="4572000" y="274320"/>
            <a:ext cx="3636808" cy="278485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 4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SNMP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SNMP Operation</a:t>
            </a:r>
          </a:p>
        </p:txBody>
      </p:sp>
      <p:sp>
        <p:nvSpPr>
          <p:cNvPr id="7" name="TextBox 6">
            <a:extLst>
              <a:ext uri="{FF2B5EF4-FFF2-40B4-BE49-F238E27FC236}">
                <a16:creationId xmlns:a16="http://schemas.microsoft.com/office/drawing/2014/main" id="{249700E8-4405-49E8-AD09-DFCB3856811D}"/>
              </a:ext>
            </a:extLst>
          </p:cNvPr>
          <p:cNvSpPr txBox="1"/>
          <p:nvPr/>
        </p:nvSpPr>
        <p:spPr>
          <a:xfrm>
            <a:off x="0" y="679761"/>
            <a:ext cx="9080390" cy="1815882"/>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There are two primary SNMP manager requests:</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get request</a:t>
            </a:r>
            <a:r>
              <a:rPr lang="en-US" sz="1400" dirty="0">
                <a:latin typeface="Arial" panose="020B0604020202020204" pitchFamily="34" charset="0"/>
                <a:cs typeface="Arial" panose="020B0604020202020204" pitchFamily="34" charset="0"/>
              </a:rPr>
              <a:t> - Used by the NMS to query the device for data.</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set request</a:t>
            </a:r>
            <a:r>
              <a:rPr lang="en-US" sz="1400" dirty="0">
                <a:latin typeface="Arial" panose="020B0604020202020204" pitchFamily="34" charset="0"/>
                <a:cs typeface="Arial" panose="020B0604020202020204" pitchFamily="34" charset="0"/>
              </a:rPr>
              <a:t> - Used by the NMS to change configuration variables in the agent device. A set request can also initiate actions within a device. For example, a set request can cause a router to reboot, send a configuration file, or receive a configuration file.</a:t>
            </a:r>
          </a:p>
          <a:p>
            <a:pP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SNMP manager uses the get and set actions to perform the operations described in the table.</a:t>
            </a:r>
          </a:p>
        </p:txBody>
      </p:sp>
      <p:graphicFrame>
        <p:nvGraphicFramePr>
          <p:cNvPr id="48" name="Table 47"/>
          <p:cNvGraphicFramePr>
            <a:graphicFrameLocks noGrp="1"/>
          </p:cNvGraphicFramePr>
          <p:nvPr>
            <p:extLst>
              <p:ext uri="{D42A27DB-BD31-4B8C-83A1-F6EECF244321}">
                <p14:modId xmlns:p14="http://schemas.microsoft.com/office/powerpoint/2010/main" val="144951485"/>
              </p:ext>
            </p:extLst>
          </p:nvPr>
        </p:nvGraphicFramePr>
        <p:xfrm>
          <a:off x="182879" y="2478461"/>
          <a:ext cx="8428384" cy="2167872"/>
        </p:xfrm>
        <a:graphic>
          <a:graphicData uri="http://schemas.openxmlformats.org/drawingml/2006/table">
            <a:tbl>
              <a:tblPr/>
              <a:tblGrid>
                <a:gridCol w="1288113">
                  <a:extLst>
                    <a:ext uri="{9D8B030D-6E8A-4147-A177-3AD203B41FA5}">
                      <a16:colId xmlns:a16="http://schemas.microsoft.com/office/drawing/2014/main" val="20000"/>
                    </a:ext>
                  </a:extLst>
                </a:gridCol>
                <a:gridCol w="7140271">
                  <a:extLst>
                    <a:ext uri="{9D8B030D-6E8A-4147-A177-3AD203B41FA5}">
                      <a16:colId xmlns:a16="http://schemas.microsoft.com/office/drawing/2014/main" val="20001"/>
                    </a:ext>
                  </a:extLst>
                </a:gridCol>
              </a:tblGrid>
              <a:tr h="212980">
                <a:tc>
                  <a:txBody>
                    <a:bodyPr/>
                    <a:lstStyle/>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212980">
                <a:tc>
                  <a:txBody>
                    <a:bodyPr/>
                    <a:lstStyle/>
                    <a:p>
                      <a:r>
                        <a:rPr lang="en-US" sz="1200" dirty="0">
                          <a:solidFill>
                            <a:srgbClr val="58585B"/>
                          </a:solidFill>
                        </a:rPr>
                        <a:t>get-request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Retrieves a value from a specific variable.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513657">
                <a:tc>
                  <a:txBody>
                    <a:bodyPr/>
                    <a:lstStyle/>
                    <a:p>
                      <a:r>
                        <a:rPr lang="en-US" sz="1200" dirty="0">
                          <a:solidFill>
                            <a:srgbClr val="58585B"/>
                          </a:solidFill>
                        </a:rPr>
                        <a:t>get-next-request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Retrieves a value from a variable within a table; the SNMP manager does not need to know the exact variable name. A sequential search is performed to find the needed variable from within a table.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513657">
                <a:tc>
                  <a:txBody>
                    <a:bodyPr/>
                    <a:lstStyle/>
                    <a:p>
                      <a:r>
                        <a:rPr lang="en-US" sz="1200" dirty="0">
                          <a:solidFill>
                            <a:srgbClr val="58585B"/>
                          </a:solidFill>
                        </a:rPr>
                        <a:t>get-bulk-request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Retrieves large blocks of data, such as multiple rows in a table, that would otherwise require the transmission of many small blocks of data. (Only works with SNMPv2 or later.)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363318">
                <a:tc>
                  <a:txBody>
                    <a:bodyPr/>
                    <a:lstStyle/>
                    <a:p>
                      <a:r>
                        <a:rPr lang="en-US" sz="1200" dirty="0">
                          <a:solidFill>
                            <a:srgbClr val="58585B"/>
                          </a:solidFill>
                        </a:rPr>
                        <a:t>get-response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Replies to a get-request, get-next-request, and set-request sent by an NMS.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4"/>
                  </a:ext>
                </a:extLst>
              </a:tr>
              <a:tr h="212980">
                <a:tc>
                  <a:txBody>
                    <a:bodyPr/>
                    <a:lstStyle/>
                    <a:p>
                      <a:r>
                        <a:rPr lang="en-US" sz="1200" dirty="0">
                          <a:solidFill>
                            <a:srgbClr val="58585B"/>
                          </a:solidFill>
                        </a:rPr>
                        <a:t>set-request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Stores a value in a specific variable.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4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SNMP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Management Information Base (MIB)</a:t>
            </a:r>
          </a:p>
        </p:txBody>
      </p:sp>
      <p:sp>
        <p:nvSpPr>
          <p:cNvPr id="5" name="Object4"/>
          <p:cNvSpPr/>
          <p:nvPr/>
        </p:nvSpPr>
        <p:spPr>
          <a:xfrm>
            <a:off x="0" y="708660"/>
            <a:ext cx="5812403"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MIB organizes variables hierarchically. MIB variables enable the management software to monitor and control the network device. </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Formally, the MIB defines each variable as an object ID (OID). OIDs uniquely identify managed objects in the MIB hierarchy. The MIB organizes the OIDs based on RFC standards into a hierarchy of OIDs, usually shown as a tree.</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The figure shows portions of the MIB structure defined by Cisco. Note how the OID can be described in words or numbers to help locate a particular variable in the tree. OIDs belonging to Cisco, are numbered as follows: .iso (1).org (3).dod (6).internet (1).private (4).enterprises (1).cisco (9). Therefore, the OID is 1.3.6.1.4.1.9.</a:t>
            </a:r>
          </a:p>
        </p:txBody>
      </p:sp>
      <p:pic>
        <p:nvPicPr>
          <p:cNvPr id="4" name="Picture 3">
            <a:extLst>
              <a:ext uri="{FF2B5EF4-FFF2-40B4-BE49-F238E27FC236}">
                <a16:creationId xmlns:a16="http://schemas.microsoft.com/office/drawing/2014/main" id="{02207E70-4880-4030-84A1-A38DDF3AD27D}"/>
              </a:ext>
            </a:extLst>
          </p:cNvPr>
          <p:cNvPicPr>
            <a:picLocks noChangeAspect="1"/>
          </p:cNvPicPr>
          <p:nvPr/>
        </p:nvPicPr>
        <p:blipFill>
          <a:blip r:embed="rId3"/>
          <a:stretch>
            <a:fillRect/>
          </a:stretch>
        </p:blipFill>
        <p:spPr>
          <a:xfrm>
            <a:off x="5812403" y="548640"/>
            <a:ext cx="3188409" cy="383402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 4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SNMP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SNMP Versions</a:t>
            </a:r>
          </a:p>
        </p:txBody>
      </p:sp>
      <p:sp>
        <p:nvSpPr>
          <p:cNvPr id="5" name="Object4"/>
          <p:cNvSpPr/>
          <p:nvPr/>
        </p:nvSpPr>
        <p:spPr>
          <a:xfrm>
            <a:off x="-1" y="628153"/>
            <a:ext cx="9080391"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Here are several versions of SNMP:</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SNMPv1</a:t>
            </a:r>
            <a:r>
              <a:rPr lang="en-US" sz="1600" dirty="0">
                <a:latin typeface="Arial" panose="020B0604020202020204" pitchFamily="34" charset="0"/>
                <a:cs typeface="Arial" panose="020B0604020202020204" pitchFamily="34" charset="0"/>
              </a:rPr>
              <a:t> - This is the Simple Network Management Protocol, a Full Internet Standard, that is defined in RFC 1157.</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SNMPv2c</a:t>
            </a:r>
            <a:r>
              <a:rPr lang="en-US" sz="1600" dirty="0">
                <a:latin typeface="Arial" panose="020B0604020202020204" pitchFamily="34" charset="0"/>
                <a:cs typeface="Arial" panose="020B0604020202020204" pitchFamily="34" charset="0"/>
              </a:rPr>
              <a:t> - This is defined in RFCs 1901 to 1908. It uses a community-string-based Administrative Framework.</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SNMPv3</a:t>
            </a:r>
            <a:r>
              <a:rPr lang="en-US" sz="1600" dirty="0">
                <a:latin typeface="Arial" panose="020B0604020202020204" pitchFamily="34" charset="0"/>
                <a:cs typeface="Arial" panose="020B0604020202020204" pitchFamily="34" charset="0"/>
              </a:rPr>
              <a:t> - This is an interoperable standards-based protocol originally defined in RFCs 2273 to 2275. It provides secure access to devices by authenticating and encrypting packets over the network. It includes these security features: message integrity to ensure that a packet was not tampered with in transit, authentication to determine that the message is from a valid source, and encryption to prevent the contents of a message from being read by an unauthorized source.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All versions use SNMP managers, agents, and MIBs. Cisco IOS software supports the above three versions. Both SNMPv1 and SNMPv2c use a community-based form of security. The community of managers that is able to access the MIB of the agent is defined by a community string. SNMPv3 provides for both security models and security levels.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Cisco IOS Image and Configuration Files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Enabling the IOS Image Resilience Feature (Cont.)</a:t>
            </a:r>
          </a:p>
        </p:txBody>
      </p:sp>
      <p:pic>
        <p:nvPicPr>
          <p:cNvPr id="6" name="Picture 5">
            <a:extLst>
              <a:ext uri="{FF2B5EF4-FFF2-40B4-BE49-F238E27FC236}">
                <a16:creationId xmlns:a16="http://schemas.microsoft.com/office/drawing/2014/main" id="{F1CBA615-B946-4137-9A30-3E5B03C36CF8}"/>
              </a:ext>
            </a:extLst>
          </p:cNvPr>
          <p:cNvPicPr>
            <a:picLocks noChangeAspect="1"/>
          </p:cNvPicPr>
          <p:nvPr/>
        </p:nvPicPr>
        <p:blipFill>
          <a:blip r:embed="rId3"/>
          <a:stretch>
            <a:fillRect/>
          </a:stretch>
        </p:blipFill>
        <p:spPr>
          <a:xfrm>
            <a:off x="923925" y="682525"/>
            <a:ext cx="6749693" cy="426094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6</a:t>
            </a:fld>
            <a:endParaRPr lang="en-US" dirty="0"/>
          </a:p>
        </p:txBody>
      </p:sp>
    </p:spTree>
    <p:extLst>
      <p:ext uri="{BB962C8B-B14F-4D97-AF65-F5344CB8AC3E}">
        <p14:creationId xmlns:p14="http://schemas.microsoft.com/office/powerpoint/2010/main" val="38587845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5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SNMP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SNMP Vulnerabilities</a:t>
            </a:r>
          </a:p>
        </p:txBody>
      </p:sp>
      <p:sp>
        <p:nvSpPr>
          <p:cNvPr id="5" name="Object4"/>
          <p:cNvSpPr/>
          <p:nvPr/>
        </p:nvSpPr>
        <p:spPr>
          <a:xfrm>
            <a:off x="1" y="914400"/>
            <a:ext cx="3943846" cy="2571750"/>
          </a:xfrm>
          <a:prstGeom prst="rect">
            <a:avLst/>
          </a:prstGeom>
          <a:noFill/>
          <a:ln/>
        </p:spPr>
        <p:txBody>
          <a:bodyPr wrap="square" rtlCol="0" anchor="t"/>
          <a:lstStyle/>
          <a:p>
            <a:pPr>
              <a:lnSpc>
                <a:spcPts val="2000"/>
              </a:lnSpc>
            </a:pPr>
            <a:r>
              <a:rPr lang="en-US" dirty="0">
                <a:latin typeface="Arial" panose="020B0604020202020204" pitchFamily="34" charset="0"/>
                <a:cs typeface="Arial" panose="020B0604020202020204" pitchFamily="34" charset="0"/>
              </a:rPr>
              <a:t>In any network topology, at least one manager node should run SNMP management software. Network devices that can be managed, such as switches, routers, servers, and workstations, are equipped with the SNMP agent software module. </a:t>
            </a:r>
          </a:p>
          <a:p>
            <a:pPr>
              <a:lnSpc>
                <a:spcPts val="2000"/>
              </a:lnSpc>
            </a:pPr>
            <a:endParaRPr lang="en-US" dirty="0">
              <a:latin typeface="Arial" panose="020B0604020202020204" pitchFamily="34" charset="0"/>
              <a:cs typeface="Arial" panose="020B0604020202020204" pitchFamily="34" charset="0"/>
            </a:endParaRPr>
          </a:p>
          <a:p>
            <a:pPr>
              <a:lnSpc>
                <a:spcPts val="2000"/>
              </a:lnSpc>
            </a:pPr>
            <a:r>
              <a:rPr lang="en-US" dirty="0">
                <a:latin typeface="Arial" panose="020B0604020202020204" pitchFamily="34" charset="0"/>
                <a:cs typeface="Arial" panose="020B0604020202020204" pitchFamily="34" charset="0"/>
              </a:rPr>
              <a:t>SNMP is vulnerable to attack precisely because SNMP agents can be polled with get requests and accept configuration changes with set requests, as shown in the figure.</a:t>
            </a:r>
          </a:p>
          <a:p>
            <a:pPr>
              <a:lnSpc>
                <a:spcPts val="2000"/>
              </a:lnSpc>
            </a:pPr>
            <a:endParaRPr lang="en-US" sz="1400" dirty="0"/>
          </a:p>
          <a:p>
            <a:pPr>
              <a:lnSpc>
                <a:spcPts val="2000"/>
              </a:lnSpc>
            </a:pPr>
            <a:endParaRPr lang="en-US" sz="1400" dirty="0"/>
          </a:p>
        </p:txBody>
      </p:sp>
      <p:pic>
        <p:nvPicPr>
          <p:cNvPr id="4" name="Picture 3">
            <a:extLst>
              <a:ext uri="{FF2B5EF4-FFF2-40B4-BE49-F238E27FC236}">
                <a16:creationId xmlns:a16="http://schemas.microsoft.com/office/drawing/2014/main" id="{0E638619-D779-4A92-9F75-BB40D1845A7B}"/>
              </a:ext>
            </a:extLst>
          </p:cNvPr>
          <p:cNvPicPr>
            <a:picLocks noChangeAspect="1"/>
          </p:cNvPicPr>
          <p:nvPr/>
        </p:nvPicPr>
        <p:blipFill>
          <a:blip r:embed="rId3"/>
          <a:stretch>
            <a:fillRect/>
          </a:stretch>
        </p:blipFill>
        <p:spPr>
          <a:xfrm>
            <a:off x="3660410" y="680085"/>
            <a:ext cx="5026390" cy="331470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 5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SNMP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SNMPv3</a:t>
            </a:r>
          </a:p>
        </p:txBody>
      </p:sp>
      <p:sp>
        <p:nvSpPr>
          <p:cNvPr id="5" name="Object4"/>
          <p:cNvSpPr/>
          <p:nvPr/>
        </p:nvSpPr>
        <p:spPr>
          <a:xfrm>
            <a:off x="0" y="914400"/>
            <a:ext cx="8229600" cy="2571750"/>
          </a:xfrm>
          <a:prstGeom prst="rect">
            <a:avLst/>
          </a:prstGeom>
          <a:noFill/>
          <a:ln/>
        </p:spPr>
        <p:txBody>
          <a:bodyPr wrap="square" rtlCol="0" anchor="t"/>
          <a:lstStyle/>
          <a:p>
            <a:r>
              <a:rPr lang="en-US" dirty="0">
                <a:latin typeface="Arial" panose="020B0604020202020204" pitchFamily="34" charset="0"/>
                <a:cs typeface="Arial" panose="020B0604020202020204" pitchFamily="34" charset="0"/>
              </a:rPr>
              <a:t>SNMPv3 provides three security features: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Message integrity and authentication</a:t>
            </a:r>
            <a:r>
              <a:rPr lang="en-US" dirty="0">
                <a:latin typeface="Arial" panose="020B0604020202020204" pitchFamily="34" charset="0"/>
                <a:cs typeface="Arial" panose="020B0604020202020204" pitchFamily="34" charset="0"/>
              </a:rPr>
              <a:t> - Ensures that a packet has not been tampered with in transit and is from a valid source.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Encryption</a:t>
            </a:r>
            <a:r>
              <a:rPr lang="en-US" dirty="0">
                <a:latin typeface="Arial" panose="020B0604020202020204" pitchFamily="34" charset="0"/>
                <a:cs typeface="Arial" panose="020B0604020202020204" pitchFamily="34" charset="0"/>
              </a:rPr>
              <a:t> - Scrambles the contents of a packet to prevent it from being seen by an unauthorized source.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Access control</a:t>
            </a:r>
            <a:r>
              <a:rPr lang="en-US" dirty="0">
                <a:latin typeface="Arial" panose="020B0604020202020204" pitchFamily="34" charset="0"/>
                <a:cs typeface="Arial" panose="020B0604020202020204" pitchFamily="34" charset="0"/>
              </a:rPr>
              <a:t> - Restricts each principal to certain actions on specific portions of data.</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5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SNMP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SNMPv3 Security Configuration</a:t>
            </a:r>
          </a:p>
        </p:txBody>
      </p:sp>
      <p:sp>
        <p:nvSpPr>
          <p:cNvPr id="5" name="Object4"/>
          <p:cNvSpPr/>
          <p:nvPr/>
        </p:nvSpPr>
        <p:spPr>
          <a:xfrm>
            <a:off x="0" y="708660"/>
            <a:ext cx="8229600"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SNMPv3 can be secured with only a few commands:</a:t>
            </a:r>
          </a:p>
          <a:p>
            <a:r>
              <a:rPr lang="en-US" sz="1600" b="1" dirty="0">
                <a:latin typeface="Arial" panose="020B0604020202020204" pitchFamily="34" charset="0"/>
                <a:cs typeface="Arial" panose="020B0604020202020204" pitchFamily="34" charset="0"/>
              </a:rPr>
              <a:t>Step 1</a:t>
            </a:r>
            <a:r>
              <a:rPr lang="en-US" sz="1600" dirty="0">
                <a:latin typeface="Arial" panose="020B0604020202020204" pitchFamily="34" charset="0"/>
                <a:cs typeface="Arial" panose="020B0604020202020204" pitchFamily="34" charset="0"/>
              </a:rPr>
              <a:t>. Configure an ACL that will permit access to authorized SNMP managers.</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Step 2</a:t>
            </a:r>
            <a:r>
              <a:rPr lang="en-US" sz="1600" dirty="0">
                <a:latin typeface="Arial" panose="020B0604020202020204" pitchFamily="34" charset="0"/>
                <a:cs typeface="Arial" panose="020B0604020202020204" pitchFamily="34" charset="0"/>
              </a:rPr>
              <a:t>. Configure an SNMP view with the </a:t>
            </a:r>
            <a:r>
              <a:rPr lang="en-US" sz="1600" b="1" dirty="0">
                <a:latin typeface="Arial" panose="020B0604020202020204" pitchFamily="34" charset="0"/>
                <a:cs typeface="Arial" panose="020B0604020202020204" pitchFamily="34" charset="0"/>
              </a:rPr>
              <a:t>snmp-server view</a:t>
            </a:r>
            <a:r>
              <a:rPr lang="en-US" sz="1600" dirty="0">
                <a:latin typeface="Arial" panose="020B0604020202020204" pitchFamily="34" charset="0"/>
                <a:cs typeface="Arial" panose="020B0604020202020204" pitchFamily="34" charset="0"/>
              </a:rPr>
              <a:t> command to identify the MIB OIDs that the SNMP manager will be able to read. Configuring a view is required to limit SNMP messages to read-only access.</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Step 3</a:t>
            </a:r>
            <a:r>
              <a:rPr lang="en-US" sz="1600" dirty="0">
                <a:latin typeface="Arial" panose="020B0604020202020204" pitchFamily="34" charset="0"/>
                <a:cs typeface="Arial" panose="020B0604020202020204" pitchFamily="34" charset="0"/>
              </a:rPr>
              <a:t>. Configure SNMP group features with the </a:t>
            </a:r>
            <a:r>
              <a:rPr lang="en-US" sz="1600" b="1" dirty="0">
                <a:latin typeface="Arial" panose="020B0604020202020204" pitchFamily="34" charset="0"/>
                <a:cs typeface="Arial" panose="020B0604020202020204" pitchFamily="34" charset="0"/>
              </a:rPr>
              <a:t>snmp-server group</a:t>
            </a:r>
            <a:r>
              <a:rPr lang="en-US" sz="1600" dirty="0">
                <a:latin typeface="Arial" panose="020B0604020202020204" pitchFamily="34" charset="0"/>
                <a:cs typeface="Arial" panose="020B0604020202020204" pitchFamily="34" charset="0"/>
              </a:rPr>
              <a:t> command: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Configure a name for the group.</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Set the SNMP version to 3 with the </a:t>
            </a:r>
            <a:r>
              <a:rPr lang="en-US" sz="1600" b="1" dirty="0">
                <a:latin typeface="Arial" panose="020B0604020202020204" pitchFamily="34" charset="0"/>
                <a:cs typeface="Arial" panose="020B0604020202020204" pitchFamily="34" charset="0"/>
              </a:rPr>
              <a:t>v3</a:t>
            </a:r>
            <a:r>
              <a:rPr lang="en-US" sz="1600" dirty="0">
                <a:latin typeface="Arial" panose="020B0604020202020204" pitchFamily="34" charset="0"/>
                <a:cs typeface="Arial" panose="020B0604020202020204" pitchFamily="34" charset="0"/>
              </a:rPr>
              <a:t> keyword.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Require authentication and encryption with the </a:t>
            </a:r>
            <a:r>
              <a:rPr lang="en-US" sz="1600" b="1" dirty="0">
                <a:latin typeface="Arial" panose="020B0604020202020204" pitchFamily="34" charset="0"/>
                <a:cs typeface="Arial" panose="020B0604020202020204" pitchFamily="34" charset="0"/>
              </a:rPr>
              <a:t>priv</a:t>
            </a:r>
            <a:r>
              <a:rPr lang="en-US" sz="1600" dirty="0">
                <a:latin typeface="Arial" panose="020B0604020202020204" pitchFamily="34" charset="0"/>
                <a:cs typeface="Arial" panose="020B0604020202020204" pitchFamily="34" charset="0"/>
              </a:rPr>
              <a:t> keyword.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Associate a view to the group and give it read only access with the </a:t>
            </a:r>
            <a:r>
              <a:rPr lang="en-US" sz="1600" b="1" dirty="0">
                <a:latin typeface="Arial" panose="020B0604020202020204" pitchFamily="34" charset="0"/>
                <a:cs typeface="Arial" panose="020B0604020202020204" pitchFamily="34" charset="0"/>
              </a:rPr>
              <a:t>read</a:t>
            </a:r>
            <a:r>
              <a:rPr lang="en-US" sz="1600" dirty="0">
                <a:latin typeface="Arial" panose="020B0604020202020204" pitchFamily="34" charset="0"/>
                <a:cs typeface="Arial" panose="020B0604020202020204" pitchFamily="34" charset="0"/>
              </a:rPr>
              <a:t> command.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Specify the ACL configured in Step 1.</a:t>
            </a:r>
          </a:p>
          <a:p>
            <a:pPr>
              <a:lnSpc>
                <a:spcPts val="2000"/>
              </a:lnSpc>
            </a:pPr>
            <a:endParaRPr lang="en-US" sz="1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46512E1-79F1-4B72-A958-52DC765D3F85}"/>
              </a:ext>
            </a:extLst>
          </p:cNvPr>
          <p:cNvPicPr>
            <a:picLocks noChangeAspect="1"/>
          </p:cNvPicPr>
          <p:nvPr/>
        </p:nvPicPr>
        <p:blipFill>
          <a:blip r:embed="rId3"/>
          <a:stretch>
            <a:fillRect/>
          </a:stretch>
        </p:blipFill>
        <p:spPr>
          <a:xfrm>
            <a:off x="0" y="1247775"/>
            <a:ext cx="8045863" cy="476274"/>
          </a:xfrm>
          <a:prstGeom prst="rect">
            <a:avLst/>
          </a:prstGeom>
        </p:spPr>
      </p:pic>
      <p:pic>
        <p:nvPicPr>
          <p:cNvPr id="8" name="Picture 7">
            <a:extLst>
              <a:ext uri="{FF2B5EF4-FFF2-40B4-BE49-F238E27FC236}">
                <a16:creationId xmlns:a16="http://schemas.microsoft.com/office/drawing/2014/main" id="{071E096F-A24A-4E2E-87B3-334C668271DD}"/>
              </a:ext>
            </a:extLst>
          </p:cNvPr>
          <p:cNvPicPr>
            <a:picLocks noChangeAspect="1"/>
          </p:cNvPicPr>
          <p:nvPr/>
        </p:nvPicPr>
        <p:blipFill>
          <a:blip r:embed="rId4"/>
          <a:stretch>
            <a:fillRect/>
          </a:stretch>
        </p:blipFill>
        <p:spPr>
          <a:xfrm>
            <a:off x="0" y="2515242"/>
            <a:ext cx="8064914" cy="298465"/>
          </a:xfrm>
          <a:prstGeom prst="rect">
            <a:avLst/>
          </a:prstGeom>
        </p:spPr>
      </p:pic>
      <p:pic>
        <p:nvPicPr>
          <p:cNvPr id="10" name="Picture 9">
            <a:extLst>
              <a:ext uri="{FF2B5EF4-FFF2-40B4-BE49-F238E27FC236}">
                <a16:creationId xmlns:a16="http://schemas.microsoft.com/office/drawing/2014/main" id="{8D82FA80-B515-41C9-BB3C-D50FC2BCFB4E}"/>
              </a:ext>
            </a:extLst>
          </p:cNvPr>
          <p:cNvPicPr>
            <a:picLocks noChangeAspect="1"/>
          </p:cNvPicPr>
          <p:nvPr/>
        </p:nvPicPr>
        <p:blipFill>
          <a:blip r:embed="rId5"/>
          <a:stretch>
            <a:fillRect/>
          </a:stretch>
        </p:blipFill>
        <p:spPr>
          <a:xfrm>
            <a:off x="0" y="4514838"/>
            <a:ext cx="8141118" cy="45722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SNMP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SNMPv3 Security Configuration (Cont.)</a:t>
            </a:r>
          </a:p>
        </p:txBody>
      </p:sp>
      <p:sp>
        <p:nvSpPr>
          <p:cNvPr id="5" name="Object4"/>
          <p:cNvSpPr/>
          <p:nvPr/>
        </p:nvSpPr>
        <p:spPr>
          <a:xfrm>
            <a:off x="0" y="708660"/>
            <a:ext cx="8229600"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SNMPv3 can be secured with only a few commands:</a:t>
            </a:r>
          </a:p>
          <a:p>
            <a:r>
              <a:rPr lang="en-US" sz="1600" b="1" dirty="0">
                <a:latin typeface="Arial" panose="020B0604020202020204" pitchFamily="34" charset="0"/>
                <a:cs typeface="Arial" panose="020B0604020202020204" pitchFamily="34" charset="0"/>
              </a:rPr>
              <a:t>Step 4</a:t>
            </a:r>
            <a:r>
              <a:rPr lang="en-US" sz="1600" dirty="0">
                <a:latin typeface="Arial" panose="020B0604020202020204" pitchFamily="34" charset="0"/>
                <a:cs typeface="Arial" panose="020B0604020202020204" pitchFamily="34" charset="0"/>
              </a:rPr>
              <a:t>. Configure SNMP group user features with the </a:t>
            </a:r>
            <a:r>
              <a:rPr lang="en-US" sz="1600" b="1" dirty="0">
                <a:latin typeface="Arial" panose="020B0604020202020204" pitchFamily="34" charset="0"/>
                <a:cs typeface="Arial" panose="020B0604020202020204" pitchFamily="34" charset="0"/>
              </a:rPr>
              <a:t>snmp-server user</a:t>
            </a:r>
            <a:r>
              <a:rPr lang="en-US" sz="1600" dirty="0">
                <a:latin typeface="Arial" panose="020B0604020202020204" pitchFamily="34" charset="0"/>
                <a:cs typeface="Arial" panose="020B0604020202020204" pitchFamily="34" charset="0"/>
              </a:rPr>
              <a:t> command: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Configure a username and associate the user with the group name configured in Step 3.</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Set the SNMP version to 3 with the </a:t>
            </a:r>
            <a:r>
              <a:rPr lang="en-US" sz="1600" b="1" dirty="0">
                <a:latin typeface="Arial" panose="020B0604020202020204" pitchFamily="34" charset="0"/>
                <a:cs typeface="Arial" panose="020B0604020202020204" pitchFamily="34" charset="0"/>
              </a:rPr>
              <a:t>v3</a:t>
            </a:r>
            <a:r>
              <a:rPr lang="en-US" sz="1600" dirty="0">
                <a:latin typeface="Arial" panose="020B0604020202020204" pitchFamily="34" charset="0"/>
                <a:cs typeface="Arial" panose="020B0604020202020204" pitchFamily="34" charset="0"/>
              </a:rPr>
              <a:t> keyword.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Set the authentication type to either </a:t>
            </a:r>
            <a:r>
              <a:rPr lang="en-US" sz="1600" b="1" dirty="0">
                <a:latin typeface="Arial" panose="020B0604020202020204" pitchFamily="34" charset="0"/>
                <a:cs typeface="Arial" panose="020B0604020202020204" pitchFamily="34" charset="0"/>
              </a:rPr>
              <a:t>md5</a:t>
            </a:r>
            <a:r>
              <a:rPr lang="en-US" sz="1600" dirty="0">
                <a:latin typeface="Arial" panose="020B0604020202020204" pitchFamily="34" charset="0"/>
                <a:cs typeface="Arial" panose="020B0604020202020204" pitchFamily="34" charset="0"/>
              </a:rPr>
              <a:t> or </a:t>
            </a:r>
            <a:r>
              <a:rPr lang="en-US" sz="1600" b="1" dirty="0">
                <a:latin typeface="Arial" panose="020B0604020202020204" pitchFamily="34" charset="0"/>
                <a:cs typeface="Arial" panose="020B0604020202020204" pitchFamily="34" charset="0"/>
              </a:rPr>
              <a:t>sha</a:t>
            </a:r>
            <a:r>
              <a:rPr lang="en-US" sz="1600" dirty="0">
                <a:latin typeface="Arial" panose="020B0604020202020204" pitchFamily="34" charset="0"/>
                <a:cs typeface="Arial" panose="020B0604020202020204" pitchFamily="34" charset="0"/>
              </a:rPr>
              <a:t> and configure an authentication password. SHA is preferred and should be supported by the SNMP management software.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Require encryption with the </a:t>
            </a:r>
            <a:r>
              <a:rPr lang="en-US" sz="1600" b="1" dirty="0">
                <a:latin typeface="Arial" panose="020B0604020202020204" pitchFamily="34" charset="0"/>
                <a:cs typeface="Arial" panose="020B0604020202020204" pitchFamily="34" charset="0"/>
              </a:rPr>
              <a:t>priv</a:t>
            </a:r>
            <a:r>
              <a:rPr lang="en-US" sz="1600" dirty="0">
                <a:latin typeface="Arial" panose="020B0604020202020204" pitchFamily="34" charset="0"/>
                <a:cs typeface="Arial" panose="020B0604020202020204" pitchFamily="34" charset="0"/>
              </a:rPr>
              <a:t> keyword and configure an encryption password.</a:t>
            </a:r>
          </a:p>
          <a:p>
            <a:pPr>
              <a:lnSpc>
                <a:spcPts val="2000"/>
              </a:lnSpc>
            </a:pPr>
            <a:endParaRPr lang="en-US" sz="1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B60C468-E658-49C1-9FBB-D90632A82221}"/>
              </a:ext>
            </a:extLst>
          </p:cNvPr>
          <p:cNvPicPr>
            <a:picLocks noChangeAspect="1"/>
          </p:cNvPicPr>
          <p:nvPr/>
        </p:nvPicPr>
        <p:blipFill>
          <a:blip r:embed="rId3"/>
          <a:stretch>
            <a:fillRect/>
          </a:stretch>
        </p:blipFill>
        <p:spPr>
          <a:xfrm>
            <a:off x="183737" y="3039097"/>
            <a:ext cx="8045863" cy="48262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63</a:t>
            </a:fld>
            <a:endParaRPr lang="en-US" dirty="0"/>
          </a:p>
        </p:txBody>
      </p:sp>
    </p:spTree>
    <p:extLst>
      <p:ext uri="{BB962C8B-B14F-4D97-AF65-F5344CB8AC3E}">
        <p14:creationId xmlns:p14="http://schemas.microsoft.com/office/powerpoint/2010/main" val="3143041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 5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92CC4A-F2C2-4A3D-B0FC-63C08467666C}"/>
              </a:ext>
            </a:extLst>
          </p:cNvPr>
          <p:cNvPicPr>
            <a:picLocks noChangeAspect="1"/>
          </p:cNvPicPr>
          <p:nvPr/>
        </p:nvPicPr>
        <p:blipFill>
          <a:blip r:embed="rId3"/>
          <a:stretch>
            <a:fillRect/>
          </a:stretch>
        </p:blipFill>
        <p:spPr>
          <a:xfrm>
            <a:off x="2362201" y="474415"/>
            <a:ext cx="4171950" cy="1316283"/>
          </a:xfrm>
          <a:prstGeom prst="rect">
            <a:avLst/>
          </a:prstGeom>
        </p:spPr>
      </p:pic>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SNMP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SNMPv3 Security Configuration Example</a:t>
            </a:r>
          </a:p>
        </p:txBody>
      </p:sp>
      <p:sp>
        <p:nvSpPr>
          <p:cNvPr id="5" name="Object4"/>
          <p:cNvSpPr/>
          <p:nvPr/>
        </p:nvSpPr>
        <p:spPr>
          <a:xfrm>
            <a:off x="-1" y="1811653"/>
            <a:ext cx="8258175" cy="2686051"/>
          </a:xfrm>
          <a:prstGeom prst="rect">
            <a:avLst/>
          </a:prstGeom>
          <a:noFill/>
          <a:ln/>
        </p:spPr>
        <p:txBody>
          <a:bodyPr wrap="square" rtlCol="0" anchor="t"/>
          <a:lstStyle/>
          <a:p>
            <a:r>
              <a:rPr lang="en-US" sz="1400" dirty="0">
                <a:effectLst/>
                <a:latin typeface="Arial" panose="020B0604020202020204" pitchFamily="34" charset="0"/>
                <a:cs typeface="Arial" panose="020B0604020202020204" pitchFamily="34" charset="0"/>
              </a:rPr>
              <a:t>The figure shows an example configuration for securing SNMPv3.</a:t>
            </a:r>
          </a:p>
          <a:p>
            <a:endParaRPr lang="en-US" sz="1400" dirty="0">
              <a:effectLst/>
              <a:latin typeface="Arial" panose="020B0604020202020204" pitchFamily="34" charset="0"/>
              <a:cs typeface="Arial" panose="020B0604020202020204" pitchFamily="34" charset="0"/>
            </a:endParaRPr>
          </a:p>
          <a:p>
            <a:r>
              <a:rPr lang="en-US" sz="1400" b="1" dirty="0">
                <a:effectLst/>
                <a:latin typeface="Arial" panose="020B0604020202020204" pitchFamily="34" charset="0"/>
                <a:cs typeface="Arial" panose="020B0604020202020204" pitchFamily="34" charset="0"/>
              </a:rPr>
              <a:t>Step 1</a:t>
            </a:r>
            <a:r>
              <a:rPr lang="en-US" sz="1400" dirty="0">
                <a:effectLst/>
                <a:latin typeface="Arial" panose="020B0604020202020204" pitchFamily="34" charset="0"/>
                <a:cs typeface="Arial" panose="020B0604020202020204" pitchFamily="34" charset="0"/>
              </a:rPr>
              <a:t>. A standard ACL is named </a:t>
            </a:r>
            <a:r>
              <a:rPr lang="en-US" sz="1400" b="1" dirty="0">
                <a:effectLst/>
                <a:latin typeface="Arial" panose="020B0604020202020204" pitchFamily="34" charset="0"/>
                <a:cs typeface="Arial" panose="020B0604020202020204" pitchFamily="34" charset="0"/>
              </a:rPr>
              <a:t>PERMIT-ADMIN</a:t>
            </a:r>
            <a:r>
              <a:rPr lang="en-US" sz="1400" dirty="0">
                <a:effectLst/>
                <a:latin typeface="Arial" panose="020B0604020202020204" pitchFamily="34" charset="0"/>
                <a:cs typeface="Arial" panose="020B0604020202020204" pitchFamily="34" charset="0"/>
              </a:rPr>
              <a:t> and is configured to permit only the 192.168.1.0/24 network. </a:t>
            </a:r>
          </a:p>
          <a:p>
            <a:endParaRPr lang="en-US" sz="1400" dirty="0">
              <a:effectLst/>
              <a:latin typeface="Arial" panose="020B0604020202020204" pitchFamily="34" charset="0"/>
              <a:cs typeface="Arial" panose="020B0604020202020204" pitchFamily="34" charset="0"/>
            </a:endParaRPr>
          </a:p>
          <a:p>
            <a:r>
              <a:rPr lang="en-US" sz="1400" b="1" dirty="0">
                <a:effectLst/>
                <a:latin typeface="Arial" panose="020B0604020202020204" pitchFamily="34" charset="0"/>
                <a:cs typeface="Arial" panose="020B0604020202020204" pitchFamily="34" charset="0"/>
              </a:rPr>
              <a:t>Step 2</a:t>
            </a:r>
            <a:r>
              <a:rPr lang="en-US" sz="1400" dirty="0">
                <a:effectLst/>
                <a:latin typeface="Arial" panose="020B0604020202020204" pitchFamily="34" charset="0"/>
                <a:cs typeface="Arial" panose="020B0604020202020204" pitchFamily="34" charset="0"/>
              </a:rPr>
              <a:t>. An SNMP view is named </a:t>
            </a:r>
            <a:r>
              <a:rPr lang="en-US" sz="1400" b="1" dirty="0">
                <a:effectLst/>
                <a:latin typeface="Arial" panose="020B0604020202020204" pitchFamily="34" charset="0"/>
                <a:cs typeface="Arial" panose="020B0604020202020204" pitchFamily="34" charset="0"/>
              </a:rPr>
              <a:t>SNMP-RO </a:t>
            </a:r>
            <a:r>
              <a:rPr lang="en-US" sz="1400" dirty="0">
                <a:effectLst/>
                <a:latin typeface="Arial" panose="020B0604020202020204" pitchFamily="34" charset="0"/>
                <a:cs typeface="Arial" panose="020B0604020202020204" pitchFamily="34" charset="0"/>
              </a:rPr>
              <a:t>and is configured to include the entire </a:t>
            </a:r>
            <a:r>
              <a:rPr lang="en-US" sz="1400" b="1" dirty="0">
                <a:effectLst/>
                <a:latin typeface="Arial" panose="020B0604020202020204" pitchFamily="34" charset="0"/>
                <a:cs typeface="Arial" panose="020B0604020202020204" pitchFamily="34" charset="0"/>
              </a:rPr>
              <a:t>iso</a:t>
            </a:r>
            <a:r>
              <a:rPr lang="en-US" sz="1400" dirty="0">
                <a:effectLst/>
                <a:latin typeface="Arial" panose="020B0604020202020204" pitchFamily="34" charset="0"/>
                <a:cs typeface="Arial" panose="020B0604020202020204" pitchFamily="34" charset="0"/>
              </a:rPr>
              <a:t> tree from the MIB. </a:t>
            </a:r>
          </a:p>
          <a:p>
            <a:endParaRPr lang="en-US" sz="1400" dirty="0">
              <a:latin typeface="Arial" panose="020B0604020202020204" pitchFamily="34" charset="0"/>
              <a:cs typeface="Arial" panose="020B0604020202020204" pitchFamily="34" charset="0"/>
            </a:endParaRPr>
          </a:p>
          <a:p>
            <a:r>
              <a:rPr lang="en-US" sz="1400" b="1" dirty="0">
                <a:effectLst/>
                <a:latin typeface="Arial" panose="020B0604020202020204" pitchFamily="34" charset="0"/>
                <a:cs typeface="Arial" panose="020B0604020202020204" pitchFamily="34" charset="0"/>
              </a:rPr>
              <a:t>Step 3</a:t>
            </a:r>
            <a:r>
              <a:rPr lang="en-US" sz="1400" dirty="0">
                <a:effectLst/>
                <a:latin typeface="Arial" panose="020B0604020202020204" pitchFamily="34" charset="0"/>
                <a:cs typeface="Arial" panose="020B0604020202020204" pitchFamily="34" charset="0"/>
              </a:rPr>
              <a:t>. An SNMP group is configured with the name </a:t>
            </a:r>
            <a:r>
              <a:rPr lang="en-US" sz="1400" b="1" dirty="0">
                <a:effectLst/>
                <a:latin typeface="Arial" panose="020B0604020202020204" pitchFamily="34" charset="0"/>
                <a:cs typeface="Arial" panose="020B0604020202020204" pitchFamily="34" charset="0"/>
              </a:rPr>
              <a:t>ADMIN</a:t>
            </a:r>
            <a:r>
              <a:rPr lang="en-US" sz="1400" dirty="0">
                <a:effectLst/>
                <a:latin typeface="Arial" panose="020B0604020202020204" pitchFamily="34" charset="0"/>
                <a:cs typeface="Arial" panose="020B0604020202020204" pitchFamily="34" charset="0"/>
              </a:rPr>
              <a:t>, SNMPv3, and access for those allowed with the </a:t>
            </a:r>
            <a:r>
              <a:rPr lang="en-US" sz="1400" b="1" dirty="0">
                <a:effectLst/>
                <a:latin typeface="Arial" panose="020B0604020202020204" pitchFamily="34" charset="0"/>
                <a:cs typeface="Arial" panose="020B0604020202020204" pitchFamily="34" charset="0"/>
              </a:rPr>
              <a:t>PERMIT-ADMIN</a:t>
            </a:r>
            <a:r>
              <a:rPr lang="en-US" sz="1400" dirty="0">
                <a:effectLst/>
                <a:latin typeface="Arial" panose="020B0604020202020204" pitchFamily="34" charset="0"/>
                <a:cs typeface="Arial" panose="020B0604020202020204" pitchFamily="34" charset="0"/>
              </a:rPr>
              <a:t> ACL.</a:t>
            </a:r>
          </a:p>
          <a:p>
            <a:endParaRPr lang="en-US" sz="1400" dirty="0">
              <a:effectLst/>
              <a:latin typeface="Arial" panose="020B0604020202020204" pitchFamily="34" charset="0"/>
              <a:cs typeface="Arial" panose="020B0604020202020204" pitchFamily="34" charset="0"/>
            </a:endParaRPr>
          </a:p>
          <a:p>
            <a:r>
              <a:rPr lang="en-US" sz="1400" b="1" dirty="0">
                <a:effectLst/>
                <a:latin typeface="Arial" panose="020B0604020202020204" pitchFamily="34" charset="0"/>
                <a:cs typeface="Arial" panose="020B0604020202020204" pitchFamily="34" charset="0"/>
              </a:rPr>
              <a:t>Step 4</a:t>
            </a:r>
            <a:r>
              <a:rPr lang="en-US" sz="1400" dirty="0">
                <a:effectLst/>
                <a:latin typeface="Arial" panose="020B0604020202020204" pitchFamily="34" charset="0"/>
                <a:cs typeface="Arial" panose="020B0604020202020204" pitchFamily="34" charset="0"/>
              </a:rPr>
              <a:t>. An SNMP user, </a:t>
            </a:r>
            <a:r>
              <a:rPr lang="en-US" sz="1400" b="1" dirty="0">
                <a:effectLst/>
                <a:latin typeface="Arial" panose="020B0604020202020204" pitchFamily="34" charset="0"/>
                <a:cs typeface="Arial" panose="020B0604020202020204" pitchFamily="34" charset="0"/>
              </a:rPr>
              <a:t>BOB</a:t>
            </a:r>
            <a:r>
              <a:rPr lang="en-US" sz="1400" dirty="0">
                <a:effectLst/>
                <a:latin typeface="Arial" panose="020B0604020202020204" pitchFamily="34" charset="0"/>
                <a:cs typeface="Arial" panose="020B0604020202020204" pitchFamily="34" charset="0"/>
              </a:rPr>
              <a:t>, is configured as a member of the group </a:t>
            </a:r>
            <a:r>
              <a:rPr lang="en-US" sz="1400" b="1" dirty="0">
                <a:effectLst/>
                <a:latin typeface="Arial" panose="020B0604020202020204" pitchFamily="34" charset="0"/>
                <a:cs typeface="Arial" panose="020B0604020202020204" pitchFamily="34" charset="0"/>
              </a:rPr>
              <a:t>ADMIN</a:t>
            </a:r>
            <a:r>
              <a:rPr lang="en-US" sz="1400" dirty="0">
                <a:latin typeface="Arial" panose="020B0604020202020204" pitchFamily="34" charset="0"/>
                <a:cs typeface="Arial" panose="020B0604020202020204" pitchFamily="34" charset="0"/>
              </a:rPr>
              <a:t> using </a:t>
            </a:r>
            <a:r>
              <a:rPr lang="en-US" sz="1400" dirty="0">
                <a:effectLst/>
                <a:latin typeface="Arial" panose="020B0604020202020204" pitchFamily="34" charset="0"/>
                <a:cs typeface="Arial" panose="020B0604020202020204" pitchFamily="34" charset="0"/>
              </a:rPr>
              <a:t>SNMPv3, with SHA authentication, AES 256 encryption, and the encryption password.</a:t>
            </a:r>
          </a:p>
          <a:p>
            <a:endParaRPr lang="en-US" sz="1400" dirty="0">
              <a:effectLst/>
              <a:latin typeface="Arial" panose="020B0604020202020204" pitchFamily="34" charset="0"/>
              <a:cs typeface="Arial" panose="020B0604020202020204" pitchFamily="34" charset="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1B048C-0BB8-4701-ABFC-D13483EEC7CF}"/>
              </a:ext>
            </a:extLst>
          </p:cNvPr>
          <p:cNvPicPr>
            <a:picLocks noChangeAspect="1"/>
          </p:cNvPicPr>
          <p:nvPr/>
        </p:nvPicPr>
        <p:blipFill>
          <a:blip r:embed="rId3"/>
          <a:stretch>
            <a:fillRect/>
          </a:stretch>
        </p:blipFill>
        <p:spPr>
          <a:xfrm>
            <a:off x="2362201" y="474415"/>
            <a:ext cx="4171950" cy="1316283"/>
          </a:xfrm>
          <a:prstGeom prst="rect">
            <a:avLst/>
          </a:prstGeom>
        </p:spPr>
      </p:pic>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SNMP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SNMPv3 Verification</a:t>
            </a:r>
          </a:p>
        </p:txBody>
      </p:sp>
      <p:pic>
        <p:nvPicPr>
          <p:cNvPr id="8" name="Picture 7">
            <a:extLst>
              <a:ext uri="{FF2B5EF4-FFF2-40B4-BE49-F238E27FC236}">
                <a16:creationId xmlns:a16="http://schemas.microsoft.com/office/drawing/2014/main" id="{A462F1A3-18CD-4460-AEC5-E5F330D687C4}"/>
              </a:ext>
            </a:extLst>
          </p:cNvPr>
          <p:cNvPicPr>
            <a:picLocks noChangeAspect="1"/>
          </p:cNvPicPr>
          <p:nvPr/>
        </p:nvPicPr>
        <p:blipFill>
          <a:blip r:embed="rId4"/>
          <a:stretch>
            <a:fillRect/>
          </a:stretch>
        </p:blipFill>
        <p:spPr>
          <a:xfrm>
            <a:off x="1114247" y="1793835"/>
            <a:ext cx="6915505" cy="155583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65</a:t>
            </a:fld>
            <a:endParaRPr lang="en-US" dirty="0"/>
          </a:p>
        </p:txBody>
      </p:sp>
    </p:spTree>
    <p:extLst>
      <p:ext uri="{BB962C8B-B14F-4D97-AF65-F5344CB8AC3E}">
        <p14:creationId xmlns:p14="http://schemas.microsoft.com/office/powerpoint/2010/main" val="4142309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 5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SNMP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SNMPv3 Verification (Cont.)</a:t>
            </a:r>
          </a:p>
        </p:txBody>
      </p:sp>
      <p:sp>
        <p:nvSpPr>
          <p:cNvPr id="5" name="Object4"/>
          <p:cNvSpPr/>
          <p:nvPr/>
        </p:nvSpPr>
        <p:spPr>
          <a:xfrm>
            <a:off x="0" y="914400"/>
            <a:ext cx="8686800"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Verify most of the SNMPv3 security configuration by viewing the running configuration, as shown in in the figure. Notice that the snmp-server user configuration is hidden. Use the </a:t>
            </a:r>
            <a:r>
              <a:rPr lang="en-US" sz="1600" b="1" dirty="0">
                <a:latin typeface="Arial" panose="020B0604020202020204" pitchFamily="34" charset="0"/>
                <a:cs typeface="Arial" panose="020B0604020202020204" pitchFamily="34" charset="0"/>
              </a:rPr>
              <a:t>show snmp user</a:t>
            </a:r>
            <a:r>
              <a:rPr lang="en-US" sz="1600" dirty="0">
                <a:latin typeface="Arial" panose="020B0604020202020204" pitchFamily="34" charset="0"/>
                <a:cs typeface="Arial" panose="020B0604020202020204" pitchFamily="34" charset="0"/>
              </a:rPr>
              <a:t> command to view the user information.</a:t>
            </a:r>
          </a:p>
        </p:txBody>
      </p:sp>
      <p:pic>
        <p:nvPicPr>
          <p:cNvPr id="7" name="Picture 6">
            <a:extLst>
              <a:ext uri="{FF2B5EF4-FFF2-40B4-BE49-F238E27FC236}">
                <a16:creationId xmlns:a16="http://schemas.microsoft.com/office/drawing/2014/main" id="{F946E7C9-CB34-4793-BF44-1EDC39575628}"/>
              </a:ext>
            </a:extLst>
          </p:cNvPr>
          <p:cNvPicPr>
            <a:picLocks noChangeAspect="1"/>
          </p:cNvPicPr>
          <p:nvPr/>
        </p:nvPicPr>
        <p:blipFill>
          <a:blip r:embed="rId3"/>
          <a:stretch>
            <a:fillRect/>
          </a:stretch>
        </p:blipFill>
        <p:spPr>
          <a:xfrm>
            <a:off x="1882637" y="1977960"/>
            <a:ext cx="5378726" cy="25210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SNMP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SNMPv3 Verification (Cont.)</a:t>
            </a:r>
          </a:p>
        </p:txBody>
      </p:sp>
      <p:sp>
        <p:nvSpPr>
          <p:cNvPr id="5" name="Object4"/>
          <p:cNvSpPr/>
          <p:nvPr/>
        </p:nvSpPr>
        <p:spPr>
          <a:xfrm>
            <a:off x="0" y="914399"/>
            <a:ext cx="3324339" cy="3680459"/>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Verify that the SNMP manager can send get requests to R1 by using an SNMP management tool, such as the ManageEngine’s free SNMP MIB Browser. Configure the tool with the user details. When a user is configured, use the SNMP management tool’s features to test that the configured user can access the SNMP agent.</a:t>
            </a:r>
          </a:p>
        </p:txBody>
      </p:sp>
      <p:pic>
        <p:nvPicPr>
          <p:cNvPr id="6" name="Picture 5">
            <a:extLst>
              <a:ext uri="{FF2B5EF4-FFF2-40B4-BE49-F238E27FC236}">
                <a16:creationId xmlns:a16="http://schemas.microsoft.com/office/drawing/2014/main" id="{907DEB27-B972-4316-8C29-93F38CA33998}"/>
              </a:ext>
            </a:extLst>
          </p:cNvPr>
          <p:cNvPicPr>
            <a:picLocks noChangeAspect="1"/>
          </p:cNvPicPr>
          <p:nvPr/>
        </p:nvPicPr>
        <p:blipFill>
          <a:blip r:embed="rId3"/>
          <a:stretch>
            <a:fillRect/>
          </a:stretch>
        </p:blipFill>
        <p:spPr>
          <a:xfrm>
            <a:off x="3552939" y="914400"/>
            <a:ext cx="5362461" cy="36804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67</a:t>
            </a:fld>
            <a:endParaRPr lang="en-US" dirty="0"/>
          </a:p>
        </p:txBody>
      </p:sp>
    </p:spTree>
    <p:extLst>
      <p:ext uri="{BB962C8B-B14F-4D97-AF65-F5344CB8AC3E}">
        <p14:creationId xmlns:p14="http://schemas.microsoft.com/office/powerpoint/2010/main" val="15677073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SNMP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SNMPv3 Verification (Cont.)</a:t>
            </a:r>
          </a:p>
        </p:txBody>
      </p:sp>
      <p:sp>
        <p:nvSpPr>
          <p:cNvPr id="5" name="Object4"/>
          <p:cNvSpPr/>
          <p:nvPr/>
        </p:nvSpPr>
        <p:spPr>
          <a:xfrm>
            <a:off x="0" y="914399"/>
            <a:ext cx="3086100" cy="3362325"/>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In the figure below, the network administrator entered the OID for the IP addressing table. The get request returned all the addressing information for R1. The network administrator authenticated with the appropriate credentials.</a:t>
            </a:r>
          </a:p>
        </p:txBody>
      </p:sp>
      <p:pic>
        <p:nvPicPr>
          <p:cNvPr id="7" name="Picture 6">
            <a:extLst>
              <a:ext uri="{FF2B5EF4-FFF2-40B4-BE49-F238E27FC236}">
                <a16:creationId xmlns:a16="http://schemas.microsoft.com/office/drawing/2014/main" id="{E985293F-A17A-4972-B33A-C3357F0D40CF}"/>
              </a:ext>
            </a:extLst>
          </p:cNvPr>
          <p:cNvPicPr>
            <a:picLocks noChangeAspect="1"/>
          </p:cNvPicPr>
          <p:nvPr/>
        </p:nvPicPr>
        <p:blipFill>
          <a:blip r:embed="rId3"/>
          <a:stretch>
            <a:fillRect/>
          </a:stretch>
        </p:blipFill>
        <p:spPr>
          <a:xfrm>
            <a:off x="3557016" y="914398"/>
            <a:ext cx="5358384" cy="364734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68</a:t>
            </a:fld>
            <a:endParaRPr lang="en-US" dirty="0"/>
          </a:p>
        </p:txBody>
      </p:sp>
    </p:spTree>
    <p:extLst>
      <p:ext uri="{BB962C8B-B14F-4D97-AF65-F5344CB8AC3E}">
        <p14:creationId xmlns:p14="http://schemas.microsoft.com/office/powerpoint/2010/main" val="23265536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SNMP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SNMPv3 Verification (Cont.)</a:t>
            </a:r>
          </a:p>
        </p:txBody>
      </p:sp>
      <p:sp>
        <p:nvSpPr>
          <p:cNvPr id="5" name="Object4"/>
          <p:cNvSpPr/>
          <p:nvPr/>
        </p:nvSpPr>
        <p:spPr>
          <a:xfrm>
            <a:off x="0" y="914399"/>
            <a:ext cx="3324339" cy="3680459"/>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Verify that the data was encrypted by running a protocol analyzer, such as Wireshark, and capture the SNMP packets.</a:t>
            </a:r>
          </a:p>
        </p:txBody>
      </p:sp>
      <p:pic>
        <p:nvPicPr>
          <p:cNvPr id="7" name="Picture 6">
            <a:extLst>
              <a:ext uri="{FF2B5EF4-FFF2-40B4-BE49-F238E27FC236}">
                <a16:creationId xmlns:a16="http://schemas.microsoft.com/office/drawing/2014/main" id="{37B7D109-49C9-4CD1-9FDA-878691992C7F}"/>
              </a:ext>
            </a:extLst>
          </p:cNvPr>
          <p:cNvPicPr>
            <a:picLocks noChangeAspect="1"/>
          </p:cNvPicPr>
          <p:nvPr/>
        </p:nvPicPr>
        <p:blipFill>
          <a:blip r:embed="rId3"/>
          <a:stretch>
            <a:fillRect/>
          </a:stretch>
        </p:blipFill>
        <p:spPr>
          <a:xfrm>
            <a:off x="3529584" y="914400"/>
            <a:ext cx="5358384" cy="388276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69</a:t>
            </a:fld>
            <a:endParaRPr lang="en-US" dirty="0"/>
          </a:p>
        </p:txBody>
      </p:sp>
    </p:spTree>
    <p:extLst>
      <p:ext uri="{BB962C8B-B14F-4D97-AF65-F5344CB8AC3E}">
        <p14:creationId xmlns:p14="http://schemas.microsoft.com/office/powerpoint/2010/main" val="257062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Cisco IOS Image and Configuration Files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The Primary Bootset Image</a:t>
            </a:r>
          </a:p>
        </p:txBody>
      </p:sp>
      <p:sp>
        <p:nvSpPr>
          <p:cNvPr id="5" name="Object4"/>
          <p:cNvSpPr/>
          <p:nvPr/>
        </p:nvSpPr>
        <p:spPr>
          <a:xfrm>
            <a:off x="0" y="734060"/>
            <a:ext cx="9279172"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Restore a primary bootset from a secure archive after the router has been tampered with, as follows:</a:t>
            </a:r>
          </a:p>
          <a:p>
            <a:pPr>
              <a:lnSpc>
                <a:spcPts val="2000"/>
              </a:lnSpc>
            </a:pPr>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Step 1</a:t>
            </a:r>
            <a:r>
              <a:rPr lang="en-US" sz="1500" dirty="0">
                <a:latin typeface="Arial" panose="020B0604020202020204" pitchFamily="34" charset="0"/>
                <a:cs typeface="Arial" panose="020B0604020202020204" pitchFamily="34" charset="0"/>
              </a:rPr>
              <a:t>. Reload the router using the </a:t>
            </a:r>
            <a:r>
              <a:rPr lang="en-US" sz="1500" b="1" dirty="0">
                <a:latin typeface="Arial" panose="020B0604020202020204" pitchFamily="34" charset="0"/>
                <a:cs typeface="Arial" panose="020B0604020202020204" pitchFamily="34" charset="0"/>
              </a:rPr>
              <a:t>reload</a:t>
            </a:r>
            <a:r>
              <a:rPr lang="en-US" sz="1500" dirty="0">
                <a:latin typeface="Arial" panose="020B0604020202020204" pitchFamily="34" charset="0"/>
                <a:cs typeface="Arial" panose="020B0604020202020204" pitchFamily="34" charset="0"/>
              </a:rPr>
              <a:t> command. If necessary, issue the break sequence to enter ROM monitor (ROMmon) mode.</a:t>
            </a:r>
          </a:p>
          <a:p>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Step 2</a:t>
            </a:r>
            <a:r>
              <a:rPr lang="en-US" sz="1500" dirty="0">
                <a:latin typeface="Arial" panose="020B0604020202020204" pitchFamily="34" charset="0"/>
                <a:cs typeface="Arial" panose="020B0604020202020204" pitchFamily="34" charset="0"/>
              </a:rPr>
              <a:t>. From ROMmon mode, enter the </a:t>
            </a:r>
            <a:r>
              <a:rPr lang="en-US" sz="1500" b="1" dirty="0">
                <a:latin typeface="Arial" panose="020B0604020202020204" pitchFamily="34" charset="0"/>
                <a:cs typeface="Arial" panose="020B0604020202020204" pitchFamily="34" charset="0"/>
              </a:rPr>
              <a:t>dir</a:t>
            </a:r>
            <a:r>
              <a:rPr lang="en-US" sz="1500" dirty="0">
                <a:latin typeface="Arial" panose="020B0604020202020204" pitchFamily="34" charset="0"/>
                <a:cs typeface="Arial" panose="020B0604020202020204" pitchFamily="34" charset="0"/>
              </a:rPr>
              <a:t> command to list the contents of the device that contains the secure bootset file.</a:t>
            </a:r>
          </a:p>
          <a:p>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Step 3</a:t>
            </a:r>
            <a:r>
              <a:rPr lang="en-US" sz="1500" dirty="0">
                <a:latin typeface="Arial" panose="020B0604020202020204" pitchFamily="34" charset="0"/>
                <a:cs typeface="Arial" panose="020B0604020202020204" pitchFamily="34" charset="0"/>
              </a:rPr>
              <a:t>. Boot the router with the secure bootset image using the </a:t>
            </a:r>
            <a:r>
              <a:rPr lang="en-US" sz="1500" b="1" dirty="0">
                <a:latin typeface="Arial" panose="020B0604020202020204" pitchFamily="34" charset="0"/>
                <a:cs typeface="Arial" panose="020B0604020202020204" pitchFamily="34" charset="0"/>
              </a:rPr>
              <a:t>boot</a:t>
            </a:r>
            <a:r>
              <a:rPr lang="en-US" sz="1500" dirty="0">
                <a:latin typeface="Arial" panose="020B0604020202020204" pitchFamily="34" charset="0"/>
                <a:cs typeface="Arial" panose="020B0604020202020204" pitchFamily="34" charset="0"/>
              </a:rPr>
              <a:t> command followed by the flash memory location (e.g. flash0), a colon, and the filename found in Step 2.</a:t>
            </a:r>
          </a:p>
          <a:p>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Step 4</a:t>
            </a:r>
            <a:r>
              <a:rPr lang="en-US" sz="1500" dirty="0">
                <a:latin typeface="Arial" panose="020B0604020202020204" pitchFamily="34" charset="0"/>
                <a:cs typeface="Arial" panose="020B0604020202020204" pitchFamily="34" charset="0"/>
              </a:rPr>
              <a:t>. Enter global configuration mode and restore the secure configuration to a filename of your choice using the </a:t>
            </a:r>
            <a:r>
              <a:rPr lang="en-US" sz="1500" b="1" dirty="0">
                <a:latin typeface="Arial" panose="020B0604020202020204" pitchFamily="34" charset="0"/>
                <a:cs typeface="Arial" panose="020B0604020202020204" pitchFamily="34" charset="0"/>
              </a:rPr>
              <a:t>secure boot-config restore</a:t>
            </a:r>
            <a:r>
              <a:rPr lang="en-US" sz="1500" dirty="0">
                <a:latin typeface="Arial" panose="020B0604020202020204" pitchFamily="34" charset="0"/>
                <a:cs typeface="Arial" panose="020B0604020202020204" pitchFamily="34" charset="0"/>
              </a:rPr>
              <a:t> command followed by the flash memory location (e.g. flash0), a colon, and a filename of your choice. In the figure, the filename rescue-cfg is used.</a:t>
            </a:r>
          </a:p>
          <a:p>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Step 5</a:t>
            </a:r>
            <a:r>
              <a:rPr lang="en-US" sz="1500" dirty="0">
                <a:latin typeface="Arial" panose="020B0604020202020204" pitchFamily="34" charset="0"/>
                <a:cs typeface="Arial" panose="020B0604020202020204" pitchFamily="34" charset="0"/>
              </a:rPr>
              <a:t>. Exit global configuration mode and issue the </a:t>
            </a:r>
            <a:r>
              <a:rPr lang="en-US" sz="1500" b="1" dirty="0">
                <a:latin typeface="Arial" panose="020B0604020202020204" pitchFamily="34" charset="0"/>
                <a:cs typeface="Arial" panose="020B0604020202020204" pitchFamily="34" charset="0"/>
              </a:rPr>
              <a:t>copy</a:t>
            </a:r>
            <a:r>
              <a:rPr lang="en-US" sz="1500" dirty="0">
                <a:latin typeface="Arial" panose="020B0604020202020204" pitchFamily="34" charset="0"/>
                <a:cs typeface="Arial" panose="020B0604020202020204" pitchFamily="34" charset="0"/>
              </a:rPr>
              <a:t> command to copy the rescued configuration file to the running configuration.</a:t>
            </a:r>
          </a:p>
          <a:p>
            <a:endParaRPr lang="en-US" sz="1400" dirty="0"/>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 5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SNMP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Lab - Configure Cisco IOS Resilience Management and Reporting</a:t>
            </a:r>
          </a:p>
        </p:txBody>
      </p:sp>
      <p:sp>
        <p:nvSpPr>
          <p:cNvPr id="5" name="Object4"/>
          <p:cNvSpPr/>
          <p:nvPr/>
        </p:nvSpPr>
        <p:spPr>
          <a:xfrm>
            <a:off x="0" y="914400"/>
            <a:ext cx="8229600" cy="2571750"/>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In this lab, you will complete the following objectives:</a:t>
            </a:r>
          </a:p>
          <a:p>
            <a:endParaRPr lang="en-US"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Part 1: Configure basic device settings.</a:t>
            </a:r>
          </a:p>
          <a:p>
            <a:pPr marL="285750"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Part 2: Configure SNMPv3 security using an ACL.</a:t>
            </a:r>
          </a:p>
          <a:p>
            <a:pPr marL="285750"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Part 3: Configure a router as a synchronized time source for other devices using NTP.</a:t>
            </a:r>
          </a:p>
          <a:p>
            <a:pPr marL="285750"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Part 4: Configure syslog support on a router.</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Slide 5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SNMP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 Configure Cisco Devices for Syslog, NTP, and SSH Operations</a:t>
            </a:r>
          </a:p>
        </p:txBody>
      </p:sp>
      <p:sp>
        <p:nvSpPr>
          <p:cNvPr id="5" name="Object4"/>
          <p:cNvSpPr/>
          <p:nvPr/>
        </p:nvSpPr>
        <p:spPr>
          <a:xfrm>
            <a:off x="71562" y="1188720"/>
            <a:ext cx="8229600" cy="2571750"/>
          </a:xfrm>
          <a:prstGeom prst="rect">
            <a:avLst/>
          </a:prstGeom>
          <a:noFill/>
          <a:ln/>
        </p:spPr>
        <p:txBody>
          <a:bodyPr wrap="square" rtlCol="0" anchor="t"/>
          <a:lstStyle/>
          <a:p>
            <a:pPr>
              <a:lnSpc>
                <a:spcPts val="2000"/>
              </a:lnSpc>
            </a:pPr>
            <a:r>
              <a:rPr lang="en-US" dirty="0">
                <a:solidFill>
                  <a:srgbClr val="000000"/>
                </a:solidFill>
                <a:latin typeface="Arial" pitchFamily="34" charset="0"/>
                <a:ea typeface="Arial" pitchFamily="34" charset="-122"/>
                <a:cs typeface="Arial" pitchFamily="34" charset="-120"/>
              </a:rPr>
              <a:t>In this Packet Tracer activity, you will complete the following objectives:</a:t>
            </a:r>
          </a:p>
          <a:p>
            <a:pPr>
              <a:lnSpc>
                <a:spcPts val="2000"/>
              </a:lnSpc>
            </a:pPr>
            <a:endParaRPr lang="en-US"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dirty="0">
                <a:effectLst/>
                <a:latin typeface="Arial" panose="020B0604020202020204" pitchFamily="34" charset="0"/>
              </a:rPr>
              <a:t>Part 1: Configure Syslog Service</a:t>
            </a:r>
          </a:p>
          <a:p>
            <a:pPr marL="285750" indent="-285750">
              <a:lnSpc>
                <a:spcPts val="2000"/>
              </a:lnSpc>
              <a:buFont typeface="Arial" panose="020B0604020202020204" pitchFamily="34" charset="0"/>
              <a:buChar char="•"/>
            </a:pPr>
            <a:r>
              <a:rPr lang="en-US" dirty="0">
                <a:effectLst/>
                <a:latin typeface="Arial" panose="020B0604020202020204" pitchFamily="34" charset="0"/>
              </a:rPr>
              <a:t>Part 2: Generate Logged Events</a:t>
            </a:r>
          </a:p>
          <a:p>
            <a:pPr marL="285750" indent="-285750">
              <a:lnSpc>
                <a:spcPts val="2000"/>
              </a:lnSpc>
              <a:buFont typeface="Arial" panose="020B0604020202020204" pitchFamily="34" charset="0"/>
              <a:buChar char="•"/>
            </a:pPr>
            <a:r>
              <a:rPr lang="en-US" dirty="0">
                <a:effectLst/>
                <a:latin typeface="Arial" panose="020B0604020202020204" pitchFamily="34" charset="0"/>
              </a:rPr>
              <a:t>Part 3: Manually Set Switch Clocks</a:t>
            </a:r>
          </a:p>
          <a:p>
            <a:pPr marL="285750" indent="-285750">
              <a:lnSpc>
                <a:spcPts val="2000"/>
              </a:lnSpc>
              <a:buFont typeface="Arial" panose="020B0604020202020204" pitchFamily="34" charset="0"/>
              <a:buChar char="•"/>
            </a:pPr>
            <a:r>
              <a:rPr lang="en-US" dirty="0">
                <a:effectLst/>
                <a:latin typeface="Arial" panose="020B0604020202020204" pitchFamily="34" charset="0"/>
              </a:rPr>
              <a:t>Part 4: Configure NTP Service</a:t>
            </a:r>
          </a:p>
          <a:p>
            <a:pPr marL="285750" indent="-285750">
              <a:lnSpc>
                <a:spcPts val="2000"/>
              </a:lnSpc>
              <a:buFont typeface="Arial" panose="020B0604020202020204" pitchFamily="34" charset="0"/>
              <a:buChar char="•"/>
            </a:pPr>
            <a:r>
              <a:rPr lang="en-US" dirty="0">
                <a:effectLst/>
                <a:latin typeface="Arial" panose="020B0604020202020204" pitchFamily="34" charset="0"/>
              </a:rPr>
              <a:t>Part 5: Verify Timestamped Log</a:t>
            </a:r>
            <a:endParaRPr lang="en-US"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Slide 59">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6.8 Device Monitoring and Management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Slide 6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Device Monitoring and Management Summary</a:t>
            </a:r>
          </a:p>
        </p:txBody>
      </p:sp>
      <p:sp>
        <p:nvSpPr>
          <p:cNvPr id="3" name="Object2"/>
          <p:cNvSpPr>
            <a:spLocks noGrp="1"/>
          </p:cNvSpPr>
          <p:nvPr>
            <p:ph type="body" idx="100" hasCustomPrompt="1"/>
          </p:nvPr>
        </p:nvSpPr>
        <p:spPr>
          <a:xfrm>
            <a:off x="0" y="274320"/>
            <a:ext cx="9144000" cy="440055"/>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714375"/>
            <a:ext cx="8972550" cy="3990975"/>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Cisco IOS resilient configuration feature maintains a secure working copy of the router IOS image file and a copy of the running configuration file, which cannot be removed by the user and is referred to as the primary bootset.</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To secure the IOS image and enable Cisco IOS image resilience, use the </a:t>
            </a:r>
            <a:r>
              <a:rPr lang="en-US" sz="1400" b="1" dirty="0">
                <a:solidFill>
                  <a:srgbClr val="000000"/>
                </a:solidFill>
                <a:latin typeface="Arial" pitchFamily="34" charset="0"/>
                <a:ea typeface="Arial" pitchFamily="34" charset="-122"/>
                <a:cs typeface="Arial" pitchFamily="34" charset="-120"/>
              </a:rPr>
              <a:t>secure boot-image </a:t>
            </a:r>
            <a:r>
              <a:rPr lang="en-US" sz="1400" dirty="0">
                <a:solidFill>
                  <a:srgbClr val="000000"/>
                </a:solidFill>
                <a:latin typeface="Arial" pitchFamily="34" charset="0"/>
                <a:ea typeface="Arial" pitchFamily="34" charset="-122"/>
                <a:cs typeface="Arial" pitchFamily="34" charset="-120"/>
              </a:rPr>
              <a:t>global configuration mode command.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To take a snapshot of the router running configuration and securely archive it in persistent storage, use the </a:t>
            </a:r>
            <a:r>
              <a:rPr lang="en-US" sz="1400" b="1" dirty="0">
                <a:solidFill>
                  <a:srgbClr val="000000"/>
                </a:solidFill>
                <a:latin typeface="Arial" pitchFamily="34" charset="0"/>
                <a:ea typeface="Arial" pitchFamily="34" charset="-122"/>
                <a:cs typeface="Arial" pitchFamily="34" charset="-120"/>
              </a:rPr>
              <a:t>secure boot-config</a:t>
            </a:r>
            <a:r>
              <a:rPr lang="en-US" sz="1400" dirty="0">
                <a:solidFill>
                  <a:srgbClr val="000000"/>
                </a:solidFill>
                <a:latin typeface="Arial" pitchFamily="34" charset="0"/>
                <a:ea typeface="Arial" pitchFamily="34" charset="-122"/>
                <a:cs typeface="Arial" pitchFamily="34" charset="-120"/>
              </a:rPr>
              <a:t> global configuration mode command.</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SCP feature provides a secure and authenticated method for copying router configuration or router image files to a remote location.</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Some default services, such as CDP and LLDP, can make the network vulnerable to attack.</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AutoSecure is often used in the field to provide a baseline security policy on a new router. However, it is not recommended on production routers.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Dynamic routing protocols are used by routers to automatically share information about the reachability and status of remote networks.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Device Monitoring and Management Summary</a:t>
            </a:r>
          </a:p>
        </p:txBody>
      </p:sp>
      <p:sp>
        <p:nvSpPr>
          <p:cNvPr id="3" name="Object2"/>
          <p:cNvSpPr>
            <a:spLocks noGrp="1"/>
          </p:cNvSpPr>
          <p:nvPr>
            <p:ph type="body" idx="100" hasCustomPrompt="1"/>
          </p:nvPr>
        </p:nvSpPr>
        <p:spPr>
          <a:xfrm>
            <a:off x="0" y="274320"/>
            <a:ext cx="9144000" cy="440055"/>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714375"/>
            <a:ext cx="8972550" cy="3724275"/>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Dynamic routing protocols are used by routers to automatically share information about the reachability and status of remote networks.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Routing systems can be attacked by disrupting peer network routers, or by falsifying or spoofing the information carried within the routing protocols.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Routing protocol updates can be configured to use MD5 or SHA authentication. This helps ensure that routing protocol updates are coming from trusted sources.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In-band information paths use the production network, the internet or both. Management traffic is sent on the same network as user traffic.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Out-of-band (OOB) management paths use dedicated management networks which do not transmit user traffic.</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most common method of accessing system messages is to use a protocol called syslog.</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On Cisco network devices, the syslog protocol can send system messages and debug command output to a local logging process that is internal to the device or can send messages to an internal buffer.</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Syslog messages contain a severity level that can range from Level 0 to Level 7. The lower the level number, the higher the severity.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74</a:t>
            </a:fld>
            <a:endParaRPr lang="en-US" dirty="0"/>
          </a:p>
        </p:txBody>
      </p:sp>
    </p:spTree>
    <p:extLst>
      <p:ext uri="{BB962C8B-B14F-4D97-AF65-F5344CB8AC3E}">
        <p14:creationId xmlns:p14="http://schemas.microsoft.com/office/powerpoint/2010/main" val="31894843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Device Monitoring and Management Summary</a:t>
            </a:r>
          </a:p>
        </p:txBody>
      </p:sp>
      <p:sp>
        <p:nvSpPr>
          <p:cNvPr id="3" name="Object2"/>
          <p:cNvSpPr>
            <a:spLocks noGrp="1"/>
          </p:cNvSpPr>
          <p:nvPr>
            <p:ph type="body" idx="100" hasCustomPrompt="1"/>
          </p:nvPr>
        </p:nvSpPr>
        <p:spPr>
          <a:xfrm>
            <a:off x="0" y="274320"/>
            <a:ext cx="9144000" cy="440055"/>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714375"/>
            <a:ext cx="8972550" cy="3724275"/>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a:t>
            </a:r>
            <a:r>
              <a:rPr lang="en-US" sz="1400" b="1" dirty="0">
                <a:solidFill>
                  <a:srgbClr val="000000"/>
                </a:solidFill>
                <a:latin typeface="Arial" pitchFamily="34" charset="0"/>
                <a:ea typeface="Arial" pitchFamily="34" charset="-122"/>
                <a:cs typeface="Arial" pitchFamily="34" charset="-120"/>
              </a:rPr>
              <a:t>service timestamps log datetime </a:t>
            </a:r>
            <a:r>
              <a:rPr lang="en-US" sz="1400" dirty="0">
                <a:solidFill>
                  <a:srgbClr val="000000"/>
                </a:solidFill>
                <a:latin typeface="Arial" pitchFamily="34" charset="0"/>
                <a:ea typeface="Arial" pitchFamily="34" charset="-122"/>
                <a:cs typeface="Arial" pitchFamily="34" charset="-120"/>
              </a:rPr>
              <a:t>command configures the device to use system timestamps for all messages.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 Cisco device is configured to use syslog by specifying the logging host with the </a:t>
            </a:r>
            <a:r>
              <a:rPr lang="en-US" sz="1400" b="1" dirty="0">
                <a:solidFill>
                  <a:srgbClr val="000000"/>
                </a:solidFill>
                <a:latin typeface="Arial" pitchFamily="34" charset="0"/>
                <a:ea typeface="Arial" pitchFamily="34" charset="-122"/>
                <a:cs typeface="Arial" pitchFamily="34" charset="-120"/>
              </a:rPr>
              <a:t>logging</a:t>
            </a:r>
            <a:r>
              <a:rPr lang="en-US" sz="1400" dirty="0">
                <a:solidFill>
                  <a:srgbClr val="000000"/>
                </a:solidFill>
                <a:latin typeface="Arial" pitchFamily="34" charset="0"/>
                <a:ea typeface="Arial" pitchFamily="34" charset="-122"/>
                <a:cs typeface="Arial" pitchFamily="34" charset="-120"/>
              </a:rPr>
              <a:t> command and activating the logging process with the </a:t>
            </a:r>
            <a:r>
              <a:rPr lang="en-US" sz="1400" b="1" dirty="0">
                <a:solidFill>
                  <a:srgbClr val="000000"/>
                </a:solidFill>
                <a:latin typeface="Arial" pitchFamily="34" charset="0"/>
                <a:ea typeface="Arial" pitchFamily="34" charset="-122"/>
                <a:cs typeface="Arial" pitchFamily="34" charset="-120"/>
              </a:rPr>
              <a:t>logging on </a:t>
            </a:r>
            <a:r>
              <a:rPr lang="en-US" sz="1400" dirty="0">
                <a:solidFill>
                  <a:srgbClr val="000000"/>
                </a:solidFill>
                <a:latin typeface="Arial" pitchFamily="34" charset="0"/>
                <a:ea typeface="Arial" pitchFamily="34" charset="-122"/>
                <a:cs typeface="Arial" pitchFamily="34" charset="-120"/>
              </a:rPr>
              <a:t>command.</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It is desirable to configure devices to use NTP to synchronize time between all network devices.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NTP uses a hierarchical system of time sources that are arranged in strata. Stratum 0 is the most authoritative time source, and it may use atomic or GPS clocks. The lower the strata number, the closer the source is to the Strata 0 authoritative source.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NTP is configured on a device with the </a:t>
            </a:r>
            <a:r>
              <a:rPr lang="en-US" sz="1400" b="1" dirty="0">
                <a:solidFill>
                  <a:srgbClr val="000000"/>
                </a:solidFill>
                <a:latin typeface="Arial" pitchFamily="34" charset="0"/>
                <a:ea typeface="Arial" pitchFamily="34" charset="-122"/>
                <a:cs typeface="Arial" pitchFamily="34" charset="-120"/>
              </a:rPr>
              <a:t>ntp server </a:t>
            </a:r>
            <a:r>
              <a:rPr lang="en-US" sz="1400" dirty="0">
                <a:solidFill>
                  <a:srgbClr val="000000"/>
                </a:solidFill>
                <a:latin typeface="Arial" pitchFamily="34" charset="0"/>
                <a:ea typeface="Arial" pitchFamily="34" charset="-122"/>
                <a:cs typeface="Arial" pitchFamily="34" charset="-120"/>
              </a:rPr>
              <a:t>command.</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SNMP defines how management information is exchanged between network management applications and management agents.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SNMP system requires three elements and consists of an SNMP manager, SNMP agent, and the MIB.</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SNMPv1 is obsolete. SNMPv2c should be used at a minimum. SNMPv3 strongly recommended.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SNMPv3 authenticates and encrypts packets over the network to provide secure access to devices. </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75</a:t>
            </a:fld>
            <a:endParaRPr lang="en-US" dirty="0"/>
          </a:p>
        </p:txBody>
      </p:sp>
    </p:spTree>
    <p:extLst>
      <p:ext uri="{BB962C8B-B14F-4D97-AF65-F5344CB8AC3E}">
        <p14:creationId xmlns:p14="http://schemas.microsoft.com/office/powerpoint/2010/main" val="7786290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Device Monitoring and Management Summary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New Terms and Commands</a:t>
            </a:r>
          </a:p>
        </p:txBody>
      </p:sp>
      <p:graphicFrame>
        <p:nvGraphicFramePr>
          <p:cNvPr id="6" name="Content Placeholder 2">
            <a:extLst>
              <a:ext uri="{FF2B5EF4-FFF2-40B4-BE49-F238E27FC236}">
                <a16:creationId xmlns:a16="http://schemas.microsoft.com/office/drawing/2014/main" id="{475E6F67-1C60-4344-A439-99585245B87C}"/>
              </a:ext>
            </a:extLst>
          </p:cNvPr>
          <p:cNvGraphicFramePr>
            <a:graphicFrameLocks/>
          </p:cNvGraphicFramePr>
          <p:nvPr>
            <p:extLst>
              <p:ext uri="{D42A27DB-BD31-4B8C-83A1-F6EECF244321}">
                <p14:modId xmlns:p14="http://schemas.microsoft.com/office/powerpoint/2010/main" val="48005126"/>
              </p:ext>
            </p:extLst>
          </p:nvPr>
        </p:nvGraphicFramePr>
        <p:xfrm>
          <a:off x="294640" y="650450"/>
          <a:ext cx="8458662" cy="4429760"/>
        </p:xfrm>
        <a:graphic>
          <a:graphicData uri="http://schemas.openxmlformats.org/drawingml/2006/table">
            <a:tbl>
              <a:tblPr firstRow="1" bandRow="1">
                <a:tableStyleId>{F5AB1C69-6EDB-4FF4-983F-18BD219EF322}</a:tableStyleId>
              </a:tblPr>
              <a:tblGrid>
                <a:gridCol w="3999424">
                  <a:extLst>
                    <a:ext uri="{9D8B030D-6E8A-4147-A177-3AD203B41FA5}">
                      <a16:colId xmlns:a16="http://schemas.microsoft.com/office/drawing/2014/main" val="2731093094"/>
                    </a:ext>
                  </a:extLst>
                </a:gridCol>
                <a:gridCol w="4459238">
                  <a:extLst>
                    <a:ext uri="{9D8B030D-6E8A-4147-A177-3AD203B41FA5}">
                      <a16:colId xmlns:a16="http://schemas.microsoft.com/office/drawing/2014/main" val="2353496225"/>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nonvolatile random-access memory (NVRAM)</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primary bootset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secure boot-image</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secure bootset</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Secure Copy Protocol (SCP)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aaa new-model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aaa authentication login default local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aaa authorization exec default local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ip scp server enable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confreg 0x2142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config-register</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no service password-recovery </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Cisco Discovery Protocol (CDP)</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Link Layer Discovery Protocol (LLDP) </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Cisco AutoSecure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Cisco Express Forwarding (CEF)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auto secure </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dynamic routing protocols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ip ospf message-digest-key </a:t>
                      </a:r>
                      <a:r>
                        <a:rPr lang="en-US" sz="1400" b="0" i="1" kern="1200" dirty="0">
                          <a:solidFill>
                            <a:schemeClr val="tx1"/>
                          </a:solidFill>
                          <a:latin typeface="+mn-lt"/>
                          <a:ea typeface="+mn-ea"/>
                          <a:cs typeface="+mn-cs"/>
                        </a:rPr>
                        <a:t>key</a:t>
                      </a:r>
                      <a:r>
                        <a:rPr lang="en-US" sz="1400" b="1" kern="1200" dirty="0">
                          <a:solidFill>
                            <a:schemeClr val="tx1"/>
                          </a:solidFill>
                          <a:latin typeface="+mn-lt"/>
                          <a:ea typeface="+mn-ea"/>
                          <a:cs typeface="+mn-cs"/>
                        </a:rPr>
                        <a:t> md5 </a:t>
                      </a:r>
                      <a:r>
                        <a:rPr lang="en-US" sz="1400" b="0" i="1" kern="1200" dirty="0">
                          <a:solidFill>
                            <a:schemeClr val="tx1"/>
                          </a:solidFill>
                          <a:latin typeface="+mn-lt"/>
                          <a:ea typeface="+mn-ea"/>
                          <a:cs typeface="+mn-cs"/>
                        </a:rPr>
                        <a:t>password</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area </a:t>
                      </a:r>
                      <a:r>
                        <a:rPr lang="en-US" sz="1400" b="0" i="1" kern="1200" dirty="0">
                          <a:solidFill>
                            <a:schemeClr val="tx1"/>
                          </a:solidFill>
                          <a:latin typeface="+mn-lt"/>
                          <a:ea typeface="+mn-ea"/>
                          <a:cs typeface="+mn-cs"/>
                        </a:rPr>
                        <a:t>area-id</a:t>
                      </a:r>
                      <a:r>
                        <a:rPr lang="en-US" sz="1400" b="1" kern="1200" dirty="0">
                          <a:solidFill>
                            <a:schemeClr val="tx1"/>
                          </a:solidFill>
                          <a:latin typeface="+mn-lt"/>
                          <a:ea typeface="+mn-ea"/>
                          <a:cs typeface="+mn-cs"/>
                        </a:rPr>
                        <a:t> authentication message-digest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ip ospf authentication message-digest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key chain </a:t>
                      </a:r>
                      <a:r>
                        <a:rPr lang="en-US" sz="1400" b="0" i="1" kern="1200" dirty="0">
                          <a:solidFill>
                            <a:schemeClr val="tx1"/>
                          </a:solidFill>
                          <a:latin typeface="+mn-lt"/>
                          <a:ea typeface="+mn-ea"/>
                          <a:cs typeface="+mn-cs"/>
                        </a:rPr>
                        <a:t>name</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key </a:t>
                      </a:r>
                      <a:r>
                        <a:rPr lang="en-US" sz="1400" b="0" i="1" kern="1200" dirty="0">
                          <a:solidFill>
                            <a:schemeClr val="tx1"/>
                          </a:solidFill>
                          <a:latin typeface="+mn-lt"/>
                          <a:ea typeface="+mn-ea"/>
                          <a:cs typeface="+mn-cs"/>
                        </a:rPr>
                        <a:t>key-id</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key-string </a:t>
                      </a:r>
                      <a:r>
                        <a:rPr lang="en-US" sz="1400" b="0" i="1" kern="1200" dirty="0">
                          <a:solidFill>
                            <a:schemeClr val="tx1"/>
                          </a:solidFill>
                          <a:latin typeface="+mn-lt"/>
                          <a:ea typeface="+mn-ea"/>
                          <a:cs typeface="+mn-cs"/>
                        </a:rPr>
                        <a:t>string</a:t>
                      </a:r>
                      <a:r>
                        <a:rPr lang="en-US" sz="1400" b="1"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cryptographic-algorithm </a:t>
                      </a:r>
                      <a:r>
                        <a:rPr lang="en-US" sz="1400" b="0" kern="1200" dirty="0">
                          <a:solidFill>
                            <a:schemeClr val="tx1"/>
                          </a:solidFill>
                          <a:latin typeface="+mn-lt"/>
                          <a:ea typeface="+mn-ea"/>
                          <a:cs typeface="+mn-cs"/>
                        </a:rPr>
                        <a:t>{</a:t>
                      </a:r>
                      <a:r>
                        <a:rPr lang="en-US" sz="1400" b="1" kern="1200" dirty="0">
                          <a:solidFill>
                            <a:schemeClr val="tx1"/>
                          </a:solidFill>
                          <a:latin typeface="+mn-lt"/>
                          <a:ea typeface="+mn-ea"/>
                          <a:cs typeface="+mn-cs"/>
                        </a:rPr>
                        <a:t>hmac-sha-1</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hmac-sha-256</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hmac-sha-384</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hmac-sha-512</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md5</a:t>
                      </a:r>
                      <a:r>
                        <a:rPr lang="en-US" sz="1400" b="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send-lifetime start-time </a:t>
                      </a:r>
                      <a:r>
                        <a:rPr lang="en-US" sz="1400" b="0" kern="1200" dirty="0">
                          <a:solidFill>
                            <a:schemeClr val="tx1"/>
                          </a:solidFill>
                          <a:latin typeface="+mn-lt"/>
                          <a:ea typeface="+mn-ea"/>
                          <a:cs typeface="+mn-cs"/>
                        </a:rPr>
                        <a:t>{</a:t>
                      </a:r>
                      <a:r>
                        <a:rPr lang="en-US" sz="1400" b="1" kern="1200" dirty="0">
                          <a:solidFill>
                            <a:schemeClr val="tx1"/>
                          </a:solidFill>
                          <a:latin typeface="+mn-lt"/>
                          <a:ea typeface="+mn-ea"/>
                          <a:cs typeface="+mn-cs"/>
                        </a:rPr>
                        <a:t>infinite</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end-time</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duration</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seconds</a:t>
                      </a:r>
                      <a:r>
                        <a:rPr lang="en-US" sz="1400" b="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ip ospf authentication key-chain </a:t>
                      </a:r>
                      <a:r>
                        <a:rPr lang="en-US" sz="1400" b="0" i="1" kern="1200" dirty="0">
                          <a:solidFill>
                            <a:schemeClr val="tx1"/>
                          </a:solidFill>
                          <a:latin typeface="+mn-lt"/>
                          <a:ea typeface="+mn-ea"/>
                          <a:cs typeface="+mn-cs"/>
                        </a:rPr>
                        <a:t>name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in-band and out-of-band (OOB) information flows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syslog</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logging buffer</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service timestamps log datetime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76</a:t>
            </a:fld>
            <a:endParaRPr lang="en-US" dirty="0"/>
          </a:p>
        </p:txBody>
      </p:sp>
    </p:spTree>
    <p:extLst>
      <p:ext uri="{BB962C8B-B14F-4D97-AF65-F5344CB8AC3E}">
        <p14:creationId xmlns:p14="http://schemas.microsoft.com/office/powerpoint/2010/main" val="42393278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Device Monitoring and Management Summary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New Terms and Commands</a:t>
            </a:r>
          </a:p>
        </p:txBody>
      </p:sp>
      <p:graphicFrame>
        <p:nvGraphicFramePr>
          <p:cNvPr id="6" name="Content Placeholder 2">
            <a:extLst>
              <a:ext uri="{FF2B5EF4-FFF2-40B4-BE49-F238E27FC236}">
                <a16:creationId xmlns:a16="http://schemas.microsoft.com/office/drawing/2014/main" id="{475E6F67-1C60-4344-A439-99585245B87C}"/>
              </a:ext>
            </a:extLst>
          </p:cNvPr>
          <p:cNvGraphicFramePr>
            <a:graphicFrameLocks/>
          </p:cNvGraphicFramePr>
          <p:nvPr>
            <p:extLst>
              <p:ext uri="{D42A27DB-BD31-4B8C-83A1-F6EECF244321}">
                <p14:modId xmlns:p14="http://schemas.microsoft.com/office/powerpoint/2010/main" val="3838846970"/>
              </p:ext>
            </p:extLst>
          </p:nvPr>
        </p:nvGraphicFramePr>
        <p:xfrm>
          <a:off x="294640" y="650450"/>
          <a:ext cx="8458662" cy="4267200"/>
        </p:xfrm>
        <a:graphic>
          <a:graphicData uri="http://schemas.openxmlformats.org/drawingml/2006/table">
            <a:tbl>
              <a:tblPr firstRow="1" bandRow="1">
                <a:tableStyleId>{F5AB1C69-6EDB-4FF4-983F-18BD219EF322}</a:tableStyleId>
              </a:tblPr>
              <a:tblGrid>
                <a:gridCol w="3999424">
                  <a:extLst>
                    <a:ext uri="{9D8B030D-6E8A-4147-A177-3AD203B41FA5}">
                      <a16:colId xmlns:a16="http://schemas.microsoft.com/office/drawing/2014/main" val="2731093094"/>
                    </a:ext>
                  </a:extLst>
                </a:gridCol>
                <a:gridCol w="4459238">
                  <a:extLst>
                    <a:ext uri="{9D8B030D-6E8A-4147-A177-3AD203B41FA5}">
                      <a16:colId xmlns:a16="http://schemas.microsoft.com/office/drawing/2014/main" val="2353496225"/>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logging host</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hostname</a:t>
                      </a:r>
                      <a:r>
                        <a:rPr lang="en-US" sz="1400" b="0" kern="1200" dirty="0">
                          <a:solidFill>
                            <a:schemeClr val="tx1"/>
                          </a:solidFill>
                          <a:latin typeface="+mn-lt"/>
                          <a:ea typeface="+mn-ea"/>
                          <a:cs typeface="+mn-cs"/>
                        </a:rPr>
                        <a:t> | </a:t>
                      </a:r>
                      <a:r>
                        <a:rPr lang="en-US" sz="1400" b="0" i="1" kern="1200" dirty="0">
                          <a:solidFill>
                            <a:schemeClr val="tx1"/>
                          </a:solidFill>
                          <a:latin typeface="+mn-lt"/>
                          <a:ea typeface="+mn-ea"/>
                          <a:cs typeface="+mn-cs"/>
                        </a:rPr>
                        <a:t>ip-address</a:t>
                      </a:r>
                      <a:r>
                        <a:rPr lang="en-US" sz="1400" b="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logging trap </a:t>
                      </a:r>
                      <a:r>
                        <a:rPr lang="en-US" sz="1400" b="0" i="1" kern="1200" dirty="0">
                          <a:solidFill>
                            <a:schemeClr val="tx1"/>
                          </a:solidFill>
                          <a:latin typeface="+mn-lt"/>
                          <a:ea typeface="+mn-ea"/>
                          <a:cs typeface="+mn-cs"/>
                        </a:rPr>
                        <a:t>level</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logging source-interface </a:t>
                      </a:r>
                      <a:r>
                        <a:rPr lang="en-US" sz="1400" b="0" i="1" kern="1200" dirty="0">
                          <a:solidFill>
                            <a:schemeClr val="tx1"/>
                          </a:solidFill>
                          <a:latin typeface="+mn-lt"/>
                          <a:ea typeface="+mn-ea"/>
                          <a:cs typeface="+mn-cs"/>
                        </a:rPr>
                        <a:t>interface</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logging on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clock set </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Network Time Protocol (NTP)</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stratum level</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clock detail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ntp server </a:t>
                      </a:r>
                      <a:r>
                        <a:rPr lang="en-US" sz="1400" b="0" i="1" kern="1200" dirty="0">
                          <a:solidFill>
                            <a:schemeClr val="tx1"/>
                          </a:solidFill>
                          <a:latin typeface="+mn-lt"/>
                          <a:ea typeface="+mn-ea"/>
                          <a:cs typeface="+mn-cs"/>
                        </a:rPr>
                        <a:t>ip-address</a:t>
                      </a:r>
                      <a:r>
                        <a:rPr lang="en-US" sz="1400" b="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ntp master </a:t>
                      </a:r>
                      <a:r>
                        <a:rPr lang="en-US" sz="1400" b="0" kern="1200" dirty="0">
                          <a:solidFill>
                            <a:schemeClr val="tx1"/>
                          </a:solidFill>
                          <a:latin typeface="+mn-lt"/>
                          <a:ea typeface="+mn-ea"/>
                          <a:cs typeface="+mn-cs"/>
                        </a:rPr>
                        <a:t>[</a:t>
                      </a:r>
                      <a:r>
                        <a:rPr lang="en-US" sz="1400" b="0" i="1" kern="1200" dirty="0">
                          <a:solidFill>
                            <a:schemeClr val="tx1"/>
                          </a:solidFill>
                          <a:latin typeface="+mn-lt"/>
                          <a:ea typeface="+mn-ea"/>
                          <a:cs typeface="+mn-cs"/>
                        </a:rPr>
                        <a:t>stratum</a:t>
                      </a:r>
                      <a:r>
                        <a:rPr lang="en-US" sz="1400" b="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ntp associations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ntp status </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Simple Network Management Protocol (SNMP)</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SNMP manager</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SNMP agent</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Management Information Base (MIB)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network management system (NMS)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get, set, and traps</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get-request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get-next-request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get-bulk-request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get-response</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set-request</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MIB object ID (OID)</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SNMPv1, SNMPv2c, and SNMPv3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snmp-server</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view</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view-name</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oid-tree</a:t>
                      </a:r>
                      <a:r>
                        <a:rPr lang="en-US" sz="1400" b="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snmp-server</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group</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group-name</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v3 priv read </a:t>
                      </a:r>
                      <a:r>
                        <a:rPr lang="en-US" sz="1400" b="0" i="1" kern="1200" dirty="0">
                          <a:solidFill>
                            <a:schemeClr val="tx1"/>
                          </a:solidFill>
                          <a:latin typeface="+mn-lt"/>
                          <a:ea typeface="+mn-ea"/>
                          <a:cs typeface="+mn-cs"/>
                        </a:rPr>
                        <a:t>view-name</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access</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acl-number</a:t>
                      </a:r>
                      <a:r>
                        <a:rPr lang="en-US" sz="1400" b="0" kern="1200" dirty="0">
                          <a:solidFill>
                            <a:schemeClr val="tx1"/>
                          </a:solidFill>
                          <a:latin typeface="+mn-lt"/>
                          <a:ea typeface="+mn-ea"/>
                          <a:cs typeface="+mn-cs"/>
                        </a:rPr>
                        <a:t> | </a:t>
                      </a:r>
                      <a:r>
                        <a:rPr lang="en-US" sz="1400" b="0" i="1" kern="1200" dirty="0">
                          <a:solidFill>
                            <a:schemeClr val="tx1"/>
                          </a:solidFill>
                          <a:latin typeface="+mn-lt"/>
                          <a:ea typeface="+mn-ea"/>
                          <a:cs typeface="+mn-cs"/>
                        </a:rPr>
                        <a:t>acl-name</a:t>
                      </a:r>
                      <a:r>
                        <a:rPr lang="en-US" sz="1400" b="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snmp-server user </a:t>
                      </a:r>
                      <a:r>
                        <a:rPr lang="en-US" sz="1400" b="0" i="1" kern="1200" dirty="0">
                          <a:solidFill>
                            <a:schemeClr val="tx1"/>
                          </a:solidFill>
                          <a:latin typeface="+mn-lt"/>
                          <a:ea typeface="+mn-ea"/>
                          <a:cs typeface="+mn-cs"/>
                        </a:rPr>
                        <a:t>username group-name</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v3 auth </a:t>
                      </a:r>
                      <a:r>
                        <a:rPr lang="en-US" sz="1400" b="0" kern="1200" dirty="0">
                          <a:solidFill>
                            <a:schemeClr val="tx1"/>
                          </a:solidFill>
                          <a:latin typeface="+mn-lt"/>
                          <a:ea typeface="+mn-ea"/>
                          <a:cs typeface="+mn-cs"/>
                        </a:rPr>
                        <a:t>{</a:t>
                      </a:r>
                      <a:r>
                        <a:rPr lang="en-US" sz="1400" b="1" kern="1200" dirty="0">
                          <a:solidFill>
                            <a:schemeClr val="tx1"/>
                          </a:solidFill>
                          <a:latin typeface="+mn-lt"/>
                          <a:ea typeface="+mn-ea"/>
                          <a:cs typeface="+mn-cs"/>
                        </a:rPr>
                        <a:t>md5</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sha</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auth-password</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priv</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des</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3des</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aes</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128</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192</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256</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priv-password</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snmp user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77</a:t>
            </a:fld>
            <a:endParaRPr lang="en-US" dirty="0"/>
          </a:p>
        </p:txBody>
      </p:sp>
    </p:spTree>
    <p:extLst>
      <p:ext uri="{BB962C8B-B14F-4D97-AF65-F5344CB8AC3E}">
        <p14:creationId xmlns:p14="http://schemas.microsoft.com/office/powerpoint/2010/main" val="30177396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Cisco IOS Image and Configuration Files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The Primary Bootset Image (Cont.)</a:t>
            </a:r>
          </a:p>
        </p:txBody>
      </p:sp>
      <p:pic>
        <p:nvPicPr>
          <p:cNvPr id="6" name="Picture 5">
            <a:extLst>
              <a:ext uri="{FF2B5EF4-FFF2-40B4-BE49-F238E27FC236}">
                <a16:creationId xmlns:a16="http://schemas.microsoft.com/office/drawing/2014/main" id="{7DFDC683-B825-4228-9D7F-B703C7316B14}"/>
              </a:ext>
            </a:extLst>
          </p:cNvPr>
          <p:cNvPicPr>
            <a:picLocks noChangeAspect="1"/>
          </p:cNvPicPr>
          <p:nvPr/>
        </p:nvPicPr>
        <p:blipFill>
          <a:blip r:embed="rId3"/>
          <a:stretch>
            <a:fillRect/>
          </a:stretch>
        </p:blipFill>
        <p:spPr>
          <a:xfrm>
            <a:off x="1377755" y="736238"/>
            <a:ext cx="6185095" cy="414069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8</a:t>
            </a:fld>
            <a:endParaRPr lang="en-US" dirty="0"/>
          </a:p>
        </p:txBody>
      </p:sp>
    </p:spTree>
    <p:extLst>
      <p:ext uri="{BB962C8B-B14F-4D97-AF65-F5344CB8AC3E}">
        <p14:creationId xmlns:p14="http://schemas.microsoft.com/office/powerpoint/2010/main" val="3957949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Cisco IOS Image and Configuration Files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Configuring Secure Copy</a:t>
            </a:r>
          </a:p>
        </p:txBody>
      </p:sp>
      <p:sp>
        <p:nvSpPr>
          <p:cNvPr id="5" name="Object4"/>
          <p:cNvSpPr/>
          <p:nvPr/>
        </p:nvSpPr>
        <p:spPr>
          <a:xfrm>
            <a:off x="0" y="635000"/>
            <a:ext cx="9359900" cy="2571750"/>
          </a:xfrm>
          <a:prstGeom prst="rect">
            <a:avLst/>
          </a:prstGeom>
          <a:noFill/>
          <a:ln/>
        </p:spPr>
        <p:txBody>
          <a:bodyPr wrap="square" rtlCol="0" anchor="t"/>
          <a:lstStyle/>
          <a:p>
            <a:r>
              <a:rPr lang="en-US" sz="1400" dirty="0">
                <a:latin typeface="Arial" panose="020B0604020202020204" pitchFamily="34" charset="0"/>
                <a:cs typeface="Arial" panose="020B0604020202020204" pitchFamily="34" charset="0"/>
              </a:rPr>
              <a:t>The Secure Copy Protocol (SCP) feature is used to remotely copy IOS and configuration files. SCP provides a secure and authenticated method for copying router configuration or router image files to a remote location. SRC relies on SCP relies on SSH to secure communication and AAA to provide authentication and authorization.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Configure the router for server-side SCP with local AAA:</a:t>
            </a:r>
          </a:p>
          <a:p>
            <a:endParaRPr lang="en-US" sz="1400" dirty="0">
              <a:latin typeface="Arial" panose="020B0604020202020204" pitchFamily="34" charset="0"/>
              <a:cs typeface="Arial" panose="020B0604020202020204" pitchFamily="34" charset="0"/>
            </a:endParaRPr>
          </a:p>
          <a:p>
            <a:r>
              <a:rPr lang="en-US" sz="1350" b="1" dirty="0">
                <a:latin typeface="Arial" panose="020B0604020202020204" pitchFamily="34" charset="0"/>
                <a:cs typeface="Arial" panose="020B0604020202020204" pitchFamily="34" charset="0"/>
              </a:rPr>
              <a:t>Step 1</a:t>
            </a:r>
            <a:r>
              <a:rPr lang="en-US" sz="1350" dirty="0">
                <a:latin typeface="Arial" panose="020B0604020202020204" pitchFamily="34" charset="0"/>
                <a:cs typeface="Arial" panose="020B0604020202020204" pitchFamily="34" charset="0"/>
              </a:rPr>
              <a:t>. Configure SSH, if not already configured.</a:t>
            </a:r>
          </a:p>
          <a:p>
            <a:endParaRPr lang="en-US" sz="1350" dirty="0">
              <a:latin typeface="Arial" panose="020B0604020202020204" pitchFamily="34" charset="0"/>
              <a:cs typeface="Arial" panose="020B0604020202020204" pitchFamily="34" charset="0"/>
            </a:endParaRPr>
          </a:p>
          <a:p>
            <a:r>
              <a:rPr lang="en-US" sz="1350" b="1" dirty="0">
                <a:latin typeface="Arial" panose="020B0604020202020204" pitchFamily="34" charset="0"/>
                <a:cs typeface="Arial" panose="020B0604020202020204" pitchFamily="34" charset="0"/>
              </a:rPr>
              <a:t>Step 2</a:t>
            </a:r>
            <a:r>
              <a:rPr lang="en-US" sz="1350" dirty="0">
                <a:latin typeface="Arial" panose="020B0604020202020204" pitchFamily="34" charset="0"/>
                <a:cs typeface="Arial" panose="020B0604020202020204" pitchFamily="34" charset="0"/>
              </a:rPr>
              <a:t>. For local authentication, configure at least one local database user with privilege level 15.</a:t>
            </a:r>
          </a:p>
          <a:p>
            <a:endParaRPr lang="en-US" sz="1350" dirty="0">
              <a:latin typeface="Arial" panose="020B0604020202020204" pitchFamily="34" charset="0"/>
              <a:cs typeface="Arial" panose="020B0604020202020204" pitchFamily="34" charset="0"/>
            </a:endParaRPr>
          </a:p>
          <a:p>
            <a:r>
              <a:rPr lang="en-US" sz="1350" b="1" dirty="0">
                <a:latin typeface="Arial" panose="020B0604020202020204" pitchFamily="34" charset="0"/>
                <a:cs typeface="Arial" panose="020B0604020202020204" pitchFamily="34" charset="0"/>
              </a:rPr>
              <a:t>Step 3</a:t>
            </a:r>
            <a:r>
              <a:rPr lang="en-US" sz="1350" dirty="0">
                <a:latin typeface="Arial" panose="020B0604020202020204" pitchFamily="34" charset="0"/>
                <a:cs typeface="Arial" panose="020B0604020202020204" pitchFamily="34" charset="0"/>
              </a:rPr>
              <a:t>. Enable AAA with the </a:t>
            </a:r>
            <a:r>
              <a:rPr lang="en-US" sz="1350" b="1" dirty="0">
                <a:latin typeface="Arial" panose="020B0604020202020204" pitchFamily="34" charset="0"/>
                <a:cs typeface="Arial" panose="020B0604020202020204" pitchFamily="34" charset="0"/>
              </a:rPr>
              <a:t>aaa new-model</a:t>
            </a:r>
            <a:r>
              <a:rPr lang="en-US" sz="1350" dirty="0">
                <a:latin typeface="Arial" panose="020B0604020202020204" pitchFamily="34" charset="0"/>
                <a:cs typeface="Arial" panose="020B0604020202020204" pitchFamily="34" charset="0"/>
              </a:rPr>
              <a:t> global configuration mode command.</a:t>
            </a:r>
          </a:p>
          <a:p>
            <a:endParaRPr lang="en-US" sz="1350" dirty="0">
              <a:latin typeface="Arial" panose="020B0604020202020204" pitchFamily="34" charset="0"/>
              <a:cs typeface="Arial" panose="020B0604020202020204" pitchFamily="34" charset="0"/>
            </a:endParaRPr>
          </a:p>
          <a:p>
            <a:r>
              <a:rPr lang="en-US" sz="1350" b="1" dirty="0">
                <a:latin typeface="Arial" panose="020B0604020202020204" pitchFamily="34" charset="0"/>
                <a:cs typeface="Arial" panose="020B0604020202020204" pitchFamily="34" charset="0"/>
              </a:rPr>
              <a:t>Step 4</a:t>
            </a:r>
            <a:r>
              <a:rPr lang="en-US" sz="1350" dirty="0">
                <a:latin typeface="Arial" panose="020B0604020202020204" pitchFamily="34" charset="0"/>
                <a:cs typeface="Arial" panose="020B0604020202020204" pitchFamily="34" charset="0"/>
              </a:rPr>
              <a:t>. Use the </a:t>
            </a:r>
            <a:r>
              <a:rPr lang="en-US" sz="1350" b="1" dirty="0">
                <a:latin typeface="Arial" panose="020B0604020202020204" pitchFamily="34" charset="0"/>
                <a:cs typeface="Arial" panose="020B0604020202020204" pitchFamily="34" charset="0"/>
              </a:rPr>
              <a:t>aaa authentication login default local</a:t>
            </a:r>
            <a:r>
              <a:rPr lang="en-US" sz="1350" dirty="0">
                <a:latin typeface="Arial" panose="020B0604020202020204" pitchFamily="34" charset="0"/>
                <a:cs typeface="Arial" panose="020B0604020202020204" pitchFamily="34" charset="0"/>
              </a:rPr>
              <a:t> command to specify that the local database be used for authentication.</a:t>
            </a:r>
          </a:p>
          <a:p>
            <a:endParaRPr lang="en-US" sz="1350" dirty="0">
              <a:latin typeface="Arial" panose="020B0604020202020204" pitchFamily="34" charset="0"/>
              <a:cs typeface="Arial" panose="020B0604020202020204" pitchFamily="34" charset="0"/>
            </a:endParaRPr>
          </a:p>
          <a:p>
            <a:r>
              <a:rPr lang="en-US" sz="1350" b="1" dirty="0">
                <a:latin typeface="Arial" panose="020B0604020202020204" pitchFamily="34" charset="0"/>
                <a:cs typeface="Arial" panose="020B0604020202020204" pitchFamily="34" charset="0"/>
              </a:rPr>
              <a:t>Step 5</a:t>
            </a:r>
            <a:r>
              <a:rPr lang="en-US" sz="1350" dirty="0">
                <a:latin typeface="Arial" panose="020B0604020202020204" pitchFamily="34" charset="0"/>
                <a:cs typeface="Arial" panose="020B0604020202020204" pitchFamily="34" charset="0"/>
              </a:rPr>
              <a:t>. Use the </a:t>
            </a:r>
            <a:r>
              <a:rPr lang="en-US" sz="1350" b="1" dirty="0">
                <a:latin typeface="Arial" panose="020B0604020202020204" pitchFamily="34" charset="0"/>
                <a:cs typeface="Arial" panose="020B0604020202020204" pitchFamily="34" charset="0"/>
              </a:rPr>
              <a:t>aaa authorization exec default local</a:t>
            </a:r>
            <a:r>
              <a:rPr lang="en-US" sz="1350" dirty="0">
                <a:latin typeface="Arial" panose="020B0604020202020204" pitchFamily="34" charset="0"/>
                <a:cs typeface="Arial" panose="020B0604020202020204" pitchFamily="34" charset="0"/>
              </a:rPr>
              <a:t> command to configure command authorization. In this example, all local users will have access to EXEC commands.</a:t>
            </a:r>
          </a:p>
          <a:p>
            <a:endParaRPr lang="en-US" sz="1350" dirty="0">
              <a:latin typeface="Arial" panose="020B0604020202020204" pitchFamily="34" charset="0"/>
              <a:cs typeface="Arial" panose="020B0604020202020204" pitchFamily="34" charset="0"/>
            </a:endParaRPr>
          </a:p>
          <a:p>
            <a:r>
              <a:rPr lang="en-US" sz="1350" b="1" dirty="0">
                <a:latin typeface="Arial" panose="020B0604020202020204" pitchFamily="34" charset="0"/>
                <a:cs typeface="Arial" panose="020B0604020202020204" pitchFamily="34" charset="0"/>
              </a:rPr>
              <a:t>Step 6</a:t>
            </a:r>
            <a:r>
              <a:rPr lang="en-US" sz="1350" dirty="0">
                <a:latin typeface="Arial" panose="020B0604020202020204" pitchFamily="34" charset="0"/>
                <a:cs typeface="Arial" panose="020B0604020202020204" pitchFamily="34" charset="0"/>
              </a:rPr>
              <a:t>. Enable SCP server-side functionality with the </a:t>
            </a:r>
            <a:r>
              <a:rPr lang="en-US" sz="1350" b="1" dirty="0">
                <a:latin typeface="Arial" panose="020B0604020202020204" pitchFamily="34" charset="0"/>
                <a:cs typeface="Arial" panose="020B0604020202020204" pitchFamily="34" charset="0"/>
              </a:rPr>
              <a:t>ip scp server enable</a:t>
            </a:r>
            <a:r>
              <a:rPr lang="en-US" sz="1350" dirty="0">
                <a:latin typeface="Arial" panose="020B0604020202020204" pitchFamily="34" charset="0"/>
                <a:cs typeface="Arial" panose="020B0604020202020204" pitchFamily="34" charset="0"/>
              </a:rPr>
              <a:t> command.</a:t>
            </a:r>
          </a:p>
          <a:p>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11322</TotalTime>
  <Words>8396</Words>
  <Application>Microsoft Office PowerPoint</Application>
  <PresentationFormat>On-screen Show (16:9)</PresentationFormat>
  <Paragraphs>925</Paragraphs>
  <Slides>78</Slides>
  <Notes>77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78</vt:i4>
      </vt:variant>
    </vt:vector>
  </HeadingPairs>
  <TitlesOfParts>
    <vt:vector size="87" baseType="lpstr">
      <vt:lpstr>ＭＳ Ｐゴシック</vt:lpstr>
      <vt:lpstr>Arial</vt:lpstr>
      <vt:lpstr>Calibri</vt:lpstr>
      <vt:lpstr>CiscoSans</vt:lpstr>
      <vt:lpstr>CiscoSans ExtraLight</vt:lpstr>
      <vt:lpstr>CiscoSans Thin</vt:lpstr>
      <vt:lpstr>Wingdings</vt:lpstr>
      <vt:lpstr>Office Theme</vt:lpstr>
      <vt:lpstr>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75</cp:revision>
  <dcterms:created xsi:type="dcterms:W3CDTF">2020-12-08T18:27:11Z</dcterms:created>
  <dcterms:modified xsi:type="dcterms:W3CDTF">2022-08-29T14:50:31Z</dcterms:modified>
</cp:coreProperties>
</file>