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1" r:id="rId3"/>
  </p:sldMasterIdLst>
  <p:notesMasterIdLst>
    <p:notesMasterId r:id="rId40"/>
  </p:notesMasterIdLst>
  <p:sldIdLst>
    <p:sldId id="262" r:id="rId4"/>
    <p:sldId id="925"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1083" r:id="rId23"/>
    <p:sldId id="1086" r:id="rId24"/>
    <p:sldId id="282" r:id="rId25"/>
    <p:sldId id="283" r:id="rId26"/>
    <p:sldId id="1087" r:id="rId27"/>
    <p:sldId id="284" r:id="rId28"/>
    <p:sldId id="286" r:id="rId29"/>
    <p:sldId id="287" r:id="rId30"/>
    <p:sldId id="289" r:id="rId31"/>
    <p:sldId id="288" r:id="rId32"/>
    <p:sldId id="1084" r:id="rId33"/>
    <p:sldId id="290" r:id="rId34"/>
    <p:sldId id="291" r:id="rId35"/>
    <p:sldId id="1085" r:id="rId36"/>
    <p:sldId id="1078" r:id="rId37"/>
    <p:sldId id="1082" r:id="rId38"/>
    <p:sldId id="1079" r:id="rId3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786" autoAdjust="0"/>
  </p:normalViewPr>
  <p:slideViewPr>
    <p:cSldViewPr snapToGrid="0" snapToObjects="1">
      <p:cViewPr varScale="1">
        <p:scale>
          <a:sx n="132" d="100"/>
          <a:sy n="132"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45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4: Secure Device Access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4.2.1: Passwords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4.2.2: Configure Passwords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4.2.3: Encrypt Passwords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4.2.4: Additional Password Security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4.2.5: Secret Password Algorithms</a:t>
            </a:r>
          </a:p>
          <a:p>
            <a:r>
              <a:rPr lang="en-US" dirty="0"/>
              <a:t>4.2.6: Syntax Checker – Secure Administrative Access on R2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4.3.1: Enhance the Login Process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4.3.2: Configure Login Enhancement Features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4.3.3: Enable Login Enhancements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4.3.4: Log Failed Attempts
4.3.5: Syntax Checker – Configure Enhanced Login Security on R2</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4 – Secure Device Access</a:t>
            </a:r>
          </a:p>
          <a:p>
            <a:r>
              <a:rPr lang="en-GB" dirty="0"/>
              <a:t>4.0.2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4.3: Configure Enhanced Security for Virtual Logins
4.3.4: Log Failed Attempts
4.3.5: Syntax Checker – Configure Enhanced Login Security on R2</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3004793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dirty="0"/>
              <a:t>4: Secure Device Access
4.3: Configure Enhanced Security for Virtual Logins</a:t>
            </a:r>
          </a:p>
          <a:p>
            <a:r>
              <a:rPr lang="en-US" dirty="0"/>
              <a:t>4.3.6 – Video – Configure Passwords and Enhanced Login Security</a:t>
            </a:r>
          </a:p>
        </p:txBody>
      </p:sp>
    </p:spTree>
    <p:extLst>
      <p:ext uri="{BB962C8B-B14F-4D97-AF65-F5344CB8AC3E}">
        <p14:creationId xmlns:p14="http://schemas.microsoft.com/office/powerpoint/2010/main" val="371906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4.4.1: Video -The Need for SSH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4.4.2: Enable SSH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74339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4.4.3: Enhance SSH Login Security</a:t>
            </a:r>
          </a:p>
          <a:p>
            <a:r>
              <a:rPr lang="en-US" dirty="0"/>
              <a:t>4.4.4: Syntax Checker – Enable SSH on R2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4.4.5: Connect a Router to an SSH-Enabled Router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4.4.6: Connect a Host to an SSH-Enabled Router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4.4.7: Lab - Configure Network Devices with SSH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4.4.6: Packet Tracer - Configure Secure Passwords and SSH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4.4: Configure SSH
4.4.7: Lab - Configure Network Devices with SSH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3397625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4.5: Summary of Secure Device Access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4.5: Authentication, Authorization, and Accounting (AAA) Summary
4.5.1: What Did I Learn in this Module?</a:t>
            </a:r>
          </a:p>
          <a:p>
            <a:r>
              <a:rPr lang="en-US" dirty="0"/>
              <a:t>4.5.2: Module 4 Quiz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4.5: Authentication, Authorization, and Accounting (AAA) Summary
4.5.1: What Did I Learn in this Module?</a:t>
            </a:r>
          </a:p>
          <a:p>
            <a:r>
              <a:rPr lang="en-US" dirty="0"/>
              <a:t>4.5.2: Module 4 Quiz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3535546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4 – Secure Device Access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398949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4 – Secure Device Access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799578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4.1.1: Secure the Network Infrastructure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4.1.2: Edge Router Security Approaches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4.1.3: Three Areas of Router Security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4.1.4: Secure Administrative Access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4.1: Secure the Edge Router
4.1.5: Secure Local and Remote Access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Secure Device Access
4.2: Configure Secure Administrative Access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4273921"/>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0194913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2557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2824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17177280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86463397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46090275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3361159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00915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058019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364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30170717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15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5408888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571248180"/>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47895484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79119342"/>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88727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6429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88000928"/>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819881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96270670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832420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9716717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2227169"/>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469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496193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8703294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02277716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4490716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222183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4: Secure Device Access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Secure Administrative Access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Passwords</a:t>
            </a:r>
          </a:p>
        </p:txBody>
      </p:sp>
      <p:sp>
        <p:nvSpPr>
          <p:cNvPr id="4" name="TextBox 3">
            <a:extLst>
              <a:ext uri="{FF2B5EF4-FFF2-40B4-BE49-F238E27FC236}">
                <a16:creationId xmlns:a16="http://schemas.microsoft.com/office/drawing/2014/main" id="{58E2F7DB-CC60-47AC-A881-80A16948EA3D}"/>
              </a:ext>
            </a:extLst>
          </p:cNvPr>
          <p:cNvSpPr txBox="1"/>
          <p:nvPr/>
        </p:nvSpPr>
        <p:spPr>
          <a:xfrm>
            <a:off x="342027" y="771566"/>
            <a:ext cx="73710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table shows examples of strong and weak passwords.</a:t>
            </a:r>
          </a:p>
        </p:txBody>
      </p:sp>
      <p:graphicFrame>
        <p:nvGraphicFramePr>
          <p:cNvPr id="16" name="Table 15"/>
          <p:cNvGraphicFramePr>
            <a:graphicFrameLocks noGrp="1"/>
          </p:cNvGraphicFramePr>
          <p:nvPr>
            <p:extLst>
              <p:ext uri="{D42A27DB-BD31-4B8C-83A1-F6EECF244321}">
                <p14:modId xmlns:p14="http://schemas.microsoft.com/office/powerpoint/2010/main" val="2876688346"/>
              </p:ext>
            </p:extLst>
          </p:nvPr>
        </p:nvGraphicFramePr>
        <p:xfrm>
          <a:off x="1866207" y="1354455"/>
          <a:ext cx="5411585" cy="1554480"/>
        </p:xfrm>
        <a:graphic>
          <a:graphicData uri="http://schemas.openxmlformats.org/drawingml/2006/table">
            <a:tbl>
              <a:tblPr/>
              <a:tblGrid>
                <a:gridCol w="1517073">
                  <a:extLst>
                    <a:ext uri="{9D8B030D-6E8A-4147-A177-3AD203B41FA5}">
                      <a16:colId xmlns:a16="http://schemas.microsoft.com/office/drawing/2014/main" val="20000"/>
                    </a:ext>
                  </a:extLst>
                </a:gridCol>
                <a:gridCol w="3894512">
                  <a:extLst>
                    <a:ext uri="{9D8B030D-6E8A-4147-A177-3AD203B41FA5}">
                      <a16:colId xmlns:a16="http://schemas.microsoft.com/office/drawing/2014/main" val="20001"/>
                    </a:ext>
                  </a:extLst>
                </a:gridCol>
              </a:tblGrid>
              <a:tr h="0">
                <a:tc>
                  <a:txBody>
                    <a:bodyPr/>
                    <a:lstStyle/>
                    <a:p>
                      <a:r>
                        <a:rPr lang="en-US" sz="1200" dirty="0">
                          <a:solidFill>
                            <a:srgbClr val="FFFFFF"/>
                          </a:solidFill>
                        </a:rPr>
                        <a:t>Weak Password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Why it is Weak</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secret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Simple dictionary password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smith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Maiden name of mother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toyota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Make of a car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bob1967</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Name and birthday of the user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Blueleaf23</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Simple words and numbers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52632531"/>
              </p:ext>
            </p:extLst>
          </p:nvPr>
        </p:nvGraphicFramePr>
        <p:xfrm>
          <a:off x="1866207" y="3149349"/>
          <a:ext cx="5411585" cy="960120"/>
        </p:xfrm>
        <a:graphic>
          <a:graphicData uri="http://schemas.openxmlformats.org/drawingml/2006/table">
            <a:tbl>
              <a:tblPr/>
              <a:tblGrid>
                <a:gridCol w="1467197">
                  <a:extLst>
                    <a:ext uri="{9D8B030D-6E8A-4147-A177-3AD203B41FA5}">
                      <a16:colId xmlns:a16="http://schemas.microsoft.com/office/drawing/2014/main" val="20000"/>
                    </a:ext>
                  </a:extLst>
                </a:gridCol>
                <a:gridCol w="3944388">
                  <a:extLst>
                    <a:ext uri="{9D8B030D-6E8A-4147-A177-3AD203B41FA5}">
                      <a16:colId xmlns:a16="http://schemas.microsoft.com/office/drawing/2014/main" val="20001"/>
                    </a:ext>
                  </a:extLst>
                </a:gridCol>
              </a:tblGrid>
              <a:tr h="0">
                <a:tc>
                  <a:txBody>
                    <a:bodyPr/>
                    <a:lstStyle/>
                    <a:p>
                      <a:r>
                        <a:rPr lang="en-US" sz="1200" dirty="0">
                          <a:solidFill>
                            <a:srgbClr val="FFFFFF"/>
                          </a:solidFill>
                        </a:rPr>
                        <a:t>Strong Password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Why it is Strong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b67n42d39c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Combines alphanumeric characters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12^h u4@1p7</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Combines alphanumeric characters, symbols, and includes a space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Secure Administrative Access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Passwords</a:t>
            </a:r>
          </a:p>
        </p:txBody>
      </p:sp>
      <p:sp>
        <p:nvSpPr>
          <p:cNvPr id="5" name="Object4"/>
          <p:cNvSpPr/>
          <p:nvPr/>
        </p:nvSpPr>
        <p:spPr>
          <a:xfrm>
            <a:off x="1" y="708660"/>
            <a:ext cx="466725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secure user EXEC mode access, enter line console configuration mode using the </a:t>
            </a:r>
            <a:r>
              <a:rPr lang="en-US" sz="1400" b="1" dirty="0">
                <a:solidFill>
                  <a:srgbClr val="000000"/>
                </a:solidFill>
                <a:latin typeface="Arial" pitchFamily="34" charset="0"/>
                <a:ea typeface="Arial" pitchFamily="34" charset="-122"/>
                <a:cs typeface="Arial" pitchFamily="34" charset="-120"/>
              </a:rPr>
              <a:t>line console 0 </a:t>
            </a:r>
            <a:r>
              <a:rPr lang="en-US" sz="1400" dirty="0">
                <a:solidFill>
                  <a:srgbClr val="000000"/>
                </a:solidFill>
                <a:latin typeface="Arial" pitchFamily="34" charset="0"/>
                <a:ea typeface="Arial" pitchFamily="34" charset="-122"/>
                <a:cs typeface="Arial" pitchFamily="34" charset="-120"/>
              </a:rPr>
              <a:t>global configuration command. Specify the user EXEC mode password using the </a:t>
            </a:r>
            <a:r>
              <a:rPr lang="en-US" sz="1400" b="1" dirty="0">
                <a:solidFill>
                  <a:srgbClr val="000000"/>
                </a:solidFill>
                <a:latin typeface="Arial" pitchFamily="34" charset="0"/>
                <a:ea typeface="Arial" pitchFamily="34" charset="-122"/>
                <a:cs typeface="Arial" pitchFamily="34" charset="-120"/>
              </a:rPr>
              <a:t>password</a:t>
            </a:r>
            <a:r>
              <a:rPr lang="en-US" sz="1400" dirty="0">
                <a:solidFill>
                  <a:srgbClr val="000000"/>
                </a:solidFill>
                <a:latin typeface="Arial" pitchFamily="34" charset="0"/>
                <a:ea typeface="Arial" pitchFamily="34" charset="-122"/>
                <a:cs typeface="Arial" pitchFamily="34" charset="-120"/>
              </a:rPr>
              <a:t> </a:t>
            </a:r>
            <a:r>
              <a:rPr lang="en-US" sz="1400" i="1" dirty="0">
                <a:solidFill>
                  <a:srgbClr val="000000"/>
                </a:solidFill>
                <a:latin typeface="Arial" pitchFamily="34" charset="0"/>
                <a:ea typeface="Arial" pitchFamily="34" charset="-122"/>
                <a:cs typeface="Arial" pitchFamily="34" charset="-120"/>
              </a:rPr>
              <a:t>password</a:t>
            </a:r>
            <a:r>
              <a:rPr lang="en-US" sz="1400" dirty="0">
                <a:solidFill>
                  <a:srgbClr val="000000"/>
                </a:solidFill>
                <a:latin typeface="Arial" pitchFamily="34" charset="0"/>
                <a:ea typeface="Arial" pitchFamily="34" charset="-122"/>
                <a:cs typeface="Arial" pitchFamily="34" charset="-120"/>
              </a:rPr>
              <a:t> command. Enable user EXEC access using the </a:t>
            </a:r>
            <a:r>
              <a:rPr lang="en-US" sz="1400" b="1" dirty="0">
                <a:solidFill>
                  <a:srgbClr val="000000"/>
                </a:solidFill>
                <a:latin typeface="Arial" pitchFamily="34" charset="0"/>
                <a:ea typeface="Arial" pitchFamily="34" charset="-122"/>
                <a:cs typeface="Arial" pitchFamily="34" charset="-120"/>
              </a:rPr>
              <a:t>login</a:t>
            </a:r>
            <a:r>
              <a:rPr lang="en-US" sz="1400" dirty="0">
                <a:solidFill>
                  <a:srgbClr val="000000"/>
                </a:solidFill>
                <a:latin typeface="Arial" pitchFamily="34" charset="0"/>
                <a:ea typeface="Arial" pitchFamily="34" charset="-122"/>
                <a:cs typeface="Arial" pitchFamily="34" charset="-120"/>
              </a:rPr>
              <a:t> command.</a:t>
            </a:r>
          </a:p>
          <a:p>
            <a:pPr>
              <a:lnSpc>
                <a:spcPts val="2000"/>
              </a:lnSpc>
            </a:pPr>
            <a:endParaRPr lang="en-US" sz="1400" dirty="0">
              <a:solidFill>
                <a:srgbClr val="000000"/>
              </a:solidFill>
              <a:latin typeface="Arial" pitchFamily="34" charset="0"/>
              <a:cs typeface="Arial" pitchFamily="34" charset="-120"/>
            </a:endParaRPr>
          </a:p>
          <a:p>
            <a:pPr>
              <a:lnSpc>
                <a:spcPts val="2000"/>
              </a:lnSpc>
            </a:pPr>
            <a:endParaRPr lang="en-US" sz="1400" dirty="0"/>
          </a:p>
        </p:txBody>
      </p:sp>
      <p:sp>
        <p:nvSpPr>
          <p:cNvPr id="6" name="Rectangle 5">
            <a:extLst>
              <a:ext uri="{FF2B5EF4-FFF2-40B4-BE49-F238E27FC236}">
                <a16:creationId xmlns:a16="http://schemas.microsoft.com/office/drawing/2014/main" id="{276174F0-3883-4E9E-891C-D712B4BE31BE}"/>
              </a:ext>
            </a:extLst>
          </p:cNvPr>
          <p:cNvSpPr/>
          <p:nvPr/>
        </p:nvSpPr>
        <p:spPr>
          <a:xfrm>
            <a:off x="0" y="2293800"/>
            <a:ext cx="4571999"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To have administrator access to all IOS commands including configuring a device, you must gain privileged EXEC mode access. To secure privileged EXEC access, use the </a:t>
            </a:r>
            <a:r>
              <a:rPr lang="en-US" sz="1400" b="1" dirty="0">
                <a:latin typeface="Arial" panose="020B0604020202020204" pitchFamily="34" charset="0"/>
                <a:cs typeface="Arial" panose="020B0604020202020204" pitchFamily="34" charset="0"/>
              </a:rPr>
              <a:t>enable secret</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password</a:t>
            </a:r>
            <a:r>
              <a:rPr lang="en-US" sz="1400" dirty="0">
                <a:latin typeface="Arial" panose="020B0604020202020204" pitchFamily="34" charset="0"/>
                <a:cs typeface="Arial" panose="020B0604020202020204" pitchFamily="34" charset="0"/>
              </a:rPr>
              <a:t> global config command.</a:t>
            </a:r>
          </a:p>
        </p:txBody>
      </p:sp>
      <p:sp>
        <p:nvSpPr>
          <p:cNvPr id="8" name="Rectangle 7">
            <a:extLst>
              <a:ext uri="{FF2B5EF4-FFF2-40B4-BE49-F238E27FC236}">
                <a16:creationId xmlns:a16="http://schemas.microsoft.com/office/drawing/2014/main" id="{E584B9FC-7C16-4941-BCC2-81E825D7B6FB}"/>
              </a:ext>
            </a:extLst>
          </p:cNvPr>
          <p:cNvSpPr/>
          <p:nvPr/>
        </p:nvSpPr>
        <p:spPr>
          <a:xfrm>
            <a:off x="47626" y="3480733"/>
            <a:ext cx="4572000" cy="954107"/>
          </a:xfrm>
          <a:prstGeom prst="rect">
            <a:avLst/>
          </a:prstGeom>
        </p:spPr>
        <p:txBody>
          <a:bodyPr>
            <a:spAutoFit/>
          </a:bodyPr>
          <a:lstStyle/>
          <a:p>
            <a:r>
              <a:rPr lang="en-US" sz="1400" dirty="0">
                <a:latin typeface="Arial" panose="020B0604020202020204" pitchFamily="34" charset="0"/>
                <a:cs typeface="Arial" panose="020B0604020202020204" pitchFamily="34" charset="0"/>
              </a:rPr>
              <a:t>To secure vty lines, enter line vty mode using the </a:t>
            </a:r>
            <a:r>
              <a:rPr lang="en-US" sz="1400" b="1" dirty="0">
                <a:latin typeface="Arial" panose="020B0604020202020204" pitchFamily="34" charset="0"/>
                <a:cs typeface="Arial" panose="020B0604020202020204" pitchFamily="34" charset="0"/>
              </a:rPr>
              <a:t>line vty 0 15</a:t>
            </a:r>
            <a:r>
              <a:rPr lang="en-US" sz="1400" dirty="0">
                <a:latin typeface="Arial" panose="020B0604020202020204" pitchFamily="34" charset="0"/>
                <a:cs typeface="Arial" panose="020B0604020202020204" pitchFamily="34" charset="0"/>
              </a:rPr>
              <a:t> global config command. Specify the vty password using the </a:t>
            </a:r>
            <a:r>
              <a:rPr lang="en-US" sz="1400" b="1" dirty="0">
                <a:latin typeface="Arial" panose="020B0604020202020204" pitchFamily="34" charset="0"/>
                <a:cs typeface="Arial" panose="020B0604020202020204" pitchFamily="34" charset="0"/>
              </a:rPr>
              <a:t>password</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password</a:t>
            </a:r>
            <a:r>
              <a:rPr lang="en-US" sz="1400" dirty="0">
                <a:latin typeface="Arial" panose="020B0604020202020204" pitchFamily="34" charset="0"/>
                <a:cs typeface="Arial" panose="020B0604020202020204" pitchFamily="34" charset="0"/>
              </a:rPr>
              <a:t> command. Enable vty access using the </a:t>
            </a:r>
            <a:r>
              <a:rPr lang="en-US" sz="1400" b="1" dirty="0">
                <a:latin typeface="Arial" panose="020B0604020202020204" pitchFamily="34" charset="0"/>
                <a:cs typeface="Arial" panose="020B0604020202020204" pitchFamily="34" charset="0"/>
              </a:rPr>
              <a:t>login</a:t>
            </a:r>
            <a:r>
              <a:rPr lang="en-US" sz="1400" dirty="0">
                <a:latin typeface="Arial" panose="020B0604020202020204" pitchFamily="34" charset="0"/>
                <a:cs typeface="Arial" panose="020B0604020202020204" pitchFamily="34" charset="0"/>
              </a:rPr>
              <a:t> command.</a:t>
            </a:r>
          </a:p>
        </p:txBody>
      </p:sp>
      <p:pic>
        <p:nvPicPr>
          <p:cNvPr id="4" name="Picture 3">
            <a:extLst>
              <a:ext uri="{FF2B5EF4-FFF2-40B4-BE49-F238E27FC236}">
                <a16:creationId xmlns:a16="http://schemas.microsoft.com/office/drawing/2014/main" id="{704D4E6F-2E92-49D3-B258-9A7F1F3F4BFE}"/>
              </a:ext>
            </a:extLst>
          </p:cNvPr>
          <p:cNvPicPr>
            <a:picLocks noChangeAspect="1"/>
          </p:cNvPicPr>
          <p:nvPr/>
        </p:nvPicPr>
        <p:blipFill>
          <a:blip r:embed="rId3"/>
          <a:stretch>
            <a:fillRect/>
          </a:stretch>
        </p:blipFill>
        <p:spPr>
          <a:xfrm>
            <a:off x="5016504" y="812492"/>
            <a:ext cx="3498845" cy="1182043"/>
          </a:xfrm>
          <a:prstGeom prst="rect">
            <a:avLst/>
          </a:prstGeom>
        </p:spPr>
      </p:pic>
      <p:pic>
        <p:nvPicPr>
          <p:cNvPr id="7" name="Picture 6">
            <a:extLst>
              <a:ext uri="{FF2B5EF4-FFF2-40B4-BE49-F238E27FC236}">
                <a16:creationId xmlns:a16="http://schemas.microsoft.com/office/drawing/2014/main" id="{805C6440-A204-42E5-B8B5-1383DB920652}"/>
              </a:ext>
            </a:extLst>
          </p:cNvPr>
          <p:cNvPicPr>
            <a:picLocks noChangeAspect="1"/>
          </p:cNvPicPr>
          <p:nvPr/>
        </p:nvPicPr>
        <p:blipFill>
          <a:blip r:embed="rId4"/>
          <a:stretch>
            <a:fillRect/>
          </a:stretch>
        </p:blipFill>
        <p:spPr>
          <a:xfrm>
            <a:off x="5016504" y="2301057"/>
            <a:ext cx="3498845" cy="847909"/>
          </a:xfrm>
          <a:prstGeom prst="rect">
            <a:avLst/>
          </a:prstGeom>
        </p:spPr>
      </p:pic>
      <p:pic>
        <p:nvPicPr>
          <p:cNvPr id="9" name="Picture 8">
            <a:extLst>
              <a:ext uri="{FF2B5EF4-FFF2-40B4-BE49-F238E27FC236}">
                <a16:creationId xmlns:a16="http://schemas.microsoft.com/office/drawing/2014/main" id="{9BEA7E38-B474-41EB-80F2-4954909AF465}"/>
              </a:ext>
            </a:extLst>
          </p:cNvPr>
          <p:cNvPicPr>
            <a:picLocks noChangeAspect="1"/>
          </p:cNvPicPr>
          <p:nvPr/>
        </p:nvPicPr>
        <p:blipFill>
          <a:blip r:embed="rId5"/>
          <a:stretch>
            <a:fillRect/>
          </a:stretch>
        </p:blipFill>
        <p:spPr>
          <a:xfrm>
            <a:off x="5016503" y="3388312"/>
            <a:ext cx="3498845" cy="113894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Secure Administrative Access</a:t>
            </a:r>
          </a:p>
        </p:txBody>
      </p:sp>
      <p:sp>
        <p:nvSpPr>
          <p:cNvPr id="3" name="Object2"/>
          <p:cNvSpPr>
            <a:spLocks noGrp="1"/>
          </p:cNvSpPr>
          <p:nvPr>
            <p:ph type="body" idx="100" hasCustomPrompt="1"/>
          </p:nvPr>
        </p:nvSpPr>
        <p:spPr>
          <a:xfrm>
            <a:off x="0" y="274320"/>
            <a:ext cx="9144000" cy="392430"/>
          </a:xfrm>
          <a:prstGeom prst="rect">
            <a:avLst/>
          </a:prstGeom>
          <a:noFill/>
          <a:ln/>
        </p:spPr>
        <p:txBody>
          <a:bodyPr wrap="square" rtlCol="0"/>
          <a:lstStyle/>
          <a:p>
            <a:pPr marL="0" indent="0">
              <a:buNone/>
            </a:pPr>
            <a:r>
              <a:rPr lang="en-US" dirty="0"/>
              <a:t>Encrypt Passwords</a:t>
            </a:r>
          </a:p>
        </p:txBody>
      </p:sp>
      <p:sp>
        <p:nvSpPr>
          <p:cNvPr id="5" name="Object4"/>
          <p:cNvSpPr/>
          <p:nvPr/>
        </p:nvSpPr>
        <p:spPr>
          <a:xfrm>
            <a:off x="0" y="741044"/>
            <a:ext cx="3806322" cy="3670935"/>
          </a:xfrm>
          <a:prstGeom prst="rect">
            <a:avLst/>
          </a:prstGeom>
          <a:noFill/>
          <a:ln/>
        </p:spPr>
        <p:txBody>
          <a:bodyPr wrap="square" rtlCol="0" anchor="t"/>
          <a:lstStyle/>
          <a:p>
            <a:pPr>
              <a:lnSpc>
                <a:spcPts val="2000"/>
              </a:lnSpc>
            </a:pPr>
            <a:r>
              <a:rPr lang="en-US" sz="1400" dirty="0">
                <a:solidFill>
                  <a:srgbClr val="000000"/>
                </a:solidFill>
                <a:latin typeface="Arial" panose="020B0604020202020204" pitchFamily="34" charset="0"/>
                <a:ea typeface="Arial" pitchFamily="34" charset="-122"/>
                <a:cs typeface="Arial" panose="020B0604020202020204" pitchFamily="34" charset="0"/>
              </a:rPr>
              <a:t>Strong passwords are only useful if they are secret. There are several steps that can be taken to help ensure that passwords remain secret on a Cisco router and switch including these:</a:t>
            </a:r>
          </a:p>
          <a:p>
            <a:pPr>
              <a:lnSpc>
                <a:spcPts val="2000"/>
              </a:lnSpc>
            </a:pPr>
            <a:endParaRPr lang="en-US" sz="1400" dirty="0">
              <a:solidFill>
                <a:srgbClr val="000000"/>
              </a:solidFill>
              <a:latin typeface="Arial" panose="020B0604020202020204" pitchFamily="34" charset="0"/>
              <a:ea typeface="Arial" pitchFamily="34" charset="-122"/>
              <a:cs typeface="Arial" panose="020B0604020202020204" pitchFamily="34" charset="0"/>
            </a:endParaRPr>
          </a:p>
          <a:p>
            <a:pPr marL="285750" indent="-285750">
              <a:lnSpc>
                <a:spcPts val="2000"/>
              </a:lnSpc>
              <a:buFont typeface="Arial" panose="020B0604020202020204" pitchFamily="34" charset="0"/>
              <a:buChar char="•"/>
            </a:pPr>
            <a:r>
              <a:rPr lang="en-US" sz="1400" dirty="0">
                <a:solidFill>
                  <a:srgbClr val="000000"/>
                </a:solidFill>
                <a:latin typeface="Arial" panose="020B0604020202020204" pitchFamily="34" charset="0"/>
                <a:ea typeface="Arial" pitchFamily="34" charset="-122"/>
                <a:cs typeface="Arial" panose="020B0604020202020204" pitchFamily="34" charset="0"/>
              </a:rPr>
              <a:t>Encrypting all plaintext passwords</a:t>
            </a:r>
          </a:p>
          <a:p>
            <a:pPr marL="285750" indent="-285750">
              <a:lnSpc>
                <a:spcPts val="2000"/>
              </a:lnSpc>
              <a:buFont typeface="Arial" panose="020B0604020202020204" pitchFamily="34" charset="0"/>
              <a:buChar char="•"/>
            </a:pPr>
            <a:r>
              <a:rPr lang="en-US" sz="1400" dirty="0">
                <a:solidFill>
                  <a:srgbClr val="000000"/>
                </a:solidFill>
                <a:latin typeface="Arial" panose="020B0604020202020204" pitchFamily="34" charset="0"/>
                <a:ea typeface="Arial" pitchFamily="34" charset="-122"/>
                <a:cs typeface="Arial" panose="020B0604020202020204" pitchFamily="34" charset="0"/>
              </a:rPr>
              <a:t>Setting a minimum acceptable password length</a:t>
            </a:r>
          </a:p>
          <a:p>
            <a:pPr marL="285750" indent="-285750">
              <a:lnSpc>
                <a:spcPts val="2000"/>
              </a:lnSpc>
              <a:buFont typeface="Arial" panose="020B0604020202020204" pitchFamily="34" charset="0"/>
              <a:buChar char="•"/>
            </a:pPr>
            <a:r>
              <a:rPr lang="en-US" sz="1400" dirty="0">
                <a:solidFill>
                  <a:srgbClr val="000000"/>
                </a:solidFill>
                <a:latin typeface="Arial" panose="020B0604020202020204" pitchFamily="34" charset="0"/>
                <a:ea typeface="Arial" pitchFamily="34" charset="-122"/>
                <a:cs typeface="Arial" panose="020B0604020202020204" pitchFamily="34" charset="0"/>
              </a:rPr>
              <a:t>Deterring brute-force password guessing attacks</a:t>
            </a:r>
          </a:p>
          <a:p>
            <a:pPr marL="285750" indent="-285750">
              <a:lnSpc>
                <a:spcPts val="2000"/>
              </a:lnSpc>
              <a:buFont typeface="Arial" panose="020B0604020202020204" pitchFamily="34" charset="0"/>
              <a:buChar char="•"/>
            </a:pPr>
            <a:r>
              <a:rPr lang="en-US" sz="1400" dirty="0">
                <a:solidFill>
                  <a:srgbClr val="000000"/>
                </a:solidFill>
                <a:latin typeface="Arial" panose="020B0604020202020204" pitchFamily="34" charset="0"/>
                <a:ea typeface="Arial" pitchFamily="34" charset="-122"/>
                <a:cs typeface="Arial" panose="020B0604020202020204" pitchFamily="34" charset="0"/>
              </a:rPr>
              <a:t>Disabling an inactive privileged EXEC mode access after a specified amount of time.</a:t>
            </a:r>
            <a:endParaRPr lang="en-US" sz="1400" dirty="0">
              <a:latin typeface="Arial" panose="020B0604020202020204" pitchFamily="34" charset="0"/>
              <a:cs typeface="Arial" panose="020B0604020202020204" pitchFamily="34" charset="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a:t>
            </a:r>
          </a:p>
          <a:p>
            <a:pPr>
              <a:lnSpc>
                <a:spcPts val="2000"/>
              </a:lnSpc>
            </a:pPr>
            <a:endParaRPr lang="en-US" sz="1400" dirty="0">
              <a:solidFill>
                <a:srgbClr val="000000"/>
              </a:solidFill>
              <a:latin typeface="Arial" pitchFamily="34" charset="0"/>
              <a:cs typeface="Arial" pitchFamily="34" charset="-120"/>
            </a:endParaRPr>
          </a:p>
          <a:p>
            <a:pPr>
              <a:lnSpc>
                <a:spcPts val="2000"/>
              </a:lnSpc>
            </a:pPr>
            <a:endParaRPr lang="en-US" sz="1400" dirty="0"/>
          </a:p>
        </p:txBody>
      </p:sp>
      <p:sp>
        <p:nvSpPr>
          <p:cNvPr id="10" name="TextBox 9">
            <a:extLst>
              <a:ext uri="{FF2B5EF4-FFF2-40B4-BE49-F238E27FC236}">
                <a16:creationId xmlns:a16="http://schemas.microsoft.com/office/drawing/2014/main" id="{3FF1501C-54A2-4F8F-AEA5-742F1FFB2952}"/>
              </a:ext>
            </a:extLst>
          </p:cNvPr>
          <p:cNvSpPr txBox="1"/>
          <p:nvPr/>
        </p:nvSpPr>
        <p:spPr>
          <a:xfrm>
            <a:off x="3945532" y="676823"/>
            <a:ext cx="4610390" cy="523220"/>
          </a:xfrm>
          <a:prstGeom prst="rect">
            <a:avLst/>
          </a:prstGeom>
          <a:noFill/>
        </p:spPr>
        <p:txBody>
          <a:bodyPr wrap="square">
            <a:spAutoFit/>
          </a:bodyPr>
          <a:lstStyle/>
          <a:p>
            <a:r>
              <a:rPr lang="en-US" sz="1400" dirty="0">
                <a:solidFill>
                  <a:srgbClr val="000000"/>
                </a:solidFill>
                <a:latin typeface="Arial" pitchFamily="34" charset="0"/>
                <a:ea typeface="Arial" pitchFamily="34" charset="-122"/>
                <a:cs typeface="Arial" pitchFamily="34" charset="-120"/>
              </a:rPr>
              <a:t>To encrypt all plaintext passwords, use the </a:t>
            </a:r>
            <a:r>
              <a:rPr lang="en-US" sz="1400" b="1" dirty="0">
                <a:solidFill>
                  <a:srgbClr val="000000"/>
                </a:solidFill>
                <a:latin typeface="Arial" pitchFamily="34" charset="0"/>
                <a:ea typeface="Arial" pitchFamily="34" charset="-122"/>
                <a:cs typeface="Arial" pitchFamily="34" charset="-120"/>
              </a:rPr>
              <a:t>service password-encryption</a:t>
            </a:r>
            <a:r>
              <a:rPr lang="en-US" sz="1400" dirty="0">
                <a:solidFill>
                  <a:srgbClr val="000000"/>
                </a:solidFill>
                <a:latin typeface="Arial" pitchFamily="34" charset="0"/>
                <a:ea typeface="Arial" pitchFamily="34" charset="-122"/>
                <a:cs typeface="Arial" pitchFamily="34" charset="-120"/>
              </a:rPr>
              <a:t> global config command.</a:t>
            </a:r>
            <a:endParaRPr lang="en-US" sz="1400" dirty="0"/>
          </a:p>
        </p:txBody>
      </p:sp>
      <p:sp>
        <p:nvSpPr>
          <p:cNvPr id="6" name="Rectangle 5">
            <a:extLst>
              <a:ext uri="{FF2B5EF4-FFF2-40B4-BE49-F238E27FC236}">
                <a16:creationId xmlns:a16="http://schemas.microsoft.com/office/drawing/2014/main" id="{F4843524-1916-4672-8B22-F01D2547FCEA}"/>
              </a:ext>
            </a:extLst>
          </p:cNvPr>
          <p:cNvSpPr/>
          <p:nvPr/>
        </p:nvSpPr>
        <p:spPr>
          <a:xfrm>
            <a:off x="4008879" y="1993910"/>
            <a:ext cx="501873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Use the </a:t>
            </a:r>
            <a:r>
              <a:rPr lang="en-US" sz="1400" b="1" dirty="0">
                <a:latin typeface="Arial" panose="020B0604020202020204" pitchFamily="34" charset="0"/>
                <a:cs typeface="Arial" panose="020B0604020202020204" pitchFamily="34" charset="0"/>
              </a:rPr>
              <a:t>show running-config</a:t>
            </a:r>
            <a:r>
              <a:rPr lang="en-US" sz="1400" dirty="0">
                <a:latin typeface="Arial" panose="020B0604020202020204" pitchFamily="34" charset="0"/>
                <a:cs typeface="Arial" panose="020B0604020202020204" pitchFamily="34" charset="0"/>
              </a:rPr>
              <a:t> command to verify that passwords are now encrypted.</a:t>
            </a:r>
          </a:p>
        </p:txBody>
      </p:sp>
      <p:pic>
        <p:nvPicPr>
          <p:cNvPr id="7" name="Picture 6">
            <a:extLst>
              <a:ext uri="{FF2B5EF4-FFF2-40B4-BE49-F238E27FC236}">
                <a16:creationId xmlns:a16="http://schemas.microsoft.com/office/drawing/2014/main" id="{3D7736D0-F711-45B5-A1D0-A47CE07363EE}"/>
              </a:ext>
            </a:extLst>
          </p:cNvPr>
          <p:cNvPicPr>
            <a:picLocks noChangeAspect="1"/>
          </p:cNvPicPr>
          <p:nvPr/>
        </p:nvPicPr>
        <p:blipFill>
          <a:blip r:embed="rId3"/>
          <a:stretch>
            <a:fillRect/>
          </a:stretch>
        </p:blipFill>
        <p:spPr>
          <a:xfrm>
            <a:off x="4153356" y="1270874"/>
            <a:ext cx="3806322" cy="610537"/>
          </a:xfrm>
          <a:prstGeom prst="rect">
            <a:avLst/>
          </a:prstGeom>
        </p:spPr>
      </p:pic>
      <p:pic>
        <p:nvPicPr>
          <p:cNvPr id="8" name="Picture 7">
            <a:extLst>
              <a:ext uri="{FF2B5EF4-FFF2-40B4-BE49-F238E27FC236}">
                <a16:creationId xmlns:a16="http://schemas.microsoft.com/office/drawing/2014/main" id="{B3CDF162-2C50-41C0-A800-F1E6ED38FA64}"/>
              </a:ext>
            </a:extLst>
          </p:cNvPr>
          <p:cNvPicPr>
            <a:picLocks noChangeAspect="1"/>
          </p:cNvPicPr>
          <p:nvPr/>
        </p:nvPicPr>
        <p:blipFill>
          <a:blip r:embed="rId4"/>
          <a:stretch>
            <a:fillRect/>
          </a:stretch>
        </p:blipFill>
        <p:spPr>
          <a:xfrm>
            <a:off x="4364868" y="2503150"/>
            <a:ext cx="2364000" cy="21399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Secure Administrative Access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Additional Password Security</a:t>
            </a:r>
          </a:p>
        </p:txBody>
      </p:sp>
      <p:sp>
        <p:nvSpPr>
          <p:cNvPr id="5" name="Object4"/>
          <p:cNvSpPr/>
          <p:nvPr/>
        </p:nvSpPr>
        <p:spPr>
          <a:xfrm>
            <a:off x="0" y="914399"/>
            <a:ext cx="4355869" cy="3441469"/>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As shown in the sample configuration, the </a:t>
            </a:r>
            <a:r>
              <a:rPr lang="en-US" sz="1400" b="1" dirty="0">
                <a:latin typeface="Arial" panose="020B0604020202020204" pitchFamily="34" charset="0"/>
                <a:cs typeface="Arial" panose="020B0604020202020204" pitchFamily="34" charset="0"/>
              </a:rPr>
              <a:t>service password-encryption</a:t>
            </a:r>
            <a:r>
              <a:rPr lang="en-US" sz="1400" dirty="0">
                <a:latin typeface="Arial" panose="020B0604020202020204" pitchFamily="34" charset="0"/>
                <a:cs typeface="Arial" panose="020B0604020202020204" pitchFamily="34" charset="0"/>
              </a:rPr>
              <a:t> global configuration command prevents unauthorized individuals from viewing plaintext passwords in the configuration file.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ensure that all configured passwords are a minimum of a specified length, use the </a:t>
            </a:r>
            <a:r>
              <a:rPr lang="en-US" sz="1400" b="1" dirty="0">
                <a:latin typeface="Arial" panose="020B0604020202020204" pitchFamily="34" charset="0"/>
                <a:cs typeface="Arial" panose="020B0604020202020204" pitchFamily="34" charset="0"/>
              </a:rPr>
              <a:t>security passwords min-length</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length</a:t>
            </a:r>
            <a:r>
              <a:rPr lang="en-US" sz="1400" dirty="0">
                <a:latin typeface="Arial" panose="020B0604020202020204" pitchFamily="34" charset="0"/>
                <a:cs typeface="Arial" panose="020B0604020202020204" pitchFamily="34" charset="0"/>
              </a:rPr>
              <a:t> command in global configuration mode.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Threat actors may use password cracking software to conduct a brute-force attack on a network device. This attack continuously attempts to guess the valid passwords until one works. Use the </a:t>
            </a:r>
            <a:r>
              <a:rPr lang="en-US" sz="1400" b="1" dirty="0">
                <a:latin typeface="Arial" panose="020B0604020202020204" pitchFamily="34" charset="0"/>
                <a:cs typeface="Arial" panose="020B0604020202020204" pitchFamily="34" charset="0"/>
              </a:rPr>
              <a:t>login block-for</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seconds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attempts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number</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within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seconds</a:t>
            </a:r>
            <a:r>
              <a:rPr lang="en-US" sz="1400" dirty="0">
                <a:latin typeface="Arial" panose="020B0604020202020204" pitchFamily="34" charset="0"/>
                <a:cs typeface="Arial" panose="020B0604020202020204" pitchFamily="34" charset="0"/>
              </a:rPr>
              <a:t> global configuration command to deter this type of attack.</a:t>
            </a:r>
          </a:p>
        </p:txBody>
      </p:sp>
      <p:pic>
        <p:nvPicPr>
          <p:cNvPr id="6" name="Picture 5">
            <a:extLst>
              <a:ext uri="{FF2B5EF4-FFF2-40B4-BE49-F238E27FC236}">
                <a16:creationId xmlns:a16="http://schemas.microsoft.com/office/drawing/2014/main" id="{4512F104-6A98-4DD4-B1BE-76B35A84F0F0}"/>
              </a:ext>
            </a:extLst>
          </p:cNvPr>
          <p:cNvPicPr>
            <a:picLocks noChangeAspect="1"/>
          </p:cNvPicPr>
          <p:nvPr/>
        </p:nvPicPr>
        <p:blipFill>
          <a:blip r:embed="rId3"/>
          <a:stretch>
            <a:fillRect/>
          </a:stretch>
        </p:blipFill>
        <p:spPr>
          <a:xfrm>
            <a:off x="4603524" y="855670"/>
            <a:ext cx="4292821" cy="307990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Secure Administrative Access</a:t>
            </a:r>
          </a:p>
        </p:txBody>
      </p:sp>
      <p:sp>
        <p:nvSpPr>
          <p:cNvPr id="3" name="Object2"/>
          <p:cNvSpPr>
            <a:spLocks noGrp="1"/>
          </p:cNvSpPr>
          <p:nvPr>
            <p:ph type="body" idx="100" hasCustomPrompt="1"/>
          </p:nvPr>
        </p:nvSpPr>
        <p:spPr>
          <a:xfrm>
            <a:off x="0" y="274320"/>
            <a:ext cx="9144000" cy="455295"/>
          </a:xfrm>
          <a:prstGeom prst="rect">
            <a:avLst/>
          </a:prstGeom>
          <a:noFill/>
          <a:ln/>
        </p:spPr>
        <p:txBody>
          <a:bodyPr wrap="square" rtlCol="0"/>
          <a:lstStyle/>
          <a:p>
            <a:pPr marL="0" indent="0">
              <a:buNone/>
            </a:pPr>
            <a:r>
              <a:rPr lang="en-US" dirty="0"/>
              <a:t>Secret Password Algorithms</a:t>
            </a:r>
          </a:p>
        </p:txBody>
      </p:sp>
      <p:sp>
        <p:nvSpPr>
          <p:cNvPr id="4" name="TextBox 3">
            <a:extLst>
              <a:ext uri="{FF2B5EF4-FFF2-40B4-BE49-F238E27FC236}">
                <a16:creationId xmlns:a16="http://schemas.microsoft.com/office/drawing/2014/main" id="{0C73DE47-6527-423C-BFA2-99BDF7B128AB}"/>
              </a:ext>
            </a:extLst>
          </p:cNvPr>
          <p:cNvSpPr txBox="1"/>
          <p:nvPr/>
        </p:nvSpPr>
        <p:spPr>
          <a:xfrm>
            <a:off x="182880" y="895350"/>
            <a:ext cx="8675370"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MD5 hashes are no longer considered secure because attackers can reconstruct valid certificates. This can allow attackers to spoof any website. The enable secret password uses an MD5 hash by default. It is now recommended that you configure all secret passwords using either type 8 or type 9 passwords. Type 8 and type 9 were introduced in Cisco IOS 15.3(3)M. Type 8 and type 9 use SHA encryption.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enter an unencrypted password, use the </a:t>
            </a:r>
            <a:r>
              <a:rPr lang="en-US" sz="1400" b="1" dirty="0">
                <a:latin typeface="Arial" panose="020B0604020202020204" pitchFamily="34" charset="0"/>
                <a:cs typeface="Arial" panose="020B0604020202020204" pitchFamily="34" charset="0"/>
              </a:rPr>
              <a:t>enable algorithm-type </a:t>
            </a:r>
            <a:r>
              <a:rPr lang="en-US" sz="1400" dirty="0">
                <a:latin typeface="Arial" panose="020B0604020202020204" pitchFamily="34" charset="0"/>
                <a:cs typeface="Arial" panose="020B0604020202020204" pitchFamily="34" charset="0"/>
              </a:rPr>
              <a:t>command syntax:</a:t>
            </a:r>
          </a:p>
        </p:txBody>
      </p:sp>
      <p:graphicFrame>
        <p:nvGraphicFramePr>
          <p:cNvPr id="20" name="Table 19"/>
          <p:cNvGraphicFramePr>
            <a:graphicFrameLocks noGrp="1"/>
          </p:cNvGraphicFramePr>
          <p:nvPr>
            <p:extLst>
              <p:ext uri="{D42A27DB-BD31-4B8C-83A1-F6EECF244321}">
                <p14:modId xmlns:p14="http://schemas.microsoft.com/office/powerpoint/2010/main" val="1540697682"/>
              </p:ext>
            </p:extLst>
          </p:nvPr>
        </p:nvGraphicFramePr>
        <p:xfrm>
          <a:off x="876819" y="3257550"/>
          <a:ext cx="6945458" cy="1371600"/>
        </p:xfrm>
        <a:graphic>
          <a:graphicData uri="http://schemas.openxmlformats.org/drawingml/2006/table">
            <a:tbl>
              <a:tblPr/>
              <a:tblGrid>
                <a:gridCol w="1116138">
                  <a:extLst>
                    <a:ext uri="{9D8B030D-6E8A-4147-A177-3AD203B41FA5}">
                      <a16:colId xmlns:a16="http://schemas.microsoft.com/office/drawing/2014/main" val="20000"/>
                    </a:ext>
                  </a:extLst>
                </a:gridCol>
                <a:gridCol w="5829320">
                  <a:extLst>
                    <a:ext uri="{9D8B030D-6E8A-4147-A177-3AD203B41FA5}">
                      <a16:colId xmlns:a16="http://schemas.microsoft.com/office/drawing/2014/main" val="20001"/>
                    </a:ext>
                  </a:extLst>
                </a:gridCol>
              </a:tblGrid>
              <a:tr h="0">
                <a:tc>
                  <a:txBody>
                    <a:bodyPr/>
                    <a:lstStyle/>
                    <a:p>
                      <a:r>
                        <a:rPr lang="en-US" sz="1200" dirty="0">
                          <a:solidFill>
                            <a:srgbClr val="FFFFFF"/>
                          </a:solidFill>
                        </a:rPr>
                        <a:t>Algorithm Keyword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a:solidFill>
                            <a:srgbClr val="58585B"/>
                          </a:solidFill>
                          <a:latin typeface="Arial" panose="020B0604020202020204" pitchFamily="34" charset="0"/>
                          <a:cs typeface="Arial" panose="020B0604020202020204" pitchFamily="34" charset="0"/>
                        </a:rPr>
                        <a:t>md5</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Type 5; selects the message digest algorithm 5 (MD5) as the hashing algorithm.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50" dirty="0">
                          <a:solidFill>
                            <a:srgbClr val="58585B"/>
                          </a:solidFill>
                          <a:latin typeface="Arial" panose="020B0604020202020204" pitchFamily="34" charset="0"/>
                          <a:cs typeface="Arial" panose="020B0604020202020204" pitchFamily="34" charset="0"/>
                        </a:rPr>
                        <a:t>scrypt</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Type 9; selects scrypt as the hashing algorithm.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50" dirty="0">
                          <a:solidFill>
                            <a:srgbClr val="58585B"/>
                          </a:solidFill>
                          <a:latin typeface="Arial" panose="020B0604020202020204" pitchFamily="34" charset="0"/>
                          <a:cs typeface="Arial" panose="020B0604020202020204" pitchFamily="34" charset="0"/>
                        </a:rPr>
                        <a:t>sha256</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Type 8: selects Password-Based Key Derivation Function 2 (PBKDF2) with Secure Hash Algorithm, 256-bits (SHA-256) as the hashing algorithm.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67BF13A4-DBD2-4DE6-ACCD-3EB1B8D41040}"/>
              </a:ext>
            </a:extLst>
          </p:cNvPr>
          <p:cNvPicPr>
            <a:picLocks noChangeAspect="1"/>
          </p:cNvPicPr>
          <p:nvPr/>
        </p:nvPicPr>
        <p:blipFill>
          <a:blip r:embed="rId3"/>
          <a:stretch>
            <a:fillRect/>
          </a:stretch>
        </p:blipFill>
        <p:spPr>
          <a:xfrm>
            <a:off x="182880" y="2257704"/>
            <a:ext cx="8141118" cy="368319"/>
          </a:xfrm>
          <a:prstGeom prst="rect">
            <a:avLst/>
          </a:prstGeom>
        </p:spPr>
      </p:pic>
      <p:pic>
        <p:nvPicPr>
          <p:cNvPr id="8" name="Picture 7">
            <a:extLst>
              <a:ext uri="{FF2B5EF4-FFF2-40B4-BE49-F238E27FC236}">
                <a16:creationId xmlns:a16="http://schemas.microsoft.com/office/drawing/2014/main" id="{654F3FB0-888A-4319-B16F-9BF60D446309}"/>
              </a:ext>
            </a:extLst>
          </p:cNvPr>
          <p:cNvPicPr>
            <a:picLocks noChangeAspect="1"/>
          </p:cNvPicPr>
          <p:nvPr/>
        </p:nvPicPr>
        <p:blipFill>
          <a:blip r:embed="rId4"/>
          <a:stretch>
            <a:fillRect/>
          </a:stretch>
        </p:blipFill>
        <p:spPr>
          <a:xfrm>
            <a:off x="230507" y="2621843"/>
            <a:ext cx="8045863" cy="48262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4.3 Configure Enhanced Security for Virtual Logins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Enhanced Security for Virtual Logins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Enhance the Login Process</a:t>
            </a:r>
          </a:p>
        </p:txBody>
      </p:sp>
      <p:sp>
        <p:nvSpPr>
          <p:cNvPr id="5" name="Object4"/>
          <p:cNvSpPr/>
          <p:nvPr/>
        </p:nvSpPr>
        <p:spPr>
          <a:xfrm>
            <a:off x="-1" y="800100"/>
            <a:ext cx="8902932" cy="14526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Login blocking is enabling a detection profile that lets you configure a network device to react to repeated failed login attempts by refusing further connection requests.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Access control lists (ACLs) can be used to permit legitimate connections from addresses of known system administrators.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banner</a:t>
            </a:r>
            <a:r>
              <a:rPr lang="en-US" sz="1400" dirty="0">
                <a:solidFill>
                  <a:srgbClr val="000000"/>
                </a:solidFill>
                <a:latin typeface="Arial" pitchFamily="34" charset="0"/>
                <a:ea typeface="Arial" pitchFamily="34" charset="-122"/>
                <a:cs typeface="Arial" pitchFamily="34" charset="-120"/>
              </a:rPr>
              <a:t> global configuration mode command to specify appropriate messages. Banners protect the organization from a legal perspective.</a:t>
            </a:r>
            <a:endParaRPr lang="en-US" sz="1400" dirty="0"/>
          </a:p>
        </p:txBody>
      </p:sp>
      <p:pic>
        <p:nvPicPr>
          <p:cNvPr id="7" name="Picture 6">
            <a:extLst>
              <a:ext uri="{FF2B5EF4-FFF2-40B4-BE49-F238E27FC236}">
                <a16:creationId xmlns:a16="http://schemas.microsoft.com/office/drawing/2014/main" id="{A6DF7B53-2180-4154-B8DC-D30D1CE4BA9F}"/>
              </a:ext>
            </a:extLst>
          </p:cNvPr>
          <p:cNvPicPr>
            <a:picLocks noChangeAspect="1"/>
          </p:cNvPicPr>
          <p:nvPr/>
        </p:nvPicPr>
        <p:blipFill>
          <a:blip r:embed="rId3"/>
          <a:stretch>
            <a:fillRect/>
          </a:stretch>
        </p:blipFill>
        <p:spPr>
          <a:xfrm>
            <a:off x="135681" y="2981991"/>
            <a:ext cx="8141118" cy="349268"/>
          </a:xfrm>
          <a:prstGeom prst="rect">
            <a:avLst/>
          </a:prstGeom>
        </p:spPr>
      </p:pic>
      <p:pic>
        <p:nvPicPr>
          <p:cNvPr id="9" name="Picture 8">
            <a:extLst>
              <a:ext uri="{FF2B5EF4-FFF2-40B4-BE49-F238E27FC236}">
                <a16:creationId xmlns:a16="http://schemas.microsoft.com/office/drawing/2014/main" id="{D829D468-8163-4A69-9FA5-821B0EA1FADD}"/>
              </a:ext>
            </a:extLst>
          </p:cNvPr>
          <p:cNvPicPr>
            <a:picLocks noChangeAspect="1"/>
          </p:cNvPicPr>
          <p:nvPr/>
        </p:nvPicPr>
        <p:blipFill>
          <a:blip r:embed="rId4"/>
          <a:stretch>
            <a:fillRect/>
          </a:stretch>
        </p:blipFill>
        <p:spPr>
          <a:xfrm>
            <a:off x="207084" y="3405147"/>
            <a:ext cx="3841947" cy="136532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Enhanced Security for Virtual Logins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Login Enhancement Features</a:t>
            </a:r>
          </a:p>
        </p:txBody>
      </p:sp>
      <p:sp>
        <p:nvSpPr>
          <p:cNvPr id="5" name="Object4"/>
          <p:cNvSpPr/>
          <p:nvPr/>
        </p:nvSpPr>
        <p:spPr>
          <a:xfrm>
            <a:off x="0" y="914400"/>
            <a:ext cx="8767072" cy="13525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a:t>
            </a:r>
            <a:r>
              <a:rPr lang="en-US" sz="1400" b="1" dirty="0">
                <a:solidFill>
                  <a:srgbClr val="000000"/>
                </a:solidFill>
                <a:latin typeface="Arial" pitchFamily="34" charset="0"/>
                <a:ea typeface="Arial" pitchFamily="34" charset="-122"/>
                <a:cs typeface="Arial" pitchFamily="34" charset="-120"/>
              </a:rPr>
              <a:t>login block-for</a:t>
            </a:r>
            <a:r>
              <a:rPr lang="en-US" sz="1400" dirty="0">
                <a:solidFill>
                  <a:srgbClr val="000000"/>
                </a:solidFill>
                <a:latin typeface="Arial" pitchFamily="34" charset="0"/>
                <a:ea typeface="Arial" pitchFamily="34" charset="-122"/>
                <a:cs typeface="Arial" pitchFamily="34" charset="-120"/>
              </a:rPr>
              <a:t> command can defend against DoS attacks by disabling logins after a specified number of failed login attempts. The </a:t>
            </a:r>
            <a:r>
              <a:rPr lang="en-US" sz="1400" b="1" dirty="0">
                <a:solidFill>
                  <a:srgbClr val="000000"/>
                </a:solidFill>
                <a:latin typeface="Arial" pitchFamily="34" charset="0"/>
                <a:ea typeface="Arial" pitchFamily="34" charset="-122"/>
                <a:cs typeface="Arial" pitchFamily="34" charset="-120"/>
              </a:rPr>
              <a:t>login quiet-mode</a:t>
            </a:r>
            <a:r>
              <a:rPr lang="en-US" sz="1400" dirty="0">
                <a:solidFill>
                  <a:srgbClr val="000000"/>
                </a:solidFill>
                <a:latin typeface="Arial" pitchFamily="34" charset="0"/>
                <a:ea typeface="Arial" pitchFamily="34" charset="-122"/>
                <a:cs typeface="Arial" pitchFamily="34" charset="-120"/>
              </a:rPr>
              <a:t> command maps to an ACL that identifies the permitted hosts. The </a:t>
            </a:r>
            <a:r>
              <a:rPr lang="en-US" sz="1400" b="1" dirty="0">
                <a:solidFill>
                  <a:srgbClr val="000000"/>
                </a:solidFill>
                <a:latin typeface="Arial" pitchFamily="34" charset="0"/>
                <a:ea typeface="Arial" pitchFamily="34" charset="-122"/>
                <a:cs typeface="Arial" pitchFamily="34" charset="-120"/>
              </a:rPr>
              <a:t>login delay</a:t>
            </a:r>
            <a:r>
              <a:rPr lang="en-US" sz="1400" dirty="0">
                <a:solidFill>
                  <a:srgbClr val="000000"/>
                </a:solidFill>
                <a:latin typeface="Arial" pitchFamily="34" charset="0"/>
                <a:ea typeface="Arial" pitchFamily="34" charset="-122"/>
                <a:cs typeface="Arial" pitchFamily="34" charset="-120"/>
              </a:rPr>
              <a:t> command specifies the number of seconds the user must wait between unsuccessful login attempts. The </a:t>
            </a:r>
            <a:r>
              <a:rPr lang="en-US" sz="1400" b="1" dirty="0">
                <a:solidFill>
                  <a:srgbClr val="000000"/>
                </a:solidFill>
                <a:latin typeface="Arial" pitchFamily="34" charset="0"/>
                <a:ea typeface="Arial" pitchFamily="34" charset="-122"/>
                <a:cs typeface="Arial" pitchFamily="34" charset="-120"/>
              </a:rPr>
              <a:t>login on-success</a:t>
            </a:r>
            <a:r>
              <a:rPr lang="en-US" sz="1400" dirty="0">
                <a:solidFill>
                  <a:srgbClr val="000000"/>
                </a:solidFill>
                <a:latin typeface="Arial" pitchFamily="34" charset="0"/>
                <a:ea typeface="Arial" pitchFamily="34" charset="-122"/>
                <a:cs typeface="Arial" pitchFamily="34" charset="-120"/>
              </a:rPr>
              <a:t> and </a:t>
            </a:r>
            <a:r>
              <a:rPr lang="en-US" sz="1400" b="1" dirty="0">
                <a:solidFill>
                  <a:srgbClr val="000000"/>
                </a:solidFill>
                <a:latin typeface="Arial" pitchFamily="34" charset="0"/>
                <a:ea typeface="Arial" pitchFamily="34" charset="-122"/>
                <a:cs typeface="Arial" pitchFamily="34" charset="-120"/>
              </a:rPr>
              <a:t>login on-failure</a:t>
            </a:r>
            <a:r>
              <a:rPr lang="en-US" sz="1400" dirty="0">
                <a:solidFill>
                  <a:srgbClr val="000000"/>
                </a:solidFill>
                <a:latin typeface="Arial" pitchFamily="34" charset="0"/>
                <a:ea typeface="Arial" pitchFamily="34" charset="-122"/>
                <a:cs typeface="Arial" pitchFamily="34" charset="-120"/>
              </a:rPr>
              <a:t> commands log successful and unsuccessful login attempts.</a:t>
            </a:r>
            <a:endParaRPr lang="en-US" sz="1400" dirty="0"/>
          </a:p>
        </p:txBody>
      </p:sp>
      <p:pic>
        <p:nvPicPr>
          <p:cNvPr id="7" name="Picture 6">
            <a:extLst>
              <a:ext uri="{FF2B5EF4-FFF2-40B4-BE49-F238E27FC236}">
                <a16:creationId xmlns:a16="http://schemas.microsoft.com/office/drawing/2014/main" id="{3B852264-4369-47DB-92FF-FC93D4F8C714}"/>
              </a:ext>
            </a:extLst>
          </p:cNvPr>
          <p:cNvPicPr>
            <a:picLocks noChangeAspect="1"/>
          </p:cNvPicPr>
          <p:nvPr/>
        </p:nvPicPr>
        <p:blipFill>
          <a:blip r:embed="rId3"/>
          <a:stretch>
            <a:fillRect/>
          </a:stretch>
        </p:blipFill>
        <p:spPr>
          <a:xfrm>
            <a:off x="1532002" y="2706692"/>
            <a:ext cx="5315223" cy="92714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Enhanced Security for Virtual Logins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Enable Login Enhancements</a:t>
            </a:r>
          </a:p>
        </p:txBody>
      </p:sp>
      <p:sp>
        <p:nvSpPr>
          <p:cNvPr id="5" name="Object4"/>
          <p:cNvSpPr/>
          <p:nvPr/>
        </p:nvSpPr>
        <p:spPr>
          <a:xfrm>
            <a:off x="-1" y="914400"/>
            <a:ext cx="894449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help a Cisco IOS device provide DoS detection, use the </a:t>
            </a:r>
            <a:r>
              <a:rPr lang="en-US" sz="1400" b="1" dirty="0">
                <a:solidFill>
                  <a:srgbClr val="000000"/>
                </a:solidFill>
                <a:latin typeface="Arial" pitchFamily="34" charset="0"/>
                <a:ea typeface="Arial" pitchFamily="34" charset="-122"/>
                <a:cs typeface="Arial" pitchFamily="34" charset="-120"/>
              </a:rPr>
              <a:t>login block-for </a:t>
            </a:r>
            <a:r>
              <a:rPr lang="en-US" sz="1400" dirty="0">
                <a:solidFill>
                  <a:srgbClr val="000000"/>
                </a:solidFill>
                <a:latin typeface="Arial" pitchFamily="34" charset="0"/>
                <a:ea typeface="Arial" pitchFamily="34" charset="-122"/>
                <a:cs typeface="Arial" pitchFamily="34" charset="-120"/>
              </a:rPr>
              <a:t>command, which must be issued before any other login command. The </a:t>
            </a:r>
            <a:r>
              <a:rPr lang="en-US" sz="1400" b="1" dirty="0">
                <a:solidFill>
                  <a:srgbClr val="000000"/>
                </a:solidFill>
                <a:latin typeface="Arial" pitchFamily="34" charset="0"/>
                <a:ea typeface="Arial" pitchFamily="34" charset="-122"/>
                <a:cs typeface="Arial" pitchFamily="34" charset="-120"/>
              </a:rPr>
              <a:t>login block-for </a:t>
            </a:r>
            <a:r>
              <a:rPr lang="en-US" sz="1400" dirty="0">
                <a:solidFill>
                  <a:srgbClr val="000000"/>
                </a:solidFill>
                <a:latin typeface="Arial" pitchFamily="34" charset="0"/>
                <a:ea typeface="Arial" pitchFamily="34" charset="-122"/>
                <a:cs typeface="Arial" pitchFamily="34" charset="-120"/>
              </a:rPr>
              <a:t>command monitors login device activity and operates in two modes: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Normal mode </a:t>
            </a:r>
            <a:r>
              <a:rPr lang="en-US" sz="1400" dirty="0">
                <a:solidFill>
                  <a:srgbClr val="000000"/>
                </a:solidFill>
                <a:latin typeface="Arial" pitchFamily="34" charset="0"/>
                <a:ea typeface="Arial" pitchFamily="34" charset="-122"/>
                <a:cs typeface="Arial" pitchFamily="34" charset="-120"/>
              </a:rPr>
              <a:t>- Also called watch mode, the router keeps count of the number of failed login attempts within an identified amount of time.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Quiet mode </a:t>
            </a:r>
            <a:r>
              <a:rPr lang="en-US" sz="1400" dirty="0">
                <a:solidFill>
                  <a:srgbClr val="000000"/>
                </a:solidFill>
                <a:latin typeface="Arial" pitchFamily="34" charset="0"/>
                <a:ea typeface="Arial" pitchFamily="34" charset="-122"/>
                <a:cs typeface="Arial" pitchFamily="34" charset="-120"/>
              </a:rPr>
              <a:t>– Also called the quiet period. If the number of failed logins exceeds the configured threshold, all login attempts using Telnet, SSH, and HTTP are denied for the time specified in the </a:t>
            </a:r>
            <a:r>
              <a:rPr lang="en-US" sz="1400" b="1" dirty="0">
                <a:solidFill>
                  <a:srgbClr val="000000"/>
                </a:solidFill>
                <a:latin typeface="Arial" pitchFamily="34" charset="0"/>
                <a:ea typeface="Arial" pitchFamily="34" charset="-122"/>
                <a:cs typeface="Arial" pitchFamily="34" charset="-120"/>
              </a:rPr>
              <a:t>login block-for </a:t>
            </a:r>
            <a:r>
              <a:rPr lang="en-US" sz="1400" dirty="0">
                <a:solidFill>
                  <a:srgbClr val="000000"/>
                </a:solidFill>
                <a:latin typeface="Arial" pitchFamily="34" charset="0"/>
                <a:ea typeface="Arial" pitchFamily="34" charset="-122"/>
                <a:cs typeface="Arial" pitchFamily="34" charset="-120"/>
              </a:rPr>
              <a:t>command.</a:t>
            </a:r>
          </a:p>
          <a:p>
            <a:pPr>
              <a:lnSpc>
                <a:spcPts val="2000"/>
              </a:lnSpc>
            </a:pPr>
            <a:r>
              <a:rPr lang="en-US" sz="1400" dirty="0">
                <a:solidFill>
                  <a:srgbClr val="000000"/>
                </a:solidFill>
                <a:latin typeface="Arial" pitchFamily="34" charset="0"/>
                <a:ea typeface="Arial" pitchFamily="34" charset="-122"/>
                <a:cs typeface="Arial" pitchFamily="34" charset="-120"/>
              </a:rPr>
              <a:t>    </a:t>
            </a:r>
            <a:endParaRPr lang="en-US" sz="1400" dirty="0"/>
          </a:p>
        </p:txBody>
      </p:sp>
      <p:pic>
        <p:nvPicPr>
          <p:cNvPr id="7" name="Picture 6">
            <a:extLst>
              <a:ext uri="{FF2B5EF4-FFF2-40B4-BE49-F238E27FC236}">
                <a16:creationId xmlns:a16="http://schemas.microsoft.com/office/drawing/2014/main" id="{E712B04C-FF9B-402F-AFCA-B50E5E793823}"/>
              </a:ext>
            </a:extLst>
          </p:cNvPr>
          <p:cNvPicPr>
            <a:picLocks noChangeAspect="1"/>
          </p:cNvPicPr>
          <p:nvPr/>
        </p:nvPicPr>
        <p:blipFill>
          <a:blip r:embed="rId3"/>
          <a:stretch>
            <a:fillRect/>
          </a:stretch>
        </p:blipFill>
        <p:spPr>
          <a:xfrm>
            <a:off x="1645272" y="3302430"/>
            <a:ext cx="4972306" cy="123196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Enhanced Security for Virtual Logins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Log Failed Attempts</a:t>
            </a:r>
          </a:p>
        </p:txBody>
      </p:sp>
      <p:sp>
        <p:nvSpPr>
          <p:cNvPr id="5" name="Object4"/>
          <p:cNvSpPr/>
          <p:nvPr/>
        </p:nvSpPr>
        <p:spPr>
          <a:xfrm>
            <a:off x="-1" y="914400"/>
            <a:ext cx="8934595" cy="1521673"/>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There are three commands that can be configured to help an administrator detect a password attack. Each lets a device to generate syslog messages for failed or successful login attempts. The first two commands, </a:t>
            </a:r>
            <a:r>
              <a:rPr lang="en-US" sz="1400" b="1" dirty="0">
                <a:solidFill>
                  <a:srgbClr val="000000"/>
                </a:solidFill>
                <a:latin typeface="Arial" pitchFamily="34" charset="0"/>
                <a:ea typeface="Arial" pitchFamily="34" charset="-122"/>
                <a:cs typeface="Arial" pitchFamily="34" charset="-120"/>
              </a:rPr>
              <a:t>login on-success log</a:t>
            </a:r>
            <a:r>
              <a:rPr lang="en-US" sz="1400" dirty="0">
                <a:solidFill>
                  <a:srgbClr val="000000"/>
                </a:solidFill>
                <a:latin typeface="Arial" pitchFamily="34" charset="0"/>
                <a:ea typeface="Arial" pitchFamily="34" charset="-122"/>
                <a:cs typeface="Arial" pitchFamily="34" charset="-120"/>
              </a:rPr>
              <a:t> and </a:t>
            </a:r>
            <a:r>
              <a:rPr lang="en-US" sz="1400" b="1" dirty="0">
                <a:solidFill>
                  <a:srgbClr val="000000"/>
                </a:solidFill>
                <a:latin typeface="Arial" pitchFamily="34" charset="0"/>
                <a:ea typeface="Arial" pitchFamily="34" charset="-122"/>
                <a:cs typeface="Arial" pitchFamily="34" charset="-120"/>
              </a:rPr>
              <a:t>login on-failure log</a:t>
            </a:r>
            <a:r>
              <a:rPr lang="en-US" sz="1400" dirty="0">
                <a:solidFill>
                  <a:srgbClr val="000000"/>
                </a:solidFill>
                <a:latin typeface="Arial" pitchFamily="34" charset="0"/>
                <a:ea typeface="Arial" pitchFamily="34" charset="-122"/>
                <a:cs typeface="Arial" pitchFamily="34" charset="-120"/>
              </a:rPr>
              <a:t>, generate syslog messages for successful and unsuccessful login attempts. An alternative to the </a:t>
            </a:r>
            <a:r>
              <a:rPr lang="en-US" sz="1400" b="1" dirty="0">
                <a:solidFill>
                  <a:srgbClr val="000000"/>
                </a:solidFill>
                <a:latin typeface="Arial" pitchFamily="34" charset="0"/>
                <a:ea typeface="Arial" pitchFamily="34" charset="-122"/>
                <a:cs typeface="Arial" pitchFamily="34" charset="-120"/>
              </a:rPr>
              <a:t>login on-failure log </a:t>
            </a:r>
            <a:r>
              <a:rPr lang="en-US" sz="1400" dirty="0">
                <a:solidFill>
                  <a:srgbClr val="000000"/>
                </a:solidFill>
                <a:latin typeface="Arial" pitchFamily="34" charset="0"/>
                <a:ea typeface="Arial" pitchFamily="34" charset="-122"/>
                <a:cs typeface="Arial" pitchFamily="34" charset="-120"/>
              </a:rPr>
              <a:t>command is the </a:t>
            </a:r>
            <a:r>
              <a:rPr lang="en-US" sz="1400" b="1" dirty="0">
                <a:solidFill>
                  <a:srgbClr val="000000"/>
                </a:solidFill>
                <a:latin typeface="Arial" pitchFamily="34" charset="0"/>
                <a:ea typeface="Arial" pitchFamily="34" charset="-122"/>
                <a:cs typeface="Arial" pitchFamily="34" charset="-120"/>
              </a:rPr>
              <a:t>security authentication failure rate </a:t>
            </a:r>
            <a:r>
              <a:rPr lang="en-US" sz="1400" dirty="0">
                <a:solidFill>
                  <a:srgbClr val="000000"/>
                </a:solidFill>
                <a:latin typeface="Arial" pitchFamily="34" charset="0"/>
                <a:ea typeface="Arial" pitchFamily="34" charset="-122"/>
                <a:cs typeface="Arial" pitchFamily="34" charset="-120"/>
              </a:rPr>
              <a:t>command can be configured to generate a log message when the login failure rate is exceeded.</a:t>
            </a:r>
            <a:endParaRPr lang="en-US" sz="1400" dirty="0"/>
          </a:p>
        </p:txBody>
      </p:sp>
      <p:pic>
        <p:nvPicPr>
          <p:cNvPr id="7" name="Picture 6">
            <a:extLst>
              <a:ext uri="{FF2B5EF4-FFF2-40B4-BE49-F238E27FC236}">
                <a16:creationId xmlns:a16="http://schemas.microsoft.com/office/drawing/2014/main" id="{5989B09C-294B-4F74-92BC-B9ABD8DAB3FB}"/>
              </a:ext>
            </a:extLst>
          </p:cNvPr>
          <p:cNvPicPr>
            <a:picLocks noChangeAspect="1"/>
          </p:cNvPicPr>
          <p:nvPr/>
        </p:nvPicPr>
        <p:blipFill>
          <a:blip r:embed="rId3"/>
          <a:stretch>
            <a:fillRect/>
          </a:stretch>
        </p:blipFill>
        <p:spPr>
          <a:xfrm>
            <a:off x="343213" y="2517025"/>
            <a:ext cx="8058564" cy="533427"/>
          </a:xfrm>
          <a:prstGeom prst="rect">
            <a:avLst/>
          </a:prstGeom>
        </p:spPr>
      </p:pic>
      <p:pic>
        <p:nvPicPr>
          <p:cNvPr id="9" name="Picture 8">
            <a:extLst>
              <a:ext uri="{FF2B5EF4-FFF2-40B4-BE49-F238E27FC236}">
                <a16:creationId xmlns:a16="http://schemas.microsoft.com/office/drawing/2014/main" id="{62A17689-1A54-4665-8DC1-A3EC008B9E58}"/>
              </a:ext>
            </a:extLst>
          </p:cNvPr>
          <p:cNvPicPr>
            <a:picLocks noChangeAspect="1"/>
          </p:cNvPicPr>
          <p:nvPr/>
        </p:nvPicPr>
        <p:blipFill>
          <a:blip r:embed="rId4"/>
          <a:stretch>
            <a:fillRect/>
          </a:stretch>
        </p:blipFill>
        <p:spPr>
          <a:xfrm>
            <a:off x="368614" y="3208648"/>
            <a:ext cx="8033163" cy="27306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Secure Device Access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secure administrative devices.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49392710"/>
              </p:ext>
            </p:extLst>
          </p:nvPr>
        </p:nvGraphicFramePr>
        <p:xfrm>
          <a:off x="423333" y="1625600"/>
          <a:ext cx="8263467" cy="1351233"/>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Securing the Edge Router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to secure a network perimeter.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Configure Secure Administrative Access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Use the correct commands to configure passwords on a Cisco IOS device.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100" dirty="0">
                          <a:effectLst/>
                        </a:rPr>
                        <a:t>Configure Enhanced Security for Virtual Logins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Use the correct commands to configure enhanced security for virtual logins.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100" dirty="0">
                          <a:effectLst/>
                        </a:rPr>
                        <a:t>Configure SSH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Configure an SSH daemon for secure remote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Enhanced Security for Virtual Logins</a:t>
            </a:r>
          </a:p>
        </p:txBody>
      </p:sp>
      <p:sp>
        <p:nvSpPr>
          <p:cNvPr id="3" name="Object2"/>
          <p:cNvSpPr>
            <a:spLocks noGrp="1"/>
          </p:cNvSpPr>
          <p:nvPr>
            <p:ph type="body" idx="100" hasCustomPrompt="1"/>
          </p:nvPr>
        </p:nvSpPr>
        <p:spPr>
          <a:xfrm>
            <a:off x="0" y="274320"/>
            <a:ext cx="9144000" cy="507076"/>
          </a:xfrm>
          <a:prstGeom prst="rect">
            <a:avLst/>
          </a:prstGeom>
          <a:noFill/>
          <a:ln/>
        </p:spPr>
        <p:txBody>
          <a:bodyPr wrap="square" rtlCol="0"/>
          <a:lstStyle/>
          <a:p>
            <a:pPr marL="0" indent="0">
              <a:buNone/>
            </a:pPr>
            <a:r>
              <a:rPr lang="en-US" dirty="0"/>
              <a:t>Log Failed Attempts (Cont.)</a:t>
            </a:r>
          </a:p>
        </p:txBody>
      </p:sp>
      <p:sp>
        <p:nvSpPr>
          <p:cNvPr id="5" name="Object4"/>
          <p:cNvSpPr/>
          <p:nvPr/>
        </p:nvSpPr>
        <p:spPr>
          <a:xfrm>
            <a:off x="-1" y="914400"/>
            <a:ext cx="9035936" cy="972589"/>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show login </a:t>
            </a:r>
            <a:r>
              <a:rPr lang="en-US" sz="1400" dirty="0">
                <a:solidFill>
                  <a:srgbClr val="000000"/>
                </a:solidFill>
                <a:latin typeface="Arial" pitchFamily="34" charset="0"/>
                <a:ea typeface="Arial" pitchFamily="34" charset="-122"/>
                <a:cs typeface="Arial" pitchFamily="34" charset="-120"/>
              </a:rPr>
              <a:t>command to verify the </a:t>
            </a:r>
            <a:r>
              <a:rPr lang="en-US" sz="1400" b="1" dirty="0">
                <a:solidFill>
                  <a:srgbClr val="000000"/>
                </a:solidFill>
                <a:latin typeface="Arial" pitchFamily="34" charset="0"/>
                <a:ea typeface="Arial" pitchFamily="34" charset="-122"/>
                <a:cs typeface="Arial" pitchFamily="34" charset="-120"/>
              </a:rPr>
              <a:t>login block-for </a:t>
            </a:r>
            <a:r>
              <a:rPr lang="en-US" sz="1400" dirty="0">
                <a:solidFill>
                  <a:srgbClr val="000000"/>
                </a:solidFill>
                <a:latin typeface="Arial" pitchFamily="34" charset="0"/>
                <a:ea typeface="Arial" pitchFamily="34" charset="-122"/>
                <a:cs typeface="Arial" pitchFamily="34" charset="-120"/>
              </a:rPr>
              <a:t>command settings and current mode. </a:t>
            </a:r>
          </a:p>
          <a:p>
            <a:pPr>
              <a:lnSpc>
                <a:spcPts val="2000"/>
              </a:lnSpc>
            </a:pPr>
            <a:r>
              <a:rPr lang="en-US" sz="1400" dirty="0">
                <a:solidFill>
                  <a:srgbClr val="000000"/>
                </a:solidFill>
                <a:latin typeface="Arial" pitchFamily="34" charset="0"/>
                <a:ea typeface="Arial" pitchFamily="34" charset="-122"/>
                <a:cs typeface="Arial" pitchFamily="34" charset="-120"/>
              </a:rPr>
              <a:t>The </a:t>
            </a:r>
            <a:r>
              <a:rPr lang="en-US" sz="1400" b="1" dirty="0">
                <a:solidFill>
                  <a:srgbClr val="000000"/>
                </a:solidFill>
                <a:latin typeface="Arial" pitchFamily="34" charset="0"/>
                <a:ea typeface="Arial" pitchFamily="34" charset="-122"/>
                <a:cs typeface="Arial" pitchFamily="34" charset="-120"/>
              </a:rPr>
              <a:t>show login failures </a:t>
            </a:r>
            <a:r>
              <a:rPr lang="en-US" sz="1400" dirty="0">
                <a:solidFill>
                  <a:srgbClr val="000000"/>
                </a:solidFill>
                <a:latin typeface="Arial" pitchFamily="34" charset="0"/>
                <a:ea typeface="Arial" pitchFamily="34" charset="-122"/>
                <a:cs typeface="Arial" pitchFamily="34" charset="-120"/>
              </a:rPr>
              <a:t>command displays additional information regarding the failed attempts, such as the IP address from which the failed login attempts originated.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pic>
        <p:nvPicPr>
          <p:cNvPr id="10" name="Picture 9">
            <a:extLst>
              <a:ext uri="{FF2B5EF4-FFF2-40B4-BE49-F238E27FC236}">
                <a16:creationId xmlns:a16="http://schemas.microsoft.com/office/drawing/2014/main" id="{84AEFB47-F6A5-4E8B-BD2A-8027079B6AD2}"/>
              </a:ext>
            </a:extLst>
          </p:cNvPr>
          <p:cNvPicPr>
            <a:picLocks noChangeAspect="1"/>
          </p:cNvPicPr>
          <p:nvPr/>
        </p:nvPicPr>
        <p:blipFill>
          <a:blip r:embed="rId3"/>
          <a:stretch>
            <a:fillRect/>
          </a:stretch>
        </p:blipFill>
        <p:spPr>
          <a:xfrm>
            <a:off x="1727054" y="2205533"/>
            <a:ext cx="5689892" cy="2101958"/>
          </a:xfrm>
          <a:prstGeom prst="rect">
            <a:avLst/>
          </a:prstGeom>
        </p:spPr>
      </p:pic>
    </p:spTree>
    <p:extLst>
      <p:ext uri="{BB962C8B-B14F-4D97-AF65-F5344CB8AC3E}">
        <p14:creationId xmlns:p14="http://schemas.microsoft.com/office/powerpoint/2010/main" val="403076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63910-FCA8-4D73-91B6-44507CD30BEA}"/>
              </a:ext>
            </a:extLst>
          </p:cNvPr>
          <p:cNvSpPr>
            <a:spLocks noGrp="1"/>
          </p:cNvSpPr>
          <p:nvPr>
            <p:ph type="body" idx="100"/>
          </p:nvPr>
        </p:nvSpPr>
        <p:spPr/>
        <p:txBody>
          <a:bodyPr/>
          <a:lstStyle/>
          <a:p>
            <a:r>
              <a:rPr lang="en-US" dirty="0"/>
              <a:t>Video – Configure Passwords and Enhanced Login</a:t>
            </a:r>
          </a:p>
        </p:txBody>
      </p:sp>
      <p:sp>
        <p:nvSpPr>
          <p:cNvPr id="3" name="Text Placeholder 2">
            <a:extLst>
              <a:ext uri="{FF2B5EF4-FFF2-40B4-BE49-F238E27FC236}">
                <a16:creationId xmlns:a16="http://schemas.microsoft.com/office/drawing/2014/main" id="{0D27C403-9835-4137-8DF1-F1A7E641C7B2}"/>
              </a:ext>
            </a:extLst>
          </p:cNvPr>
          <p:cNvSpPr>
            <a:spLocks noGrp="1"/>
          </p:cNvSpPr>
          <p:nvPr>
            <p:ph type="body" idx="101"/>
          </p:nvPr>
        </p:nvSpPr>
        <p:spPr/>
        <p:txBody>
          <a:bodyPr/>
          <a:lstStyle/>
          <a:p>
            <a:r>
              <a:rPr lang="en-US" dirty="0"/>
              <a:t>Configure Enhanced Security for Virtual Logins</a:t>
            </a:r>
          </a:p>
          <a:p>
            <a:endParaRPr lang="en-US" dirty="0"/>
          </a:p>
        </p:txBody>
      </p:sp>
      <p:pic>
        <p:nvPicPr>
          <p:cNvPr id="5" name="Picture 4">
            <a:extLst>
              <a:ext uri="{FF2B5EF4-FFF2-40B4-BE49-F238E27FC236}">
                <a16:creationId xmlns:a16="http://schemas.microsoft.com/office/drawing/2014/main" id="{5E8C3700-A0F7-4CCE-A156-CFCB26E20FC8}"/>
              </a:ext>
            </a:extLst>
          </p:cNvPr>
          <p:cNvPicPr>
            <a:picLocks noChangeAspect="1"/>
          </p:cNvPicPr>
          <p:nvPr/>
        </p:nvPicPr>
        <p:blipFill>
          <a:blip r:embed="rId3"/>
          <a:stretch>
            <a:fillRect/>
          </a:stretch>
        </p:blipFill>
        <p:spPr>
          <a:xfrm>
            <a:off x="1451872" y="1113400"/>
            <a:ext cx="5718042" cy="3220401"/>
          </a:xfrm>
          <a:prstGeom prst="rect">
            <a:avLst/>
          </a:prstGeom>
        </p:spPr>
      </p:pic>
    </p:spTree>
    <p:extLst>
      <p:ext uri="{BB962C8B-B14F-4D97-AF65-F5344CB8AC3E}">
        <p14:creationId xmlns:p14="http://schemas.microsoft.com/office/powerpoint/2010/main" val="243202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4.4 Configure SSH</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The Need for SSH</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pic>
        <p:nvPicPr>
          <p:cNvPr id="7" name="Picture 6">
            <a:extLst>
              <a:ext uri="{FF2B5EF4-FFF2-40B4-BE49-F238E27FC236}">
                <a16:creationId xmlns:a16="http://schemas.microsoft.com/office/drawing/2014/main" id="{BC5A2793-6866-4AF8-BF8F-881613ABF5B7}"/>
              </a:ext>
            </a:extLst>
          </p:cNvPr>
          <p:cNvPicPr>
            <a:picLocks noChangeAspect="1"/>
          </p:cNvPicPr>
          <p:nvPr/>
        </p:nvPicPr>
        <p:blipFill>
          <a:blip r:embed="rId3"/>
          <a:stretch>
            <a:fillRect/>
          </a:stretch>
        </p:blipFill>
        <p:spPr>
          <a:xfrm>
            <a:off x="980711" y="731520"/>
            <a:ext cx="7182577" cy="37586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Enable SSH</a:t>
            </a:r>
          </a:p>
        </p:txBody>
      </p:sp>
      <p:sp>
        <p:nvSpPr>
          <p:cNvPr id="5" name="Object4"/>
          <p:cNvSpPr/>
          <p:nvPr/>
        </p:nvSpPr>
        <p:spPr>
          <a:xfrm>
            <a:off x="0" y="914400"/>
            <a:ext cx="333375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Configure a Cisco device to support SSH using the following six steps: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b="1" dirty="0">
                <a:solidFill>
                  <a:srgbClr val="000000"/>
                </a:solidFill>
                <a:latin typeface="Arial" pitchFamily="34" charset="0"/>
                <a:ea typeface="Arial" pitchFamily="34" charset="-122"/>
                <a:cs typeface="Arial" pitchFamily="34" charset="-120"/>
              </a:rPr>
              <a:t>Step 1</a:t>
            </a:r>
            <a:r>
              <a:rPr lang="en-US" sz="1400" dirty="0">
                <a:solidFill>
                  <a:srgbClr val="000000"/>
                </a:solidFill>
                <a:latin typeface="Arial" pitchFamily="34" charset="0"/>
                <a:ea typeface="Arial" pitchFamily="34" charset="-122"/>
                <a:cs typeface="Arial" pitchFamily="34" charset="-120"/>
              </a:rPr>
              <a:t>. Configure a unique device hostname. </a:t>
            </a:r>
          </a:p>
          <a:p>
            <a:pPr>
              <a:lnSpc>
                <a:spcPts val="2000"/>
              </a:lnSpc>
            </a:pPr>
            <a:r>
              <a:rPr lang="en-US" sz="1400" b="1" dirty="0">
                <a:solidFill>
                  <a:srgbClr val="000000"/>
                </a:solidFill>
                <a:latin typeface="Arial" pitchFamily="34" charset="0"/>
                <a:ea typeface="Arial" pitchFamily="34" charset="-122"/>
                <a:cs typeface="Arial" pitchFamily="34" charset="-120"/>
              </a:rPr>
              <a:t>Step 2</a:t>
            </a:r>
            <a:r>
              <a:rPr lang="en-US" sz="1400" dirty="0">
                <a:solidFill>
                  <a:srgbClr val="000000"/>
                </a:solidFill>
                <a:latin typeface="Arial" pitchFamily="34" charset="0"/>
                <a:ea typeface="Arial" pitchFamily="34" charset="-122"/>
                <a:cs typeface="Arial" pitchFamily="34" charset="-120"/>
              </a:rPr>
              <a:t>. Configure the IP domain name. </a:t>
            </a:r>
          </a:p>
          <a:p>
            <a:pPr>
              <a:lnSpc>
                <a:spcPts val="2000"/>
              </a:lnSpc>
            </a:pPr>
            <a:r>
              <a:rPr lang="en-US" sz="1400" b="1" dirty="0">
                <a:solidFill>
                  <a:srgbClr val="000000"/>
                </a:solidFill>
                <a:latin typeface="Arial" pitchFamily="34" charset="0"/>
                <a:ea typeface="Arial" pitchFamily="34" charset="-122"/>
                <a:cs typeface="Arial" pitchFamily="34" charset="-120"/>
              </a:rPr>
              <a:t>Step 3</a:t>
            </a:r>
            <a:r>
              <a:rPr lang="en-US" sz="1400" dirty="0">
                <a:solidFill>
                  <a:srgbClr val="000000"/>
                </a:solidFill>
                <a:latin typeface="Arial" pitchFamily="34" charset="0"/>
                <a:ea typeface="Arial" pitchFamily="34" charset="-122"/>
                <a:cs typeface="Arial" pitchFamily="34" charset="-120"/>
              </a:rPr>
              <a:t>. Generate a key to encrypt SSH traffic. </a:t>
            </a:r>
          </a:p>
          <a:p>
            <a:pPr>
              <a:lnSpc>
                <a:spcPts val="2000"/>
              </a:lnSpc>
            </a:pPr>
            <a:r>
              <a:rPr lang="en-US" sz="1400" b="1" dirty="0">
                <a:solidFill>
                  <a:srgbClr val="000000"/>
                </a:solidFill>
                <a:latin typeface="Arial" pitchFamily="34" charset="0"/>
                <a:ea typeface="Arial" pitchFamily="34" charset="-122"/>
                <a:cs typeface="Arial" pitchFamily="34" charset="-120"/>
              </a:rPr>
              <a:t>Step 4</a:t>
            </a:r>
            <a:r>
              <a:rPr lang="en-US" sz="1400" dirty="0">
                <a:solidFill>
                  <a:srgbClr val="000000"/>
                </a:solidFill>
                <a:latin typeface="Arial" pitchFamily="34" charset="0"/>
                <a:ea typeface="Arial" pitchFamily="34" charset="-122"/>
                <a:cs typeface="Arial" pitchFamily="34" charset="-120"/>
              </a:rPr>
              <a:t>. Verify or create a local database entry. </a:t>
            </a:r>
          </a:p>
          <a:p>
            <a:pPr>
              <a:lnSpc>
                <a:spcPts val="2000"/>
              </a:lnSpc>
            </a:pPr>
            <a:r>
              <a:rPr lang="en-US" sz="1400" b="1" dirty="0">
                <a:solidFill>
                  <a:srgbClr val="000000"/>
                </a:solidFill>
                <a:latin typeface="Arial" pitchFamily="34" charset="0"/>
                <a:ea typeface="Arial" pitchFamily="34" charset="-122"/>
                <a:cs typeface="Arial" pitchFamily="34" charset="-120"/>
              </a:rPr>
              <a:t>Step 5</a:t>
            </a:r>
            <a:r>
              <a:rPr lang="en-US" sz="1400" dirty="0">
                <a:solidFill>
                  <a:srgbClr val="000000"/>
                </a:solidFill>
                <a:latin typeface="Arial" pitchFamily="34" charset="0"/>
                <a:ea typeface="Arial" pitchFamily="34" charset="-122"/>
                <a:cs typeface="Arial" pitchFamily="34" charset="-120"/>
              </a:rPr>
              <a:t>. Authenticate against the local database. </a:t>
            </a:r>
          </a:p>
          <a:p>
            <a:pPr>
              <a:lnSpc>
                <a:spcPts val="2000"/>
              </a:lnSpc>
            </a:pPr>
            <a:r>
              <a:rPr lang="en-US" sz="1400" b="1" dirty="0">
                <a:solidFill>
                  <a:srgbClr val="000000"/>
                </a:solidFill>
                <a:latin typeface="Arial" pitchFamily="34" charset="0"/>
                <a:ea typeface="Arial" pitchFamily="34" charset="-122"/>
                <a:cs typeface="Arial" pitchFamily="34" charset="-120"/>
              </a:rPr>
              <a:t>Step 6</a:t>
            </a:r>
            <a:r>
              <a:rPr lang="en-US" sz="1400" dirty="0">
                <a:solidFill>
                  <a:srgbClr val="000000"/>
                </a:solidFill>
                <a:latin typeface="Arial" pitchFamily="34" charset="0"/>
                <a:ea typeface="Arial" pitchFamily="34" charset="-122"/>
                <a:cs typeface="Arial" pitchFamily="34" charset="-120"/>
              </a:rPr>
              <a:t>. Enable vty inbound SSH sessions. </a:t>
            </a:r>
            <a:endParaRPr lang="en-US" sz="1400" dirty="0"/>
          </a:p>
        </p:txBody>
      </p:sp>
      <p:pic>
        <p:nvPicPr>
          <p:cNvPr id="4" name="Picture 3">
            <a:extLst>
              <a:ext uri="{FF2B5EF4-FFF2-40B4-BE49-F238E27FC236}">
                <a16:creationId xmlns:a16="http://schemas.microsoft.com/office/drawing/2014/main" id="{AEA34855-CC3E-45DD-AB62-32EA060787C3}"/>
              </a:ext>
            </a:extLst>
          </p:cNvPr>
          <p:cNvPicPr>
            <a:picLocks noChangeAspect="1"/>
          </p:cNvPicPr>
          <p:nvPr/>
        </p:nvPicPr>
        <p:blipFill>
          <a:blip r:embed="rId3"/>
          <a:stretch>
            <a:fillRect/>
          </a:stretch>
        </p:blipFill>
        <p:spPr>
          <a:xfrm>
            <a:off x="3414881" y="1141002"/>
            <a:ext cx="5613127" cy="241182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extLst>
      <p:ext uri="{BB962C8B-B14F-4D97-AF65-F5344CB8AC3E}">
        <p14:creationId xmlns:p14="http://schemas.microsoft.com/office/powerpoint/2010/main" val="24940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Enhance SSH Login Security</a:t>
            </a:r>
          </a:p>
        </p:txBody>
      </p:sp>
      <p:sp>
        <p:nvSpPr>
          <p:cNvPr id="5" name="Object4"/>
          <p:cNvSpPr/>
          <p:nvPr/>
        </p:nvSpPr>
        <p:spPr>
          <a:xfrm>
            <a:off x="180975" y="838200"/>
            <a:ext cx="3505200" cy="13525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verify the optional SSH command settings, use the </a:t>
            </a:r>
            <a:r>
              <a:rPr lang="en-US" sz="1400" b="1" dirty="0">
                <a:solidFill>
                  <a:srgbClr val="000000"/>
                </a:solidFill>
                <a:latin typeface="Arial" pitchFamily="34" charset="0"/>
                <a:ea typeface="Arial" pitchFamily="34" charset="-122"/>
                <a:cs typeface="Arial" pitchFamily="34" charset="-120"/>
              </a:rPr>
              <a:t>show ip ssh</a:t>
            </a:r>
            <a:r>
              <a:rPr lang="en-US" sz="1400" dirty="0">
                <a:solidFill>
                  <a:srgbClr val="000000"/>
                </a:solidFill>
                <a:latin typeface="Arial" pitchFamily="34" charset="0"/>
                <a:ea typeface="Arial" pitchFamily="34" charset="-122"/>
                <a:cs typeface="Arial" pitchFamily="34" charset="-120"/>
              </a:rPr>
              <a:t> command. Use the </a:t>
            </a:r>
            <a:r>
              <a:rPr lang="en-US" sz="1400" b="1" dirty="0">
                <a:solidFill>
                  <a:srgbClr val="000000"/>
                </a:solidFill>
                <a:latin typeface="Arial" pitchFamily="34" charset="0"/>
                <a:ea typeface="Arial" pitchFamily="34" charset="-122"/>
                <a:cs typeface="Arial" pitchFamily="34" charset="-120"/>
              </a:rPr>
              <a:t>ip ssh time-out </a:t>
            </a:r>
            <a:r>
              <a:rPr lang="en-US" sz="1400" i="1" dirty="0">
                <a:solidFill>
                  <a:srgbClr val="000000"/>
                </a:solidFill>
                <a:latin typeface="Arial" pitchFamily="34" charset="0"/>
                <a:ea typeface="Arial" pitchFamily="34" charset="-122"/>
                <a:cs typeface="Arial" pitchFamily="34" charset="-120"/>
              </a:rPr>
              <a:t>seconds</a:t>
            </a:r>
            <a:r>
              <a:rPr lang="en-US" sz="1400" dirty="0">
                <a:solidFill>
                  <a:srgbClr val="000000"/>
                </a:solidFill>
                <a:latin typeface="Arial" pitchFamily="34" charset="0"/>
                <a:ea typeface="Arial" pitchFamily="34" charset="-122"/>
                <a:cs typeface="Arial" pitchFamily="34" charset="-120"/>
              </a:rPr>
              <a:t> global configuration mode command to modify the default 120-second timeout interval. This configures the number of seconds that SSH can use to authenticate a user. By default, a user logging in has three attempts to enter the correct password before being disconnected. To configure a different number of consecutive SSH retries, use the </a:t>
            </a:r>
            <a:r>
              <a:rPr lang="en-US" sz="1400" b="1" dirty="0">
                <a:solidFill>
                  <a:srgbClr val="000000"/>
                </a:solidFill>
                <a:latin typeface="Arial" pitchFamily="34" charset="0"/>
                <a:ea typeface="Arial" pitchFamily="34" charset="-122"/>
                <a:cs typeface="Arial" pitchFamily="34" charset="-120"/>
              </a:rPr>
              <a:t>ip ssh authentication-retries </a:t>
            </a:r>
            <a:r>
              <a:rPr lang="en-US" sz="1400" i="1" dirty="0">
                <a:solidFill>
                  <a:srgbClr val="000000"/>
                </a:solidFill>
                <a:latin typeface="Arial" pitchFamily="34" charset="0"/>
                <a:ea typeface="Arial" pitchFamily="34" charset="-122"/>
                <a:cs typeface="Arial" pitchFamily="34" charset="-120"/>
              </a:rPr>
              <a:t>integer</a:t>
            </a:r>
            <a:r>
              <a:rPr lang="en-US" sz="1400" dirty="0">
                <a:solidFill>
                  <a:srgbClr val="000000"/>
                </a:solidFill>
                <a:latin typeface="Arial" pitchFamily="34" charset="0"/>
                <a:ea typeface="Arial" pitchFamily="34" charset="-122"/>
                <a:cs typeface="Arial" pitchFamily="34" charset="-120"/>
              </a:rPr>
              <a:t> global configuration mode command.</a:t>
            </a:r>
            <a:endParaRPr lang="en-US" sz="1400" dirty="0"/>
          </a:p>
        </p:txBody>
      </p:sp>
      <p:pic>
        <p:nvPicPr>
          <p:cNvPr id="4" name="Picture 3">
            <a:extLst>
              <a:ext uri="{FF2B5EF4-FFF2-40B4-BE49-F238E27FC236}">
                <a16:creationId xmlns:a16="http://schemas.microsoft.com/office/drawing/2014/main" id="{3FD1BF8B-8B0C-4EFC-983E-2AC54E89270D}"/>
              </a:ext>
            </a:extLst>
          </p:cNvPr>
          <p:cNvPicPr>
            <a:picLocks noChangeAspect="1"/>
          </p:cNvPicPr>
          <p:nvPr/>
        </p:nvPicPr>
        <p:blipFill>
          <a:blip r:embed="rId3"/>
          <a:stretch>
            <a:fillRect/>
          </a:stretch>
        </p:blipFill>
        <p:spPr>
          <a:xfrm>
            <a:off x="4068680" y="1087635"/>
            <a:ext cx="4618120" cy="275867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Connect a Router to an SSH-Enabled Router</a:t>
            </a:r>
          </a:p>
        </p:txBody>
      </p:sp>
      <p:sp>
        <p:nvSpPr>
          <p:cNvPr id="5" name="Object4"/>
          <p:cNvSpPr/>
          <p:nvPr/>
        </p:nvSpPr>
        <p:spPr>
          <a:xfrm>
            <a:off x="104775" y="769620"/>
            <a:ext cx="2590801" cy="111633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verify the status of the client connections, use the </a:t>
            </a:r>
            <a:r>
              <a:rPr lang="en-US" sz="1400" b="1" dirty="0">
                <a:solidFill>
                  <a:srgbClr val="000000"/>
                </a:solidFill>
                <a:latin typeface="Arial" pitchFamily="34" charset="0"/>
                <a:ea typeface="Arial" pitchFamily="34" charset="-122"/>
                <a:cs typeface="Arial" pitchFamily="34" charset="-120"/>
              </a:rPr>
              <a:t>show ssh </a:t>
            </a:r>
            <a:r>
              <a:rPr lang="en-US" sz="1400" dirty="0">
                <a:solidFill>
                  <a:srgbClr val="000000"/>
                </a:solidFill>
                <a:latin typeface="Arial" pitchFamily="34" charset="0"/>
                <a:ea typeface="Arial" pitchFamily="34" charset="-122"/>
                <a:cs typeface="Arial" pitchFamily="34" charset="-120"/>
              </a:rPr>
              <a:t>command. There are two different ways to connect to an SSH-enabled router. By default, when SSH is enabled, a Cisco router can act as an SSH server or SSH client. As a server, a router can accept SSH client connections. As a client, a router can connect via SSH to another SSH-enabled router.</a:t>
            </a:r>
            <a:endParaRPr lang="en-US" sz="1400" dirty="0"/>
          </a:p>
        </p:txBody>
      </p:sp>
      <p:sp>
        <p:nvSpPr>
          <p:cNvPr id="6" name="TextBox 5">
            <a:extLst>
              <a:ext uri="{FF2B5EF4-FFF2-40B4-BE49-F238E27FC236}">
                <a16:creationId xmlns:a16="http://schemas.microsoft.com/office/drawing/2014/main" id="{28EAA54E-24A7-4D65-BD75-707721636705}"/>
              </a:ext>
            </a:extLst>
          </p:cNvPr>
          <p:cNvSpPr txBox="1"/>
          <p:nvPr/>
        </p:nvSpPr>
        <p:spPr>
          <a:xfrm>
            <a:off x="2911579" y="817827"/>
            <a:ext cx="167065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Check SSH Status</a:t>
            </a:r>
          </a:p>
        </p:txBody>
      </p:sp>
      <p:pic>
        <p:nvPicPr>
          <p:cNvPr id="7" name="Picture 6">
            <a:extLst>
              <a:ext uri="{FF2B5EF4-FFF2-40B4-BE49-F238E27FC236}">
                <a16:creationId xmlns:a16="http://schemas.microsoft.com/office/drawing/2014/main" id="{B71897FB-B539-4946-B526-37A1960D8FDE}"/>
              </a:ext>
            </a:extLst>
          </p:cNvPr>
          <p:cNvPicPr>
            <a:picLocks noChangeAspect="1"/>
          </p:cNvPicPr>
          <p:nvPr/>
        </p:nvPicPr>
        <p:blipFill>
          <a:blip r:embed="rId3"/>
          <a:stretch>
            <a:fillRect/>
          </a:stretch>
        </p:blipFill>
        <p:spPr>
          <a:xfrm>
            <a:off x="5438775" y="807663"/>
            <a:ext cx="3173835" cy="858333"/>
          </a:xfrm>
          <a:prstGeom prst="rect">
            <a:avLst/>
          </a:prstGeom>
        </p:spPr>
      </p:pic>
      <p:sp>
        <p:nvSpPr>
          <p:cNvPr id="9" name="TextBox 8">
            <a:extLst>
              <a:ext uri="{FF2B5EF4-FFF2-40B4-BE49-F238E27FC236}">
                <a16:creationId xmlns:a16="http://schemas.microsoft.com/office/drawing/2014/main" id="{5D0C2EAD-01E6-4826-988B-7145EBCB05DA}"/>
              </a:ext>
            </a:extLst>
          </p:cNvPr>
          <p:cNvSpPr txBox="1"/>
          <p:nvPr/>
        </p:nvSpPr>
        <p:spPr>
          <a:xfrm>
            <a:off x="2911579" y="1886116"/>
            <a:ext cx="1587294"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Connect from R2 </a:t>
            </a:r>
          </a:p>
          <a:p>
            <a:r>
              <a:rPr lang="en-US" sz="1400" dirty="0">
                <a:latin typeface="Arial" panose="020B0604020202020204" pitchFamily="34" charset="0"/>
                <a:cs typeface="Arial" panose="020B0604020202020204" pitchFamily="34" charset="0"/>
              </a:rPr>
              <a:t>To R1</a:t>
            </a:r>
          </a:p>
        </p:txBody>
      </p:sp>
      <p:pic>
        <p:nvPicPr>
          <p:cNvPr id="8" name="Picture 7">
            <a:extLst>
              <a:ext uri="{FF2B5EF4-FFF2-40B4-BE49-F238E27FC236}">
                <a16:creationId xmlns:a16="http://schemas.microsoft.com/office/drawing/2014/main" id="{93FB2C69-9E03-4443-909D-6F29A12E3587}"/>
              </a:ext>
            </a:extLst>
          </p:cNvPr>
          <p:cNvPicPr>
            <a:picLocks noChangeAspect="1"/>
          </p:cNvPicPr>
          <p:nvPr/>
        </p:nvPicPr>
        <p:blipFill>
          <a:blip r:embed="rId4"/>
          <a:stretch>
            <a:fillRect/>
          </a:stretch>
        </p:blipFill>
        <p:spPr>
          <a:xfrm>
            <a:off x="5438775" y="1893320"/>
            <a:ext cx="2628900" cy="1001486"/>
          </a:xfrm>
          <a:prstGeom prst="rect">
            <a:avLst/>
          </a:prstGeom>
        </p:spPr>
      </p:pic>
      <p:sp>
        <p:nvSpPr>
          <p:cNvPr id="11" name="TextBox 10">
            <a:extLst>
              <a:ext uri="{FF2B5EF4-FFF2-40B4-BE49-F238E27FC236}">
                <a16:creationId xmlns:a16="http://schemas.microsoft.com/office/drawing/2014/main" id="{3F90CEE4-5DF0-4946-B1DC-B4931778BF48}"/>
              </a:ext>
            </a:extLst>
          </p:cNvPr>
          <p:cNvSpPr txBox="1"/>
          <p:nvPr/>
        </p:nvSpPr>
        <p:spPr>
          <a:xfrm>
            <a:off x="2911579" y="3133484"/>
            <a:ext cx="203607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View SSH Connections</a:t>
            </a:r>
          </a:p>
        </p:txBody>
      </p:sp>
      <p:pic>
        <p:nvPicPr>
          <p:cNvPr id="10" name="Picture 9">
            <a:extLst>
              <a:ext uri="{FF2B5EF4-FFF2-40B4-BE49-F238E27FC236}">
                <a16:creationId xmlns:a16="http://schemas.microsoft.com/office/drawing/2014/main" id="{1A55BE3F-E4E3-4E06-BB2D-545E76314B0D}"/>
              </a:ext>
            </a:extLst>
          </p:cNvPr>
          <p:cNvPicPr>
            <a:picLocks noChangeAspect="1"/>
          </p:cNvPicPr>
          <p:nvPr/>
        </p:nvPicPr>
        <p:blipFill>
          <a:blip r:embed="rId5"/>
          <a:stretch>
            <a:fillRect/>
          </a:stretch>
        </p:blipFill>
        <p:spPr>
          <a:xfrm>
            <a:off x="4226996" y="3490880"/>
            <a:ext cx="4595258" cy="9221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Connect a Host to an SSH-Enabled Router</a:t>
            </a:r>
          </a:p>
        </p:txBody>
      </p:sp>
      <p:sp>
        <p:nvSpPr>
          <p:cNvPr id="5" name="Object4"/>
          <p:cNvSpPr/>
          <p:nvPr/>
        </p:nvSpPr>
        <p:spPr>
          <a:xfrm>
            <a:off x="251600" y="914400"/>
            <a:ext cx="376237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Connect using an SSH client (e.g., PuTTY, OpenSSH, TeraTerm) running on a host.</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Generally, the SSH client initiates an SSH connection to the router. The router SSH service prompts for the correct username and password combination. After the login is verified, the router can be managed as if the administrator was using a standard Telnet session.</a:t>
            </a:r>
            <a:endParaRPr lang="en-US" sz="1600" dirty="0"/>
          </a:p>
        </p:txBody>
      </p:sp>
      <p:pic>
        <p:nvPicPr>
          <p:cNvPr id="4" name="Picture 3">
            <a:extLst>
              <a:ext uri="{FF2B5EF4-FFF2-40B4-BE49-F238E27FC236}">
                <a16:creationId xmlns:a16="http://schemas.microsoft.com/office/drawing/2014/main" id="{0B388CC5-C97B-4519-A209-D96DBC9EEEE0}"/>
              </a:ext>
            </a:extLst>
          </p:cNvPr>
          <p:cNvPicPr>
            <a:picLocks noChangeAspect="1"/>
          </p:cNvPicPr>
          <p:nvPr/>
        </p:nvPicPr>
        <p:blipFill>
          <a:blip r:embed="rId3"/>
          <a:stretch>
            <a:fillRect/>
          </a:stretch>
        </p:blipFill>
        <p:spPr>
          <a:xfrm>
            <a:off x="4572000" y="807720"/>
            <a:ext cx="4013975" cy="37261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Secure Administrative Access</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lab, you will complete the following objectives: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1: Configure Basic Device Settings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2: Configure and Encrypt Passwords on Routers R1 and R3</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3: Configure Enhanced Username Password Security on Routers R1 and R3</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4: Configure the SSH Server on Routers R1 and R3</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Secure Passwords and SSH</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network administrator has asked you to prepare RTA and SW1 for deployment. Before they can be connected to the network, security measures must be enabled.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4.1 Secure the Edge Router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SSH</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Network Devices with SSH</a:t>
            </a:r>
          </a:p>
        </p:txBody>
      </p:sp>
      <p:sp>
        <p:nvSpPr>
          <p:cNvPr id="5" name="Object4"/>
          <p:cNvSpPr/>
          <p:nvPr/>
        </p:nvSpPr>
        <p:spPr>
          <a:xfrm>
            <a:off x="457200" y="963261"/>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lab, you will complete the following objectives: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1: Configure Basic Device Settings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2: Configure the Router for SSH Access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3: Configure the Switch for SSH Access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4: SSH from the CLI on the Switch</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30</a:t>
            </a:fld>
            <a:endParaRPr lang="en-US" dirty="0"/>
          </a:p>
        </p:txBody>
      </p:sp>
    </p:spTree>
    <p:extLst>
      <p:ext uri="{BB962C8B-B14F-4D97-AF65-F5344CB8AC3E}">
        <p14:creationId xmlns:p14="http://schemas.microsoft.com/office/powerpoint/2010/main" val="354829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4.5 Secure Device Access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448887"/>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3607724"/>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edge router is the last router between the internal network and an untrusted network, such as the internet.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three approaches to this are the single router approach, defense-in-depth approach, and the DMZ approach.</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three primary layers of defense: the edge router, the firewall, and an internal router that connects to the protected LAN.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DMZ can be set up between two routers, with an internal router connecting to the protected network and an external router connecting to the unprotected network.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three areas of router security that must be maintained are physical security, operating system security, and router hardening.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router can be accessed for administrative purposes locally or remotely.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encrypt all plaintext passwords, use the </a:t>
            </a:r>
            <a:r>
              <a:rPr lang="en-US" sz="1400" b="1" dirty="0">
                <a:solidFill>
                  <a:srgbClr val="000000"/>
                </a:solidFill>
                <a:latin typeface="Arial" pitchFamily="34" charset="0"/>
                <a:ea typeface="Arial" pitchFamily="34" charset="-122"/>
                <a:cs typeface="Arial" pitchFamily="34" charset="-120"/>
              </a:rPr>
              <a:t>service password-encryption </a:t>
            </a:r>
            <a:r>
              <a:rPr lang="en-US" sz="1400" dirty="0">
                <a:solidFill>
                  <a:srgbClr val="000000"/>
                </a:solidFill>
                <a:latin typeface="Arial" pitchFamily="34" charset="0"/>
                <a:ea typeface="Arial" pitchFamily="34" charset="-122"/>
                <a:cs typeface="Arial" pitchFamily="34" charset="-120"/>
              </a:rPr>
              <a:t>global config command.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Cisco IOS login enhancements provide more security by slowing down attacks, such as dictionary attacks and DoS attacks.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448887"/>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3607724"/>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Login enhancements include login block-for, login quiet-mode, login delay, login on-success, login on-failure, and ip ssh time-out commands.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It is possible to configure a Cisco device to support SSH using the following six steps: configure a unique device hostname, configure the IP domain name, generate a key to encrypt SSH traffic, verify or create a local database entry, authenticate against the local database, and enable vty inbound SSH sessions.</a:t>
            </a:r>
          </a:p>
          <a:p>
            <a:pPr marL="285750" indent="-285750">
              <a:lnSpc>
                <a:spcPts val="2000"/>
              </a:lnSpc>
              <a:buFont typeface="Arial" panose="020B0604020202020204" pitchFamily="34" charset="0"/>
              <a:buChar char="•"/>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33</a:t>
            </a:fld>
            <a:endParaRPr lang="en-US" dirty="0"/>
          </a:p>
        </p:txBody>
      </p:sp>
    </p:spTree>
    <p:extLst>
      <p:ext uri="{BB962C8B-B14F-4D97-AF65-F5344CB8AC3E}">
        <p14:creationId xmlns:p14="http://schemas.microsoft.com/office/powerpoint/2010/main" val="3148406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graphicFrame>
        <p:nvGraphicFramePr>
          <p:cNvPr id="6" name="Content Placeholder 2">
            <a:extLst>
              <a:ext uri="{FF2B5EF4-FFF2-40B4-BE49-F238E27FC236}">
                <a16:creationId xmlns:a16="http://schemas.microsoft.com/office/drawing/2014/main" id="{475E6F67-1C60-4344-A439-99585245B87C}"/>
              </a:ext>
            </a:extLst>
          </p:cNvPr>
          <p:cNvGraphicFramePr>
            <a:graphicFrameLocks/>
          </p:cNvGraphicFramePr>
          <p:nvPr>
            <p:extLst>
              <p:ext uri="{D42A27DB-BD31-4B8C-83A1-F6EECF244321}">
                <p14:modId xmlns:p14="http://schemas.microsoft.com/office/powerpoint/2010/main" val="1850377502"/>
              </p:ext>
            </p:extLst>
          </p:nvPr>
        </p:nvGraphicFramePr>
        <p:xfrm>
          <a:off x="294640" y="650450"/>
          <a:ext cx="8458662" cy="426720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edge router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trusted and untrusted networks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Defense-in-Depth</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demilitarized zone (DMZ) network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access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remote access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line console 0</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password</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enable secret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line vty 0 15</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service password-encryption</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running-config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banner </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motd </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exec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 login</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 </a:t>
                      </a:r>
                      <a:r>
                        <a:rPr lang="en-US" sz="1400" b="0" i="1" kern="1200" dirty="0">
                          <a:solidFill>
                            <a:schemeClr val="tx1"/>
                          </a:solidFill>
                          <a:latin typeface="+mn-lt"/>
                          <a:ea typeface="+mn-ea"/>
                          <a:cs typeface="+mn-cs"/>
                        </a:rPr>
                        <a:t>delimiter message delimiter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block-for </a:t>
                      </a:r>
                      <a:r>
                        <a:rPr lang="en-US" sz="1400" b="0" i="1" kern="1200" dirty="0">
                          <a:solidFill>
                            <a:schemeClr val="tx1"/>
                          </a:solidFill>
                          <a:latin typeface="+mn-lt"/>
                          <a:ea typeface="+mn-ea"/>
                          <a:cs typeface="+mn-cs"/>
                        </a:rPr>
                        <a:t>seconds</a:t>
                      </a:r>
                      <a:r>
                        <a:rPr lang="en-US" sz="1400" b="1" kern="1200" dirty="0">
                          <a:solidFill>
                            <a:schemeClr val="tx1"/>
                          </a:solidFill>
                          <a:latin typeface="+mn-lt"/>
                          <a:ea typeface="+mn-ea"/>
                          <a:cs typeface="+mn-cs"/>
                        </a:rPr>
                        <a:t> attempts </a:t>
                      </a:r>
                      <a:r>
                        <a:rPr lang="en-US" sz="1400" b="0" i="1" kern="1200" dirty="0">
                          <a:solidFill>
                            <a:schemeClr val="tx1"/>
                          </a:solidFill>
                          <a:latin typeface="+mn-lt"/>
                          <a:ea typeface="+mn-ea"/>
                          <a:cs typeface="+mn-cs"/>
                        </a:rPr>
                        <a:t>tries</a:t>
                      </a:r>
                      <a:r>
                        <a:rPr lang="en-US" sz="1400" b="1" kern="1200" dirty="0">
                          <a:solidFill>
                            <a:schemeClr val="tx1"/>
                          </a:solidFill>
                          <a:latin typeface="+mn-lt"/>
                          <a:ea typeface="+mn-ea"/>
                          <a:cs typeface="+mn-cs"/>
                        </a:rPr>
                        <a:t> within </a:t>
                      </a:r>
                      <a:r>
                        <a:rPr lang="en-US" sz="1400" b="0" i="1" kern="1200" dirty="0">
                          <a:solidFill>
                            <a:schemeClr val="tx1"/>
                          </a:solidFill>
                          <a:latin typeface="+mn-lt"/>
                          <a:ea typeface="+mn-ea"/>
                          <a:cs typeface="+mn-cs"/>
                        </a:rPr>
                        <a:t>seconds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quiet-mode access-class </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acl-name</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acl-number</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delay </a:t>
                      </a:r>
                      <a:r>
                        <a:rPr lang="en-US" sz="1400" b="0" i="1" kern="1200" dirty="0">
                          <a:solidFill>
                            <a:schemeClr val="tx1"/>
                          </a:solidFill>
                          <a:latin typeface="+mn-lt"/>
                          <a:ea typeface="+mn-ea"/>
                          <a:cs typeface="+mn-cs"/>
                        </a:rPr>
                        <a:t>seconds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on-success log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every</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login</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on-failure log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every</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login</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normal and quiet modes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security authentication failure rate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hostname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domain name name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crypto key generate rsa general-keys modulus </a:t>
                      </a:r>
                      <a:r>
                        <a:rPr lang="en-US" sz="1400" b="0" i="1" kern="1200" dirty="0">
                          <a:solidFill>
                            <a:schemeClr val="tx1"/>
                          </a:solidFill>
                          <a:latin typeface="+mn-lt"/>
                          <a:ea typeface="+mn-ea"/>
                          <a:cs typeface="+mn-cs"/>
                        </a:rPr>
                        <a:t>value</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username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secret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password</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local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transport input ssh</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ip ssh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ssh time-out </a:t>
                      </a:r>
                      <a:r>
                        <a:rPr lang="en-US" sz="1400" b="0" i="1" kern="1200" dirty="0">
                          <a:solidFill>
                            <a:schemeClr val="tx1"/>
                          </a:solidFill>
                          <a:latin typeface="+mn-lt"/>
                          <a:ea typeface="+mn-ea"/>
                          <a:cs typeface="+mn-cs"/>
                        </a:rPr>
                        <a:t>seconds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ip ssh authentication retries </a:t>
                      </a:r>
                      <a:r>
                        <a:rPr lang="en-US" sz="1400" b="0" i="1" kern="1200" dirty="0">
                          <a:solidFill>
                            <a:schemeClr val="tx1"/>
                          </a:solidFill>
                          <a:latin typeface="+mn-lt"/>
                          <a:ea typeface="+mn-ea"/>
                          <a:cs typeface="+mn-cs"/>
                        </a:rPr>
                        <a:t>integer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35</a:t>
            </a:fld>
            <a:endParaRPr lang="en-US" dirty="0"/>
          </a:p>
        </p:txBody>
      </p:sp>
      <p:graphicFrame>
        <p:nvGraphicFramePr>
          <p:cNvPr id="6" name="Content Placeholder 2">
            <a:extLst>
              <a:ext uri="{FF2B5EF4-FFF2-40B4-BE49-F238E27FC236}">
                <a16:creationId xmlns:a16="http://schemas.microsoft.com/office/drawing/2014/main" id="{475E6F67-1C60-4344-A439-99585245B87C}"/>
              </a:ext>
            </a:extLst>
          </p:cNvPr>
          <p:cNvGraphicFramePr>
            <a:graphicFrameLocks/>
          </p:cNvGraphicFramePr>
          <p:nvPr>
            <p:extLst>
              <p:ext uri="{D42A27DB-BD31-4B8C-83A1-F6EECF244321}">
                <p14:modId xmlns:p14="http://schemas.microsoft.com/office/powerpoint/2010/main" val="2175808577"/>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ssh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ssh -l </a:t>
                      </a:r>
                      <a:r>
                        <a:rPr lang="en-US" sz="1400" b="0" i="1" kern="1200" dirty="0">
                          <a:solidFill>
                            <a:schemeClr val="tx1"/>
                          </a:solidFill>
                          <a:latin typeface="+mn-lt"/>
                          <a:ea typeface="+mn-ea"/>
                          <a:cs typeface="+mn-cs"/>
                        </a:rPr>
                        <a:t>username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ip address </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hostname</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PuTTY, OpenSSH, and TeraTerm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423932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the Edge Router</a:t>
            </a:r>
          </a:p>
        </p:txBody>
      </p:sp>
      <p:sp>
        <p:nvSpPr>
          <p:cNvPr id="3" name="Object2"/>
          <p:cNvSpPr>
            <a:spLocks noGrp="1"/>
          </p:cNvSpPr>
          <p:nvPr>
            <p:ph type="body" idx="100" hasCustomPrompt="1"/>
          </p:nvPr>
        </p:nvSpPr>
        <p:spPr>
          <a:xfrm>
            <a:off x="0" y="274320"/>
            <a:ext cx="9144000" cy="421005"/>
          </a:xfrm>
          <a:prstGeom prst="rect">
            <a:avLst/>
          </a:prstGeom>
          <a:noFill/>
          <a:ln/>
        </p:spPr>
        <p:txBody>
          <a:bodyPr wrap="square" rtlCol="0"/>
          <a:lstStyle/>
          <a:p>
            <a:pPr marL="0" indent="0">
              <a:buNone/>
            </a:pPr>
            <a:r>
              <a:rPr lang="en-US" dirty="0"/>
              <a:t>Secure the Network Infrastructure</a:t>
            </a:r>
          </a:p>
        </p:txBody>
      </p:sp>
      <p:sp>
        <p:nvSpPr>
          <p:cNvPr id="5" name="Object4"/>
          <p:cNvSpPr/>
          <p:nvPr/>
        </p:nvSpPr>
        <p:spPr>
          <a:xfrm>
            <a:off x="174648" y="836915"/>
            <a:ext cx="8229600" cy="195262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Securing the network infrastructure is critical to overall network security. The network infrastructure includes routers, switches, servers, endpoints, and other devices. Routers are a primary target for attacks because these devices direct traffic into, out of, and between networks.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The edge router shown in the figure is the last router between the internal network and an untrusted network, such as the internet. All an organization’s internet traffic goes through an edge router, which often functions as the first and last line of defense for a network. </a:t>
            </a:r>
            <a:endParaRPr lang="en-US" sz="1600" dirty="0"/>
          </a:p>
        </p:txBody>
      </p:sp>
      <p:pic>
        <p:nvPicPr>
          <p:cNvPr id="4" name="Picture 3">
            <a:extLst>
              <a:ext uri="{FF2B5EF4-FFF2-40B4-BE49-F238E27FC236}">
                <a16:creationId xmlns:a16="http://schemas.microsoft.com/office/drawing/2014/main" id="{24168C2E-CBCD-47FF-B03E-92DE8D3230E1}"/>
              </a:ext>
            </a:extLst>
          </p:cNvPr>
          <p:cNvPicPr>
            <a:picLocks noChangeAspect="1"/>
          </p:cNvPicPr>
          <p:nvPr/>
        </p:nvPicPr>
        <p:blipFill>
          <a:blip r:embed="rId3"/>
          <a:stretch>
            <a:fillRect/>
          </a:stretch>
        </p:blipFill>
        <p:spPr>
          <a:xfrm>
            <a:off x="1561860" y="2960245"/>
            <a:ext cx="5524979" cy="144792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the Edge Router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Edge Router Security Approaches</a:t>
            </a:r>
          </a:p>
        </p:txBody>
      </p:sp>
      <p:sp>
        <p:nvSpPr>
          <p:cNvPr id="5" name="Object4"/>
          <p:cNvSpPr/>
          <p:nvPr/>
        </p:nvSpPr>
        <p:spPr>
          <a:xfrm>
            <a:off x="0" y="760094"/>
            <a:ext cx="4471281" cy="3869055"/>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Single Router </a:t>
            </a:r>
            <a:r>
              <a:rPr lang="en-US" sz="1400" dirty="0">
                <a:solidFill>
                  <a:srgbClr val="000000"/>
                </a:solidFill>
                <a:latin typeface="Arial" pitchFamily="34" charset="0"/>
                <a:ea typeface="Arial" pitchFamily="34" charset="-122"/>
                <a:cs typeface="Arial" pitchFamily="34" charset="-120"/>
              </a:rPr>
              <a:t>- A single router connects the protected network or internal local area network (LAN), to the internet. All security policies are configured on this device. </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Defense-in-Depth</a:t>
            </a:r>
            <a:r>
              <a:rPr lang="en-US" sz="1400" dirty="0">
                <a:solidFill>
                  <a:srgbClr val="000000"/>
                </a:solidFill>
                <a:latin typeface="Arial" pitchFamily="34" charset="0"/>
                <a:cs typeface="Arial" pitchFamily="34" charset="-120"/>
              </a:rPr>
              <a:t> – This uses multiple layers of security prior to traffic entering the protected LAN. There are three primary layers of defense: the edge router, the firewall, and an internal router that connects to the protected LAN. </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DMZ</a:t>
            </a:r>
            <a:r>
              <a:rPr lang="en-US" sz="1400" dirty="0">
                <a:solidFill>
                  <a:srgbClr val="000000"/>
                </a:solidFill>
                <a:latin typeface="Arial" pitchFamily="34" charset="0"/>
                <a:cs typeface="Arial" pitchFamily="34" charset="-120"/>
              </a:rPr>
              <a:t> -  The DMZ can be used for servers that must be accessible from the internet or another external network. The DMZ can be set up between two routers, with an internal router connecting to the protected network and an external router connecting to the unprotected network. </a:t>
            </a:r>
            <a:endParaRPr lang="en-US" sz="1400" dirty="0"/>
          </a:p>
        </p:txBody>
      </p:sp>
      <p:pic>
        <p:nvPicPr>
          <p:cNvPr id="4" name="Picture 3">
            <a:extLst>
              <a:ext uri="{FF2B5EF4-FFF2-40B4-BE49-F238E27FC236}">
                <a16:creationId xmlns:a16="http://schemas.microsoft.com/office/drawing/2014/main" id="{51D5BD19-A56F-4CB0-83EB-673EF880A6C7}"/>
              </a:ext>
            </a:extLst>
          </p:cNvPr>
          <p:cNvPicPr>
            <a:picLocks noChangeAspect="1"/>
          </p:cNvPicPr>
          <p:nvPr/>
        </p:nvPicPr>
        <p:blipFill>
          <a:blip r:embed="rId3"/>
          <a:stretch>
            <a:fillRect/>
          </a:stretch>
        </p:blipFill>
        <p:spPr>
          <a:xfrm>
            <a:off x="4939420" y="731520"/>
            <a:ext cx="3975980" cy="340185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the Edge Router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Three Areas of Router Security</a:t>
            </a:r>
          </a:p>
        </p:txBody>
      </p:sp>
      <p:sp>
        <p:nvSpPr>
          <p:cNvPr id="5" name="Object4"/>
          <p:cNvSpPr/>
          <p:nvPr/>
        </p:nvSpPr>
        <p:spPr>
          <a:xfrm>
            <a:off x="0" y="914400"/>
            <a:ext cx="8229600" cy="31813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Three areas of router security must be maintained:</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Physical </a:t>
            </a:r>
            <a:r>
              <a:rPr lang="en-US" sz="1400" dirty="0">
                <a:solidFill>
                  <a:srgbClr val="000000"/>
                </a:solidFill>
                <a:latin typeface="Arial" pitchFamily="34" charset="0"/>
                <a:cs typeface="Arial" pitchFamily="34" charset="-120"/>
              </a:rPr>
              <a:t>-  Place the router and physical devices that connect to it in a secure locked room that is accessible only to authorized personnel. Install an uninterruptible power supply (UPS) or diesel backup power generator. </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Operating System </a:t>
            </a:r>
            <a:r>
              <a:rPr lang="en-US" sz="1400" dirty="0">
                <a:solidFill>
                  <a:srgbClr val="000000"/>
                </a:solidFill>
                <a:latin typeface="Arial" pitchFamily="34" charset="0"/>
                <a:cs typeface="Arial" pitchFamily="34" charset="-120"/>
              </a:rPr>
              <a:t>-  Configure the router with the maximum amount of memory possible. The availability of memory can help mitigate DoS attacks. Use the latest, stable version of the operating system that meets the feature specifications of the router or network device. Keep a secure copy of router operating system images and router configuration files as backups.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cs typeface="Arial" pitchFamily="34" charset="-120"/>
              </a:rPr>
              <a:t>Router Hardening </a:t>
            </a:r>
            <a:r>
              <a:rPr lang="en-US" sz="1400" dirty="0">
                <a:solidFill>
                  <a:srgbClr val="000000"/>
                </a:solidFill>
                <a:latin typeface="Arial" pitchFamily="34" charset="0"/>
                <a:cs typeface="Arial" pitchFamily="34" charset="-120"/>
              </a:rPr>
              <a:t>-  Ensure that only authorized personnel have access and that their level of access is controlled. Disable unused ports and interfaces. Disable unnecessary services. A router has services that are enabled by default. Some of these services can be used by an attacker to gather information about the router and the network.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the Edge Router</a:t>
            </a:r>
          </a:p>
        </p:txBody>
      </p:sp>
      <p:sp>
        <p:nvSpPr>
          <p:cNvPr id="3" name="Object2"/>
          <p:cNvSpPr>
            <a:spLocks noGrp="1"/>
          </p:cNvSpPr>
          <p:nvPr>
            <p:ph type="body" idx="100" hasCustomPrompt="1"/>
          </p:nvPr>
        </p:nvSpPr>
        <p:spPr>
          <a:xfrm>
            <a:off x="0" y="274320"/>
            <a:ext cx="9144000" cy="497205"/>
          </a:xfrm>
          <a:prstGeom prst="rect">
            <a:avLst/>
          </a:prstGeom>
          <a:noFill/>
          <a:ln/>
        </p:spPr>
        <p:txBody>
          <a:bodyPr wrap="square" rtlCol="0"/>
          <a:lstStyle/>
          <a:p>
            <a:pPr marL="0" indent="0">
              <a:buNone/>
            </a:pPr>
            <a:r>
              <a:rPr lang="en-US" dirty="0"/>
              <a:t>Secure Administrative Access</a:t>
            </a:r>
          </a:p>
        </p:txBody>
      </p:sp>
      <p:sp>
        <p:nvSpPr>
          <p:cNvPr id="5" name="Object4"/>
          <p:cNvSpPr/>
          <p:nvPr/>
        </p:nvSpPr>
        <p:spPr>
          <a:xfrm>
            <a:off x="-1" y="914400"/>
            <a:ext cx="8571627"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Securing administrative access is important. If an unauthorized person gains administrative access to a router, that person could alter routing parameters, disable routing functions, or discover and gain access to other systems within the network. Several tasks are involved in securing administrative access to an infrastructure device:</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Restrict device accessibility</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Log and account for all access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Authenticate access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Authorize actions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Present legal notification</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cs typeface="Arial" pitchFamily="34" charset="-120"/>
              </a:rPr>
              <a:t>Ensure the confidentiality of data</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the Edge Router</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Secure Local and Remote Access</a:t>
            </a:r>
          </a:p>
        </p:txBody>
      </p:sp>
      <p:sp>
        <p:nvSpPr>
          <p:cNvPr id="5" name="Object4"/>
          <p:cNvSpPr/>
          <p:nvPr/>
        </p:nvSpPr>
        <p:spPr>
          <a:xfrm>
            <a:off x="0" y="783806"/>
            <a:ext cx="4994687" cy="3327371"/>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router can be accessed for administrative purposes locally or remotely:</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Local access </a:t>
            </a:r>
            <a:r>
              <a:rPr lang="en-US" sz="1400" dirty="0">
                <a:solidFill>
                  <a:srgbClr val="000000"/>
                </a:solidFill>
                <a:latin typeface="Arial" pitchFamily="34" charset="0"/>
                <a:ea typeface="Arial" pitchFamily="34" charset="-122"/>
                <a:cs typeface="Arial" pitchFamily="34" charset="-120"/>
              </a:rPr>
              <a:t>- The administrator must have physical access to the router and use a console cable to connect to the console port. Local access is typically used for initial configuration of the device.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Remote access </a:t>
            </a:r>
            <a:r>
              <a:rPr lang="en-US" sz="1400" dirty="0">
                <a:solidFill>
                  <a:srgbClr val="000000"/>
                </a:solidFill>
                <a:latin typeface="Arial" pitchFamily="34" charset="0"/>
                <a:ea typeface="Arial" pitchFamily="34" charset="-122"/>
                <a:cs typeface="Arial" pitchFamily="34" charset="-120"/>
              </a:rPr>
              <a:t>- Although the aux port option is available, the most common remote access method involves allowing Telnet, SSH, HTTP, HTTPS, or SNMP connections to the router from a computer. The computer can be on the local network or a remote network. </a:t>
            </a:r>
            <a:endParaRPr lang="en-US" sz="1400" dirty="0"/>
          </a:p>
        </p:txBody>
      </p:sp>
      <p:pic>
        <p:nvPicPr>
          <p:cNvPr id="4" name="Picture 3">
            <a:extLst>
              <a:ext uri="{FF2B5EF4-FFF2-40B4-BE49-F238E27FC236}">
                <a16:creationId xmlns:a16="http://schemas.microsoft.com/office/drawing/2014/main" id="{A18F396E-6061-4B47-8B0C-6943283165C9}"/>
              </a:ext>
            </a:extLst>
          </p:cNvPr>
          <p:cNvPicPr>
            <a:picLocks noChangeAspect="1"/>
          </p:cNvPicPr>
          <p:nvPr/>
        </p:nvPicPr>
        <p:blipFill>
          <a:blip r:embed="rId3"/>
          <a:stretch>
            <a:fillRect/>
          </a:stretch>
        </p:blipFill>
        <p:spPr>
          <a:xfrm>
            <a:off x="5108987" y="783807"/>
            <a:ext cx="3920713" cy="332737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4.2 Configure Secure Administrative Access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3407</Words>
  <Application>Microsoft Office PowerPoint</Application>
  <PresentationFormat>On-screen Show (16:9)</PresentationFormat>
  <Paragraphs>345</Paragraphs>
  <Slides>36</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50</cp:revision>
  <dcterms:created xsi:type="dcterms:W3CDTF">2020-12-08T18:27:11Z</dcterms:created>
  <dcterms:modified xsi:type="dcterms:W3CDTF">2022-08-29T14:39:19Z</dcterms:modified>
</cp:coreProperties>
</file>