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tags/tag2.xml" ContentType="application/vnd.openxmlformats-officedocument.presentationml.tags+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5" r:id="rId2"/>
  </p:sldMasterIdLst>
  <p:notesMasterIdLst>
    <p:notesMasterId r:id="rId82"/>
  </p:notesMasterIdLst>
  <p:sldIdLst>
    <p:sldId id="262" r:id="rId3"/>
    <p:sldId id="925" r:id="rId4"/>
    <p:sldId id="263" r:id="rId5"/>
    <p:sldId id="264" r:id="rId6"/>
    <p:sldId id="1082" r:id="rId7"/>
    <p:sldId id="1083" r:id="rId8"/>
    <p:sldId id="265" r:id="rId9"/>
    <p:sldId id="266" r:id="rId10"/>
    <p:sldId id="267" r:id="rId11"/>
    <p:sldId id="268" r:id="rId12"/>
    <p:sldId id="269" r:id="rId13"/>
    <p:sldId id="320" r:id="rId14"/>
    <p:sldId id="271" r:id="rId15"/>
    <p:sldId id="322" r:id="rId16"/>
    <p:sldId id="321" r:id="rId17"/>
    <p:sldId id="1084" r:id="rId18"/>
    <p:sldId id="273" r:id="rId19"/>
    <p:sldId id="275" r:id="rId20"/>
    <p:sldId id="323" r:id="rId21"/>
    <p:sldId id="1085" r:id="rId22"/>
    <p:sldId id="277" r:id="rId23"/>
    <p:sldId id="278" r:id="rId24"/>
    <p:sldId id="280" r:id="rId25"/>
    <p:sldId id="1086" r:id="rId26"/>
    <p:sldId id="282" r:id="rId27"/>
    <p:sldId id="283" r:id="rId28"/>
    <p:sldId id="324" r:id="rId29"/>
    <p:sldId id="284" r:id="rId30"/>
    <p:sldId id="1087" r:id="rId31"/>
    <p:sldId id="285" r:id="rId32"/>
    <p:sldId id="1088" r:id="rId33"/>
    <p:sldId id="286" r:id="rId34"/>
    <p:sldId id="325" r:id="rId35"/>
    <p:sldId id="287" r:id="rId36"/>
    <p:sldId id="289" r:id="rId37"/>
    <p:sldId id="290" r:id="rId38"/>
    <p:sldId id="291" r:id="rId39"/>
    <p:sldId id="1090" r:id="rId40"/>
    <p:sldId id="1091" r:id="rId41"/>
    <p:sldId id="326" r:id="rId42"/>
    <p:sldId id="292" r:id="rId43"/>
    <p:sldId id="1076" r:id="rId44"/>
    <p:sldId id="1075" r:id="rId45"/>
    <p:sldId id="293" r:id="rId46"/>
    <p:sldId id="1092" r:id="rId47"/>
    <p:sldId id="294" r:id="rId48"/>
    <p:sldId id="295" r:id="rId49"/>
    <p:sldId id="1104" r:id="rId50"/>
    <p:sldId id="296" r:id="rId51"/>
    <p:sldId id="1093" r:id="rId52"/>
    <p:sldId id="298" r:id="rId53"/>
    <p:sldId id="299" r:id="rId54"/>
    <p:sldId id="300" r:id="rId55"/>
    <p:sldId id="1094" r:id="rId56"/>
    <p:sldId id="1095" r:id="rId57"/>
    <p:sldId id="1096" r:id="rId58"/>
    <p:sldId id="302" r:id="rId59"/>
    <p:sldId id="303" r:id="rId60"/>
    <p:sldId id="1097" r:id="rId61"/>
    <p:sldId id="305" r:id="rId62"/>
    <p:sldId id="306" r:id="rId63"/>
    <p:sldId id="307" r:id="rId64"/>
    <p:sldId id="308" r:id="rId65"/>
    <p:sldId id="1098" r:id="rId66"/>
    <p:sldId id="310" r:id="rId67"/>
    <p:sldId id="311" r:id="rId68"/>
    <p:sldId id="1099" r:id="rId69"/>
    <p:sldId id="312" r:id="rId70"/>
    <p:sldId id="313" r:id="rId71"/>
    <p:sldId id="1100" r:id="rId72"/>
    <p:sldId id="315" r:id="rId73"/>
    <p:sldId id="316" r:id="rId74"/>
    <p:sldId id="317" r:id="rId75"/>
    <p:sldId id="318" r:id="rId76"/>
    <p:sldId id="1103" r:id="rId77"/>
    <p:sldId id="1078" r:id="rId78"/>
    <p:sldId id="1101" r:id="rId79"/>
    <p:sldId id="1102" r:id="rId80"/>
    <p:sldId id="1079" r:id="rId81"/>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6697" autoAdjust="0"/>
  </p:normalViewPr>
  <p:slideViewPr>
    <p:cSldViewPr snapToGrid="0" snapToObjects="1">
      <p:cViewPr varScale="1">
        <p:scale>
          <a:sx n="117" d="100"/>
          <a:sy n="117" d="100"/>
        </p:scale>
        <p:origin x="14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071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Networking Security (NETSEC)
Module 21: ASA Firewall Configuration
</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21.2: Configure Management Settings and Services
21.2.1: Enter Global Configuration Mode
</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21.2: Configure Management Settings and Services
21.2.2: Configure Basic Settings
</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21.2: Configure Management Settings and Services
21.2.2: Configure Basic Settings</a:t>
            </a:r>
          </a:p>
          <a:p>
            <a:r>
              <a:rPr lang="en-US" dirty="0"/>
              <a:t>21.2.3: Syntax Checker - Configure Basic Settings on an ASA 5506-X
</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dirty="0"/>
          </a:p>
        </p:txBody>
      </p:sp>
    </p:spTree>
    <p:extLst>
      <p:ext uri="{BB962C8B-B14F-4D97-AF65-F5344CB8AC3E}">
        <p14:creationId xmlns:p14="http://schemas.microsoft.com/office/powerpoint/2010/main" val="1869488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21.2: Configure Management Settings and Services
21.2.4: Configure Interfaces
</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21.2: Configure Management Settings and Services
21.2.4: Configure Interfaces
</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dirty="0"/>
          </a:p>
        </p:txBody>
      </p:sp>
    </p:spTree>
    <p:extLst>
      <p:ext uri="{BB962C8B-B14F-4D97-AF65-F5344CB8AC3E}">
        <p14:creationId xmlns:p14="http://schemas.microsoft.com/office/powerpoint/2010/main" val="3003359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21.2: Configure Management Settings and Services
21.2.4: Configure Interfaces</a:t>
            </a:r>
          </a:p>
          <a:p>
            <a:r>
              <a:rPr lang="en-US" dirty="0"/>
              <a:t>21.2.5: Syntax Checker - Configure Inside, Outside, and DMZ Interfaces on an ASA 5506-X
</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dirty="0"/>
          </a:p>
        </p:txBody>
      </p:sp>
    </p:spTree>
    <p:extLst>
      <p:ext uri="{BB962C8B-B14F-4D97-AF65-F5344CB8AC3E}">
        <p14:creationId xmlns:p14="http://schemas.microsoft.com/office/powerpoint/2010/main" val="3700091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21.2: Configure Management Settings and Services
21.2.4: Configure Interfaces</a:t>
            </a:r>
          </a:p>
          <a:p>
            <a:r>
              <a:rPr lang="en-US" dirty="0"/>
              <a:t>21.2.5: Syntax Checker - Configure Inside, Outside, and DMZ Interfaces on an ASA 5506-X
</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dirty="0"/>
          </a:p>
        </p:txBody>
      </p:sp>
    </p:spTree>
    <p:extLst>
      <p:ext uri="{BB962C8B-B14F-4D97-AF65-F5344CB8AC3E}">
        <p14:creationId xmlns:p14="http://schemas.microsoft.com/office/powerpoint/2010/main" val="4014026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21.2: Configure Management Settings and Services
21.2.6: Configure a Default Static Route</a:t>
            </a:r>
          </a:p>
          <a:p>
            <a:r>
              <a:rPr lang="en-US" dirty="0"/>
              <a:t>21.2.7: Syntax Checker - Configure a Default Static Route on an ASA 5506-X
</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21.2: Configure Management Settings and Services
21.2.8: Configure Remote Access Services
</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21.2: Configure Management Settings and Services
21.2.8: Configure Remote Access Services</a:t>
            </a:r>
          </a:p>
          <a:p>
            <a:r>
              <a:rPr lang="en-US" dirty="0"/>
              <a:t>21.2.9: Syntax Checker - Enable SSH Remote Access Using the Local Database on an ASA 5506-X
</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dirty="0"/>
          </a:p>
        </p:txBody>
      </p:sp>
    </p:spTree>
    <p:extLst>
      <p:ext uri="{BB962C8B-B14F-4D97-AF65-F5344CB8AC3E}">
        <p14:creationId xmlns:p14="http://schemas.microsoft.com/office/powerpoint/2010/main" val="3550900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0A313ED8-785B-4D16-9B17-4143385249B9}"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21 – ASA Firewall Configuration</a:t>
            </a:r>
          </a:p>
          <a:p>
            <a:r>
              <a:rPr lang="en-GB" dirty="0"/>
              <a:t>21.0.2 – What will I learn to do in this module?</a:t>
            </a:r>
          </a:p>
        </p:txBody>
      </p:sp>
    </p:spTree>
    <p:extLst>
      <p:ext uri="{BB962C8B-B14F-4D97-AF65-F5344CB8AC3E}">
        <p14:creationId xmlns:p14="http://schemas.microsoft.com/office/powerpoint/2010/main" val="1587924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21.2: Configure Management Settings and Services
21.2.8: Configure Remote Access Services</a:t>
            </a:r>
          </a:p>
          <a:p>
            <a:r>
              <a:rPr lang="en-US" dirty="0"/>
              <a:t>21.2.9: Syntax Checker - Enable SSH Remote Access Using the Local Database on an ASA 5506-X
</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dirty="0"/>
          </a:p>
        </p:txBody>
      </p:sp>
    </p:spTree>
    <p:extLst>
      <p:ext uri="{BB962C8B-B14F-4D97-AF65-F5344CB8AC3E}">
        <p14:creationId xmlns:p14="http://schemas.microsoft.com/office/powerpoint/2010/main" val="380670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21.2: Configure Management Settings and Services
21.2.10: Optional Lab - Configure ASA Basic Settings Using the CLI
</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21.2: Configure Management Settings and Services
21.2.11: Configure Network Time Protocol Services</a:t>
            </a:r>
          </a:p>
          <a:p>
            <a:r>
              <a:rPr lang="en-US" dirty="0"/>
              <a:t>21.2.12: Syntax Checker - Enable NTP with Authentication on an ASA 5506-X
</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21.2: Configure Management Settings and Services
21.2.13: Configure DHCP Services</a:t>
            </a:r>
          </a:p>
          <a:p>
            <a:r>
              <a:rPr lang="en-US" dirty="0"/>
              <a:t>21.2.14: Syntax Checker - Configure DHCP Services
</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21.2: Configure Management Settings and Services
21.2.13: Configure DHCP Services</a:t>
            </a:r>
          </a:p>
          <a:p>
            <a:r>
              <a:rPr lang="en-US" dirty="0"/>
              <a:t>21.2.14: Syntax Checker - Configure DHCP Services
</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dirty="0"/>
          </a:p>
        </p:txBody>
      </p:sp>
    </p:spTree>
    <p:extLst>
      <p:ext uri="{BB962C8B-B14F-4D97-AF65-F5344CB8AC3E}">
        <p14:creationId xmlns:p14="http://schemas.microsoft.com/office/powerpoint/2010/main" val="2317726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21.3: Object Groups
</a:t>
            </a:r>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21.3: Object Groups
21.3.1: Introduction to Objects and Object Groups
</a:t>
            </a:r>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21.3: Object Groups
21.3.2: Configure Network Objects
</a:t>
            </a:r>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dirty="0"/>
          </a:p>
        </p:txBody>
      </p:sp>
    </p:spTree>
    <p:extLst>
      <p:ext uri="{BB962C8B-B14F-4D97-AF65-F5344CB8AC3E}">
        <p14:creationId xmlns:p14="http://schemas.microsoft.com/office/powerpoint/2010/main" val="2883968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21.3: Object Groups
21.3.2: Configure Network Objects
</a:t>
            </a:r>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21.3: Object Groups
21.3.2: Configure Network Objects
</a:t>
            </a:r>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dirty="0"/>
          </a:p>
        </p:txBody>
      </p:sp>
    </p:spTree>
    <p:extLst>
      <p:ext uri="{BB962C8B-B14F-4D97-AF65-F5344CB8AC3E}">
        <p14:creationId xmlns:p14="http://schemas.microsoft.com/office/powerpoint/2010/main" val="2321675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21.1: Basic ASA Firewall Configuration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21.3: Object Groups
21.3.3: Configure Service Objects
</a:t>
            </a:r>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21.3: Object Groups
21.3.3: Configure Service Objects
</a:t>
            </a:r>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dirty="0"/>
          </a:p>
        </p:txBody>
      </p:sp>
    </p:spTree>
    <p:extLst>
      <p:ext uri="{BB962C8B-B14F-4D97-AF65-F5344CB8AC3E}">
        <p14:creationId xmlns:p14="http://schemas.microsoft.com/office/powerpoint/2010/main" val="1859604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21.3: Object Groups
21.3.4: Object Groups
</a:t>
            </a:r>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21.3: Object Groups
21.3.4: Object Groups
</a:t>
            </a:r>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dirty="0"/>
          </a:p>
        </p:txBody>
      </p:sp>
    </p:spTree>
    <p:extLst>
      <p:ext uri="{BB962C8B-B14F-4D97-AF65-F5344CB8AC3E}">
        <p14:creationId xmlns:p14="http://schemas.microsoft.com/office/powerpoint/2010/main" val="1290377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21.3: Object Groups
21.3.5: Configure Common Object Groups</a:t>
            </a:r>
          </a:p>
          <a:p>
            <a:r>
              <a:rPr lang="en-US" dirty="0"/>
              <a:t>21.3.6: Check Your Understanding - Identify Types of Object Groups
</a:t>
            </a:r>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21.4: ASA ACLs
</a:t>
            </a:r>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21.4: ASA ACLs
21.4.1: ASA ACLs
</a:t>
            </a:r>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21.4: ASA ACLs
21.4.2: Types of ASA ACL Filtering
</a:t>
            </a:r>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21.4: ASA ACLs
21.4.2: Types of ASA ACL Filtering
</a:t>
            </a:r>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dirty="0"/>
          </a:p>
        </p:txBody>
      </p:sp>
    </p:spTree>
    <p:extLst>
      <p:ext uri="{BB962C8B-B14F-4D97-AF65-F5344CB8AC3E}">
        <p14:creationId xmlns:p14="http://schemas.microsoft.com/office/powerpoint/2010/main" val="36719869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21.4: ASA ACLs
21.4.2: Types of ASA ACL Filtering
</a:t>
            </a:r>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dirty="0"/>
          </a:p>
        </p:txBody>
      </p:sp>
    </p:spTree>
    <p:extLst>
      <p:ext uri="{BB962C8B-B14F-4D97-AF65-F5344CB8AC3E}">
        <p14:creationId xmlns:p14="http://schemas.microsoft.com/office/powerpoint/2010/main" val="690034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21.1: Basic ASA Firewall Configuration
21.1.1: Basic ASA Settings
</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21.4: ASA ACLs
21.4.2: Types of ASA ACL Filtering
</a:t>
            </a:r>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dirty="0"/>
          </a:p>
        </p:txBody>
      </p:sp>
    </p:spTree>
    <p:extLst>
      <p:ext uri="{BB962C8B-B14F-4D97-AF65-F5344CB8AC3E}">
        <p14:creationId xmlns:p14="http://schemas.microsoft.com/office/powerpoint/2010/main" val="38848303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21.4: ASA ACLs
21.4.3: Types of ASA ACLs
</a:t>
            </a:r>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21.4: ASA ACLs
21.4.3: Types of ASA ACLs
</a:t>
            </a:r>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dirty="0"/>
          </a:p>
        </p:txBody>
      </p:sp>
    </p:spTree>
    <p:extLst>
      <p:ext uri="{BB962C8B-B14F-4D97-AF65-F5344CB8AC3E}">
        <p14:creationId xmlns:p14="http://schemas.microsoft.com/office/powerpoint/2010/main" val="14940833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21.4: ASA ACLs
21.4.3: Types of ASA ACLs
</a:t>
            </a:r>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dirty="0"/>
          </a:p>
        </p:txBody>
      </p:sp>
    </p:spTree>
    <p:extLst>
      <p:ext uri="{BB962C8B-B14F-4D97-AF65-F5344CB8AC3E}">
        <p14:creationId xmlns:p14="http://schemas.microsoft.com/office/powerpoint/2010/main" val="38743348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21.4: ASA ACLs
21.4.4: Configure ACLs
</a:t>
            </a:r>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21.4: ASA ACLs
21.4.4: Configure ACLs
</a:t>
            </a:r>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dirty="0"/>
          </a:p>
        </p:txBody>
      </p:sp>
    </p:spTree>
    <p:extLst>
      <p:ext uri="{BB962C8B-B14F-4D97-AF65-F5344CB8AC3E}">
        <p14:creationId xmlns:p14="http://schemas.microsoft.com/office/powerpoint/2010/main" val="27117823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21.4: ASA ACLs
21.4.5: Apply ACLs
</a:t>
            </a:r>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21.4: ASA ACLs
21.4.6: ACLs and Object Groups
</a:t>
            </a:r>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21.4: ASA ACLs
21.4.7: ACLs and Object Groups
</a:t>
            </a:r>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dirty="0"/>
          </a:p>
        </p:txBody>
      </p:sp>
    </p:spTree>
    <p:extLst>
      <p:ext uri="{BB962C8B-B14F-4D97-AF65-F5344CB8AC3E}">
        <p14:creationId xmlns:p14="http://schemas.microsoft.com/office/powerpoint/2010/main" val="13921067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21.4: ASA ACLs
21.4.7: ACL Using Object Groups Examples</a:t>
            </a:r>
          </a:p>
          <a:p>
            <a:r>
              <a:rPr lang="en-US" dirty="0"/>
              <a:t>21.4.8: Syntax Checker - Configure an ASA ACL Using Object Groups with the CLI
</a:t>
            </a:r>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21.1: Basic ASA Firewall Configuration
21.1.1: Basic ASA Settings
</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dirty="0"/>
          </a:p>
        </p:txBody>
      </p:sp>
    </p:spTree>
    <p:extLst>
      <p:ext uri="{BB962C8B-B14F-4D97-AF65-F5344CB8AC3E}">
        <p14:creationId xmlns:p14="http://schemas.microsoft.com/office/powerpoint/2010/main" val="21697867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21.4: ASA ACLs
21.4.7: ACL Using Object Groups Examples</a:t>
            </a:r>
          </a:p>
          <a:p>
            <a:r>
              <a:rPr lang="en-US" dirty="0"/>
              <a:t>21.4.8: Syntax Checker - Configure an ASA ACL Using Object Groups with the CLI
</a:t>
            </a:r>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dirty="0"/>
          </a:p>
        </p:txBody>
      </p:sp>
    </p:spTree>
    <p:extLst>
      <p:ext uri="{BB962C8B-B14F-4D97-AF65-F5344CB8AC3E}">
        <p14:creationId xmlns:p14="http://schemas.microsoft.com/office/powerpoint/2010/main" val="37308786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21.5: NAT Services on an ASA
</a:t>
            </a:r>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21.5: NAT Services on an ASA
21.5.1: ASA NAT Overview
</a:t>
            </a:r>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21.5: NAT Services on an ASA
21.5.2: Configure Dynamic NAT</a:t>
            </a:r>
          </a:p>
          <a:p>
            <a:r>
              <a:rPr lang="en-US" dirty="0"/>
              <a:t>21.5.3: Syntax Checker - Configure ASA Dynamic NAT with the CLI
</a:t>
            </a:r>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21.5: NAT Services on an ASA
21.5.2: Configure Dynamic NAT</a:t>
            </a:r>
          </a:p>
          <a:p>
            <a:r>
              <a:rPr lang="en-US" dirty="0"/>
              <a:t>21.5.3: Syntax Checker - Configure ASA Dynamic NAT with the CLI
</a:t>
            </a:r>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dirty="0"/>
          </a:p>
        </p:txBody>
      </p:sp>
    </p:spTree>
    <p:extLst>
      <p:ext uri="{BB962C8B-B14F-4D97-AF65-F5344CB8AC3E}">
        <p14:creationId xmlns:p14="http://schemas.microsoft.com/office/powerpoint/2010/main" val="1743797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21.5: NAT Services on an ASA
21.5.2: Configure Dynamic NAT</a:t>
            </a:r>
          </a:p>
          <a:p>
            <a:r>
              <a:rPr lang="en-US" dirty="0"/>
              <a:t>21.5.3: Syntax Checker - Configure ASA Dynamic NAT with the CLI
</a:t>
            </a:r>
          </a:p>
        </p:txBody>
      </p:sp>
      <p:sp>
        <p:nvSpPr>
          <p:cNvPr id="4" name="Slide Number Placeholder 3"/>
          <p:cNvSpPr>
            <a:spLocks noGrp="1"/>
          </p:cNvSpPr>
          <p:nvPr>
            <p:ph type="sldNum" sz="quarter" idx="10"/>
          </p:nvPr>
        </p:nvSpPr>
        <p:spPr/>
        <p:txBody>
          <a:bodyPr/>
          <a:lstStyle/>
          <a:p>
            <a:fld id="{F7021451-1387-4CA6-816F-3879F97B5CBC}" type="slidenum">
              <a:rPr lang="en-US"/>
              <a:t>55</a:t>
            </a:fld>
            <a:endParaRPr lang="en-US" dirty="0"/>
          </a:p>
        </p:txBody>
      </p:sp>
    </p:spTree>
    <p:extLst>
      <p:ext uri="{BB962C8B-B14F-4D97-AF65-F5344CB8AC3E}">
        <p14:creationId xmlns:p14="http://schemas.microsoft.com/office/powerpoint/2010/main" val="34243314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21.5: NAT Services on an ASA
21.5.2: Configure Dynamic NAT</a:t>
            </a:r>
          </a:p>
          <a:p>
            <a:r>
              <a:rPr lang="en-US" dirty="0"/>
              <a:t>21.5.3: Syntax Checker - Configure ASA Dynamic NAT with the CLI
</a:t>
            </a:r>
          </a:p>
        </p:txBody>
      </p:sp>
      <p:sp>
        <p:nvSpPr>
          <p:cNvPr id="4" name="Slide Number Placeholder 3"/>
          <p:cNvSpPr>
            <a:spLocks noGrp="1"/>
          </p:cNvSpPr>
          <p:nvPr>
            <p:ph type="sldNum" sz="quarter" idx="10"/>
          </p:nvPr>
        </p:nvSpPr>
        <p:spPr/>
        <p:txBody>
          <a:bodyPr/>
          <a:lstStyle/>
          <a:p>
            <a:fld id="{F7021451-1387-4CA6-816F-3879F97B5CBC}" type="slidenum">
              <a:rPr lang="en-US"/>
              <a:t>56</a:t>
            </a:fld>
            <a:endParaRPr lang="en-US" dirty="0"/>
          </a:p>
        </p:txBody>
      </p:sp>
    </p:spTree>
    <p:extLst>
      <p:ext uri="{BB962C8B-B14F-4D97-AF65-F5344CB8AC3E}">
        <p14:creationId xmlns:p14="http://schemas.microsoft.com/office/powerpoint/2010/main" val="12787618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21.5: NAT Services on an ASA
21.5.4: Configure Dynamic PAT
</a:t>
            </a:r>
          </a:p>
        </p:txBody>
      </p:sp>
      <p:sp>
        <p:nvSpPr>
          <p:cNvPr id="4" name="Slide Number Placeholder 3"/>
          <p:cNvSpPr>
            <a:spLocks noGrp="1"/>
          </p:cNvSpPr>
          <p:nvPr>
            <p:ph type="sldNum" sz="quarter" idx="10"/>
          </p:nvPr>
        </p:nvSpPr>
        <p:spPr/>
        <p:txBody>
          <a:bodyPr/>
          <a:lstStyle/>
          <a:p>
            <a:fld id="{F7021451-1387-4CA6-816F-3879F97B5CBC}" type="slidenum">
              <a:rPr lang="en-US"/>
              <a:t>57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21.5: NAT Services on an ASA
21.5.5: Configure Static NAT</a:t>
            </a:r>
          </a:p>
          <a:p>
            <a:r>
              <a:rPr lang="en-US" dirty="0"/>
              <a:t>21.5.6: Syntax Checker - Configure the ASA DMZ and Static NAT with the CLI
</a:t>
            </a:r>
          </a:p>
        </p:txBody>
      </p:sp>
      <p:sp>
        <p:nvSpPr>
          <p:cNvPr id="4" name="Slide Number Placeholder 3"/>
          <p:cNvSpPr>
            <a:spLocks noGrp="1"/>
          </p:cNvSpPr>
          <p:nvPr>
            <p:ph type="sldNum" sz="quarter" idx="10"/>
          </p:nvPr>
        </p:nvSpPr>
        <p:spPr/>
        <p:txBody>
          <a:bodyPr/>
          <a:lstStyle/>
          <a:p>
            <a:fld id="{F7021451-1387-4CA6-816F-3879F97B5CBC}" type="slidenum">
              <a:rPr lang="en-US"/>
              <a:t>58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21.5: NAT Services on an ASA
21.5.5: Configure Static NAT</a:t>
            </a:r>
          </a:p>
          <a:p>
            <a:r>
              <a:rPr lang="en-US" dirty="0"/>
              <a:t>21.5.6: Syntax Checker - Configure the ASA DMZ and Static NAT with the CLI
</a:t>
            </a:r>
          </a:p>
        </p:txBody>
      </p:sp>
      <p:sp>
        <p:nvSpPr>
          <p:cNvPr id="4" name="Slide Number Placeholder 3"/>
          <p:cNvSpPr>
            <a:spLocks noGrp="1"/>
          </p:cNvSpPr>
          <p:nvPr>
            <p:ph type="sldNum" sz="quarter" idx="10"/>
          </p:nvPr>
        </p:nvSpPr>
        <p:spPr/>
        <p:txBody>
          <a:bodyPr/>
          <a:lstStyle/>
          <a:p>
            <a:fld id="{F7021451-1387-4CA6-816F-3879F97B5CBC}" type="slidenum">
              <a:rPr lang="en-US"/>
              <a:t>59</a:t>
            </a:fld>
            <a:endParaRPr lang="en-US" dirty="0"/>
          </a:p>
        </p:txBody>
      </p:sp>
    </p:spTree>
    <p:extLst>
      <p:ext uri="{BB962C8B-B14F-4D97-AF65-F5344CB8AC3E}">
        <p14:creationId xmlns:p14="http://schemas.microsoft.com/office/powerpoint/2010/main" val="437244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21.1: Basic ASA Firewall Configuration
21.1.1: Basic ASA Settings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dirty="0"/>
          </a:p>
        </p:txBody>
      </p:sp>
    </p:spTree>
    <p:extLst>
      <p:ext uri="{BB962C8B-B14F-4D97-AF65-F5344CB8AC3E}">
        <p14:creationId xmlns:p14="http://schemas.microsoft.com/office/powerpoint/2010/main" val="14442119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21.6: AAA
</a:t>
            </a:r>
          </a:p>
        </p:txBody>
      </p:sp>
      <p:sp>
        <p:nvSpPr>
          <p:cNvPr id="4" name="Slide Number Placeholder 3"/>
          <p:cNvSpPr>
            <a:spLocks noGrp="1"/>
          </p:cNvSpPr>
          <p:nvPr>
            <p:ph type="sldNum" sz="quarter" idx="10"/>
          </p:nvPr>
        </p:nvSpPr>
        <p:spPr/>
        <p:txBody>
          <a:bodyPr/>
          <a:lstStyle/>
          <a:p>
            <a:fld id="{F7021451-1387-4CA6-816F-3879F97B5CBC}" type="slidenum">
              <a:rPr lang="en-US"/>
              <a:t>60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21.6: AAA
21.6.1: AAA Review
</a:t>
            </a:r>
          </a:p>
        </p:txBody>
      </p:sp>
      <p:sp>
        <p:nvSpPr>
          <p:cNvPr id="4" name="Slide Number Placeholder 3"/>
          <p:cNvSpPr>
            <a:spLocks noGrp="1"/>
          </p:cNvSpPr>
          <p:nvPr>
            <p:ph type="sldNum" sz="quarter" idx="10"/>
          </p:nvPr>
        </p:nvSpPr>
        <p:spPr/>
        <p:txBody>
          <a:bodyPr/>
          <a:lstStyle/>
          <a:p>
            <a:fld id="{F7021451-1387-4CA6-816F-3879F97B5CBC}" type="slidenum">
              <a:rPr lang="en-US"/>
              <a:t>61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21.6: AAA
21.6.2: Local Database and Servers
</a:t>
            </a:r>
          </a:p>
        </p:txBody>
      </p:sp>
      <p:sp>
        <p:nvSpPr>
          <p:cNvPr id="4" name="Slide Number Placeholder 3"/>
          <p:cNvSpPr>
            <a:spLocks noGrp="1"/>
          </p:cNvSpPr>
          <p:nvPr>
            <p:ph type="sldNum" sz="quarter" idx="10"/>
          </p:nvPr>
        </p:nvSpPr>
        <p:spPr/>
        <p:txBody>
          <a:bodyPr/>
          <a:lstStyle/>
          <a:p>
            <a:fld id="{F7021451-1387-4CA6-816F-3879F97B5CBC}" type="slidenum">
              <a:rPr lang="en-US"/>
              <a:t>62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21.6: AAA
21.6.3: AAA Configuration</a:t>
            </a:r>
          </a:p>
          <a:p>
            <a:r>
              <a:rPr lang="en-US" dirty="0"/>
              <a:t>21.6.4: Syntax Checker - Configure AAA on the ASA with the CLI
</a:t>
            </a:r>
          </a:p>
        </p:txBody>
      </p:sp>
      <p:sp>
        <p:nvSpPr>
          <p:cNvPr id="4" name="Slide Number Placeholder 3"/>
          <p:cNvSpPr>
            <a:spLocks noGrp="1"/>
          </p:cNvSpPr>
          <p:nvPr>
            <p:ph type="sldNum" sz="quarter" idx="10"/>
          </p:nvPr>
        </p:nvSpPr>
        <p:spPr/>
        <p:txBody>
          <a:bodyPr/>
          <a:lstStyle/>
          <a:p>
            <a:fld id="{F7021451-1387-4CA6-816F-3879F97B5CBC}" type="slidenum">
              <a:rPr lang="en-US"/>
              <a:t>63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21.6: AAA
21.6.3: AAA Configuration</a:t>
            </a:r>
          </a:p>
          <a:p>
            <a:r>
              <a:rPr lang="en-US" dirty="0"/>
              <a:t>21.6.4: Syntax Checker - Configure AAA on the ASA with the CLI
</a:t>
            </a:r>
          </a:p>
        </p:txBody>
      </p:sp>
      <p:sp>
        <p:nvSpPr>
          <p:cNvPr id="4" name="Slide Number Placeholder 3"/>
          <p:cNvSpPr>
            <a:spLocks noGrp="1"/>
          </p:cNvSpPr>
          <p:nvPr>
            <p:ph type="sldNum" sz="quarter" idx="10"/>
          </p:nvPr>
        </p:nvSpPr>
        <p:spPr/>
        <p:txBody>
          <a:bodyPr/>
          <a:lstStyle/>
          <a:p>
            <a:fld id="{F7021451-1387-4CA6-816F-3879F97B5CBC}" type="slidenum">
              <a:rPr lang="en-US"/>
              <a:t>64</a:t>
            </a:fld>
            <a:endParaRPr lang="en-US" dirty="0"/>
          </a:p>
        </p:txBody>
      </p:sp>
    </p:spTree>
    <p:extLst>
      <p:ext uri="{BB962C8B-B14F-4D97-AF65-F5344CB8AC3E}">
        <p14:creationId xmlns:p14="http://schemas.microsoft.com/office/powerpoint/2010/main" val="16766389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21.7: Service Policies on an ASA
</a:t>
            </a:r>
          </a:p>
        </p:txBody>
      </p:sp>
      <p:sp>
        <p:nvSpPr>
          <p:cNvPr id="4" name="Slide Number Placeholder 3"/>
          <p:cNvSpPr>
            <a:spLocks noGrp="1"/>
          </p:cNvSpPr>
          <p:nvPr>
            <p:ph type="sldNum" sz="quarter" idx="10"/>
          </p:nvPr>
        </p:nvSpPr>
        <p:spPr/>
        <p:txBody>
          <a:bodyPr/>
          <a:lstStyle/>
          <a:p>
            <a:fld id="{F7021451-1387-4CA6-816F-3879F97B5CBC}" type="slidenum">
              <a:rPr lang="en-US"/>
              <a:t>65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21.7: Service Policies on an ASA
21.7.1: Overview of MPF
</a:t>
            </a:r>
          </a:p>
        </p:txBody>
      </p:sp>
      <p:sp>
        <p:nvSpPr>
          <p:cNvPr id="4" name="Slide Number Placeholder 3"/>
          <p:cNvSpPr>
            <a:spLocks noGrp="1"/>
          </p:cNvSpPr>
          <p:nvPr>
            <p:ph type="sldNum" sz="quarter" idx="10"/>
          </p:nvPr>
        </p:nvSpPr>
        <p:spPr/>
        <p:txBody>
          <a:bodyPr/>
          <a:lstStyle/>
          <a:p>
            <a:fld id="{F7021451-1387-4CA6-816F-3879F97B5CBC}" type="slidenum">
              <a:rPr lang="en-US"/>
              <a:t>66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21.7: Service Policies on an ASA
21.7.1: Overview of MPF
</a:t>
            </a:r>
          </a:p>
        </p:txBody>
      </p:sp>
      <p:sp>
        <p:nvSpPr>
          <p:cNvPr id="4" name="Slide Number Placeholder 3"/>
          <p:cNvSpPr>
            <a:spLocks noGrp="1"/>
          </p:cNvSpPr>
          <p:nvPr>
            <p:ph type="sldNum" sz="quarter" idx="10"/>
          </p:nvPr>
        </p:nvSpPr>
        <p:spPr/>
        <p:txBody>
          <a:bodyPr/>
          <a:lstStyle/>
          <a:p>
            <a:fld id="{F7021451-1387-4CA6-816F-3879F97B5CBC}" type="slidenum">
              <a:rPr lang="en-US"/>
              <a:t>67</a:t>
            </a:fld>
            <a:endParaRPr lang="en-US" dirty="0"/>
          </a:p>
        </p:txBody>
      </p:sp>
    </p:spTree>
    <p:extLst>
      <p:ext uri="{BB962C8B-B14F-4D97-AF65-F5344CB8AC3E}">
        <p14:creationId xmlns:p14="http://schemas.microsoft.com/office/powerpoint/2010/main" val="14728367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21.7: Service Policies on an ASA
21.7.2: Configure Class Maps
</a:t>
            </a:r>
          </a:p>
        </p:txBody>
      </p:sp>
      <p:sp>
        <p:nvSpPr>
          <p:cNvPr id="4" name="Slide Number Placeholder 3"/>
          <p:cNvSpPr>
            <a:spLocks noGrp="1"/>
          </p:cNvSpPr>
          <p:nvPr>
            <p:ph type="sldNum" sz="quarter" idx="10"/>
          </p:nvPr>
        </p:nvSpPr>
        <p:spPr/>
        <p:txBody>
          <a:bodyPr/>
          <a:lstStyle/>
          <a:p>
            <a:fld id="{F7021451-1387-4CA6-816F-3879F97B5CBC}" type="slidenum">
              <a:rPr lang="en-US"/>
              <a:t>68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21.7: Service Policies on an ASA
21.7.3: Define and Activate a Policy</a:t>
            </a:r>
          </a:p>
          <a:p>
            <a:r>
              <a:rPr lang="en-US" dirty="0"/>
              <a:t>21.7.4: Syntax Checker - Define and Activate a Policy
</a:t>
            </a:r>
          </a:p>
        </p:txBody>
      </p:sp>
      <p:sp>
        <p:nvSpPr>
          <p:cNvPr id="4" name="Slide Number Placeholder 3"/>
          <p:cNvSpPr>
            <a:spLocks noGrp="1"/>
          </p:cNvSpPr>
          <p:nvPr>
            <p:ph type="sldNum" sz="quarter" idx="10"/>
          </p:nvPr>
        </p:nvSpPr>
        <p:spPr/>
        <p:txBody>
          <a:bodyPr/>
          <a:lstStyle/>
          <a:p>
            <a:fld id="{F7021451-1387-4CA6-816F-3879F97B5CBC}" type="slidenum">
              <a:rPr lang="en-US"/>
              <a:t>69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21.1: Basic ASA Firewall Configuration
21.1.2: ASA Default Configuration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21.7: Service Policies on an ASA
21.7.3: Define and Activate a Policy</a:t>
            </a:r>
          </a:p>
          <a:p>
            <a:r>
              <a:rPr lang="en-US" dirty="0"/>
              <a:t>21.7.4: Syntax Checker - Define and Activate a Policy
</a:t>
            </a:r>
          </a:p>
        </p:txBody>
      </p:sp>
      <p:sp>
        <p:nvSpPr>
          <p:cNvPr id="4" name="Slide Number Placeholder 3"/>
          <p:cNvSpPr>
            <a:spLocks noGrp="1"/>
          </p:cNvSpPr>
          <p:nvPr>
            <p:ph type="sldNum" sz="quarter" idx="10"/>
          </p:nvPr>
        </p:nvSpPr>
        <p:spPr/>
        <p:txBody>
          <a:bodyPr/>
          <a:lstStyle/>
          <a:p>
            <a:fld id="{F7021451-1387-4CA6-816F-3879F97B5CBC}" type="slidenum">
              <a:rPr lang="en-US"/>
              <a:t>70</a:t>
            </a:fld>
            <a:endParaRPr lang="en-US" dirty="0"/>
          </a:p>
        </p:txBody>
      </p:sp>
    </p:spTree>
    <p:extLst>
      <p:ext uri="{BB962C8B-B14F-4D97-AF65-F5344CB8AC3E}">
        <p14:creationId xmlns:p14="http://schemas.microsoft.com/office/powerpoint/2010/main" val="33994725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21.7: Service Policies on an ASA
21.7.5: Packet Tracer - Configure ASA Basic Settings and Firewall Using the CLI
</a:t>
            </a:r>
          </a:p>
        </p:txBody>
      </p:sp>
      <p:sp>
        <p:nvSpPr>
          <p:cNvPr id="4" name="Slide Number Placeholder 3"/>
          <p:cNvSpPr>
            <a:spLocks noGrp="1"/>
          </p:cNvSpPr>
          <p:nvPr>
            <p:ph type="sldNum" sz="quarter" idx="10"/>
          </p:nvPr>
        </p:nvSpPr>
        <p:spPr/>
        <p:txBody>
          <a:bodyPr/>
          <a:lstStyle/>
          <a:p>
            <a:fld id="{F7021451-1387-4CA6-816F-3879F97B5CBC}" type="slidenum">
              <a:rPr lang="en-US"/>
              <a:t>71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21.7: Service Policies on an ASA
21.7.6: Optional Lab - Configure ASA Network Services, Routing, and DMZ with ACLs Using CLI
</a:t>
            </a:r>
          </a:p>
        </p:txBody>
      </p:sp>
      <p:sp>
        <p:nvSpPr>
          <p:cNvPr id="4" name="Slide Number Placeholder 3"/>
          <p:cNvSpPr>
            <a:spLocks noGrp="1"/>
          </p:cNvSpPr>
          <p:nvPr>
            <p:ph type="sldNum" sz="quarter" idx="10"/>
          </p:nvPr>
        </p:nvSpPr>
        <p:spPr/>
        <p:txBody>
          <a:bodyPr/>
          <a:lstStyle/>
          <a:p>
            <a:fld id="{F7021451-1387-4CA6-816F-3879F97B5CBC}" type="slidenum">
              <a:rPr lang="en-US"/>
              <a:t>72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21.8: ASA Firewall Configuration Summary
</a:t>
            </a:r>
          </a:p>
        </p:txBody>
      </p:sp>
      <p:sp>
        <p:nvSpPr>
          <p:cNvPr id="4" name="Slide Number Placeholder 3"/>
          <p:cNvSpPr>
            <a:spLocks noGrp="1"/>
          </p:cNvSpPr>
          <p:nvPr>
            <p:ph type="sldNum" sz="quarter" idx="10"/>
          </p:nvPr>
        </p:nvSpPr>
        <p:spPr/>
        <p:txBody>
          <a:bodyPr/>
          <a:lstStyle/>
          <a:p>
            <a:fld id="{F7021451-1387-4CA6-816F-3879F97B5CBC}" type="slidenum">
              <a:rPr lang="en-US"/>
              <a:t>73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21.8: ASA Firewall Configuration Summary
21.8.1: What Did I Learn in this Module?
</a:t>
            </a:r>
          </a:p>
        </p:txBody>
      </p:sp>
      <p:sp>
        <p:nvSpPr>
          <p:cNvPr id="4" name="Slide Number Placeholder 3"/>
          <p:cNvSpPr>
            <a:spLocks noGrp="1"/>
          </p:cNvSpPr>
          <p:nvPr>
            <p:ph type="sldNum" sz="quarter" idx="10"/>
          </p:nvPr>
        </p:nvSpPr>
        <p:spPr/>
        <p:txBody>
          <a:bodyPr/>
          <a:lstStyle/>
          <a:p>
            <a:fld id="{F7021451-1387-4CA6-816F-3879F97B5CBC}" type="slidenum">
              <a:rPr lang="en-US"/>
              <a:t>74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21.8: ASA Firewall Configuration Summary
21.8.1: What Did I Learn in this Module?</a:t>
            </a:r>
          </a:p>
          <a:p>
            <a:r>
              <a:rPr lang="en-US" dirty="0"/>
              <a:t>21.8.2: Module Quiz
</a:t>
            </a:r>
          </a:p>
        </p:txBody>
      </p:sp>
      <p:sp>
        <p:nvSpPr>
          <p:cNvPr id="4" name="Slide Number Placeholder 3"/>
          <p:cNvSpPr>
            <a:spLocks noGrp="1"/>
          </p:cNvSpPr>
          <p:nvPr>
            <p:ph type="sldNum" sz="quarter" idx="10"/>
          </p:nvPr>
        </p:nvSpPr>
        <p:spPr/>
        <p:txBody>
          <a:bodyPr/>
          <a:lstStyle/>
          <a:p>
            <a:fld id="{F7021451-1387-4CA6-816F-3879F97B5CBC}" type="slidenum">
              <a:rPr lang="en-US"/>
              <a:t>75</a:t>
            </a:fld>
            <a:endParaRPr lang="en-US" dirty="0"/>
          </a:p>
        </p:txBody>
      </p:sp>
    </p:spTree>
    <p:extLst>
      <p:ext uri="{BB962C8B-B14F-4D97-AF65-F5344CB8AC3E}">
        <p14:creationId xmlns:p14="http://schemas.microsoft.com/office/powerpoint/2010/main" val="19941624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21 – ASA Firewall Configuration</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New Terms and Commands</a:t>
            </a:r>
          </a:p>
          <a:p>
            <a:r>
              <a:rPr lang="en-US" dirty="0"/>
              <a:t>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4960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21 – ASA Firewall Configuration</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New Terms and Commands</a:t>
            </a:r>
          </a:p>
          <a:p>
            <a:r>
              <a:rPr lang="en-US" dirty="0"/>
              <a:t>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3188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21 – ASA Firewall Configuration</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New Terms and Commands</a:t>
            </a:r>
          </a:p>
          <a:p>
            <a:r>
              <a:rPr lang="en-US" dirty="0"/>
              <a:t>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0626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41018C-6CAF-B84E-B92C-ECB119457FB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79</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394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21.1: Basic ASA Firewall Configuration
21.1.3: ASA Interactive Setup Initialization Wizard
</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ASA Firewall Configuration
21.2: Configure Management Settings and Services
</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dirty="0"/>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2986898892"/>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52646374"/>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121094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656960"/>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490987525"/>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991297630"/>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2212398103"/>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81420537"/>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020993273"/>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26368952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1828800"/>
          </a:xfrm>
          <a:prstGeom prst="rect">
            <a:avLst/>
          </a:prstGeom>
          <a:noFill/>
          <a:ln/>
        </p:spPr>
        <p:txBody>
          <a:bodyPr wrap="square" rtlCol="0"/>
          <a:lstStyle>
            <a:lvl1pPr marL="0" indent="0">
              <a:buNone/>
              <a:defRPr lang="en-US" sz="3600" dirty="0">
                <a:solidFill>
                  <a:srgbClr val="AFE8FB"/>
                </a:solidFill>
                <a:latin typeface="Arial" pitchFamily="34" charset="0"/>
                <a:ea typeface="Arial" pitchFamily="34" charset="-122"/>
                <a:cs typeface="Arial" pitchFamily="34" charset="-120"/>
              </a:defRPr>
            </a:lvl1pPr>
          </a:lstStyle>
          <a:p>
            <a:pPr marL="0" indent="0">
              <a:buNone/>
            </a:pPr>
            <a:r>
              <a:rPr lang="en-US" sz="3600" dirty="0">
                <a:solidFill>
                  <a:srgbClr val="AFE8FB"/>
                </a:solidFill>
                <a:latin typeface="Arial" pitchFamily="34" charset="0"/>
                <a:ea typeface="Arial" pitchFamily="34" charset="-122"/>
                <a:cs typeface="Arial" pitchFamily="34" charset="-120"/>
              </a:rPr>
              <a:t>(custom placeholder text!)</a:t>
            </a:r>
            <a:endParaRPr lang="en-US" sz="36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202950771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926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lvl1pPr marL="0" indent="0">
              <a:buNone/>
              <a:defRPr lang="en-US" sz="4200" dirty="0">
                <a:solidFill>
                  <a:srgbClr val="AFE8FB"/>
                </a:solidFill>
                <a:latin typeface="Arial" pitchFamily="34" charset="0"/>
                <a:ea typeface="Arial" pitchFamily="34" charset="-122"/>
                <a:cs typeface="Arial" pitchFamily="34" charset="-120"/>
              </a:defRPr>
            </a:lvl1pPr>
          </a:lstStyle>
          <a:p>
            <a:pPr marL="0" indent="0">
              <a:buNone/>
            </a:pPr>
            <a:r>
              <a:rPr lang="en-US" sz="4200" dirty="0">
                <a:solidFill>
                  <a:srgbClr val="AFE8FB"/>
                </a:solidFill>
                <a:latin typeface="Arial" pitchFamily="34" charset="0"/>
                <a:ea typeface="Arial" pitchFamily="34" charset="-122"/>
                <a:cs typeface="Arial" pitchFamily="34" charset="-120"/>
              </a:rPr>
              <a:t>(custom placeholder text!)</a:t>
            </a:r>
            <a:endParaRPr lang="en-US" sz="42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ST_INTRO">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OCK">
    <p:bg>
      <p:bgPr>
        <a:solidFill>
          <a:srgbClr val="00394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lvl1pPr marL="0" indent="0">
              <a:buNone/>
              <a:defRPr lang="en-US" sz="4600" dirty="0">
                <a:solidFill>
                  <a:srgbClr val="B1E8FA"/>
                </a:solidFill>
                <a:latin typeface="Arial" pitchFamily="34" charset="0"/>
                <a:ea typeface="Arial" pitchFamily="34" charset="-122"/>
                <a:cs typeface="Arial" pitchFamily="34" charset="-120"/>
              </a:defRPr>
            </a:lvl1pPr>
          </a:lstStyle>
          <a:p>
            <a:pPr marL="0" indent="0">
              <a:buNone/>
            </a:pPr>
            <a:r>
              <a:rPr lang="en-US" sz="4600" dirty="0">
                <a:solidFill>
                  <a:srgbClr val="B1E8FA"/>
                </a:solidFill>
                <a:latin typeface="Arial" pitchFamily="34" charset="0"/>
                <a:ea typeface="Arial" pitchFamily="34" charset="-122"/>
                <a:cs typeface="Arial" pitchFamily="34" charset="-120"/>
              </a:rPr>
              <a:t>(custom placeholder text!)</a:t>
            </a:r>
            <a:endParaRPr lang="en-US" sz="4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rcRect t="-16667" b="-16667"/>
          <a:stretch/>
        </p:blipFill>
        <p:spPr>
          <a:xfrm>
            <a:off x="457200" y="4629150"/>
            <a:ext cx="365760" cy="36576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UNK">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274320"/>
            <a:ext cx="9144000" cy="914400"/>
          </a:xfrm>
          <a:prstGeom prst="rect">
            <a:avLst/>
          </a:prstGeom>
          <a:noFill/>
          <a:ln/>
        </p:spPr>
        <p:txBody>
          <a:bodyPr wrap="square" rtlCol="0"/>
          <a:lstStyle>
            <a:lvl1pPr marL="0" indent="0">
              <a:buNone/>
              <a:defRPr lang="en-US" sz="2200" dirty="0">
                <a:solidFill>
                  <a:srgbClr val="024C69"/>
                </a:solidFill>
                <a:latin typeface="Arial" pitchFamily="34" charset="0"/>
                <a:ea typeface="Arial" pitchFamily="34" charset="-122"/>
                <a:cs typeface="Arial" pitchFamily="34" charset="-120"/>
              </a:defRPr>
            </a:lvl1pPr>
          </a:lstStyle>
          <a:p>
            <a:pPr marL="0" indent="0">
              <a:buNone/>
            </a:pPr>
            <a:r>
              <a:rPr lang="en-US" sz="2200" dirty="0">
                <a:solidFill>
                  <a:srgbClr val="024C69"/>
                </a:solidFill>
                <a:latin typeface="Arial" pitchFamily="34" charset="0"/>
                <a:ea typeface="Arial" pitchFamily="34" charset="-122"/>
                <a:cs typeface="Arial" pitchFamily="34" charset="-120"/>
              </a:rPr>
              <a:t>(custom placeholder text!)</a:t>
            </a:r>
            <a:endParaRPr lang="en-US" sz="2200" dirty="0"/>
          </a:p>
        </p:txBody>
      </p:sp>
      <p:sp>
        <p:nvSpPr>
          <p:cNvPr id="3" name="Object2"/>
          <p:cNvSpPr>
            <a:spLocks noGrp="1"/>
          </p:cNvSpPr>
          <p:nvPr>
            <p:ph type="body" idx="101"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4" name="Object3"/>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5" name="Object 4"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93014124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395103562"/>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704365658"/>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0"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2021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5123900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6.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p>
            <a:pPr marL="0" indent="0">
              <a:buNone/>
            </a:pPr>
            <a:r>
              <a:rPr lang="en-US" dirty="0"/>
              <a:t>Module 21: ASA Firewall Configuration</a:t>
            </a:r>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p>
            <a:pPr marL="0" indent="0">
              <a:buNone/>
            </a:pPr>
            <a:r>
              <a:rPr lang="en-US" dirty="0"/>
              <a:t>Networking Security v1.0</a:t>
            </a:r>
          </a:p>
          <a:p>
            <a:pPr marL="0" indent="0">
              <a:buNone/>
            </a:pPr>
            <a:r>
              <a:rPr lang="en-US" dirty="0"/>
              <a:t>(NETSEC)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Management Settings and Services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Enter Global Configuration Mode</a:t>
            </a:r>
          </a:p>
        </p:txBody>
      </p:sp>
      <p:sp>
        <p:nvSpPr>
          <p:cNvPr id="5" name="Object4"/>
          <p:cNvSpPr/>
          <p:nvPr/>
        </p:nvSpPr>
        <p:spPr>
          <a:xfrm>
            <a:off x="0" y="914400"/>
            <a:ext cx="8913886"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The default ASA user prompt of </a:t>
            </a:r>
            <a:r>
              <a:rPr lang="en-US" sz="1600" b="1" dirty="0">
                <a:latin typeface="Arial" panose="020B0604020202020204" pitchFamily="34" charset="0"/>
                <a:cs typeface="Arial" panose="020B0604020202020204" pitchFamily="34" charset="0"/>
              </a:rPr>
              <a:t>ciscoasa&gt;</a:t>
            </a:r>
            <a:r>
              <a:rPr lang="en-US" sz="1600" dirty="0">
                <a:latin typeface="Arial" panose="020B0604020202020204" pitchFamily="34" charset="0"/>
                <a:cs typeface="Arial" panose="020B0604020202020204" pitchFamily="34" charset="0"/>
              </a:rPr>
              <a:t> is displayed when an ASA configuration is erased, the device is rebooted, and the user does not use the interactive setup wizard.</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To enter privileged EXEC mode, use the </a:t>
            </a:r>
            <a:r>
              <a:rPr lang="en-US" sz="1600" b="1" dirty="0">
                <a:latin typeface="Arial" panose="020B0604020202020204" pitchFamily="34" charset="0"/>
                <a:cs typeface="Arial" panose="020B0604020202020204" pitchFamily="34" charset="0"/>
              </a:rPr>
              <a:t>enable</a:t>
            </a:r>
            <a:r>
              <a:rPr lang="en-US" sz="1600" dirty="0">
                <a:latin typeface="Arial" panose="020B0604020202020204" pitchFamily="34" charset="0"/>
                <a:cs typeface="Arial" panose="020B0604020202020204" pitchFamily="34" charset="0"/>
              </a:rPr>
              <a:t> user EXEC mode command. Initially, an ASA does not have a password configured; therefore, when prompted, leave the enable password prompt blank and press </a:t>
            </a:r>
            <a:r>
              <a:rPr lang="en-US" sz="1600" b="1" dirty="0">
                <a:latin typeface="Arial" panose="020B0604020202020204" pitchFamily="34" charset="0"/>
                <a:cs typeface="Arial" panose="020B0604020202020204" pitchFamily="34" charset="0"/>
              </a:rPr>
              <a:t>Enter</a:t>
            </a:r>
            <a:r>
              <a:rPr lang="en-US" sz="1600" dirty="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ASA date and time should be set either manually or by using Network Time Protocol (NTP). To set the date and time, use the </a:t>
            </a:r>
            <a:r>
              <a:rPr lang="en-US" sz="1600" b="1" dirty="0">
                <a:latin typeface="Arial" panose="020B0604020202020204" pitchFamily="34" charset="0"/>
                <a:cs typeface="Arial" panose="020B0604020202020204" pitchFamily="34" charset="0"/>
              </a:rPr>
              <a:t>clock set</a:t>
            </a:r>
            <a:r>
              <a:rPr lang="en-US" sz="1600" dirty="0">
                <a:latin typeface="Arial" panose="020B0604020202020204" pitchFamily="34" charset="0"/>
                <a:cs typeface="Arial" panose="020B0604020202020204" pitchFamily="34" charset="0"/>
              </a:rPr>
              <a:t> privileged EXEC </a:t>
            </a:r>
            <a:r>
              <a:rPr lang="en-US" sz="1600" b="1" dirty="0">
                <a:latin typeface="Arial" panose="020B0604020202020204" pitchFamily="34" charset="0"/>
                <a:cs typeface="Arial" panose="020B0604020202020204" pitchFamily="34" charset="0"/>
              </a:rPr>
              <a:t>command.</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Enter global configuration mode using the </a:t>
            </a:r>
            <a:r>
              <a:rPr lang="en-US" sz="1600" b="1" dirty="0">
                <a:latin typeface="Arial" panose="020B0604020202020204" pitchFamily="34" charset="0"/>
                <a:cs typeface="Arial" panose="020B0604020202020204" pitchFamily="34" charset="0"/>
              </a:rPr>
              <a:t>configure terminal</a:t>
            </a:r>
            <a:r>
              <a:rPr lang="en-US" sz="1600" dirty="0">
                <a:latin typeface="Arial" panose="020B0604020202020204" pitchFamily="34" charset="0"/>
                <a:cs typeface="Arial" panose="020B0604020202020204" pitchFamily="34" charset="0"/>
              </a:rPr>
              <a:t> privileged EXEC command. </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Management Settings and Services</a:t>
            </a:r>
          </a:p>
        </p:txBody>
      </p:sp>
      <p:sp>
        <p:nvSpPr>
          <p:cNvPr id="3" name="Object2"/>
          <p:cNvSpPr>
            <a:spLocks noGrp="1"/>
          </p:cNvSpPr>
          <p:nvPr>
            <p:ph type="body" idx="100" hasCustomPrompt="1"/>
          </p:nvPr>
        </p:nvSpPr>
        <p:spPr>
          <a:xfrm>
            <a:off x="0" y="250097"/>
            <a:ext cx="9144000" cy="531079"/>
          </a:xfrm>
          <a:prstGeom prst="rect">
            <a:avLst/>
          </a:prstGeom>
          <a:noFill/>
          <a:ln/>
        </p:spPr>
        <p:txBody>
          <a:bodyPr wrap="square" rtlCol="0"/>
          <a:lstStyle/>
          <a:p>
            <a:pPr marL="0" indent="0">
              <a:buNone/>
            </a:pPr>
            <a:r>
              <a:rPr lang="en-US" dirty="0"/>
              <a:t>Configure Basic Settings</a:t>
            </a:r>
          </a:p>
        </p:txBody>
      </p:sp>
      <p:sp>
        <p:nvSpPr>
          <p:cNvPr id="7" name="TextBox 6">
            <a:extLst>
              <a:ext uri="{FF2B5EF4-FFF2-40B4-BE49-F238E27FC236}">
                <a16:creationId xmlns:a16="http://schemas.microsoft.com/office/drawing/2014/main" id="{2837D461-E9FB-4A8E-9A46-F05D13884EC8}"/>
              </a:ext>
            </a:extLst>
          </p:cNvPr>
          <p:cNvSpPr txBox="1"/>
          <p:nvPr/>
        </p:nvSpPr>
        <p:spPr>
          <a:xfrm>
            <a:off x="91439" y="746105"/>
            <a:ext cx="8870891" cy="584775"/>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An ASA must be configured with basic management settings. The table displays the commands to accomplish this task.</a:t>
            </a:r>
          </a:p>
        </p:txBody>
      </p:sp>
      <p:graphicFrame>
        <p:nvGraphicFramePr>
          <p:cNvPr id="15" name="Table 14"/>
          <p:cNvGraphicFramePr>
            <a:graphicFrameLocks noGrp="1"/>
          </p:cNvGraphicFramePr>
          <p:nvPr>
            <p:extLst>
              <p:ext uri="{D42A27DB-BD31-4B8C-83A1-F6EECF244321}">
                <p14:modId xmlns:p14="http://schemas.microsoft.com/office/powerpoint/2010/main" val="1782947743"/>
              </p:ext>
            </p:extLst>
          </p:nvPr>
        </p:nvGraphicFramePr>
        <p:xfrm>
          <a:off x="611916" y="1371600"/>
          <a:ext cx="7829935" cy="3093720"/>
        </p:xfrm>
        <a:graphic>
          <a:graphicData uri="http://schemas.openxmlformats.org/drawingml/2006/table">
            <a:tbl>
              <a:tblPr/>
              <a:tblGrid>
                <a:gridCol w="2864633">
                  <a:extLst>
                    <a:ext uri="{9D8B030D-6E8A-4147-A177-3AD203B41FA5}">
                      <a16:colId xmlns:a16="http://schemas.microsoft.com/office/drawing/2014/main" val="20000"/>
                    </a:ext>
                  </a:extLst>
                </a:gridCol>
                <a:gridCol w="4965302">
                  <a:extLst>
                    <a:ext uri="{9D8B030D-6E8A-4147-A177-3AD203B41FA5}">
                      <a16:colId xmlns:a16="http://schemas.microsoft.com/office/drawing/2014/main" val="20001"/>
                    </a:ext>
                  </a:extLst>
                </a:gridCol>
              </a:tblGrid>
              <a:tr h="0">
                <a:tc>
                  <a:txBody>
                    <a:bodyPr/>
                    <a:lstStyle/>
                    <a:p>
                      <a:r>
                        <a:rPr lang="en-US" sz="1200" dirty="0">
                          <a:solidFill>
                            <a:srgbClr val="FFFFFF"/>
                          </a:solidFill>
                        </a:rPr>
                        <a:t>ASA Command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hostname</a:t>
                      </a:r>
                      <a:r>
                        <a:rPr lang="en-US" sz="1200" dirty="0">
                          <a:solidFill>
                            <a:srgbClr val="58585B"/>
                          </a:solidFill>
                          <a:latin typeface="Courier New" panose="02070309020205020404" pitchFamily="49" charset="0"/>
                          <a:cs typeface="Courier New" panose="02070309020205020404" pitchFamily="49" charset="0"/>
                        </a:rPr>
                        <a:t> </a:t>
                      </a:r>
                      <a:r>
                        <a:rPr lang="en-US" sz="1200" i="1" dirty="0">
                          <a:solidFill>
                            <a:srgbClr val="58585B"/>
                          </a:solidFill>
                          <a:latin typeface="Courier New" panose="02070309020205020404" pitchFamily="49" charset="0"/>
                          <a:cs typeface="Courier New" panose="02070309020205020404" pitchFamily="49" charset="0"/>
                        </a:rPr>
                        <a:t>name</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US" sz="1200" dirty="0">
                          <a:solidFill>
                            <a:srgbClr val="58585B"/>
                          </a:solidFill>
                        </a:rPr>
                        <a:t>Specifies a hostname up to 63 characters.</a:t>
                      </a:r>
                      <a:endParaRPr lang="en-US" sz="1200" dirty="0"/>
                    </a:p>
                    <a:p>
                      <a:pPr marL="171450" indent="-171450">
                        <a:buFont typeface="Arial" panose="020B0604020202020204" pitchFamily="34" charset="0"/>
                        <a:buChar char="•"/>
                      </a:pPr>
                      <a:r>
                        <a:rPr lang="en-US" sz="1200" dirty="0">
                          <a:solidFill>
                            <a:srgbClr val="58585B"/>
                          </a:solidFill>
                        </a:rPr>
                        <a:t>A hostname must start and end with a letter or digit, and have as interior characters only letters, digits, or a hyphen.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66955">
                <a:tc>
                  <a:txBody>
                    <a:bodyPr/>
                    <a:lstStyle/>
                    <a:p>
                      <a:r>
                        <a:rPr lang="en-US" sz="1200" b="1" dirty="0">
                          <a:solidFill>
                            <a:srgbClr val="58585B"/>
                          </a:solidFill>
                          <a:latin typeface="Courier New" panose="02070309020205020404" pitchFamily="49" charset="0"/>
                          <a:cs typeface="Courier New" panose="02070309020205020404" pitchFamily="49" charset="0"/>
                        </a:rPr>
                        <a:t>domain-name</a:t>
                      </a:r>
                      <a:r>
                        <a:rPr lang="en-US" sz="1200" dirty="0">
                          <a:solidFill>
                            <a:srgbClr val="58585B"/>
                          </a:solidFill>
                          <a:latin typeface="Courier New" panose="02070309020205020404" pitchFamily="49" charset="0"/>
                          <a:cs typeface="Courier New" panose="02070309020205020404" pitchFamily="49" charset="0"/>
                        </a:rPr>
                        <a:t> </a:t>
                      </a:r>
                      <a:r>
                        <a:rPr lang="en-US" sz="1200" i="1" dirty="0">
                          <a:solidFill>
                            <a:srgbClr val="58585B"/>
                          </a:solidFill>
                          <a:latin typeface="Courier New" panose="02070309020205020404" pitchFamily="49" charset="0"/>
                          <a:cs typeface="Courier New" panose="02070309020205020404" pitchFamily="49" charset="0"/>
                        </a:rPr>
                        <a:t>name</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Sets the default domain name.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2"/>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enable password </a:t>
                      </a:r>
                      <a:r>
                        <a:rPr lang="en-US" sz="1200" i="1" dirty="0">
                          <a:solidFill>
                            <a:srgbClr val="58585B"/>
                          </a:solidFill>
                          <a:latin typeface="Courier New" panose="02070309020205020404" pitchFamily="49" charset="0"/>
                          <a:cs typeface="Courier New" panose="02070309020205020404" pitchFamily="49" charset="0"/>
                        </a:rPr>
                        <a:t>password</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US" sz="1200" dirty="0">
                          <a:solidFill>
                            <a:srgbClr val="58585B"/>
                          </a:solidFill>
                        </a:rPr>
                        <a:t>Sets the enable password for privileged EXEC mode.</a:t>
                      </a:r>
                      <a:endParaRPr lang="en-US" sz="1200" dirty="0"/>
                    </a:p>
                    <a:p>
                      <a:pPr marL="171450" indent="-171450">
                        <a:buFont typeface="Arial" panose="020B0604020202020204" pitchFamily="34" charset="0"/>
                        <a:buChar char="•"/>
                      </a:pPr>
                      <a:r>
                        <a:rPr lang="en-US" sz="1200" dirty="0">
                          <a:solidFill>
                            <a:srgbClr val="58585B"/>
                          </a:solidFill>
                        </a:rPr>
                        <a:t>Sets the password as a case-sensitive string of 3 to 32 alphanumeric and special characters (not including a question mark or a space).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banner motd </a:t>
                      </a:r>
                      <a:r>
                        <a:rPr lang="en-US" sz="1200" i="1" dirty="0">
                          <a:solidFill>
                            <a:srgbClr val="58585B"/>
                          </a:solidFill>
                          <a:latin typeface="Courier New" panose="02070309020205020404" pitchFamily="49" charset="0"/>
                          <a:cs typeface="Courier New" panose="02070309020205020404" pitchFamily="49" charset="0"/>
                        </a:rPr>
                        <a:t>message</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Provides legal notification and configures the system to display a message-of-the-day banner when connecting to the ASA.</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4"/>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key config-key password-encryption </a:t>
                      </a:r>
                      <a:r>
                        <a:rPr lang="en-US" sz="1200" dirty="0">
                          <a:solidFill>
                            <a:srgbClr val="58585B"/>
                          </a:solidFill>
                          <a:latin typeface="Courier New" panose="02070309020205020404" pitchFamily="49" charset="0"/>
                          <a:cs typeface="Courier New" panose="02070309020205020404" pitchFamily="49" charset="0"/>
                        </a:rPr>
                        <a:t>[ </a:t>
                      </a:r>
                      <a:r>
                        <a:rPr lang="en-US" sz="1200" i="1" dirty="0">
                          <a:solidFill>
                            <a:srgbClr val="58585B"/>
                          </a:solidFill>
                          <a:latin typeface="Courier New" panose="02070309020205020404" pitchFamily="49" charset="0"/>
                          <a:cs typeface="Courier New" panose="02070309020205020404" pitchFamily="49" charset="0"/>
                        </a:rPr>
                        <a:t>new-pass </a:t>
                      </a:r>
                      <a:r>
                        <a:rPr lang="en-US" sz="1200" dirty="0">
                          <a:solidFill>
                            <a:srgbClr val="58585B"/>
                          </a:solidFill>
                          <a:latin typeface="Courier New" panose="02070309020205020404" pitchFamily="49" charset="0"/>
                          <a:cs typeface="Courier New" panose="02070309020205020404" pitchFamily="49" charset="0"/>
                        </a:rPr>
                        <a:t>[</a:t>
                      </a:r>
                      <a:r>
                        <a:rPr lang="en-US" sz="1200" i="1" dirty="0">
                          <a:solidFill>
                            <a:srgbClr val="58585B"/>
                          </a:solidFill>
                          <a:latin typeface="Courier New" panose="02070309020205020404" pitchFamily="49" charset="0"/>
                          <a:cs typeface="Courier New" panose="02070309020205020404" pitchFamily="49" charset="0"/>
                        </a:rPr>
                        <a:t> old-pass </a:t>
                      </a:r>
                      <a:r>
                        <a:rPr lang="en-US" sz="1200" dirty="0">
                          <a:solidFill>
                            <a:srgbClr val="58585B"/>
                          </a:solidFill>
                          <a:latin typeface="Courier New" panose="02070309020205020404" pitchFamily="49" charset="0"/>
                          <a:cs typeface="Courier New" panose="02070309020205020404" pitchFamily="49" charset="0"/>
                        </a:rPr>
                        <a:t>]]</a:t>
                      </a:r>
                      <a:endParaRPr lang="en-US" sz="1200"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US" sz="1200" dirty="0">
                          <a:solidFill>
                            <a:srgbClr val="58585B"/>
                          </a:solidFill>
                        </a:rPr>
                        <a:t>Sets the passphrase between 8 and 128 character long.</a:t>
                      </a:r>
                      <a:endParaRPr lang="en-US" sz="1200" dirty="0"/>
                    </a:p>
                    <a:p>
                      <a:pPr marL="171450" indent="-171450">
                        <a:buFont typeface="Arial" panose="020B0604020202020204" pitchFamily="34" charset="0"/>
                        <a:buChar char="•"/>
                      </a:pPr>
                      <a:r>
                        <a:rPr lang="en-US" sz="1200" dirty="0">
                          <a:solidFill>
                            <a:srgbClr val="58585B"/>
                          </a:solidFill>
                        </a:rPr>
                        <a:t>Used to generate the encryption key.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password encryption aes</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Enables password encryption and encrypts all user passwords.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6"/>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Management Settings and Services</a:t>
            </a:r>
          </a:p>
        </p:txBody>
      </p:sp>
      <p:sp>
        <p:nvSpPr>
          <p:cNvPr id="3" name="Object2"/>
          <p:cNvSpPr>
            <a:spLocks noGrp="1"/>
          </p:cNvSpPr>
          <p:nvPr>
            <p:ph type="body" idx="100" hasCustomPrompt="1"/>
          </p:nvPr>
        </p:nvSpPr>
        <p:spPr>
          <a:xfrm>
            <a:off x="0" y="250097"/>
            <a:ext cx="9144000" cy="531079"/>
          </a:xfrm>
          <a:prstGeom prst="rect">
            <a:avLst/>
          </a:prstGeom>
          <a:noFill/>
          <a:ln/>
        </p:spPr>
        <p:txBody>
          <a:bodyPr wrap="square" rtlCol="0"/>
          <a:lstStyle/>
          <a:p>
            <a:pPr marL="0" indent="0">
              <a:buNone/>
            </a:pPr>
            <a:r>
              <a:rPr lang="en-US" dirty="0"/>
              <a:t>Configure Basic Settings (Cont.)</a:t>
            </a:r>
          </a:p>
        </p:txBody>
      </p:sp>
      <p:sp>
        <p:nvSpPr>
          <p:cNvPr id="7" name="TextBox 6">
            <a:extLst>
              <a:ext uri="{FF2B5EF4-FFF2-40B4-BE49-F238E27FC236}">
                <a16:creationId xmlns:a16="http://schemas.microsoft.com/office/drawing/2014/main" id="{2837D461-E9FB-4A8E-9A46-F05D13884EC8}"/>
              </a:ext>
            </a:extLst>
          </p:cNvPr>
          <p:cNvSpPr txBox="1"/>
          <p:nvPr/>
        </p:nvSpPr>
        <p:spPr>
          <a:xfrm>
            <a:off x="91439" y="895877"/>
            <a:ext cx="4357271" cy="3785652"/>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To configure a banner with several lines, the </a:t>
            </a:r>
            <a:r>
              <a:rPr lang="en-US" sz="1600" b="1" dirty="0">
                <a:latin typeface="Arial" panose="020B0604020202020204" pitchFamily="34" charset="0"/>
                <a:cs typeface="Arial" panose="020B0604020202020204" pitchFamily="34" charset="0"/>
              </a:rPr>
              <a:t>banner motd</a:t>
            </a:r>
            <a:r>
              <a:rPr lang="en-US" sz="1600" dirty="0">
                <a:latin typeface="Arial" panose="020B0604020202020204" pitchFamily="34" charset="0"/>
                <a:cs typeface="Arial" panose="020B0604020202020204" pitchFamily="34" charset="0"/>
              </a:rPr>
              <a:t> must be entered multiple times.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privileged EXEC password is automatically encrypted using MD5. However, stronger encryption using AES should be enabled. To do so, a master passphrase must be configured, and AES encryption must be enabled.</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To change the master passphrase, use the </a:t>
            </a:r>
            <a:r>
              <a:rPr lang="en-US" sz="1600" b="1" dirty="0">
                <a:latin typeface="Arial" panose="020B0604020202020204" pitchFamily="34" charset="0"/>
                <a:cs typeface="Arial" panose="020B0604020202020204" pitchFamily="34" charset="0"/>
              </a:rPr>
              <a:t>key config-key password-encryption</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password </a:t>
            </a:r>
            <a:r>
              <a:rPr lang="en-US" sz="1600" dirty="0">
                <a:latin typeface="Arial" panose="020B0604020202020204" pitchFamily="34" charset="0"/>
                <a:cs typeface="Arial" panose="020B0604020202020204" pitchFamily="34" charset="0"/>
              </a:rPr>
              <a:t>command. To determine if password encryption is enabled, use the </a:t>
            </a:r>
            <a:r>
              <a:rPr lang="en-US" sz="1600" b="1" dirty="0">
                <a:latin typeface="Arial" panose="020B0604020202020204" pitchFamily="34" charset="0"/>
                <a:cs typeface="Arial" panose="020B0604020202020204" pitchFamily="34" charset="0"/>
              </a:rPr>
              <a:t>show password encryption</a:t>
            </a:r>
            <a:r>
              <a:rPr lang="en-US" sz="1600" dirty="0">
                <a:latin typeface="Arial" panose="020B0604020202020204" pitchFamily="34" charset="0"/>
                <a:cs typeface="Arial" panose="020B0604020202020204" pitchFamily="34" charset="0"/>
              </a:rPr>
              <a:t> command.</a:t>
            </a:r>
          </a:p>
        </p:txBody>
      </p:sp>
      <p:pic>
        <p:nvPicPr>
          <p:cNvPr id="5" name="Picture 4">
            <a:extLst>
              <a:ext uri="{FF2B5EF4-FFF2-40B4-BE49-F238E27FC236}">
                <a16:creationId xmlns:a16="http://schemas.microsoft.com/office/drawing/2014/main" id="{C8B18277-BD97-40CA-916A-4C52EF1C19F7}"/>
              </a:ext>
            </a:extLst>
          </p:cNvPr>
          <p:cNvPicPr>
            <a:picLocks noChangeAspect="1"/>
          </p:cNvPicPr>
          <p:nvPr/>
        </p:nvPicPr>
        <p:blipFill>
          <a:blip r:embed="rId3"/>
          <a:stretch>
            <a:fillRect/>
          </a:stretch>
        </p:blipFill>
        <p:spPr>
          <a:xfrm>
            <a:off x="4401283" y="1222235"/>
            <a:ext cx="4514117" cy="269903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12</a:t>
            </a:fld>
            <a:endParaRPr lang="en-US" dirty="0"/>
          </a:p>
        </p:txBody>
      </p:sp>
    </p:spTree>
    <p:extLst>
      <p:ext uri="{BB962C8B-B14F-4D97-AF65-F5344CB8AC3E}">
        <p14:creationId xmlns:p14="http://schemas.microsoft.com/office/powerpoint/2010/main" val="386145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Management Settings and Services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Interfaces</a:t>
            </a:r>
          </a:p>
        </p:txBody>
      </p:sp>
      <p:sp>
        <p:nvSpPr>
          <p:cNvPr id="8" name="TextBox 7">
            <a:extLst>
              <a:ext uri="{FF2B5EF4-FFF2-40B4-BE49-F238E27FC236}">
                <a16:creationId xmlns:a16="http://schemas.microsoft.com/office/drawing/2014/main" id="{FFE6C467-1012-4668-A66F-B4B6F307BD83}"/>
              </a:ext>
            </a:extLst>
          </p:cNvPr>
          <p:cNvSpPr txBox="1"/>
          <p:nvPr/>
        </p:nvSpPr>
        <p:spPr>
          <a:xfrm>
            <a:off x="165537" y="731520"/>
            <a:ext cx="8749863" cy="2062103"/>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The ASA-5506-X has eight Gigabit Ethernet interfaces that can be configured to carry traffic from different networks. The G1/1 interface is used by convention as the outside interface and is set to receive its IP address over DHCP by default.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remaining interfaces, G1/2-G1/8, can be assigned to inside networks or DMZs. In addition, a Gigabit Ethernet port is dedicated to in-band management. It is designated as Management1/1. There are also RJ45 and USB console connections for out-of-band management.</a:t>
            </a:r>
          </a:p>
        </p:txBody>
      </p:sp>
      <p:pic>
        <p:nvPicPr>
          <p:cNvPr id="5" name="Picture 4">
            <a:extLst>
              <a:ext uri="{FF2B5EF4-FFF2-40B4-BE49-F238E27FC236}">
                <a16:creationId xmlns:a16="http://schemas.microsoft.com/office/drawing/2014/main" id="{8F5A5029-907C-423C-935F-5D2FF0BBEF08}"/>
              </a:ext>
            </a:extLst>
          </p:cNvPr>
          <p:cNvPicPr>
            <a:picLocks noChangeAspect="1"/>
          </p:cNvPicPr>
          <p:nvPr/>
        </p:nvPicPr>
        <p:blipFill>
          <a:blip r:embed="rId3"/>
          <a:stretch>
            <a:fillRect/>
          </a:stretch>
        </p:blipFill>
        <p:spPr>
          <a:xfrm>
            <a:off x="1198741" y="2896448"/>
            <a:ext cx="6229475" cy="1732702"/>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Management Settings and Services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Interfaces (Cont.)</a:t>
            </a:r>
          </a:p>
        </p:txBody>
      </p:sp>
      <p:sp>
        <p:nvSpPr>
          <p:cNvPr id="7" name="TextBox 6">
            <a:extLst>
              <a:ext uri="{FF2B5EF4-FFF2-40B4-BE49-F238E27FC236}">
                <a16:creationId xmlns:a16="http://schemas.microsoft.com/office/drawing/2014/main" id="{4B6AAEE3-5575-4565-8096-BDA5ADD474ED}"/>
              </a:ext>
            </a:extLst>
          </p:cNvPr>
          <p:cNvSpPr txBox="1"/>
          <p:nvPr/>
        </p:nvSpPr>
        <p:spPr>
          <a:xfrm>
            <a:off x="91440" y="745102"/>
            <a:ext cx="9144000" cy="1692771"/>
          </a:xfrm>
          <a:prstGeom prst="rect">
            <a:avLst/>
          </a:prstGeom>
          <a:noFill/>
        </p:spPr>
        <p:txBody>
          <a:bodyPr wrap="square">
            <a:spAutoFit/>
          </a:bodyPr>
          <a:lstStyle/>
          <a:p>
            <a:r>
              <a:rPr lang="en-US" sz="1300" dirty="0">
                <a:effectLst/>
                <a:latin typeface="Arial" panose="020B0604020202020204" pitchFamily="34" charset="0"/>
                <a:cs typeface="Arial" panose="020B0604020202020204" pitchFamily="34" charset="0"/>
              </a:rPr>
              <a:t>The IP address of an interface can be configured using one of the following options:</a:t>
            </a:r>
          </a:p>
          <a:p>
            <a:endParaRPr lang="en-US" sz="130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300" b="1" dirty="0">
                <a:effectLst/>
                <a:latin typeface="Arial" panose="020B0604020202020204" pitchFamily="34" charset="0"/>
                <a:cs typeface="Arial" panose="020B0604020202020204" pitchFamily="34" charset="0"/>
              </a:rPr>
              <a:t>Manually</a:t>
            </a:r>
            <a:r>
              <a:rPr lang="en-US" sz="1300" dirty="0">
                <a:effectLst/>
                <a:latin typeface="Arial" panose="020B0604020202020204" pitchFamily="34" charset="0"/>
                <a:cs typeface="Arial" panose="020B0604020202020204" pitchFamily="34" charset="0"/>
              </a:rPr>
              <a:t> - Commonly used to assign an IP address and mask to the interface.</a:t>
            </a:r>
          </a:p>
          <a:p>
            <a:pPr marL="285750" indent="-285750">
              <a:buFont typeface="Arial" panose="020B0604020202020204" pitchFamily="34" charset="0"/>
              <a:buChar char="•"/>
            </a:pPr>
            <a:r>
              <a:rPr lang="en-US" sz="1300" b="1" dirty="0">
                <a:effectLst/>
                <a:latin typeface="Arial" panose="020B0604020202020204" pitchFamily="34" charset="0"/>
                <a:cs typeface="Arial" panose="020B0604020202020204" pitchFamily="34" charset="0"/>
              </a:rPr>
              <a:t>DHCP</a:t>
            </a:r>
            <a:r>
              <a:rPr lang="en-US" sz="1300" dirty="0">
                <a:effectLst/>
                <a:latin typeface="Arial" panose="020B0604020202020204" pitchFamily="34" charset="0"/>
                <a:cs typeface="Arial" panose="020B0604020202020204" pitchFamily="34" charset="0"/>
              </a:rPr>
              <a:t> - Used when an interface is connecting to an upstream device providing DHCP services.</a:t>
            </a:r>
          </a:p>
          <a:p>
            <a:pPr marL="285750" indent="-285750">
              <a:buFont typeface="Arial" panose="020B0604020202020204" pitchFamily="34" charset="0"/>
              <a:buChar char="•"/>
            </a:pPr>
            <a:r>
              <a:rPr lang="en-US" sz="1300" b="1" dirty="0">
                <a:effectLst/>
                <a:latin typeface="Arial" panose="020B0604020202020204" pitchFamily="34" charset="0"/>
                <a:cs typeface="Arial" panose="020B0604020202020204" pitchFamily="34" charset="0"/>
              </a:rPr>
              <a:t>PPPoE</a:t>
            </a:r>
            <a:r>
              <a:rPr lang="en-US" sz="1300" dirty="0">
                <a:effectLst/>
                <a:latin typeface="Arial" panose="020B0604020202020204" pitchFamily="34" charset="0"/>
                <a:cs typeface="Arial" panose="020B0604020202020204" pitchFamily="34" charset="0"/>
              </a:rPr>
              <a:t> - Used when an interface is connecting to an upstream DSL device providing point-to-point connectivity over Ethernet services</a:t>
            </a:r>
          </a:p>
          <a:p>
            <a:endParaRPr lang="en-US" sz="1300" dirty="0">
              <a:effectLst/>
              <a:latin typeface="Arial" panose="020B0604020202020204" pitchFamily="34" charset="0"/>
              <a:cs typeface="Arial" panose="020B0604020202020204" pitchFamily="34" charset="0"/>
            </a:endParaRPr>
          </a:p>
          <a:p>
            <a:r>
              <a:rPr lang="en-US" sz="1300" dirty="0">
                <a:effectLst/>
                <a:latin typeface="Arial" panose="020B0604020202020204" pitchFamily="34" charset="0"/>
                <a:cs typeface="Arial" panose="020B0604020202020204" pitchFamily="34" charset="0"/>
              </a:rPr>
              <a:t>The table lists the commands to configure an IP address on an interface.</a:t>
            </a:r>
          </a:p>
        </p:txBody>
      </p:sp>
      <p:graphicFrame>
        <p:nvGraphicFramePr>
          <p:cNvPr id="17" name="Table 16"/>
          <p:cNvGraphicFramePr>
            <a:graphicFrameLocks noGrp="1"/>
          </p:cNvGraphicFramePr>
          <p:nvPr>
            <p:extLst>
              <p:ext uri="{D42A27DB-BD31-4B8C-83A1-F6EECF244321}">
                <p14:modId xmlns:p14="http://schemas.microsoft.com/office/powerpoint/2010/main" val="4243443004"/>
              </p:ext>
            </p:extLst>
          </p:nvPr>
        </p:nvGraphicFramePr>
        <p:xfrm>
          <a:off x="91440" y="2700633"/>
          <a:ext cx="8961120" cy="2103120"/>
        </p:xfrm>
        <a:graphic>
          <a:graphicData uri="http://schemas.openxmlformats.org/drawingml/2006/table">
            <a:tbl>
              <a:tblPr/>
              <a:tblGrid>
                <a:gridCol w="1122505">
                  <a:extLst>
                    <a:ext uri="{9D8B030D-6E8A-4147-A177-3AD203B41FA5}">
                      <a16:colId xmlns:a16="http://schemas.microsoft.com/office/drawing/2014/main" val="20000"/>
                    </a:ext>
                  </a:extLst>
                </a:gridCol>
                <a:gridCol w="2490952">
                  <a:extLst>
                    <a:ext uri="{9D8B030D-6E8A-4147-A177-3AD203B41FA5}">
                      <a16:colId xmlns:a16="http://schemas.microsoft.com/office/drawing/2014/main" val="20001"/>
                    </a:ext>
                  </a:extLst>
                </a:gridCol>
                <a:gridCol w="5347663">
                  <a:extLst>
                    <a:ext uri="{9D8B030D-6E8A-4147-A177-3AD203B41FA5}">
                      <a16:colId xmlns:a16="http://schemas.microsoft.com/office/drawing/2014/main" val="20002"/>
                    </a:ext>
                  </a:extLst>
                </a:gridCol>
              </a:tblGrid>
              <a:tr h="0">
                <a:tc>
                  <a:txBody>
                    <a:bodyPr/>
                    <a:lstStyle/>
                    <a:p>
                      <a:r>
                        <a:rPr lang="en-US" sz="1200" dirty="0">
                          <a:solidFill>
                            <a:srgbClr val="FFFFFF"/>
                          </a:solidFill>
                        </a:rPr>
                        <a:t>To Configure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ASA Command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b="1" dirty="0">
                          <a:solidFill>
                            <a:srgbClr val="58585B"/>
                          </a:solidFill>
                        </a:rPr>
                        <a:t>Manually</a:t>
                      </a:r>
                      <a:endParaRPr lang="en-US" sz="1200" b="1"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b="1" dirty="0">
                          <a:solidFill>
                            <a:srgbClr val="58585B"/>
                          </a:solidFill>
                          <a:latin typeface="Courier New" panose="02070309020205020404" pitchFamily="49" charset="0"/>
                          <a:cs typeface="Courier New" panose="02070309020205020404" pitchFamily="49" charset="0"/>
                        </a:rPr>
                        <a:t>ip address </a:t>
                      </a:r>
                      <a:r>
                        <a:rPr lang="en-US" sz="1200" i="1" dirty="0">
                          <a:solidFill>
                            <a:srgbClr val="58585B"/>
                          </a:solidFill>
                          <a:latin typeface="Courier New" panose="02070309020205020404" pitchFamily="49" charset="0"/>
                          <a:cs typeface="Courier New" panose="02070309020205020404" pitchFamily="49" charset="0"/>
                        </a:rPr>
                        <a:t>ip-address netmask</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Assigns an IP address to the interface.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b="1" dirty="0">
                          <a:solidFill>
                            <a:srgbClr val="58585B"/>
                          </a:solidFill>
                        </a:rPr>
                        <a:t>Using DHCP</a:t>
                      </a:r>
                      <a:endParaRPr lang="en-US" sz="1200" b="1"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b="1" dirty="0">
                          <a:solidFill>
                            <a:srgbClr val="58585B"/>
                          </a:solidFill>
                          <a:latin typeface="Courier New" panose="02070309020205020404" pitchFamily="49" charset="0"/>
                          <a:cs typeface="Courier New" panose="02070309020205020404" pitchFamily="49" charset="0"/>
                        </a:rPr>
                        <a:t>ip address dhcp</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The interface will request an IP address configuration from the upstream device.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b="1" dirty="0">
                          <a:solidFill>
                            <a:srgbClr val="58585B"/>
                          </a:solidFill>
                          <a:latin typeface="Courier New" panose="02070309020205020404" pitchFamily="49" charset="0"/>
                          <a:cs typeface="Courier New" panose="02070309020205020404" pitchFamily="49" charset="0"/>
                        </a:rPr>
                        <a:t>ip address dhcp setroute</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Used to have the interface request and install a default route to the upstream device.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b="1" dirty="0">
                          <a:solidFill>
                            <a:srgbClr val="58585B"/>
                          </a:solidFill>
                        </a:rPr>
                        <a:t>Using PPP0E</a:t>
                      </a:r>
                      <a:endParaRPr lang="en-US" sz="1200" b="1"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b="1" dirty="0">
                          <a:solidFill>
                            <a:srgbClr val="58585B"/>
                          </a:solidFill>
                          <a:latin typeface="Courier New" panose="02070309020205020404" pitchFamily="49" charset="0"/>
                          <a:cs typeface="Courier New" panose="02070309020205020404" pitchFamily="49" charset="0"/>
                        </a:rPr>
                        <a:t>ip address pppoe</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Interface configuration mode command that requests an IP address from the upstream device.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b="1" dirty="0">
                          <a:solidFill>
                            <a:srgbClr val="58585B"/>
                          </a:solidFill>
                          <a:latin typeface="Courier New" panose="02070309020205020404" pitchFamily="49" charset="0"/>
                          <a:cs typeface="Courier New" panose="02070309020205020404" pitchFamily="49" charset="0"/>
                        </a:rPr>
                        <a:t>ip address pppoe setroute</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Same command but it also requests and installs a default route to the upstream device.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14</a:t>
            </a:fld>
            <a:endParaRPr lang="en-US" dirty="0"/>
          </a:p>
        </p:txBody>
      </p:sp>
    </p:spTree>
    <p:extLst>
      <p:ext uri="{BB962C8B-B14F-4D97-AF65-F5344CB8AC3E}">
        <p14:creationId xmlns:p14="http://schemas.microsoft.com/office/powerpoint/2010/main" val="1260485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Management Settings and Services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Interfaces (Cont.)</a:t>
            </a:r>
          </a:p>
        </p:txBody>
      </p:sp>
      <p:sp>
        <p:nvSpPr>
          <p:cNvPr id="8" name="TextBox 7">
            <a:extLst>
              <a:ext uri="{FF2B5EF4-FFF2-40B4-BE49-F238E27FC236}">
                <a16:creationId xmlns:a16="http://schemas.microsoft.com/office/drawing/2014/main" id="{27A3C843-5553-4F7A-8AAA-534EE57A1A4B}"/>
              </a:ext>
            </a:extLst>
          </p:cNvPr>
          <p:cNvSpPr txBox="1"/>
          <p:nvPr/>
        </p:nvSpPr>
        <p:spPr>
          <a:xfrm>
            <a:off x="91440" y="879472"/>
            <a:ext cx="8961120" cy="1569660"/>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Each interface must have a security level from 0 (lowest) to 100 (highest).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commands below are used to configure basic interface parameters.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Verify the interface addressing and status with the </a:t>
            </a:r>
            <a:r>
              <a:rPr lang="en-US" sz="1600" b="1" dirty="0">
                <a:latin typeface="Arial" panose="020B0604020202020204" pitchFamily="34" charset="0"/>
                <a:cs typeface="Arial" panose="020B0604020202020204" pitchFamily="34" charset="0"/>
              </a:rPr>
              <a:t>show interface ip brief</a:t>
            </a:r>
            <a:r>
              <a:rPr lang="en-US" sz="1600" dirty="0">
                <a:latin typeface="Arial" panose="020B0604020202020204" pitchFamily="34" charset="0"/>
                <a:cs typeface="Arial" panose="020B0604020202020204" pitchFamily="34" charset="0"/>
              </a:rPr>
              <a:t> command as shown below. Note that the </a:t>
            </a:r>
            <a:r>
              <a:rPr lang="en-US" sz="1600" b="1" dirty="0">
                <a:latin typeface="Arial" panose="020B0604020202020204" pitchFamily="34" charset="0"/>
                <a:cs typeface="Arial" panose="020B0604020202020204" pitchFamily="34" charset="0"/>
              </a:rPr>
              <a:t>show</a:t>
            </a:r>
            <a:r>
              <a:rPr lang="en-US" sz="1600" dirty="0">
                <a:latin typeface="Arial" panose="020B0604020202020204" pitchFamily="34" charset="0"/>
                <a:cs typeface="Arial" panose="020B0604020202020204" pitchFamily="34" charset="0"/>
              </a:rPr>
              <a:t> command does not need to be entered in User EXEC mode.</a:t>
            </a:r>
          </a:p>
        </p:txBody>
      </p:sp>
      <p:graphicFrame>
        <p:nvGraphicFramePr>
          <p:cNvPr id="33" name="Table 32"/>
          <p:cNvGraphicFramePr>
            <a:graphicFrameLocks noGrp="1"/>
          </p:cNvGraphicFramePr>
          <p:nvPr>
            <p:extLst>
              <p:ext uri="{D42A27DB-BD31-4B8C-83A1-F6EECF244321}">
                <p14:modId xmlns:p14="http://schemas.microsoft.com/office/powerpoint/2010/main" val="3165102448"/>
              </p:ext>
            </p:extLst>
          </p:nvPr>
        </p:nvGraphicFramePr>
        <p:xfrm>
          <a:off x="182880" y="2830830"/>
          <a:ext cx="8961120" cy="1767840"/>
        </p:xfrm>
        <a:graphic>
          <a:graphicData uri="http://schemas.openxmlformats.org/drawingml/2006/table">
            <a:tbl>
              <a:tblPr/>
              <a:tblGrid>
                <a:gridCol w="2205596">
                  <a:extLst>
                    <a:ext uri="{9D8B030D-6E8A-4147-A177-3AD203B41FA5}">
                      <a16:colId xmlns:a16="http://schemas.microsoft.com/office/drawing/2014/main" val="20000"/>
                    </a:ext>
                  </a:extLst>
                </a:gridCol>
                <a:gridCol w="6755524">
                  <a:extLst>
                    <a:ext uri="{9D8B030D-6E8A-4147-A177-3AD203B41FA5}">
                      <a16:colId xmlns:a16="http://schemas.microsoft.com/office/drawing/2014/main" val="20001"/>
                    </a:ext>
                  </a:extLst>
                </a:gridCol>
              </a:tblGrid>
              <a:tr h="0">
                <a:tc>
                  <a:txBody>
                    <a:bodyPr/>
                    <a:lstStyle/>
                    <a:p>
                      <a:r>
                        <a:rPr lang="en-US" sz="1200" dirty="0">
                          <a:solidFill>
                            <a:srgbClr val="FFFFFF"/>
                          </a:solidFill>
                        </a:rPr>
                        <a:t>ASA Command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nameif</a:t>
                      </a:r>
                      <a:r>
                        <a:rPr lang="en-US" sz="1200" dirty="0">
                          <a:solidFill>
                            <a:srgbClr val="58585B"/>
                          </a:solidFill>
                          <a:latin typeface="Courier New" panose="02070309020205020404" pitchFamily="49" charset="0"/>
                          <a:cs typeface="Courier New" panose="02070309020205020404" pitchFamily="49" charset="0"/>
                        </a:rPr>
                        <a:t> </a:t>
                      </a:r>
                      <a:r>
                        <a:rPr lang="en-US" sz="1200" i="1" dirty="0">
                          <a:solidFill>
                            <a:srgbClr val="58585B"/>
                          </a:solidFill>
                          <a:latin typeface="Courier New" panose="02070309020205020404" pitchFamily="49" charset="0"/>
                          <a:cs typeface="Courier New" panose="02070309020205020404" pitchFamily="49" charset="0"/>
                        </a:rPr>
                        <a:t>if_name</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171450" indent="-171450" algn="l">
                        <a:buFont typeface="Arial" panose="020B0604020202020204" pitchFamily="34" charset="0"/>
                        <a:buChar char="•"/>
                      </a:pPr>
                      <a:r>
                        <a:rPr lang="en-US" sz="1200" dirty="0">
                          <a:solidFill>
                            <a:srgbClr val="58585B"/>
                          </a:solidFill>
                        </a:rPr>
                        <a:t>Names the interface using a text string of up to 48 characters.</a:t>
                      </a:r>
                    </a:p>
                    <a:p>
                      <a:pPr marL="171450" indent="-171450" algn="l">
                        <a:buFont typeface="Arial" panose="020B0604020202020204" pitchFamily="34" charset="0"/>
                        <a:buChar char="•"/>
                      </a:pPr>
                      <a:r>
                        <a:rPr lang="en-US" sz="1200" dirty="0">
                          <a:solidFill>
                            <a:srgbClr val="58585B"/>
                          </a:solidFill>
                        </a:rPr>
                        <a:t>The name is not case-sensitive. </a:t>
                      </a:r>
                    </a:p>
                    <a:p>
                      <a:pPr marL="171450" indent="-171450" algn="l">
                        <a:buFont typeface="Arial" panose="020B0604020202020204" pitchFamily="34" charset="0"/>
                        <a:buChar char="•"/>
                      </a:pPr>
                      <a:r>
                        <a:rPr lang="en-US" sz="1200" dirty="0">
                          <a:solidFill>
                            <a:srgbClr val="58585B"/>
                          </a:solidFill>
                        </a:rPr>
                        <a:t>You can change the name by re-entering this command with a new value.</a:t>
                      </a:r>
                      <a:endParaRPr lang="en-US" sz="1200" dirty="0"/>
                    </a:p>
                    <a:p>
                      <a:pPr marL="171450" indent="-171450" algn="l">
                        <a:buFont typeface="Arial" panose="020B0604020202020204" pitchFamily="34" charset="0"/>
                        <a:buChar char="•"/>
                      </a:pPr>
                      <a:r>
                        <a:rPr lang="en-US" sz="1200" dirty="0">
                          <a:solidFill>
                            <a:srgbClr val="58585B"/>
                          </a:solidFill>
                        </a:rPr>
                        <a:t>Do not enter the </a:t>
                      </a:r>
                      <a:r>
                        <a:rPr lang="en-US" sz="1200" b="1" dirty="0">
                          <a:solidFill>
                            <a:srgbClr val="58585B"/>
                          </a:solidFill>
                        </a:rPr>
                        <a:t>no </a:t>
                      </a:r>
                      <a:r>
                        <a:rPr lang="en-US" sz="1200" dirty="0">
                          <a:solidFill>
                            <a:srgbClr val="58585B"/>
                          </a:solidFill>
                        </a:rPr>
                        <a:t>form, because that command causes all commands that refer to that name to be deleted.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security-level</a:t>
                      </a:r>
                      <a:r>
                        <a:rPr lang="en-US" sz="1200" dirty="0">
                          <a:solidFill>
                            <a:srgbClr val="58585B"/>
                          </a:solidFill>
                          <a:latin typeface="Courier New" panose="02070309020205020404" pitchFamily="49" charset="0"/>
                          <a:cs typeface="Courier New" panose="02070309020205020404" pitchFamily="49" charset="0"/>
                        </a:rPr>
                        <a:t> </a:t>
                      </a:r>
                      <a:r>
                        <a:rPr lang="en-US" sz="1200" i="1" dirty="0">
                          <a:solidFill>
                            <a:srgbClr val="58585B"/>
                          </a:solidFill>
                          <a:latin typeface="Courier New" panose="02070309020205020404" pitchFamily="49" charset="0"/>
                          <a:cs typeface="Courier New" panose="02070309020205020404" pitchFamily="49" charset="0"/>
                        </a:rPr>
                        <a:t>value</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Sets the security level, where number is an integer between 0 (lowest) and 100 (highest).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no shutdown</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Activate the interface.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15</a:t>
            </a:fld>
            <a:endParaRPr lang="en-US" dirty="0"/>
          </a:p>
        </p:txBody>
      </p:sp>
    </p:spTree>
    <p:extLst>
      <p:ext uri="{BB962C8B-B14F-4D97-AF65-F5344CB8AC3E}">
        <p14:creationId xmlns:p14="http://schemas.microsoft.com/office/powerpoint/2010/main" val="2182719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Management Settings and Services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Interfaces (Cont.)</a:t>
            </a:r>
          </a:p>
        </p:txBody>
      </p:sp>
      <p:sp>
        <p:nvSpPr>
          <p:cNvPr id="8" name="TextBox 7">
            <a:extLst>
              <a:ext uri="{FF2B5EF4-FFF2-40B4-BE49-F238E27FC236}">
                <a16:creationId xmlns:a16="http://schemas.microsoft.com/office/drawing/2014/main" id="{27A3C843-5553-4F7A-8AAA-534EE57A1A4B}"/>
              </a:ext>
            </a:extLst>
          </p:cNvPr>
          <p:cNvSpPr txBox="1"/>
          <p:nvPr/>
        </p:nvSpPr>
        <p:spPr>
          <a:xfrm>
            <a:off x="91440" y="879472"/>
            <a:ext cx="8961120" cy="338554"/>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Interface configuration example</a:t>
            </a:r>
          </a:p>
        </p:txBody>
      </p:sp>
      <p:pic>
        <p:nvPicPr>
          <p:cNvPr id="5" name="Picture 4">
            <a:extLst>
              <a:ext uri="{FF2B5EF4-FFF2-40B4-BE49-F238E27FC236}">
                <a16:creationId xmlns:a16="http://schemas.microsoft.com/office/drawing/2014/main" id="{027CE88C-E116-4BD7-AA04-26B5E656A01E}"/>
              </a:ext>
            </a:extLst>
          </p:cNvPr>
          <p:cNvPicPr>
            <a:picLocks noChangeAspect="1"/>
          </p:cNvPicPr>
          <p:nvPr/>
        </p:nvPicPr>
        <p:blipFill>
          <a:blip r:embed="rId3"/>
          <a:stretch>
            <a:fillRect/>
          </a:stretch>
        </p:blipFill>
        <p:spPr>
          <a:xfrm>
            <a:off x="192389" y="1935652"/>
            <a:ext cx="4273427" cy="1691126"/>
          </a:xfrm>
          <a:prstGeom prst="rect">
            <a:avLst/>
          </a:prstGeom>
        </p:spPr>
      </p:pic>
      <p:pic>
        <p:nvPicPr>
          <p:cNvPr id="7" name="Picture 6">
            <a:extLst>
              <a:ext uri="{FF2B5EF4-FFF2-40B4-BE49-F238E27FC236}">
                <a16:creationId xmlns:a16="http://schemas.microsoft.com/office/drawing/2014/main" id="{FD5A22F8-9E47-4500-8A77-E8B72E6B59AE}"/>
              </a:ext>
            </a:extLst>
          </p:cNvPr>
          <p:cNvPicPr>
            <a:picLocks noChangeAspect="1"/>
          </p:cNvPicPr>
          <p:nvPr/>
        </p:nvPicPr>
        <p:blipFill>
          <a:blip r:embed="rId4"/>
          <a:stretch>
            <a:fillRect/>
          </a:stretch>
        </p:blipFill>
        <p:spPr>
          <a:xfrm>
            <a:off x="4581509" y="1218026"/>
            <a:ext cx="4355358" cy="316611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16</a:t>
            </a:fld>
            <a:endParaRPr lang="en-US" dirty="0"/>
          </a:p>
        </p:txBody>
      </p:sp>
    </p:spTree>
    <p:extLst>
      <p:ext uri="{BB962C8B-B14F-4D97-AF65-F5344CB8AC3E}">
        <p14:creationId xmlns:p14="http://schemas.microsoft.com/office/powerpoint/2010/main" val="1995387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Management Settings and Services</a:t>
            </a:r>
          </a:p>
        </p:txBody>
      </p:sp>
      <p:sp>
        <p:nvSpPr>
          <p:cNvPr id="3" name="Object2"/>
          <p:cNvSpPr>
            <a:spLocks noGrp="1"/>
          </p:cNvSpPr>
          <p:nvPr>
            <p:ph type="body" idx="100" hasCustomPrompt="1"/>
          </p:nvPr>
        </p:nvSpPr>
        <p:spPr>
          <a:xfrm>
            <a:off x="0" y="274320"/>
            <a:ext cx="9144000" cy="465419"/>
          </a:xfrm>
          <a:prstGeom prst="rect">
            <a:avLst/>
          </a:prstGeom>
          <a:noFill/>
          <a:ln/>
        </p:spPr>
        <p:txBody>
          <a:bodyPr wrap="square" rtlCol="0"/>
          <a:lstStyle/>
          <a:p>
            <a:pPr marL="0" indent="0">
              <a:buNone/>
            </a:pPr>
            <a:r>
              <a:rPr lang="en-US" dirty="0"/>
              <a:t>Configure a Default Static Route</a:t>
            </a:r>
          </a:p>
        </p:txBody>
      </p:sp>
      <p:sp>
        <p:nvSpPr>
          <p:cNvPr id="5" name="Object4"/>
          <p:cNvSpPr/>
          <p:nvPr/>
        </p:nvSpPr>
        <p:spPr>
          <a:xfrm>
            <a:off x="0" y="914401"/>
            <a:ext cx="8899634" cy="760288"/>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Use the </a:t>
            </a:r>
            <a:r>
              <a:rPr lang="en-US" sz="1600" b="1" dirty="0">
                <a:latin typeface="Arial" panose="020B0604020202020204" pitchFamily="34" charset="0"/>
                <a:cs typeface="Arial" panose="020B0604020202020204" pitchFamily="34" charset="0"/>
              </a:rPr>
              <a:t>route</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interface-name</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0.0.0.0 0.0.0.0</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next-hop-ip-address</a:t>
            </a:r>
            <a:r>
              <a:rPr lang="en-US" sz="1600" dirty="0">
                <a:latin typeface="Arial" panose="020B0604020202020204" pitchFamily="34" charset="0"/>
                <a:cs typeface="Arial" panose="020B0604020202020204" pitchFamily="34" charset="0"/>
              </a:rPr>
              <a:t> command to configure a default route. </a:t>
            </a:r>
          </a:p>
        </p:txBody>
      </p:sp>
      <p:pic>
        <p:nvPicPr>
          <p:cNvPr id="7" name="Picture 6">
            <a:extLst>
              <a:ext uri="{FF2B5EF4-FFF2-40B4-BE49-F238E27FC236}">
                <a16:creationId xmlns:a16="http://schemas.microsoft.com/office/drawing/2014/main" id="{353FEDDD-70E1-49F9-B79F-AC823FF602E2}"/>
              </a:ext>
            </a:extLst>
          </p:cNvPr>
          <p:cNvPicPr>
            <a:picLocks noChangeAspect="1"/>
          </p:cNvPicPr>
          <p:nvPr/>
        </p:nvPicPr>
        <p:blipFill>
          <a:blip r:embed="rId3"/>
          <a:stretch>
            <a:fillRect/>
          </a:stretch>
        </p:blipFill>
        <p:spPr>
          <a:xfrm>
            <a:off x="1567727" y="1517510"/>
            <a:ext cx="5905804" cy="2711589"/>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Management Settings and Services</a:t>
            </a:r>
          </a:p>
        </p:txBody>
      </p:sp>
      <p:sp>
        <p:nvSpPr>
          <p:cNvPr id="3" name="Object2"/>
          <p:cNvSpPr>
            <a:spLocks noGrp="1"/>
          </p:cNvSpPr>
          <p:nvPr>
            <p:ph type="body" idx="100" hasCustomPrompt="1"/>
          </p:nvPr>
        </p:nvSpPr>
        <p:spPr>
          <a:xfrm>
            <a:off x="0" y="274320"/>
            <a:ext cx="9144000" cy="381782"/>
          </a:xfrm>
          <a:prstGeom prst="rect">
            <a:avLst/>
          </a:prstGeom>
          <a:noFill/>
          <a:ln/>
        </p:spPr>
        <p:txBody>
          <a:bodyPr wrap="square" rtlCol="0"/>
          <a:lstStyle/>
          <a:p>
            <a:pPr marL="0" indent="0">
              <a:buNone/>
            </a:pPr>
            <a:r>
              <a:rPr lang="en-US" dirty="0"/>
              <a:t>Configure Remote Access Services</a:t>
            </a:r>
          </a:p>
        </p:txBody>
      </p:sp>
      <p:graphicFrame>
        <p:nvGraphicFramePr>
          <p:cNvPr id="21" name="Table 20"/>
          <p:cNvGraphicFramePr>
            <a:graphicFrameLocks noGrp="1"/>
          </p:cNvGraphicFramePr>
          <p:nvPr>
            <p:extLst>
              <p:ext uri="{D42A27DB-BD31-4B8C-83A1-F6EECF244321}">
                <p14:modId xmlns:p14="http://schemas.microsoft.com/office/powerpoint/2010/main" val="325977742"/>
              </p:ext>
            </p:extLst>
          </p:nvPr>
        </p:nvGraphicFramePr>
        <p:xfrm>
          <a:off x="728438" y="1232687"/>
          <a:ext cx="7377872" cy="1859280"/>
        </p:xfrm>
        <a:graphic>
          <a:graphicData uri="http://schemas.openxmlformats.org/drawingml/2006/table">
            <a:tbl>
              <a:tblPr/>
              <a:tblGrid>
                <a:gridCol w="2817925">
                  <a:extLst>
                    <a:ext uri="{9D8B030D-6E8A-4147-A177-3AD203B41FA5}">
                      <a16:colId xmlns:a16="http://schemas.microsoft.com/office/drawing/2014/main" val="20000"/>
                    </a:ext>
                  </a:extLst>
                </a:gridCol>
                <a:gridCol w="4559947">
                  <a:extLst>
                    <a:ext uri="{9D8B030D-6E8A-4147-A177-3AD203B41FA5}">
                      <a16:colId xmlns:a16="http://schemas.microsoft.com/office/drawing/2014/main" val="20001"/>
                    </a:ext>
                  </a:extLst>
                </a:gridCol>
              </a:tblGrid>
              <a:tr h="0">
                <a:tc>
                  <a:txBody>
                    <a:bodyPr/>
                    <a:lstStyle/>
                    <a:p>
                      <a:r>
                        <a:rPr lang="en-US" sz="1200" dirty="0">
                          <a:solidFill>
                            <a:srgbClr val="FFFFFF"/>
                          </a:solidFill>
                        </a:rPr>
                        <a:t>ASA Command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000" dirty="0">
                          <a:solidFill>
                            <a:srgbClr val="58585B"/>
                          </a:solidFill>
                          <a:latin typeface="Courier New" panose="02070309020205020404" pitchFamily="49" charset="0"/>
                          <a:cs typeface="Courier New" panose="02070309020205020404" pitchFamily="49" charset="0"/>
                        </a:rPr>
                        <a:t>{</a:t>
                      </a:r>
                      <a:r>
                        <a:rPr lang="en-US" sz="1000" b="1" dirty="0">
                          <a:solidFill>
                            <a:srgbClr val="58585B"/>
                          </a:solidFill>
                          <a:latin typeface="Courier New" panose="02070309020205020404" pitchFamily="49" charset="0"/>
                          <a:cs typeface="Courier New" panose="02070309020205020404" pitchFamily="49" charset="0"/>
                        </a:rPr>
                        <a:t>passwd </a:t>
                      </a:r>
                      <a:r>
                        <a:rPr lang="en-US" sz="1000" b="0" dirty="0">
                          <a:solidFill>
                            <a:srgbClr val="58585B"/>
                          </a:solidFill>
                          <a:latin typeface="Courier New" panose="02070309020205020404" pitchFamily="49" charset="0"/>
                          <a:cs typeface="Courier New" panose="02070309020205020404" pitchFamily="49" charset="0"/>
                        </a:rPr>
                        <a:t>|</a:t>
                      </a:r>
                      <a:r>
                        <a:rPr lang="en-US" sz="1000" b="1" dirty="0">
                          <a:solidFill>
                            <a:srgbClr val="58585B"/>
                          </a:solidFill>
                          <a:latin typeface="Courier New" panose="02070309020205020404" pitchFamily="49" charset="0"/>
                          <a:cs typeface="Courier New" panose="02070309020205020404" pitchFamily="49" charset="0"/>
                        </a:rPr>
                        <a:t> password</a:t>
                      </a:r>
                      <a:r>
                        <a:rPr lang="en-US" sz="1000" b="0" dirty="0">
                          <a:solidFill>
                            <a:srgbClr val="58585B"/>
                          </a:solidFill>
                          <a:latin typeface="Courier New" panose="02070309020205020404" pitchFamily="49" charset="0"/>
                          <a:cs typeface="Courier New" panose="02070309020205020404" pitchFamily="49" charset="0"/>
                        </a:rPr>
                        <a:t>}</a:t>
                      </a:r>
                      <a:r>
                        <a:rPr lang="en-US" sz="1000" b="1" dirty="0">
                          <a:solidFill>
                            <a:srgbClr val="58585B"/>
                          </a:solidFill>
                          <a:latin typeface="Courier New" panose="02070309020205020404" pitchFamily="49" charset="0"/>
                          <a:cs typeface="Courier New" panose="02070309020205020404" pitchFamily="49" charset="0"/>
                        </a:rPr>
                        <a:t> </a:t>
                      </a:r>
                      <a:r>
                        <a:rPr lang="en-US" sz="1000" i="1" dirty="0">
                          <a:solidFill>
                            <a:srgbClr val="58585B"/>
                          </a:solidFill>
                          <a:latin typeface="Courier New" panose="02070309020205020404" pitchFamily="49" charset="0"/>
                          <a:cs typeface="Courier New" panose="02070309020205020404" pitchFamily="49" charset="0"/>
                        </a:rPr>
                        <a:t>password</a:t>
                      </a:r>
                      <a:endParaRPr lang="en-US" sz="10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000" dirty="0">
                          <a:solidFill>
                            <a:srgbClr val="58585B"/>
                          </a:solidFill>
                        </a:rPr>
                        <a:t>Sets the login password up to 80 characters in length for Telnet.</a:t>
                      </a:r>
                      <a:endParaRPr lang="en-US" sz="10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000" b="1" dirty="0">
                          <a:solidFill>
                            <a:srgbClr val="58585B"/>
                          </a:solidFill>
                          <a:latin typeface="Courier New" panose="02070309020205020404" pitchFamily="49" charset="0"/>
                          <a:cs typeface="Courier New" panose="02070309020205020404" pitchFamily="49" charset="0"/>
                        </a:rPr>
                        <a:t>telnet</a:t>
                      </a:r>
                      <a:r>
                        <a:rPr lang="en-US" sz="1000" dirty="0">
                          <a:solidFill>
                            <a:srgbClr val="58585B"/>
                          </a:solidFill>
                          <a:latin typeface="Courier New" panose="02070309020205020404" pitchFamily="49" charset="0"/>
                          <a:cs typeface="Courier New" panose="02070309020205020404" pitchFamily="49" charset="0"/>
                        </a:rPr>
                        <a:t> { </a:t>
                      </a:r>
                      <a:r>
                        <a:rPr lang="en-US" sz="1000" i="1" dirty="0">
                          <a:solidFill>
                            <a:srgbClr val="58585B"/>
                          </a:solidFill>
                          <a:latin typeface="Courier New" panose="02070309020205020404" pitchFamily="49" charset="0"/>
                          <a:cs typeface="Courier New" panose="02070309020205020404" pitchFamily="49" charset="0"/>
                        </a:rPr>
                        <a:t>ipv4_address mask</a:t>
                      </a:r>
                      <a:r>
                        <a:rPr lang="en-US" sz="1000" dirty="0">
                          <a:solidFill>
                            <a:srgbClr val="58585B"/>
                          </a:solidFill>
                          <a:latin typeface="Courier New" panose="02070309020205020404" pitchFamily="49" charset="0"/>
                          <a:cs typeface="Courier New" panose="02070309020205020404" pitchFamily="49" charset="0"/>
                        </a:rPr>
                        <a:t> | </a:t>
                      </a:r>
                      <a:r>
                        <a:rPr lang="en-US" sz="1000" i="1" dirty="0">
                          <a:solidFill>
                            <a:srgbClr val="58585B"/>
                          </a:solidFill>
                          <a:latin typeface="Courier New" panose="02070309020205020404" pitchFamily="49" charset="0"/>
                          <a:cs typeface="Courier New" panose="02070309020205020404" pitchFamily="49" charset="0"/>
                        </a:rPr>
                        <a:t>ipv6_address/prefix </a:t>
                      </a:r>
                      <a:r>
                        <a:rPr lang="en-US" sz="1000" dirty="0">
                          <a:solidFill>
                            <a:srgbClr val="58585B"/>
                          </a:solidFill>
                          <a:latin typeface="Courier New" panose="02070309020205020404" pitchFamily="49" charset="0"/>
                          <a:cs typeface="Courier New" panose="02070309020205020404" pitchFamily="49" charset="0"/>
                        </a:rPr>
                        <a:t>} </a:t>
                      </a:r>
                      <a:r>
                        <a:rPr lang="en-US" sz="1000" i="1" dirty="0">
                          <a:solidFill>
                            <a:srgbClr val="58585B"/>
                          </a:solidFill>
                          <a:latin typeface="Courier New" panose="02070309020205020404" pitchFamily="49" charset="0"/>
                          <a:cs typeface="Courier New" panose="02070309020205020404" pitchFamily="49" charset="0"/>
                        </a:rPr>
                        <a:t>if_name</a:t>
                      </a:r>
                      <a:endParaRPr lang="en-US" sz="10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US" sz="1000" dirty="0">
                          <a:solidFill>
                            <a:srgbClr val="58585B"/>
                          </a:solidFill>
                        </a:rPr>
                        <a:t>Identifies which inside host or network can Telnet to the ASA interface.</a:t>
                      </a:r>
                      <a:endParaRPr lang="en-US" sz="1000" dirty="0"/>
                    </a:p>
                    <a:p>
                      <a:pPr marL="171450" indent="-171450">
                        <a:buFont typeface="Arial" panose="020B0604020202020204" pitchFamily="34" charset="0"/>
                        <a:buChar char="•"/>
                      </a:pPr>
                      <a:r>
                        <a:rPr lang="en-US" sz="1000" dirty="0">
                          <a:solidFill>
                            <a:srgbClr val="58585B"/>
                          </a:solidFill>
                        </a:rPr>
                        <a:t>Use the clear configure telnet command to remove the Telnet connection</a:t>
                      </a:r>
                      <a:endParaRPr lang="en-US" sz="10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000" b="1" dirty="0">
                          <a:solidFill>
                            <a:srgbClr val="58585B"/>
                          </a:solidFill>
                          <a:latin typeface="Courier New" panose="02070309020205020404" pitchFamily="49" charset="0"/>
                          <a:cs typeface="Courier New" panose="02070309020205020404" pitchFamily="49" charset="0"/>
                        </a:rPr>
                        <a:t>telnet timeout </a:t>
                      </a:r>
                      <a:r>
                        <a:rPr lang="en-US" sz="1000" i="1" dirty="0">
                          <a:solidFill>
                            <a:srgbClr val="58585B"/>
                          </a:solidFill>
                          <a:latin typeface="Courier New" panose="02070309020205020404" pitchFamily="49" charset="0"/>
                          <a:cs typeface="Courier New" panose="02070309020205020404" pitchFamily="49" charset="0"/>
                        </a:rPr>
                        <a:t>minutes</a:t>
                      </a:r>
                      <a:endParaRPr lang="en-US" sz="10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171450" indent="-171450">
                        <a:buFont typeface="Arial" panose="020B0604020202020204" pitchFamily="34" charset="0"/>
                        <a:buChar char="•"/>
                      </a:pPr>
                      <a:r>
                        <a:rPr lang="en-US" sz="1000" dirty="0">
                          <a:solidFill>
                            <a:srgbClr val="58585B"/>
                          </a:solidFill>
                        </a:rPr>
                        <a:t>By default, Telnet sessions left idle for five minutes are closed by the ASA.</a:t>
                      </a:r>
                      <a:endParaRPr lang="en-US" sz="1000" dirty="0"/>
                    </a:p>
                    <a:p>
                      <a:pPr marL="171450" indent="-171450">
                        <a:buFont typeface="Arial" panose="020B0604020202020204" pitchFamily="34" charset="0"/>
                        <a:buChar char="•"/>
                      </a:pPr>
                      <a:r>
                        <a:rPr lang="en-US" sz="1000" dirty="0">
                          <a:solidFill>
                            <a:srgbClr val="58585B"/>
                          </a:solidFill>
                        </a:rPr>
                        <a:t>The command alters the default exec timeout of five minutes.</a:t>
                      </a:r>
                      <a:endParaRPr lang="en-US" sz="10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000" b="1" dirty="0">
                          <a:solidFill>
                            <a:srgbClr val="58585B"/>
                          </a:solidFill>
                          <a:latin typeface="Courier New" panose="02070309020205020404" pitchFamily="49" charset="0"/>
                          <a:cs typeface="Courier New" panose="02070309020205020404" pitchFamily="49" charset="0"/>
                        </a:rPr>
                        <a:t>aaa authentication telnet console LOCAL</a:t>
                      </a:r>
                      <a:endParaRPr lang="en-US" sz="10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US" sz="1000" dirty="0">
                          <a:solidFill>
                            <a:srgbClr val="58585B"/>
                          </a:solidFill>
                        </a:rPr>
                        <a:t>Configures Telnet to refer to the local database for authentication.</a:t>
                      </a:r>
                      <a:endParaRPr lang="en-US" sz="1000" dirty="0"/>
                    </a:p>
                    <a:p>
                      <a:pPr marL="171450" indent="-171450">
                        <a:buFont typeface="Arial" panose="020B0604020202020204" pitchFamily="34" charset="0"/>
                        <a:buChar char="•"/>
                      </a:pPr>
                      <a:r>
                        <a:rPr lang="en-US" sz="1000" dirty="0">
                          <a:solidFill>
                            <a:srgbClr val="58585B"/>
                          </a:solidFill>
                        </a:rPr>
                        <a:t>The LOCAL keyword is case sensitive and is a predefined server tag.</a:t>
                      </a:r>
                      <a:endParaRPr lang="en-US" sz="10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000" b="1" dirty="0">
                          <a:solidFill>
                            <a:srgbClr val="58585B"/>
                          </a:solidFill>
                          <a:latin typeface="Courier New" panose="02070309020205020404" pitchFamily="49" charset="0"/>
                          <a:cs typeface="Courier New" panose="02070309020205020404" pitchFamily="49" charset="0"/>
                        </a:rPr>
                        <a:t>clear configure telnet</a:t>
                      </a:r>
                      <a:endParaRPr lang="en-US" sz="10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000" dirty="0">
                          <a:solidFill>
                            <a:srgbClr val="58585B"/>
                          </a:solidFill>
                        </a:rPr>
                        <a:t>Removes the Telnet connection from the configuration.</a:t>
                      </a:r>
                      <a:endParaRPr lang="en-US" sz="10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bl>
          </a:graphicData>
        </a:graphic>
      </p:graphicFrame>
      <p:sp>
        <p:nvSpPr>
          <p:cNvPr id="8" name="TextBox 7">
            <a:extLst>
              <a:ext uri="{FF2B5EF4-FFF2-40B4-BE49-F238E27FC236}">
                <a16:creationId xmlns:a16="http://schemas.microsoft.com/office/drawing/2014/main" id="{72115707-4452-4DCC-BAEA-BEDC12B5184B}"/>
              </a:ext>
            </a:extLst>
          </p:cNvPr>
          <p:cNvSpPr txBox="1"/>
          <p:nvPr/>
        </p:nvSpPr>
        <p:spPr>
          <a:xfrm>
            <a:off x="0" y="656102"/>
            <a:ext cx="9144000" cy="738664"/>
          </a:xfrm>
          <a:prstGeom prst="rect">
            <a:avLst/>
          </a:prstGeom>
          <a:noFill/>
        </p:spPr>
        <p:txBody>
          <a:bodyPr wrap="square">
            <a:spAutoFit/>
          </a:bodyPr>
          <a:lstStyle/>
          <a:p>
            <a:r>
              <a:rPr lang="en-US" sz="1400" dirty="0">
                <a:effectLst/>
                <a:latin typeface="Arial" panose="020B0604020202020204" pitchFamily="34" charset="0"/>
                <a:cs typeface="Arial" panose="020B0604020202020204" pitchFamily="34" charset="0"/>
              </a:rPr>
              <a:t>Telnet or SSH is required to manage the ASA 5506-X remotely, using the CLI. To enable the Telnet service, use the commands listed in the table.</a:t>
            </a:r>
          </a:p>
          <a:p>
            <a:endParaRPr lang="en-US" sz="1400" dirty="0">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B303058-F1B1-4734-A4FB-E24733F1AEAD}"/>
              </a:ext>
            </a:extLst>
          </p:cNvPr>
          <p:cNvPicPr>
            <a:picLocks noChangeAspect="1"/>
          </p:cNvPicPr>
          <p:nvPr/>
        </p:nvPicPr>
        <p:blipFill>
          <a:blip r:embed="rId3"/>
          <a:stretch>
            <a:fillRect/>
          </a:stretch>
        </p:blipFill>
        <p:spPr>
          <a:xfrm>
            <a:off x="1686918" y="3267182"/>
            <a:ext cx="5460911" cy="1695721"/>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Management Settings and Services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Remote Access Services (Cont.)</a:t>
            </a:r>
          </a:p>
        </p:txBody>
      </p:sp>
      <p:graphicFrame>
        <p:nvGraphicFramePr>
          <p:cNvPr id="41" name="Table 40"/>
          <p:cNvGraphicFramePr>
            <a:graphicFrameLocks noGrp="1"/>
          </p:cNvGraphicFramePr>
          <p:nvPr>
            <p:extLst>
              <p:ext uri="{D42A27DB-BD31-4B8C-83A1-F6EECF244321}">
                <p14:modId xmlns:p14="http://schemas.microsoft.com/office/powerpoint/2010/main" val="2771212841"/>
              </p:ext>
            </p:extLst>
          </p:nvPr>
        </p:nvGraphicFramePr>
        <p:xfrm>
          <a:off x="91440" y="1422385"/>
          <a:ext cx="8961120" cy="3291840"/>
        </p:xfrm>
        <a:graphic>
          <a:graphicData uri="http://schemas.openxmlformats.org/drawingml/2006/table">
            <a:tbl>
              <a:tblPr/>
              <a:tblGrid>
                <a:gridCol w="3542512">
                  <a:extLst>
                    <a:ext uri="{9D8B030D-6E8A-4147-A177-3AD203B41FA5}">
                      <a16:colId xmlns:a16="http://schemas.microsoft.com/office/drawing/2014/main" val="20000"/>
                    </a:ext>
                  </a:extLst>
                </a:gridCol>
                <a:gridCol w="5418608">
                  <a:extLst>
                    <a:ext uri="{9D8B030D-6E8A-4147-A177-3AD203B41FA5}">
                      <a16:colId xmlns:a16="http://schemas.microsoft.com/office/drawing/2014/main" val="20001"/>
                    </a:ext>
                  </a:extLst>
                </a:gridCol>
              </a:tblGrid>
              <a:tr h="0">
                <a:tc>
                  <a:txBody>
                    <a:bodyPr/>
                    <a:lstStyle/>
                    <a:p>
                      <a:r>
                        <a:rPr lang="en-US" sz="1100" dirty="0">
                          <a:solidFill>
                            <a:srgbClr val="FFFFFF"/>
                          </a:solidFill>
                        </a:rPr>
                        <a:t>ASA Command</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100" dirty="0">
                          <a:solidFill>
                            <a:srgbClr val="FFFFFF"/>
                          </a:solidFill>
                        </a:rPr>
                        <a:t>Description</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100" b="1" dirty="0">
                          <a:solidFill>
                            <a:srgbClr val="58585B"/>
                          </a:solidFill>
                          <a:latin typeface="Courier New" panose="02070309020205020404" pitchFamily="49" charset="0"/>
                          <a:cs typeface="Courier New" panose="02070309020205020404" pitchFamily="49" charset="0"/>
                        </a:rPr>
                        <a:t>username</a:t>
                      </a:r>
                      <a:r>
                        <a:rPr lang="en-US" sz="1100" dirty="0">
                          <a:solidFill>
                            <a:srgbClr val="58585B"/>
                          </a:solidFill>
                          <a:latin typeface="Courier New" panose="02070309020205020404" pitchFamily="49" charset="0"/>
                          <a:cs typeface="Courier New" panose="02070309020205020404" pitchFamily="49" charset="0"/>
                        </a:rPr>
                        <a:t> </a:t>
                      </a:r>
                      <a:r>
                        <a:rPr lang="en-US" sz="1100" i="1" dirty="0">
                          <a:solidFill>
                            <a:srgbClr val="58585B"/>
                          </a:solidFill>
                          <a:latin typeface="Courier New" panose="02070309020205020404" pitchFamily="49" charset="0"/>
                          <a:cs typeface="Courier New" panose="02070309020205020404" pitchFamily="49" charset="0"/>
                        </a:rPr>
                        <a:t>name</a:t>
                      </a:r>
                      <a:r>
                        <a:rPr lang="en-US" sz="1100" b="1" i="1" dirty="0">
                          <a:solidFill>
                            <a:srgbClr val="58585B"/>
                          </a:solidFill>
                          <a:latin typeface="Courier New" panose="02070309020205020404" pitchFamily="49" charset="0"/>
                          <a:cs typeface="Courier New" panose="02070309020205020404" pitchFamily="49" charset="0"/>
                        </a:rPr>
                        <a:t> </a:t>
                      </a:r>
                      <a:r>
                        <a:rPr lang="en-US" sz="1100" b="1" dirty="0">
                          <a:solidFill>
                            <a:srgbClr val="58585B"/>
                          </a:solidFill>
                          <a:latin typeface="Courier New" panose="02070309020205020404" pitchFamily="49" charset="0"/>
                          <a:cs typeface="Courier New" panose="02070309020205020404" pitchFamily="49" charset="0"/>
                        </a:rPr>
                        <a:t>password </a:t>
                      </a:r>
                      <a:r>
                        <a:rPr lang="en-US" sz="1100" i="1" dirty="0">
                          <a:solidFill>
                            <a:srgbClr val="58585B"/>
                          </a:solidFill>
                          <a:latin typeface="Courier New" panose="02070309020205020404" pitchFamily="49" charset="0"/>
                          <a:cs typeface="Courier New" panose="02070309020205020404" pitchFamily="49" charset="0"/>
                        </a:rPr>
                        <a:t>password</a:t>
                      </a:r>
                      <a:endParaRPr lang="en-US" sz="11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00" dirty="0">
                          <a:solidFill>
                            <a:srgbClr val="58585B"/>
                          </a:solidFill>
                        </a:rPr>
                        <a:t>Creates a local database entry.</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100" b="1" dirty="0">
                          <a:solidFill>
                            <a:srgbClr val="58585B"/>
                          </a:solidFill>
                          <a:latin typeface="Courier New" panose="02070309020205020404" pitchFamily="49" charset="0"/>
                          <a:cs typeface="Courier New" panose="02070309020205020404" pitchFamily="49" charset="0"/>
                        </a:rPr>
                        <a:t>aaa authentication ssh console LOCAL</a:t>
                      </a:r>
                      <a:endParaRPr lang="en-US" sz="11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US" sz="1100" dirty="0">
                          <a:solidFill>
                            <a:srgbClr val="58585B"/>
                          </a:solidFill>
                        </a:rPr>
                        <a:t>Configures SSH to refer to the local database for authentication.</a:t>
                      </a:r>
                      <a:endParaRPr lang="en-US" sz="1100" dirty="0"/>
                    </a:p>
                    <a:p>
                      <a:pPr marL="171450" indent="-171450">
                        <a:buFont typeface="Arial" panose="020B0604020202020204" pitchFamily="34" charset="0"/>
                        <a:buChar char="•"/>
                      </a:pPr>
                      <a:r>
                        <a:rPr lang="en-US" sz="1100" dirty="0">
                          <a:solidFill>
                            <a:srgbClr val="58585B"/>
                          </a:solidFill>
                        </a:rPr>
                        <a:t>The</a:t>
                      </a:r>
                      <a:r>
                        <a:rPr lang="en-US" sz="1100" b="1" dirty="0">
                          <a:solidFill>
                            <a:srgbClr val="58585B"/>
                          </a:solidFill>
                        </a:rPr>
                        <a:t> LOCAL</a:t>
                      </a:r>
                      <a:r>
                        <a:rPr lang="en-US" sz="1100" dirty="0">
                          <a:solidFill>
                            <a:srgbClr val="58585B"/>
                          </a:solidFill>
                        </a:rPr>
                        <a:t> keyword is case sensitive and is a predefined server tag.</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100" b="1" dirty="0">
                          <a:solidFill>
                            <a:srgbClr val="58585B"/>
                          </a:solidFill>
                          <a:latin typeface="Courier New" panose="02070309020205020404" pitchFamily="49" charset="0"/>
                          <a:cs typeface="Courier New" panose="02070309020205020404" pitchFamily="49" charset="0"/>
                        </a:rPr>
                        <a:t>crypto key generate rsa modulus </a:t>
                      </a:r>
                      <a:r>
                        <a:rPr lang="en-US" sz="1100" i="1" dirty="0">
                          <a:solidFill>
                            <a:srgbClr val="58585B"/>
                          </a:solidFill>
                          <a:latin typeface="Courier New" panose="02070309020205020404" pitchFamily="49" charset="0"/>
                          <a:cs typeface="Courier New" panose="02070309020205020404" pitchFamily="49" charset="0"/>
                        </a:rPr>
                        <a:t>modulus_size</a:t>
                      </a:r>
                      <a:endParaRPr lang="en-US" sz="11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171450" indent="-171450">
                        <a:buFont typeface="Arial" panose="020B0604020202020204" pitchFamily="34" charset="0"/>
                        <a:buChar char="•"/>
                      </a:pPr>
                      <a:r>
                        <a:rPr lang="en-US" sz="1100" dirty="0">
                          <a:solidFill>
                            <a:srgbClr val="58585B"/>
                          </a:solidFill>
                        </a:rPr>
                        <a:t>Generates the RSA key required for SSH encryption.</a:t>
                      </a:r>
                      <a:endParaRPr lang="en-US" sz="1100" dirty="0"/>
                    </a:p>
                    <a:p>
                      <a:pPr marL="171450" indent="-171450">
                        <a:buFont typeface="Arial" panose="020B0604020202020204" pitchFamily="34" charset="0"/>
                        <a:buChar char="•"/>
                      </a:pPr>
                      <a:r>
                        <a:rPr lang="en-US" sz="1100" dirty="0">
                          <a:solidFill>
                            <a:srgbClr val="58585B"/>
                          </a:solidFill>
                        </a:rPr>
                        <a:t>The </a:t>
                      </a:r>
                      <a:r>
                        <a:rPr lang="en-US" sz="1100" i="1" dirty="0">
                          <a:solidFill>
                            <a:srgbClr val="58585B"/>
                          </a:solidFill>
                        </a:rPr>
                        <a:t>modulus_size </a:t>
                      </a:r>
                      <a:r>
                        <a:rPr lang="en-US" sz="1100" dirty="0">
                          <a:solidFill>
                            <a:srgbClr val="58585B"/>
                          </a:solidFill>
                        </a:rPr>
                        <a:t>(in bits) can be 512, 768, 1024, or 2048.</a:t>
                      </a:r>
                      <a:endParaRPr lang="en-US" sz="1100" dirty="0"/>
                    </a:p>
                    <a:p>
                      <a:pPr marL="171450" indent="-171450">
                        <a:buFont typeface="Arial" panose="020B0604020202020204" pitchFamily="34" charset="0"/>
                        <a:buChar char="•"/>
                      </a:pPr>
                      <a:r>
                        <a:rPr lang="en-US" sz="1100" dirty="0">
                          <a:solidFill>
                            <a:srgbClr val="58585B"/>
                          </a:solidFill>
                        </a:rPr>
                        <a:t> A value of 2048 is recommended.</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100" b="1" dirty="0">
                          <a:solidFill>
                            <a:srgbClr val="58585B"/>
                          </a:solidFill>
                          <a:latin typeface="Courier New" panose="02070309020205020404" pitchFamily="49" charset="0"/>
                          <a:cs typeface="Courier New" panose="02070309020205020404" pitchFamily="49" charset="0"/>
                        </a:rPr>
                        <a:t>ssh</a:t>
                      </a:r>
                      <a:r>
                        <a:rPr lang="en-US" sz="1100" dirty="0">
                          <a:solidFill>
                            <a:srgbClr val="58585B"/>
                          </a:solidFill>
                          <a:latin typeface="Courier New" panose="02070309020205020404" pitchFamily="49" charset="0"/>
                          <a:cs typeface="Courier New" panose="02070309020205020404" pitchFamily="49" charset="0"/>
                        </a:rPr>
                        <a:t> { </a:t>
                      </a:r>
                      <a:r>
                        <a:rPr lang="en-US" sz="1100" i="1" dirty="0">
                          <a:solidFill>
                            <a:srgbClr val="58585B"/>
                          </a:solidFill>
                          <a:latin typeface="Courier New" panose="02070309020205020404" pitchFamily="49" charset="0"/>
                          <a:cs typeface="Courier New" panose="02070309020205020404" pitchFamily="49" charset="0"/>
                        </a:rPr>
                        <a:t>ip_address mask </a:t>
                      </a:r>
                      <a:r>
                        <a:rPr lang="en-US" sz="1100" dirty="0">
                          <a:solidFill>
                            <a:srgbClr val="58585B"/>
                          </a:solidFill>
                          <a:latin typeface="Courier New" panose="02070309020205020404" pitchFamily="49" charset="0"/>
                          <a:cs typeface="Courier New" panose="02070309020205020404" pitchFamily="49" charset="0"/>
                        </a:rPr>
                        <a:t>| </a:t>
                      </a:r>
                      <a:r>
                        <a:rPr lang="en-US" sz="1100" i="1" dirty="0">
                          <a:solidFill>
                            <a:srgbClr val="58585B"/>
                          </a:solidFill>
                          <a:latin typeface="Courier New" panose="02070309020205020404" pitchFamily="49" charset="0"/>
                          <a:cs typeface="Courier New" panose="02070309020205020404" pitchFamily="49" charset="0"/>
                        </a:rPr>
                        <a:t>ipv6_address/prefix</a:t>
                      </a:r>
                      <a:r>
                        <a:rPr lang="en-US" sz="1100" b="0" i="1" dirty="0">
                          <a:solidFill>
                            <a:srgbClr val="58585B"/>
                          </a:solidFill>
                          <a:latin typeface="Courier New" panose="02070309020205020404" pitchFamily="49" charset="0"/>
                          <a:cs typeface="Courier New" panose="02070309020205020404" pitchFamily="49" charset="0"/>
                        </a:rPr>
                        <a:t> </a:t>
                      </a:r>
                      <a:r>
                        <a:rPr lang="en-US" sz="1100" b="0" dirty="0">
                          <a:solidFill>
                            <a:srgbClr val="58585B"/>
                          </a:solidFill>
                          <a:latin typeface="Courier New" panose="02070309020205020404" pitchFamily="49" charset="0"/>
                          <a:cs typeface="Courier New" panose="02070309020205020404" pitchFamily="49" charset="0"/>
                        </a:rPr>
                        <a:t>} </a:t>
                      </a:r>
                      <a:r>
                        <a:rPr lang="en-US" sz="1100" b="1" dirty="0">
                          <a:solidFill>
                            <a:srgbClr val="58585B"/>
                          </a:solidFill>
                          <a:latin typeface="Courier New" panose="02070309020205020404" pitchFamily="49" charset="0"/>
                          <a:cs typeface="Courier New" panose="02070309020205020404" pitchFamily="49" charset="0"/>
                        </a:rPr>
                        <a:t>if_name</a:t>
                      </a:r>
                      <a:endParaRPr lang="en-US" sz="11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US" sz="1100" dirty="0">
                          <a:solidFill>
                            <a:srgbClr val="58585B"/>
                          </a:solidFill>
                        </a:rPr>
                        <a:t>Identifies which inside host or network can SSH to the ASA interface.</a:t>
                      </a:r>
                      <a:endParaRPr lang="en-US" sz="1100" dirty="0"/>
                    </a:p>
                    <a:p>
                      <a:pPr marL="171450" indent="-171450">
                        <a:buFont typeface="Arial" panose="020B0604020202020204" pitchFamily="34" charset="0"/>
                        <a:buChar char="•"/>
                      </a:pPr>
                      <a:r>
                        <a:rPr lang="en-US" sz="1100" dirty="0">
                          <a:solidFill>
                            <a:srgbClr val="58585B"/>
                          </a:solidFill>
                        </a:rPr>
                        <a:t>Multiple commands can be in the configuration.</a:t>
                      </a:r>
                      <a:endParaRPr lang="en-US" sz="1100" dirty="0"/>
                    </a:p>
                    <a:p>
                      <a:pPr marL="171450" indent="-171450">
                        <a:buFont typeface="Arial" panose="020B0604020202020204" pitchFamily="34" charset="0"/>
                        <a:buChar char="•"/>
                      </a:pPr>
                      <a:r>
                        <a:rPr lang="en-US" sz="1100" dirty="0">
                          <a:solidFill>
                            <a:srgbClr val="58585B"/>
                          </a:solidFill>
                        </a:rPr>
                        <a:t>If the </a:t>
                      </a:r>
                      <a:r>
                        <a:rPr lang="en-US" sz="1100" i="1" dirty="0">
                          <a:solidFill>
                            <a:srgbClr val="58585B"/>
                          </a:solidFill>
                        </a:rPr>
                        <a:t>if_name </a:t>
                      </a:r>
                      <a:r>
                        <a:rPr lang="en-US" sz="1100" dirty="0">
                          <a:solidFill>
                            <a:srgbClr val="58585B"/>
                          </a:solidFill>
                        </a:rPr>
                        <a:t>is not specified, SSH is enabled on all interfaces except the outside interface.</a:t>
                      </a:r>
                      <a:endParaRPr lang="en-US" sz="1100" dirty="0"/>
                    </a:p>
                    <a:p>
                      <a:pPr marL="171450" indent="-171450">
                        <a:buFont typeface="Arial" panose="020B0604020202020204" pitchFamily="34" charset="0"/>
                        <a:buChar char="•"/>
                      </a:pPr>
                      <a:r>
                        <a:rPr lang="en-US" sz="1100" dirty="0">
                          <a:solidFill>
                            <a:srgbClr val="58585B"/>
                          </a:solidFill>
                        </a:rPr>
                        <a:t>Use the clear configure ssh command to remove the SSH connection.</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100" b="1" dirty="0">
                          <a:solidFill>
                            <a:srgbClr val="58585B"/>
                          </a:solidFill>
                          <a:latin typeface="Courier New" panose="02070309020205020404" pitchFamily="49" charset="0"/>
                          <a:cs typeface="Courier New" panose="02070309020205020404" pitchFamily="49" charset="0"/>
                        </a:rPr>
                        <a:t>ssh version </a:t>
                      </a:r>
                      <a:r>
                        <a:rPr lang="en-US" sz="1100" i="1" dirty="0">
                          <a:solidFill>
                            <a:srgbClr val="58585B"/>
                          </a:solidFill>
                          <a:latin typeface="Courier New" panose="02070309020205020404" pitchFamily="49" charset="0"/>
                          <a:cs typeface="Courier New" panose="02070309020205020404" pitchFamily="49" charset="0"/>
                        </a:rPr>
                        <a:t>version_number</a:t>
                      </a:r>
                      <a:endParaRPr lang="en-US" sz="11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171450" indent="-171450">
                        <a:buFont typeface="Arial" panose="020B0604020202020204" pitchFamily="34" charset="0"/>
                        <a:buChar char="•"/>
                      </a:pPr>
                      <a:r>
                        <a:rPr lang="en-US" sz="1100" dirty="0">
                          <a:solidFill>
                            <a:srgbClr val="58585B"/>
                          </a:solidFill>
                        </a:rPr>
                        <a:t>(Optional) By default, the ASA allows both SSH Version 1 (less secure) and Version 2 (more secure).</a:t>
                      </a:r>
                      <a:endParaRPr lang="en-US" sz="1100" dirty="0"/>
                    </a:p>
                    <a:p>
                      <a:pPr marL="171450" indent="-171450">
                        <a:buFont typeface="Arial" panose="020B0604020202020204" pitchFamily="34" charset="0"/>
                        <a:buChar char="•"/>
                      </a:pPr>
                      <a:r>
                        <a:rPr lang="en-US" sz="1100" dirty="0">
                          <a:solidFill>
                            <a:srgbClr val="58585B"/>
                          </a:solidFill>
                        </a:rPr>
                        <a:t>Enter this command in order to restrict the connections to a specific version.</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0">
                <a:tc>
                  <a:txBody>
                    <a:bodyPr/>
                    <a:lstStyle/>
                    <a:p>
                      <a:r>
                        <a:rPr lang="en-US" sz="1100" b="1" dirty="0">
                          <a:solidFill>
                            <a:srgbClr val="58585B"/>
                          </a:solidFill>
                          <a:latin typeface="Courier New" panose="02070309020205020404" pitchFamily="49" charset="0"/>
                          <a:cs typeface="Courier New" panose="02070309020205020404" pitchFamily="49" charset="0"/>
                        </a:rPr>
                        <a:t>ssh timeout </a:t>
                      </a:r>
                      <a:r>
                        <a:rPr lang="en-US" sz="1100" i="1" dirty="0">
                          <a:solidFill>
                            <a:srgbClr val="58585B"/>
                          </a:solidFill>
                          <a:latin typeface="Courier New" panose="02070309020205020404" pitchFamily="49" charset="0"/>
                          <a:cs typeface="Courier New" panose="02070309020205020404" pitchFamily="49" charset="0"/>
                        </a:rPr>
                        <a:t>minutes</a:t>
                      </a:r>
                      <a:endParaRPr lang="en-US" sz="11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100" dirty="0">
                          <a:solidFill>
                            <a:srgbClr val="58585B"/>
                          </a:solidFill>
                        </a:rPr>
                        <a:t>Alters the default exec timeout of five minutes.</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0">
                <a:tc>
                  <a:txBody>
                    <a:bodyPr/>
                    <a:lstStyle/>
                    <a:p>
                      <a:r>
                        <a:rPr lang="en-US" sz="1100" b="1" dirty="0">
                          <a:solidFill>
                            <a:srgbClr val="58585B"/>
                          </a:solidFill>
                          <a:latin typeface="Courier New" panose="02070309020205020404" pitchFamily="49" charset="0"/>
                          <a:cs typeface="Courier New" panose="02070309020205020404" pitchFamily="49" charset="0"/>
                        </a:rPr>
                        <a:t>clear configure ssh</a:t>
                      </a:r>
                      <a:endParaRPr lang="en-US" sz="11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00" dirty="0">
                          <a:solidFill>
                            <a:srgbClr val="58585B"/>
                          </a:solidFill>
                        </a:rPr>
                        <a:t>Removes the SSH connection from the configuration.</a:t>
                      </a:r>
                      <a:endParaRPr lang="en-US" sz="11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7"/>
                  </a:ext>
                </a:extLst>
              </a:tr>
            </a:tbl>
          </a:graphicData>
        </a:graphic>
      </p:graphicFrame>
      <p:sp>
        <p:nvSpPr>
          <p:cNvPr id="4" name="TextBox 3">
            <a:extLst>
              <a:ext uri="{FF2B5EF4-FFF2-40B4-BE49-F238E27FC236}">
                <a16:creationId xmlns:a16="http://schemas.microsoft.com/office/drawing/2014/main" id="{77361E3D-5615-4F02-AE86-95D42E7D66B9}"/>
              </a:ext>
            </a:extLst>
          </p:cNvPr>
          <p:cNvSpPr txBox="1"/>
          <p:nvPr/>
        </p:nvSpPr>
        <p:spPr>
          <a:xfrm>
            <a:off x="0" y="730444"/>
            <a:ext cx="8961120" cy="646331"/>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To enable SSH, use the commands that are listed in the table</a:t>
            </a:r>
            <a:r>
              <a:rPr lang="en-US" dirty="0">
                <a:latin typeface="Arial" panose="020B0604020202020204" pitchFamily="34" charset="0"/>
                <a:cs typeface="Arial" panose="020B0604020202020204" pitchFamily="34" charset="0"/>
              </a:rPr>
              <a:t>. Example configuration is on the next slide</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19</a:t>
            </a:fld>
            <a:endParaRPr lang="en-US" dirty="0"/>
          </a:p>
        </p:txBody>
      </p:sp>
    </p:spTree>
    <p:extLst>
      <p:ext uri="{BB962C8B-B14F-4D97-AF65-F5344CB8AC3E}">
        <p14:creationId xmlns:p14="http://schemas.microsoft.com/office/powerpoint/2010/main" val="393100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Module Objectives</a:t>
            </a:r>
          </a:p>
        </p:txBody>
      </p:sp>
      <p:sp>
        <p:nvSpPr>
          <p:cNvPr id="6147" name="Rectangle 34"/>
          <p:cNvSpPr>
            <a:spLocks noGrp="1" noChangeArrowheads="1"/>
          </p:cNvSpPr>
          <p:nvPr>
            <p:ph idx="1"/>
          </p:nvPr>
        </p:nvSpPr>
        <p:spPr>
          <a:xfrm>
            <a:off x="99461" y="654206"/>
            <a:ext cx="8731272" cy="82746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ASA Firewall Configuration</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Implement an ASA firewall configuration.</a:t>
            </a: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834905893"/>
              </p:ext>
            </p:extLst>
          </p:nvPr>
        </p:nvGraphicFramePr>
        <p:xfrm>
          <a:off x="211666" y="1625600"/>
          <a:ext cx="8720667" cy="2784436"/>
        </p:xfrm>
        <a:graphic>
          <a:graphicData uri="http://schemas.openxmlformats.org/drawingml/2006/table">
            <a:tbl>
              <a:tblPr firstRow="1" firstCol="1" bandRow="1">
                <a:tableStyleId>{5C22544A-7EE6-4342-B048-85BDC9FD1C3A}</a:tableStyleId>
              </a:tblPr>
              <a:tblGrid>
                <a:gridCol w="2846844">
                  <a:extLst>
                    <a:ext uri="{9D8B030D-6E8A-4147-A177-3AD203B41FA5}">
                      <a16:colId xmlns:a16="http://schemas.microsoft.com/office/drawing/2014/main" val="399010295"/>
                    </a:ext>
                  </a:extLst>
                </a:gridCol>
                <a:gridCol w="5873823">
                  <a:extLst>
                    <a:ext uri="{9D8B030D-6E8A-4147-A177-3AD203B41FA5}">
                      <a16:colId xmlns:a16="http://schemas.microsoft.com/office/drawing/2014/main" val="3417728144"/>
                    </a:ext>
                  </a:extLst>
                </a:gridCol>
              </a:tblGrid>
              <a:tr h="224116">
                <a:tc>
                  <a:txBody>
                    <a:bodyPr/>
                    <a:lstStyle/>
                    <a:p>
                      <a:pPr marL="0" marR="0">
                        <a:lnSpc>
                          <a:spcPct val="107000"/>
                        </a:lnSpc>
                        <a:spcBef>
                          <a:spcPts val="0"/>
                        </a:spcBef>
                        <a:spcAft>
                          <a:spcPts val="0"/>
                        </a:spcAft>
                      </a:pPr>
                      <a:r>
                        <a:rPr lang="en-US" sz="1200" dirty="0">
                          <a:effectLst/>
                        </a:rPr>
                        <a:t>Topic Title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200" dirty="0">
                          <a:effectLst/>
                        </a:rPr>
                        <a:t>Topic Objective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64302898"/>
                  </a:ext>
                </a:extLst>
              </a:tr>
              <a:tr h="263724">
                <a:tc>
                  <a:txBody>
                    <a:bodyPr/>
                    <a:lstStyle/>
                    <a:p>
                      <a:r>
                        <a:rPr lang="en-US" sz="1200" dirty="0"/>
                        <a:t>Basic ASA Firewall Configuration</a:t>
                      </a:r>
                    </a:p>
                  </a:txBody>
                  <a:tcPr anchor="ctr"/>
                </a:tc>
                <a:tc>
                  <a:txBody>
                    <a:bodyPr/>
                    <a:lstStyle/>
                    <a:p>
                      <a:r>
                        <a:rPr lang="en-US" sz="1200" dirty="0"/>
                        <a:t>Explain how to configure an ASA-5506-X with FirePOWER Services.</a:t>
                      </a:r>
                    </a:p>
                  </a:txBody>
                  <a:tcPr anchor="ctr"/>
                </a:tc>
                <a:extLst>
                  <a:ext uri="{0D108BD9-81ED-4DB2-BD59-A6C34878D82A}">
                    <a16:rowId xmlns:a16="http://schemas.microsoft.com/office/drawing/2014/main" val="3530891527"/>
                  </a:ext>
                </a:extLst>
              </a:tr>
              <a:tr h="263724">
                <a:tc>
                  <a:txBody>
                    <a:bodyPr/>
                    <a:lstStyle/>
                    <a:p>
                      <a:r>
                        <a:rPr lang="en-US" sz="1200" dirty="0"/>
                        <a:t>Configure Management Settings and Services</a:t>
                      </a:r>
                    </a:p>
                  </a:txBody>
                  <a:tcPr anchor="ctr"/>
                </a:tc>
                <a:tc>
                  <a:txBody>
                    <a:bodyPr/>
                    <a:lstStyle/>
                    <a:p>
                      <a:r>
                        <a:rPr lang="en-US" sz="1200" dirty="0"/>
                        <a:t>Configure management settings and services on an ASA 5506-X firewall.</a:t>
                      </a:r>
                    </a:p>
                  </a:txBody>
                  <a:tcPr anchor="ctr"/>
                </a:tc>
                <a:extLst>
                  <a:ext uri="{0D108BD9-81ED-4DB2-BD59-A6C34878D82A}">
                    <a16:rowId xmlns:a16="http://schemas.microsoft.com/office/drawing/2014/main" val="662892947"/>
                  </a:ext>
                </a:extLst>
              </a:tr>
              <a:tr h="254659">
                <a:tc>
                  <a:txBody>
                    <a:bodyPr/>
                    <a:lstStyle/>
                    <a:p>
                      <a:r>
                        <a:rPr lang="en-US" sz="1200" dirty="0"/>
                        <a:t>Object Groups</a:t>
                      </a:r>
                    </a:p>
                  </a:txBody>
                  <a:tcPr anchor="ctr"/>
                </a:tc>
                <a:tc>
                  <a:txBody>
                    <a:bodyPr/>
                    <a:lstStyle/>
                    <a:p>
                      <a:r>
                        <a:rPr lang="en-US" sz="1200" dirty="0"/>
                        <a:t>Explain how to configure object groups on an ASA.</a:t>
                      </a:r>
                    </a:p>
                  </a:txBody>
                  <a:tcPr anchor="ctr"/>
                </a:tc>
                <a:extLst>
                  <a:ext uri="{0D108BD9-81ED-4DB2-BD59-A6C34878D82A}">
                    <a16:rowId xmlns:a16="http://schemas.microsoft.com/office/drawing/2014/main" val="1283686363"/>
                  </a:ext>
                </a:extLst>
              </a:tr>
              <a:tr h="249911">
                <a:tc>
                  <a:txBody>
                    <a:bodyPr/>
                    <a:lstStyle/>
                    <a:p>
                      <a:r>
                        <a:rPr lang="en-US" sz="1200" dirty="0"/>
                        <a:t>ASA ACLs</a:t>
                      </a:r>
                    </a:p>
                  </a:txBody>
                  <a:tcPr anchor="ctr"/>
                </a:tc>
                <a:tc>
                  <a:txBody>
                    <a:bodyPr/>
                    <a:lstStyle/>
                    <a:p>
                      <a:r>
                        <a:rPr lang="en-US" sz="1200" dirty="0"/>
                        <a:t>Use the correct commands to configure access lists with object groups on an ASA.</a:t>
                      </a:r>
                    </a:p>
                  </a:txBody>
                  <a:tcPr anchor="ctr"/>
                </a:tc>
                <a:extLst>
                  <a:ext uri="{0D108BD9-81ED-4DB2-BD59-A6C34878D82A}">
                    <a16:rowId xmlns:a16="http://schemas.microsoft.com/office/drawing/2014/main" val="2466644772"/>
                  </a:ext>
                </a:extLst>
              </a:tr>
              <a:tr h="249911">
                <a:tc>
                  <a:txBody>
                    <a:bodyPr/>
                    <a:lstStyle/>
                    <a:p>
                      <a:r>
                        <a:rPr lang="en-US" sz="1200" dirty="0"/>
                        <a:t>NAT Services on an ASA</a:t>
                      </a:r>
                    </a:p>
                  </a:txBody>
                  <a:tcPr anchor="ctr"/>
                </a:tc>
                <a:tc>
                  <a:txBody>
                    <a:bodyPr/>
                    <a:lstStyle/>
                    <a:p>
                      <a:r>
                        <a:rPr lang="en-US" sz="1200" dirty="0"/>
                        <a:t>Use the correct commands to configure an ASA to provide NAT services.</a:t>
                      </a:r>
                    </a:p>
                  </a:txBody>
                  <a:tcPr anchor="ctr"/>
                </a:tc>
                <a:extLst>
                  <a:ext uri="{0D108BD9-81ED-4DB2-BD59-A6C34878D82A}">
                    <a16:rowId xmlns:a16="http://schemas.microsoft.com/office/drawing/2014/main" val="1200124898"/>
                  </a:ext>
                </a:extLst>
              </a:tr>
              <a:tr h="249911">
                <a:tc>
                  <a:txBody>
                    <a:bodyPr/>
                    <a:lstStyle/>
                    <a:p>
                      <a:r>
                        <a:rPr lang="en-US" sz="1200" dirty="0"/>
                        <a:t>AAA</a:t>
                      </a:r>
                    </a:p>
                  </a:txBody>
                  <a:tcPr anchor="ctr"/>
                </a:tc>
                <a:tc>
                  <a:txBody>
                    <a:bodyPr/>
                    <a:lstStyle/>
                    <a:p>
                      <a:r>
                        <a:rPr lang="en-US" sz="1200" dirty="0"/>
                        <a:t>Use correct commands to configure access control using the local database and AAA server.</a:t>
                      </a:r>
                    </a:p>
                  </a:txBody>
                  <a:tcPr anchor="ctr"/>
                </a:tc>
                <a:extLst>
                  <a:ext uri="{0D108BD9-81ED-4DB2-BD59-A6C34878D82A}">
                    <a16:rowId xmlns:a16="http://schemas.microsoft.com/office/drawing/2014/main" val="3952757980"/>
                  </a:ext>
                </a:extLst>
              </a:tr>
              <a:tr h="249911">
                <a:tc>
                  <a:txBody>
                    <a:bodyPr/>
                    <a:lstStyle/>
                    <a:p>
                      <a:r>
                        <a:rPr lang="en-US" sz="1200" dirty="0"/>
                        <a:t>Service Policies on an ASA</a:t>
                      </a:r>
                    </a:p>
                  </a:txBody>
                  <a:tcPr anchor="ctr"/>
                </a:tc>
                <a:tc>
                  <a:txBody>
                    <a:bodyPr/>
                    <a:lstStyle/>
                    <a:p>
                      <a:r>
                        <a:rPr lang="en-US" sz="1200" dirty="0"/>
                        <a:t>Configure service policies on an ASA</a:t>
                      </a:r>
                    </a:p>
                  </a:txBody>
                  <a:tcPr anchor="ctr"/>
                </a:tc>
                <a:extLst>
                  <a:ext uri="{0D108BD9-81ED-4DB2-BD59-A6C34878D82A}">
                    <a16:rowId xmlns:a16="http://schemas.microsoft.com/office/drawing/2014/main" val="2109705516"/>
                  </a:ext>
                </a:extLst>
              </a:tr>
              <a:tr h="249911">
                <a:tc>
                  <a:txBody>
                    <a:bodyPr/>
                    <a:lstStyle/>
                    <a:p>
                      <a:r>
                        <a:rPr lang="en-US" sz="1200" dirty="0"/>
                        <a:t>Introduction to ASDM (Optional)</a:t>
                      </a:r>
                    </a:p>
                  </a:txBody>
                  <a:tcPr anchor="ctr"/>
                </a:tc>
                <a:tc>
                  <a:txBody>
                    <a:bodyPr/>
                    <a:lstStyle/>
                    <a:p>
                      <a:r>
                        <a:rPr lang="en-US" sz="1200" dirty="0"/>
                        <a:t>Note: This is an optional topic that is not assessed.</a:t>
                      </a:r>
                    </a:p>
                  </a:txBody>
                  <a:tcPr anchor="ctr"/>
                </a:tc>
                <a:extLst>
                  <a:ext uri="{0D108BD9-81ED-4DB2-BD59-A6C34878D82A}">
                    <a16:rowId xmlns:a16="http://schemas.microsoft.com/office/drawing/2014/main" val="245003690"/>
                  </a:ext>
                </a:extLst>
              </a:tr>
            </a:tbl>
          </a:graphicData>
        </a:graphic>
      </p:graphicFrame>
    </p:spTree>
    <p:custDataLst>
      <p:tags r:id="rId1"/>
    </p:custDataLst>
    <p:extLst>
      <p:ext uri="{BB962C8B-B14F-4D97-AF65-F5344CB8AC3E}">
        <p14:creationId xmlns:p14="http://schemas.microsoft.com/office/powerpoint/2010/main" val="338189466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Management Settings and Services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Remote Access Services (Cont.)</a:t>
            </a:r>
          </a:p>
        </p:txBody>
      </p:sp>
      <p:pic>
        <p:nvPicPr>
          <p:cNvPr id="6" name="Picture 5">
            <a:extLst>
              <a:ext uri="{FF2B5EF4-FFF2-40B4-BE49-F238E27FC236}">
                <a16:creationId xmlns:a16="http://schemas.microsoft.com/office/drawing/2014/main" id="{CB07A993-BDB8-49BB-9662-55E30595ADFF}"/>
              </a:ext>
            </a:extLst>
          </p:cNvPr>
          <p:cNvPicPr>
            <a:picLocks noChangeAspect="1"/>
          </p:cNvPicPr>
          <p:nvPr/>
        </p:nvPicPr>
        <p:blipFill>
          <a:blip r:embed="rId3"/>
          <a:stretch>
            <a:fillRect/>
          </a:stretch>
        </p:blipFill>
        <p:spPr>
          <a:xfrm>
            <a:off x="1392609" y="823422"/>
            <a:ext cx="6358781" cy="3920028"/>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20</a:t>
            </a:fld>
            <a:endParaRPr lang="en-US" dirty="0"/>
          </a:p>
        </p:txBody>
      </p:sp>
    </p:spTree>
    <p:extLst>
      <p:ext uri="{BB962C8B-B14F-4D97-AF65-F5344CB8AC3E}">
        <p14:creationId xmlns:p14="http://schemas.microsoft.com/office/powerpoint/2010/main" val="1492413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Management Settings and Services</a:t>
            </a:r>
          </a:p>
        </p:txBody>
      </p:sp>
      <p:sp>
        <p:nvSpPr>
          <p:cNvPr id="3" name="Object2"/>
          <p:cNvSpPr>
            <a:spLocks noGrp="1"/>
          </p:cNvSpPr>
          <p:nvPr>
            <p:ph type="body" idx="100" hasCustomPrompt="1"/>
          </p:nvPr>
        </p:nvSpPr>
        <p:spPr>
          <a:xfrm>
            <a:off x="0" y="274320"/>
            <a:ext cx="9144000" cy="465419"/>
          </a:xfrm>
          <a:prstGeom prst="rect">
            <a:avLst/>
          </a:prstGeom>
          <a:noFill/>
          <a:ln/>
        </p:spPr>
        <p:txBody>
          <a:bodyPr wrap="square" rtlCol="0"/>
          <a:lstStyle/>
          <a:p>
            <a:pPr marL="0" indent="0">
              <a:buNone/>
            </a:pPr>
            <a:r>
              <a:rPr lang="en-US" dirty="0"/>
              <a:t>Optional Lab - Configure ASA Basic Settings Using the CLI</a:t>
            </a:r>
          </a:p>
        </p:txBody>
      </p:sp>
      <p:sp>
        <p:nvSpPr>
          <p:cNvPr id="5" name="Object4"/>
          <p:cNvSpPr/>
          <p:nvPr/>
        </p:nvSpPr>
        <p:spPr>
          <a:xfrm>
            <a:off x="0" y="914400"/>
            <a:ext cx="8229600"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In this lab, you will complete the following objectives:</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marL="742950" lvl="1"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Part 1: Configure Basic Device Settings</a:t>
            </a:r>
          </a:p>
          <a:p>
            <a:pPr marL="742950" lvl="1"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Part 2: Access the ASA Console and Use CLI Setup Mode to Configure Basic Settings</a:t>
            </a:r>
          </a:p>
          <a:p>
            <a:pPr marL="742950" lvl="1"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Part 3: Configure Basic ASA Settings and Interface Security Levels</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Management Settings and Services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Network Time Protocol Services</a:t>
            </a:r>
          </a:p>
        </p:txBody>
      </p:sp>
      <p:sp>
        <p:nvSpPr>
          <p:cNvPr id="7" name="TextBox 6">
            <a:extLst>
              <a:ext uri="{FF2B5EF4-FFF2-40B4-BE49-F238E27FC236}">
                <a16:creationId xmlns:a16="http://schemas.microsoft.com/office/drawing/2014/main" id="{1AF978F3-4284-4DB3-B945-3F90E6B7D310}"/>
              </a:ext>
            </a:extLst>
          </p:cNvPr>
          <p:cNvSpPr txBox="1"/>
          <p:nvPr/>
        </p:nvSpPr>
        <p:spPr>
          <a:xfrm>
            <a:off x="91440" y="817424"/>
            <a:ext cx="8894905" cy="1077218"/>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Network Time Protocol (NTP) services can be enabled on an ASA to obtain the date and time from an NTP server. To enable NTP, use the global configuration mode commands listed in the table. To verify the NTP configuration and status, use the </a:t>
            </a:r>
            <a:r>
              <a:rPr lang="en-US" sz="1600" b="1" dirty="0">
                <a:latin typeface="Arial" panose="020B0604020202020204" pitchFamily="34" charset="0"/>
                <a:cs typeface="Arial" panose="020B0604020202020204" pitchFamily="34" charset="0"/>
              </a:rPr>
              <a:t>show ntp status</a:t>
            </a:r>
            <a:r>
              <a:rPr lang="en-US" sz="1600" dirty="0">
                <a:latin typeface="Arial" panose="020B0604020202020204" pitchFamily="34" charset="0"/>
                <a:cs typeface="Arial" panose="020B0604020202020204" pitchFamily="34" charset="0"/>
              </a:rPr>
              <a:t> and </a:t>
            </a:r>
            <a:r>
              <a:rPr lang="en-US" sz="1600" b="1" dirty="0">
                <a:latin typeface="Arial" panose="020B0604020202020204" pitchFamily="34" charset="0"/>
                <a:cs typeface="Arial" panose="020B0604020202020204" pitchFamily="34" charset="0"/>
              </a:rPr>
              <a:t>show ntp associations</a:t>
            </a:r>
            <a:r>
              <a:rPr lang="en-US" sz="1600" dirty="0">
                <a:latin typeface="Arial" panose="020B0604020202020204" pitchFamily="34" charset="0"/>
                <a:cs typeface="Arial" panose="020B0604020202020204" pitchFamily="34" charset="0"/>
              </a:rPr>
              <a:t> commands</a:t>
            </a:r>
          </a:p>
        </p:txBody>
      </p:sp>
      <p:graphicFrame>
        <p:nvGraphicFramePr>
          <p:cNvPr id="24" name="Table 23"/>
          <p:cNvGraphicFramePr>
            <a:graphicFrameLocks noGrp="1"/>
          </p:cNvGraphicFramePr>
          <p:nvPr>
            <p:extLst>
              <p:ext uri="{D42A27DB-BD31-4B8C-83A1-F6EECF244321}">
                <p14:modId xmlns:p14="http://schemas.microsoft.com/office/powerpoint/2010/main" val="993208312"/>
              </p:ext>
            </p:extLst>
          </p:nvPr>
        </p:nvGraphicFramePr>
        <p:xfrm>
          <a:off x="892825" y="1894642"/>
          <a:ext cx="7521712" cy="1478280"/>
        </p:xfrm>
        <a:graphic>
          <a:graphicData uri="http://schemas.openxmlformats.org/drawingml/2006/table">
            <a:tbl>
              <a:tblPr/>
              <a:tblGrid>
                <a:gridCol w="3760856">
                  <a:extLst>
                    <a:ext uri="{9D8B030D-6E8A-4147-A177-3AD203B41FA5}">
                      <a16:colId xmlns:a16="http://schemas.microsoft.com/office/drawing/2014/main" val="20000"/>
                    </a:ext>
                  </a:extLst>
                </a:gridCol>
                <a:gridCol w="3760856">
                  <a:extLst>
                    <a:ext uri="{9D8B030D-6E8A-4147-A177-3AD203B41FA5}">
                      <a16:colId xmlns:a16="http://schemas.microsoft.com/office/drawing/2014/main" val="20001"/>
                    </a:ext>
                  </a:extLst>
                </a:gridCol>
              </a:tblGrid>
              <a:tr h="0">
                <a:tc>
                  <a:txBody>
                    <a:bodyPr/>
                    <a:lstStyle/>
                    <a:p>
                      <a:r>
                        <a:rPr lang="en-US" sz="1200" dirty="0">
                          <a:solidFill>
                            <a:srgbClr val="FFFFFF"/>
                          </a:solidFill>
                        </a:rPr>
                        <a:t>ASA Command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ntp authenticate</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Enables authentication with an NTP server.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ntp trusted-key </a:t>
                      </a:r>
                      <a:r>
                        <a:rPr lang="en-US" sz="1200" i="1" dirty="0">
                          <a:solidFill>
                            <a:srgbClr val="58585B"/>
                          </a:solidFill>
                          <a:latin typeface="Courier New" panose="02070309020205020404" pitchFamily="49" charset="0"/>
                          <a:cs typeface="Courier New" panose="02070309020205020404" pitchFamily="49" charset="0"/>
                        </a:rPr>
                        <a:t>key_id</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Specifies an authentication key ID to be a trusted key, which is required for authentication with an NTP server.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42547">
                <a:tc>
                  <a:txBody>
                    <a:bodyPr/>
                    <a:lstStyle/>
                    <a:p>
                      <a:r>
                        <a:rPr lang="en-US" sz="1200" b="1" dirty="0">
                          <a:solidFill>
                            <a:srgbClr val="58585B"/>
                          </a:solidFill>
                          <a:latin typeface="Courier New" panose="02070309020205020404" pitchFamily="49" charset="0"/>
                          <a:cs typeface="Courier New" panose="02070309020205020404" pitchFamily="49" charset="0"/>
                        </a:rPr>
                        <a:t>ntp authentication-key </a:t>
                      </a:r>
                      <a:r>
                        <a:rPr lang="en-US" sz="1200" i="1" dirty="0">
                          <a:solidFill>
                            <a:srgbClr val="58585B"/>
                          </a:solidFill>
                          <a:latin typeface="Courier New" panose="02070309020205020404" pitchFamily="49" charset="0"/>
                          <a:cs typeface="Courier New" panose="02070309020205020404" pitchFamily="49" charset="0"/>
                        </a:rPr>
                        <a:t>key_id </a:t>
                      </a:r>
                      <a:r>
                        <a:rPr lang="en-US" sz="1200" b="1" dirty="0">
                          <a:solidFill>
                            <a:srgbClr val="58585B"/>
                          </a:solidFill>
                          <a:latin typeface="Courier New" panose="02070309020205020404" pitchFamily="49" charset="0"/>
                          <a:cs typeface="Courier New" panose="02070309020205020404" pitchFamily="49" charset="0"/>
                        </a:rPr>
                        <a:t>md5</a:t>
                      </a:r>
                      <a:r>
                        <a:rPr lang="en-US" sz="1200" dirty="0">
                          <a:solidFill>
                            <a:srgbClr val="58585B"/>
                          </a:solidFill>
                          <a:latin typeface="Courier New" panose="02070309020205020404" pitchFamily="49" charset="0"/>
                          <a:cs typeface="Courier New" panose="02070309020205020404" pitchFamily="49" charset="0"/>
                        </a:rPr>
                        <a:t> </a:t>
                      </a:r>
                      <a:r>
                        <a:rPr lang="en-US" sz="1200" i="1" dirty="0">
                          <a:solidFill>
                            <a:srgbClr val="58585B"/>
                          </a:solidFill>
                          <a:latin typeface="Courier New" panose="02070309020205020404" pitchFamily="49" charset="0"/>
                          <a:cs typeface="Courier New" panose="02070309020205020404" pitchFamily="49" charset="0"/>
                        </a:rPr>
                        <a:t>key</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Sets a key to authenticate with an NTP server.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ntp server </a:t>
                      </a:r>
                      <a:r>
                        <a:rPr lang="en-US" sz="1200" i="1" dirty="0">
                          <a:solidFill>
                            <a:srgbClr val="58585B"/>
                          </a:solidFill>
                          <a:latin typeface="Courier New" panose="02070309020205020404" pitchFamily="49" charset="0"/>
                          <a:cs typeface="Courier New" panose="02070309020205020404" pitchFamily="49" charset="0"/>
                        </a:rPr>
                        <a:t>ip_address </a:t>
                      </a:r>
                      <a:r>
                        <a:rPr lang="en-US" sz="1200" dirty="0">
                          <a:solidFill>
                            <a:srgbClr val="58585B"/>
                          </a:solidFill>
                          <a:latin typeface="Courier New" panose="02070309020205020404" pitchFamily="49" charset="0"/>
                          <a:cs typeface="Courier New" panose="02070309020205020404" pitchFamily="49" charset="0"/>
                        </a:rPr>
                        <a:t>[ </a:t>
                      </a:r>
                      <a:r>
                        <a:rPr lang="en-US" sz="1200" b="1" dirty="0">
                          <a:solidFill>
                            <a:srgbClr val="58585B"/>
                          </a:solidFill>
                          <a:latin typeface="Courier New" panose="02070309020205020404" pitchFamily="49" charset="0"/>
                          <a:cs typeface="Courier New" panose="02070309020205020404" pitchFamily="49" charset="0"/>
                        </a:rPr>
                        <a:t>key</a:t>
                      </a:r>
                      <a:r>
                        <a:rPr lang="en-US" sz="1200" dirty="0">
                          <a:solidFill>
                            <a:srgbClr val="58585B"/>
                          </a:solidFill>
                          <a:latin typeface="Courier New" panose="02070309020205020404" pitchFamily="49" charset="0"/>
                          <a:cs typeface="Courier New" panose="02070309020205020404" pitchFamily="49" charset="0"/>
                        </a:rPr>
                        <a:t> </a:t>
                      </a:r>
                      <a:r>
                        <a:rPr lang="en-US" sz="1200" i="1" dirty="0">
                          <a:solidFill>
                            <a:srgbClr val="58585B"/>
                          </a:solidFill>
                          <a:latin typeface="Courier New" panose="02070309020205020404" pitchFamily="49" charset="0"/>
                          <a:cs typeface="Courier New" panose="02070309020205020404" pitchFamily="49" charset="0"/>
                        </a:rPr>
                        <a:t>key_id </a:t>
                      </a:r>
                      <a:r>
                        <a:rPr lang="en-US" sz="1200" dirty="0">
                          <a:solidFill>
                            <a:srgbClr val="58585B"/>
                          </a:solidFill>
                          <a:latin typeface="Courier New" panose="02070309020205020404" pitchFamily="49" charset="0"/>
                          <a:cs typeface="Courier New" panose="02070309020205020404" pitchFamily="49" charset="0"/>
                        </a:rPr>
                        <a:t>]</a:t>
                      </a:r>
                      <a:endParaRPr lang="en-US" sz="1200"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Identifies an NTP server.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pic>
        <p:nvPicPr>
          <p:cNvPr id="5" name="Picture 4">
            <a:extLst>
              <a:ext uri="{FF2B5EF4-FFF2-40B4-BE49-F238E27FC236}">
                <a16:creationId xmlns:a16="http://schemas.microsoft.com/office/drawing/2014/main" id="{83EF2A2E-B9D7-42AF-9D93-6C7808242A3F}"/>
              </a:ext>
            </a:extLst>
          </p:cNvPr>
          <p:cNvPicPr>
            <a:picLocks noChangeAspect="1"/>
          </p:cNvPicPr>
          <p:nvPr/>
        </p:nvPicPr>
        <p:blipFill>
          <a:blip r:embed="rId3"/>
          <a:stretch>
            <a:fillRect/>
          </a:stretch>
        </p:blipFill>
        <p:spPr>
          <a:xfrm>
            <a:off x="1861133" y="3526758"/>
            <a:ext cx="5092962" cy="946199"/>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Management Settings and Services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DHCP Services</a:t>
            </a:r>
          </a:p>
        </p:txBody>
      </p:sp>
      <p:sp>
        <p:nvSpPr>
          <p:cNvPr id="7" name="TextBox 6">
            <a:extLst>
              <a:ext uri="{FF2B5EF4-FFF2-40B4-BE49-F238E27FC236}">
                <a16:creationId xmlns:a16="http://schemas.microsoft.com/office/drawing/2014/main" id="{E51821CC-85DD-4B79-A9F7-14192E3E57EC}"/>
              </a:ext>
            </a:extLst>
          </p:cNvPr>
          <p:cNvSpPr txBox="1"/>
          <p:nvPr/>
        </p:nvSpPr>
        <p:spPr>
          <a:xfrm>
            <a:off x="0" y="731520"/>
            <a:ext cx="9052560" cy="830997"/>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An ASA can be configured to be a DHCP server to provide IP addresses and DHCP-related information to hosts. To enable an ASA as a DHCP server and provide DHCP services to hosts, use the commands listed in the table. Example on the next slide</a:t>
            </a:r>
          </a:p>
        </p:txBody>
      </p:sp>
      <p:graphicFrame>
        <p:nvGraphicFramePr>
          <p:cNvPr id="26" name="Table 25"/>
          <p:cNvGraphicFramePr>
            <a:graphicFrameLocks noGrp="1"/>
          </p:cNvGraphicFramePr>
          <p:nvPr>
            <p:extLst>
              <p:ext uri="{D42A27DB-BD31-4B8C-83A1-F6EECF244321}">
                <p14:modId xmlns:p14="http://schemas.microsoft.com/office/powerpoint/2010/main" val="2294466648"/>
              </p:ext>
            </p:extLst>
          </p:nvPr>
        </p:nvGraphicFramePr>
        <p:xfrm>
          <a:off x="181339" y="1562517"/>
          <a:ext cx="8592791" cy="2651760"/>
        </p:xfrm>
        <a:graphic>
          <a:graphicData uri="http://schemas.openxmlformats.org/drawingml/2006/table">
            <a:tbl>
              <a:tblPr/>
              <a:tblGrid>
                <a:gridCol w="2976088">
                  <a:extLst>
                    <a:ext uri="{9D8B030D-6E8A-4147-A177-3AD203B41FA5}">
                      <a16:colId xmlns:a16="http://schemas.microsoft.com/office/drawing/2014/main" val="20000"/>
                    </a:ext>
                  </a:extLst>
                </a:gridCol>
                <a:gridCol w="5616703">
                  <a:extLst>
                    <a:ext uri="{9D8B030D-6E8A-4147-A177-3AD203B41FA5}">
                      <a16:colId xmlns:a16="http://schemas.microsoft.com/office/drawing/2014/main" val="20001"/>
                    </a:ext>
                  </a:extLst>
                </a:gridCol>
              </a:tblGrid>
              <a:tr h="0">
                <a:tc>
                  <a:txBody>
                    <a:bodyPr/>
                    <a:lstStyle/>
                    <a:p>
                      <a:r>
                        <a:rPr lang="en-US" sz="1200" dirty="0">
                          <a:solidFill>
                            <a:srgbClr val="FFFFFF"/>
                          </a:solidFill>
                        </a:rPr>
                        <a:t>ASA Command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dhcpd address </a:t>
                      </a:r>
                      <a:r>
                        <a:rPr lang="en-US" sz="1200" i="1" dirty="0">
                          <a:solidFill>
                            <a:srgbClr val="58585B"/>
                          </a:solidFill>
                          <a:latin typeface="Courier New" panose="02070309020205020404" pitchFamily="49" charset="0"/>
                          <a:cs typeface="Courier New" panose="02070309020205020404" pitchFamily="49" charset="0"/>
                        </a:rPr>
                        <a:t>IP_address1 </a:t>
                      </a:r>
                      <a:r>
                        <a:rPr lang="en-US" sz="1200" dirty="0">
                          <a:solidFill>
                            <a:srgbClr val="58585B"/>
                          </a:solidFill>
                          <a:latin typeface="Courier New" panose="02070309020205020404" pitchFamily="49" charset="0"/>
                          <a:cs typeface="Courier New" panose="02070309020205020404" pitchFamily="49" charset="0"/>
                        </a:rPr>
                        <a:t>[ -IP_address2 ] </a:t>
                      </a:r>
                      <a:r>
                        <a:rPr lang="en-US" sz="1200" i="1" dirty="0">
                          <a:solidFill>
                            <a:srgbClr val="58585B"/>
                          </a:solidFill>
                          <a:latin typeface="Courier New" panose="02070309020205020404" pitchFamily="49" charset="0"/>
                          <a:cs typeface="Courier New" panose="02070309020205020404" pitchFamily="49" charset="0"/>
                        </a:rPr>
                        <a:t>if_name</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171450" indent="-171450">
                        <a:buFont typeface="Arial" panose="020B0604020202020204" pitchFamily="34" charset="0"/>
                        <a:buChar char="•"/>
                      </a:pPr>
                      <a:r>
                        <a:rPr lang="en-US" sz="1200" dirty="0">
                          <a:solidFill>
                            <a:srgbClr val="58585B"/>
                          </a:solidFill>
                        </a:rPr>
                        <a:t>Creates a DHCP address pool in </a:t>
                      </a:r>
                      <a:r>
                        <a:rPr lang="en-US" sz="1200" i="1" dirty="0">
                          <a:solidFill>
                            <a:srgbClr val="58585B"/>
                          </a:solidFill>
                        </a:rPr>
                        <a:t>which IP_address1 </a:t>
                      </a:r>
                      <a:r>
                        <a:rPr lang="en-US" sz="1200" dirty="0">
                          <a:solidFill>
                            <a:srgbClr val="58585B"/>
                          </a:solidFill>
                        </a:rPr>
                        <a:t>is the start of the pool and IP_address2 is the end of the pool, separated by a hyphen.</a:t>
                      </a:r>
                      <a:endParaRPr lang="en-US" sz="1200" dirty="0"/>
                    </a:p>
                    <a:p>
                      <a:pPr marL="171450" indent="-171450">
                        <a:buFont typeface="Arial" panose="020B0604020202020204" pitchFamily="34" charset="0"/>
                        <a:buChar char="•"/>
                      </a:pPr>
                      <a:r>
                        <a:rPr lang="en-US" sz="1200" dirty="0">
                          <a:solidFill>
                            <a:srgbClr val="58585B"/>
                          </a:solidFill>
                        </a:rPr>
                        <a:t>The address pool must be on the same subnet as the ASA interface.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dhcpd dns </a:t>
                      </a:r>
                      <a:r>
                        <a:rPr lang="en-US" sz="1200" i="1" dirty="0">
                          <a:solidFill>
                            <a:srgbClr val="58585B"/>
                          </a:solidFill>
                          <a:latin typeface="Courier New" panose="02070309020205020404" pitchFamily="49" charset="0"/>
                          <a:cs typeface="Courier New" panose="02070309020205020404" pitchFamily="49" charset="0"/>
                        </a:rPr>
                        <a:t>dns1</a:t>
                      </a:r>
                      <a:r>
                        <a:rPr lang="en-US" sz="1200" dirty="0">
                          <a:solidFill>
                            <a:srgbClr val="58585B"/>
                          </a:solidFill>
                          <a:latin typeface="Courier New" panose="02070309020205020404" pitchFamily="49" charset="0"/>
                          <a:cs typeface="Courier New" panose="02070309020205020404" pitchFamily="49" charset="0"/>
                        </a:rPr>
                        <a:t> [ </a:t>
                      </a:r>
                      <a:r>
                        <a:rPr lang="en-US" sz="1200" i="1" dirty="0">
                          <a:solidFill>
                            <a:srgbClr val="58585B"/>
                          </a:solidFill>
                          <a:latin typeface="Courier New" panose="02070309020205020404" pitchFamily="49" charset="0"/>
                          <a:cs typeface="Courier New" panose="02070309020205020404" pitchFamily="49" charset="0"/>
                        </a:rPr>
                        <a:t>dns2</a:t>
                      </a:r>
                      <a:r>
                        <a:rPr lang="en-US" sz="1200" dirty="0">
                          <a:solidFill>
                            <a:srgbClr val="58585B"/>
                          </a:solidFill>
                          <a:latin typeface="Courier New" panose="02070309020205020404" pitchFamily="49" charset="0"/>
                          <a:cs typeface="Courier New" panose="02070309020205020404" pitchFamily="49" charset="0"/>
                        </a:rPr>
                        <a:t> ]</a:t>
                      </a:r>
                      <a:endParaRPr lang="en-US" sz="1200"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(Optional) Specifies the IP address(es) of the DNS server(s).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dhcpd lease </a:t>
                      </a:r>
                      <a:r>
                        <a:rPr lang="en-US" sz="1200" i="1" dirty="0">
                          <a:solidFill>
                            <a:srgbClr val="58585B"/>
                          </a:solidFill>
                          <a:latin typeface="Courier New" panose="02070309020205020404" pitchFamily="49" charset="0"/>
                          <a:cs typeface="Courier New" panose="02070309020205020404" pitchFamily="49" charset="0"/>
                        </a:rPr>
                        <a:t>lease_length</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171450" indent="-171450">
                        <a:buFont typeface="Arial" panose="020B0604020202020204" pitchFamily="34" charset="0"/>
                        <a:buChar char="•"/>
                      </a:pPr>
                      <a:r>
                        <a:rPr lang="en-US" sz="1200" dirty="0">
                          <a:solidFill>
                            <a:srgbClr val="58585B"/>
                          </a:solidFill>
                        </a:rPr>
                        <a:t>(Optional) Changes the lease length granted to the client which is the amount of time in seconds that the client can use its allocated IP address before the lease expires.</a:t>
                      </a:r>
                      <a:endParaRPr lang="en-US" sz="1200" dirty="0"/>
                    </a:p>
                    <a:p>
                      <a:pPr marL="171450" indent="-171450">
                        <a:buFont typeface="Arial" panose="020B0604020202020204" pitchFamily="34" charset="0"/>
                        <a:buChar char="•"/>
                      </a:pPr>
                      <a:r>
                        <a:rPr lang="en-US" sz="1200" dirty="0">
                          <a:solidFill>
                            <a:srgbClr val="58585B"/>
                          </a:solidFill>
                        </a:rPr>
                        <a:t>The </a:t>
                      </a:r>
                      <a:r>
                        <a:rPr lang="en-US" sz="1200" i="1" dirty="0">
                          <a:solidFill>
                            <a:srgbClr val="58585B"/>
                          </a:solidFill>
                        </a:rPr>
                        <a:t>lease_length </a:t>
                      </a:r>
                      <a:r>
                        <a:rPr lang="en-US" sz="1200" dirty="0">
                          <a:solidFill>
                            <a:srgbClr val="58585B"/>
                          </a:solidFill>
                        </a:rPr>
                        <a:t>defaults to 3600 seconds (1 hour) but can be a value from 0 to 1,048,575 seconds.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dhcpd domain </a:t>
                      </a:r>
                      <a:r>
                        <a:rPr lang="en-US" sz="1200" i="1" dirty="0">
                          <a:solidFill>
                            <a:srgbClr val="58585B"/>
                          </a:solidFill>
                          <a:latin typeface="Courier New" panose="02070309020205020404" pitchFamily="49" charset="0"/>
                          <a:cs typeface="Courier New" panose="02070309020205020404" pitchFamily="49" charset="0"/>
                        </a:rPr>
                        <a:t>domain_name</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(Optional) Specifies the domain name assigned to the client.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dhcpd enable </a:t>
                      </a:r>
                      <a:r>
                        <a:rPr lang="en-US" sz="1200" i="1" dirty="0">
                          <a:solidFill>
                            <a:srgbClr val="58585B"/>
                          </a:solidFill>
                          <a:latin typeface="Courier New" panose="02070309020205020404" pitchFamily="49" charset="0"/>
                          <a:cs typeface="Courier New" panose="02070309020205020404" pitchFamily="49" charset="0"/>
                        </a:rPr>
                        <a:t>if_name</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Enables the DHCP server service (daemon) on the interface (typically the inside interface) of the ASA.</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Configure Management Settings and Services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DHCP Services (Cont.)</a:t>
            </a:r>
          </a:p>
        </p:txBody>
      </p:sp>
      <p:pic>
        <p:nvPicPr>
          <p:cNvPr id="5" name="Picture 4">
            <a:extLst>
              <a:ext uri="{FF2B5EF4-FFF2-40B4-BE49-F238E27FC236}">
                <a16:creationId xmlns:a16="http://schemas.microsoft.com/office/drawing/2014/main" id="{5B75E3E7-3A62-4652-8B3C-954DD83D6F65}"/>
              </a:ext>
            </a:extLst>
          </p:cNvPr>
          <p:cNvPicPr>
            <a:picLocks noChangeAspect="1"/>
          </p:cNvPicPr>
          <p:nvPr/>
        </p:nvPicPr>
        <p:blipFill>
          <a:blip r:embed="rId3"/>
          <a:stretch>
            <a:fillRect/>
          </a:stretch>
        </p:blipFill>
        <p:spPr>
          <a:xfrm>
            <a:off x="761804" y="1892265"/>
            <a:ext cx="7620392" cy="135897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24</a:t>
            </a:fld>
            <a:endParaRPr lang="en-US" dirty="0"/>
          </a:p>
        </p:txBody>
      </p:sp>
    </p:spTree>
    <p:extLst>
      <p:ext uri="{BB962C8B-B14F-4D97-AF65-F5344CB8AC3E}">
        <p14:creationId xmlns:p14="http://schemas.microsoft.com/office/powerpoint/2010/main" val="2787168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21.3 Object Groups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Object Groups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Introduction to Objects and Object Groups</a:t>
            </a:r>
          </a:p>
        </p:txBody>
      </p:sp>
      <p:sp>
        <p:nvSpPr>
          <p:cNvPr id="5" name="Object4"/>
          <p:cNvSpPr/>
          <p:nvPr/>
        </p:nvSpPr>
        <p:spPr>
          <a:xfrm>
            <a:off x="0" y="914399"/>
            <a:ext cx="3276322" cy="3462391"/>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Objects are reusable components for use in configurations. Objects can be defined and used in Cisco ASA configurations in the place of inline IP addresses, services, names, and so on.</a:t>
            </a:r>
          </a:p>
          <a:p>
            <a:pPr>
              <a:lnSpc>
                <a:spcPts val="2000"/>
              </a:lnSpc>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ASA supports objects and object groups, as shown in the output in the following output from the help facility:</a:t>
            </a:r>
          </a:p>
        </p:txBody>
      </p:sp>
      <p:pic>
        <p:nvPicPr>
          <p:cNvPr id="6" name="Picture 5">
            <a:extLst>
              <a:ext uri="{FF2B5EF4-FFF2-40B4-BE49-F238E27FC236}">
                <a16:creationId xmlns:a16="http://schemas.microsoft.com/office/drawing/2014/main" id="{1F976137-EC74-45FD-B5FA-E127C0650DCB}"/>
              </a:ext>
            </a:extLst>
          </p:cNvPr>
          <p:cNvPicPr>
            <a:picLocks noChangeAspect="1"/>
          </p:cNvPicPr>
          <p:nvPr/>
        </p:nvPicPr>
        <p:blipFill>
          <a:blip r:embed="rId3"/>
          <a:stretch>
            <a:fillRect/>
          </a:stretch>
        </p:blipFill>
        <p:spPr>
          <a:xfrm>
            <a:off x="3504922" y="1015920"/>
            <a:ext cx="5410478" cy="311166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Object Groups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Network Objects</a:t>
            </a:r>
          </a:p>
        </p:txBody>
      </p:sp>
      <p:sp>
        <p:nvSpPr>
          <p:cNvPr id="7" name="TextBox 6">
            <a:extLst>
              <a:ext uri="{FF2B5EF4-FFF2-40B4-BE49-F238E27FC236}">
                <a16:creationId xmlns:a16="http://schemas.microsoft.com/office/drawing/2014/main" id="{6203E28D-8152-408C-BB70-79F89FBBCD7B}"/>
              </a:ext>
            </a:extLst>
          </p:cNvPr>
          <p:cNvSpPr txBox="1"/>
          <p:nvPr/>
        </p:nvSpPr>
        <p:spPr>
          <a:xfrm>
            <a:off x="86710" y="792421"/>
            <a:ext cx="9210215" cy="2308324"/>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To create a network object, use the </a:t>
            </a:r>
            <a:r>
              <a:rPr lang="en-US" b="1" dirty="0">
                <a:latin typeface="Arial" panose="020B0604020202020204" pitchFamily="34" charset="0"/>
                <a:cs typeface="Arial" panose="020B0604020202020204" pitchFamily="34" charset="0"/>
              </a:rPr>
              <a:t>object network</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object-name</a:t>
            </a:r>
            <a:r>
              <a:rPr lang="en-US" dirty="0">
                <a:latin typeface="Arial" panose="020B0604020202020204" pitchFamily="34" charset="0"/>
                <a:cs typeface="Arial" panose="020B0604020202020204" pitchFamily="34" charset="0"/>
              </a:rPr>
              <a:t> global configuration mode command. The prompt changes to network object configuration mode.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Network objects can consist of the following:</a:t>
            </a:r>
          </a:p>
          <a:p>
            <a:pPr marL="742950" lvl="1" indent="-285750">
              <a:buFont typeface="Arial" panose="020B0604020202020204" pitchFamily="34" charset="0"/>
              <a:buChar char="•"/>
            </a:pPr>
            <a:r>
              <a:rPr lang="en-US" b="1" dirty="0">
                <a:latin typeface="Arial" panose="020B0604020202020204" pitchFamily="34" charset="0"/>
                <a:cs typeface="Arial" panose="020B0604020202020204" pitchFamily="34" charset="0"/>
              </a:rPr>
              <a:t>host</a:t>
            </a:r>
            <a:r>
              <a:rPr lang="en-US" dirty="0">
                <a:latin typeface="Arial" panose="020B0604020202020204" pitchFamily="34" charset="0"/>
                <a:cs typeface="Arial" panose="020B0604020202020204" pitchFamily="34" charset="0"/>
              </a:rPr>
              <a:t> - a host address</a:t>
            </a:r>
          </a:p>
          <a:p>
            <a:pPr marL="742950" lvl="1" indent="-285750">
              <a:buFont typeface="Arial" panose="020B0604020202020204" pitchFamily="34" charset="0"/>
              <a:buChar char="•"/>
            </a:pPr>
            <a:r>
              <a:rPr lang="en-US" b="1" dirty="0">
                <a:latin typeface="Arial" panose="020B0604020202020204" pitchFamily="34" charset="0"/>
                <a:cs typeface="Arial" panose="020B0604020202020204" pitchFamily="34" charset="0"/>
              </a:rPr>
              <a:t>fqdn</a:t>
            </a:r>
            <a:r>
              <a:rPr lang="en-US" dirty="0">
                <a:latin typeface="Arial" panose="020B0604020202020204" pitchFamily="34" charset="0"/>
                <a:cs typeface="Arial" panose="020B0604020202020204" pitchFamily="34" charset="0"/>
              </a:rPr>
              <a:t> - a fully-qualified domain name</a:t>
            </a:r>
          </a:p>
          <a:p>
            <a:pPr marL="742950" lvl="1" indent="-285750">
              <a:buFont typeface="Arial" panose="020B0604020202020204" pitchFamily="34" charset="0"/>
              <a:buChar char="•"/>
            </a:pPr>
            <a:r>
              <a:rPr lang="en-US" b="1" dirty="0">
                <a:latin typeface="Arial" panose="020B0604020202020204" pitchFamily="34" charset="0"/>
                <a:cs typeface="Arial" panose="020B0604020202020204" pitchFamily="34" charset="0"/>
              </a:rPr>
              <a:t>range</a:t>
            </a:r>
            <a:r>
              <a:rPr lang="en-US" dirty="0">
                <a:latin typeface="Arial" panose="020B0604020202020204" pitchFamily="34" charset="0"/>
                <a:cs typeface="Arial" panose="020B0604020202020204" pitchFamily="34" charset="0"/>
              </a:rPr>
              <a:t> - a range of IP addresses</a:t>
            </a:r>
          </a:p>
          <a:p>
            <a:pPr marL="742950" lvl="1" indent="-285750">
              <a:buFont typeface="Arial" panose="020B0604020202020204" pitchFamily="34" charset="0"/>
              <a:buChar char="•"/>
            </a:pPr>
            <a:r>
              <a:rPr lang="en-US" b="1" dirty="0">
                <a:latin typeface="Arial" panose="020B0604020202020204" pitchFamily="34" charset="0"/>
                <a:cs typeface="Arial" panose="020B0604020202020204" pitchFamily="34" charset="0"/>
              </a:rPr>
              <a:t>subnet</a:t>
            </a:r>
            <a:r>
              <a:rPr lang="en-US" dirty="0">
                <a:latin typeface="Arial" panose="020B0604020202020204" pitchFamily="34" charset="0"/>
                <a:cs typeface="Arial" panose="020B0604020202020204" pitchFamily="34" charset="0"/>
              </a:rPr>
              <a:t> - an entire IP network or subnet</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27</a:t>
            </a:fld>
            <a:endParaRPr lang="en-US" dirty="0"/>
          </a:p>
        </p:txBody>
      </p:sp>
    </p:spTree>
    <p:extLst>
      <p:ext uri="{BB962C8B-B14F-4D97-AF65-F5344CB8AC3E}">
        <p14:creationId xmlns:p14="http://schemas.microsoft.com/office/powerpoint/2010/main" val="2295344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Object Groups</a:t>
            </a:r>
          </a:p>
        </p:txBody>
      </p:sp>
      <p:sp>
        <p:nvSpPr>
          <p:cNvPr id="3" name="Object2"/>
          <p:cNvSpPr>
            <a:spLocks noGrp="1"/>
          </p:cNvSpPr>
          <p:nvPr>
            <p:ph type="body" idx="100" hasCustomPrompt="1"/>
          </p:nvPr>
        </p:nvSpPr>
        <p:spPr>
          <a:xfrm>
            <a:off x="0" y="242788"/>
            <a:ext cx="9144000" cy="914400"/>
          </a:xfrm>
          <a:prstGeom prst="rect">
            <a:avLst/>
          </a:prstGeom>
          <a:noFill/>
          <a:ln/>
        </p:spPr>
        <p:txBody>
          <a:bodyPr wrap="square" rtlCol="0"/>
          <a:lstStyle/>
          <a:p>
            <a:pPr marL="0" indent="0">
              <a:buNone/>
            </a:pPr>
            <a:r>
              <a:rPr lang="en-US" dirty="0"/>
              <a:t>Configure Network Objects (Cont.)</a:t>
            </a:r>
          </a:p>
        </p:txBody>
      </p:sp>
      <p:sp>
        <p:nvSpPr>
          <p:cNvPr id="11" name="TextBox 10">
            <a:extLst>
              <a:ext uri="{FF2B5EF4-FFF2-40B4-BE49-F238E27FC236}">
                <a16:creationId xmlns:a16="http://schemas.microsoft.com/office/drawing/2014/main" id="{F86E9053-C624-4BFF-8620-91199B6847EF}"/>
              </a:ext>
            </a:extLst>
          </p:cNvPr>
          <p:cNvSpPr txBox="1"/>
          <p:nvPr/>
        </p:nvSpPr>
        <p:spPr>
          <a:xfrm>
            <a:off x="279837" y="1149883"/>
            <a:ext cx="8667094" cy="369332"/>
          </a:xfrm>
          <a:prstGeom prst="rect">
            <a:avLst/>
          </a:prstGeom>
          <a:noFill/>
        </p:spPr>
        <p:txBody>
          <a:bodyPr wrap="square">
            <a:spAutoFit/>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800" kern="1200" noProof="0" dirty="0">
                <a:solidFill>
                  <a:schemeClr val="dk1"/>
                </a:solidFill>
                <a:latin typeface="Arial"/>
                <a:ea typeface="+mn-ea"/>
                <a:cs typeface="+mn-cs"/>
              </a:rPr>
              <a:t>Commands available in network object configuration mode are shown in the table.</a:t>
            </a:r>
          </a:p>
        </p:txBody>
      </p:sp>
      <p:graphicFrame>
        <p:nvGraphicFramePr>
          <p:cNvPr id="30" name="Table 29"/>
          <p:cNvGraphicFramePr>
            <a:graphicFrameLocks noGrp="1"/>
          </p:cNvGraphicFramePr>
          <p:nvPr>
            <p:extLst>
              <p:ext uri="{D42A27DB-BD31-4B8C-83A1-F6EECF244321}">
                <p14:modId xmlns:p14="http://schemas.microsoft.com/office/powerpoint/2010/main" val="2540270546"/>
              </p:ext>
            </p:extLst>
          </p:nvPr>
        </p:nvGraphicFramePr>
        <p:xfrm>
          <a:off x="872276" y="1812869"/>
          <a:ext cx="7110744" cy="2727960"/>
        </p:xfrm>
        <a:graphic>
          <a:graphicData uri="http://schemas.openxmlformats.org/drawingml/2006/table">
            <a:tbl>
              <a:tblPr/>
              <a:tblGrid>
                <a:gridCol w="2867517">
                  <a:extLst>
                    <a:ext uri="{9D8B030D-6E8A-4147-A177-3AD203B41FA5}">
                      <a16:colId xmlns:a16="http://schemas.microsoft.com/office/drawing/2014/main" val="20000"/>
                    </a:ext>
                  </a:extLst>
                </a:gridCol>
                <a:gridCol w="4243227">
                  <a:extLst>
                    <a:ext uri="{9D8B030D-6E8A-4147-A177-3AD203B41FA5}">
                      <a16:colId xmlns:a16="http://schemas.microsoft.com/office/drawing/2014/main" val="20001"/>
                    </a:ext>
                  </a:extLst>
                </a:gridCol>
              </a:tblGrid>
              <a:tr h="0">
                <a:tc>
                  <a:txBody>
                    <a:bodyPr/>
                    <a:lstStyle/>
                    <a:p>
                      <a:r>
                        <a:rPr lang="en-US" sz="1200" dirty="0">
                          <a:solidFill>
                            <a:srgbClr val="FFFFFF"/>
                          </a:solidFill>
                        </a:rPr>
                        <a:t>ASA Command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attribute</a:t>
                      </a:r>
                      <a:r>
                        <a:rPr lang="en-US" sz="1200" dirty="0">
                          <a:solidFill>
                            <a:srgbClr val="58585B"/>
                          </a:solidFill>
                          <a:latin typeface="Courier New" panose="02070309020205020404" pitchFamily="49" charset="0"/>
                          <a:cs typeface="Courier New" panose="02070309020205020404" pitchFamily="49" charset="0"/>
                        </a:rPr>
                        <a:t> </a:t>
                      </a:r>
                      <a:r>
                        <a:rPr lang="en-US" sz="1200" i="1" dirty="0">
                          <a:solidFill>
                            <a:srgbClr val="58585B"/>
                          </a:solidFill>
                          <a:latin typeface="Courier New" panose="02070309020205020404" pitchFamily="49" charset="0"/>
                          <a:cs typeface="Courier New" panose="02070309020205020404" pitchFamily="49" charset="0"/>
                        </a:rPr>
                        <a:t>attribute-agent</a:t>
                      </a:r>
                      <a:r>
                        <a:rPr lang="en-US" sz="1200" dirty="0">
                          <a:solidFill>
                            <a:srgbClr val="58585B"/>
                          </a:solidFill>
                          <a:latin typeface="Courier New" panose="02070309020205020404" pitchFamily="49" charset="0"/>
                          <a:cs typeface="Courier New" panose="02070309020205020404" pitchFamily="49" charset="0"/>
                        </a:rPr>
                        <a:t> </a:t>
                      </a:r>
                      <a:r>
                        <a:rPr lang="en-US" sz="1200" i="1" dirty="0">
                          <a:solidFill>
                            <a:srgbClr val="58585B"/>
                          </a:solidFill>
                          <a:latin typeface="Courier New" panose="02070309020205020404" pitchFamily="49" charset="0"/>
                          <a:cs typeface="Courier New" panose="02070309020205020404" pitchFamily="49" charset="0"/>
                        </a:rPr>
                        <a:t>attribute-type</a:t>
                      </a:r>
                      <a:r>
                        <a:rPr lang="en-US" sz="1200" dirty="0">
                          <a:solidFill>
                            <a:srgbClr val="58585B"/>
                          </a:solidFill>
                          <a:latin typeface="Courier New" panose="02070309020205020404" pitchFamily="49" charset="0"/>
                          <a:cs typeface="Courier New" panose="02070309020205020404" pitchFamily="49" charset="0"/>
                        </a:rPr>
                        <a:t> </a:t>
                      </a:r>
                      <a:r>
                        <a:rPr lang="en-US" sz="1200" i="1" dirty="0">
                          <a:solidFill>
                            <a:srgbClr val="58585B"/>
                          </a:solidFill>
                          <a:latin typeface="Courier New" panose="02070309020205020404" pitchFamily="49" charset="0"/>
                          <a:cs typeface="Courier New" panose="02070309020205020404" pitchFamily="49" charset="0"/>
                        </a:rPr>
                        <a:t>attribute-value</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Defined and used to filter traffic associated with one or more virtual machines.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description</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Enter a description of the object up to 200 characters in length.</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2"/>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fqdn</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A fully-qualified domain name such as the name of a host, such as www.example.com. Specify v4 to limit the address to IPv4, and v6 for IPv6. If you do not specify an address type, IPv4 is assumed.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host</a:t>
                      </a:r>
                      <a:r>
                        <a:rPr lang="en-US" sz="1200" dirty="0">
                          <a:solidFill>
                            <a:srgbClr val="58585B"/>
                          </a:solidFill>
                          <a:latin typeface="Courier New" panose="02070309020205020404" pitchFamily="49" charset="0"/>
                          <a:cs typeface="Courier New" panose="02070309020205020404" pitchFamily="49" charset="0"/>
                        </a:rPr>
                        <a:t> </a:t>
                      </a:r>
                      <a:r>
                        <a:rPr lang="en-US" sz="1200" i="1" dirty="0">
                          <a:solidFill>
                            <a:srgbClr val="58585B"/>
                          </a:solidFill>
                          <a:latin typeface="Courier New" panose="02070309020205020404" pitchFamily="49" charset="0"/>
                          <a:cs typeface="Courier New" panose="02070309020205020404" pitchFamily="49" charset="0"/>
                        </a:rPr>
                        <a:t>ip-address</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The IPv4 or IPv6 address of a single host.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4"/>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range</a:t>
                      </a:r>
                      <a:r>
                        <a:rPr lang="en-US" sz="1200" dirty="0">
                          <a:solidFill>
                            <a:srgbClr val="58585B"/>
                          </a:solidFill>
                          <a:latin typeface="Courier New" panose="02070309020205020404" pitchFamily="49" charset="0"/>
                          <a:cs typeface="Courier New" panose="02070309020205020404" pitchFamily="49" charset="0"/>
                        </a:rPr>
                        <a:t> </a:t>
                      </a:r>
                      <a:r>
                        <a:rPr lang="en-US" sz="1200" i="1" dirty="0">
                          <a:solidFill>
                            <a:srgbClr val="58585B"/>
                          </a:solidFill>
                          <a:latin typeface="Courier New" panose="02070309020205020404" pitchFamily="49" charset="0"/>
                          <a:cs typeface="Courier New" panose="02070309020205020404" pitchFamily="49" charset="0"/>
                        </a:rPr>
                        <a:t>start_add end_add</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A range of addresses. You can specify IPv4 or IPv6 ranges. Do not include masks or prefixes.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subnet</a:t>
                      </a:r>
                      <a:r>
                        <a:rPr lang="en-US" sz="1200" dirty="0">
                          <a:solidFill>
                            <a:srgbClr val="58585B"/>
                          </a:solidFill>
                          <a:latin typeface="Courier New" panose="02070309020205020404" pitchFamily="49" charset="0"/>
                          <a:cs typeface="Courier New" panose="02070309020205020404" pitchFamily="49" charset="0"/>
                        </a:rPr>
                        <a:t> {ipv4_add ipv4_mask |  ipv6_add</a:t>
                      </a:r>
                      <a:r>
                        <a:rPr lang="en-US" sz="1200" b="1" dirty="0">
                          <a:solidFill>
                            <a:srgbClr val="58585B"/>
                          </a:solidFill>
                          <a:latin typeface="Courier New" panose="02070309020205020404" pitchFamily="49" charset="0"/>
                          <a:cs typeface="Courier New" panose="02070309020205020404" pitchFamily="49" charset="0"/>
                        </a:rPr>
                        <a:t>/</a:t>
                      </a:r>
                      <a:r>
                        <a:rPr lang="en-US" sz="1200" b="0" dirty="0">
                          <a:solidFill>
                            <a:srgbClr val="58585B"/>
                          </a:solidFill>
                          <a:latin typeface="Courier New" panose="02070309020205020404" pitchFamily="49" charset="0"/>
                          <a:cs typeface="Courier New" panose="02070309020205020404" pitchFamily="49" charset="0"/>
                        </a:rPr>
                        <a:t>ip</a:t>
                      </a:r>
                      <a:r>
                        <a:rPr lang="en-US" sz="1200" dirty="0">
                          <a:solidFill>
                            <a:srgbClr val="58585B"/>
                          </a:solidFill>
                          <a:latin typeface="Courier New" panose="02070309020205020404" pitchFamily="49" charset="0"/>
                          <a:cs typeface="Courier New" panose="02070309020205020404" pitchFamily="49" charset="0"/>
                        </a:rPr>
                        <a:t>v6_prefix}</a:t>
                      </a:r>
                      <a:endParaRPr lang="en-US" sz="1200"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Assigns a network subnet to the named object.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6"/>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Object Groups</a:t>
            </a:r>
          </a:p>
        </p:txBody>
      </p:sp>
      <p:sp>
        <p:nvSpPr>
          <p:cNvPr id="3" name="Object2"/>
          <p:cNvSpPr>
            <a:spLocks noGrp="1"/>
          </p:cNvSpPr>
          <p:nvPr>
            <p:ph type="body" idx="100" hasCustomPrompt="1"/>
          </p:nvPr>
        </p:nvSpPr>
        <p:spPr>
          <a:xfrm>
            <a:off x="0" y="242788"/>
            <a:ext cx="9144000" cy="914400"/>
          </a:xfrm>
          <a:prstGeom prst="rect">
            <a:avLst/>
          </a:prstGeom>
          <a:noFill/>
          <a:ln/>
        </p:spPr>
        <p:txBody>
          <a:bodyPr wrap="square" rtlCol="0"/>
          <a:lstStyle/>
          <a:p>
            <a:pPr marL="0" indent="0">
              <a:buNone/>
            </a:pPr>
            <a:r>
              <a:rPr lang="en-US" dirty="0"/>
              <a:t>Configure Network Objects (Cont.)</a:t>
            </a:r>
          </a:p>
        </p:txBody>
      </p:sp>
      <p:sp>
        <p:nvSpPr>
          <p:cNvPr id="11" name="TextBox 10">
            <a:extLst>
              <a:ext uri="{FF2B5EF4-FFF2-40B4-BE49-F238E27FC236}">
                <a16:creationId xmlns:a16="http://schemas.microsoft.com/office/drawing/2014/main" id="{F86E9053-C624-4BFF-8620-91199B6847EF}"/>
              </a:ext>
            </a:extLst>
          </p:cNvPr>
          <p:cNvSpPr txBox="1"/>
          <p:nvPr/>
        </p:nvSpPr>
        <p:spPr>
          <a:xfrm>
            <a:off x="279837" y="753645"/>
            <a:ext cx="8667094" cy="646331"/>
          </a:xfrm>
          <a:prstGeom prst="rect">
            <a:avLst/>
          </a:prstGeom>
          <a:noFill/>
        </p:spPr>
        <p:txBody>
          <a:bodyPr wrap="square">
            <a:spAutoFit/>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800" kern="1200" noProof="0" dirty="0">
                <a:solidFill>
                  <a:schemeClr val="dk1"/>
                </a:solidFill>
                <a:latin typeface="Arial"/>
                <a:ea typeface="+mn-ea"/>
                <a:cs typeface="+mn-cs"/>
              </a:rPr>
              <a:t>The example displays a sample network object configuration. Notice that the configuration of </a:t>
            </a:r>
            <a:r>
              <a:rPr lang="en-US" sz="1800" b="1" kern="1200" noProof="0" dirty="0">
                <a:solidFill>
                  <a:schemeClr val="dk1"/>
                </a:solidFill>
                <a:latin typeface="Arial"/>
                <a:ea typeface="+mn-ea"/>
                <a:cs typeface="+mn-cs"/>
              </a:rPr>
              <a:t>range</a:t>
            </a:r>
            <a:r>
              <a:rPr lang="en-US" sz="1800" kern="1200" noProof="0" dirty="0">
                <a:solidFill>
                  <a:schemeClr val="dk1"/>
                </a:solidFill>
                <a:latin typeface="Arial"/>
                <a:ea typeface="+mn-ea"/>
                <a:cs typeface="+mn-cs"/>
              </a:rPr>
              <a:t> overwrites the previous configuration of </a:t>
            </a:r>
            <a:r>
              <a:rPr lang="en-US" sz="1800" b="1" kern="1200" noProof="0" dirty="0">
                <a:solidFill>
                  <a:schemeClr val="dk1"/>
                </a:solidFill>
                <a:latin typeface="Arial"/>
                <a:ea typeface="+mn-ea"/>
                <a:cs typeface="+mn-cs"/>
              </a:rPr>
              <a:t>host</a:t>
            </a:r>
            <a:r>
              <a:rPr lang="en-US" sz="1800" kern="1200" noProof="0" dirty="0">
                <a:solidFill>
                  <a:schemeClr val="dk1"/>
                </a:solidFill>
                <a:latin typeface="Arial"/>
                <a:ea typeface="+mn-ea"/>
                <a:cs typeface="+mn-cs"/>
              </a:rPr>
              <a:t>.</a:t>
            </a:r>
          </a:p>
        </p:txBody>
      </p:sp>
      <p:pic>
        <p:nvPicPr>
          <p:cNvPr id="5" name="Picture 4">
            <a:extLst>
              <a:ext uri="{FF2B5EF4-FFF2-40B4-BE49-F238E27FC236}">
                <a16:creationId xmlns:a16="http://schemas.microsoft.com/office/drawing/2014/main" id="{53A09845-DD80-46B2-AC96-4949B6E6E38D}"/>
              </a:ext>
            </a:extLst>
          </p:cNvPr>
          <p:cNvPicPr>
            <a:picLocks noChangeAspect="1"/>
          </p:cNvPicPr>
          <p:nvPr/>
        </p:nvPicPr>
        <p:blipFill>
          <a:blip r:embed="rId3"/>
          <a:stretch>
            <a:fillRect/>
          </a:stretch>
        </p:blipFill>
        <p:spPr>
          <a:xfrm>
            <a:off x="1844641" y="1744497"/>
            <a:ext cx="5537485" cy="2540131"/>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29</a:t>
            </a:fld>
            <a:endParaRPr lang="en-US" dirty="0"/>
          </a:p>
        </p:txBody>
      </p:sp>
    </p:spTree>
    <p:extLst>
      <p:ext uri="{BB962C8B-B14F-4D97-AF65-F5344CB8AC3E}">
        <p14:creationId xmlns:p14="http://schemas.microsoft.com/office/powerpoint/2010/main" val="3694240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21.1 Basic ASA Firewall Configuration</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Object Groups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Service Objects</a:t>
            </a:r>
          </a:p>
        </p:txBody>
      </p:sp>
      <p:sp>
        <p:nvSpPr>
          <p:cNvPr id="7" name="TextBox 6">
            <a:extLst>
              <a:ext uri="{FF2B5EF4-FFF2-40B4-BE49-F238E27FC236}">
                <a16:creationId xmlns:a16="http://schemas.microsoft.com/office/drawing/2014/main" id="{5FDFF6EF-3821-4843-A480-471004416D73}"/>
              </a:ext>
            </a:extLst>
          </p:cNvPr>
          <p:cNvSpPr txBox="1"/>
          <p:nvPr/>
        </p:nvSpPr>
        <p:spPr>
          <a:xfrm>
            <a:off x="220716" y="857677"/>
            <a:ext cx="8663153" cy="1815882"/>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The table provides an overview of common service options available. Optional keywords are used to identify source port or destination port, or both. Operators such as </a:t>
            </a:r>
            <a:r>
              <a:rPr lang="en-US" sz="1600" b="1" dirty="0">
                <a:latin typeface="Arial" panose="020B0604020202020204" pitchFamily="34" charset="0"/>
                <a:cs typeface="Arial" panose="020B0604020202020204" pitchFamily="34" charset="0"/>
              </a:rPr>
              <a:t>eq</a:t>
            </a:r>
            <a:r>
              <a:rPr lang="en-US" sz="1600" dirty="0">
                <a:latin typeface="Arial" panose="020B0604020202020204" pitchFamily="34" charset="0"/>
                <a:cs typeface="Arial" panose="020B0604020202020204" pitchFamily="34" charset="0"/>
              </a:rPr>
              <a:t> (equal), </a:t>
            </a:r>
            <a:r>
              <a:rPr lang="en-US" sz="1600" b="1" dirty="0">
                <a:latin typeface="Arial" panose="020B0604020202020204" pitchFamily="34" charset="0"/>
                <a:cs typeface="Arial" panose="020B0604020202020204" pitchFamily="34" charset="0"/>
              </a:rPr>
              <a:t>neq </a:t>
            </a:r>
            <a:r>
              <a:rPr lang="en-US" sz="1600" dirty="0">
                <a:latin typeface="Arial" panose="020B0604020202020204" pitchFamily="34" charset="0"/>
                <a:cs typeface="Arial" panose="020B0604020202020204" pitchFamily="34" charset="0"/>
              </a:rPr>
              <a:t>(not equal), </a:t>
            </a:r>
            <a:r>
              <a:rPr lang="en-US" sz="1600" b="1" dirty="0">
                <a:latin typeface="Arial" panose="020B0604020202020204" pitchFamily="34" charset="0"/>
                <a:cs typeface="Arial" panose="020B0604020202020204" pitchFamily="34" charset="0"/>
              </a:rPr>
              <a:t>lt</a:t>
            </a:r>
            <a:r>
              <a:rPr lang="en-US" sz="1600" dirty="0">
                <a:latin typeface="Arial" panose="020B0604020202020204" pitchFamily="34" charset="0"/>
                <a:cs typeface="Arial" panose="020B0604020202020204" pitchFamily="34" charset="0"/>
              </a:rPr>
              <a:t> (less than), </a:t>
            </a:r>
            <a:r>
              <a:rPr lang="en-US" sz="1600" b="1" dirty="0">
                <a:latin typeface="Arial" panose="020B0604020202020204" pitchFamily="34" charset="0"/>
                <a:cs typeface="Arial" panose="020B0604020202020204" pitchFamily="34" charset="0"/>
              </a:rPr>
              <a:t>gt </a:t>
            </a:r>
            <a:r>
              <a:rPr lang="en-US" sz="1600" dirty="0">
                <a:latin typeface="Arial" panose="020B0604020202020204" pitchFamily="34" charset="0"/>
                <a:cs typeface="Arial" panose="020B0604020202020204" pitchFamily="34" charset="0"/>
              </a:rPr>
              <a:t>(greater than), and </a:t>
            </a:r>
            <a:r>
              <a:rPr lang="en-US" sz="1600" b="1" dirty="0">
                <a:latin typeface="Arial" panose="020B0604020202020204" pitchFamily="34" charset="0"/>
                <a:cs typeface="Arial" panose="020B0604020202020204" pitchFamily="34" charset="0"/>
              </a:rPr>
              <a:t>range</a:t>
            </a:r>
            <a:r>
              <a:rPr lang="en-US" sz="1600" dirty="0">
                <a:latin typeface="Arial" panose="020B0604020202020204" pitchFamily="34" charset="0"/>
                <a:cs typeface="Arial" panose="020B0604020202020204" pitchFamily="34" charset="0"/>
              </a:rPr>
              <a:t>, support configuring a port for a given protocol. If no operator is specified, the default operator is </a:t>
            </a:r>
            <a:r>
              <a:rPr lang="en-US" sz="1600" b="1" dirty="0">
                <a:latin typeface="Arial" panose="020B0604020202020204" pitchFamily="34" charset="0"/>
                <a:cs typeface="Arial" panose="020B0604020202020204" pitchFamily="34" charset="0"/>
              </a:rPr>
              <a:t>eq</a:t>
            </a:r>
            <a:r>
              <a:rPr lang="en-US" sz="1600" dirty="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Use the </a:t>
            </a:r>
            <a:r>
              <a:rPr lang="en-US" sz="1600" b="1" dirty="0">
                <a:latin typeface="Arial" panose="020B0604020202020204" pitchFamily="34" charset="0"/>
                <a:cs typeface="Arial" panose="020B0604020202020204" pitchFamily="34" charset="0"/>
              </a:rPr>
              <a:t>no </a:t>
            </a:r>
            <a:r>
              <a:rPr lang="en-US" sz="1600" dirty="0">
                <a:latin typeface="Arial" panose="020B0604020202020204" pitchFamily="34" charset="0"/>
                <a:cs typeface="Arial" panose="020B0604020202020204" pitchFamily="34" charset="0"/>
              </a:rPr>
              <a:t>form of the command to remove a service object. To erase all service objects, use the </a:t>
            </a:r>
            <a:r>
              <a:rPr lang="en-US" sz="1600" b="1" dirty="0">
                <a:latin typeface="Arial" panose="020B0604020202020204" pitchFamily="34" charset="0"/>
                <a:cs typeface="Arial" panose="020B0604020202020204" pitchFamily="34" charset="0"/>
              </a:rPr>
              <a:t>clear config object service</a:t>
            </a:r>
            <a:r>
              <a:rPr lang="en-US" sz="1600" dirty="0">
                <a:latin typeface="Arial" panose="020B0604020202020204" pitchFamily="34" charset="0"/>
                <a:cs typeface="Arial" panose="020B0604020202020204" pitchFamily="34" charset="0"/>
              </a:rPr>
              <a:t> command.</a:t>
            </a:r>
          </a:p>
        </p:txBody>
      </p:sp>
      <p:graphicFrame>
        <p:nvGraphicFramePr>
          <p:cNvPr id="31" name="Table 30"/>
          <p:cNvGraphicFramePr>
            <a:graphicFrameLocks noGrp="1"/>
          </p:cNvGraphicFramePr>
          <p:nvPr>
            <p:extLst>
              <p:ext uri="{D42A27DB-BD31-4B8C-83A1-F6EECF244321}">
                <p14:modId xmlns:p14="http://schemas.microsoft.com/office/powerpoint/2010/main" val="1948212371"/>
              </p:ext>
            </p:extLst>
          </p:nvPr>
        </p:nvGraphicFramePr>
        <p:xfrm>
          <a:off x="852754" y="2814900"/>
          <a:ext cx="7633700" cy="1920240"/>
        </p:xfrm>
        <a:graphic>
          <a:graphicData uri="http://schemas.openxmlformats.org/drawingml/2006/table">
            <a:tbl>
              <a:tblPr/>
              <a:tblGrid>
                <a:gridCol w="3816850">
                  <a:extLst>
                    <a:ext uri="{9D8B030D-6E8A-4147-A177-3AD203B41FA5}">
                      <a16:colId xmlns:a16="http://schemas.microsoft.com/office/drawing/2014/main" val="20000"/>
                    </a:ext>
                  </a:extLst>
                </a:gridCol>
                <a:gridCol w="3816850">
                  <a:extLst>
                    <a:ext uri="{9D8B030D-6E8A-4147-A177-3AD203B41FA5}">
                      <a16:colId xmlns:a16="http://schemas.microsoft.com/office/drawing/2014/main" val="20001"/>
                    </a:ext>
                  </a:extLst>
                </a:gridCol>
              </a:tblGrid>
              <a:tr h="0">
                <a:tc>
                  <a:txBody>
                    <a:bodyPr/>
                    <a:lstStyle/>
                    <a:p>
                      <a:r>
                        <a:rPr lang="en-US" sz="1200" dirty="0">
                          <a:solidFill>
                            <a:srgbClr val="FFFFFF"/>
                          </a:solidFill>
                        </a:rPr>
                        <a:t>ASA Command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service</a:t>
                      </a:r>
                      <a:r>
                        <a:rPr lang="en-US" sz="1200" dirty="0">
                          <a:solidFill>
                            <a:srgbClr val="58585B"/>
                          </a:solidFill>
                          <a:latin typeface="Courier New" panose="02070309020205020404" pitchFamily="49" charset="0"/>
                          <a:cs typeface="Courier New" panose="02070309020205020404" pitchFamily="49" charset="0"/>
                        </a:rPr>
                        <a:t> </a:t>
                      </a:r>
                      <a:r>
                        <a:rPr lang="en-US" sz="1200" i="1" dirty="0">
                          <a:solidFill>
                            <a:srgbClr val="58585B"/>
                          </a:solidFill>
                          <a:latin typeface="Courier New" panose="02070309020205020404" pitchFamily="49" charset="0"/>
                          <a:cs typeface="Courier New" panose="02070309020205020404" pitchFamily="49" charset="0"/>
                        </a:rPr>
                        <a:t>protocol</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Specifies an IP protocol name or number.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service tcp </a:t>
                      </a:r>
                      <a:r>
                        <a:rPr lang="en-US" sz="1200" dirty="0">
                          <a:solidFill>
                            <a:srgbClr val="58585B"/>
                          </a:solidFill>
                          <a:latin typeface="Courier New" panose="02070309020205020404" pitchFamily="49" charset="0"/>
                          <a:cs typeface="Courier New" panose="02070309020205020404" pitchFamily="49" charset="0"/>
                        </a:rPr>
                        <a:t>[</a:t>
                      </a:r>
                      <a:r>
                        <a:rPr lang="en-US" sz="1200" b="1" dirty="0">
                          <a:solidFill>
                            <a:srgbClr val="58585B"/>
                          </a:solidFill>
                          <a:latin typeface="Courier New" panose="02070309020205020404" pitchFamily="49" charset="0"/>
                          <a:cs typeface="Courier New" panose="02070309020205020404" pitchFamily="49" charset="0"/>
                        </a:rPr>
                        <a:t>source</a:t>
                      </a:r>
                      <a:r>
                        <a:rPr lang="en-US" sz="1200" dirty="0">
                          <a:solidFill>
                            <a:srgbClr val="58585B"/>
                          </a:solidFill>
                          <a:latin typeface="Courier New" panose="02070309020205020404" pitchFamily="49" charset="0"/>
                          <a:cs typeface="Courier New" panose="02070309020205020404" pitchFamily="49" charset="0"/>
                        </a:rPr>
                        <a:t> </a:t>
                      </a:r>
                      <a:r>
                        <a:rPr lang="en-US" sz="1200" i="1" dirty="0">
                          <a:solidFill>
                            <a:srgbClr val="58585B"/>
                          </a:solidFill>
                          <a:latin typeface="Courier New" panose="02070309020205020404" pitchFamily="49" charset="0"/>
                          <a:cs typeface="Courier New" panose="02070309020205020404" pitchFamily="49" charset="0"/>
                        </a:rPr>
                        <a:t>operator port</a:t>
                      </a:r>
                      <a:r>
                        <a:rPr lang="en-US" sz="1200" dirty="0">
                          <a:solidFill>
                            <a:srgbClr val="58585B"/>
                          </a:solidFill>
                          <a:latin typeface="Courier New" panose="02070309020205020404" pitchFamily="49" charset="0"/>
                          <a:cs typeface="Courier New" panose="02070309020205020404" pitchFamily="49" charset="0"/>
                        </a:rPr>
                        <a:t>] [</a:t>
                      </a:r>
                      <a:r>
                        <a:rPr lang="en-US" sz="1200" b="1" dirty="0">
                          <a:solidFill>
                            <a:srgbClr val="58585B"/>
                          </a:solidFill>
                          <a:latin typeface="Courier New" panose="02070309020205020404" pitchFamily="49" charset="0"/>
                          <a:cs typeface="Courier New" panose="02070309020205020404" pitchFamily="49" charset="0"/>
                        </a:rPr>
                        <a:t>destination</a:t>
                      </a:r>
                      <a:r>
                        <a:rPr lang="en-US" sz="1200" dirty="0">
                          <a:solidFill>
                            <a:srgbClr val="58585B"/>
                          </a:solidFill>
                          <a:latin typeface="Courier New" panose="02070309020205020404" pitchFamily="49" charset="0"/>
                          <a:cs typeface="Courier New" panose="02070309020205020404" pitchFamily="49" charset="0"/>
                        </a:rPr>
                        <a:t> </a:t>
                      </a:r>
                      <a:r>
                        <a:rPr lang="en-US" sz="1200" i="1" dirty="0">
                          <a:solidFill>
                            <a:srgbClr val="58585B"/>
                          </a:solidFill>
                          <a:latin typeface="Courier New" panose="02070309020205020404" pitchFamily="49" charset="0"/>
                          <a:cs typeface="Courier New" panose="02070309020205020404" pitchFamily="49" charset="0"/>
                        </a:rPr>
                        <a:t>operator port</a:t>
                      </a:r>
                      <a:r>
                        <a:rPr lang="en-US" sz="1200" dirty="0">
                          <a:solidFill>
                            <a:srgbClr val="58585B"/>
                          </a:solidFill>
                          <a:latin typeface="Courier New" panose="02070309020205020404" pitchFamily="49" charset="0"/>
                          <a:cs typeface="Courier New" panose="02070309020205020404" pitchFamily="49" charset="0"/>
                        </a:rPr>
                        <a:t>]</a:t>
                      </a:r>
                      <a:endParaRPr lang="en-US" sz="1200"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Specifies that the service object is for the TCP protocol.</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2"/>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service udp </a:t>
                      </a:r>
                      <a:r>
                        <a:rPr lang="en-US" sz="1200" dirty="0">
                          <a:solidFill>
                            <a:srgbClr val="58585B"/>
                          </a:solidFill>
                          <a:latin typeface="Courier New" panose="02070309020205020404" pitchFamily="49" charset="0"/>
                          <a:cs typeface="Courier New" panose="02070309020205020404" pitchFamily="49" charset="0"/>
                        </a:rPr>
                        <a:t>[</a:t>
                      </a:r>
                      <a:r>
                        <a:rPr lang="en-US" sz="1200" b="1" dirty="0">
                          <a:solidFill>
                            <a:srgbClr val="58585B"/>
                          </a:solidFill>
                          <a:latin typeface="Courier New" panose="02070309020205020404" pitchFamily="49" charset="0"/>
                          <a:cs typeface="Courier New" panose="02070309020205020404" pitchFamily="49" charset="0"/>
                        </a:rPr>
                        <a:t>source</a:t>
                      </a:r>
                      <a:r>
                        <a:rPr lang="en-US" sz="1200" dirty="0">
                          <a:solidFill>
                            <a:srgbClr val="58585B"/>
                          </a:solidFill>
                          <a:latin typeface="Courier New" panose="02070309020205020404" pitchFamily="49" charset="0"/>
                          <a:cs typeface="Courier New" panose="02070309020205020404" pitchFamily="49" charset="0"/>
                        </a:rPr>
                        <a:t> </a:t>
                      </a:r>
                      <a:r>
                        <a:rPr lang="en-US" sz="1200" i="1" dirty="0">
                          <a:solidFill>
                            <a:srgbClr val="58585B"/>
                          </a:solidFill>
                          <a:latin typeface="Courier New" panose="02070309020205020404" pitchFamily="49" charset="0"/>
                          <a:cs typeface="Courier New" panose="02070309020205020404" pitchFamily="49" charset="0"/>
                        </a:rPr>
                        <a:t>operator port</a:t>
                      </a:r>
                      <a:r>
                        <a:rPr lang="en-US" sz="1200" dirty="0">
                          <a:solidFill>
                            <a:srgbClr val="58585B"/>
                          </a:solidFill>
                          <a:latin typeface="Courier New" panose="02070309020205020404" pitchFamily="49" charset="0"/>
                          <a:cs typeface="Courier New" panose="02070309020205020404" pitchFamily="49" charset="0"/>
                        </a:rPr>
                        <a:t>] [</a:t>
                      </a:r>
                      <a:r>
                        <a:rPr lang="en-US" sz="1200" b="1" dirty="0">
                          <a:solidFill>
                            <a:srgbClr val="58585B"/>
                          </a:solidFill>
                          <a:latin typeface="Courier New" panose="02070309020205020404" pitchFamily="49" charset="0"/>
                          <a:cs typeface="Courier New" panose="02070309020205020404" pitchFamily="49" charset="0"/>
                        </a:rPr>
                        <a:t>destination</a:t>
                      </a:r>
                      <a:r>
                        <a:rPr lang="en-US" sz="1200" dirty="0">
                          <a:solidFill>
                            <a:srgbClr val="58585B"/>
                          </a:solidFill>
                          <a:latin typeface="Courier New" panose="02070309020205020404" pitchFamily="49" charset="0"/>
                          <a:cs typeface="Courier New" panose="02070309020205020404" pitchFamily="49" charset="0"/>
                        </a:rPr>
                        <a:t> </a:t>
                      </a:r>
                      <a:r>
                        <a:rPr lang="en-US" sz="1200" i="1" dirty="0">
                          <a:solidFill>
                            <a:srgbClr val="58585B"/>
                          </a:solidFill>
                          <a:latin typeface="Courier New" panose="02070309020205020404" pitchFamily="49" charset="0"/>
                          <a:cs typeface="Courier New" panose="02070309020205020404" pitchFamily="49" charset="0"/>
                        </a:rPr>
                        <a:t>operator port</a:t>
                      </a:r>
                      <a:r>
                        <a:rPr lang="en-US" sz="1200" dirty="0">
                          <a:solidFill>
                            <a:srgbClr val="58585B"/>
                          </a:solidFill>
                          <a:latin typeface="Courier New" panose="02070309020205020404" pitchFamily="49" charset="0"/>
                          <a:cs typeface="Courier New" panose="02070309020205020404" pitchFamily="49" charset="0"/>
                        </a:rPr>
                        <a:t>]</a:t>
                      </a:r>
                      <a:endParaRPr lang="en-US" sz="1200"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Specifies that the service object is for the UDP protocol.</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service icmp </a:t>
                      </a:r>
                      <a:r>
                        <a:rPr lang="en-US" sz="1200" i="1" dirty="0">
                          <a:solidFill>
                            <a:srgbClr val="58585B"/>
                          </a:solidFill>
                          <a:latin typeface="Courier New" panose="02070309020205020404" pitchFamily="49" charset="0"/>
                          <a:cs typeface="Courier New" panose="02070309020205020404" pitchFamily="49" charset="0"/>
                        </a:rPr>
                        <a:t>[icmp-type [icmp_code]]</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Specifies that the service object is for the ICMP protocol.</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4"/>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service icmp6 </a:t>
                      </a:r>
                      <a:r>
                        <a:rPr lang="en-US" sz="1200" i="1" dirty="0">
                          <a:solidFill>
                            <a:srgbClr val="58585B"/>
                          </a:solidFill>
                          <a:latin typeface="Courier New" panose="02070309020205020404" pitchFamily="49" charset="0"/>
                          <a:cs typeface="Courier New" panose="02070309020205020404" pitchFamily="49" charset="0"/>
                        </a:rPr>
                        <a:t>[icmp-type [icmp_code]]</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Specifies that the service object is for the ICMPv6 protocol.</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Object Groups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Service Objects (Cont.)</a:t>
            </a:r>
          </a:p>
        </p:txBody>
      </p:sp>
      <p:sp>
        <p:nvSpPr>
          <p:cNvPr id="7" name="TextBox 6">
            <a:extLst>
              <a:ext uri="{FF2B5EF4-FFF2-40B4-BE49-F238E27FC236}">
                <a16:creationId xmlns:a16="http://schemas.microsoft.com/office/drawing/2014/main" id="{5FDFF6EF-3821-4843-A480-471004416D73}"/>
              </a:ext>
            </a:extLst>
          </p:cNvPr>
          <p:cNvSpPr txBox="1"/>
          <p:nvPr/>
        </p:nvSpPr>
        <p:spPr>
          <a:xfrm>
            <a:off x="220716" y="857677"/>
            <a:ext cx="8663153" cy="584775"/>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A service object name can only be associated with one protocol and port (or ports), as shown in the </a:t>
            </a:r>
            <a:r>
              <a:rPr lang="en-US" sz="1600" b="1" dirty="0">
                <a:latin typeface="Arial" panose="020B0604020202020204" pitchFamily="34" charset="0"/>
                <a:cs typeface="Arial" panose="020B0604020202020204" pitchFamily="34" charset="0"/>
              </a:rPr>
              <a:t>show run object service </a:t>
            </a:r>
            <a:r>
              <a:rPr lang="en-US" sz="1600" dirty="0">
                <a:latin typeface="Arial" panose="020B0604020202020204" pitchFamily="34" charset="0"/>
                <a:cs typeface="Arial" panose="020B0604020202020204" pitchFamily="34" charset="0"/>
              </a:rPr>
              <a:t>output in this example.</a:t>
            </a:r>
          </a:p>
        </p:txBody>
      </p:sp>
      <p:pic>
        <p:nvPicPr>
          <p:cNvPr id="5" name="Picture 4">
            <a:extLst>
              <a:ext uri="{FF2B5EF4-FFF2-40B4-BE49-F238E27FC236}">
                <a16:creationId xmlns:a16="http://schemas.microsoft.com/office/drawing/2014/main" id="{A22FE146-EFEC-420C-919A-0AF5CA89882F}"/>
              </a:ext>
            </a:extLst>
          </p:cNvPr>
          <p:cNvPicPr>
            <a:picLocks noChangeAspect="1"/>
          </p:cNvPicPr>
          <p:nvPr/>
        </p:nvPicPr>
        <p:blipFill>
          <a:blip r:embed="rId3"/>
          <a:stretch>
            <a:fillRect/>
          </a:stretch>
        </p:blipFill>
        <p:spPr>
          <a:xfrm>
            <a:off x="1857235" y="1774784"/>
            <a:ext cx="5429529" cy="1593932"/>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31</a:t>
            </a:fld>
            <a:endParaRPr lang="en-US" dirty="0"/>
          </a:p>
        </p:txBody>
      </p:sp>
    </p:spTree>
    <p:extLst>
      <p:ext uri="{BB962C8B-B14F-4D97-AF65-F5344CB8AC3E}">
        <p14:creationId xmlns:p14="http://schemas.microsoft.com/office/powerpoint/2010/main" val="1588536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Object Groups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Object Groups</a:t>
            </a:r>
          </a:p>
        </p:txBody>
      </p:sp>
      <p:sp>
        <p:nvSpPr>
          <p:cNvPr id="5" name="Object4"/>
          <p:cNvSpPr/>
          <p:nvPr/>
        </p:nvSpPr>
        <p:spPr>
          <a:xfrm>
            <a:off x="0" y="914400"/>
            <a:ext cx="9144000" cy="1947041"/>
          </a:xfrm>
          <a:prstGeom prst="rect">
            <a:avLst/>
          </a:prstGeom>
          <a:noFill/>
          <a:ln/>
        </p:spPr>
        <p:txBody>
          <a:bodyPr wrap="square" rtlCol="0" anchor="t"/>
          <a:lstStyle/>
          <a:p>
            <a:pPr>
              <a:lnSpc>
                <a:spcPts val="2000"/>
              </a:lnSpc>
            </a:pPr>
            <a:r>
              <a:rPr lang="en-US" dirty="0">
                <a:latin typeface="Arial" panose="020B0604020202020204" pitchFamily="34" charset="0"/>
                <a:cs typeface="Arial" panose="020B0604020202020204" pitchFamily="34" charset="0"/>
              </a:rPr>
              <a:t>Objects can be grouped together to create an object group. By grouping like objects together, an object group can be used in an access control entry (ACE) instead of having to enter an ACE for each object separately.</a:t>
            </a:r>
          </a:p>
          <a:p>
            <a:pPr>
              <a:lnSpc>
                <a:spcPts val="2000"/>
              </a:lnSpc>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following guidelines and limitations apply to object groups: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Objects and object groups share the same name space.</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Object groups must have unique names.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An object group cannot be removed or emptied if it is used in a command.</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The ASA does not support IPv6 nested object groups.</a:t>
            </a:r>
          </a:p>
          <a:p>
            <a:pPr>
              <a:lnSpc>
                <a:spcPts val="2000"/>
              </a:lnSpc>
            </a:pP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Object Groups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Object Groups (Cont.)</a:t>
            </a:r>
          </a:p>
        </p:txBody>
      </p:sp>
      <p:sp>
        <p:nvSpPr>
          <p:cNvPr id="7" name="TextBox 6">
            <a:extLst>
              <a:ext uri="{FF2B5EF4-FFF2-40B4-BE49-F238E27FC236}">
                <a16:creationId xmlns:a16="http://schemas.microsoft.com/office/drawing/2014/main" id="{4B7063A0-7D13-4C66-A3F0-C24D6F990695}"/>
              </a:ext>
            </a:extLst>
          </p:cNvPr>
          <p:cNvSpPr txBox="1"/>
          <p:nvPr/>
        </p:nvSpPr>
        <p:spPr>
          <a:xfrm>
            <a:off x="-55180" y="731520"/>
            <a:ext cx="9144000" cy="4016484"/>
          </a:xfrm>
          <a:prstGeom prst="rect">
            <a:avLst/>
          </a:prstGeom>
          <a:noFill/>
        </p:spPr>
        <p:txBody>
          <a:bodyPr wrap="square">
            <a:spAutoFit/>
          </a:bodyPr>
          <a:lstStyle/>
          <a:p>
            <a:r>
              <a:rPr lang="en-US" sz="1500" dirty="0">
                <a:latin typeface="Arial" panose="020B0604020202020204" pitchFamily="34" charset="0"/>
                <a:cs typeface="Arial" panose="020B0604020202020204" pitchFamily="34" charset="0"/>
              </a:rPr>
              <a:t>There are five types of object groups.</a:t>
            </a:r>
          </a:p>
          <a:p>
            <a:pPr lvl="1"/>
            <a:endParaRPr lang="en-US" sz="15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500" b="1" dirty="0">
                <a:latin typeface="Arial" panose="020B0604020202020204" pitchFamily="34" charset="0"/>
                <a:cs typeface="Arial" panose="020B0604020202020204" pitchFamily="34" charset="0"/>
              </a:rPr>
              <a:t>Network</a:t>
            </a:r>
            <a:r>
              <a:rPr lang="en-US" sz="1500" dirty="0">
                <a:latin typeface="Arial" panose="020B0604020202020204" pitchFamily="34" charset="0"/>
                <a:cs typeface="Arial" panose="020B0604020202020204" pitchFamily="34" charset="0"/>
              </a:rPr>
              <a:t> - A network-based object group specifies a list of IP host, subnet, or network addresses.</a:t>
            </a:r>
          </a:p>
          <a:p>
            <a:pPr marL="742950" lvl="1"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500" b="1" dirty="0">
                <a:latin typeface="Arial" panose="020B0604020202020204" pitchFamily="34" charset="0"/>
                <a:cs typeface="Arial" panose="020B0604020202020204" pitchFamily="34" charset="0"/>
              </a:rPr>
              <a:t>User</a:t>
            </a:r>
            <a:r>
              <a:rPr lang="en-US" sz="1500" dirty="0">
                <a:latin typeface="Arial" panose="020B0604020202020204" pitchFamily="34" charset="0"/>
                <a:cs typeface="Arial" panose="020B0604020202020204" pitchFamily="34" charset="0"/>
              </a:rPr>
              <a:t> - Locally created, as well as imported Active Directory user groups can be defined for use in features that support the identity firewall.</a:t>
            </a:r>
          </a:p>
          <a:p>
            <a:pPr marL="742950" lvl="1"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500" b="1" dirty="0">
                <a:latin typeface="Arial" panose="020B0604020202020204" pitchFamily="34" charset="0"/>
                <a:cs typeface="Arial" panose="020B0604020202020204" pitchFamily="34" charset="0"/>
              </a:rPr>
              <a:t>Service</a:t>
            </a:r>
            <a:r>
              <a:rPr lang="en-US" sz="1500" dirty="0">
                <a:latin typeface="Arial" panose="020B0604020202020204" pitchFamily="34" charset="0"/>
                <a:cs typeface="Arial" panose="020B0604020202020204" pitchFamily="34" charset="0"/>
              </a:rPr>
              <a:t> - A service-based object group is used to group TCP, UDP, or TCP and UDP ports into an object. The ASA enables the creation of a service object group that can contain a mix of TCP services, UDP services, ICMP-type services, and any protocol, such as ESP, GRE, and TCP.</a:t>
            </a:r>
          </a:p>
          <a:p>
            <a:pPr marL="742950" lvl="1"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500" b="1" dirty="0">
                <a:latin typeface="Arial" panose="020B0604020202020204" pitchFamily="34" charset="0"/>
                <a:cs typeface="Arial" panose="020B0604020202020204" pitchFamily="34" charset="0"/>
              </a:rPr>
              <a:t>ICMP-Type</a:t>
            </a:r>
            <a:r>
              <a:rPr lang="en-US" sz="1500" dirty="0">
                <a:latin typeface="Arial" panose="020B0604020202020204" pitchFamily="34" charset="0"/>
                <a:cs typeface="Arial" panose="020B0604020202020204" pitchFamily="34" charset="0"/>
              </a:rPr>
              <a:t> - The ICMP protocol uses unique types to send control messages (RFC 792). The ICMP-type object group can group the necessary types required to meet an organization’s security needs, such as to create an object group called ECHO to group echo and echo-reply.</a:t>
            </a:r>
          </a:p>
          <a:p>
            <a:pPr marL="742950" lvl="1"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500" b="1" dirty="0">
                <a:latin typeface="Arial" panose="020B0604020202020204" pitchFamily="34" charset="0"/>
                <a:cs typeface="Arial" panose="020B0604020202020204" pitchFamily="34" charset="0"/>
              </a:rPr>
              <a:t>Security</a:t>
            </a:r>
            <a:r>
              <a:rPr lang="en-US" sz="1500" dirty="0">
                <a:latin typeface="Arial" panose="020B0604020202020204" pitchFamily="34" charset="0"/>
                <a:cs typeface="Arial" panose="020B0604020202020204" pitchFamily="34" charset="0"/>
              </a:rPr>
              <a:t> - A security group object group can be used in features that support Cisco TrustSec by including the group in an extended ACL, which in turn can be used in an access rule.</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33</a:t>
            </a:fld>
            <a:endParaRPr lang="en-US" dirty="0"/>
          </a:p>
        </p:txBody>
      </p:sp>
    </p:spTree>
    <p:extLst>
      <p:ext uri="{BB962C8B-B14F-4D97-AF65-F5344CB8AC3E}">
        <p14:creationId xmlns:p14="http://schemas.microsoft.com/office/powerpoint/2010/main" val="3161488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Object Groups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Common Object Groups</a:t>
            </a:r>
          </a:p>
        </p:txBody>
      </p:sp>
      <p:sp>
        <p:nvSpPr>
          <p:cNvPr id="5" name="Object4"/>
          <p:cNvSpPr/>
          <p:nvPr/>
        </p:nvSpPr>
        <p:spPr>
          <a:xfrm>
            <a:off x="0" y="914400"/>
            <a:ext cx="4181804" cy="2571750"/>
          </a:xfrm>
          <a:prstGeom prst="rect">
            <a:avLst/>
          </a:prstGeom>
          <a:noFill/>
          <a:ln/>
        </p:spPr>
        <p:txBody>
          <a:bodyPr wrap="square" rtlCol="0" anchor="t"/>
          <a:lstStyle/>
          <a:p>
            <a:r>
              <a:rPr lang="en-US" sz="1500" dirty="0">
                <a:effectLst/>
                <a:latin typeface="Arial" panose="020B0604020202020204" pitchFamily="34" charset="0"/>
                <a:cs typeface="Arial" panose="020B0604020202020204" pitchFamily="34" charset="0"/>
              </a:rPr>
              <a:t>To configure a network object group, use the </a:t>
            </a:r>
            <a:r>
              <a:rPr lang="en-US" sz="1500" b="1" dirty="0">
                <a:effectLst/>
                <a:latin typeface="Arial" panose="020B0604020202020204" pitchFamily="34" charset="0"/>
                <a:cs typeface="Arial" panose="020B0604020202020204" pitchFamily="34" charset="0"/>
              </a:rPr>
              <a:t>object-group network</a:t>
            </a:r>
            <a:r>
              <a:rPr lang="en-US" sz="1500" dirty="0">
                <a:effectLst/>
                <a:latin typeface="Arial" panose="020B0604020202020204" pitchFamily="34" charset="0"/>
                <a:cs typeface="Arial" panose="020B0604020202020204" pitchFamily="34" charset="0"/>
              </a:rPr>
              <a:t> </a:t>
            </a:r>
            <a:r>
              <a:rPr lang="en-US" sz="1500" i="1" dirty="0">
                <a:effectLst/>
                <a:latin typeface="Arial" panose="020B0604020202020204" pitchFamily="34" charset="0"/>
                <a:cs typeface="Arial" panose="020B0604020202020204" pitchFamily="34" charset="0"/>
              </a:rPr>
              <a:t>grp-name</a:t>
            </a:r>
            <a:r>
              <a:rPr lang="en-US" sz="1500" dirty="0">
                <a:effectLst/>
                <a:latin typeface="Arial" panose="020B0604020202020204" pitchFamily="34" charset="0"/>
                <a:cs typeface="Arial" panose="020B0604020202020204" pitchFamily="34" charset="0"/>
              </a:rPr>
              <a:t> global configuration mode command. After entering the command, add network objects to the network group using the </a:t>
            </a:r>
            <a:r>
              <a:rPr lang="en-US" sz="1500" b="1" dirty="0">
                <a:effectLst/>
                <a:latin typeface="Arial" panose="020B0604020202020204" pitchFamily="34" charset="0"/>
                <a:cs typeface="Arial" panose="020B0604020202020204" pitchFamily="34" charset="0"/>
              </a:rPr>
              <a:t>network-object</a:t>
            </a:r>
            <a:r>
              <a:rPr lang="en-US" sz="1500" dirty="0">
                <a:effectLst/>
                <a:latin typeface="Arial" panose="020B0604020202020204" pitchFamily="34" charset="0"/>
                <a:cs typeface="Arial" panose="020B0604020202020204" pitchFamily="34" charset="0"/>
              </a:rPr>
              <a:t> and </a:t>
            </a:r>
            <a:r>
              <a:rPr lang="en-US" sz="1500" b="1" dirty="0">
                <a:effectLst/>
                <a:latin typeface="Arial" panose="020B0604020202020204" pitchFamily="34" charset="0"/>
                <a:cs typeface="Arial" panose="020B0604020202020204" pitchFamily="34" charset="0"/>
              </a:rPr>
              <a:t>group-object</a:t>
            </a:r>
            <a:r>
              <a:rPr lang="en-US" sz="1500" dirty="0">
                <a:effectLst/>
                <a:latin typeface="Arial" panose="020B0604020202020204" pitchFamily="34" charset="0"/>
                <a:cs typeface="Arial" panose="020B0604020202020204" pitchFamily="34" charset="0"/>
              </a:rPr>
              <a:t> commands.</a:t>
            </a:r>
          </a:p>
          <a:p>
            <a:endParaRPr lang="en-US" sz="1500" dirty="0">
              <a:effectLst/>
              <a:latin typeface="Arial" panose="020B0604020202020204" pitchFamily="34" charset="0"/>
              <a:cs typeface="Arial" panose="020B0604020202020204" pitchFamily="34" charset="0"/>
            </a:endParaRPr>
          </a:p>
          <a:p>
            <a:r>
              <a:rPr lang="en-US" sz="1500" dirty="0">
                <a:effectLst/>
                <a:latin typeface="Arial" panose="020B0604020202020204" pitchFamily="34" charset="0"/>
                <a:cs typeface="Arial" panose="020B0604020202020204" pitchFamily="34" charset="0"/>
              </a:rPr>
              <a:t>To configure an ICMP object group, use the </a:t>
            </a:r>
            <a:r>
              <a:rPr lang="en-US" sz="1500" b="1" dirty="0">
                <a:effectLst/>
                <a:latin typeface="Arial" panose="020B0604020202020204" pitchFamily="34" charset="0"/>
                <a:cs typeface="Arial" panose="020B0604020202020204" pitchFamily="34" charset="0"/>
              </a:rPr>
              <a:t>object-group icmp-type</a:t>
            </a:r>
            <a:r>
              <a:rPr lang="en-US" sz="1500" dirty="0">
                <a:effectLst/>
                <a:latin typeface="Arial" panose="020B0604020202020204" pitchFamily="34" charset="0"/>
                <a:cs typeface="Arial" panose="020B0604020202020204" pitchFamily="34" charset="0"/>
              </a:rPr>
              <a:t> </a:t>
            </a:r>
            <a:r>
              <a:rPr lang="en-US" sz="1500" i="1" dirty="0">
                <a:effectLst/>
                <a:latin typeface="Arial" panose="020B0604020202020204" pitchFamily="34" charset="0"/>
                <a:cs typeface="Arial" panose="020B0604020202020204" pitchFamily="34" charset="0"/>
              </a:rPr>
              <a:t>grp-name</a:t>
            </a:r>
            <a:r>
              <a:rPr lang="en-US" sz="1500" dirty="0">
                <a:effectLst/>
                <a:latin typeface="Arial" panose="020B0604020202020204" pitchFamily="34" charset="0"/>
                <a:cs typeface="Arial" panose="020B0604020202020204" pitchFamily="34" charset="0"/>
              </a:rPr>
              <a:t> global configuration mode command. After entering the command, add ICMP objects to the ICMP object group using the </a:t>
            </a:r>
            <a:r>
              <a:rPr lang="en-US" sz="1500" b="1" dirty="0">
                <a:effectLst/>
                <a:latin typeface="Arial" panose="020B0604020202020204" pitchFamily="34" charset="0"/>
                <a:cs typeface="Arial" panose="020B0604020202020204" pitchFamily="34" charset="0"/>
              </a:rPr>
              <a:t>icmp-object</a:t>
            </a:r>
            <a:r>
              <a:rPr lang="en-US" sz="1500" dirty="0">
                <a:effectLst/>
                <a:latin typeface="Arial" panose="020B0604020202020204" pitchFamily="34" charset="0"/>
                <a:cs typeface="Arial" panose="020B0604020202020204" pitchFamily="34" charset="0"/>
              </a:rPr>
              <a:t> and </a:t>
            </a:r>
            <a:r>
              <a:rPr lang="en-US" sz="1500" b="1" dirty="0">
                <a:effectLst/>
                <a:latin typeface="Arial" panose="020B0604020202020204" pitchFamily="34" charset="0"/>
                <a:cs typeface="Arial" panose="020B0604020202020204" pitchFamily="34" charset="0"/>
              </a:rPr>
              <a:t>group-object</a:t>
            </a:r>
            <a:r>
              <a:rPr lang="en-US" sz="1500" dirty="0">
                <a:effectLst/>
                <a:latin typeface="Arial" panose="020B0604020202020204" pitchFamily="34" charset="0"/>
                <a:cs typeface="Arial" panose="020B0604020202020204" pitchFamily="34" charset="0"/>
              </a:rPr>
              <a:t> commands.</a:t>
            </a:r>
          </a:p>
          <a:p>
            <a:endParaRPr lang="en-US" sz="1500" dirty="0">
              <a:effectLst/>
              <a:latin typeface="Arial" panose="020B0604020202020204" pitchFamily="34" charset="0"/>
              <a:cs typeface="Arial" panose="020B0604020202020204" pitchFamily="34" charset="0"/>
            </a:endParaRPr>
          </a:p>
          <a:p>
            <a:r>
              <a:rPr lang="en-US" sz="1500" dirty="0">
                <a:effectLst/>
                <a:latin typeface="Arial" panose="020B0604020202020204" pitchFamily="34" charset="0"/>
                <a:cs typeface="Arial" panose="020B0604020202020204" pitchFamily="34" charset="0"/>
              </a:rPr>
              <a:t>The example displays a sample network object group configuration.</a:t>
            </a:r>
          </a:p>
        </p:txBody>
      </p:sp>
      <p:pic>
        <p:nvPicPr>
          <p:cNvPr id="4" name="Picture 3">
            <a:extLst>
              <a:ext uri="{FF2B5EF4-FFF2-40B4-BE49-F238E27FC236}">
                <a16:creationId xmlns:a16="http://schemas.microsoft.com/office/drawing/2014/main" id="{311A83FF-FE27-49E9-A46E-3DB7F7B65F04}"/>
              </a:ext>
            </a:extLst>
          </p:cNvPr>
          <p:cNvPicPr>
            <a:picLocks noChangeAspect="1"/>
          </p:cNvPicPr>
          <p:nvPr/>
        </p:nvPicPr>
        <p:blipFill>
          <a:blip r:embed="rId3"/>
          <a:stretch>
            <a:fillRect/>
          </a:stretch>
        </p:blipFill>
        <p:spPr>
          <a:xfrm>
            <a:off x="4181804" y="1188720"/>
            <a:ext cx="4847896" cy="2325629"/>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21.4 ASA ACLs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ASA ACLs</a:t>
            </a:r>
          </a:p>
        </p:txBody>
      </p:sp>
      <p:sp>
        <p:nvSpPr>
          <p:cNvPr id="5" name="Object4"/>
          <p:cNvSpPr/>
          <p:nvPr/>
        </p:nvSpPr>
        <p:spPr>
          <a:xfrm>
            <a:off x="-1" y="914400"/>
            <a:ext cx="8804953" cy="2571750"/>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These are the similarities between ASA ACLs and IOS ACLs:</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ACLs are made up of one or more ACEs. ACEs are applied to a protocol, a source and destination IP address, a network, or the source and destination ports.</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ACLs are processed sequentially from top down.</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A criteria match will cause the ACL to be exited.</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There is an implicit deny any at the bottom.</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Remarks can be added per ACE or ACL.</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Only one access list can be applied per interface, per protocol, per direction.</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ACLs can be enabled/disabled based on time ranges.</a:t>
            </a:r>
          </a:p>
          <a:p>
            <a:endParaRPr lang="en-US" sz="1600" dirty="0">
              <a:effectLst/>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These the differences between ASA ACLs and IOS ACLs:</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The ASA uses a network mask (e.g., 255.255.255.0) and not a wildcard mask (e.g. 0.0.0.255).</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ACLs are always named instead of numbered.</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By default, interface security levels apply access control without an ACL configured.</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Types of ASA ACL Filtering</a:t>
            </a:r>
          </a:p>
        </p:txBody>
      </p:sp>
      <p:sp>
        <p:nvSpPr>
          <p:cNvPr id="5" name="Object4"/>
          <p:cNvSpPr/>
          <p:nvPr/>
        </p:nvSpPr>
        <p:spPr>
          <a:xfrm>
            <a:off x="77056" y="914400"/>
            <a:ext cx="8609744"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ACLs on a security appliance can be used not only to filter packets that are passing through the appliance but also to filter packets destined for the appliance.</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Through-traffic filtering</a:t>
            </a:r>
            <a:r>
              <a:rPr lang="en-US" sz="1600" dirty="0">
                <a:latin typeface="Arial" panose="020B0604020202020204" pitchFamily="34" charset="0"/>
                <a:cs typeface="Arial" panose="020B0604020202020204" pitchFamily="34" charset="0"/>
              </a:rPr>
              <a:t> - Traffic passing through the ASA from one interface to another interface. The configuration is completed in two steps: configure the ACL, then apply the ACL to an interface.</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To-the-box-traffic filtering</a:t>
            </a:r>
            <a:r>
              <a:rPr lang="en-US" sz="1600" dirty="0">
                <a:latin typeface="Arial" panose="020B0604020202020204" pitchFamily="34" charset="0"/>
                <a:cs typeface="Arial" panose="020B0604020202020204" pitchFamily="34" charset="0"/>
              </a:rPr>
              <a:t> - management access rule that applies to traffic that terminates at the ASA.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ASA devices differ from their router counterparts because of interface security levels. By default, security levels apply access control without an ACL configured. </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Types of ASA ACL Filtering (Cont.)</a:t>
            </a:r>
          </a:p>
        </p:txBody>
      </p:sp>
      <p:sp>
        <p:nvSpPr>
          <p:cNvPr id="5" name="Object4"/>
          <p:cNvSpPr/>
          <p:nvPr/>
        </p:nvSpPr>
        <p:spPr>
          <a:xfrm>
            <a:off x="0" y="914400"/>
            <a:ext cx="8609744" cy="66782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ASA devices differ from their router counterparts because of interface security levels. By default, security levels apply access control without an ACL configured. </a:t>
            </a:r>
          </a:p>
        </p:txBody>
      </p:sp>
      <p:pic>
        <p:nvPicPr>
          <p:cNvPr id="6" name="Picture 5">
            <a:extLst>
              <a:ext uri="{FF2B5EF4-FFF2-40B4-BE49-F238E27FC236}">
                <a16:creationId xmlns:a16="http://schemas.microsoft.com/office/drawing/2014/main" id="{41E90743-2631-45D9-9FFE-066F4F5DB38C}"/>
              </a:ext>
            </a:extLst>
          </p:cNvPr>
          <p:cNvPicPr>
            <a:picLocks noChangeAspect="1"/>
          </p:cNvPicPr>
          <p:nvPr/>
        </p:nvPicPr>
        <p:blipFill>
          <a:blip r:embed="rId3"/>
          <a:stretch>
            <a:fillRect/>
          </a:stretch>
        </p:blipFill>
        <p:spPr>
          <a:xfrm>
            <a:off x="1782612" y="1770366"/>
            <a:ext cx="5044519" cy="275585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38</a:t>
            </a:fld>
            <a:endParaRPr lang="en-US" dirty="0"/>
          </a:p>
        </p:txBody>
      </p:sp>
    </p:spTree>
    <p:extLst>
      <p:ext uri="{BB962C8B-B14F-4D97-AF65-F5344CB8AC3E}">
        <p14:creationId xmlns:p14="http://schemas.microsoft.com/office/powerpoint/2010/main" val="783810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Types of ASA ACL Filtering (Cont.)</a:t>
            </a:r>
          </a:p>
        </p:txBody>
      </p:sp>
      <p:sp>
        <p:nvSpPr>
          <p:cNvPr id="5" name="Object4"/>
          <p:cNvSpPr/>
          <p:nvPr/>
        </p:nvSpPr>
        <p:spPr>
          <a:xfrm>
            <a:off x="0" y="914400"/>
            <a:ext cx="8609744" cy="66782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However, a host from an outside interface with security level 0 cannot access the inside higher-level interface, as shown below. </a:t>
            </a:r>
          </a:p>
        </p:txBody>
      </p:sp>
      <p:pic>
        <p:nvPicPr>
          <p:cNvPr id="7" name="Picture 6">
            <a:extLst>
              <a:ext uri="{FF2B5EF4-FFF2-40B4-BE49-F238E27FC236}">
                <a16:creationId xmlns:a16="http://schemas.microsoft.com/office/drawing/2014/main" id="{C050D403-4352-4A1C-8361-9ADBEF85D2F1}"/>
              </a:ext>
            </a:extLst>
          </p:cNvPr>
          <p:cNvPicPr>
            <a:picLocks noChangeAspect="1"/>
          </p:cNvPicPr>
          <p:nvPr/>
        </p:nvPicPr>
        <p:blipFill>
          <a:blip r:embed="rId3"/>
          <a:stretch>
            <a:fillRect/>
          </a:stretch>
        </p:blipFill>
        <p:spPr>
          <a:xfrm>
            <a:off x="1914170" y="1651987"/>
            <a:ext cx="4968674" cy="2577113"/>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39</a:t>
            </a:fld>
            <a:endParaRPr lang="en-US" dirty="0"/>
          </a:p>
        </p:txBody>
      </p:sp>
    </p:spTree>
    <p:extLst>
      <p:ext uri="{BB962C8B-B14F-4D97-AF65-F5344CB8AC3E}">
        <p14:creationId xmlns:p14="http://schemas.microsoft.com/office/powerpoint/2010/main" val="3103511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Basic ASA Firewall Configuration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Basic ASA Settings</a:t>
            </a:r>
          </a:p>
        </p:txBody>
      </p:sp>
      <p:sp>
        <p:nvSpPr>
          <p:cNvPr id="5" name="Object4"/>
          <p:cNvSpPr/>
          <p:nvPr/>
        </p:nvSpPr>
        <p:spPr>
          <a:xfrm>
            <a:off x="0" y="914400"/>
            <a:ext cx="8812924" cy="2571750"/>
          </a:xfrm>
          <a:prstGeom prst="rect">
            <a:avLst/>
          </a:prstGeom>
          <a:noFill/>
          <a:ln/>
        </p:spPr>
        <p:txBody>
          <a:bodyPr wrap="square" rtlCol="0" anchor="t"/>
          <a:lstStyle/>
          <a:p>
            <a:r>
              <a:rPr lang="en-US" dirty="0">
                <a:effectLst/>
                <a:latin typeface="Arial" panose="020B0604020202020204" pitchFamily="34" charset="0"/>
                <a:cs typeface="Arial" panose="020B0604020202020204" pitchFamily="34" charset="0"/>
              </a:rPr>
              <a:t>The ASA command line interface (CLI) is a proprietary OS, which has a similar look and feel to the router IOS. </a:t>
            </a:r>
          </a:p>
          <a:p>
            <a:endParaRPr lang="en-US" dirty="0">
              <a:latin typeface="Arial" panose="020B0604020202020204" pitchFamily="34" charset="0"/>
              <a:cs typeface="Arial" panose="020B0604020202020204" pitchFamily="34" charset="0"/>
            </a:endParaRPr>
          </a:p>
          <a:p>
            <a:r>
              <a:rPr lang="en-US" dirty="0">
                <a:effectLst/>
                <a:latin typeface="Arial" panose="020B0604020202020204" pitchFamily="34" charset="0"/>
                <a:cs typeface="Arial" panose="020B0604020202020204" pitchFamily="34" charset="0"/>
              </a:rPr>
              <a:t>For example, the ASA CLI contains command prompts similar to that of a Cisco IOS router.</a:t>
            </a:r>
          </a:p>
          <a:p>
            <a:endParaRPr lang="en-US"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Abbreviation of commands and keywords</a:t>
            </a:r>
          </a:p>
          <a:p>
            <a:pPr marL="742950" lvl="1"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Use of the Tab key to complete a partial command</a:t>
            </a:r>
          </a:p>
          <a:p>
            <a:pPr marL="742950" lvl="1"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Use of the help key (</a:t>
            </a:r>
            <a:r>
              <a:rPr lang="en-US" b="1" dirty="0">
                <a:effectLst/>
                <a:latin typeface="Arial" panose="020B0604020202020204" pitchFamily="34" charset="0"/>
                <a:cs typeface="Arial" panose="020B0604020202020204" pitchFamily="34" charset="0"/>
              </a:rPr>
              <a:t>?</a:t>
            </a:r>
            <a:r>
              <a:rPr lang="en-US" dirty="0">
                <a:effectLst/>
                <a:latin typeface="Arial" panose="020B0604020202020204" pitchFamily="34" charset="0"/>
                <a:cs typeface="Arial" panose="020B0604020202020204" pitchFamily="34" charset="0"/>
              </a:rPr>
              <a:t>) after a command to view additional syntax</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Types of ASA ACL Filtering (Cont.)</a:t>
            </a:r>
          </a:p>
        </p:txBody>
      </p:sp>
      <p:sp>
        <p:nvSpPr>
          <p:cNvPr id="6" name="Object4">
            <a:extLst>
              <a:ext uri="{FF2B5EF4-FFF2-40B4-BE49-F238E27FC236}">
                <a16:creationId xmlns:a16="http://schemas.microsoft.com/office/drawing/2014/main" id="{242DD64F-E343-4C52-9E68-7D52B7068394}"/>
              </a:ext>
            </a:extLst>
          </p:cNvPr>
          <p:cNvSpPr/>
          <p:nvPr/>
        </p:nvSpPr>
        <p:spPr>
          <a:xfrm>
            <a:off x="0" y="914399"/>
            <a:ext cx="3924728" cy="1298735"/>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A from an outside interface with security level 0 cannot access the inside higher-level interface, as shown in the figure. </a:t>
            </a:r>
          </a:p>
        </p:txBody>
      </p:sp>
      <p:sp>
        <p:nvSpPr>
          <p:cNvPr id="5" name="Object4"/>
          <p:cNvSpPr/>
          <p:nvPr/>
        </p:nvSpPr>
        <p:spPr>
          <a:xfrm>
            <a:off x="0" y="1997578"/>
            <a:ext cx="3924728" cy="242031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Use the </a:t>
            </a:r>
            <a:r>
              <a:rPr lang="en-US" sz="1600" b="1" dirty="0">
                <a:latin typeface="Arial" panose="020B0604020202020204" pitchFamily="34" charset="0"/>
                <a:cs typeface="Arial" panose="020B0604020202020204" pitchFamily="34" charset="0"/>
              </a:rPr>
              <a:t>same-security-traffic permit inter-interface</a:t>
            </a:r>
            <a:r>
              <a:rPr lang="en-US" sz="1600" dirty="0">
                <a:latin typeface="Arial" panose="020B0604020202020204" pitchFamily="34" charset="0"/>
                <a:cs typeface="Arial" panose="020B0604020202020204" pitchFamily="34" charset="0"/>
              </a:rPr>
              <a:t> to enable traffic between interfaces with the same security level. Use the </a:t>
            </a:r>
            <a:r>
              <a:rPr lang="en-US" sz="1600" b="1" dirty="0">
                <a:latin typeface="Arial" panose="020B0604020202020204" pitchFamily="34" charset="0"/>
                <a:cs typeface="Arial" panose="020B0604020202020204" pitchFamily="34" charset="0"/>
              </a:rPr>
              <a:t>same-security-traffic permit intra-interface</a:t>
            </a:r>
            <a:r>
              <a:rPr lang="en-US" sz="1600" dirty="0">
                <a:latin typeface="Arial" panose="020B0604020202020204" pitchFamily="34" charset="0"/>
                <a:cs typeface="Arial" panose="020B0604020202020204" pitchFamily="34" charset="0"/>
              </a:rPr>
              <a:t> command to allow traffic to enter and exit the same interface</a:t>
            </a:r>
          </a:p>
        </p:txBody>
      </p:sp>
      <p:pic>
        <p:nvPicPr>
          <p:cNvPr id="7" name="Picture 6">
            <a:extLst>
              <a:ext uri="{FF2B5EF4-FFF2-40B4-BE49-F238E27FC236}">
                <a16:creationId xmlns:a16="http://schemas.microsoft.com/office/drawing/2014/main" id="{F1D8E10C-ABC0-418F-B0FE-714AE06799BA}"/>
              </a:ext>
            </a:extLst>
          </p:cNvPr>
          <p:cNvPicPr>
            <a:picLocks noChangeAspect="1"/>
          </p:cNvPicPr>
          <p:nvPr/>
        </p:nvPicPr>
        <p:blipFill>
          <a:blip r:embed="rId3"/>
          <a:stretch>
            <a:fillRect/>
          </a:stretch>
        </p:blipFill>
        <p:spPr>
          <a:xfrm>
            <a:off x="3924728" y="1012960"/>
            <a:ext cx="4968674" cy="2577113"/>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40</a:t>
            </a:fld>
            <a:endParaRPr lang="en-US" dirty="0"/>
          </a:p>
        </p:txBody>
      </p:sp>
    </p:spTree>
    <p:extLst>
      <p:ext uri="{BB962C8B-B14F-4D97-AF65-F5344CB8AC3E}">
        <p14:creationId xmlns:p14="http://schemas.microsoft.com/office/powerpoint/2010/main" val="2170561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3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Types of ASA ACLs</a:t>
            </a:r>
          </a:p>
        </p:txBody>
      </p:sp>
      <p:sp>
        <p:nvSpPr>
          <p:cNvPr id="10" name="TextBox 9">
            <a:extLst>
              <a:ext uri="{FF2B5EF4-FFF2-40B4-BE49-F238E27FC236}">
                <a16:creationId xmlns:a16="http://schemas.microsoft.com/office/drawing/2014/main" id="{146EE575-F36F-4C23-92F3-119294A9A621}"/>
              </a:ext>
            </a:extLst>
          </p:cNvPr>
          <p:cNvSpPr txBox="1"/>
          <p:nvPr/>
        </p:nvSpPr>
        <p:spPr>
          <a:xfrm>
            <a:off x="110359" y="721158"/>
            <a:ext cx="8576441" cy="3323987"/>
          </a:xfrm>
          <a:prstGeom prst="rect">
            <a:avLst/>
          </a:prstGeom>
          <a:noFill/>
        </p:spPr>
        <p:txBody>
          <a:bodyPr wrap="square">
            <a:spAutoFit/>
          </a:bodyPr>
          <a:lstStyle/>
          <a:p>
            <a:r>
              <a:rPr lang="en-US" sz="1500" dirty="0">
                <a:latin typeface="Arial" panose="020B0604020202020204" pitchFamily="34" charset="0"/>
                <a:cs typeface="Arial" panose="020B0604020202020204" pitchFamily="34" charset="0"/>
              </a:rPr>
              <a:t>The ASA supports five types of access lists:</a:t>
            </a:r>
          </a:p>
          <a:p>
            <a:pPr marL="742950" lvl="1" indent="-285750">
              <a:buFont typeface="Arial" panose="020B0604020202020204" pitchFamily="34" charset="0"/>
              <a:buChar char="•"/>
            </a:pPr>
            <a:r>
              <a:rPr lang="en-US" sz="1500" b="1" dirty="0">
                <a:latin typeface="Arial" panose="020B0604020202020204" pitchFamily="34" charset="0"/>
                <a:cs typeface="Arial" panose="020B0604020202020204" pitchFamily="34" charset="0"/>
              </a:rPr>
              <a:t>Extended access list</a:t>
            </a:r>
            <a:r>
              <a:rPr lang="en-US" sz="1500" dirty="0">
                <a:latin typeface="Arial" panose="020B0604020202020204" pitchFamily="34" charset="0"/>
                <a:cs typeface="Arial" panose="020B0604020202020204" pitchFamily="34" charset="0"/>
              </a:rPr>
              <a:t> - The most common type of ACL. </a:t>
            </a:r>
          </a:p>
          <a:p>
            <a:pPr marL="742950" lvl="1" indent="-285750">
              <a:buFont typeface="Arial" panose="020B0604020202020204" pitchFamily="34" charset="0"/>
              <a:buChar char="•"/>
            </a:pPr>
            <a:r>
              <a:rPr lang="en-US" sz="1500" b="1" dirty="0">
                <a:latin typeface="Arial" panose="020B0604020202020204" pitchFamily="34" charset="0"/>
                <a:cs typeface="Arial" panose="020B0604020202020204" pitchFamily="34" charset="0"/>
              </a:rPr>
              <a:t>Standard access list</a:t>
            </a:r>
            <a:r>
              <a:rPr lang="en-US" sz="1500" dirty="0">
                <a:latin typeface="Arial" panose="020B0604020202020204" pitchFamily="34" charset="0"/>
                <a:cs typeface="Arial" panose="020B0604020202020204" pitchFamily="34" charset="0"/>
              </a:rPr>
              <a:t> - Unlike IOS where a standard ACL identifies the source host/network, ASA standard ACLs are used to identify the destination IP addresses. Standard access lists cannot be applied to interfaces to control traffic.</a:t>
            </a:r>
          </a:p>
          <a:p>
            <a:pPr marL="742950" lvl="1" indent="-285750">
              <a:buFont typeface="Arial" panose="020B0604020202020204" pitchFamily="34" charset="0"/>
              <a:buChar char="•"/>
            </a:pPr>
            <a:r>
              <a:rPr lang="en-US" sz="1500" b="1" dirty="0">
                <a:latin typeface="Arial" panose="020B0604020202020204" pitchFamily="34" charset="0"/>
                <a:cs typeface="Arial" panose="020B0604020202020204" pitchFamily="34" charset="0"/>
              </a:rPr>
              <a:t>EtherType access list</a:t>
            </a:r>
            <a:r>
              <a:rPr lang="en-US" sz="1500" dirty="0">
                <a:latin typeface="Arial" panose="020B0604020202020204" pitchFamily="34" charset="0"/>
                <a:cs typeface="Arial" panose="020B0604020202020204" pitchFamily="34" charset="0"/>
              </a:rPr>
              <a:t> - An EtherType ACL can be configured only if the security appliance is running in transparent mode.</a:t>
            </a:r>
          </a:p>
          <a:p>
            <a:pPr marL="742950" lvl="1" indent="-285750">
              <a:buFont typeface="Arial" panose="020B0604020202020204" pitchFamily="34" charset="0"/>
              <a:buChar char="•"/>
            </a:pPr>
            <a:r>
              <a:rPr lang="en-US" sz="1500" b="1" dirty="0">
                <a:latin typeface="Arial" panose="020B0604020202020204" pitchFamily="34" charset="0"/>
                <a:cs typeface="Arial" panose="020B0604020202020204" pitchFamily="34" charset="0"/>
              </a:rPr>
              <a:t>Webtype access list</a:t>
            </a:r>
            <a:r>
              <a:rPr lang="en-US" sz="1500" dirty="0">
                <a:latin typeface="Arial" panose="020B0604020202020204" pitchFamily="34" charset="0"/>
                <a:cs typeface="Arial" panose="020B0604020202020204" pitchFamily="34" charset="0"/>
              </a:rPr>
              <a:t> - Used for filtering for clientless SSL VPN traffic. These ACLs can deny access based on URLs or destination addresses.</a:t>
            </a:r>
          </a:p>
          <a:p>
            <a:pPr marL="742950" lvl="1" indent="-285750">
              <a:buFont typeface="Arial" panose="020B0604020202020204" pitchFamily="34" charset="0"/>
              <a:buChar char="•"/>
            </a:pPr>
            <a:r>
              <a:rPr lang="en-US" sz="1500" b="1" dirty="0">
                <a:latin typeface="Arial" panose="020B0604020202020204" pitchFamily="34" charset="0"/>
                <a:cs typeface="Arial" panose="020B0604020202020204" pitchFamily="34" charset="0"/>
              </a:rPr>
              <a:t>IPv6 access list</a:t>
            </a:r>
            <a:r>
              <a:rPr lang="en-US" sz="1500" dirty="0">
                <a:latin typeface="Arial" panose="020B0604020202020204" pitchFamily="34" charset="0"/>
                <a:cs typeface="Arial" panose="020B0604020202020204" pitchFamily="34" charset="0"/>
              </a:rPr>
              <a:t> - Used to determine which IPv6 traffic to block and which traffic to forward at router interfaces.</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Use the </a:t>
            </a:r>
            <a:r>
              <a:rPr lang="en-US" sz="1500" b="1" dirty="0">
                <a:latin typeface="Arial" panose="020B0604020202020204" pitchFamily="34" charset="0"/>
                <a:cs typeface="Arial" panose="020B0604020202020204" pitchFamily="34" charset="0"/>
              </a:rPr>
              <a:t>help access-list</a:t>
            </a:r>
            <a:r>
              <a:rPr lang="en-US" sz="1500" dirty="0">
                <a:latin typeface="Arial" panose="020B0604020202020204" pitchFamily="34" charset="0"/>
                <a:cs typeface="Arial" panose="020B0604020202020204" pitchFamily="34" charset="0"/>
              </a:rPr>
              <a:t> privileged EXEC command to display the syntax for all of the ACLs supported on an ASA platform.</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Types of ASA ACLs (Cont.)</a:t>
            </a:r>
          </a:p>
        </p:txBody>
      </p:sp>
      <p:sp>
        <p:nvSpPr>
          <p:cNvPr id="4" name="TextBox 3">
            <a:extLst>
              <a:ext uri="{FF2B5EF4-FFF2-40B4-BE49-F238E27FC236}">
                <a16:creationId xmlns:a16="http://schemas.microsoft.com/office/drawing/2014/main" id="{77C9E9C7-E3E5-48C9-A5EA-3AECB8313B66}"/>
              </a:ext>
            </a:extLst>
          </p:cNvPr>
          <p:cNvSpPr txBox="1"/>
          <p:nvPr/>
        </p:nvSpPr>
        <p:spPr>
          <a:xfrm>
            <a:off x="0" y="858423"/>
            <a:ext cx="778343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table provides examples of the uses of extended ACLs.</a:t>
            </a:r>
          </a:p>
        </p:txBody>
      </p:sp>
      <p:graphicFrame>
        <p:nvGraphicFramePr>
          <p:cNvPr id="9" name="Table 8">
            <a:extLst>
              <a:ext uri="{FF2B5EF4-FFF2-40B4-BE49-F238E27FC236}">
                <a16:creationId xmlns:a16="http://schemas.microsoft.com/office/drawing/2014/main" id="{C7879BED-25DB-4A5E-9D45-FC29CE79FE89}"/>
              </a:ext>
            </a:extLst>
          </p:cNvPr>
          <p:cNvGraphicFramePr>
            <a:graphicFrameLocks noGrp="1"/>
          </p:cNvGraphicFramePr>
          <p:nvPr>
            <p:extLst>
              <p:ext uri="{D42A27DB-BD31-4B8C-83A1-F6EECF244321}">
                <p14:modId xmlns:p14="http://schemas.microsoft.com/office/powerpoint/2010/main" val="1512303355"/>
              </p:ext>
            </p:extLst>
          </p:nvPr>
        </p:nvGraphicFramePr>
        <p:xfrm>
          <a:off x="91440" y="1371600"/>
          <a:ext cx="8961120" cy="2286000"/>
        </p:xfrm>
        <a:graphic>
          <a:graphicData uri="http://schemas.openxmlformats.org/drawingml/2006/table">
            <a:tbl>
              <a:tblPr/>
              <a:tblGrid>
                <a:gridCol w="3381225">
                  <a:extLst>
                    <a:ext uri="{9D8B030D-6E8A-4147-A177-3AD203B41FA5}">
                      <a16:colId xmlns:a16="http://schemas.microsoft.com/office/drawing/2014/main" val="20000"/>
                    </a:ext>
                  </a:extLst>
                </a:gridCol>
                <a:gridCol w="5579895">
                  <a:extLst>
                    <a:ext uri="{9D8B030D-6E8A-4147-A177-3AD203B41FA5}">
                      <a16:colId xmlns:a16="http://schemas.microsoft.com/office/drawing/2014/main" val="20001"/>
                    </a:ext>
                  </a:extLst>
                </a:gridCol>
              </a:tblGrid>
              <a:tr h="0">
                <a:tc>
                  <a:txBody>
                    <a:bodyPr/>
                    <a:lstStyle/>
                    <a:p>
                      <a:r>
                        <a:rPr lang="en-US" sz="1200" dirty="0">
                          <a:solidFill>
                            <a:srgbClr val="FFFFFF"/>
                          </a:solidFill>
                        </a:rPr>
                        <a:t>ACL Use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Control network access for IP traffic</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The ASA does not allow any traffic from a lower security interface to a higher security interface unless it is explicitly permitted by an extended access list.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Identify traffic for AAA rules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AAA rules use access lists to identify traffic.</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dirty="0">
                          <a:solidFill>
                            <a:srgbClr val="58585B"/>
                          </a:solidFill>
                        </a:rPr>
                        <a:t>Identify addresses for NAT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Policy NAT lets you identify local traffic for address translation by specifying the source and destination addresses in an extended access list.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dirty="0">
                          <a:solidFill>
                            <a:srgbClr val="58585B"/>
                          </a:solidFill>
                        </a:rPr>
                        <a:t>Establish VPN access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Extended access list can be used in VPN commands.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200" dirty="0">
                          <a:solidFill>
                            <a:srgbClr val="58585B"/>
                          </a:solidFill>
                        </a:rPr>
                        <a:t>Identify traffic for Modular Policy Framework (MPF)</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171450" indent="-171450">
                        <a:buFont typeface="Arial" panose="020B0604020202020204" pitchFamily="34" charset="0"/>
                        <a:buChar char="•"/>
                      </a:pPr>
                      <a:r>
                        <a:rPr lang="en-US" sz="1200" dirty="0">
                          <a:solidFill>
                            <a:srgbClr val="58585B"/>
                          </a:solidFill>
                        </a:rPr>
                        <a:t>Access lists can be used to identify traffic in a class map, which is used for features that support MPF.</a:t>
                      </a:r>
                      <a:endParaRPr lang="en-US" sz="1200" dirty="0"/>
                    </a:p>
                    <a:p>
                      <a:pPr marL="171450" indent="-171450">
                        <a:buFont typeface="Arial" panose="020B0604020202020204" pitchFamily="34" charset="0"/>
                        <a:buChar char="•"/>
                      </a:pPr>
                      <a:r>
                        <a:rPr lang="en-US" sz="1200" dirty="0">
                          <a:solidFill>
                            <a:srgbClr val="58585B"/>
                          </a:solidFill>
                        </a:rPr>
                        <a:t>Features that support MPF include TCP, general connection settings, and inspection.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42</a:t>
            </a:fld>
            <a:endParaRPr lang="en-US" dirty="0"/>
          </a:p>
        </p:txBody>
      </p:sp>
    </p:spTree>
    <p:extLst>
      <p:ext uri="{BB962C8B-B14F-4D97-AF65-F5344CB8AC3E}">
        <p14:creationId xmlns:p14="http://schemas.microsoft.com/office/powerpoint/2010/main" val="3769935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Types of ASA ACLs (Cont.)</a:t>
            </a:r>
          </a:p>
        </p:txBody>
      </p:sp>
      <p:sp>
        <p:nvSpPr>
          <p:cNvPr id="4" name="TextBox 3">
            <a:extLst>
              <a:ext uri="{FF2B5EF4-FFF2-40B4-BE49-F238E27FC236}">
                <a16:creationId xmlns:a16="http://schemas.microsoft.com/office/drawing/2014/main" id="{77C9E9C7-E3E5-48C9-A5EA-3AECB8313B66}"/>
              </a:ext>
            </a:extLst>
          </p:cNvPr>
          <p:cNvSpPr txBox="1"/>
          <p:nvPr/>
        </p:nvSpPr>
        <p:spPr>
          <a:xfrm>
            <a:off x="91440" y="1087821"/>
            <a:ext cx="778343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table provides examples of uses of standard ACLs.</a:t>
            </a:r>
          </a:p>
        </p:txBody>
      </p:sp>
      <p:graphicFrame>
        <p:nvGraphicFramePr>
          <p:cNvPr id="75" name="Table 74"/>
          <p:cNvGraphicFramePr>
            <a:graphicFrameLocks noGrp="1"/>
          </p:cNvGraphicFramePr>
          <p:nvPr>
            <p:extLst>
              <p:ext uri="{D42A27DB-BD31-4B8C-83A1-F6EECF244321}">
                <p14:modId xmlns:p14="http://schemas.microsoft.com/office/powerpoint/2010/main" val="1798294288"/>
              </p:ext>
            </p:extLst>
          </p:nvPr>
        </p:nvGraphicFramePr>
        <p:xfrm>
          <a:off x="66665" y="1513198"/>
          <a:ext cx="8961120" cy="1143000"/>
        </p:xfrm>
        <a:graphic>
          <a:graphicData uri="http://schemas.openxmlformats.org/drawingml/2006/table">
            <a:tbl>
              <a:tblPr/>
              <a:tblGrid>
                <a:gridCol w="4480560">
                  <a:extLst>
                    <a:ext uri="{9D8B030D-6E8A-4147-A177-3AD203B41FA5}">
                      <a16:colId xmlns:a16="http://schemas.microsoft.com/office/drawing/2014/main" val="20000"/>
                    </a:ext>
                  </a:extLst>
                </a:gridCol>
                <a:gridCol w="4480560">
                  <a:extLst>
                    <a:ext uri="{9D8B030D-6E8A-4147-A177-3AD203B41FA5}">
                      <a16:colId xmlns:a16="http://schemas.microsoft.com/office/drawing/2014/main" val="20001"/>
                    </a:ext>
                  </a:extLst>
                </a:gridCol>
              </a:tblGrid>
              <a:tr h="0">
                <a:tc>
                  <a:txBody>
                    <a:bodyPr/>
                    <a:lstStyle/>
                    <a:p>
                      <a:r>
                        <a:rPr lang="en-US" sz="1200" dirty="0">
                          <a:solidFill>
                            <a:srgbClr val="FFFFFF"/>
                          </a:solidFill>
                        </a:rPr>
                        <a:t>ACL Use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Identify OSPF destination network in route maps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Standard access lists include only the destination address.</a:t>
                      </a:r>
                      <a:endParaRPr lang="en-US" sz="1200" dirty="0"/>
                    </a:p>
                    <a:p>
                      <a:r>
                        <a:rPr lang="en-US" sz="1200" dirty="0">
                          <a:solidFill>
                            <a:srgbClr val="58585B"/>
                          </a:solidFill>
                        </a:rPr>
                        <a:t> It can be used to control the redistribution of OSPF routes.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VPN filters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Filter traffic for LAN-to-LAN (L2L), Cisco VPN Client, and the Cisco AnyConnect Secure Mobility Client traffic.</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1" name="TextBox 10">
            <a:extLst>
              <a:ext uri="{FF2B5EF4-FFF2-40B4-BE49-F238E27FC236}">
                <a16:creationId xmlns:a16="http://schemas.microsoft.com/office/drawing/2014/main" id="{A5390442-23D7-4713-9082-3100DB24D3AE}"/>
              </a:ext>
            </a:extLst>
          </p:cNvPr>
          <p:cNvSpPr txBox="1"/>
          <p:nvPr/>
        </p:nvSpPr>
        <p:spPr>
          <a:xfrm>
            <a:off x="91440" y="2796010"/>
            <a:ext cx="6310148" cy="369332"/>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The table provides examples of uses of IPv6 ACLs</a:t>
            </a:r>
            <a:r>
              <a:rPr lang="en-US" sz="1800" dirty="0">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57B3C559-0C5B-4B00-9DA8-4D75757BCEC0}"/>
              </a:ext>
            </a:extLst>
          </p:cNvPr>
          <p:cNvPicPr>
            <a:picLocks noChangeAspect="1"/>
          </p:cNvPicPr>
          <p:nvPr/>
        </p:nvPicPr>
        <p:blipFill>
          <a:blip r:embed="rId3"/>
          <a:stretch>
            <a:fillRect/>
          </a:stretch>
        </p:blipFill>
        <p:spPr>
          <a:xfrm>
            <a:off x="41891" y="3241685"/>
            <a:ext cx="9010669" cy="957155"/>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43</a:t>
            </a:fld>
            <a:endParaRPr lang="en-US" dirty="0"/>
          </a:p>
        </p:txBody>
      </p:sp>
    </p:spTree>
    <p:extLst>
      <p:ext uri="{BB962C8B-B14F-4D97-AF65-F5344CB8AC3E}">
        <p14:creationId xmlns:p14="http://schemas.microsoft.com/office/powerpoint/2010/main" val="1771603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3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Syntax for Configuring an ASA ACL</a:t>
            </a:r>
          </a:p>
        </p:txBody>
      </p:sp>
      <p:sp>
        <p:nvSpPr>
          <p:cNvPr id="7" name="TextBox 6">
            <a:extLst>
              <a:ext uri="{FF2B5EF4-FFF2-40B4-BE49-F238E27FC236}">
                <a16:creationId xmlns:a16="http://schemas.microsoft.com/office/drawing/2014/main" id="{26D672E1-1971-4EED-95DB-0AA2B0AA9269}"/>
              </a:ext>
            </a:extLst>
          </p:cNvPr>
          <p:cNvSpPr txBox="1"/>
          <p:nvPr/>
        </p:nvSpPr>
        <p:spPr>
          <a:xfrm>
            <a:off x="91440" y="1048256"/>
            <a:ext cx="2559294" cy="3046988"/>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IOS and ASA ACLs have similar elements, but some options vary with the ASA.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There are many options that can be used with ACLs. However, for most needs, a more useful and condensed version of the syntax is shown in the figure.</a:t>
            </a:r>
          </a:p>
        </p:txBody>
      </p:sp>
      <p:pic>
        <p:nvPicPr>
          <p:cNvPr id="5" name="Picture 4">
            <a:extLst>
              <a:ext uri="{FF2B5EF4-FFF2-40B4-BE49-F238E27FC236}">
                <a16:creationId xmlns:a16="http://schemas.microsoft.com/office/drawing/2014/main" id="{06848DA5-1F32-4613-9D6A-044B03A6FD4B}"/>
              </a:ext>
            </a:extLst>
          </p:cNvPr>
          <p:cNvPicPr>
            <a:picLocks noChangeAspect="1"/>
          </p:cNvPicPr>
          <p:nvPr/>
        </p:nvPicPr>
        <p:blipFill>
          <a:blip r:embed="rId3"/>
          <a:stretch>
            <a:fillRect/>
          </a:stretch>
        </p:blipFill>
        <p:spPr>
          <a:xfrm>
            <a:off x="2694878" y="787062"/>
            <a:ext cx="6220522" cy="3842088"/>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Syntax for Configuring an ASA ACL (Cont.)</a:t>
            </a:r>
          </a:p>
        </p:txBody>
      </p:sp>
      <p:sp>
        <p:nvSpPr>
          <p:cNvPr id="7" name="TextBox 6">
            <a:extLst>
              <a:ext uri="{FF2B5EF4-FFF2-40B4-BE49-F238E27FC236}">
                <a16:creationId xmlns:a16="http://schemas.microsoft.com/office/drawing/2014/main" id="{26D672E1-1971-4EED-95DB-0AA2B0AA9269}"/>
              </a:ext>
            </a:extLst>
          </p:cNvPr>
          <p:cNvSpPr txBox="1"/>
          <p:nvPr/>
        </p:nvSpPr>
        <p:spPr>
          <a:xfrm>
            <a:off x="91439" y="731520"/>
            <a:ext cx="8689953" cy="338554"/>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The table describes elements of an ASA ACL.</a:t>
            </a:r>
          </a:p>
        </p:txBody>
      </p:sp>
      <p:graphicFrame>
        <p:nvGraphicFramePr>
          <p:cNvPr id="39" name="Table 38"/>
          <p:cNvGraphicFramePr>
            <a:graphicFrameLocks noGrp="1"/>
          </p:cNvGraphicFramePr>
          <p:nvPr>
            <p:extLst>
              <p:ext uri="{D42A27DB-BD31-4B8C-83A1-F6EECF244321}">
                <p14:modId xmlns:p14="http://schemas.microsoft.com/office/powerpoint/2010/main" val="3367667975"/>
              </p:ext>
            </p:extLst>
          </p:nvPr>
        </p:nvGraphicFramePr>
        <p:xfrm>
          <a:off x="182878" y="1284890"/>
          <a:ext cx="8689953" cy="3535680"/>
        </p:xfrm>
        <a:graphic>
          <a:graphicData uri="http://schemas.openxmlformats.org/drawingml/2006/table">
            <a:tbl>
              <a:tblPr/>
              <a:tblGrid>
                <a:gridCol w="1817604">
                  <a:extLst>
                    <a:ext uri="{9D8B030D-6E8A-4147-A177-3AD203B41FA5}">
                      <a16:colId xmlns:a16="http://schemas.microsoft.com/office/drawing/2014/main" val="20000"/>
                    </a:ext>
                  </a:extLst>
                </a:gridCol>
                <a:gridCol w="6872349">
                  <a:extLst>
                    <a:ext uri="{9D8B030D-6E8A-4147-A177-3AD203B41FA5}">
                      <a16:colId xmlns:a16="http://schemas.microsoft.com/office/drawing/2014/main" val="20001"/>
                    </a:ext>
                  </a:extLst>
                </a:gridCol>
              </a:tblGrid>
              <a:tr h="0">
                <a:tc>
                  <a:txBody>
                    <a:bodyPr/>
                    <a:lstStyle/>
                    <a:p>
                      <a:r>
                        <a:rPr lang="en-US" sz="1200" dirty="0">
                          <a:solidFill>
                            <a:srgbClr val="FFFFFF"/>
                          </a:solidFill>
                        </a:rPr>
                        <a:t>Element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000" b="0" dirty="0">
                          <a:latin typeface="Arial" panose="020B0604020202020204" pitchFamily="34" charset="0"/>
                          <a:cs typeface="Arial" panose="020B0604020202020204" pitchFamily="34" charset="0"/>
                        </a:rPr>
                        <a:t>ACL id</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000" dirty="0">
                          <a:latin typeface="Arial" panose="020B0604020202020204" pitchFamily="34" charset="0"/>
                          <a:cs typeface="Arial" panose="020B0604020202020204" pitchFamily="34" charset="0"/>
                        </a:rPr>
                        <a:t>The name of the ACL.</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86720615"/>
                  </a:ext>
                </a:extLst>
              </a:tr>
              <a:tr h="0">
                <a:tc>
                  <a:txBody>
                    <a:bodyPr/>
                    <a:lstStyle/>
                    <a:p>
                      <a:r>
                        <a:rPr lang="en-US" sz="1000" dirty="0">
                          <a:solidFill>
                            <a:srgbClr val="58585B"/>
                          </a:solidFill>
                          <a:latin typeface="Arial" panose="020B0604020202020204" pitchFamily="34" charset="0"/>
                          <a:cs typeface="Arial" panose="020B0604020202020204" pitchFamily="34" charset="0"/>
                        </a:rPr>
                        <a:t>Action</a:t>
                      </a:r>
                      <a:endParaRPr lang="en-US" sz="10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000" dirty="0">
                          <a:solidFill>
                            <a:srgbClr val="58585B"/>
                          </a:solidFill>
                          <a:latin typeface="Arial" panose="020B0604020202020204" pitchFamily="34" charset="0"/>
                          <a:cs typeface="Arial" panose="020B0604020202020204" pitchFamily="34" charset="0"/>
                        </a:rPr>
                        <a:t>Can be </a:t>
                      </a:r>
                      <a:r>
                        <a:rPr lang="en-US" sz="1000" b="1" dirty="0">
                          <a:solidFill>
                            <a:srgbClr val="58585B"/>
                          </a:solidFill>
                          <a:latin typeface="Arial" panose="020B0604020202020204" pitchFamily="34" charset="0"/>
                          <a:cs typeface="Arial" panose="020B0604020202020204" pitchFamily="34" charset="0"/>
                        </a:rPr>
                        <a:t>permit</a:t>
                      </a:r>
                      <a:r>
                        <a:rPr lang="en-US" sz="1000" dirty="0">
                          <a:solidFill>
                            <a:srgbClr val="58585B"/>
                          </a:solidFill>
                          <a:latin typeface="Arial" panose="020B0604020202020204" pitchFamily="34" charset="0"/>
                          <a:cs typeface="Arial" panose="020B0604020202020204" pitchFamily="34" charset="0"/>
                        </a:rPr>
                        <a:t> or </a:t>
                      </a:r>
                      <a:r>
                        <a:rPr lang="en-US" sz="1000" b="1" dirty="0">
                          <a:solidFill>
                            <a:srgbClr val="58585B"/>
                          </a:solidFill>
                          <a:latin typeface="Arial" panose="020B0604020202020204" pitchFamily="34" charset="0"/>
                          <a:cs typeface="Arial" panose="020B0604020202020204" pitchFamily="34" charset="0"/>
                        </a:rPr>
                        <a:t>deny</a:t>
                      </a:r>
                      <a:r>
                        <a:rPr lang="en-US" sz="1000" dirty="0">
                          <a:solidFill>
                            <a:srgbClr val="58585B"/>
                          </a:solidFill>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000" dirty="0">
                          <a:solidFill>
                            <a:srgbClr val="58585B"/>
                          </a:solidFill>
                          <a:latin typeface="Arial" panose="020B0604020202020204" pitchFamily="34" charset="0"/>
                          <a:cs typeface="Arial" panose="020B0604020202020204" pitchFamily="34" charset="0"/>
                        </a:rPr>
                        <a:t>Protocol number - Source</a:t>
                      </a:r>
                      <a:endParaRPr lang="en-US" sz="10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000" dirty="0">
                          <a:solidFill>
                            <a:srgbClr val="58585B"/>
                          </a:solidFill>
                          <a:latin typeface="Arial" panose="020B0604020202020204" pitchFamily="34" charset="0"/>
                          <a:cs typeface="Arial" panose="020B0604020202020204" pitchFamily="34" charset="0"/>
                        </a:rPr>
                        <a:t>Can be IP for all traffic, or the name / IP protocol number (0-250) including icmp ( 1), tcp ( 6), udp ( 17), or a protocol object-group.</a:t>
                      </a:r>
                      <a:endParaRPr lang="en-US" sz="10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000" dirty="0">
                          <a:solidFill>
                            <a:srgbClr val="58585B"/>
                          </a:solidFill>
                          <a:latin typeface="Arial" panose="020B0604020202020204" pitchFamily="34" charset="0"/>
                          <a:cs typeface="Arial" panose="020B0604020202020204" pitchFamily="34" charset="0"/>
                        </a:rPr>
                        <a:t>Source</a:t>
                      </a:r>
                      <a:endParaRPr lang="en-US" sz="10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171450" indent="-171450">
                        <a:buFont typeface="Arial" panose="020B0604020202020204" pitchFamily="34" charset="0"/>
                        <a:buChar char="•"/>
                      </a:pPr>
                      <a:r>
                        <a:rPr lang="en-US" sz="1000" dirty="0">
                          <a:solidFill>
                            <a:srgbClr val="58585B"/>
                          </a:solidFill>
                          <a:latin typeface="Arial" panose="020B0604020202020204" pitchFamily="34" charset="0"/>
                          <a:cs typeface="Arial" panose="020B0604020202020204" pitchFamily="34" charset="0"/>
                        </a:rPr>
                        <a:t>Identifies the source and can be </a:t>
                      </a:r>
                      <a:r>
                        <a:rPr lang="en-US" sz="1000" b="1" dirty="0">
                          <a:solidFill>
                            <a:srgbClr val="58585B"/>
                          </a:solidFill>
                          <a:latin typeface="Arial" panose="020B0604020202020204" pitchFamily="34" charset="0"/>
                          <a:cs typeface="Arial" panose="020B0604020202020204" pitchFamily="34" charset="0"/>
                        </a:rPr>
                        <a:t>any</a:t>
                      </a:r>
                      <a:r>
                        <a:rPr lang="en-US" sz="1000" dirty="0">
                          <a:solidFill>
                            <a:srgbClr val="58585B"/>
                          </a:solidFill>
                          <a:latin typeface="Arial" panose="020B0604020202020204" pitchFamily="34" charset="0"/>
                          <a:cs typeface="Arial" panose="020B0604020202020204" pitchFamily="34" charset="0"/>
                        </a:rPr>
                        <a:t>, a host, a network, or a network object group.</a:t>
                      </a:r>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a:solidFill>
                            <a:srgbClr val="58585B"/>
                          </a:solidFill>
                          <a:latin typeface="Arial" panose="020B0604020202020204" pitchFamily="34" charset="0"/>
                          <a:cs typeface="Arial" panose="020B0604020202020204" pitchFamily="34" charset="0"/>
                        </a:rPr>
                        <a:t>For to-the-box-traffic filtering, the interface keyword is used to specify the source interface of the ASA.</a:t>
                      </a:r>
                      <a:endParaRPr lang="en-US" sz="10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000" dirty="0">
                          <a:solidFill>
                            <a:srgbClr val="58585B"/>
                          </a:solidFill>
                          <a:latin typeface="Arial" panose="020B0604020202020204" pitchFamily="34" charset="0"/>
                          <a:cs typeface="Arial" panose="020B0604020202020204" pitchFamily="34" charset="0"/>
                        </a:rPr>
                        <a:t>Source port operator</a:t>
                      </a:r>
                      <a:endParaRPr lang="en-US" sz="10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US" sz="1000" dirty="0">
                          <a:solidFill>
                            <a:srgbClr val="58585B"/>
                          </a:solidFill>
                          <a:latin typeface="Arial" panose="020B0604020202020204" pitchFamily="34" charset="0"/>
                          <a:cs typeface="Arial" panose="020B0604020202020204" pitchFamily="34" charset="0"/>
                        </a:rPr>
                        <a:t>(Optional) Operand is used in conjunction with the source port.</a:t>
                      </a:r>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a:solidFill>
                            <a:srgbClr val="58585B"/>
                          </a:solidFill>
                          <a:latin typeface="Arial" panose="020B0604020202020204" pitchFamily="34" charset="0"/>
                          <a:cs typeface="Arial" panose="020B0604020202020204" pitchFamily="34" charset="0"/>
                        </a:rPr>
                        <a:t>Valid operands include </a:t>
                      </a:r>
                      <a:r>
                        <a:rPr lang="en-US" sz="1000" b="1" dirty="0">
                          <a:solidFill>
                            <a:srgbClr val="58585B"/>
                          </a:solidFill>
                          <a:latin typeface="Arial" panose="020B0604020202020204" pitchFamily="34" charset="0"/>
                          <a:cs typeface="Arial" panose="020B0604020202020204" pitchFamily="34" charset="0"/>
                        </a:rPr>
                        <a:t>lt</a:t>
                      </a:r>
                      <a:r>
                        <a:rPr lang="en-US" sz="1000" dirty="0">
                          <a:solidFill>
                            <a:srgbClr val="58585B"/>
                          </a:solidFill>
                          <a:latin typeface="Arial" panose="020B0604020202020204" pitchFamily="34" charset="0"/>
                          <a:cs typeface="Arial" panose="020B0604020202020204" pitchFamily="34" charset="0"/>
                        </a:rPr>
                        <a:t> (less than), </a:t>
                      </a:r>
                      <a:r>
                        <a:rPr lang="en-US" sz="1000" b="1" dirty="0">
                          <a:solidFill>
                            <a:srgbClr val="58585B"/>
                          </a:solidFill>
                          <a:latin typeface="Arial" panose="020B0604020202020204" pitchFamily="34" charset="0"/>
                          <a:cs typeface="Arial" panose="020B0604020202020204" pitchFamily="34" charset="0"/>
                        </a:rPr>
                        <a:t>gt </a:t>
                      </a:r>
                      <a:r>
                        <a:rPr lang="en-US" sz="1000" dirty="0">
                          <a:solidFill>
                            <a:srgbClr val="58585B"/>
                          </a:solidFill>
                          <a:latin typeface="Arial" panose="020B0604020202020204" pitchFamily="34" charset="0"/>
                          <a:cs typeface="Arial" panose="020B0604020202020204" pitchFamily="34" charset="0"/>
                        </a:rPr>
                        <a:t>(greater than), </a:t>
                      </a:r>
                      <a:r>
                        <a:rPr lang="en-US" sz="1000" b="1" dirty="0">
                          <a:solidFill>
                            <a:srgbClr val="58585B"/>
                          </a:solidFill>
                          <a:latin typeface="Arial" panose="020B0604020202020204" pitchFamily="34" charset="0"/>
                          <a:cs typeface="Arial" panose="020B0604020202020204" pitchFamily="34" charset="0"/>
                        </a:rPr>
                        <a:t>eq</a:t>
                      </a:r>
                      <a:r>
                        <a:rPr lang="en-US" sz="1000" dirty="0">
                          <a:solidFill>
                            <a:srgbClr val="58585B"/>
                          </a:solidFill>
                          <a:latin typeface="Arial" panose="020B0604020202020204" pitchFamily="34" charset="0"/>
                          <a:cs typeface="Arial" panose="020B0604020202020204" pitchFamily="34" charset="0"/>
                        </a:rPr>
                        <a:t> (equal), </a:t>
                      </a:r>
                      <a:r>
                        <a:rPr lang="en-US" sz="1000" b="1" dirty="0">
                          <a:solidFill>
                            <a:srgbClr val="58585B"/>
                          </a:solidFill>
                          <a:latin typeface="Arial" panose="020B0604020202020204" pitchFamily="34" charset="0"/>
                          <a:cs typeface="Arial" panose="020B0604020202020204" pitchFamily="34" charset="0"/>
                        </a:rPr>
                        <a:t>neq</a:t>
                      </a:r>
                      <a:r>
                        <a:rPr lang="en-US" sz="1000" dirty="0">
                          <a:solidFill>
                            <a:srgbClr val="58585B"/>
                          </a:solidFill>
                          <a:latin typeface="Arial" panose="020B0604020202020204" pitchFamily="34" charset="0"/>
                          <a:cs typeface="Arial" panose="020B0604020202020204" pitchFamily="34" charset="0"/>
                        </a:rPr>
                        <a:t> (not equal), and </a:t>
                      </a:r>
                      <a:r>
                        <a:rPr lang="en-US" sz="1000" b="1" dirty="0">
                          <a:solidFill>
                            <a:srgbClr val="58585B"/>
                          </a:solidFill>
                          <a:latin typeface="Arial" panose="020B0604020202020204" pitchFamily="34" charset="0"/>
                          <a:cs typeface="Arial" panose="020B0604020202020204" pitchFamily="34" charset="0"/>
                        </a:rPr>
                        <a:t>range</a:t>
                      </a:r>
                      <a:r>
                        <a:rPr lang="en-US" sz="1000" dirty="0">
                          <a:solidFill>
                            <a:srgbClr val="58585B"/>
                          </a:solidFill>
                          <a:latin typeface="Arial" panose="020B0604020202020204" pitchFamily="34" charset="0"/>
                          <a:cs typeface="Arial" panose="020B0604020202020204" pitchFamily="34" charset="0"/>
                        </a:rPr>
                        <a:t> for an inclusive range.</a:t>
                      </a:r>
                      <a:endParaRPr lang="en-US" sz="10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000" dirty="0">
                          <a:solidFill>
                            <a:srgbClr val="58585B"/>
                          </a:solidFill>
                          <a:latin typeface="Arial" panose="020B0604020202020204" pitchFamily="34" charset="0"/>
                          <a:cs typeface="Arial" panose="020B0604020202020204" pitchFamily="34" charset="0"/>
                        </a:rPr>
                        <a:t>Source port</a:t>
                      </a:r>
                      <a:endParaRPr lang="en-US" sz="10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000" dirty="0">
                          <a:solidFill>
                            <a:srgbClr val="58585B"/>
                          </a:solidFill>
                          <a:latin typeface="Arial" panose="020B0604020202020204" pitchFamily="34" charset="0"/>
                          <a:cs typeface="Arial" panose="020B0604020202020204" pitchFamily="34" charset="0"/>
                        </a:rPr>
                        <a:t>(Optional) Can be the actual TCP or UDP port number, select port names, or service object group.</a:t>
                      </a:r>
                      <a:endParaRPr lang="en-US" sz="10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0">
                <a:tc>
                  <a:txBody>
                    <a:bodyPr/>
                    <a:lstStyle/>
                    <a:p>
                      <a:r>
                        <a:rPr lang="en-US" sz="1000" dirty="0">
                          <a:solidFill>
                            <a:srgbClr val="58585B"/>
                          </a:solidFill>
                          <a:latin typeface="Arial" panose="020B0604020202020204" pitchFamily="34" charset="0"/>
                          <a:cs typeface="Arial" panose="020B0604020202020204" pitchFamily="34" charset="0"/>
                        </a:rPr>
                        <a:t>Destination</a:t>
                      </a:r>
                      <a:endParaRPr lang="en-US" sz="10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US" sz="1000" dirty="0">
                          <a:solidFill>
                            <a:srgbClr val="58585B"/>
                          </a:solidFill>
                          <a:latin typeface="Arial" panose="020B0604020202020204" pitchFamily="34" charset="0"/>
                          <a:cs typeface="Arial" panose="020B0604020202020204" pitchFamily="34" charset="0"/>
                        </a:rPr>
                        <a:t>Identifies the destination and like the source, it can be</a:t>
                      </a:r>
                      <a:r>
                        <a:rPr lang="en-US" sz="1000" b="1" dirty="0">
                          <a:solidFill>
                            <a:srgbClr val="58585B"/>
                          </a:solidFill>
                          <a:latin typeface="Arial" panose="020B0604020202020204" pitchFamily="34" charset="0"/>
                          <a:cs typeface="Arial" panose="020B0604020202020204" pitchFamily="34" charset="0"/>
                        </a:rPr>
                        <a:t> any</a:t>
                      </a:r>
                      <a:r>
                        <a:rPr lang="en-US" sz="1000" dirty="0">
                          <a:solidFill>
                            <a:srgbClr val="58585B"/>
                          </a:solidFill>
                          <a:latin typeface="Arial" panose="020B0604020202020204" pitchFamily="34" charset="0"/>
                          <a:cs typeface="Arial" panose="020B0604020202020204" pitchFamily="34" charset="0"/>
                        </a:rPr>
                        <a:t>, a host, a network, or a network object group. </a:t>
                      </a:r>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a:solidFill>
                            <a:srgbClr val="58585B"/>
                          </a:solidFill>
                          <a:latin typeface="Arial" panose="020B0604020202020204" pitchFamily="34" charset="0"/>
                          <a:cs typeface="Arial" panose="020B0604020202020204" pitchFamily="34" charset="0"/>
                        </a:rPr>
                        <a:t>For to-the-box-traffic filtering, the interface keyword is used to specify the destination interface of the ASA.</a:t>
                      </a:r>
                      <a:endParaRPr lang="en-US" sz="10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0">
                <a:tc>
                  <a:txBody>
                    <a:bodyPr/>
                    <a:lstStyle/>
                    <a:p>
                      <a:r>
                        <a:rPr lang="en-US" sz="1000" dirty="0">
                          <a:solidFill>
                            <a:srgbClr val="58585B"/>
                          </a:solidFill>
                          <a:latin typeface="Arial" panose="020B0604020202020204" pitchFamily="34" charset="0"/>
                          <a:cs typeface="Arial" panose="020B0604020202020204" pitchFamily="34" charset="0"/>
                        </a:rPr>
                        <a:t>Destination port operator</a:t>
                      </a:r>
                      <a:endParaRPr lang="en-US" sz="10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171450" indent="-171450">
                        <a:buFont typeface="Arial" panose="020B0604020202020204" pitchFamily="34" charset="0"/>
                        <a:buChar char="•"/>
                      </a:pPr>
                      <a:r>
                        <a:rPr lang="en-US" sz="1000" dirty="0">
                          <a:solidFill>
                            <a:srgbClr val="58585B"/>
                          </a:solidFill>
                          <a:latin typeface="Arial" panose="020B0604020202020204" pitchFamily="34" charset="0"/>
                          <a:cs typeface="Arial" panose="020B0604020202020204" pitchFamily="34" charset="0"/>
                        </a:rPr>
                        <a:t>(Optional) Operand is used in conjunction with the destination port.</a:t>
                      </a:r>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a:solidFill>
                            <a:srgbClr val="58585B"/>
                          </a:solidFill>
                          <a:latin typeface="Arial" panose="020B0604020202020204" pitchFamily="34" charset="0"/>
                          <a:cs typeface="Arial" panose="020B0604020202020204" pitchFamily="34" charset="0"/>
                        </a:rPr>
                        <a:t> Valid operands are the same as the source port operands.</a:t>
                      </a:r>
                      <a:endParaRPr lang="en-US" sz="10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7"/>
                  </a:ext>
                </a:extLst>
              </a:tr>
              <a:tr h="0">
                <a:tc>
                  <a:txBody>
                    <a:bodyPr/>
                    <a:lstStyle/>
                    <a:p>
                      <a:r>
                        <a:rPr lang="en-US" sz="1000" dirty="0">
                          <a:solidFill>
                            <a:srgbClr val="58585B"/>
                          </a:solidFill>
                          <a:latin typeface="Arial" panose="020B0604020202020204" pitchFamily="34" charset="0"/>
                          <a:cs typeface="Arial" panose="020B0604020202020204" pitchFamily="34" charset="0"/>
                        </a:rPr>
                        <a:t>Destination port</a:t>
                      </a:r>
                      <a:endParaRPr lang="en-US" sz="10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000" dirty="0">
                          <a:solidFill>
                            <a:srgbClr val="58585B"/>
                          </a:solidFill>
                          <a:latin typeface="Arial" panose="020B0604020202020204" pitchFamily="34" charset="0"/>
                          <a:cs typeface="Arial" panose="020B0604020202020204" pitchFamily="34" charset="0"/>
                        </a:rPr>
                        <a:t>(Optional) Can be the actual TCP or UDP port number, select port names, or service object group.</a:t>
                      </a:r>
                      <a:endParaRPr lang="en-US" sz="10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0">
                <a:tc>
                  <a:txBody>
                    <a:bodyPr/>
                    <a:lstStyle/>
                    <a:p>
                      <a:r>
                        <a:rPr lang="en-US" sz="1000" dirty="0">
                          <a:solidFill>
                            <a:srgbClr val="58585B"/>
                          </a:solidFill>
                          <a:latin typeface="Arial" panose="020B0604020202020204" pitchFamily="34" charset="0"/>
                          <a:cs typeface="Arial" panose="020B0604020202020204" pitchFamily="34" charset="0"/>
                        </a:rPr>
                        <a:t>Log</a:t>
                      </a:r>
                      <a:endParaRPr lang="en-US" sz="10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000" dirty="0">
                          <a:solidFill>
                            <a:srgbClr val="58585B"/>
                          </a:solidFill>
                          <a:latin typeface="Arial" panose="020B0604020202020204" pitchFamily="34" charset="0"/>
                          <a:cs typeface="Arial" panose="020B0604020202020204" pitchFamily="34" charset="0"/>
                        </a:rPr>
                        <a:t>Can set elements for syslog including severity level and log interval.</a:t>
                      </a:r>
                      <a:endParaRPr lang="en-US" sz="10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9"/>
                  </a:ext>
                </a:extLst>
              </a:tr>
              <a:tr h="0">
                <a:tc>
                  <a:txBody>
                    <a:bodyPr/>
                    <a:lstStyle/>
                    <a:p>
                      <a:r>
                        <a:rPr lang="en-US" sz="1000" dirty="0">
                          <a:solidFill>
                            <a:srgbClr val="58585B"/>
                          </a:solidFill>
                          <a:latin typeface="Arial" panose="020B0604020202020204" pitchFamily="34" charset="0"/>
                          <a:cs typeface="Arial" panose="020B0604020202020204" pitchFamily="34" charset="0"/>
                        </a:rPr>
                        <a:t>Time range</a:t>
                      </a:r>
                      <a:endParaRPr lang="en-US" sz="10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000" dirty="0">
                          <a:solidFill>
                            <a:srgbClr val="58585B"/>
                          </a:solidFill>
                          <a:latin typeface="Arial" panose="020B0604020202020204" pitchFamily="34" charset="0"/>
                          <a:cs typeface="Arial" panose="020B0604020202020204" pitchFamily="34" charset="0"/>
                        </a:rPr>
                        <a:t>(Optional) Specify a time range for the ACE.</a:t>
                      </a:r>
                      <a:endParaRPr lang="en-US" sz="10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45</a:t>
            </a:fld>
            <a:endParaRPr lang="en-US" dirty="0"/>
          </a:p>
        </p:txBody>
      </p:sp>
    </p:spTree>
    <p:extLst>
      <p:ext uri="{BB962C8B-B14F-4D97-AF65-F5344CB8AC3E}">
        <p14:creationId xmlns:p14="http://schemas.microsoft.com/office/powerpoint/2010/main" val="3134746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 3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Syntax for Applying an ASA ACL</a:t>
            </a:r>
          </a:p>
        </p:txBody>
      </p:sp>
      <p:sp>
        <p:nvSpPr>
          <p:cNvPr id="7" name="TextBox 6">
            <a:extLst>
              <a:ext uri="{FF2B5EF4-FFF2-40B4-BE49-F238E27FC236}">
                <a16:creationId xmlns:a16="http://schemas.microsoft.com/office/drawing/2014/main" id="{FB76DFE4-5DB4-443B-9263-4CDD4E5FFE92}"/>
              </a:ext>
            </a:extLst>
          </p:cNvPr>
          <p:cNvSpPr txBox="1"/>
          <p:nvPr/>
        </p:nvSpPr>
        <p:spPr>
          <a:xfrm>
            <a:off x="-1" y="801217"/>
            <a:ext cx="9199179" cy="1077218"/>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The example displays the command syntax and parameter description for applying the ACL to an interface using the </a:t>
            </a:r>
            <a:r>
              <a:rPr lang="en-US" sz="1600" b="1" dirty="0">
                <a:latin typeface="Arial" panose="020B0604020202020204" pitchFamily="34" charset="0"/>
                <a:cs typeface="Arial" panose="020B0604020202020204" pitchFamily="34" charset="0"/>
              </a:rPr>
              <a:t>access-group</a:t>
            </a:r>
            <a:r>
              <a:rPr lang="en-US" sz="1600" dirty="0">
                <a:latin typeface="Arial" panose="020B0604020202020204" pitchFamily="34" charset="0"/>
                <a:cs typeface="Arial" panose="020B0604020202020204" pitchFamily="34" charset="0"/>
              </a:rPr>
              <a:t> command syntax. To verify ACLs, use the </a:t>
            </a:r>
            <a:r>
              <a:rPr lang="en-US" sz="1600" b="1" dirty="0">
                <a:latin typeface="Arial" panose="020B0604020202020204" pitchFamily="34" charset="0"/>
                <a:cs typeface="Arial" panose="020B0604020202020204" pitchFamily="34" charset="0"/>
              </a:rPr>
              <a:t>show access-list </a:t>
            </a:r>
            <a:r>
              <a:rPr lang="en-US" sz="1600" dirty="0">
                <a:latin typeface="Arial" panose="020B0604020202020204" pitchFamily="34" charset="0"/>
                <a:cs typeface="Arial" panose="020B0604020202020204" pitchFamily="34" charset="0"/>
              </a:rPr>
              <a:t>and </a:t>
            </a:r>
            <a:r>
              <a:rPr lang="en-US" sz="1600" b="1" dirty="0">
                <a:latin typeface="Arial" panose="020B0604020202020204" pitchFamily="34" charset="0"/>
                <a:cs typeface="Arial" panose="020B0604020202020204" pitchFamily="34" charset="0"/>
              </a:rPr>
              <a:t>show running-config access-list </a:t>
            </a:r>
            <a:r>
              <a:rPr lang="en-US" sz="1600" dirty="0">
                <a:latin typeface="Arial" panose="020B0604020202020204" pitchFamily="34" charset="0"/>
                <a:cs typeface="Arial" panose="020B0604020202020204" pitchFamily="34" charset="0"/>
              </a:rPr>
              <a:t>commands. To erase a configured ACL, use the </a:t>
            </a:r>
            <a:r>
              <a:rPr lang="en-US" sz="1600" b="1" dirty="0">
                <a:latin typeface="Arial" panose="020B0604020202020204" pitchFamily="34" charset="0"/>
                <a:cs typeface="Arial" panose="020B0604020202020204" pitchFamily="34" charset="0"/>
              </a:rPr>
              <a:t>clear configure access-list</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id</a:t>
            </a:r>
            <a:r>
              <a:rPr lang="en-US" sz="1600" dirty="0">
                <a:latin typeface="Arial" panose="020B0604020202020204" pitchFamily="34" charset="0"/>
                <a:cs typeface="Arial" panose="020B0604020202020204" pitchFamily="34" charset="0"/>
              </a:rPr>
              <a:t> command.</a:t>
            </a:r>
          </a:p>
        </p:txBody>
      </p:sp>
      <p:graphicFrame>
        <p:nvGraphicFramePr>
          <p:cNvPr id="40" name="Table 39"/>
          <p:cNvGraphicFramePr>
            <a:graphicFrameLocks noGrp="1"/>
          </p:cNvGraphicFramePr>
          <p:nvPr>
            <p:extLst>
              <p:ext uri="{D42A27DB-BD31-4B8C-83A1-F6EECF244321}">
                <p14:modId xmlns:p14="http://schemas.microsoft.com/office/powerpoint/2010/main" val="4097284038"/>
              </p:ext>
            </p:extLst>
          </p:nvPr>
        </p:nvGraphicFramePr>
        <p:xfrm>
          <a:off x="119028" y="2259003"/>
          <a:ext cx="8961120" cy="2331720"/>
        </p:xfrm>
        <a:graphic>
          <a:graphicData uri="http://schemas.openxmlformats.org/drawingml/2006/table">
            <a:tbl>
              <a:tblPr/>
              <a:tblGrid>
                <a:gridCol w="1976900">
                  <a:extLst>
                    <a:ext uri="{9D8B030D-6E8A-4147-A177-3AD203B41FA5}">
                      <a16:colId xmlns:a16="http://schemas.microsoft.com/office/drawing/2014/main" val="20000"/>
                    </a:ext>
                  </a:extLst>
                </a:gridCol>
                <a:gridCol w="6984220">
                  <a:extLst>
                    <a:ext uri="{9D8B030D-6E8A-4147-A177-3AD203B41FA5}">
                      <a16:colId xmlns:a16="http://schemas.microsoft.com/office/drawing/2014/main" val="20001"/>
                    </a:ext>
                  </a:extLst>
                </a:gridCol>
              </a:tblGrid>
              <a:tr h="0">
                <a:tc>
                  <a:txBody>
                    <a:bodyPr/>
                    <a:lstStyle/>
                    <a:p>
                      <a:r>
                        <a:rPr lang="en-US" sz="1200" dirty="0">
                          <a:solidFill>
                            <a:srgbClr val="FFFFFF"/>
                          </a:solidFill>
                        </a:rPr>
                        <a:t>Syntax</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b="1" i="0" dirty="0">
                          <a:solidFill>
                            <a:srgbClr val="58585B"/>
                          </a:solidFill>
                          <a:latin typeface="Courier New" panose="02070309020205020404" pitchFamily="49" charset="0"/>
                          <a:cs typeface="Courier New" panose="02070309020205020404" pitchFamily="49" charset="0"/>
                        </a:rPr>
                        <a:t>access-group</a:t>
                      </a:r>
                      <a:endParaRPr lang="en-US" sz="1200" b="1" i="0"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Keyword used to apply an ACL to an interface.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i="1" dirty="0">
                          <a:solidFill>
                            <a:srgbClr val="58585B"/>
                          </a:solidFill>
                          <a:latin typeface="Courier New" panose="02070309020205020404" pitchFamily="49" charset="0"/>
                          <a:cs typeface="Courier New" panose="02070309020205020404" pitchFamily="49" charset="0"/>
                        </a:rPr>
                        <a:t>id</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The name of the actual ACL to be applied to an interface.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in</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The ACL will filter inbound packets.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out</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The ACL will filter outbound packets.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interface</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Keyword to specify the interface to which to apply the ACL.</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0">
                <a:tc>
                  <a:txBody>
                    <a:bodyPr/>
                    <a:lstStyle/>
                    <a:p>
                      <a:pPr marL="0" algn="l" defTabSz="914400" rtl="0" eaLnBrk="1" latinLnBrk="0" hangingPunct="1"/>
                      <a:r>
                        <a:rPr lang="en-US" sz="1200" b="1" kern="1200" dirty="0">
                          <a:solidFill>
                            <a:srgbClr val="58585B"/>
                          </a:solidFill>
                          <a:latin typeface="Courier New" panose="02070309020205020404" pitchFamily="49" charset="0"/>
                          <a:ea typeface="+mn-ea"/>
                          <a:cs typeface="Courier New" panose="02070309020205020404" pitchFamily="49" charset="0"/>
                        </a:rPr>
                        <a:t>if_name</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r>
                        <a:rPr lang="en-US" sz="1200" b="0" kern="1200" dirty="0">
                          <a:solidFill>
                            <a:srgbClr val="58585B"/>
                          </a:solidFill>
                          <a:latin typeface="+mn-lt"/>
                          <a:ea typeface="+mn-ea"/>
                          <a:cs typeface="+mn-cs"/>
                        </a:rPr>
                        <a:t>The name of the interface to which to apply an ACL.</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per-user-override</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Option that allows downloadable ACLs to override the entries on the interface ACL.</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7"/>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control-plane</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Keyword to specify whether the applied ACL analyzes traffic destined to ASA for management purposes.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bl>
          </a:graphicData>
        </a:graphic>
      </p:graphicFrame>
      <p:pic>
        <p:nvPicPr>
          <p:cNvPr id="5" name="Picture 4">
            <a:extLst>
              <a:ext uri="{FF2B5EF4-FFF2-40B4-BE49-F238E27FC236}">
                <a16:creationId xmlns:a16="http://schemas.microsoft.com/office/drawing/2014/main" id="{C8E7B3EC-374E-498F-9BE5-73B417C0EA86}"/>
              </a:ext>
            </a:extLst>
          </p:cNvPr>
          <p:cNvPicPr>
            <a:picLocks noChangeAspect="1"/>
          </p:cNvPicPr>
          <p:nvPr/>
        </p:nvPicPr>
        <p:blipFill>
          <a:blip r:embed="rId3"/>
          <a:stretch>
            <a:fillRect/>
          </a:stretch>
        </p:blipFill>
        <p:spPr>
          <a:xfrm>
            <a:off x="63852" y="1835388"/>
            <a:ext cx="9144000" cy="47595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 4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ASA ACL Examples</a:t>
            </a:r>
          </a:p>
        </p:txBody>
      </p:sp>
      <p:sp>
        <p:nvSpPr>
          <p:cNvPr id="9" name="TextBox 8">
            <a:extLst>
              <a:ext uri="{FF2B5EF4-FFF2-40B4-BE49-F238E27FC236}">
                <a16:creationId xmlns:a16="http://schemas.microsoft.com/office/drawing/2014/main" id="{E75F2F6F-B147-43EE-ACDD-A8B872D71E3F}"/>
              </a:ext>
            </a:extLst>
          </p:cNvPr>
          <p:cNvSpPr txBox="1"/>
          <p:nvPr/>
        </p:nvSpPr>
        <p:spPr>
          <a:xfrm>
            <a:off x="72828" y="836868"/>
            <a:ext cx="6619285" cy="923330"/>
          </a:xfrm>
          <a:prstGeom prst="rect">
            <a:avLst/>
          </a:prstGeom>
          <a:noFill/>
        </p:spPr>
        <p:txBody>
          <a:bodyPr wrap="square">
            <a:spAutoFit/>
          </a:bodyPr>
          <a:lstStyle/>
          <a:p>
            <a:r>
              <a:rPr lang="en-US" dirty="0">
                <a:effectLst/>
              </a:rPr>
              <a:t>Example 1</a:t>
            </a:r>
          </a:p>
          <a:p>
            <a:pPr>
              <a:buFont typeface="Arial" panose="020B0604020202020204" pitchFamily="34" charset="0"/>
              <a:buChar char="•"/>
            </a:pPr>
            <a:r>
              <a:rPr lang="en-US" dirty="0">
                <a:effectLst/>
              </a:rPr>
              <a:t>ACL allows all hosts on the inside network to go through the ASA.</a:t>
            </a:r>
          </a:p>
          <a:p>
            <a:pPr>
              <a:buFont typeface="Arial" panose="020B0604020202020204" pitchFamily="34" charset="0"/>
              <a:buChar char="•"/>
            </a:pPr>
            <a:r>
              <a:rPr lang="en-US" dirty="0">
                <a:effectLst/>
              </a:rPr>
              <a:t>By default, all other traffic is denied unless explicitly permitted.</a:t>
            </a:r>
          </a:p>
        </p:txBody>
      </p:sp>
      <p:pic>
        <p:nvPicPr>
          <p:cNvPr id="10" name="Picture 9">
            <a:extLst>
              <a:ext uri="{FF2B5EF4-FFF2-40B4-BE49-F238E27FC236}">
                <a16:creationId xmlns:a16="http://schemas.microsoft.com/office/drawing/2014/main" id="{0C2CA25B-4B6E-4465-AC0F-C08E1C45C6DE}"/>
              </a:ext>
            </a:extLst>
          </p:cNvPr>
          <p:cNvPicPr>
            <a:picLocks noChangeAspect="1"/>
          </p:cNvPicPr>
          <p:nvPr/>
        </p:nvPicPr>
        <p:blipFill>
          <a:blip r:embed="rId3"/>
          <a:stretch>
            <a:fillRect/>
          </a:stretch>
        </p:blipFill>
        <p:spPr>
          <a:xfrm>
            <a:off x="72828" y="1915775"/>
            <a:ext cx="9144000" cy="737303"/>
          </a:xfrm>
          <a:prstGeom prst="rect">
            <a:avLst/>
          </a:prstGeom>
        </p:spPr>
      </p:pic>
      <p:sp>
        <p:nvSpPr>
          <p:cNvPr id="13" name="TextBox 12">
            <a:extLst>
              <a:ext uri="{FF2B5EF4-FFF2-40B4-BE49-F238E27FC236}">
                <a16:creationId xmlns:a16="http://schemas.microsoft.com/office/drawing/2014/main" id="{56F1F60B-77D3-4AA0-9138-DE211DC7330F}"/>
              </a:ext>
            </a:extLst>
          </p:cNvPr>
          <p:cNvSpPr txBox="1"/>
          <p:nvPr/>
        </p:nvSpPr>
        <p:spPr>
          <a:xfrm>
            <a:off x="72828" y="2653078"/>
            <a:ext cx="8166326" cy="1200329"/>
          </a:xfrm>
          <a:prstGeom prst="rect">
            <a:avLst/>
          </a:prstGeom>
          <a:noFill/>
        </p:spPr>
        <p:txBody>
          <a:bodyPr wrap="square">
            <a:spAutoFit/>
          </a:bodyPr>
          <a:lstStyle/>
          <a:p>
            <a:r>
              <a:rPr lang="en-US" dirty="0">
                <a:effectLst/>
              </a:rPr>
              <a:t>Example 2</a:t>
            </a:r>
          </a:p>
          <a:p>
            <a:pPr>
              <a:buFont typeface="Arial" panose="020B0604020202020204" pitchFamily="34" charset="0"/>
              <a:buChar char="•"/>
            </a:pPr>
            <a:r>
              <a:rPr lang="en-US" dirty="0">
                <a:effectLst/>
              </a:rPr>
              <a:t>ACL prevents hosts on 192.168.1.0/24 from accessing the 209.165.201.0/27 network.</a:t>
            </a:r>
          </a:p>
          <a:p>
            <a:pPr>
              <a:buFont typeface="Arial" panose="020B0604020202020204" pitchFamily="34" charset="0"/>
              <a:buChar char="•"/>
            </a:pPr>
            <a:r>
              <a:rPr lang="en-US" dirty="0">
                <a:effectLst/>
              </a:rPr>
              <a:t>Internal hosts are permitted access to all other addresses.</a:t>
            </a:r>
          </a:p>
          <a:p>
            <a:pPr>
              <a:buFont typeface="Arial" panose="020B0604020202020204" pitchFamily="34" charset="0"/>
              <a:buChar char="•"/>
            </a:pPr>
            <a:r>
              <a:rPr lang="en-US" dirty="0">
                <a:effectLst/>
              </a:rPr>
              <a:t>All other traffic is implicitly denied.</a:t>
            </a:r>
          </a:p>
        </p:txBody>
      </p:sp>
      <p:pic>
        <p:nvPicPr>
          <p:cNvPr id="14" name="Picture 13">
            <a:extLst>
              <a:ext uri="{FF2B5EF4-FFF2-40B4-BE49-F238E27FC236}">
                <a16:creationId xmlns:a16="http://schemas.microsoft.com/office/drawing/2014/main" id="{235EE5D5-92C8-4B36-BB7F-EDE9A9A5E536}"/>
              </a:ext>
            </a:extLst>
          </p:cNvPr>
          <p:cNvPicPr>
            <a:picLocks noChangeAspect="1"/>
          </p:cNvPicPr>
          <p:nvPr/>
        </p:nvPicPr>
        <p:blipFill>
          <a:blip r:embed="rId4"/>
          <a:stretch>
            <a:fillRect/>
          </a:stretch>
        </p:blipFill>
        <p:spPr>
          <a:xfrm>
            <a:off x="1175332" y="3842637"/>
            <a:ext cx="6938992" cy="900813"/>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ACLs and Object Groups</a:t>
            </a:r>
          </a:p>
        </p:txBody>
      </p:sp>
      <p:sp>
        <p:nvSpPr>
          <p:cNvPr id="5" name="Object4"/>
          <p:cNvSpPr/>
          <p:nvPr/>
        </p:nvSpPr>
        <p:spPr>
          <a:xfrm>
            <a:off x="0" y="914400"/>
            <a:ext cx="4311869" cy="2571750"/>
          </a:xfrm>
          <a:prstGeom prst="rect">
            <a:avLst/>
          </a:prstGeom>
          <a:noFill/>
          <a:ln/>
        </p:spPr>
        <p:txBody>
          <a:bodyPr wrap="square" rtlCol="0" anchor="t"/>
          <a:lstStyle/>
          <a:p>
            <a:pPr>
              <a:lnSpc>
                <a:spcPts val="2000"/>
              </a:lnSpc>
            </a:pPr>
            <a:r>
              <a:rPr lang="en-US" sz="1400" dirty="0">
                <a:latin typeface="Arial" panose="020B0604020202020204" pitchFamily="34" charset="0"/>
                <a:cs typeface="Arial" panose="020B0604020202020204" pitchFamily="34" charset="0"/>
              </a:rPr>
              <a:t>Consider the sample topology in the figure in which access from two trusted, remote hosts, PC1 and PC2, should be allowed to the two internal for web and email servers. All other traffic attempting to pass through the ASA should be dropped and logged.</a:t>
            </a:r>
          </a:p>
          <a:p>
            <a:pPr>
              <a:lnSpc>
                <a:spcPts val="2000"/>
              </a:lnSpc>
            </a:pPr>
            <a:endParaRPr lang="en-US" sz="1400" dirty="0">
              <a:latin typeface="Arial" panose="020B0604020202020204" pitchFamily="34" charset="0"/>
              <a:cs typeface="Arial" panose="020B0604020202020204" pitchFamily="34" charset="0"/>
            </a:endParaRPr>
          </a:p>
          <a:p>
            <a:pPr>
              <a:lnSpc>
                <a:spcPts val="2000"/>
              </a:lnSpc>
            </a:pPr>
            <a:r>
              <a:rPr lang="en-US" sz="1400" dirty="0">
                <a:latin typeface="Arial" panose="020B0604020202020204" pitchFamily="34" charset="0"/>
                <a:cs typeface="Arial" panose="020B0604020202020204" pitchFamily="34" charset="0"/>
              </a:rPr>
              <a:t>The ACL would require two ACEs for each PC to accomplish the task. The implicit </a:t>
            </a:r>
            <a:r>
              <a:rPr lang="en-US" sz="1400" b="1" dirty="0">
                <a:latin typeface="Arial" panose="020B0604020202020204" pitchFamily="34" charset="0"/>
                <a:cs typeface="Arial" panose="020B0604020202020204" pitchFamily="34" charset="0"/>
              </a:rPr>
              <a:t>deny any</a:t>
            </a:r>
            <a:r>
              <a:rPr lang="en-US" sz="1400" dirty="0">
                <a:latin typeface="Arial" panose="020B0604020202020204" pitchFamily="34" charset="0"/>
                <a:cs typeface="Arial" panose="020B0604020202020204" pitchFamily="34" charset="0"/>
              </a:rPr>
              <a:t> drops and logs any packets that do not match email or web services. As shown in the example, ACLs should always be thoroughly documented using the </a:t>
            </a:r>
            <a:r>
              <a:rPr lang="en-US" sz="1400" b="1" dirty="0">
                <a:latin typeface="Arial" panose="020B0604020202020204" pitchFamily="34" charset="0"/>
                <a:cs typeface="Arial" panose="020B0604020202020204" pitchFamily="34" charset="0"/>
              </a:rPr>
              <a:t>remark</a:t>
            </a:r>
            <a:r>
              <a:rPr lang="en-US" sz="1400" dirty="0">
                <a:latin typeface="Arial" panose="020B0604020202020204" pitchFamily="34" charset="0"/>
                <a:cs typeface="Arial" panose="020B0604020202020204" pitchFamily="34" charset="0"/>
              </a:rPr>
              <a:t> command.</a:t>
            </a:r>
          </a:p>
          <a:p>
            <a:pPr>
              <a:lnSpc>
                <a:spcPts val="2000"/>
              </a:lnSpc>
            </a:pPr>
            <a:endParaRPr lang="en-US" sz="1400" dirty="0"/>
          </a:p>
        </p:txBody>
      </p:sp>
      <p:sp>
        <p:nvSpPr>
          <p:cNvPr id="8" name="TextBox 7">
            <a:extLst>
              <a:ext uri="{FF2B5EF4-FFF2-40B4-BE49-F238E27FC236}">
                <a16:creationId xmlns:a16="http://schemas.microsoft.com/office/drawing/2014/main" id="{3F00220E-208C-4DD9-A37D-829211B5021E}"/>
              </a:ext>
            </a:extLst>
          </p:cNvPr>
          <p:cNvSpPr txBox="1"/>
          <p:nvPr/>
        </p:nvSpPr>
        <p:spPr>
          <a:xfrm>
            <a:off x="-23648" y="4044461"/>
            <a:ext cx="8939048" cy="582019"/>
          </a:xfrm>
          <a:prstGeom prst="rect">
            <a:avLst/>
          </a:prstGeom>
          <a:noFill/>
        </p:spPr>
        <p:txBody>
          <a:bodyPr wrap="square">
            <a:spAutoFit/>
          </a:bodyPr>
          <a:lstStyle/>
          <a:p>
            <a:pPr>
              <a:lnSpc>
                <a:spcPts val="2000"/>
              </a:lnSpc>
            </a:pPr>
            <a:r>
              <a:rPr lang="en-US" sz="1400" dirty="0">
                <a:latin typeface="Arial" panose="020B0604020202020204" pitchFamily="34" charset="0"/>
                <a:cs typeface="Arial" panose="020B0604020202020204" pitchFamily="34" charset="0"/>
              </a:rPr>
              <a:t>To verify the ACL syntax, use the </a:t>
            </a:r>
            <a:r>
              <a:rPr lang="en-US" sz="1400" b="1" dirty="0">
                <a:latin typeface="Arial" panose="020B0604020202020204" pitchFamily="34" charset="0"/>
                <a:cs typeface="Arial" panose="020B0604020202020204" pitchFamily="34" charset="0"/>
              </a:rPr>
              <a:t>show running-config access-list</a:t>
            </a:r>
            <a:r>
              <a:rPr lang="en-US" sz="1400" dirty="0">
                <a:latin typeface="Arial" panose="020B0604020202020204" pitchFamily="34" charset="0"/>
                <a:cs typeface="Arial" panose="020B0604020202020204" pitchFamily="34" charset="0"/>
              </a:rPr>
              <a:t> and </a:t>
            </a:r>
            <a:r>
              <a:rPr lang="en-US" sz="1400" b="1" dirty="0">
                <a:latin typeface="Arial" panose="020B0604020202020204" pitchFamily="34" charset="0"/>
                <a:cs typeface="Arial" panose="020B0604020202020204" pitchFamily="34" charset="0"/>
              </a:rPr>
              <a:t>show access-list</a:t>
            </a:r>
            <a:r>
              <a:rPr lang="en-US" sz="1400" dirty="0">
                <a:latin typeface="Arial" panose="020B0604020202020204" pitchFamily="34" charset="0"/>
                <a:cs typeface="Arial" panose="020B0604020202020204" pitchFamily="34" charset="0"/>
              </a:rPr>
              <a:t> commands, as shown in the example.</a:t>
            </a:r>
          </a:p>
        </p:txBody>
      </p:sp>
      <p:pic>
        <p:nvPicPr>
          <p:cNvPr id="4" name="Picture 3">
            <a:extLst>
              <a:ext uri="{FF2B5EF4-FFF2-40B4-BE49-F238E27FC236}">
                <a16:creationId xmlns:a16="http://schemas.microsoft.com/office/drawing/2014/main" id="{1CF0AE24-6E9A-4647-9B5F-92A51391A9DB}"/>
              </a:ext>
            </a:extLst>
          </p:cNvPr>
          <p:cNvPicPr>
            <a:picLocks noChangeAspect="1"/>
          </p:cNvPicPr>
          <p:nvPr/>
        </p:nvPicPr>
        <p:blipFill>
          <a:blip r:embed="rId3"/>
          <a:stretch>
            <a:fillRect/>
          </a:stretch>
        </p:blipFill>
        <p:spPr>
          <a:xfrm>
            <a:off x="4248807" y="911838"/>
            <a:ext cx="4666593" cy="2786383"/>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48</a:t>
            </a:fld>
            <a:endParaRPr lang="en-US" dirty="0"/>
          </a:p>
        </p:txBody>
      </p:sp>
    </p:spTree>
    <p:extLst>
      <p:ext uri="{BB962C8B-B14F-4D97-AF65-F5344CB8AC3E}">
        <p14:creationId xmlns:p14="http://schemas.microsoft.com/office/powerpoint/2010/main" val="3927086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 4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ACLs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ACL Using Object Groups Examples</a:t>
            </a:r>
          </a:p>
        </p:txBody>
      </p:sp>
      <p:sp>
        <p:nvSpPr>
          <p:cNvPr id="6" name="Object4">
            <a:extLst>
              <a:ext uri="{FF2B5EF4-FFF2-40B4-BE49-F238E27FC236}">
                <a16:creationId xmlns:a16="http://schemas.microsoft.com/office/drawing/2014/main" id="{A488C05F-DC48-4EE1-9B6A-9E1EE726047C}"/>
              </a:ext>
            </a:extLst>
          </p:cNvPr>
          <p:cNvSpPr/>
          <p:nvPr/>
        </p:nvSpPr>
        <p:spPr>
          <a:xfrm>
            <a:off x="0" y="914400"/>
            <a:ext cx="8812924"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Object grouping is a way to group similar items together to reduce the number of ACEs.</a:t>
            </a:r>
          </a:p>
          <a:p>
            <a:pPr>
              <a:lnSpc>
                <a:spcPts val="2000"/>
              </a:lnSpc>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Object grouping can cluster network objects into one group and outside hosts into another, as shown in the following syntax. The security appliance can also combine both TCP services into a service object group.</a:t>
            </a:r>
            <a:endParaRPr lang="en-US" sz="1400" dirty="0"/>
          </a:p>
        </p:txBody>
      </p:sp>
      <p:pic>
        <p:nvPicPr>
          <p:cNvPr id="7" name="Picture 6">
            <a:extLst>
              <a:ext uri="{FF2B5EF4-FFF2-40B4-BE49-F238E27FC236}">
                <a16:creationId xmlns:a16="http://schemas.microsoft.com/office/drawing/2014/main" id="{C64A5ACB-66EA-41FF-9CFA-890A8EAC01C7}"/>
              </a:ext>
            </a:extLst>
          </p:cNvPr>
          <p:cNvPicPr>
            <a:picLocks noChangeAspect="1"/>
          </p:cNvPicPr>
          <p:nvPr/>
        </p:nvPicPr>
        <p:blipFill>
          <a:blip r:embed="rId3"/>
          <a:stretch>
            <a:fillRect/>
          </a:stretch>
        </p:blipFill>
        <p:spPr>
          <a:xfrm>
            <a:off x="888381" y="2718425"/>
            <a:ext cx="7036162" cy="38102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Basic ASA Firewall Configuration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Basic ASA Settings (Cont.)</a:t>
            </a:r>
          </a:p>
        </p:txBody>
      </p:sp>
      <p:sp>
        <p:nvSpPr>
          <p:cNvPr id="5" name="Object4"/>
          <p:cNvSpPr/>
          <p:nvPr/>
        </p:nvSpPr>
        <p:spPr>
          <a:xfrm>
            <a:off x="0" y="914400"/>
            <a:ext cx="8812924" cy="431515"/>
          </a:xfrm>
          <a:prstGeom prst="rect">
            <a:avLst/>
          </a:prstGeom>
          <a:noFill/>
          <a:ln/>
        </p:spPr>
        <p:txBody>
          <a:bodyPr wrap="square" rtlCol="0" anchor="t"/>
          <a:lstStyle/>
          <a:p>
            <a:r>
              <a:rPr lang="en-US" dirty="0">
                <a:effectLst/>
                <a:latin typeface="Arial" panose="020B0604020202020204" pitchFamily="34" charset="0"/>
                <a:cs typeface="Arial" panose="020B0604020202020204" pitchFamily="34" charset="0"/>
              </a:rPr>
              <a:t>The table contrasts common IOS router and ASA commands.</a:t>
            </a:r>
          </a:p>
        </p:txBody>
      </p:sp>
      <p:pic>
        <p:nvPicPr>
          <p:cNvPr id="6" name="Picture 5">
            <a:extLst>
              <a:ext uri="{FF2B5EF4-FFF2-40B4-BE49-F238E27FC236}">
                <a16:creationId xmlns:a16="http://schemas.microsoft.com/office/drawing/2014/main" id="{38DA5E7B-D46F-4B22-8F29-FE2BFD837EBB}"/>
              </a:ext>
            </a:extLst>
          </p:cNvPr>
          <p:cNvPicPr>
            <a:picLocks noChangeAspect="1"/>
          </p:cNvPicPr>
          <p:nvPr/>
        </p:nvPicPr>
        <p:blipFill>
          <a:blip r:embed="rId3"/>
          <a:stretch>
            <a:fillRect/>
          </a:stretch>
        </p:blipFill>
        <p:spPr>
          <a:xfrm>
            <a:off x="1210739" y="1368981"/>
            <a:ext cx="5797848" cy="3079908"/>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5</a:t>
            </a:fld>
            <a:endParaRPr lang="en-US" dirty="0"/>
          </a:p>
        </p:txBody>
      </p:sp>
    </p:spTree>
    <p:extLst>
      <p:ext uri="{BB962C8B-B14F-4D97-AF65-F5344CB8AC3E}">
        <p14:creationId xmlns:p14="http://schemas.microsoft.com/office/powerpoint/2010/main" val="23204968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ACLs</a:t>
            </a:r>
          </a:p>
        </p:txBody>
      </p:sp>
      <p:sp>
        <p:nvSpPr>
          <p:cNvPr id="3" name="Object2"/>
          <p:cNvSpPr>
            <a:spLocks noGrp="1"/>
          </p:cNvSpPr>
          <p:nvPr>
            <p:ph type="body" idx="100" hasCustomPrompt="1"/>
          </p:nvPr>
        </p:nvSpPr>
        <p:spPr>
          <a:xfrm>
            <a:off x="0" y="274320"/>
            <a:ext cx="9144000" cy="475693"/>
          </a:xfrm>
          <a:prstGeom prst="rect">
            <a:avLst/>
          </a:prstGeom>
          <a:noFill/>
          <a:ln/>
        </p:spPr>
        <p:txBody>
          <a:bodyPr wrap="square" rtlCol="0"/>
          <a:lstStyle/>
          <a:p>
            <a:pPr marL="0" indent="0">
              <a:buNone/>
            </a:pPr>
            <a:r>
              <a:rPr lang="en-US" dirty="0"/>
              <a:t>ACL Using Object Groups Examples (Cont.)</a:t>
            </a:r>
          </a:p>
        </p:txBody>
      </p:sp>
      <p:sp>
        <p:nvSpPr>
          <p:cNvPr id="5" name="Object4"/>
          <p:cNvSpPr/>
          <p:nvPr/>
        </p:nvSpPr>
        <p:spPr>
          <a:xfrm>
            <a:off x="-1" y="914400"/>
            <a:ext cx="3123345"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This example shows how to configure the following three object groups:</a:t>
            </a:r>
          </a:p>
          <a:p>
            <a:pPr marL="285750" indent="-285750">
              <a:lnSpc>
                <a:spcPts val="2000"/>
              </a:lnSpc>
              <a:buFont typeface="Arial" panose="020B0604020202020204" pitchFamily="34" charset="0"/>
              <a:buChar char="•"/>
            </a:pPr>
            <a:r>
              <a:rPr lang="en-US" sz="1600" b="1" dirty="0">
                <a:latin typeface="Arial" panose="020B0604020202020204" pitchFamily="34" charset="0"/>
                <a:cs typeface="Arial" panose="020B0604020202020204" pitchFamily="34" charset="0"/>
              </a:rPr>
              <a:t>NET-HOSTS</a:t>
            </a:r>
            <a:r>
              <a:rPr lang="en-US" sz="1600" dirty="0">
                <a:latin typeface="Arial" panose="020B0604020202020204" pitchFamily="34" charset="0"/>
                <a:cs typeface="Arial" panose="020B0604020202020204" pitchFamily="34" charset="0"/>
              </a:rPr>
              <a:t> - Identifies two external hosts.</a:t>
            </a:r>
          </a:p>
          <a:p>
            <a:pPr marL="285750" indent="-285750">
              <a:lnSpc>
                <a:spcPts val="2000"/>
              </a:lnSpc>
              <a:buFont typeface="Arial" panose="020B0604020202020204" pitchFamily="34" charset="0"/>
              <a:buChar char="•"/>
            </a:pPr>
            <a:r>
              <a:rPr lang="en-US" sz="1600" b="1" dirty="0">
                <a:latin typeface="Arial" panose="020B0604020202020204" pitchFamily="34" charset="0"/>
                <a:cs typeface="Arial" panose="020B0604020202020204" pitchFamily="34" charset="0"/>
              </a:rPr>
              <a:t>SERVERS</a:t>
            </a:r>
            <a:r>
              <a:rPr lang="en-US" sz="1600" dirty="0">
                <a:latin typeface="Arial" panose="020B0604020202020204" pitchFamily="34" charset="0"/>
                <a:cs typeface="Arial" panose="020B0604020202020204" pitchFamily="34" charset="0"/>
              </a:rPr>
              <a:t> - Identifies servers providing email and web services.</a:t>
            </a:r>
          </a:p>
          <a:p>
            <a:pPr marL="285750" indent="-285750">
              <a:lnSpc>
                <a:spcPts val="2000"/>
              </a:lnSpc>
              <a:buFont typeface="Arial" panose="020B0604020202020204" pitchFamily="34" charset="0"/>
              <a:buChar char="•"/>
            </a:pPr>
            <a:r>
              <a:rPr lang="en-US" sz="1600" b="1" dirty="0">
                <a:latin typeface="Arial" panose="020B0604020202020204" pitchFamily="34" charset="0"/>
                <a:cs typeface="Arial" panose="020B0604020202020204" pitchFamily="34" charset="0"/>
              </a:rPr>
              <a:t>HTTP-SMTP</a:t>
            </a:r>
            <a:r>
              <a:rPr lang="en-US" sz="1600" dirty="0">
                <a:latin typeface="Arial" panose="020B0604020202020204" pitchFamily="34" charset="0"/>
                <a:cs typeface="Arial" panose="020B0604020202020204" pitchFamily="34" charset="0"/>
              </a:rPr>
              <a:t> - Identifies SMTP and HTTP protocols.</a:t>
            </a:r>
          </a:p>
        </p:txBody>
      </p:sp>
      <p:pic>
        <p:nvPicPr>
          <p:cNvPr id="8" name="Picture 7">
            <a:extLst>
              <a:ext uri="{FF2B5EF4-FFF2-40B4-BE49-F238E27FC236}">
                <a16:creationId xmlns:a16="http://schemas.microsoft.com/office/drawing/2014/main" id="{FF6E4CDE-176E-47E8-BC8B-607A17FF4AA5}"/>
              </a:ext>
            </a:extLst>
          </p:cNvPr>
          <p:cNvPicPr>
            <a:picLocks noChangeAspect="1"/>
          </p:cNvPicPr>
          <p:nvPr/>
        </p:nvPicPr>
        <p:blipFill>
          <a:blip r:embed="rId3"/>
          <a:stretch>
            <a:fillRect/>
          </a:stretch>
        </p:blipFill>
        <p:spPr>
          <a:xfrm>
            <a:off x="5685882" y="137160"/>
            <a:ext cx="2830112" cy="1657527"/>
          </a:xfrm>
          <a:prstGeom prst="rect">
            <a:avLst/>
          </a:prstGeom>
        </p:spPr>
      </p:pic>
      <p:pic>
        <p:nvPicPr>
          <p:cNvPr id="10" name="Picture 9">
            <a:extLst>
              <a:ext uri="{FF2B5EF4-FFF2-40B4-BE49-F238E27FC236}">
                <a16:creationId xmlns:a16="http://schemas.microsoft.com/office/drawing/2014/main" id="{E23446FF-B6A6-4B8D-950B-FE3B9805FF38}"/>
              </a:ext>
            </a:extLst>
          </p:cNvPr>
          <p:cNvPicPr>
            <a:picLocks noChangeAspect="1"/>
          </p:cNvPicPr>
          <p:nvPr/>
        </p:nvPicPr>
        <p:blipFill>
          <a:blip r:embed="rId4"/>
          <a:stretch>
            <a:fillRect/>
          </a:stretch>
        </p:blipFill>
        <p:spPr>
          <a:xfrm>
            <a:off x="3482939" y="2014689"/>
            <a:ext cx="5432461" cy="2991652"/>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50</a:t>
            </a:fld>
            <a:endParaRPr lang="en-US" dirty="0"/>
          </a:p>
        </p:txBody>
      </p:sp>
    </p:spTree>
    <p:extLst>
      <p:ext uri="{BB962C8B-B14F-4D97-AF65-F5344CB8AC3E}">
        <p14:creationId xmlns:p14="http://schemas.microsoft.com/office/powerpoint/2010/main" val="12376323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 43">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21.5 NAT Services on an ASA</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 4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NAT Services on an ASA</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ASA NAT Overview</a:t>
            </a:r>
          </a:p>
        </p:txBody>
      </p:sp>
      <p:sp>
        <p:nvSpPr>
          <p:cNvPr id="5" name="Object4"/>
          <p:cNvSpPr/>
          <p:nvPr/>
        </p:nvSpPr>
        <p:spPr>
          <a:xfrm>
            <a:off x="78829" y="708659"/>
            <a:ext cx="8736398" cy="3781147"/>
          </a:xfrm>
          <a:prstGeom prst="rect">
            <a:avLst/>
          </a:prstGeom>
          <a:noFill/>
          <a:ln/>
        </p:spPr>
        <p:txBody>
          <a:bodyPr wrap="square" rtlCol="0" anchor="t"/>
          <a:lstStyle/>
          <a:p>
            <a:r>
              <a:rPr lang="en-US" sz="1400" dirty="0">
                <a:latin typeface="Arial" panose="020B0604020202020204" pitchFamily="34" charset="0"/>
                <a:cs typeface="Arial" panose="020B0604020202020204" pitchFamily="34" charset="0"/>
              </a:rPr>
              <a:t>NAT can be deployed using one of the methods:</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Inside NAT</a:t>
            </a:r>
            <a:r>
              <a:rPr lang="en-US" sz="1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Outside NAT</a:t>
            </a:r>
            <a:r>
              <a:rPr lang="en-US" sz="1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Bidirectional NAT</a:t>
            </a:r>
          </a:p>
          <a:p>
            <a:pPr marL="285750" indent="-285750">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Specifically, the Cisco ASA supports the following common types of NAT:</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Dynamic PAT</a:t>
            </a:r>
            <a:r>
              <a:rPr lang="en-US" sz="1400" dirty="0">
                <a:latin typeface="Arial" panose="020B0604020202020204" pitchFamily="34" charset="0"/>
                <a:cs typeface="Arial" panose="020B0604020202020204" pitchFamily="34" charset="0"/>
              </a:rPr>
              <a:t> - This is a many-to-one translation. This is also known as NAT with overload. Usually, an inside pool of private addresses overloading an outside interface or outside address.</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Static NAT</a:t>
            </a:r>
            <a:r>
              <a:rPr lang="en-US" sz="1400" dirty="0">
                <a:latin typeface="Arial" panose="020B0604020202020204" pitchFamily="34" charset="0"/>
                <a:cs typeface="Arial" panose="020B0604020202020204" pitchFamily="34" charset="0"/>
              </a:rPr>
              <a:t> - This is a one-to-one translation. Usually an outside address mapping to an internal server.</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Policy NAT</a:t>
            </a:r>
            <a:r>
              <a:rPr lang="en-US" sz="1400" dirty="0">
                <a:latin typeface="Arial" panose="020B0604020202020204" pitchFamily="34" charset="0"/>
                <a:cs typeface="Arial" panose="020B0604020202020204" pitchFamily="34" charset="0"/>
              </a:rPr>
              <a:t> - Policy-based NAT is based on a set of rules. </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Identity NAT</a:t>
            </a:r>
            <a:r>
              <a:rPr lang="en-US" sz="1400" dirty="0">
                <a:latin typeface="Arial" panose="020B0604020202020204" pitchFamily="34" charset="0"/>
                <a:cs typeface="Arial" panose="020B0604020202020204" pitchFamily="34" charset="0"/>
              </a:rPr>
              <a:t> - A real address is statically translated to itself, essentially bypassing NAT.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 4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NAT Services on an ASA</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Dynamic NAT</a:t>
            </a:r>
          </a:p>
        </p:txBody>
      </p:sp>
      <p:sp>
        <p:nvSpPr>
          <p:cNvPr id="5" name="Object4"/>
          <p:cNvSpPr/>
          <p:nvPr/>
        </p:nvSpPr>
        <p:spPr>
          <a:xfrm>
            <a:off x="70944" y="731520"/>
            <a:ext cx="8703186" cy="3450062"/>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To configure network object dynamic NAT, two network objects are required:</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Identify the pool of public IP addresses with the </a:t>
            </a:r>
            <a:r>
              <a:rPr lang="en-US" sz="1600" b="1" dirty="0">
                <a:effectLst/>
                <a:latin typeface="Arial" panose="020B0604020202020204" pitchFamily="34" charset="0"/>
                <a:cs typeface="Arial" panose="020B0604020202020204" pitchFamily="34" charset="0"/>
              </a:rPr>
              <a:t>range</a:t>
            </a:r>
            <a:r>
              <a:rPr lang="en-US" sz="1600" dirty="0">
                <a:effectLst/>
                <a:latin typeface="Arial" panose="020B0604020202020204" pitchFamily="34" charset="0"/>
                <a:cs typeface="Arial" panose="020B0604020202020204" pitchFamily="34" charset="0"/>
              </a:rPr>
              <a:t> or </a:t>
            </a:r>
            <a:r>
              <a:rPr lang="en-US" sz="1600" b="1" dirty="0">
                <a:effectLst/>
                <a:latin typeface="Arial" panose="020B0604020202020204" pitchFamily="34" charset="0"/>
                <a:cs typeface="Arial" panose="020B0604020202020204" pitchFamily="34" charset="0"/>
              </a:rPr>
              <a:t>subnet</a:t>
            </a:r>
            <a:r>
              <a:rPr lang="en-US" sz="1600" dirty="0">
                <a:effectLst/>
                <a:latin typeface="Arial" panose="020B0604020202020204" pitchFamily="34" charset="0"/>
                <a:cs typeface="Arial" panose="020B0604020202020204" pitchFamily="34" charset="0"/>
              </a:rPr>
              <a:t> network object commands.</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Identify the internal addresses to be translated with the </a:t>
            </a:r>
            <a:r>
              <a:rPr lang="en-US" sz="1600" b="1" dirty="0">
                <a:effectLst/>
                <a:latin typeface="Arial" panose="020B0604020202020204" pitchFamily="34" charset="0"/>
                <a:cs typeface="Arial" panose="020B0604020202020204" pitchFamily="34" charset="0"/>
              </a:rPr>
              <a:t>range</a:t>
            </a:r>
            <a:r>
              <a:rPr lang="en-US" sz="1600" dirty="0">
                <a:effectLst/>
                <a:latin typeface="Arial" panose="020B0604020202020204" pitchFamily="34" charset="0"/>
                <a:cs typeface="Arial" panose="020B0604020202020204" pitchFamily="34" charset="0"/>
              </a:rPr>
              <a:t> or </a:t>
            </a:r>
            <a:r>
              <a:rPr lang="en-US" sz="1600" b="1" dirty="0">
                <a:effectLst/>
                <a:latin typeface="Arial" panose="020B0604020202020204" pitchFamily="34" charset="0"/>
                <a:cs typeface="Arial" panose="020B0604020202020204" pitchFamily="34" charset="0"/>
              </a:rPr>
              <a:t>subnet</a:t>
            </a:r>
            <a:r>
              <a:rPr lang="en-US" sz="1600" dirty="0">
                <a:effectLst/>
                <a:latin typeface="Arial" panose="020B0604020202020204" pitchFamily="34" charset="0"/>
                <a:cs typeface="Arial" panose="020B0604020202020204" pitchFamily="34" charset="0"/>
              </a:rPr>
              <a:t> network object commands. </a:t>
            </a:r>
          </a:p>
          <a:p>
            <a:pPr lvl="1"/>
            <a:endParaRPr lang="en-US" sz="1600" dirty="0">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The two network objects are then bound together using </a:t>
            </a:r>
            <a:r>
              <a:rPr lang="en-US" sz="1600" b="1" dirty="0">
                <a:effectLst/>
                <a:latin typeface="Arial" panose="020B0604020202020204" pitchFamily="34" charset="0"/>
                <a:cs typeface="Arial" panose="020B0604020202020204" pitchFamily="34" charset="0"/>
              </a:rPr>
              <a:t> nat </a:t>
            </a:r>
            <a:r>
              <a:rPr lang="en-US" sz="1600" dirty="0">
                <a:effectLst/>
                <a:latin typeface="Arial" panose="020B0604020202020204" pitchFamily="34" charset="0"/>
                <a:cs typeface="Arial" panose="020B0604020202020204" pitchFamily="34" charset="0"/>
              </a:rPr>
              <a:t>[(</a:t>
            </a:r>
            <a:r>
              <a:rPr lang="en-US" sz="1600" i="1" dirty="0">
                <a:effectLst/>
                <a:latin typeface="Arial" panose="020B0604020202020204" pitchFamily="34" charset="0"/>
                <a:cs typeface="Arial" panose="020B0604020202020204" pitchFamily="34" charset="0"/>
              </a:rPr>
              <a:t>real_if_name</a:t>
            </a:r>
            <a:r>
              <a:rPr lang="en-US" sz="1600" dirty="0">
                <a:effectLst/>
                <a:latin typeface="Arial" panose="020B0604020202020204" pitchFamily="34" charset="0"/>
                <a:cs typeface="Arial" panose="020B0604020202020204" pitchFamily="34" charset="0"/>
              </a:rPr>
              <a:t>,</a:t>
            </a:r>
            <a:r>
              <a:rPr lang="en-US" sz="1600" i="1" dirty="0">
                <a:effectLst/>
                <a:latin typeface="Arial" panose="020B0604020202020204" pitchFamily="34" charset="0"/>
                <a:cs typeface="Arial" panose="020B0604020202020204" pitchFamily="34" charset="0"/>
              </a:rPr>
              <a:t>mapped_if_name</a:t>
            </a:r>
            <a:r>
              <a:rPr lang="en-US" sz="1600" dirty="0">
                <a:effectLst/>
                <a:latin typeface="Arial" panose="020B0604020202020204" pitchFamily="34" charset="0"/>
                <a:cs typeface="Arial" panose="020B0604020202020204" pitchFamily="34" charset="0"/>
              </a:rPr>
              <a:t>)]  </a:t>
            </a:r>
            <a:r>
              <a:rPr lang="en-US" sz="1600" b="1" dirty="0">
                <a:effectLst/>
                <a:latin typeface="Arial" panose="020B0604020202020204" pitchFamily="34" charset="0"/>
                <a:cs typeface="Arial" panose="020B0604020202020204" pitchFamily="34" charset="0"/>
              </a:rPr>
              <a:t>dynamic</a:t>
            </a:r>
            <a:r>
              <a:rPr lang="en-US" sz="1600" dirty="0">
                <a:effectLst/>
                <a:latin typeface="Arial" panose="020B0604020202020204" pitchFamily="34" charset="0"/>
                <a:cs typeface="Arial" panose="020B0604020202020204" pitchFamily="34" charset="0"/>
              </a:rPr>
              <a:t> </a:t>
            </a:r>
            <a:r>
              <a:rPr lang="en-US" sz="1600" i="1" dirty="0">
                <a:effectLst/>
                <a:latin typeface="Arial" panose="020B0604020202020204" pitchFamily="34" charset="0"/>
                <a:cs typeface="Arial" panose="020B0604020202020204" pitchFamily="34" charset="0"/>
              </a:rPr>
              <a:t>mapped_obj</a:t>
            </a:r>
            <a:r>
              <a:rPr lang="en-US" sz="1600" dirty="0">
                <a:effectLst/>
                <a:latin typeface="Arial" panose="020B0604020202020204" pitchFamily="34" charset="0"/>
                <a:cs typeface="Arial" panose="020B0604020202020204" pitchFamily="34" charset="0"/>
              </a:rPr>
              <a:t> [</a:t>
            </a:r>
            <a:r>
              <a:rPr lang="en-US" sz="1600" b="1" dirty="0">
                <a:effectLst/>
                <a:latin typeface="Arial" panose="020B0604020202020204" pitchFamily="34" charset="0"/>
                <a:cs typeface="Arial" panose="020B0604020202020204" pitchFamily="34" charset="0"/>
              </a:rPr>
              <a:t>interface</a:t>
            </a:r>
            <a:r>
              <a:rPr lang="en-US" sz="1600" dirty="0">
                <a:effectLst/>
                <a:latin typeface="Arial" panose="020B0604020202020204" pitchFamily="34" charset="0"/>
                <a:cs typeface="Arial" panose="020B0604020202020204" pitchFamily="34" charset="0"/>
              </a:rPr>
              <a:t> [</a:t>
            </a:r>
            <a:r>
              <a:rPr lang="en-US" sz="1600" b="1" dirty="0">
                <a:effectLst/>
                <a:latin typeface="Arial" panose="020B0604020202020204" pitchFamily="34" charset="0"/>
                <a:cs typeface="Arial" panose="020B0604020202020204" pitchFamily="34" charset="0"/>
              </a:rPr>
              <a:t>ipv6</a:t>
            </a:r>
            <a:r>
              <a:rPr lang="en-US" sz="1600" dirty="0">
                <a:effectLst/>
                <a:latin typeface="Arial" panose="020B0604020202020204" pitchFamily="34" charset="0"/>
                <a:cs typeface="Arial" panose="020B0604020202020204" pitchFamily="34" charset="0"/>
              </a:rPr>
              <a:t>]] [</a:t>
            </a:r>
            <a:r>
              <a:rPr lang="en-US" sz="1600" b="1" dirty="0">
                <a:effectLst/>
                <a:latin typeface="Arial" panose="020B0604020202020204" pitchFamily="34" charset="0"/>
                <a:cs typeface="Arial" panose="020B0604020202020204" pitchFamily="34" charset="0"/>
              </a:rPr>
              <a:t>dns</a:t>
            </a:r>
            <a:r>
              <a:rPr lang="en-US" sz="1600" dirty="0">
                <a:effectLst/>
                <a:latin typeface="Arial" panose="020B0604020202020204" pitchFamily="34" charset="0"/>
                <a:cs typeface="Arial" panose="020B0604020202020204" pitchFamily="34" charset="0"/>
              </a:rPr>
              <a:t>] network object command. </a:t>
            </a:r>
            <a:r>
              <a:rPr lang="en-US" sz="1600" dirty="0">
                <a:latin typeface="Arial" panose="020B0604020202020204" pitchFamily="34" charset="0"/>
                <a:cs typeface="Arial" panose="020B0604020202020204" pitchFamily="34" charset="0"/>
              </a:rPr>
              <a:t>The </a:t>
            </a:r>
            <a:r>
              <a:rPr lang="en-US" sz="1600" i="1" dirty="0">
                <a:latin typeface="Arial" panose="020B0604020202020204" pitchFamily="34" charset="0"/>
                <a:cs typeface="Arial" panose="020B0604020202020204" pitchFamily="34" charset="0"/>
              </a:rPr>
              <a:t>real_if_name</a:t>
            </a:r>
            <a:r>
              <a:rPr lang="en-US" sz="1600" dirty="0">
                <a:latin typeface="Arial" panose="020B0604020202020204" pitchFamily="34" charset="0"/>
                <a:cs typeface="Arial" panose="020B0604020202020204" pitchFamily="34" charset="0"/>
              </a:rPr>
              <a:t> is the prenat interface. The </a:t>
            </a:r>
            <a:r>
              <a:rPr lang="en-US" sz="1600" i="1" dirty="0">
                <a:latin typeface="Arial" panose="020B0604020202020204" pitchFamily="34" charset="0"/>
                <a:cs typeface="Arial" panose="020B0604020202020204" pitchFamily="34" charset="0"/>
              </a:rPr>
              <a:t>mapped_if_name</a:t>
            </a:r>
            <a:r>
              <a:rPr lang="en-US" sz="1600" dirty="0">
                <a:latin typeface="Arial" panose="020B0604020202020204" pitchFamily="34" charset="0"/>
                <a:cs typeface="Arial" panose="020B0604020202020204" pitchFamily="34" charset="0"/>
              </a:rPr>
              <a:t> is the postnat interface. Notice that there is no space after the comma in the command syntax.</a:t>
            </a:r>
            <a:endParaRPr lang="en-US" sz="1600" dirty="0">
              <a:effectLst/>
              <a:latin typeface="Arial" panose="020B0604020202020204" pitchFamily="34" charset="0"/>
              <a:cs typeface="Arial" panose="020B0604020202020204" pitchFamily="34" charset="0"/>
            </a:endParaRP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NAT Services on an ASA</a:t>
            </a:r>
          </a:p>
        </p:txBody>
      </p:sp>
      <p:sp>
        <p:nvSpPr>
          <p:cNvPr id="3" name="Object2"/>
          <p:cNvSpPr>
            <a:spLocks noGrp="1"/>
          </p:cNvSpPr>
          <p:nvPr>
            <p:ph type="body" idx="100" hasCustomPrompt="1"/>
          </p:nvPr>
        </p:nvSpPr>
        <p:spPr>
          <a:xfrm>
            <a:off x="0" y="274320"/>
            <a:ext cx="9144000" cy="457200"/>
          </a:xfrm>
          <a:prstGeom prst="rect">
            <a:avLst/>
          </a:prstGeom>
          <a:noFill/>
          <a:ln/>
        </p:spPr>
        <p:txBody>
          <a:bodyPr wrap="square" rtlCol="0"/>
          <a:lstStyle/>
          <a:p>
            <a:pPr marL="0" indent="0">
              <a:buNone/>
            </a:pPr>
            <a:r>
              <a:rPr lang="en-US" dirty="0"/>
              <a:t>Configure Dynamic NAT (Cont.)</a:t>
            </a:r>
          </a:p>
        </p:txBody>
      </p:sp>
      <p:sp>
        <p:nvSpPr>
          <p:cNvPr id="8" name="TextBox 7">
            <a:extLst>
              <a:ext uri="{FF2B5EF4-FFF2-40B4-BE49-F238E27FC236}">
                <a16:creationId xmlns:a16="http://schemas.microsoft.com/office/drawing/2014/main" id="{BD75BA4C-537A-4C64-BC38-05A7BAFB796A}"/>
              </a:ext>
            </a:extLst>
          </p:cNvPr>
          <p:cNvSpPr txBox="1"/>
          <p:nvPr/>
        </p:nvSpPr>
        <p:spPr>
          <a:xfrm>
            <a:off x="173686" y="731520"/>
            <a:ext cx="8425784" cy="830997"/>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In this dynamic NAT example, the inside hosts on the 192.168.1.0/27 network will be dynamically assigned a range of public IP address from 209.165.200.240 to 209.165.200.248</a:t>
            </a:r>
            <a:r>
              <a:rPr lang="en-US" sz="1400" dirty="0">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051ECBF9-3699-48CA-B4F0-EACBC18ACCCA}"/>
              </a:ext>
            </a:extLst>
          </p:cNvPr>
          <p:cNvPicPr>
            <a:picLocks noChangeAspect="1"/>
          </p:cNvPicPr>
          <p:nvPr/>
        </p:nvPicPr>
        <p:blipFill>
          <a:blip r:embed="rId3"/>
          <a:stretch>
            <a:fillRect/>
          </a:stretch>
        </p:blipFill>
        <p:spPr>
          <a:xfrm>
            <a:off x="981250" y="1663548"/>
            <a:ext cx="7017111" cy="2965602"/>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54</a:t>
            </a:fld>
            <a:endParaRPr lang="en-US" dirty="0"/>
          </a:p>
        </p:txBody>
      </p:sp>
    </p:spTree>
    <p:extLst>
      <p:ext uri="{BB962C8B-B14F-4D97-AF65-F5344CB8AC3E}">
        <p14:creationId xmlns:p14="http://schemas.microsoft.com/office/powerpoint/2010/main" val="31306362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NAT Services on an ASA</a:t>
            </a:r>
          </a:p>
        </p:txBody>
      </p:sp>
      <p:sp>
        <p:nvSpPr>
          <p:cNvPr id="3" name="Object2"/>
          <p:cNvSpPr>
            <a:spLocks noGrp="1"/>
          </p:cNvSpPr>
          <p:nvPr>
            <p:ph type="body" idx="100" hasCustomPrompt="1"/>
          </p:nvPr>
        </p:nvSpPr>
        <p:spPr>
          <a:xfrm>
            <a:off x="0" y="274320"/>
            <a:ext cx="9144000" cy="457200"/>
          </a:xfrm>
          <a:prstGeom prst="rect">
            <a:avLst/>
          </a:prstGeom>
          <a:noFill/>
          <a:ln/>
        </p:spPr>
        <p:txBody>
          <a:bodyPr wrap="square" rtlCol="0"/>
          <a:lstStyle/>
          <a:p>
            <a:pPr marL="0" indent="0">
              <a:buNone/>
            </a:pPr>
            <a:r>
              <a:rPr lang="en-US" dirty="0"/>
              <a:t>Configure Dynamic NAT (Cont.)</a:t>
            </a:r>
          </a:p>
        </p:txBody>
      </p:sp>
      <p:sp>
        <p:nvSpPr>
          <p:cNvPr id="8" name="TextBox 7">
            <a:extLst>
              <a:ext uri="{FF2B5EF4-FFF2-40B4-BE49-F238E27FC236}">
                <a16:creationId xmlns:a16="http://schemas.microsoft.com/office/drawing/2014/main" id="{BD75BA4C-537A-4C64-BC38-05A7BAFB796A}"/>
              </a:ext>
            </a:extLst>
          </p:cNvPr>
          <p:cNvSpPr txBox="1"/>
          <p:nvPr/>
        </p:nvSpPr>
        <p:spPr>
          <a:xfrm>
            <a:off x="173686" y="731520"/>
            <a:ext cx="4485024" cy="1384995"/>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The example displays a sample dynamic NAT configuration to accomplish this task. The </a:t>
            </a:r>
            <a:r>
              <a:rPr lang="en-US" sz="1400" b="1" dirty="0">
                <a:latin typeface="Arial" panose="020B0604020202020204" pitchFamily="34" charset="0"/>
                <a:cs typeface="Arial" panose="020B0604020202020204" pitchFamily="34" charset="0"/>
              </a:rPr>
              <a:t>PUBLIC</a:t>
            </a:r>
            <a:r>
              <a:rPr lang="en-US" sz="1400" dirty="0">
                <a:latin typeface="Arial" panose="020B0604020202020204" pitchFamily="34" charset="0"/>
                <a:cs typeface="Arial" panose="020B0604020202020204" pitchFamily="34" charset="0"/>
              </a:rPr>
              <a:t> network object identifies the public IP addresses to be translated to while the </a:t>
            </a:r>
            <a:r>
              <a:rPr lang="en-US" sz="1400" b="1" dirty="0">
                <a:latin typeface="Arial" panose="020B0604020202020204" pitchFamily="34" charset="0"/>
                <a:cs typeface="Arial" panose="020B0604020202020204" pitchFamily="34" charset="0"/>
              </a:rPr>
              <a:t>DYNAMIC-NAT</a:t>
            </a:r>
            <a:r>
              <a:rPr lang="en-US" sz="1400" dirty="0">
                <a:latin typeface="Arial" panose="020B0604020202020204" pitchFamily="34" charset="0"/>
                <a:cs typeface="Arial" panose="020B0604020202020204" pitchFamily="34" charset="0"/>
              </a:rPr>
              <a:t> object identifies the internal addresses to be translated and is bound to the </a:t>
            </a:r>
            <a:r>
              <a:rPr lang="en-US" sz="1400" b="1" dirty="0">
                <a:latin typeface="Arial" panose="020B0604020202020204" pitchFamily="34" charset="0"/>
                <a:cs typeface="Arial" panose="020B0604020202020204" pitchFamily="34" charset="0"/>
              </a:rPr>
              <a:t>PUBLIC</a:t>
            </a:r>
            <a:r>
              <a:rPr lang="en-US" sz="1400" dirty="0">
                <a:latin typeface="Arial" panose="020B0604020202020204" pitchFamily="34" charset="0"/>
                <a:cs typeface="Arial" panose="020B0604020202020204" pitchFamily="34" charset="0"/>
              </a:rPr>
              <a:t> network object with the </a:t>
            </a:r>
            <a:r>
              <a:rPr lang="en-US" sz="1400" b="1" dirty="0">
                <a:latin typeface="Arial" panose="020B0604020202020204" pitchFamily="34" charset="0"/>
                <a:cs typeface="Arial" panose="020B0604020202020204" pitchFamily="34" charset="0"/>
              </a:rPr>
              <a:t>nat</a:t>
            </a:r>
            <a:r>
              <a:rPr lang="en-US" sz="1400" dirty="0">
                <a:latin typeface="Arial" panose="020B0604020202020204" pitchFamily="34" charset="0"/>
                <a:cs typeface="Arial" panose="020B0604020202020204" pitchFamily="34" charset="0"/>
              </a:rPr>
              <a:t> command.</a:t>
            </a:r>
          </a:p>
        </p:txBody>
      </p:sp>
      <p:pic>
        <p:nvPicPr>
          <p:cNvPr id="5" name="Picture 4">
            <a:extLst>
              <a:ext uri="{FF2B5EF4-FFF2-40B4-BE49-F238E27FC236}">
                <a16:creationId xmlns:a16="http://schemas.microsoft.com/office/drawing/2014/main" id="{B1B02D7E-D92A-4600-9D3E-AFCE4DBDF3DD}"/>
              </a:ext>
            </a:extLst>
          </p:cNvPr>
          <p:cNvPicPr>
            <a:picLocks noChangeAspect="1"/>
          </p:cNvPicPr>
          <p:nvPr/>
        </p:nvPicPr>
        <p:blipFill>
          <a:blip r:embed="rId3"/>
          <a:stretch>
            <a:fillRect/>
          </a:stretch>
        </p:blipFill>
        <p:spPr>
          <a:xfrm>
            <a:off x="848668" y="2473750"/>
            <a:ext cx="7446664" cy="2155400"/>
          </a:xfrm>
          <a:prstGeom prst="rect">
            <a:avLst/>
          </a:prstGeom>
        </p:spPr>
      </p:pic>
      <p:pic>
        <p:nvPicPr>
          <p:cNvPr id="9" name="Picture 8">
            <a:extLst>
              <a:ext uri="{FF2B5EF4-FFF2-40B4-BE49-F238E27FC236}">
                <a16:creationId xmlns:a16="http://schemas.microsoft.com/office/drawing/2014/main" id="{91BC604B-D181-4CFD-83D8-422B24BDA1D9}"/>
              </a:ext>
            </a:extLst>
          </p:cNvPr>
          <p:cNvPicPr>
            <a:picLocks noChangeAspect="1"/>
          </p:cNvPicPr>
          <p:nvPr/>
        </p:nvPicPr>
        <p:blipFill>
          <a:blip r:embed="rId4"/>
          <a:stretch>
            <a:fillRect/>
          </a:stretch>
        </p:blipFill>
        <p:spPr>
          <a:xfrm>
            <a:off x="4572000" y="515899"/>
            <a:ext cx="3999288" cy="1707235"/>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55</a:t>
            </a:fld>
            <a:endParaRPr lang="en-US" dirty="0"/>
          </a:p>
        </p:txBody>
      </p:sp>
    </p:spTree>
    <p:extLst>
      <p:ext uri="{BB962C8B-B14F-4D97-AF65-F5344CB8AC3E}">
        <p14:creationId xmlns:p14="http://schemas.microsoft.com/office/powerpoint/2010/main" val="16752200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NAT Services on an ASA</a:t>
            </a:r>
          </a:p>
        </p:txBody>
      </p:sp>
      <p:sp>
        <p:nvSpPr>
          <p:cNvPr id="3" name="Object2"/>
          <p:cNvSpPr>
            <a:spLocks noGrp="1"/>
          </p:cNvSpPr>
          <p:nvPr>
            <p:ph type="body" idx="100" hasCustomPrompt="1"/>
          </p:nvPr>
        </p:nvSpPr>
        <p:spPr>
          <a:xfrm>
            <a:off x="0" y="274320"/>
            <a:ext cx="9144000" cy="457200"/>
          </a:xfrm>
          <a:prstGeom prst="rect">
            <a:avLst/>
          </a:prstGeom>
          <a:noFill/>
          <a:ln/>
        </p:spPr>
        <p:txBody>
          <a:bodyPr wrap="square" rtlCol="0"/>
          <a:lstStyle/>
          <a:p>
            <a:pPr marL="0" indent="0">
              <a:buNone/>
            </a:pPr>
            <a:r>
              <a:rPr lang="en-US" dirty="0"/>
              <a:t>Configure Dynamic NAT (Cont.)</a:t>
            </a:r>
          </a:p>
        </p:txBody>
      </p:sp>
      <p:sp>
        <p:nvSpPr>
          <p:cNvPr id="8" name="TextBox 7">
            <a:extLst>
              <a:ext uri="{FF2B5EF4-FFF2-40B4-BE49-F238E27FC236}">
                <a16:creationId xmlns:a16="http://schemas.microsoft.com/office/drawing/2014/main" id="{BD75BA4C-537A-4C64-BC38-05A7BAFB796A}"/>
              </a:ext>
            </a:extLst>
          </p:cNvPr>
          <p:cNvSpPr txBox="1"/>
          <p:nvPr/>
        </p:nvSpPr>
        <p:spPr>
          <a:xfrm>
            <a:off x="173685" y="731520"/>
            <a:ext cx="7973721" cy="338554"/>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The following example shows how to allow inside hosts to ping outside hosts</a:t>
            </a:r>
            <a:r>
              <a:rPr lang="en-US" sz="1400" dirty="0">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id="{9AA76F96-D19B-41E6-A20B-24A4F00A35F4}"/>
              </a:ext>
            </a:extLst>
          </p:cNvPr>
          <p:cNvSpPr txBox="1"/>
          <p:nvPr/>
        </p:nvSpPr>
        <p:spPr>
          <a:xfrm>
            <a:off x="611311" y="2891942"/>
            <a:ext cx="7073757" cy="584775"/>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To verify the network address translation, use </a:t>
            </a:r>
            <a:r>
              <a:rPr lang="en-US" sz="1600" b="1" dirty="0">
                <a:latin typeface="Arial" panose="020B0604020202020204" pitchFamily="34" charset="0"/>
                <a:cs typeface="Arial" panose="020B0604020202020204" pitchFamily="34" charset="0"/>
              </a:rPr>
              <a:t>show xlate</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show nat</a:t>
            </a:r>
            <a:r>
              <a:rPr lang="en-US" sz="1600" dirty="0">
                <a:latin typeface="Arial" panose="020B0604020202020204" pitchFamily="34" charset="0"/>
                <a:cs typeface="Arial" panose="020B0604020202020204" pitchFamily="34" charset="0"/>
              </a:rPr>
              <a:t>, and </a:t>
            </a:r>
            <a:r>
              <a:rPr lang="en-US" sz="1600" b="1" dirty="0">
                <a:latin typeface="Arial" panose="020B0604020202020204" pitchFamily="34" charset="0"/>
                <a:cs typeface="Arial" panose="020B0604020202020204" pitchFamily="34" charset="0"/>
              </a:rPr>
              <a:t>show nat detail </a:t>
            </a:r>
            <a:r>
              <a:rPr lang="en-US" sz="1600" dirty="0">
                <a:latin typeface="Arial" panose="020B0604020202020204" pitchFamily="34" charset="0"/>
                <a:cs typeface="Arial" panose="020B0604020202020204" pitchFamily="34" charset="0"/>
              </a:rPr>
              <a:t>commands.</a:t>
            </a:r>
          </a:p>
        </p:txBody>
      </p:sp>
      <p:pic>
        <p:nvPicPr>
          <p:cNvPr id="6" name="Picture 5">
            <a:extLst>
              <a:ext uri="{FF2B5EF4-FFF2-40B4-BE49-F238E27FC236}">
                <a16:creationId xmlns:a16="http://schemas.microsoft.com/office/drawing/2014/main" id="{96286BDE-E3D2-4CB2-82B0-486750ADAB92}"/>
              </a:ext>
            </a:extLst>
          </p:cNvPr>
          <p:cNvPicPr>
            <a:picLocks noChangeAspect="1"/>
          </p:cNvPicPr>
          <p:nvPr/>
        </p:nvPicPr>
        <p:blipFill>
          <a:blip r:embed="rId3"/>
          <a:stretch>
            <a:fillRect/>
          </a:stretch>
        </p:blipFill>
        <p:spPr>
          <a:xfrm>
            <a:off x="1074286" y="1501558"/>
            <a:ext cx="6172517" cy="958899"/>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56</a:t>
            </a:fld>
            <a:endParaRPr lang="en-US" dirty="0"/>
          </a:p>
        </p:txBody>
      </p:sp>
    </p:spTree>
    <p:extLst>
      <p:ext uri="{BB962C8B-B14F-4D97-AF65-F5344CB8AC3E}">
        <p14:creationId xmlns:p14="http://schemas.microsoft.com/office/powerpoint/2010/main" val="33529226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Slide 4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NAT Services on an ASA</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Dynamic PAT</a:t>
            </a:r>
          </a:p>
        </p:txBody>
      </p:sp>
      <p:sp>
        <p:nvSpPr>
          <p:cNvPr id="5" name="Object4"/>
          <p:cNvSpPr/>
          <p:nvPr/>
        </p:nvSpPr>
        <p:spPr>
          <a:xfrm>
            <a:off x="0" y="731520"/>
            <a:ext cx="9246742" cy="2571750"/>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To enable inside hosts to overload the outside address, use </a:t>
            </a:r>
            <a:r>
              <a:rPr lang="en-US" sz="1600" b="1" dirty="0">
                <a:effectLst/>
                <a:latin typeface="Arial" panose="020B0604020202020204" pitchFamily="34" charset="0"/>
                <a:cs typeface="Arial" panose="020B0604020202020204" pitchFamily="34" charset="0"/>
              </a:rPr>
              <a:t> nat </a:t>
            </a:r>
            <a:r>
              <a:rPr lang="en-US" sz="1600" dirty="0">
                <a:effectLst/>
                <a:latin typeface="Arial" panose="020B0604020202020204" pitchFamily="34" charset="0"/>
                <a:cs typeface="Arial" panose="020B0604020202020204" pitchFamily="34" charset="0"/>
              </a:rPr>
              <a:t>[(</a:t>
            </a:r>
            <a:r>
              <a:rPr lang="en-US" sz="1600" i="1" dirty="0">
                <a:effectLst/>
                <a:latin typeface="Arial" panose="020B0604020202020204" pitchFamily="34" charset="0"/>
                <a:cs typeface="Arial" panose="020B0604020202020204" pitchFamily="34" charset="0"/>
              </a:rPr>
              <a:t>real_if_name</a:t>
            </a:r>
            <a:r>
              <a:rPr lang="en-US" sz="1600" dirty="0">
                <a:effectLst/>
                <a:latin typeface="Arial" panose="020B0604020202020204" pitchFamily="34" charset="0"/>
                <a:cs typeface="Arial" panose="020B0604020202020204" pitchFamily="34" charset="0"/>
              </a:rPr>
              <a:t>,</a:t>
            </a:r>
            <a:r>
              <a:rPr lang="en-US" sz="1600" i="1" dirty="0">
                <a:effectLst/>
                <a:latin typeface="Arial" panose="020B0604020202020204" pitchFamily="34" charset="0"/>
                <a:cs typeface="Arial" panose="020B0604020202020204" pitchFamily="34" charset="0"/>
              </a:rPr>
              <a:t>mapped_if_name</a:t>
            </a:r>
            <a:r>
              <a:rPr lang="en-US" sz="1600" dirty="0">
                <a:effectLst/>
                <a:latin typeface="Arial" panose="020B0604020202020204" pitchFamily="34" charset="0"/>
                <a:cs typeface="Arial" panose="020B0604020202020204" pitchFamily="34" charset="0"/>
              </a:rPr>
              <a:t>)] </a:t>
            </a:r>
            <a:r>
              <a:rPr lang="en-US" sz="1600" b="1" dirty="0">
                <a:effectLst/>
                <a:latin typeface="Arial" panose="020B0604020202020204" pitchFamily="34" charset="0"/>
                <a:cs typeface="Arial" panose="020B0604020202020204" pitchFamily="34" charset="0"/>
              </a:rPr>
              <a:t>dynamic interface </a:t>
            </a:r>
            <a:r>
              <a:rPr lang="en-US" sz="1600" dirty="0">
                <a:effectLst/>
                <a:latin typeface="Arial" panose="020B0604020202020204" pitchFamily="34" charset="0"/>
                <a:cs typeface="Arial" panose="020B0604020202020204" pitchFamily="34" charset="0"/>
              </a:rPr>
              <a:t> command, as shown in the example.</a:t>
            </a:r>
          </a:p>
        </p:txBody>
      </p:sp>
      <p:pic>
        <p:nvPicPr>
          <p:cNvPr id="4" name="Picture 3">
            <a:extLst>
              <a:ext uri="{FF2B5EF4-FFF2-40B4-BE49-F238E27FC236}">
                <a16:creationId xmlns:a16="http://schemas.microsoft.com/office/drawing/2014/main" id="{505AAF20-B8F7-4707-9344-3345BC9BC1EE}"/>
              </a:ext>
            </a:extLst>
          </p:cNvPr>
          <p:cNvPicPr>
            <a:picLocks noChangeAspect="1"/>
          </p:cNvPicPr>
          <p:nvPr/>
        </p:nvPicPr>
        <p:blipFill>
          <a:blip r:embed="rId3"/>
          <a:stretch>
            <a:fillRect/>
          </a:stretch>
        </p:blipFill>
        <p:spPr>
          <a:xfrm>
            <a:off x="0" y="1645920"/>
            <a:ext cx="9144000" cy="1426063"/>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Slide 4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NAT Services on an ASA</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Static NAT</a:t>
            </a:r>
          </a:p>
        </p:txBody>
      </p:sp>
      <p:sp>
        <p:nvSpPr>
          <p:cNvPr id="5" name="Object4"/>
          <p:cNvSpPr/>
          <p:nvPr/>
        </p:nvSpPr>
        <p:spPr>
          <a:xfrm>
            <a:off x="0" y="739402"/>
            <a:ext cx="8599470" cy="3288067"/>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Static NAT is configured when an inside address is mapped to an outside address. For instance, static NAT can be used when a server must be accessible from the outside.</a:t>
            </a:r>
          </a:p>
          <a:p>
            <a:endParaRPr lang="en-US" sz="1600" dirty="0">
              <a:effectLst/>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To configure static NAT, use the </a:t>
            </a:r>
            <a:r>
              <a:rPr lang="en-US" sz="1600" b="1" dirty="0">
                <a:effectLst/>
                <a:latin typeface="Arial" panose="020B0604020202020204" pitchFamily="34" charset="0"/>
                <a:cs typeface="Arial" panose="020B0604020202020204" pitchFamily="34" charset="0"/>
              </a:rPr>
              <a:t>nat</a:t>
            </a:r>
            <a:r>
              <a:rPr lang="en-US" sz="1600" dirty="0">
                <a:effectLst/>
                <a:latin typeface="Arial" panose="020B0604020202020204" pitchFamily="34" charset="0"/>
                <a:cs typeface="Arial" panose="020B0604020202020204" pitchFamily="34" charset="0"/>
              </a:rPr>
              <a:t> [(</a:t>
            </a:r>
            <a:r>
              <a:rPr lang="en-US" sz="1600" i="1" dirty="0">
                <a:effectLst/>
                <a:latin typeface="Arial" panose="020B0604020202020204" pitchFamily="34" charset="0"/>
                <a:cs typeface="Arial" panose="020B0604020202020204" pitchFamily="34" charset="0"/>
              </a:rPr>
              <a:t>real_if_name</a:t>
            </a:r>
            <a:r>
              <a:rPr lang="en-US" sz="1600" dirty="0">
                <a:effectLst/>
                <a:latin typeface="Arial" panose="020B0604020202020204" pitchFamily="34" charset="0"/>
                <a:cs typeface="Arial" panose="020B0604020202020204" pitchFamily="34" charset="0"/>
              </a:rPr>
              <a:t>,</a:t>
            </a:r>
            <a:r>
              <a:rPr lang="en-US" sz="1600" i="1" dirty="0">
                <a:effectLst/>
                <a:latin typeface="Arial" panose="020B0604020202020204" pitchFamily="34" charset="0"/>
                <a:cs typeface="Arial" panose="020B0604020202020204" pitchFamily="34" charset="0"/>
              </a:rPr>
              <a:t>mapped_if_name</a:t>
            </a:r>
            <a:r>
              <a:rPr lang="en-US" sz="1600" dirty="0">
                <a:effectLst/>
                <a:latin typeface="Arial" panose="020B0604020202020204" pitchFamily="34" charset="0"/>
                <a:cs typeface="Arial" panose="020B0604020202020204" pitchFamily="34" charset="0"/>
              </a:rPr>
              <a:t>)] </a:t>
            </a:r>
            <a:r>
              <a:rPr lang="en-US" sz="1600" b="1" dirty="0">
                <a:effectLst/>
                <a:latin typeface="Arial" panose="020B0604020202020204" pitchFamily="34" charset="0"/>
                <a:cs typeface="Arial" panose="020B0604020202020204" pitchFamily="34" charset="0"/>
              </a:rPr>
              <a:t>static</a:t>
            </a:r>
            <a:r>
              <a:rPr lang="en-US" sz="1600" dirty="0">
                <a:effectLst/>
                <a:latin typeface="Arial" panose="020B0604020202020204" pitchFamily="34" charset="0"/>
                <a:cs typeface="Arial" panose="020B0604020202020204" pitchFamily="34" charset="0"/>
              </a:rPr>
              <a:t> ma</a:t>
            </a:r>
            <a:r>
              <a:rPr lang="en-US" sz="1600" i="1" dirty="0">
                <a:effectLst/>
                <a:latin typeface="Arial" panose="020B0604020202020204" pitchFamily="34" charset="0"/>
                <a:cs typeface="Arial" panose="020B0604020202020204" pitchFamily="34" charset="0"/>
              </a:rPr>
              <a:t>pped-inline-host-ip</a:t>
            </a:r>
            <a:r>
              <a:rPr lang="en-US" sz="1600" dirty="0">
                <a:effectLst/>
                <a:latin typeface="Arial" panose="020B0604020202020204" pitchFamily="34" charset="0"/>
                <a:cs typeface="Arial" panose="020B0604020202020204" pitchFamily="34" charset="0"/>
              </a:rPr>
              <a:t> network object command. </a:t>
            </a:r>
            <a:r>
              <a:rPr lang="en-US" sz="1600" dirty="0">
                <a:latin typeface="Arial" panose="020B0604020202020204" pitchFamily="34" charset="0"/>
                <a:cs typeface="Arial" panose="020B0604020202020204" pitchFamily="34" charset="0"/>
              </a:rPr>
              <a:t>The example configuration is on the next slide.</a:t>
            </a:r>
            <a:endParaRPr lang="en-US" sz="1600" dirty="0">
              <a:effectLst/>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7FDA12BC-85DB-41F7-8CC1-F8B8902E7F92}"/>
              </a:ext>
            </a:extLst>
          </p:cNvPr>
          <p:cNvPicPr>
            <a:picLocks noChangeAspect="1"/>
          </p:cNvPicPr>
          <p:nvPr/>
        </p:nvPicPr>
        <p:blipFill>
          <a:blip r:embed="rId3"/>
          <a:stretch>
            <a:fillRect/>
          </a:stretch>
        </p:blipFill>
        <p:spPr>
          <a:xfrm>
            <a:off x="1652173" y="2349700"/>
            <a:ext cx="5295123" cy="239375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NAT Services on an ASA</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Static NAT (Cont.)</a:t>
            </a:r>
          </a:p>
        </p:txBody>
      </p:sp>
      <p:pic>
        <p:nvPicPr>
          <p:cNvPr id="6" name="Picture 5">
            <a:extLst>
              <a:ext uri="{FF2B5EF4-FFF2-40B4-BE49-F238E27FC236}">
                <a16:creationId xmlns:a16="http://schemas.microsoft.com/office/drawing/2014/main" id="{7E42A99C-5BD3-47CC-8FC2-8863179C8610}"/>
              </a:ext>
            </a:extLst>
          </p:cNvPr>
          <p:cNvPicPr>
            <a:picLocks noChangeAspect="1"/>
          </p:cNvPicPr>
          <p:nvPr/>
        </p:nvPicPr>
        <p:blipFill>
          <a:blip r:embed="rId3"/>
          <a:stretch>
            <a:fillRect/>
          </a:stretch>
        </p:blipFill>
        <p:spPr>
          <a:xfrm>
            <a:off x="1117422" y="1298509"/>
            <a:ext cx="6909155" cy="2546481"/>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59</a:t>
            </a:fld>
            <a:endParaRPr lang="en-US" dirty="0"/>
          </a:p>
        </p:txBody>
      </p:sp>
    </p:spTree>
    <p:extLst>
      <p:ext uri="{BB962C8B-B14F-4D97-AF65-F5344CB8AC3E}">
        <p14:creationId xmlns:p14="http://schemas.microsoft.com/office/powerpoint/2010/main" val="2262411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Basic ASA Firewall Configuration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Basic ASA Settings (Cont.)</a:t>
            </a:r>
          </a:p>
        </p:txBody>
      </p:sp>
      <p:sp>
        <p:nvSpPr>
          <p:cNvPr id="5" name="Object4"/>
          <p:cNvSpPr/>
          <p:nvPr/>
        </p:nvSpPr>
        <p:spPr>
          <a:xfrm>
            <a:off x="803081" y="1345915"/>
            <a:ext cx="7447068" cy="431515"/>
          </a:xfrm>
          <a:prstGeom prst="rect">
            <a:avLst/>
          </a:prstGeom>
          <a:noFill/>
          <a:ln/>
        </p:spPr>
        <p:txBody>
          <a:bodyPr wrap="square" rtlCol="0" anchor="t"/>
          <a:lstStyle/>
          <a:p>
            <a:r>
              <a:rPr lang="en-US" dirty="0">
                <a:effectLst/>
                <a:latin typeface="Arial" panose="020B0604020202020204" pitchFamily="34" charset="0"/>
                <a:cs typeface="Arial" panose="020B0604020202020204" pitchFamily="34" charset="0"/>
              </a:rPr>
              <a:t>ASA CLI commands can be executed regardless of the current configuration mode prompt. </a:t>
            </a:r>
          </a:p>
        </p:txBody>
      </p:sp>
      <p:pic>
        <p:nvPicPr>
          <p:cNvPr id="7" name="Picture 6">
            <a:extLst>
              <a:ext uri="{FF2B5EF4-FFF2-40B4-BE49-F238E27FC236}">
                <a16:creationId xmlns:a16="http://schemas.microsoft.com/office/drawing/2014/main" id="{99D237BD-3532-41E2-8863-BA6B8231C928}"/>
              </a:ext>
            </a:extLst>
          </p:cNvPr>
          <p:cNvPicPr>
            <a:picLocks noChangeAspect="1"/>
          </p:cNvPicPr>
          <p:nvPr/>
        </p:nvPicPr>
        <p:blipFill>
          <a:blip r:embed="rId3"/>
          <a:stretch>
            <a:fillRect/>
          </a:stretch>
        </p:blipFill>
        <p:spPr>
          <a:xfrm>
            <a:off x="803081" y="2112623"/>
            <a:ext cx="7537837" cy="952549"/>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a:t>
            </a:fld>
            <a:endParaRPr lang="en-US" dirty="0"/>
          </a:p>
        </p:txBody>
      </p:sp>
    </p:spTree>
    <p:extLst>
      <p:ext uri="{BB962C8B-B14F-4D97-AF65-F5344CB8AC3E}">
        <p14:creationId xmlns:p14="http://schemas.microsoft.com/office/powerpoint/2010/main" val="24875511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Slide 50">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21.6 AAA</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Slide 5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AAA</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AAA Review</a:t>
            </a:r>
          </a:p>
        </p:txBody>
      </p:sp>
      <p:sp>
        <p:nvSpPr>
          <p:cNvPr id="5" name="Object4"/>
          <p:cNvSpPr/>
          <p:nvPr/>
        </p:nvSpPr>
        <p:spPr>
          <a:xfrm>
            <a:off x="0" y="708660"/>
            <a:ext cx="9002110"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Authentication, authorization, and accounting (AAA) provides an extra level of protection and user control. Using AAA only, authenticated and authorized users can be permitted to connect through the ASA. </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Authorization controls access, per user, after users are authenticated. Authorization controls the services and commands that are available to each authenticated user.</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Accounting tracks traffic that passes through the ASA, enabling administrators to have a record of user activity. </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Slide 5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AAA</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Local Database and Servers</a:t>
            </a:r>
          </a:p>
        </p:txBody>
      </p:sp>
      <p:sp>
        <p:nvSpPr>
          <p:cNvPr id="7" name="TextBox 6">
            <a:extLst>
              <a:ext uri="{FF2B5EF4-FFF2-40B4-BE49-F238E27FC236}">
                <a16:creationId xmlns:a16="http://schemas.microsoft.com/office/drawing/2014/main" id="{F93BE9F5-3EAB-42A9-8AD9-A54C572D7904}"/>
              </a:ext>
            </a:extLst>
          </p:cNvPr>
          <p:cNvSpPr txBox="1"/>
          <p:nvPr/>
        </p:nvSpPr>
        <p:spPr>
          <a:xfrm>
            <a:off x="0" y="678581"/>
            <a:ext cx="9079361" cy="1323439"/>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Use the </a:t>
            </a:r>
            <a:r>
              <a:rPr lang="en-US" sz="1600" b="1" dirty="0">
                <a:latin typeface="Arial" panose="020B0604020202020204" pitchFamily="34" charset="0"/>
                <a:cs typeface="Arial" panose="020B0604020202020204" pitchFamily="34" charset="0"/>
              </a:rPr>
              <a:t>username</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name</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password</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password</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privilege</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priv-level</a:t>
            </a:r>
            <a:r>
              <a:rPr lang="en-US" sz="1600" dirty="0">
                <a:latin typeface="Arial" panose="020B0604020202020204" pitchFamily="34" charset="0"/>
                <a:cs typeface="Arial" panose="020B0604020202020204" pitchFamily="34" charset="0"/>
              </a:rPr>
              <a:t>] command to create local user accounts. To erase a user from the local database, use the </a:t>
            </a:r>
            <a:r>
              <a:rPr lang="en-US" sz="1600" b="1" dirty="0">
                <a:latin typeface="Arial" panose="020B0604020202020204" pitchFamily="34" charset="0"/>
                <a:cs typeface="Arial" panose="020B0604020202020204" pitchFamily="34" charset="0"/>
              </a:rPr>
              <a:t>clear config username </a:t>
            </a:r>
            <a:r>
              <a:rPr lang="en-US" sz="1600" dirty="0">
                <a:latin typeface="Arial" panose="020B0604020202020204" pitchFamily="34" charset="0"/>
                <a:cs typeface="Arial" panose="020B0604020202020204" pitchFamily="34" charset="0"/>
              </a:rPr>
              <a:t>[</a:t>
            </a:r>
            <a:r>
              <a:rPr lang="en-US" sz="1600" i="1" dirty="0">
                <a:latin typeface="Arial" panose="020B0604020202020204" pitchFamily="34" charset="0"/>
                <a:cs typeface="Arial" panose="020B0604020202020204" pitchFamily="34" charset="0"/>
              </a:rPr>
              <a:t>name</a:t>
            </a:r>
            <a:r>
              <a:rPr lang="en-US" sz="1600" dirty="0">
                <a:latin typeface="Arial" panose="020B0604020202020204" pitchFamily="34" charset="0"/>
                <a:cs typeface="Arial" panose="020B0604020202020204" pitchFamily="34" charset="0"/>
              </a:rPr>
              <a:t>] command. To view all user accounts, use the </a:t>
            </a:r>
            <a:r>
              <a:rPr lang="en-US" sz="1600" b="1" dirty="0">
                <a:latin typeface="Arial" panose="020B0604020202020204" pitchFamily="34" charset="0"/>
                <a:cs typeface="Arial" panose="020B0604020202020204" pitchFamily="34" charset="0"/>
              </a:rPr>
              <a:t>show running-config username </a:t>
            </a:r>
            <a:r>
              <a:rPr lang="en-US" sz="1600" dirty="0">
                <a:latin typeface="Arial" panose="020B0604020202020204" pitchFamily="34" charset="0"/>
                <a:cs typeface="Arial" panose="020B0604020202020204" pitchFamily="34" charset="0"/>
              </a:rPr>
              <a:t>command.</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To configure a TACACS+ or RADIUS server, use the commands listed in the table.</a:t>
            </a:r>
          </a:p>
        </p:txBody>
      </p:sp>
      <p:graphicFrame>
        <p:nvGraphicFramePr>
          <p:cNvPr id="53" name="Table 52"/>
          <p:cNvGraphicFramePr>
            <a:graphicFrameLocks noGrp="1"/>
          </p:cNvGraphicFramePr>
          <p:nvPr>
            <p:extLst>
              <p:ext uri="{D42A27DB-BD31-4B8C-83A1-F6EECF244321}">
                <p14:modId xmlns:p14="http://schemas.microsoft.com/office/powerpoint/2010/main" val="2394384294"/>
              </p:ext>
            </p:extLst>
          </p:nvPr>
        </p:nvGraphicFramePr>
        <p:xfrm>
          <a:off x="64639" y="1992366"/>
          <a:ext cx="8961120" cy="960120"/>
        </p:xfrm>
        <a:graphic>
          <a:graphicData uri="http://schemas.openxmlformats.org/drawingml/2006/table">
            <a:tbl>
              <a:tblPr/>
              <a:tblGrid>
                <a:gridCol w="4086121">
                  <a:extLst>
                    <a:ext uri="{9D8B030D-6E8A-4147-A177-3AD203B41FA5}">
                      <a16:colId xmlns:a16="http://schemas.microsoft.com/office/drawing/2014/main" val="20000"/>
                    </a:ext>
                  </a:extLst>
                </a:gridCol>
                <a:gridCol w="4874999">
                  <a:extLst>
                    <a:ext uri="{9D8B030D-6E8A-4147-A177-3AD203B41FA5}">
                      <a16:colId xmlns:a16="http://schemas.microsoft.com/office/drawing/2014/main" val="20001"/>
                    </a:ext>
                  </a:extLst>
                </a:gridCol>
              </a:tblGrid>
              <a:tr h="0">
                <a:tc>
                  <a:txBody>
                    <a:bodyPr/>
                    <a:lstStyle/>
                    <a:p>
                      <a:r>
                        <a:rPr lang="en-US" sz="1200" dirty="0">
                          <a:solidFill>
                            <a:srgbClr val="FFFFFF"/>
                          </a:solidFill>
                        </a:rPr>
                        <a:t>ASA Command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b="1" dirty="0">
                          <a:latin typeface="Courier New" panose="02070309020205020404" pitchFamily="49" charset="0"/>
                          <a:cs typeface="Courier New" panose="02070309020205020404" pitchFamily="49" charset="0"/>
                        </a:rPr>
                        <a:t>aaa-server</a:t>
                      </a:r>
                      <a:r>
                        <a:rPr lang="en-US" sz="1200" dirty="0">
                          <a:latin typeface="Courier New" panose="02070309020205020404" pitchFamily="49" charset="0"/>
                          <a:cs typeface="Courier New" panose="02070309020205020404" pitchFamily="49" charset="0"/>
                        </a:rPr>
                        <a:t> </a:t>
                      </a:r>
                      <a:r>
                        <a:rPr lang="en-US" sz="1200" i="1" dirty="0">
                          <a:latin typeface="Courier New" panose="02070309020205020404" pitchFamily="49" charset="0"/>
                          <a:cs typeface="Courier New" panose="02070309020205020404" pitchFamily="49" charset="0"/>
                        </a:rPr>
                        <a:t>server-tag</a:t>
                      </a:r>
                      <a:r>
                        <a:rPr lang="en-US" sz="1200" dirty="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protocol</a:t>
                      </a:r>
                      <a:r>
                        <a:rPr lang="en-US" sz="1200" dirty="0">
                          <a:latin typeface="Courier New" panose="02070309020205020404" pitchFamily="49" charset="0"/>
                          <a:cs typeface="Courier New" panose="02070309020205020404" pitchFamily="49" charset="0"/>
                        </a:rPr>
                        <a:t> </a:t>
                      </a:r>
                      <a:r>
                        <a:rPr lang="en-US" sz="1200" i="1" dirty="0">
                          <a:latin typeface="Courier New" panose="02070309020205020404" pitchFamily="49" charset="0"/>
                          <a:cs typeface="Courier New" panose="02070309020205020404" pitchFamily="49" charset="0"/>
                        </a:rPr>
                        <a:t>protocol</a:t>
                      </a:r>
                      <a:endParaRPr lang="en-US" sz="1200"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Creates a TACACS+ or RADIUS AAA server group.</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b="1" dirty="0">
                          <a:latin typeface="Courier New" panose="02070309020205020404" pitchFamily="49" charset="0"/>
                          <a:cs typeface="Courier New" panose="02070309020205020404" pitchFamily="49" charset="0"/>
                        </a:rPr>
                        <a:t>aaa-server</a:t>
                      </a:r>
                      <a:r>
                        <a:rPr lang="en-US" sz="1200" dirty="0">
                          <a:latin typeface="Courier New" panose="02070309020205020404" pitchFamily="49" charset="0"/>
                          <a:cs typeface="Courier New" panose="02070309020205020404" pitchFamily="49" charset="0"/>
                        </a:rPr>
                        <a:t> </a:t>
                      </a:r>
                      <a:r>
                        <a:rPr lang="en-US" sz="1200" i="1" dirty="0">
                          <a:latin typeface="Courier New" panose="02070309020205020404" pitchFamily="49" charset="0"/>
                          <a:cs typeface="Courier New" panose="02070309020205020404" pitchFamily="49" charset="0"/>
                        </a:rPr>
                        <a:t>server-tag</a:t>
                      </a:r>
                      <a:r>
                        <a:rPr lang="en-US" sz="1200" dirty="0">
                          <a:latin typeface="Courier New" panose="02070309020205020404" pitchFamily="49" charset="0"/>
                          <a:cs typeface="Courier New" panose="02070309020205020404" pitchFamily="49" charset="0"/>
                        </a:rPr>
                        <a:t> [(-interface name )] </a:t>
                      </a:r>
                      <a:r>
                        <a:rPr lang="en-US" sz="1200" b="1" dirty="0">
                          <a:latin typeface="Courier New" panose="02070309020205020404" pitchFamily="49" charset="0"/>
                          <a:cs typeface="Courier New" panose="02070309020205020404" pitchFamily="49" charset="0"/>
                        </a:rPr>
                        <a:t>host</a:t>
                      </a:r>
                      <a:r>
                        <a:rPr lang="en-US" sz="1200" dirty="0">
                          <a:latin typeface="Courier New" panose="02070309020205020404" pitchFamily="49" charset="0"/>
                          <a:cs typeface="Courier New" panose="02070309020205020404" pitchFamily="49" charset="0"/>
                        </a:rPr>
                        <a:t> {</a:t>
                      </a:r>
                      <a:r>
                        <a:rPr lang="en-US" sz="1200" i="1" dirty="0">
                          <a:latin typeface="Courier New" panose="02070309020205020404" pitchFamily="49" charset="0"/>
                          <a:cs typeface="Courier New" panose="02070309020205020404" pitchFamily="49" charset="0"/>
                        </a:rPr>
                        <a:t>server-ip</a:t>
                      </a:r>
                      <a:r>
                        <a:rPr lang="en-US" sz="1200" dirty="0">
                          <a:latin typeface="Courier New" panose="02070309020205020404" pitchFamily="49" charset="0"/>
                          <a:cs typeface="Courier New" panose="02070309020205020404" pitchFamily="49" charset="0"/>
                        </a:rPr>
                        <a:t> | </a:t>
                      </a:r>
                      <a:r>
                        <a:rPr lang="en-US" sz="1200" i="1" dirty="0">
                          <a:latin typeface="Courier New" panose="02070309020205020404" pitchFamily="49" charset="0"/>
                          <a:cs typeface="Courier New" panose="02070309020205020404" pitchFamily="49" charset="0"/>
                        </a:rPr>
                        <a:t>name</a:t>
                      </a:r>
                      <a:r>
                        <a:rPr lang="en-US" sz="1200" dirty="0">
                          <a:latin typeface="Courier New" panose="02070309020205020404" pitchFamily="49" charset="0"/>
                          <a:cs typeface="Courier New" panose="02070309020205020404" pitchFamily="49" charset="0"/>
                        </a:rPr>
                        <a:t> } [ </a:t>
                      </a:r>
                      <a:r>
                        <a:rPr lang="en-US" sz="1200" i="1" dirty="0">
                          <a:latin typeface="Courier New" panose="02070309020205020404" pitchFamily="49" charset="0"/>
                          <a:cs typeface="Courier New" panose="02070309020205020404" pitchFamily="49" charset="0"/>
                        </a:rPr>
                        <a:t>key</a:t>
                      </a:r>
                      <a:r>
                        <a:rPr lang="en-US" sz="1200" dirty="0">
                          <a:latin typeface="Courier New" panose="02070309020205020404" pitchFamily="49" charset="0"/>
                          <a:cs typeface="Courier New" panose="02070309020205020404" pitchFamily="49" charset="0"/>
                        </a:rPr>
                        <a:t> ]</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Configures a AAA server as part of a AAA server group.</a:t>
                      </a:r>
                      <a:endParaRPr lang="en-US" sz="1200" dirty="0"/>
                    </a:p>
                    <a:p>
                      <a:r>
                        <a:rPr lang="en-US" sz="1200" dirty="0">
                          <a:solidFill>
                            <a:srgbClr val="58585B"/>
                          </a:solidFill>
                        </a:rPr>
                        <a:t>Also configures AAA server parameters that are host-specific.</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57656B27-55CF-4D95-91E6-72A374AEFDD5}"/>
              </a:ext>
            </a:extLst>
          </p:cNvPr>
          <p:cNvSpPr txBox="1"/>
          <p:nvPr/>
        </p:nvSpPr>
        <p:spPr>
          <a:xfrm>
            <a:off x="138700" y="2952486"/>
            <a:ext cx="8548099" cy="338554"/>
          </a:xfrm>
          <a:prstGeom prst="rect">
            <a:avLst/>
          </a:prstGeom>
          <a:noFill/>
        </p:spPr>
        <p:txBody>
          <a:bodyPr wrap="square">
            <a:spAutoFit/>
          </a:bodyPr>
          <a:lstStyle>
            <a:lvl1pPr>
              <a:defRPr sz="1600">
                <a:latin typeface="Arial" panose="020B0604020202020204" pitchFamily="34" charset="0"/>
                <a:cs typeface="Arial" panose="020B0604020202020204" pitchFamily="34" charset="0"/>
              </a:defRPr>
            </a:lvl1pPr>
          </a:lstStyle>
          <a:p>
            <a:r>
              <a:rPr lang="en-US" dirty="0"/>
              <a:t>The example shows configuration of a AAA TACACS+ server on an ASA 5506-X.</a:t>
            </a:r>
          </a:p>
        </p:txBody>
      </p:sp>
      <p:pic>
        <p:nvPicPr>
          <p:cNvPr id="6" name="Picture 5">
            <a:extLst>
              <a:ext uri="{FF2B5EF4-FFF2-40B4-BE49-F238E27FC236}">
                <a16:creationId xmlns:a16="http://schemas.microsoft.com/office/drawing/2014/main" id="{24A63445-2F91-406A-81FD-5B9B66768E62}"/>
              </a:ext>
            </a:extLst>
          </p:cNvPr>
          <p:cNvPicPr>
            <a:picLocks noChangeAspect="1"/>
          </p:cNvPicPr>
          <p:nvPr/>
        </p:nvPicPr>
        <p:blipFill>
          <a:blip r:embed="rId3"/>
          <a:stretch>
            <a:fillRect/>
          </a:stretch>
        </p:blipFill>
        <p:spPr>
          <a:xfrm>
            <a:off x="1572624" y="3291040"/>
            <a:ext cx="5998752" cy="1777195"/>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Slide 5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AAA</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AAA Configuration</a:t>
            </a:r>
          </a:p>
        </p:txBody>
      </p:sp>
      <p:sp>
        <p:nvSpPr>
          <p:cNvPr id="5" name="Object4"/>
          <p:cNvSpPr/>
          <p:nvPr/>
        </p:nvSpPr>
        <p:spPr>
          <a:xfrm>
            <a:off x="0" y="914400"/>
            <a:ext cx="8229600"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To authenticate users who access the ASA CLI over a console (</a:t>
            </a:r>
            <a:r>
              <a:rPr lang="en-US" sz="1600" b="1" dirty="0">
                <a:latin typeface="Arial" panose="020B0604020202020204" pitchFamily="34" charset="0"/>
                <a:cs typeface="Arial" panose="020B0604020202020204" pitchFamily="34" charset="0"/>
              </a:rPr>
              <a:t>serial</a:t>
            </a:r>
            <a:r>
              <a:rPr lang="en-US" sz="1600" dirty="0">
                <a:latin typeface="Arial" panose="020B0604020202020204" pitchFamily="34" charset="0"/>
                <a:cs typeface="Arial" panose="020B0604020202020204" pitchFamily="34" charset="0"/>
              </a:rPr>
              <a:t>), SSH, HTTPS (ASDM), or Telnet connection, or to authenticate users who access privileged EXEC mode using the </a:t>
            </a:r>
            <a:r>
              <a:rPr lang="en-US" sz="1600" b="1" dirty="0">
                <a:latin typeface="Arial" panose="020B0604020202020204" pitchFamily="34" charset="0"/>
                <a:cs typeface="Arial" panose="020B0604020202020204" pitchFamily="34" charset="0"/>
              </a:rPr>
              <a:t>enable</a:t>
            </a:r>
            <a:r>
              <a:rPr lang="en-US" sz="1600" dirty="0">
                <a:latin typeface="Arial" panose="020B0604020202020204" pitchFamily="34" charset="0"/>
                <a:cs typeface="Arial" panose="020B0604020202020204" pitchFamily="34" charset="0"/>
              </a:rPr>
              <a:t> command, use the </a:t>
            </a:r>
            <a:r>
              <a:rPr lang="en-US" sz="1600" b="1" dirty="0">
                <a:latin typeface="Arial" panose="020B0604020202020204" pitchFamily="34" charset="0"/>
                <a:cs typeface="Arial" panose="020B0604020202020204" pitchFamily="34" charset="0"/>
              </a:rPr>
              <a:t>aaa authentication enable console</a:t>
            </a:r>
            <a:r>
              <a:rPr lang="en-US" sz="1600" dirty="0">
                <a:latin typeface="Arial" panose="020B0604020202020204" pitchFamily="34" charset="0"/>
                <a:cs typeface="Arial" panose="020B0604020202020204" pitchFamily="34" charset="0"/>
              </a:rPr>
              <a:t> command in global configuration mode.</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D6FDCCD-1977-494E-A472-69DDDF973875}"/>
              </a:ext>
            </a:extLst>
          </p:cNvPr>
          <p:cNvPicPr>
            <a:picLocks noChangeAspect="1"/>
          </p:cNvPicPr>
          <p:nvPr/>
        </p:nvPicPr>
        <p:blipFill>
          <a:blip r:embed="rId3"/>
          <a:stretch>
            <a:fillRect/>
          </a:stretch>
        </p:blipFill>
        <p:spPr>
          <a:xfrm>
            <a:off x="784030" y="2028796"/>
            <a:ext cx="7575939" cy="361969"/>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AAA</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AAA Configuration (Cont.)</a:t>
            </a:r>
          </a:p>
        </p:txBody>
      </p:sp>
      <p:sp>
        <p:nvSpPr>
          <p:cNvPr id="5" name="Object4"/>
          <p:cNvSpPr/>
          <p:nvPr/>
        </p:nvSpPr>
        <p:spPr>
          <a:xfrm>
            <a:off x="0" y="708660"/>
            <a:ext cx="8229600"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The example provides a sample AAA configuration that is then verified and tested.</a:t>
            </a:r>
          </a:p>
        </p:txBody>
      </p:sp>
      <p:pic>
        <p:nvPicPr>
          <p:cNvPr id="8" name="Picture 7">
            <a:extLst>
              <a:ext uri="{FF2B5EF4-FFF2-40B4-BE49-F238E27FC236}">
                <a16:creationId xmlns:a16="http://schemas.microsoft.com/office/drawing/2014/main" id="{80209C58-D725-4DA7-BD95-D127A74C5056}"/>
              </a:ext>
            </a:extLst>
          </p:cNvPr>
          <p:cNvPicPr>
            <a:picLocks noChangeAspect="1"/>
          </p:cNvPicPr>
          <p:nvPr/>
        </p:nvPicPr>
        <p:blipFill>
          <a:blip r:embed="rId3"/>
          <a:stretch>
            <a:fillRect/>
          </a:stretch>
        </p:blipFill>
        <p:spPr>
          <a:xfrm>
            <a:off x="2017684" y="1078786"/>
            <a:ext cx="4516680" cy="38374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64</a:t>
            </a:fld>
            <a:endParaRPr lang="en-US" dirty="0"/>
          </a:p>
        </p:txBody>
      </p:sp>
    </p:spTree>
    <p:extLst>
      <p:ext uri="{BB962C8B-B14F-4D97-AF65-F5344CB8AC3E}">
        <p14:creationId xmlns:p14="http://schemas.microsoft.com/office/powerpoint/2010/main" val="3530431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Slide 55">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21.7 Service Policies on an ASA</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Slide 5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Service Policies on an ASA</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Overview of MPF</a:t>
            </a:r>
          </a:p>
        </p:txBody>
      </p:sp>
      <p:sp>
        <p:nvSpPr>
          <p:cNvPr id="5" name="Object4"/>
          <p:cNvSpPr/>
          <p:nvPr/>
        </p:nvSpPr>
        <p:spPr>
          <a:xfrm>
            <a:off x="-1" y="914400"/>
            <a:ext cx="8883869" cy="2571750"/>
          </a:xfrm>
          <a:prstGeom prst="rect">
            <a:avLst/>
          </a:prstGeom>
          <a:noFill/>
          <a:ln/>
        </p:spPr>
        <p:txBody>
          <a:bodyPr wrap="square" rtlCol="0" anchor="t"/>
          <a:lstStyle/>
          <a:p>
            <a:r>
              <a:rPr lang="en-US" sz="1500" dirty="0">
                <a:effectLst/>
                <a:latin typeface="Arial" panose="020B0604020202020204" pitchFamily="34" charset="0"/>
                <a:cs typeface="Arial" panose="020B0604020202020204" pitchFamily="34" charset="0"/>
              </a:rPr>
              <a:t>A Modular Policy Framework (MPF) configuration defines a set of rules for applying firewall features, such as traffic inspection and QoS, to the traffic that traverses the ASA. MPF allows granular classification of traffic flows, which enables the application of different advanced policies to different flows. </a:t>
            </a:r>
          </a:p>
          <a:p>
            <a:r>
              <a:rPr lang="en-US" sz="1500" dirty="0">
                <a:effectLst/>
                <a:latin typeface="Arial" panose="020B0604020202020204" pitchFamily="34" charset="0"/>
                <a:cs typeface="Arial" panose="020B0604020202020204" pitchFamily="34" charset="0"/>
              </a:rPr>
              <a:t>Cisco MPF uses three configuration objects to define modular, object-oriented, hierarchical policies:</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Class Maps - What are we looking for?</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
            </a:r>
            <a:br>
              <a:rPr lang="en-US" sz="1500" dirty="0">
                <a:latin typeface="Arial" panose="020B0604020202020204" pitchFamily="34" charset="0"/>
                <a:cs typeface="Arial" panose="020B0604020202020204" pitchFamily="34" charset="0"/>
              </a:rPr>
            </a:b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effectLst/>
                <a:latin typeface="Arial" panose="020B0604020202020204" pitchFamily="34" charset="0"/>
                <a:cs typeface="Arial" panose="020B0604020202020204" pitchFamily="34" charset="0"/>
              </a:rPr>
              <a:t>Policy Maps - What shall we do with it?</a:t>
            </a:r>
            <a:br>
              <a:rPr lang="en-US" sz="1500" dirty="0">
                <a:effectLst/>
                <a:latin typeface="Arial" panose="020B0604020202020204" pitchFamily="34" charset="0"/>
                <a:cs typeface="Arial" panose="020B0604020202020204" pitchFamily="34" charset="0"/>
              </a:rPr>
            </a:br>
            <a:r>
              <a:rPr lang="en-US" sz="1500" dirty="0">
                <a:effectLst/>
                <a:latin typeface="Arial" panose="020B0604020202020204" pitchFamily="34" charset="0"/>
                <a:cs typeface="Arial" panose="020B0604020202020204" pitchFamily="34" charset="0"/>
              </a:rPr>
              <a:t/>
            </a:r>
            <a:br>
              <a:rPr lang="en-US" sz="1500" dirty="0">
                <a:effectLst/>
                <a:latin typeface="Arial" panose="020B0604020202020204" pitchFamily="34" charset="0"/>
                <a:cs typeface="Arial" panose="020B0604020202020204" pitchFamily="34" charset="0"/>
              </a:rPr>
            </a:br>
            <a:endParaRPr lang="en-US" sz="150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Service Policy - Where do we do it?</a:t>
            </a:r>
            <a:endParaRPr lang="en-US" sz="1500" dirty="0">
              <a:effectLst/>
              <a:latin typeface="Arial" panose="020B0604020202020204" pitchFamily="34" charset="0"/>
              <a:cs typeface="Arial" panose="020B0604020202020204" pitchFamily="34" charset="0"/>
            </a:endParaRPr>
          </a:p>
          <a:p>
            <a:endParaRPr lang="en-US" sz="1400" dirty="0">
              <a:effectLst/>
            </a:endParaRPr>
          </a:p>
          <a:p>
            <a:endParaRPr lang="en-US" sz="1400" dirty="0">
              <a:effectLst/>
            </a:endParaRPr>
          </a:p>
        </p:txBody>
      </p:sp>
      <p:pic>
        <p:nvPicPr>
          <p:cNvPr id="6" name="Picture 5">
            <a:extLst>
              <a:ext uri="{FF2B5EF4-FFF2-40B4-BE49-F238E27FC236}">
                <a16:creationId xmlns:a16="http://schemas.microsoft.com/office/drawing/2014/main" id="{AF4B6D8D-E51B-4D94-B9AF-5043849E4C8B}"/>
              </a:ext>
            </a:extLst>
          </p:cNvPr>
          <p:cNvPicPr>
            <a:picLocks noChangeAspect="1"/>
          </p:cNvPicPr>
          <p:nvPr/>
        </p:nvPicPr>
        <p:blipFill>
          <a:blip r:embed="rId3"/>
          <a:stretch>
            <a:fillRect/>
          </a:stretch>
        </p:blipFill>
        <p:spPr>
          <a:xfrm>
            <a:off x="393696" y="2412992"/>
            <a:ext cx="3264068" cy="317516"/>
          </a:xfrm>
          <a:prstGeom prst="rect">
            <a:avLst/>
          </a:prstGeom>
        </p:spPr>
      </p:pic>
      <p:pic>
        <p:nvPicPr>
          <p:cNvPr id="8" name="Picture 7">
            <a:extLst>
              <a:ext uri="{FF2B5EF4-FFF2-40B4-BE49-F238E27FC236}">
                <a16:creationId xmlns:a16="http://schemas.microsoft.com/office/drawing/2014/main" id="{A32850DF-8E8F-4E0C-AA75-86BDF20D3B99}"/>
              </a:ext>
            </a:extLst>
          </p:cNvPr>
          <p:cNvPicPr>
            <a:picLocks noChangeAspect="1"/>
          </p:cNvPicPr>
          <p:nvPr/>
        </p:nvPicPr>
        <p:blipFill>
          <a:blip r:embed="rId4"/>
          <a:stretch>
            <a:fillRect/>
          </a:stretch>
        </p:blipFill>
        <p:spPr>
          <a:xfrm>
            <a:off x="393696" y="3069912"/>
            <a:ext cx="3479979" cy="273064"/>
          </a:xfrm>
          <a:prstGeom prst="rect">
            <a:avLst/>
          </a:prstGeom>
        </p:spPr>
      </p:pic>
      <p:pic>
        <p:nvPicPr>
          <p:cNvPr id="12" name="Picture 11">
            <a:extLst>
              <a:ext uri="{FF2B5EF4-FFF2-40B4-BE49-F238E27FC236}">
                <a16:creationId xmlns:a16="http://schemas.microsoft.com/office/drawing/2014/main" id="{0223D696-F4CD-4456-8873-85A43E7FFD4E}"/>
              </a:ext>
            </a:extLst>
          </p:cNvPr>
          <p:cNvPicPr>
            <a:picLocks noChangeAspect="1"/>
          </p:cNvPicPr>
          <p:nvPr/>
        </p:nvPicPr>
        <p:blipFill>
          <a:blip r:embed="rId5"/>
          <a:stretch>
            <a:fillRect/>
          </a:stretch>
        </p:blipFill>
        <p:spPr>
          <a:xfrm>
            <a:off x="393696" y="3808722"/>
            <a:ext cx="6013759" cy="292115"/>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Service Policies on an ASA</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Overview of MPF (Cont.)</a:t>
            </a:r>
          </a:p>
        </p:txBody>
      </p:sp>
      <p:sp>
        <p:nvSpPr>
          <p:cNvPr id="5" name="Object4"/>
          <p:cNvSpPr/>
          <p:nvPr/>
        </p:nvSpPr>
        <p:spPr>
          <a:xfrm>
            <a:off x="-1" y="914400"/>
            <a:ext cx="8883869" cy="2571750"/>
          </a:xfrm>
          <a:prstGeom prst="rect">
            <a:avLst/>
          </a:prstGeom>
          <a:noFill/>
          <a:ln/>
        </p:spPr>
        <p:txBody>
          <a:bodyPr wrap="square" rtlCol="0" anchor="t"/>
          <a:lstStyle/>
          <a:p>
            <a:r>
              <a:rPr lang="en-US" sz="1500" dirty="0">
                <a:latin typeface="Arial" panose="020B0604020202020204" pitchFamily="34" charset="0"/>
                <a:cs typeface="Arial" panose="020B0604020202020204" pitchFamily="34" charset="0"/>
              </a:rPr>
              <a:t>There are four steps to configure MPF on an ASA:</a:t>
            </a:r>
          </a:p>
          <a:p>
            <a:endParaRPr lang="en-US" sz="1500" dirty="0">
              <a:latin typeface="Arial" panose="020B0604020202020204" pitchFamily="34" charset="0"/>
              <a:cs typeface="Arial" panose="020B0604020202020204" pitchFamily="34" charset="0"/>
            </a:endParaRPr>
          </a:p>
          <a:p>
            <a:pPr lvl="1"/>
            <a:r>
              <a:rPr lang="en-US" sz="1500" b="1" dirty="0">
                <a:latin typeface="Arial" panose="020B0604020202020204" pitchFamily="34" charset="0"/>
                <a:cs typeface="Arial" panose="020B0604020202020204" pitchFamily="34" charset="0"/>
              </a:rPr>
              <a:t>Step 1.</a:t>
            </a:r>
            <a:r>
              <a:rPr lang="en-US" sz="1500" dirty="0">
                <a:latin typeface="Arial" panose="020B0604020202020204" pitchFamily="34" charset="0"/>
                <a:cs typeface="Arial" panose="020B0604020202020204" pitchFamily="34" charset="0"/>
              </a:rPr>
              <a:t> (Optional) Configure extended ACLs to identify granular traffic that can be specifically referenced in the class map. </a:t>
            </a:r>
          </a:p>
          <a:p>
            <a:pPr lvl="1"/>
            <a:endParaRPr lang="en-US" sz="1500" dirty="0">
              <a:latin typeface="Arial" panose="020B0604020202020204" pitchFamily="34" charset="0"/>
              <a:cs typeface="Arial" panose="020B0604020202020204" pitchFamily="34" charset="0"/>
            </a:endParaRPr>
          </a:p>
          <a:p>
            <a:pPr lvl="1"/>
            <a:r>
              <a:rPr lang="en-US" sz="1500" b="1" dirty="0">
                <a:latin typeface="Arial" panose="020B0604020202020204" pitchFamily="34" charset="0"/>
                <a:cs typeface="Arial" panose="020B0604020202020204" pitchFamily="34" charset="0"/>
              </a:rPr>
              <a:t>Step 2.</a:t>
            </a:r>
            <a:r>
              <a:rPr lang="en-US" sz="1500" dirty="0">
                <a:latin typeface="Arial" panose="020B0604020202020204" pitchFamily="34" charset="0"/>
                <a:cs typeface="Arial" panose="020B0604020202020204" pitchFamily="34" charset="0"/>
              </a:rPr>
              <a:t> Configure the class map to identify traffic.</a:t>
            </a:r>
          </a:p>
          <a:p>
            <a:pPr lvl="1"/>
            <a:endParaRPr lang="en-US" sz="1500" dirty="0">
              <a:latin typeface="Arial" panose="020B0604020202020204" pitchFamily="34" charset="0"/>
              <a:cs typeface="Arial" panose="020B0604020202020204" pitchFamily="34" charset="0"/>
            </a:endParaRPr>
          </a:p>
          <a:p>
            <a:pPr lvl="1"/>
            <a:r>
              <a:rPr lang="en-US" sz="1500" b="1" dirty="0">
                <a:latin typeface="Arial" panose="020B0604020202020204" pitchFamily="34" charset="0"/>
                <a:cs typeface="Arial" panose="020B0604020202020204" pitchFamily="34" charset="0"/>
              </a:rPr>
              <a:t>Step 3.</a:t>
            </a:r>
            <a:r>
              <a:rPr lang="en-US" sz="1500" dirty="0">
                <a:latin typeface="Arial" panose="020B0604020202020204" pitchFamily="34" charset="0"/>
                <a:cs typeface="Arial" panose="020B0604020202020204" pitchFamily="34" charset="0"/>
              </a:rPr>
              <a:t> Configure a policy map to apply actions to those class maps.</a:t>
            </a:r>
          </a:p>
          <a:p>
            <a:pPr lvl="1"/>
            <a:endParaRPr lang="en-US" sz="1500" dirty="0">
              <a:latin typeface="Arial" panose="020B0604020202020204" pitchFamily="34" charset="0"/>
              <a:cs typeface="Arial" panose="020B0604020202020204" pitchFamily="34" charset="0"/>
            </a:endParaRPr>
          </a:p>
          <a:p>
            <a:pPr lvl="1"/>
            <a:r>
              <a:rPr lang="en-US" sz="1500" b="1" dirty="0">
                <a:latin typeface="Arial" panose="020B0604020202020204" pitchFamily="34" charset="0"/>
                <a:cs typeface="Arial" panose="020B0604020202020204" pitchFamily="34" charset="0"/>
              </a:rPr>
              <a:t>Step 4.</a:t>
            </a:r>
            <a:r>
              <a:rPr lang="en-US" sz="1500" dirty="0">
                <a:latin typeface="Arial" panose="020B0604020202020204" pitchFamily="34" charset="0"/>
                <a:cs typeface="Arial" panose="020B0604020202020204" pitchFamily="34" charset="0"/>
              </a:rPr>
              <a:t> Configure a service policy to attach the policy map to an interface.</a:t>
            </a:r>
          </a:p>
          <a:p>
            <a:endParaRPr lang="en-US" sz="1400" dirty="0">
              <a:effectLst/>
            </a:endParaRP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67</a:t>
            </a:fld>
            <a:endParaRPr lang="en-US" dirty="0"/>
          </a:p>
        </p:txBody>
      </p:sp>
    </p:spTree>
    <p:extLst>
      <p:ext uri="{BB962C8B-B14F-4D97-AF65-F5344CB8AC3E}">
        <p14:creationId xmlns:p14="http://schemas.microsoft.com/office/powerpoint/2010/main" val="31700458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Slide 5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Service Policies on an ASA</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Class Maps</a:t>
            </a:r>
          </a:p>
        </p:txBody>
      </p:sp>
      <p:sp>
        <p:nvSpPr>
          <p:cNvPr id="5" name="Object4"/>
          <p:cNvSpPr/>
          <p:nvPr/>
        </p:nvSpPr>
        <p:spPr>
          <a:xfrm>
            <a:off x="0" y="914400"/>
            <a:ext cx="2958958"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To create a class map and enter class-map configuration mode, use the </a:t>
            </a:r>
            <a:r>
              <a:rPr lang="en-US" sz="1600" b="1" dirty="0">
                <a:latin typeface="Arial" panose="020B0604020202020204" pitchFamily="34" charset="0"/>
                <a:cs typeface="Arial" panose="020B0604020202020204" pitchFamily="34" charset="0"/>
              </a:rPr>
              <a:t>class-map</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class-map-name</a:t>
            </a:r>
            <a:r>
              <a:rPr lang="en-US" sz="1600" dirty="0">
                <a:latin typeface="Arial" panose="020B0604020202020204" pitchFamily="34" charset="0"/>
                <a:cs typeface="Arial" panose="020B0604020202020204" pitchFamily="34" charset="0"/>
              </a:rPr>
              <a:t> global configuration mode command. </a:t>
            </a:r>
          </a:p>
          <a:p>
            <a:pPr>
              <a:lnSpc>
                <a:spcPts val="2000"/>
              </a:lnSpc>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Next, traffic to match should be identified using the </a:t>
            </a:r>
            <a:r>
              <a:rPr lang="en-US" sz="1600" b="1" dirty="0">
                <a:latin typeface="Arial" panose="020B0604020202020204" pitchFamily="34" charset="0"/>
                <a:cs typeface="Arial" panose="020B0604020202020204" pitchFamily="34" charset="0"/>
              </a:rPr>
              <a:t>match any</a:t>
            </a:r>
            <a:r>
              <a:rPr lang="en-US" sz="1600" dirty="0">
                <a:latin typeface="Arial" panose="020B0604020202020204" pitchFamily="34" charset="0"/>
                <a:cs typeface="Arial" panose="020B0604020202020204" pitchFamily="34" charset="0"/>
              </a:rPr>
              <a:t> (matches all traffic) or </a:t>
            </a:r>
            <a:r>
              <a:rPr lang="en-US" sz="1600" b="1" dirty="0">
                <a:latin typeface="Arial" panose="020B0604020202020204" pitchFamily="34" charset="0"/>
                <a:cs typeface="Arial" panose="020B0604020202020204" pitchFamily="34" charset="0"/>
              </a:rPr>
              <a:t>match access-list</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access-list-name</a:t>
            </a:r>
            <a:r>
              <a:rPr lang="en-US" sz="1600" dirty="0">
                <a:latin typeface="Arial" panose="020B0604020202020204" pitchFamily="34" charset="0"/>
                <a:cs typeface="Arial" panose="020B0604020202020204" pitchFamily="34" charset="0"/>
              </a:rPr>
              <a:t> commands to match traffic specified by an extended access list.</a:t>
            </a:r>
          </a:p>
          <a:p>
            <a:pPr>
              <a:lnSpc>
                <a:spcPts val="2000"/>
              </a:lnSpc>
            </a:pPr>
            <a:endParaRPr lang="en-US" sz="1400" dirty="0"/>
          </a:p>
        </p:txBody>
      </p:sp>
      <p:pic>
        <p:nvPicPr>
          <p:cNvPr id="6" name="Picture 5">
            <a:extLst>
              <a:ext uri="{FF2B5EF4-FFF2-40B4-BE49-F238E27FC236}">
                <a16:creationId xmlns:a16="http://schemas.microsoft.com/office/drawing/2014/main" id="{9158FE5A-AAD1-417E-AEA7-CC5CCDE67186}"/>
              </a:ext>
            </a:extLst>
          </p:cNvPr>
          <p:cNvPicPr>
            <a:picLocks noChangeAspect="1"/>
          </p:cNvPicPr>
          <p:nvPr/>
        </p:nvPicPr>
        <p:blipFill>
          <a:blip r:embed="rId3"/>
          <a:stretch>
            <a:fillRect/>
          </a:stretch>
        </p:blipFill>
        <p:spPr>
          <a:xfrm>
            <a:off x="3225559" y="548640"/>
            <a:ext cx="5651839" cy="4142412"/>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Slide 5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Service Policies on an ASA</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Define and Activate a Policy</a:t>
            </a:r>
          </a:p>
        </p:txBody>
      </p:sp>
      <p:sp>
        <p:nvSpPr>
          <p:cNvPr id="5" name="Object4"/>
          <p:cNvSpPr/>
          <p:nvPr/>
        </p:nvSpPr>
        <p:spPr>
          <a:xfrm>
            <a:off x="0" y="914399"/>
            <a:ext cx="8686800" cy="3325091"/>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Use the </a:t>
            </a:r>
            <a:r>
              <a:rPr lang="en-US" sz="1600" b="1" dirty="0">
                <a:latin typeface="Arial" panose="020B0604020202020204" pitchFamily="34" charset="0"/>
                <a:cs typeface="Arial" panose="020B0604020202020204" pitchFamily="34" charset="0"/>
              </a:rPr>
              <a:t>policy-map</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policy-map-name</a:t>
            </a:r>
            <a:r>
              <a:rPr lang="en-US" sz="1600" dirty="0">
                <a:latin typeface="Arial" panose="020B0604020202020204" pitchFamily="34" charset="0"/>
                <a:cs typeface="Arial" panose="020B0604020202020204" pitchFamily="34" charset="0"/>
              </a:rPr>
              <a:t> global configuration mode command, to apply actions to the Layer 3 and 4 traffic.</a:t>
            </a:r>
          </a:p>
          <a:p>
            <a:pPr>
              <a:lnSpc>
                <a:spcPts val="2000"/>
              </a:lnSpc>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In policy-map configuration mode, config-pmap, use the following commands:</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description</a:t>
            </a:r>
            <a:r>
              <a:rPr lang="en-US" sz="1600" dirty="0">
                <a:latin typeface="Arial" panose="020B0604020202020204" pitchFamily="34" charset="0"/>
                <a:cs typeface="Arial" panose="020B0604020202020204" pitchFamily="34" charset="0"/>
              </a:rPr>
              <a:t> - Add description text.</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class</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class-map-name</a:t>
            </a:r>
            <a:r>
              <a:rPr lang="en-US" sz="1600" dirty="0">
                <a:latin typeface="Arial" panose="020B0604020202020204" pitchFamily="34" charset="0"/>
                <a:cs typeface="Arial" panose="020B0604020202020204" pitchFamily="34" charset="0"/>
              </a:rPr>
              <a:t> - Identify a specific class map on which to perform actions.</a:t>
            </a:r>
          </a:p>
          <a:p>
            <a:pPr>
              <a:lnSpc>
                <a:spcPts val="2000"/>
              </a:lnSpc>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These are the three most common commands available in policy map configuration mode:</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set connection</a:t>
            </a:r>
            <a:r>
              <a:rPr lang="en-US" sz="1600" dirty="0">
                <a:latin typeface="Arial" panose="020B0604020202020204" pitchFamily="34" charset="0"/>
                <a:cs typeface="Arial" panose="020B0604020202020204" pitchFamily="34" charset="0"/>
              </a:rPr>
              <a:t> - Sets connection values.</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inspect</a:t>
            </a:r>
            <a:r>
              <a:rPr lang="en-US" sz="1600" dirty="0">
                <a:latin typeface="Arial" panose="020B0604020202020204" pitchFamily="34" charset="0"/>
                <a:cs typeface="Arial" panose="020B0604020202020204" pitchFamily="34" charset="0"/>
              </a:rPr>
              <a:t> - Provides protocol inspection servers.</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police</a:t>
            </a:r>
            <a:r>
              <a:rPr lang="en-US" sz="1600" dirty="0">
                <a:latin typeface="Arial" panose="020B0604020202020204" pitchFamily="34" charset="0"/>
                <a:cs typeface="Arial" panose="020B0604020202020204" pitchFamily="34" charset="0"/>
              </a:rPr>
              <a:t> - Sets rate limits for traffic in this class.</a:t>
            </a:r>
          </a:p>
          <a:p>
            <a:pPr marL="742950" lvl="1"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To activate a policy map globally on all interfaces or on a targeted interface, use the </a:t>
            </a:r>
            <a:r>
              <a:rPr lang="en-US" sz="1600" b="1" dirty="0">
                <a:latin typeface="Arial" panose="020B0604020202020204" pitchFamily="34" charset="0"/>
                <a:cs typeface="Arial" panose="020B0604020202020204" pitchFamily="34" charset="0"/>
              </a:rPr>
              <a:t>service-policy </a:t>
            </a:r>
            <a:r>
              <a:rPr lang="en-US" sz="1600" i="1" dirty="0">
                <a:latin typeface="Arial" panose="020B0604020202020204" pitchFamily="34" charset="0"/>
                <a:cs typeface="Arial" panose="020B0604020202020204" pitchFamily="34" charset="0"/>
              </a:rPr>
              <a:t>policy-map-name</a:t>
            </a:r>
            <a:r>
              <a:rPr lang="en-US" sz="1600" dirty="0">
                <a:latin typeface="Arial" panose="020B0604020202020204" pitchFamily="34" charset="0"/>
                <a:cs typeface="Arial" panose="020B0604020202020204" pitchFamily="34" charset="0"/>
              </a:rPr>
              <a:t> [ </a:t>
            </a:r>
            <a:r>
              <a:rPr lang="en-US" sz="1600" b="1" dirty="0">
                <a:latin typeface="Arial" panose="020B0604020202020204" pitchFamily="34" charset="0"/>
                <a:cs typeface="Arial" panose="020B0604020202020204" pitchFamily="34" charset="0"/>
              </a:rPr>
              <a:t>global</a:t>
            </a:r>
            <a:r>
              <a:rPr lang="en-US" sz="1600" dirty="0">
                <a:latin typeface="Arial" panose="020B0604020202020204" pitchFamily="34" charset="0"/>
                <a:cs typeface="Arial" panose="020B0604020202020204" pitchFamily="34" charset="0"/>
              </a:rPr>
              <a:t> | </a:t>
            </a:r>
            <a:r>
              <a:rPr lang="en-US" sz="1600" b="1" dirty="0">
                <a:latin typeface="Arial" panose="020B0604020202020204" pitchFamily="34" charset="0"/>
                <a:cs typeface="Arial" panose="020B0604020202020204" pitchFamily="34" charset="0"/>
              </a:rPr>
              <a:t>interface</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intf</a:t>
            </a:r>
            <a:r>
              <a:rPr lang="en-US" sz="1600" dirty="0">
                <a:latin typeface="Arial" panose="020B0604020202020204" pitchFamily="34" charset="0"/>
                <a:cs typeface="Arial" panose="020B0604020202020204" pitchFamily="34" charset="0"/>
              </a:rPr>
              <a:t> ] global configuration mode command to enable a set of policies on an interface.</a:t>
            </a:r>
          </a:p>
          <a:p>
            <a:pPr>
              <a:lnSpc>
                <a:spcPts val="2000"/>
              </a:lnSpc>
            </a:pP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Basic ASA Firewall Configuration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ASA Default Configuration</a:t>
            </a:r>
          </a:p>
        </p:txBody>
      </p:sp>
      <p:sp>
        <p:nvSpPr>
          <p:cNvPr id="5" name="Object4"/>
          <p:cNvSpPr/>
          <p:nvPr/>
        </p:nvSpPr>
        <p:spPr>
          <a:xfrm>
            <a:off x="0" y="698403"/>
            <a:ext cx="5198724" cy="3514001"/>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The ASA 5506-X with FirePOWER Services ships with a default configuration that, in most instances, is sufficient for a basic SOHO deployment. Use the </a:t>
            </a:r>
            <a:r>
              <a:rPr lang="en-US" sz="1600" b="1" dirty="0">
                <a:effectLst/>
                <a:latin typeface="Arial" panose="020B0604020202020204" pitchFamily="34" charset="0"/>
                <a:cs typeface="Arial" panose="020B0604020202020204" pitchFamily="34" charset="0"/>
              </a:rPr>
              <a:t>configure factory-default</a:t>
            </a:r>
            <a:r>
              <a:rPr lang="en-US" sz="1600" dirty="0">
                <a:effectLst/>
                <a:latin typeface="Arial" panose="020B0604020202020204" pitchFamily="34" charset="0"/>
                <a:cs typeface="Arial" panose="020B0604020202020204" pitchFamily="34" charset="0"/>
              </a:rPr>
              <a:t> global configuration mode command to restore the factory default configuration.</a:t>
            </a:r>
            <a:endParaRPr lang="en-US" sz="1600" dirty="0">
              <a:latin typeface="Arial" panose="020B0604020202020204" pitchFamily="34" charset="0"/>
              <a:cs typeface="Arial" panose="020B0604020202020204" pitchFamily="34" charset="0"/>
            </a:endParaRPr>
          </a:p>
          <a:p>
            <a:endParaRPr lang="en-US" sz="1600" dirty="0">
              <a:effectLst/>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The default hostname is </a:t>
            </a:r>
            <a:r>
              <a:rPr lang="en-US" sz="1600" b="1" dirty="0">
                <a:effectLst/>
                <a:latin typeface="Arial" panose="020B0604020202020204" pitchFamily="34" charset="0"/>
                <a:cs typeface="Arial" panose="020B0604020202020204" pitchFamily="34" charset="0"/>
              </a:rPr>
              <a:t>ciscoasa</a:t>
            </a:r>
            <a:r>
              <a:rPr lang="en-US" sz="1600" dirty="0">
                <a:effectLst/>
                <a:latin typeface="Arial" panose="020B0604020202020204" pitchFamily="34" charset="0"/>
                <a:cs typeface="Arial" panose="020B0604020202020204" pitchFamily="34" charset="0"/>
              </a:rPr>
              <a:t>. By default, the privileged EXEC and console line passwords are not configured. </a:t>
            </a:r>
          </a:p>
          <a:p>
            <a:endParaRPr lang="en-US" sz="1600" dirty="0">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These settings can be changed by:</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Manually using the CLI</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Interactively using the CLI Setup Initialization wizard</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Using the ASDM Startup wizard</a:t>
            </a:r>
          </a:p>
        </p:txBody>
      </p:sp>
      <p:pic>
        <p:nvPicPr>
          <p:cNvPr id="6" name="Picture 5">
            <a:extLst>
              <a:ext uri="{FF2B5EF4-FFF2-40B4-BE49-F238E27FC236}">
                <a16:creationId xmlns:a16="http://schemas.microsoft.com/office/drawing/2014/main" id="{AD2887C0-CA3C-45FB-B5D0-7D7B53BFCCA7}"/>
              </a:ext>
            </a:extLst>
          </p:cNvPr>
          <p:cNvPicPr>
            <a:picLocks noChangeAspect="1"/>
          </p:cNvPicPr>
          <p:nvPr/>
        </p:nvPicPr>
        <p:blipFill>
          <a:blip r:embed="rId3"/>
          <a:stretch>
            <a:fillRect/>
          </a:stretch>
        </p:blipFill>
        <p:spPr>
          <a:xfrm>
            <a:off x="5352867" y="698403"/>
            <a:ext cx="3562533" cy="3746693"/>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Service Policies on an ASA</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Define and Activate a Policy (Cont.)</a:t>
            </a:r>
          </a:p>
        </p:txBody>
      </p:sp>
      <p:sp>
        <p:nvSpPr>
          <p:cNvPr id="5" name="Object4"/>
          <p:cNvSpPr/>
          <p:nvPr/>
        </p:nvSpPr>
        <p:spPr>
          <a:xfrm>
            <a:off x="0" y="914399"/>
            <a:ext cx="8686800" cy="3325091"/>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The example configures the policy map. Its associated service policy is applied globally.</a:t>
            </a:r>
            <a:endParaRPr lang="en-US" sz="1400" dirty="0"/>
          </a:p>
        </p:txBody>
      </p:sp>
      <p:pic>
        <p:nvPicPr>
          <p:cNvPr id="6" name="Picture 5">
            <a:extLst>
              <a:ext uri="{FF2B5EF4-FFF2-40B4-BE49-F238E27FC236}">
                <a16:creationId xmlns:a16="http://schemas.microsoft.com/office/drawing/2014/main" id="{F73B5B90-F11D-4858-A7C2-B759FE43276D}"/>
              </a:ext>
            </a:extLst>
          </p:cNvPr>
          <p:cNvPicPr>
            <a:picLocks noChangeAspect="1"/>
          </p:cNvPicPr>
          <p:nvPr/>
        </p:nvPicPr>
        <p:blipFill>
          <a:blip r:embed="rId3"/>
          <a:stretch>
            <a:fillRect/>
          </a:stretch>
        </p:blipFill>
        <p:spPr>
          <a:xfrm>
            <a:off x="1934215" y="1553140"/>
            <a:ext cx="5645440" cy="2711589"/>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70</a:t>
            </a:fld>
            <a:endParaRPr lang="en-US" dirty="0"/>
          </a:p>
        </p:txBody>
      </p:sp>
    </p:spTree>
    <p:extLst>
      <p:ext uri="{BB962C8B-B14F-4D97-AF65-F5344CB8AC3E}">
        <p14:creationId xmlns:p14="http://schemas.microsoft.com/office/powerpoint/2010/main" val="24006018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name="Slide 6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Service Policies on an ASA</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Packet Tracer - Configure ASA Basic Settings and Firewall Using the CLI</a:t>
            </a:r>
          </a:p>
        </p:txBody>
      </p:sp>
      <p:sp>
        <p:nvSpPr>
          <p:cNvPr id="5" name="Object4"/>
          <p:cNvSpPr/>
          <p:nvPr/>
        </p:nvSpPr>
        <p:spPr>
          <a:xfrm>
            <a:off x="0" y="1172954"/>
            <a:ext cx="8229600" cy="2571750"/>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In this comprehensive Packet Tracer activity, you will complete the following objectives:</a:t>
            </a:r>
          </a:p>
          <a:p>
            <a:endParaRPr lang="en-US" sz="16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Verify connectivity and explore the ASA.</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Configure basic ASA settings and interface security levels using the CLI.</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Configure routing, address translation, and inspection policy using the CLI.</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Configure DHCP, AAA, and SSH.</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Configure a DMZ, Static NAT, and ACLs.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71</a:t>
            </a:fld>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name="Slide 6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Service Policies on an ASA</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Optional Lab - Configure ASA Network Services, Routing, and DMZ with ACLs Using CLI</a:t>
            </a:r>
          </a:p>
        </p:txBody>
      </p:sp>
      <p:sp>
        <p:nvSpPr>
          <p:cNvPr id="5" name="Object4"/>
          <p:cNvSpPr/>
          <p:nvPr/>
        </p:nvSpPr>
        <p:spPr>
          <a:xfrm>
            <a:off x="102476" y="1188720"/>
            <a:ext cx="8229600" cy="2571750"/>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In this comprehensive lab, you will complete the following objectives:</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Part 1: Configure Basic Device Settings</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Part 2: Configure Routing, Address Translation, and Inspection Policy Using the CLI</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Part 3: Configure DHCP, AAA, and SSH</a:t>
            </a:r>
          </a:p>
          <a:p>
            <a:pPr marL="742950" lvl="1"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Part 4: Configure DMZ, Static NAT, and ACLs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name="Slide 62">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21.8 ASA Firewall Configuration Summary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name="Slide 6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Firewall Configuration Summary</a:t>
            </a:r>
          </a:p>
        </p:txBody>
      </p:sp>
      <p:sp>
        <p:nvSpPr>
          <p:cNvPr id="3" name="Object2"/>
          <p:cNvSpPr>
            <a:spLocks noGrp="1"/>
          </p:cNvSpPr>
          <p:nvPr>
            <p:ph type="body" idx="100" hasCustomPrompt="1"/>
          </p:nvPr>
        </p:nvSpPr>
        <p:spPr>
          <a:xfrm>
            <a:off x="0" y="274320"/>
            <a:ext cx="9144000" cy="403774"/>
          </a:xfrm>
          <a:prstGeom prst="rect">
            <a:avLst/>
          </a:prstGeom>
          <a:noFill/>
          <a:ln/>
        </p:spPr>
        <p:txBody>
          <a:bodyPr wrap="square" rtlCol="0"/>
          <a:lstStyle/>
          <a:p>
            <a:pPr marL="0" indent="0">
              <a:buNone/>
            </a:pPr>
            <a:r>
              <a:rPr lang="en-US" dirty="0"/>
              <a:t>What Did I Learn in this Module?</a:t>
            </a:r>
          </a:p>
        </p:txBody>
      </p:sp>
      <p:sp>
        <p:nvSpPr>
          <p:cNvPr id="5" name="Object4"/>
          <p:cNvSpPr/>
          <p:nvPr/>
        </p:nvSpPr>
        <p:spPr>
          <a:xfrm>
            <a:off x="0" y="678094"/>
            <a:ext cx="9030984"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ASA CLI contains command prompts similar to that of a Cisco IOS router.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Many commands are similar to those in other versions of IOS, however many differences also exist.</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ASA 5506-X with FirePOWER Services ships with a default configuration that, in most instances, is sufficient for a basic SOHO deployment.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ASA 5506-X has eight Gigabit Ethernet interfaces that can be configured to carry traffic on different Layer 3 networks. The G1/1 interface is frequently configured as the outside interface to the ISP.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Basic configuration of interfaces includes IP addressing, naming, and setting the security level.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If the interface is configured with DHCP, a default route from an upstream device can automatically be configured on the ASA. Otherwise, a default route must be manually configured.</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Objects make it easy to maintain configurations because an object can be modified in one place and the change will be reflected in all other places that are referencing it.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Network objects can include host addresses, subnets, ranges of addresses, and FQDNs.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Service objects can refer to different network services and protocols.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Object groups are collections of objects that are related.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Network object groups can also be used in configurations including ACLs and NAT. </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Firewall Configuration Summary</a:t>
            </a:r>
          </a:p>
        </p:txBody>
      </p:sp>
      <p:sp>
        <p:nvSpPr>
          <p:cNvPr id="3" name="Object2"/>
          <p:cNvSpPr>
            <a:spLocks noGrp="1"/>
          </p:cNvSpPr>
          <p:nvPr>
            <p:ph type="body" idx="100" hasCustomPrompt="1"/>
          </p:nvPr>
        </p:nvSpPr>
        <p:spPr>
          <a:xfrm>
            <a:off x="0" y="274320"/>
            <a:ext cx="9144000" cy="403774"/>
          </a:xfrm>
          <a:prstGeom prst="rect">
            <a:avLst/>
          </a:prstGeom>
          <a:noFill/>
          <a:ln/>
        </p:spPr>
        <p:txBody>
          <a:bodyPr wrap="square" rtlCol="0"/>
          <a:lstStyle/>
          <a:p>
            <a:pPr marL="0" indent="0">
              <a:buNone/>
            </a:pPr>
            <a:r>
              <a:rPr lang="en-US" dirty="0"/>
              <a:t>What Did I Learn in this Module? (Cont.)</a:t>
            </a:r>
          </a:p>
        </p:txBody>
      </p:sp>
      <p:sp>
        <p:nvSpPr>
          <p:cNvPr id="5" name="Object4"/>
          <p:cNvSpPr/>
          <p:nvPr/>
        </p:nvSpPr>
        <p:spPr>
          <a:xfrm>
            <a:off x="0" y="678094"/>
            <a:ext cx="9030984"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ASA ACLs differ from IOS ACLs in that they use a network mask (e.g., 255.255.255.0) instead of a wildcard mask (e.g. 0.0.0.255).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ASA ACLs must be grouped with an interface in order to go into effect. Object groups can be used with ASA ACLs to limit the number of ACEs that are required in a list.</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There are three NAT deployment methods for the ASA: inside NAT, outside NAT, and bidirectional NAT.</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ASA supports four types of NAT: dynamic NAT with overload, static NAT, policy NAT, and identity NAT.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Cisco ASAs can be configured to authenticate access using a local user database or an external server for authentication or both.</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 Modular Policy Framework (MPF) configuration defines a set of rules for applying firewall features, such as traffic inspection and QoS, to the traffic that traverses the ASA.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Class maps are used to identify the traffic that will be processed by MPF.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Policy maps define what will be done to the identified traffic.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Service policies identify which interfaces the policy map should be applied to.</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75</a:t>
            </a:fld>
            <a:endParaRPr lang="en-US" dirty="0"/>
          </a:p>
        </p:txBody>
      </p:sp>
    </p:spTree>
    <p:extLst>
      <p:ext uri="{BB962C8B-B14F-4D97-AF65-F5344CB8AC3E}">
        <p14:creationId xmlns:p14="http://schemas.microsoft.com/office/powerpoint/2010/main" val="7447030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Firewall Configuration Summary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New Terms and Commands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600" b="0" i="0" u="none" strike="noStrike" kern="1200" cap="none" spc="0" normalizeH="0" baseline="0" noProof="0">
                <a:ln>
                  <a:noFill/>
                </a:ln>
                <a:solidFill>
                  <a:srgbClr val="D9D9D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a:t>
            </a:fld>
            <a:endParaRPr kumimoji="0" lang="en-US" sz="600" b="0" i="0" u="none" strike="noStrike" kern="1200" cap="none" spc="0" normalizeH="0" baseline="0" noProof="0" dirty="0">
              <a:ln>
                <a:noFill/>
              </a:ln>
              <a:solidFill>
                <a:srgbClr val="D9D9D9"/>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94D4543A-05C8-44A5-ACB3-B3272761638B}"/>
              </a:ext>
            </a:extLst>
          </p:cNvPr>
          <p:cNvGraphicFramePr>
            <a:graphicFrameLocks/>
          </p:cNvGraphicFramePr>
          <p:nvPr>
            <p:extLst>
              <p:ext uri="{D42A27DB-BD31-4B8C-83A1-F6EECF244321}">
                <p14:modId xmlns:p14="http://schemas.microsoft.com/office/powerpoint/2010/main" val="63425214"/>
              </p:ext>
            </p:extLst>
          </p:nvPr>
        </p:nvGraphicFramePr>
        <p:xfrm>
          <a:off x="294640" y="650450"/>
          <a:ext cx="8458662" cy="3911390"/>
        </p:xfrm>
        <a:graphic>
          <a:graphicData uri="http://schemas.openxmlformats.org/drawingml/2006/table">
            <a:tbl>
              <a:tblPr firstRow="1" bandRow="1">
                <a:tableStyleId>{F5AB1C69-6EDB-4FF4-983F-18BD219EF322}</a:tableStyleId>
              </a:tblPr>
              <a:tblGrid>
                <a:gridCol w="3999424">
                  <a:extLst>
                    <a:ext uri="{9D8B030D-6E8A-4147-A177-3AD203B41FA5}">
                      <a16:colId xmlns:a16="http://schemas.microsoft.com/office/drawing/2014/main" val="2731093094"/>
                    </a:ext>
                  </a:extLst>
                </a:gridCol>
                <a:gridCol w="4459238">
                  <a:extLst>
                    <a:ext uri="{9D8B030D-6E8A-4147-A177-3AD203B41FA5}">
                      <a16:colId xmlns:a16="http://schemas.microsoft.com/office/drawing/2014/main" val="2353496225"/>
                    </a:ext>
                  </a:extLst>
                </a:gridCol>
              </a:tblGrid>
              <a:tr h="3911390">
                <a:tc>
                  <a:txBody>
                    <a:bodyPr/>
                    <a:lstStyle/>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configure factory-default </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domain-name name</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key config-key password-encryption </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new-pass</a:t>
                      </a:r>
                      <a:r>
                        <a:rPr lang="en-US" sz="1400" b="0" i="0" kern="1200" dirty="0">
                          <a:solidFill>
                            <a:schemeClr val="tx1"/>
                          </a:solidFill>
                          <a:latin typeface="+mn-lt"/>
                          <a:ea typeface="+mn-ea"/>
                          <a:cs typeface="+mn-cs"/>
                        </a:rPr>
                        <a:t> [ </a:t>
                      </a:r>
                      <a:r>
                        <a:rPr lang="en-US" sz="1400" b="0" i="1" kern="1200" dirty="0">
                          <a:solidFill>
                            <a:schemeClr val="tx1"/>
                          </a:solidFill>
                          <a:latin typeface="+mn-lt"/>
                          <a:ea typeface="+mn-ea"/>
                          <a:cs typeface="+mn-cs"/>
                        </a:rPr>
                        <a:t>old-pass</a:t>
                      </a:r>
                      <a:r>
                        <a:rPr lang="en-US" sz="1400" b="0" i="0" kern="1200" dirty="0">
                          <a:solidFill>
                            <a:schemeClr val="tx1"/>
                          </a:solidFill>
                          <a:latin typeface="+mn-lt"/>
                          <a:ea typeface="+mn-ea"/>
                          <a:cs typeface="+mn-cs"/>
                        </a:rPr>
                        <a:t> ]]</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password encryption aes</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show password encryption </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ip address dhcp setroute</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ip address pppoe</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ip address pppoe setroute</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nameif </a:t>
                      </a:r>
                      <a:r>
                        <a:rPr lang="en-US" sz="1400" b="0" i="1" kern="1200" dirty="0">
                          <a:solidFill>
                            <a:schemeClr val="tx1"/>
                          </a:solidFill>
                          <a:latin typeface="+mn-lt"/>
                          <a:ea typeface="+mn-ea"/>
                          <a:cs typeface="+mn-cs"/>
                        </a:rPr>
                        <a:t>if_name</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security-level </a:t>
                      </a:r>
                      <a:r>
                        <a:rPr lang="en-US" sz="1400" b="0" i="1" kern="1200" dirty="0">
                          <a:solidFill>
                            <a:schemeClr val="tx1"/>
                          </a:solidFill>
                          <a:latin typeface="+mn-lt"/>
                          <a:ea typeface="+mn-ea"/>
                          <a:cs typeface="+mn-cs"/>
                        </a:rPr>
                        <a:t>value</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route </a:t>
                      </a:r>
                      <a:r>
                        <a:rPr lang="en-US" sz="1400" b="0" i="1" kern="1200" dirty="0">
                          <a:solidFill>
                            <a:schemeClr val="tx1"/>
                          </a:solidFill>
                          <a:latin typeface="+mn-lt"/>
                          <a:ea typeface="+mn-ea"/>
                          <a:cs typeface="+mn-cs"/>
                        </a:rPr>
                        <a:t>interface-name</a:t>
                      </a:r>
                      <a:r>
                        <a:rPr lang="en-US" sz="1400" b="1" i="0" kern="1200" dirty="0">
                          <a:solidFill>
                            <a:schemeClr val="tx1"/>
                          </a:solidFill>
                          <a:latin typeface="+mn-lt"/>
                          <a:ea typeface="+mn-ea"/>
                          <a:cs typeface="+mn-cs"/>
                        </a:rPr>
                        <a:t> 0.0.0.0 0.0.0.0 </a:t>
                      </a:r>
                      <a:r>
                        <a:rPr lang="en-US" sz="1400" b="0" i="1" kern="1200" dirty="0">
                          <a:solidFill>
                            <a:schemeClr val="tx1"/>
                          </a:solidFill>
                          <a:latin typeface="+mn-lt"/>
                          <a:ea typeface="+mn-ea"/>
                          <a:cs typeface="+mn-cs"/>
                        </a:rPr>
                        <a:t>next-hop-ip-address</a:t>
                      </a:r>
                      <a:r>
                        <a:rPr lang="en-US" sz="1400" b="1" i="0" kern="1200" dirty="0">
                          <a:solidFill>
                            <a:schemeClr val="tx1"/>
                          </a:solidFill>
                          <a:latin typeface="+mn-lt"/>
                          <a:ea typeface="+mn-ea"/>
                          <a:cs typeface="+mn-cs"/>
                        </a:rPr>
                        <a:t>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a:t>
                      </a:r>
                      <a:r>
                        <a:rPr lang="en-US" sz="1400" b="1" i="0" kern="1200" dirty="0">
                          <a:solidFill>
                            <a:schemeClr val="tx1"/>
                          </a:solidFill>
                          <a:latin typeface="+mn-lt"/>
                          <a:ea typeface="+mn-ea"/>
                          <a:cs typeface="+mn-cs"/>
                        </a:rPr>
                        <a:t>passwd</a:t>
                      </a:r>
                      <a:r>
                        <a:rPr lang="en-US" sz="1400" b="0" i="0" kern="1200" dirty="0">
                          <a:solidFill>
                            <a:schemeClr val="tx1"/>
                          </a:solidFill>
                          <a:latin typeface="+mn-lt"/>
                          <a:ea typeface="+mn-ea"/>
                          <a:cs typeface="+mn-cs"/>
                        </a:rPr>
                        <a:t> | </a:t>
                      </a:r>
                      <a:r>
                        <a:rPr lang="en-US" sz="1400" b="1" i="0" kern="1200" dirty="0">
                          <a:solidFill>
                            <a:schemeClr val="tx1"/>
                          </a:solidFill>
                          <a:latin typeface="+mn-lt"/>
                          <a:ea typeface="+mn-ea"/>
                          <a:cs typeface="+mn-cs"/>
                        </a:rPr>
                        <a:t>password</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password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telnet </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ipv4_address mask</a:t>
                      </a:r>
                      <a:r>
                        <a:rPr lang="en-US" sz="1400" b="0" i="0" kern="1200" dirty="0">
                          <a:solidFill>
                            <a:schemeClr val="tx1"/>
                          </a:solidFill>
                          <a:latin typeface="+mn-lt"/>
                          <a:ea typeface="+mn-ea"/>
                          <a:cs typeface="+mn-cs"/>
                        </a:rPr>
                        <a:t> | </a:t>
                      </a:r>
                      <a:r>
                        <a:rPr lang="en-US" sz="1400" b="0" i="1" kern="1200" dirty="0">
                          <a:solidFill>
                            <a:schemeClr val="tx1"/>
                          </a:solidFill>
                          <a:latin typeface="+mn-lt"/>
                          <a:ea typeface="+mn-ea"/>
                          <a:cs typeface="+mn-cs"/>
                        </a:rPr>
                        <a:t>ipv6_address</a:t>
                      </a:r>
                      <a:r>
                        <a:rPr lang="en-US" sz="1400" b="1" i="0" kern="1200" dirty="0">
                          <a:solidFill>
                            <a:schemeClr val="tx1"/>
                          </a:solidFill>
                          <a:latin typeface="+mn-lt"/>
                          <a:ea typeface="+mn-ea"/>
                          <a:cs typeface="+mn-cs"/>
                        </a:rPr>
                        <a:t>/</a:t>
                      </a:r>
                      <a:r>
                        <a:rPr lang="en-US" sz="1400" b="0" i="1" kern="1200" dirty="0">
                          <a:solidFill>
                            <a:schemeClr val="tx1"/>
                          </a:solidFill>
                          <a:latin typeface="+mn-lt"/>
                          <a:ea typeface="+mn-ea"/>
                          <a:cs typeface="+mn-cs"/>
                        </a:rPr>
                        <a:t>prefix</a:t>
                      </a:r>
                      <a:r>
                        <a:rPr lang="en-US" sz="1400" b="0" i="0" kern="1200" dirty="0">
                          <a:solidFill>
                            <a:schemeClr val="tx1"/>
                          </a:solidFill>
                          <a:latin typeface="+mn-lt"/>
                          <a:ea typeface="+mn-ea"/>
                          <a:cs typeface="+mn-cs"/>
                        </a:rPr>
                        <a:t> } </a:t>
                      </a:r>
                      <a:r>
                        <a:rPr lang="en-US" sz="1400" b="0" i="1" kern="1200" dirty="0">
                          <a:solidFill>
                            <a:schemeClr val="tx1"/>
                          </a:solidFill>
                          <a:latin typeface="+mn-lt"/>
                          <a:ea typeface="+mn-ea"/>
                          <a:cs typeface="+mn-cs"/>
                        </a:rPr>
                        <a:t>if_name</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telnet timeout </a:t>
                      </a:r>
                      <a:r>
                        <a:rPr lang="en-US" sz="1400" b="0" i="1" kern="1200" dirty="0">
                          <a:solidFill>
                            <a:schemeClr val="tx1"/>
                          </a:solidFill>
                          <a:latin typeface="+mn-lt"/>
                          <a:ea typeface="+mn-ea"/>
                          <a:cs typeface="+mn-cs"/>
                        </a:rPr>
                        <a:t>minutes</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aaa authentication telnet console LOCAL</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clear configure telnet</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ssh </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ip_address mask </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ipv6_address</a:t>
                      </a:r>
                      <a:r>
                        <a:rPr lang="en-US" sz="1400" b="1" i="0" kern="1200" dirty="0">
                          <a:solidFill>
                            <a:schemeClr val="tx1"/>
                          </a:solidFill>
                          <a:latin typeface="+mn-lt"/>
                          <a:ea typeface="+mn-ea"/>
                          <a:cs typeface="+mn-cs"/>
                        </a:rPr>
                        <a:t>/</a:t>
                      </a:r>
                      <a:r>
                        <a:rPr lang="en-US" sz="1400" b="0" i="1" kern="1200" dirty="0">
                          <a:solidFill>
                            <a:schemeClr val="tx1"/>
                          </a:solidFill>
                          <a:latin typeface="+mn-lt"/>
                          <a:ea typeface="+mn-ea"/>
                          <a:cs typeface="+mn-cs"/>
                        </a:rPr>
                        <a:t>prefix</a:t>
                      </a:r>
                      <a:r>
                        <a:rPr lang="en-US" sz="1400" b="0" i="0" kern="1200" dirty="0">
                          <a:solidFill>
                            <a:schemeClr val="tx1"/>
                          </a:solidFill>
                          <a:latin typeface="+mn-lt"/>
                          <a:ea typeface="+mn-ea"/>
                          <a:cs typeface="+mn-cs"/>
                        </a:rPr>
                        <a:t> } </a:t>
                      </a:r>
                      <a:r>
                        <a:rPr lang="en-US" sz="1400" b="0" i="1" kern="1200" dirty="0">
                          <a:solidFill>
                            <a:schemeClr val="tx1"/>
                          </a:solidFill>
                          <a:latin typeface="+mn-lt"/>
                          <a:ea typeface="+mn-ea"/>
                          <a:cs typeface="+mn-cs"/>
                        </a:rPr>
                        <a:t>if_name</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ssh version </a:t>
                      </a:r>
                      <a:r>
                        <a:rPr lang="en-US" sz="1400" b="0" i="1" kern="1200" dirty="0">
                          <a:solidFill>
                            <a:schemeClr val="tx1"/>
                          </a:solidFill>
                          <a:latin typeface="+mn-lt"/>
                          <a:ea typeface="+mn-ea"/>
                          <a:cs typeface="+mn-cs"/>
                        </a:rPr>
                        <a:t>version_number</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ssh timeout </a:t>
                      </a:r>
                      <a:r>
                        <a:rPr lang="en-US" sz="1400" b="0" i="1" kern="1200" dirty="0">
                          <a:solidFill>
                            <a:schemeClr val="tx1"/>
                          </a:solidFill>
                          <a:latin typeface="+mn-lt"/>
                          <a:ea typeface="+mn-ea"/>
                          <a:cs typeface="+mn-cs"/>
                        </a:rPr>
                        <a:t>minutes</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clear configure ssh</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Network Time Protocol (NTP) </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ntp authenticate</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ntp trusted-key </a:t>
                      </a:r>
                      <a:r>
                        <a:rPr lang="en-US" sz="1400" b="0" i="1" kern="1200" dirty="0">
                          <a:solidFill>
                            <a:schemeClr val="tx1"/>
                          </a:solidFill>
                          <a:latin typeface="+mn-lt"/>
                          <a:ea typeface="+mn-ea"/>
                          <a:cs typeface="+mn-cs"/>
                        </a:rPr>
                        <a:t>key_id</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ntp authentication-key </a:t>
                      </a:r>
                      <a:r>
                        <a:rPr lang="en-US" sz="1400" b="0" i="1" kern="1200" dirty="0">
                          <a:solidFill>
                            <a:schemeClr val="tx1"/>
                          </a:solidFill>
                          <a:latin typeface="+mn-lt"/>
                          <a:ea typeface="+mn-ea"/>
                          <a:cs typeface="+mn-cs"/>
                        </a:rPr>
                        <a:t>key_id </a:t>
                      </a:r>
                      <a:r>
                        <a:rPr lang="en-US" sz="1400" b="1" i="0" kern="1200" dirty="0">
                          <a:solidFill>
                            <a:schemeClr val="tx1"/>
                          </a:solidFill>
                          <a:latin typeface="+mn-lt"/>
                          <a:ea typeface="+mn-ea"/>
                          <a:cs typeface="+mn-cs"/>
                        </a:rPr>
                        <a:t>md5 </a:t>
                      </a:r>
                      <a:r>
                        <a:rPr lang="en-US" sz="1400" b="0" i="1" kern="1200" dirty="0">
                          <a:solidFill>
                            <a:schemeClr val="tx1"/>
                          </a:solidFill>
                          <a:latin typeface="+mn-lt"/>
                          <a:ea typeface="+mn-ea"/>
                          <a:cs typeface="+mn-cs"/>
                        </a:rPr>
                        <a:t>key</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ntp server </a:t>
                      </a:r>
                      <a:r>
                        <a:rPr lang="en-US" sz="1400" b="0" i="1" kern="1200" dirty="0">
                          <a:solidFill>
                            <a:schemeClr val="tx1"/>
                          </a:solidFill>
                          <a:latin typeface="+mn-lt"/>
                          <a:ea typeface="+mn-ea"/>
                          <a:cs typeface="+mn-cs"/>
                        </a:rPr>
                        <a:t>ip_address</a:t>
                      </a:r>
                      <a:r>
                        <a:rPr lang="en-US" sz="1400" b="0" i="0" kern="1200" dirty="0">
                          <a:solidFill>
                            <a:schemeClr val="tx1"/>
                          </a:solidFill>
                          <a:latin typeface="+mn-lt"/>
                          <a:ea typeface="+mn-ea"/>
                          <a:cs typeface="+mn-cs"/>
                        </a:rPr>
                        <a:t> [ </a:t>
                      </a:r>
                      <a:r>
                        <a:rPr lang="en-US" sz="1400" b="1" i="0" kern="1200" dirty="0">
                          <a:solidFill>
                            <a:schemeClr val="tx1"/>
                          </a:solidFill>
                          <a:latin typeface="+mn-lt"/>
                          <a:ea typeface="+mn-ea"/>
                          <a:cs typeface="+mn-cs"/>
                        </a:rPr>
                        <a:t>key</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key_id </a:t>
                      </a:r>
                      <a:r>
                        <a:rPr lang="en-US" sz="1400" b="0" i="0" kern="1200" dirty="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6456931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Firewall Configuration Summary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New Terms and Commands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600" b="0" i="0" u="none" strike="noStrike" kern="1200" cap="none" spc="0" normalizeH="0" baseline="0" noProof="0">
                <a:ln>
                  <a:noFill/>
                </a:ln>
                <a:solidFill>
                  <a:srgbClr val="D9D9D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US" sz="600" b="0" i="0" u="none" strike="noStrike" kern="1200" cap="none" spc="0" normalizeH="0" baseline="0" noProof="0" dirty="0">
              <a:ln>
                <a:noFill/>
              </a:ln>
              <a:solidFill>
                <a:srgbClr val="D9D9D9"/>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94D4543A-05C8-44A5-ACB3-B3272761638B}"/>
              </a:ext>
            </a:extLst>
          </p:cNvPr>
          <p:cNvGraphicFramePr>
            <a:graphicFrameLocks/>
          </p:cNvGraphicFramePr>
          <p:nvPr>
            <p:extLst>
              <p:ext uri="{D42A27DB-BD31-4B8C-83A1-F6EECF244321}">
                <p14:modId xmlns:p14="http://schemas.microsoft.com/office/powerpoint/2010/main" val="1641887721"/>
              </p:ext>
            </p:extLst>
          </p:nvPr>
        </p:nvGraphicFramePr>
        <p:xfrm>
          <a:off x="294640" y="650450"/>
          <a:ext cx="8458662" cy="3911390"/>
        </p:xfrm>
        <a:graphic>
          <a:graphicData uri="http://schemas.openxmlformats.org/drawingml/2006/table">
            <a:tbl>
              <a:tblPr firstRow="1" bandRow="1">
                <a:tableStyleId>{F5AB1C69-6EDB-4FF4-983F-18BD219EF322}</a:tableStyleId>
              </a:tblPr>
              <a:tblGrid>
                <a:gridCol w="3999424">
                  <a:extLst>
                    <a:ext uri="{9D8B030D-6E8A-4147-A177-3AD203B41FA5}">
                      <a16:colId xmlns:a16="http://schemas.microsoft.com/office/drawing/2014/main" val="2731093094"/>
                    </a:ext>
                  </a:extLst>
                </a:gridCol>
                <a:gridCol w="4459238">
                  <a:extLst>
                    <a:ext uri="{9D8B030D-6E8A-4147-A177-3AD203B41FA5}">
                      <a16:colId xmlns:a16="http://schemas.microsoft.com/office/drawing/2014/main" val="2353496225"/>
                    </a:ext>
                  </a:extLst>
                </a:gridCol>
              </a:tblGrid>
              <a:tr h="3911390">
                <a:tc>
                  <a:txBody>
                    <a:bodyPr/>
                    <a:lstStyle/>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dhcpd address </a:t>
                      </a:r>
                      <a:r>
                        <a:rPr lang="en-US" sz="1400" b="0" i="1" kern="1200" dirty="0">
                          <a:solidFill>
                            <a:schemeClr val="tx1"/>
                          </a:solidFill>
                          <a:latin typeface="+mn-lt"/>
                          <a:ea typeface="+mn-ea"/>
                          <a:cs typeface="+mn-cs"/>
                        </a:rPr>
                        <a:t>IP_address1 </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-IP_address2 </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if_name</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dhcpd dns </a:t>
                      </a:r>
                      <a:r>
                        <a:rPr lang="en-US" sz="1400" b="0" i="1" kern="1200" dirty="0">
                          <a:solidFill>
                            <a:schemeClr val="tx1"/>
                          </a:solidFill>
                          <a:latin typeface="+mn-lt"/>
                          <a:ea typeface="+mn-ea"/>
                          <a:cs typeface="+mn-cs"/>
                        </a:rPr>
                        <a:t>dns1</a:t>
                      </a:r>
                      <a:r>
                        <a:rPr lang="en-US" sz="1400" b="0" i="0" kern="1200" dirty="0">
                          <a:solidFill>
                            <a:schemeClr val="tx1"/>
                          </a:solidFill>
                          <a:latin typeface="+mn-lt"/>
                          <a:ea typeface="+mn-ea"/>
                          <a:cs typeface="+mn-cs"/>
                        </a:rPr>
                        <a:t> [ </a:t>
                      </a:r>
                      <a:r>
                        <a:rPr lang="en-US" sz="1400" b="0" i="1" kern="1200" dirty="0">
                          <a:solidFill>
                            <a:schemeClr val="tx1"/>
                          </a:solidFill>
                          <a:latin typeface="+mn-lt"/>
                          <a:ea typeface="+mn-ea"/>
                          <a:cs typeface="+mn-cs"/>
                        </a:rPr>
                        <a:t>dns2</a:t>
                      </a:r>
                      <a:r>
                        <a:rPr lang="en-US" sz="1400" b="0" i="0" kern="1200" dirty="0">
                          <a:solidFill>
                            <a:schemeClr val="tx1"/>
                          </a:solidFill>
                          <a:latin typeface="+mn-lt"/>
                          <a:ea typeface="+mn-ea"/>
                          <a:cs typeface="+mn-cs"/>
                        </a:rPr>
                        <a:t> ]</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dhcpd lease </a:t>
                      </a:r>
                      <a:r>
                        <a:rPr lang="en-US" sz="1400" b="0" i="1" kern="1200" dirty="0">
                          <a:solidFill>
                            <a:schemeClr val="tx1"/>
                          </a:solidFill>
                          <a:latin typeface="+mn-lt"/>
                          <a:ea typeface="+mn-ea"/>
                          <a:cs typeface="+mn-cs"/>
                        </a:rPr>
                        <a:t>lease_length</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dhcpd domain </a:t>
                      </a:r>
                      <a:r>
                        <a:rPr lang="en-US" sz="1400" b="0" i="1" kern="1200" dirty="0">
                          <a:solidFill>
                            <a:schemeClr val="tx1"/>
                          </a:solidFill>
                          <a:latin typeface="+mn-lt"/>
                          <a:ea typeface="+mn-ea"/>
                          <a:cs typeface="+mn-cs"/>
                        </a:rPr>
                        <a:t>domain_name</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dhcpd enable </a:t>
                      </a:r>
                      <a:r>
                        <a:rPr lang="en-US" sz="1400" b="0" i="1" kern="1200" dirty="0">
                          <a:solidFill>
                            <a:schemeClr val="tx1"/>
                          </a:solidFill>
                          <a:latin typeface="+mn-lt"/>
                          <a:ea typeface="+mn-ea"/>
                          <a:cs typeface="+mn-cs"/>
                        </a:rPr>
                        <a:t>if_name</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object groups</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object network </a:t>
                      </a:r>
                      <a:r>
                        <a:rPr lang="en-US" sz="1400" b="0" i="1" kern="1200" dirty="0">
                          <a:solidFill>
                            <a:schemeClr val="tx1"/>
                          </a:solidFill>
                          <a:latin typeface="+mn-lt"/>
                          <a:ea typeface="+mn-ea"/>
                          <a:cs typeface="+mn-cs"/>
                        </a:rPr>
                        <a:t>object-name</a:t>
                      </a:r>
                      <a:r>
                        <a:rPr lang="en-US" sz="1400" b="1" i="0" kern="1200" dirty="0">
                          <a:solidFill>
                            <a:schemeClr val="tx1"/>
                          </a:solidFill>
                          <a:latin typeface="+mn-lt"/>
                          <a:ea typeface="+mn-ea"/>
                          <a:cs typeface="+mn-cs"/>
                        </a:rPr>
                        <a:t> </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object service </a:t>
                      </a:r>
                      <a:r>
                        <a:rPr lang="en-US" sz="1400" b="0" i="1" u="none" kern="1200" dirty="0">
                          <a:solidFill>
                            <a:schemeClr val="tx1"/>
                          </a:solidFill>
                          <a:latin typeface="+mn-lt"/>
                          <a:ea typeface="+mn-ea"/>
                          <a:cs typeface="+mn-cs"/>
                        </a:rPr>
                        <a:t>object-name</a:t>
                      </a:r>
                      <a:r>
                        <a:rPr lang="en-US" sz="1400" b="1" i="0" kern="1200" dirty="0">
                          <a:solidFill>
                            <a:schemeClr val="tx1"/>
                          </a:solidFill>
                          <a:latin typeface="+mn-lt"/>
                          <a:ea typeface="+mn-ea"/>
                          <a:cs typeface="+mn-cs"/>
                        </a:rPr>
                        <a:t> </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show run object service </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object-group network </a:t>
                      </a:r>
                      <a:r>
                        <a:rPr lang="en-US" sz="1400" b="0" i="1" kern="1200" dirty="0">
                          <a:solidFill>
                            <a:schemeClr val="tx1"/>
                          </a:solidFill>
                          <a:latin typeface="+mn-lt"/>
                          <a:ea typeface="+mn-ea"/>
                          <a:cs typeface="+mn-cs"/>
                        </a:rPr>
                        <a:t>grp-name </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object-group icmp-type </a:t>
                      </a:r>
                      <a:r>
                        <a:rPr lang="en-US" sz="1400" b="0" i="1" kern="1200" dirty="0">
                          <a:solidFill>
                            <a:schemeClr val="tx1"/>
                          </a:solidFill>
                          <a:latin typeface="+mn-lt"/>
                          <a:ea typeface="+mn-ea"/>
                          <a:cs typeface="+mn-cs"/>
                        </a:rPr>
                        <a:t>grp-name</a:t>
                      </a:r>
                      <a:r>
                        <a:rPr lang="en-US" sz="1400" b="1" i="0" kern="1200" dirty="0">
                          <a:solidFill>
                            <a:schemeClr val="tx1"/>
                          </a:solidFill>
                          <a:latin typeface="+mn-lt"/>
                          <a:ea typeface="+mn-ea"/>
                          <a:cs typeface="+mn-cs"/>
                        </a:rPr>
                        <a:t>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Through-traffic filtering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To-the-box-traffic filtering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same-security-traffic permit inter-interface </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same-security-traffic permit intra-interface </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access-group id </a:t>
                      </a:r>
                      <a:r>
                        <a:rPr lang="en-US" sz="1400" b="0" i="0" kern="1200" dirty="0">
                          <a:solidFill>
                            <a:schemeClr val="tx1"/>
                          </a:solidFill>
                          <a:latin typeface="+mn-lt"/>
                          <a:ea typeface="+mn-ea"/>
                          <a:cs typeface="+mn-cs"/>
                        </a:rPr>
                        <a:t>{ </a:t>
                      </a:r>
                      <a:r>
                        <a:rPr lang="en-US" sz="1400" b="1" i="0" kern="1200" dirty="0">
                          <a:solidFill>
                            <a:schemeClr val="tx1"/>
                          </a:solidFill>
                          <a:latin typeface="+mn-lt"/>
                          <a:ea typeface="+mn-ea"/>
                          <a:cs typeface="+mn-cs"/>
                        </a:rPr>
                        <a:t>in</a:t>
                      </a:r>
                      <a:r>
                        <a:rPr lang="en-US" sz="1400" b="0" i="0" kern="1200" dirty="0">
                          <a:solidFill>
                            <a:schemeClr val="tx1"/>
                          </a:solidFill>
                          <a:latin typeface="+mn-lt"/>
                          <a:ea typeface="+mn-ea"/>
                          <a:cs typeface="+mn-cs"/>
                        </a:rPr>
                        <a:t> | </a:t>
                      </a:r>
                      <a:r>
                        <a:rPr lang="en-US" sz="1400" b="1" i="0" kern="1200" dirty="0">
                          <a:solidFill>
                            <a:schemeClr val="tx1"/>
                          </a:solidFill>
                          <a:latin typeface="+mn-lt"/>
                          <a:ea typeface="+mn-ea"/>
                          <a:cs typeface="+mn-cs"/>
                        </a:rPr>
                        <a:t>out</a:t>
                      </a:r>
                      <a:r>
                        <a:rPr lang="en-US" sz="1400" b="0" i="0" kern="1200" dirty="0">
                          <a:solidFill>
                            <a:schemeClr val="tx1"/>
                          </a:solidFill>
                          <a:latin typeface="+mn-lt"/>
                          <a:ea typeface="+mn-ea"/>
                          <a:cs typeface="+mn-cs"/>
                        </a:rPr>
                        <a:t> } </a:t>
                      </a:r>
                      <a:r>
                        <a:rPr lang="en-US" sz="1400" b="1" i="0" kern="1200" dirty="0">
                          <a:solidFill>
                            <a:schemeClr val="tx1"/>
                          </a:solidFill>
                          <a:latin typeface="+mn-lt"/>
                          <a:ea typeface="+mn-ea"/>
                          <a:cs typeface="+mn-cs"/>
                        </a:rPr>
                        <a:t>interface</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if_name </a:t>
                      </a:r>
                      <a:r>
                        <a:rPr lang="en-US" sz="1400" b="0" i="0" kern="1200" dirty="0">
                          <a:solidFill>
                            <a:schemeClr val="tx1"/>
                          </a:solidFill>
                          <a:latin typeface="+mn-lt"/>
                          <a:ea typeface="+mn-ea"/>
                          <a:cs typeface="+mn-cs"/>
                        </a:rPr>
                        <a:t>[ </a:t>
                      </a:r>
                      <a:r>
                        <a:rPr lang="en-US" sz="1400" b="1" i="0" kern="1200" dirty="0">
                          <a:solidFill>
                            <a:schemeClr val="tx1"/>
                          </a:solidFill>
                          <a:latin typeface="+mn-lt"/>
                          <a:ea typeface="+mn-ea"/>
                          <a:cs typeface="+mn-cs"/>
                        </a:rPr>
                        <a:t>per-user-override</a:t>
                      </a:r>
                      <a:r>
                        <a:rPr lang="en-US" sz="1400" b="0" i="0" kern="1200" dirty="0">
                          <a:solidFill>
                            <a:schemeClr val="tx1"/>
                          </a:solidFill>
                          <a:latin typeface="+mn-lt"/>
                          <a:ea typeface="+mn-ea"/>
                          <a:cs typeface="+mn-cs"/>
                        </a:rPr>
                        <a:t> | </a:t>
                      </a:r>
                      <a:r>
                        <a:rPr lang="en-US" sz="1400" b="1" i="0" kern="1200" dirty="0">
                          <a:solidFill>
                            <a:schemeClr val="tx1"/>
                          </a:solidFill>
                          <a:latin typeface="+mn-lt"/>
                          <a:ea typeface="+mn-ea"/>
                          <a:cs typeface="+mn-cs"/>
                        </a:rPr>
                        <a:t>control-plane</a:t>
                      </a:r>
                      <a:r>
                        <a:rPr lang="en-US" sz="1400" b="0" i="0" kern="1200" dirty="0">
                          <a:solidFill>
                            <a:schemeClr val="tx1"/>
                          </a:solidFill>
                          <a:latin typeface="+mn-lt"/>
                          <a:ea typeface="+mn-ea"/>
                          <a:cs typeface="+mn-cs"/>
                        </a:rPr>
                        <a:t> ]</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access-list id extended </a:t>
                      </a:r>
                      <a:r>
                        <a:rPr lang="en-US" sz="1400" b="0" i="0" kern="1200" dirty="0">
                          <a:solidFill>
                            <a:schemeClr val="tx1"/>
                          </a:solidFill>
                          <a:latin typeface="+mn-lt"/>
                          <a:ea typeface="+mn-ea"/>
                          <a:cs typeface="+mn-cs"/>
                        </a:rPr>
                        <a:t>{ </a:t>
                      </a:r>
                      <a:r>
                        <a:rPr lang="en-US" sz="1400" b="1" i="0" kern="1200" dirty="0">
                          <a:solidFill>
                            <a:schemeClr val="tx1"/>
                          </a:solidFill>
                          <a:latin typeface="+mn-lt"/>
                          <a:ea typeface="+mn-ea"/>
                          <a:cs typeface="+mn-cs"/>
                        </a:rPr>
                        <a:t>deny</a:t>
                      </a:r>
                      <a:r>
                        <a:rPr lang="en-US" sz="1400" b="0" i="0" kern="1200" dirty="0">
                          <a:solidFill>
                            <a:schemeClr val="tx1"/>
                          </a:solidFill>
                          <a:latin typeface="+mn-lt"/>
                          <a:ea typeface="+mn-ea"/>
                          <a:cs typeface="+mn-cs"/>
                        </a:rPr>
                        <a:t> | </a:t>
                      </a:r>
                      <a:r>
                        <a:rPr lang="en-US" sz="1400" b="1" i="0" kern="1200" dirty="0">
                          <a:solidFill>
                            <a:schemeClr val="tx1"/>
                          </a:solidFill>
                          <a:latin typeface="+mn-lt"/>
                          <a:ea typeface="+mn-ea"/>
                          <a:cs typeface="+mn-cs"/>
                        </a:rPr>
                        <a:t>permit</a:t>
                      </a:r>
                      <a:r>
                        <a:rPr lang="en-US" sz="1400" b="0" i="0" kern="1200" dirty="0">
                          <a:solidFill>
                            <a:schemeClr val="tx1"/>
                          </a:solidFill>
                          <a:latin typeface="+mn-lt"/>
                          <a:ea typeface="+mn-ea"/>
                          <a:cs typeface="+mn-cs"/>
                        </a:rPr>
                        <a:t> } </a:t>
                      </a:r>
                      <a:r>
                        <a:rPr lang="en-US" sz="1400" b="0" i="1" kern="1200" dirty="0">
                          <a:solidFill>
                            <a:schemeClr val="tx1"/>
                          </a:solidFill>
                          <a:latin typeface="+mn-lt"/>
                          <a:ea typeface="+mn-ea"/>
                          <a:cs typeface="+mn-cs"/>
                        </a:rPr>
                        <a:t>protocol</a:t>
                      </a:r>
                      <a:r>
                        <a:rPr lang="en-US" sz="1400" b="0" i="0" kern="1200" dirty="0">
                          <a:solidFill>
                            <a:schemeClr val="tx1"/>
                          </a:solidFill>
                          <a:latin typeface="+mn-lt"/>
                          <a:ea typeface="+mn-ea"/>
                          <a:cs typeface="+mn-cs"/>
                        </a:rPr>
                        <a:t> obj</a:t>
                      </a:r>
                      <a:r>
                        <a:rPr lang="en-US" sz="1400" b="1" i="0" kern="1200" dirty="0">
                          <a:solidFill>
                            <a:schemeClr val="tx1"/>
                          </a:solidFill>
                          <a:latin typeface="+mn-lt"/>
                          <a:ea typeface="+mn-ea"/>
                          <a:cs typeface="+mn-cs"/>
                        </a:rPr>
                        <a:t>ect-group</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source_net-obj-grp_id </a:t>
                      </a:r>
                      <a:r>
                        <a:rPr lang="en-US" sz="1400" b="1" i="0" kern="1200" dirty="0">
                          <a:solidFill>
                            <a:schemeClr val="tx1"/>
                          </a:solidFill>
                          <a:latin typeface="+mn-lt"/>
                          <a:ea typeface="+mn-ea"/>
                          <a:cs typeface="+mn-cs"/>
                        </a:rPr>
                        <a:t>object-group</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dest_net-obj-grp_id</a:t>
                      </a:r>
                      <a:r>
                        <a:rPr lang="en-US" sz="1400" b="0" i="0" kern="1200" dirty="0">
                          <a:solidFill>
                            <a:schemeClr val="tx1"/>
                          </a:solidFill>
                          <a:latin typeface="+mn-lt"/>
                          <a:ea typeface="+mn-ea"/>
                          <a:cs typeface="+mn-cs"/>
                        </a:rPr>
                        <a:t> </a:t>
                      </a:r>
                      <a:r>
                        <a:rPr lang="en-US" sz="1400" b="1" i="0" kern="1200" dirty="0">
                          <a:solidFill>
                            <a:schemeClr val="tx1"/>
                          </a:solidFill>
                          <a:latin typeface="+mn-lt"/>
                          <a:ea typeface="+mn-ea"/>
                          <a:cs typeface="+mn-cs"/>
                        </a:rPr>
                        <a:t>object-group</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service-obj-grp_id</a:t>
                      </a:r>
                    </a:p>
                    <a:p>
                      <a:pPr marL="173038" indent="-173038">
                        <a:spcBef>
                          <a:spcPts val="200"/>
                        </a:spcBef>
                        <a:spcAft>
                          <a:spcPts val="200"/>
                        </a:spcAft>
                        <a:buFont typeface="Arial" panose="020B0604020202020204" pitchFamily="34" charset="0"/>
                        <a:buChar char="•"/>
                      </a:pPr>
                      <a:r>
                        <a:rPr lang="en-US" sz="1400" b="0" i="1" kern="1200" dirty="0">
                          <a:solidFill>
                            <a:schemeClr val="tx1"/>
                          </a:solidFill>
                          <a:latin typeface="+mn-lt"/>
                          <a:ea typeface="+mn-ea"/>
                          <a:cs typeface="+mn-cs"/>
                        </a:rPr>
                        <a:t>nat</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real_if_name</a:t>
                      </a:r>
                      <a:r>
                        <a:rPr lang="en-US" sz="1400" b="1" i="0" kern="1200" dirty="0">
                          <a:solidFill>
                            <a:schemeClr val="tx1"/>
                          </a:solidFill>
                          <a:latin typeface="+mn-lt"/>
                          <a:ea typeface="+mn-ea"/>
                          <a:cs typeface="+mn-cs"/>
                        </a:rPr>
                        <a:t>,</a:t>
                      </a:r>
                      <a:r>
                        <a:rPr lang="en-US" sz="1400" b="0" i="1" kern="1200" dirty="0">
                          <a:solidFill>
                            <a:schemeClr val="tx1"/>
                          </a:solidFill>
                          <a:latin typeface="+mn-lt"/>
                          <a:ea typeface="+mn-ea"/>
                          <a:cs typeface="+mn-cs"/>
                        </a:rPr>
                        <a:t>mapped_if_name</a:t>
                      </a:r>
                      <a:r>
                        <a:rPr lang="en-US" sz="1400" b="0" i="0" kern="1200" dirty="0">
                          <a:solidFill>
                            <a:schemeClr val="tx1"/>
                          </a:solidFill>
                          <a:latin typeface="+mn-lt"/>
                          <a:ea typeface="+mn-ea"/>
                          <a:cs typeface="+mn-cs"/>
                        </a:rPr>
                        <a:t>)]  </a:t>
                      </a:r>
                      <a:r>
                        <a:rPr lang="en-US" sz="1400" b="1" i="0" kern="1200" dirty="0">
                          <a:solidFill>
                            <a:schemeClr val="tx1"/>
                          </a:solidFill>
                          <a:latin typeface="+mn-lt"/>
                          <a:ea typeface="+mn-ea"/>
                          <a:cs typeface="+mn-cs"/>
                        </a:rPr>
                        <a:t>dynamic</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mapped_obj </a:t>
                      </a:r>
                      <a:r>
                        <a:rPr lang="en-US" sz="1400" b="0" i="0" kern="1200" dirty="0">
                          <a:solidFill>
                            <a:schemeClr val="tx1"/>
                          </a:solidFill>
                          <a:latin typeface="+mn-lt"/>
                          <a:ea typeface="+mn-ea"/>
                          <a:cs typeface="+mn-cs"/>
                        </a:rPr>
                        <a:t>[</a:t>
                      </a:r>
                      <a:r>
                        <a:rPr lang="en-US" sz="1400" b="1" i="0" kern="1200" dirty="0">
                          <a:solidFill>
                            <a:schemeClr val="tx1"/>
                          </a:solidFill>
                          <a:latin typeface="+mn-lt"/>
                          <a:ea typeface="+mn-ea"/>
                          <a:cs typeface="+mn-cs"/>
                        </a:rPr>
                        <a:t>interface</a:t>
                      </a:r>
                      <a:r>
                        <a:rPr lang="en-US" sz="1400" b="0" i="0" kern="1200" dirty="0">
                          <a:solidFill>
                            <a:schemeClr val="tx1"/>
                          </a:solidFill>
                          <a:latin typeface="+mn-lt"/>
                          <a:ea typeface="+mn-ea"/>
                          <a:cs typeface="+mn-cs"/>
                        </a:rPr>
                        <a:t> [</a:t>
                      </a:r>
                      <a:r>
                        <a:rPr lang="en-US" sz="1400" b="1" i="0" kern="1200" dirty="0">
                          <a:solidFill>
                            <a:schemeClr val="tx1"/>
                          </a:solidFill>
                          <a:latin typeface="+mn-lt"/>
                          <a:ea typeface="+mn-ea"/>
                          <a:cs typeface="+mn-cs"/>
                        </a:rPr>
                        <a:t>ipv6</a:t>
                      </a:r>
                      <a:r>
                        <a:rPr lang="en-US" sz="1400" b="0" i="0" kern="1200" dirty="0">
                          <a:solidFill>
                            <a:schemeClr val="tx1"/>
                          </a:solidFill>
                          <a:latin typeface="+mn-lt"/>
                          <a:ea typeface="+mn-ea"/>
                          <a:cs typeface="+mn-cs"/>
                        </a:rPr>
                        <a:t>]] [</a:t>
                      </a:r>
                      <a:r>
                        <a:rPr lang="en-US" sz="1400" b="1" i="0" kern="1200" dirty="0">
                          <a:solidFill>
                            <a:schemeClr val="tx1"/>
                          </a:solidFill>
                          <a:latin typeface="+mn-lt"/>
                          <a:ea typeface="+mn-ea"/>
                          <a:cs typeface="+mn-cs"/>
                        </a:rPr>
                        <a:t>dns</a:t>
                      </a:r>
                      <a:r>
                        <a:rPr lang="en-US" sz="1400" b="0" i="0" kern="1200" dirty="0">
                          <a:solidFill>
                            <a:schemeClr val="tx1"/>
                          </a:solidFill>
                          <a:latin typeface="+mn-lt"/>
                          <a:ea typeface="+mn-ea"/>
                          <a:cs typeface="+mn-cs"/>
                        </a:rPr>
                        <a:t>]</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show xlate</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show nat</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show nat detail</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nat</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real_if_name</a:t>
                      </a:r>
                      <a:r>
                        <a:rPr lang="en-US" sz="1400" b="1" i="0" kern="1200" dirty="0">
                          <a:solidFill>
                            <a:schemeClr val="tx1"/>
                          </a:solidFill>
                          <a:latin typeface="+mn-lt"/>
                          <a:ea typeface="+mn-ea"/>
                          <a:cs typeface="+mn-cs"/>
                        </a:rPr>
                        <a:t>,</a:t>
                      </a:r>
                      <a:r>
                        <a:rPr lang="en-US" sz="1400" b="0" i="1" kern="1200" dirty="0">
                          <a:solidFill>
                            <a:schemeClr val="tx1"/>
                          </a:solidFill>
                          <a:latin typeface="+mn-lt"/>
                          <a:ea typeface="+mn-ea"/>
                          <a:cs typeface="+mn-cs"/>
                        </a:rPr>
                        <a:t>mapped_if_name</a:t>
                      </a:r>
                      <a:r>
                        <a:rPr lang="en-US" sz="1400" b="0" i="0" kern="1200" dirty="0">
                          <a:solidFill>
                            <a:schemeClr val="tx1"/>
                          </a:solidFill>
                          <a:latin typeface="+mn-lt"/>
                          <a:ea typeface="+mn-ea"/>
                          <a:cs typeface="+mn-cs"/>
                        </a:rPr>
                        <a:t>)] static mapped-inline-host-ip</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aaa-server </a:t>
                      </a:r>
                      <a:r>
                        <a:rPr lang="en-US" sz="1400" b="0" i="1" kern="1200" dirty="0">
                          <a:solidFill>
                            <a:schemeClr val="tx1"/>
                          </a:solidFill>
                          <a:latin typeface="+mn-lt"/>
                          <a:ea typeface="+mn-ea"/>
                          <a:cs typeface="+mn-cs"/>
                        </a:rPr>
                        <a:t>server-tag</a:t>
                      </a:r>
                      <a:r>
                        <a:rPr lang="en-US" sz="1400" b="1" i="0" kern="1200" dirty="0">
                          <a:solidFill>
                            <a:schemeClr val="tx1"/>
                          </a:solidFill>
                          <a:latin typeface="+mn-lt"/>
                          <a:ea typeface="+mn-ea"/>
                          <a:cs typeface="+mn-cs"/>
                        </a:rPr>
                        <a:t> protocol </a:t>
                      </a:r>
                      <a:r>
                        <a:rPr lang="en-US" sz="1400" b="0" i="1" kern="1200" dirty="0">
                          <a:solidFill>
                            <a:schemeClr val="tx1"/>
                          </a:solidFill>
                          <a:latin typeface="+mn-lt"/>
                          <a:ea typeface="+mn-ea"/>
                          <a:cs typeface="+mn-cs"/>
                        </a:rPr>
                        <a:t>destined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2344043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ASA Firewall Configuration Summary</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New Terms and Commands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600" b="0" i="0" u="none" strike="noStrike" kern="1200" cap="none" spc="0" normalizeH="0" baseline="0" noProof="0">
                <a:ln>
                  <a:noFill/>
                </a:ln>
                <a:solidFill>
                  <a:srgbClr val="D9D9D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US" sz="600" b="0" i="0" u="none" strike="noStrike" kern="1200" cap="none" spc="0" normalizeH="0" baseline="0" noProof="0" dirty="0">
              <a:ln>
                <a:noFill/>
              </a:ln>
              <a:solidFill>
                <a:srgbClr val="D9D9D9"/>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94D4543A-05C8-44A5-ACB3-B3272761638B}"/>
              </a:ext>
            </a:extLst>
          </p:cNvPr>
          <p:cNvGraphicFramePr>
            <a:graphicFrameLocks/>
          </p:cNvGraphicFramePr>
          <p:nvPr>
            <p:extLst>
              <p:ext uri="{D42A27DB-BD31-4B8C-83A1-F6EECF244321}">
                <p14:modId xmlns:p14="http://schemas.microsoft.com/office/powerpoint/2010/main" val="3433090592"/>
              </p:ext>
            </p:extLst>
          </p:nvPr>
        </p:nvGraphicFramePr>
        <p:xfrm>
          <a:off x="294640" y="650450"/>
          <a:ext cx="5246468" cy="3911390"/>
        </p:xfrm>
        <a:graphic>
          <a:graphicData uri="http://schemas.openxmlformats.org/drawingml/2006/table">
            <a:tbl>
              <a:tblPr firstRow="1" bandRow="1">
                <a:tableStyleId>{F5AB1C69-6EDB-4FF4-983F-18BD219EF322}</a:tableStyleId>
              </a:tblPr>
              <a:tblGrid>
                <a:gridCol w="5246468">
                  <a:extLst>
                    <a:ext uri="{9D8B030D-6E8A-4147-A177-3AD203B41FA5}">
                      <a16:colId xmlns:a16="http://schemas.microsoft.com/office/drawing/2014/main" val="2731093094"/>
                    </a:ext>
                  </a:extLst>
                </a:gridCol>
              </a:tblGrid>
              <a:tr h="3911390">
                <a:tc>
                  <a:txBody>
                    <a:bodyPr/>
                    <a:lstStyle/>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aaa-server </a:t>
                      </a:r>
                      <a:r>
                        <a:rPr lang="en-US" sz="1400" b="0" i="1" kern="1200" dirty="0">
                          <a:solidFill>
                            <a:schemeClr val="tx1"/>
                          </a:solidFill>
                          <a:latin typeface="+mn-lt"/>
                          <a:ea typeface="+mn-ea"/>
                          <a:cs typeface="+mn-cs"/>
                        </a:rPr>
                        <a:t>server-tag</a:t>
                      </a:r>
                      <a:r>
                        <a:rPr lang="en-US" sz="1400" b="0" i="0" kern="1200" dirty="0">
                          <a:solidFill>
                            <a:schemeClr val="tx1"/>
                          </a:solidFill>
                          <a:latin typeface="+mn-lt"/>
                          <a:ea typeface="+mn-ea"/>
                          <a:cs typeface="+mn-cs"/>
                        </a:rPr>
                        <a:t> [</a:t>
                      </a:r>
                      <a:r>
                        <a:rPr lang="en-US" sz="1400" b="1" i="0" kern="1200" dirty="0">
                          <a:solidFill>
                            <a:schemeClr val="tx1"/>
                          </a:solidFill>
                          <a:latin typeface="+mn-lt"/>
                          <a:ea typeface="+mn-ea"/>
                          <a:cs typeface="+mn-cs"/>
                        </a:rPr>
                        <a:t>(</a:t>
                      </a:r>
                      <a:r>
                        <a:rPr lang="en-US" sz="1400" b="0" i="1" kern="1200" dirty="0">
                          <a:solidFill>
                            <a:schemeClr val="tx1"/>
                          </a:solidFill>
                          <a:latin typeface="+mn-lt"/>
                          <a:ea typeface="+mn-ea"/>
                          <a:cs typeface="+mn-cs"/>
                        </a:rPr>
                        <a:t>if_name</a:t>
                      </a:r>
                      <a:r>
                        <a:rPr lang="en-US" sz="1400" b="1" i="0" kern="1200" dirty="0">
                          <a:solidFill>
                            <a:schemeClr val="tx1"/>
                          </a:solidFill>
                          <a:latin typeface="+mn-lt"/>
                          <a:ea typeface="+mn-ea"/>
                          <a:cs typeface="+mn-cs"/>
                        </a:rPr>
                        <a:t>)</a:t>
                      </a:r>
                      <a:r>
                        <a:rPr lang="en-US" sz="1400" b="0" i="0" kern="1200" dirty="0">
                          <a:solidFill>
                            <a:schemeClr val="tx1"/>
                          </a:solidFill>
                          <a:latin typeface="+mn-lt"/>
                          <a:ea typeface="+mn-ea"/>
                          <a:cs typeface="+mn-cs"/>
                        </a:rPr>
                        <a:t>] </a:t>
                      </a:r>
                      <a:r>
                        <a:rPr lang="en-US" sz="1400" b="1" i="0" kern="1200" dirty="0">
                          <a:solidFill>
                            <a:schemeClr val="tx1"/>
                          </a:solidFill>
                          <a:latin typeface="+mn-lt"/>
                          <a:ea typeface="+mn-ea"/>
                          <a:cs typeface="+mn-cs"/>
                        </a:rPr>
                        <a:t>host</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server-ip</a:t>
                      </a:r>
                      <a:r>
                        <a:rPr lang="en-US" sz="1400" b="0" i="0" kern="1200" dirty="0">
                          <a:solidFill>
                            <a:schemeClr val="tx1"/>
                          </a:solidFill>
                          <a:latin typeface="+mn-lt"/>
                          <a:ea typeface="+mn-ea"/>
                          <a:cs typeface="+mn-cs"/>
                        </a:rPr>
                        <a:t> | </a:t>
                      </a:r>
                      <a:r>
                        <a:rPr lang="en-US" sz="1400" b="0" i="1" kern="1200" dirty="0">
                          <a:solidFill>
                            <a:schemeClr val="tx1"/>
                          </a:solidFill>
                          <a:latin typeface="+mn-lt"/>
                          <a:ea typeface="+mn-ea"/>
                          <a:cs typeface="+mn-cs"/>
                        </a:rPr>
                        <a:t>name</a:t>
                      </a:r>
                      <a:r>
                        <a:rPr lang="en-US" sz="1400" b="0" i="0" kern="1200" dirty="0">
                          <a:solidFill>
                            <a:schemeClr val="tx1"/>
                          </a:solidFill>
                          <a:latin typeface="+mn-lt"/>
                          <a:ea typeface="+mn-ea"/>
                          <a:cs typeface="+mn-cs"/>
                        </a:rPr>
                        <a:t> } [ </a:t>
                      </a:r>
                      <a:r>
                        <a:rPr lang="en-US" sz="1400" b="0" i="1" kern="1200" dirty="0">
                          <a:solidFill>
                            <a:schemeClr val="tx1"/>
                          </a:solidFill>
                          <a:latin typeface="+mn-lt"/>
                          <a:ea typeface="+mn-ea"/>
                          <a:cs typeface="+mn-cs"/>
                        </a:rPr>
                        <a:t>key</a:t>
                      </a:r>
                      <a:r>
                        <a:rPr lang="en-US" sz="1400" b="0" i="0" kern="1200" dirty="0">
                          <a:solidFill>
                            <a:schemeClr val="tx1"/>
                          </a:solidFill>
                          <a:latin typeface="+mn-lt"/>
                          <a:ea typeface="+mn-ea"/>
                          <a:cs typeface="+mn-cs"/>
                        </a:rPr>
                        <a:t> ] </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username</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name</a:t>
                      </a:r>
                      <a:r>
                        <a:rPr lang="en-US" sz="1400" b="0" i="0" kern="1200" dirty="0">
                          <a:solidFill>
                            <a:schemeClr val="tx1"/>
                          </a:solidFill>
                          <a:latin typeface="+mn-lt"/>
                          <a:ea typeface="+mn-ea"/>
                          <a:cs typeface="+mn-cs"/>
                        </a:rPr>
                        <a:t> </a:t>
                      </a:r>
                      <a:r>
                        <a:rPr lang="en-US" sz="1400" b="1" i="0" kern="1200" dirty="0">
                          <a:solidFill>
                            <a:schemeClr val="tx1"/>
                          </a:solidFill>
                          <a:latin typeface="+mn-lt"/>
                          <a:ea typeface="+mn-ea"/>
                          <a:cs typeface="+mn-cs"/>
                        </a:rPr>
                        <a:t>password</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password</a:t>
                      </a:r>
                      <a:r>
                        <a:rPr lang="en-US" sz="1400" b="0" i="0" kern="1200" dirty="0">
                          <a:solidFill>
                            <a:schemeClr val="tx1"/>
                          </a:solidFill>
                          <a:latin typeface="+mn-lt"/>
                          <a:ea typeface="+mn-ea"/>
                          <a:cs typeface="+mn-cs"/>
                        </a:rPr>
                        <a:t> [</a:t>
                      </a:r>
                      <a:r>
                        <a:rPr lang="en-US" sz="1400" b="1" i="0" kern="1200" dirty="0">
                          <a:solidFill>
                            <a:schemeClr val="tx1"/>
                          </a:solidFill>
                          <a:latin typeface="+mn-lt"/>
                          <a:ea typeface="+mn-ea"/>
                          <a:cs typeface="+mn-cs"/>
                        </a:rPr>
                        <a:t>privilege</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priv-level</a:t>
                      </a:r>
                      <a:r>
                        <a:rPr lang="en-US" sz="1400" b="0" i="0" kern="1200" dirty="0">
                          <a:solidFill>
                            <a:schemeClr val="tx1"/>
                          </a:solidFill>
                          <a:latin typeface="+mn-lt"/>
                          <a:ea typeface="+mn-ea"/>
                          <a:cs typeface="+mn-cs"/>
                        </a:rPr>
                        <a:t>]</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clear config username </a:t>
                      </a:r>
                      <a:r>
                        <a:rPr lang="en-US" sz="1400" b="0" i="0" kern="1200" dirty="0">
                          <a:solidFill>
                            <a:schemeClr val="tx1"/>
                          </a:solidFill>
                          <a:latin typeface="+mn-lt"/>
                          <a:ea typeface="+mn-ea"/>
                          <a:cs typeface="+mn-cs"/>
                        </a:rPr>
                        <a:t>[</a:t>
                      </a:r>
                      <a:r>
                        <a:rPr lang="en-US" sz="1400" b="0" i="1" kern="1200" dirty="0">
                          <a:solidFill>
                            <a:schemeClr val="tx1"/>
                          </a:solidFill>
                          <a:latin typeface="+mn-lt"/>
                          <a:ea typeface="+mn-ea"/>
                          <a:cs typeface="+mn-cs"/>
                        </a:rPr>
                        <a:t>name</a:t>
                      </a:r>
                      <a:r>
                        <a:rPr lang="en-US" sz="1400" b="0" i="0" kern="1200" dirty="0">
                          <a:solidFill>
                            <a:schemeClr val="tx1"/>
                          </a:solidFill>
                          <a:latin typeface="+mn-lt"/>
                          <a:ea typeface="+mn-ea"/>
                          <a:cs typeface="+mn-cs"/>
                        </a:rPr>
                        <a:t>]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Modular Policy Framework (MPF) </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class-map </a:t>
                      </a:r>
                      <a:r>
                        <a:rPr lang="en-US" sz="1400" b="0" i="1" kern="1200" dirty="0">
                          <a:solidFill>
                            <a:schemeClr val="tx1"/>
                          </a:solidFill>
                          <a:latin typeface="+mn-lt"/>
                          <a:ea typeface="+mn-ea"/>
                          <a:cs typeface="+mn-cs"/>
                        </a:rPr>
                        <a:t>class-name</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policy-map </a:t>
                      </a:r>
                      <a:r>
                        <a:rPr lang="en-US" sz="1400" b="0" i="1" kern="1200" dirty="0">
                          <a:solidFill>
                            <a:schemeClr val="tx1"/>
                          </a:solidFill>
                          <a:latin typeface="+mn-lt"/>
                          <a:ea typeface="+mn-ea"/>
                          <a:cs typeface="+mn-cs"/>
                        </a:rPr>
                        <a:t>policy-name</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service-policy </a:t>
                      </a:r>
                      <a:r>
                        <a:rPr lang="en-US" sz="1400" b="0" i="1" kern="1200" dirty="0">
                          <a:solidFill>
                            <a:schemeClr val="tx1"/>
                          </a:solidFill>
                          <a:latin typeface="+mn-lt"/>
                          <a:ea typeface="+mn-ea"/>
                          <a:cs typeface="+mn-cs"/>
                        </a:rPr>
                        <a:t>serv-name</a:t>
                      </a:r>
                      <a:r>
                        <a:rPr lang="en-US" sz="1400" b="1" i="0" kern="1200" dirty="0">
                          <a:solidFill>
                            <a:schemeClr val="tx1"/>
                          </a:solidFill>
                          <a:latin typeface="+mn-lt"/>
                          <a:ea typeface="+mn-ea"/>
                          <a:cs typeface="+mn-cs"/>
                        </a:rPr>
                        <a:t> </a:t>
                      </a:r>
                      <a:r>
                        <a:rPr lang="en-US" sz="1400" b="0" i="0" kern="1200" dirty="0">
                          <a:solidFill>
                            <a:schemeClr val="tx1"/>
                          </a:solidFill>
                          <a:latin typeface="+mn-lt"/>
                          <a:ea typeface="+mn-ea"/>
                          <a:cs typeface="+mn-cs"/>
                        </a:rPr>
                        <a:t>[ </a:t>
                      </a:r>
                      <a:r>
                        <a:rPr lang="en-US" sz="1400" b="1" i="0" kern="1200" dirty="0">
                          <a:solidFill>
                            <a:schemeClr val="tx1"/>
                          </a:solidFill>
                          <a:latin typeface="+mn-lt"/>
                          <a:ea typeface="+mn-ea"/>
                          <a:cs typeface="+mn-cs"/>
                        </a:rPr>
                        <a:t>global</a:t>
                      </a:r>
                      <a:r>
                        <a:rPr lang="en-US" sz="1400" b="0" i="0" kern="1200" dirty="0">
                          <a:solidFill>
                            <a:schemeClr val="tx1"/>
                          </a:solidFill>
                          <a:latin typeface="+mn-lt"/>
                          <a:ea typeface="+mn-ea"/>
                          <a:cs typeface="+mn-cs"/>
                        </a:rPr>
                        <a:t> | </a:t>
                      </a:r>
                      <a:r>
                        <a:rPr lang="en-US" sz="1400" b="1" i="0" kern="1200" dirty="0">
                          <a:solidFill>
                            <a:schemeClr val="tx1"/>
                          </a:solidFill>
                          <a:latin typeface="+mn-lt"/>
                          <a:ea typeface="+mn-ea"/>
                          <a:cs typeface="+mn-cs"/>
                        </a:rPr>
                        <a:t>interface</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if-name</a:t>
                      </a:r>
                      <a:r>
                        <a:rPr lang="en-US" sz="1400" b="0" i="0" kern="1200" dirty="0">
                          <a:solidFill>
                            <a:schemeClr val="tx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7967309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Basic ASA Firewall Configuration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ASA Interactive Setup Initialization Wizard</a:t>
            </a:r>
          </a:p>
        </p:txBody>
      </p:sp>
      <p:sp>
        <p:nvSpPr>
          <p:cNvPr id="5" name="Object4"/>
          <p:cNvSpPr/>
          <p:nvPr/>
        </p:nvSpPr>
        <p:spPr>
          <a:xfrm>
            <a:off x="0" y="914400"/>
            <a:ext cx="4068566"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The wizard is displayed when there is no startup configuration, and prompts “</a:t>
            </a:r>
            <a:r>
              <a:rPr lang="en-US" sz="1600" b="1" dirty="0">
                <a:latin typeface="Arial" panose="020B0604020202020204" pitchFamily="34" charset="0"/>
                <a:cs typeface="Arial" panose="020B0604020202020204" pitchFamily="34" charset="0"/>
              </a:rPr>
              <a:t>Pre-configure Firewall now through interactive prompts [yes]?</a:t>
            </a:r>
            <a:r>
              <a:rPr lang="en-US" sz="1600" dirty="0">
                <a:latin typeface="Arial" panose="020B0604020202020204" pitchFamily="34" charset="0"/>
                <a:cs typeface="Arial" panose="020B0604020202020204" pitchFamily="34" charset="0"/>
              </a:rPr>
              <a:t>” To cancel and display the ASA default user EXEC mode prompt, enter </a:t>
            </a:r>
            <a:r>
              <a:rPr lang="en-US" sz="1600" b="1" dirty="0">
                <a:latin typeface="Arial" panose="020B0604020202020204" pitchFamily="34" charset="0"/>
                <a:cs typeface="Arial" panose="020B0604020202020204" pitchFamily="34" charset="0"/>
              </a:rPr>
              <a:t>no</a:t>
            </a:r>
            <a:r>
              <a:rPr lang="en-US" sz="1600" dirty="0">
                <a:latin typeface="Arial" panose="020B0604020202020204" pitchFamily="34" charset="0"/>
                <a:cs typeface="Arial" panose="020B0604020202020204" pitchFamily="34" charset="0"/>
              </a:rPr>
              <a:t>. Otherwise, enter </a:t>
            </a:r>
            <a:r>
              <a:rPr lang="en-US" sz="1600" b="1" dirty="0">
                <a:latin typeface="Arial" panose="020B0604020202020204" pitchFamily="34" charset="0"/>
                <a:cs typeface="Arial" panose="020B0604020202020204" pitchFamily="34" charset="0"/>
              </a:rPr>
              <a:t>yes</a:t>
            </a:r>
            <a:r>
              <a:rPr lang="en-US" sz="1600" dirty="0">
                <a:latin typeface="Arial" panose="020B0604020202020204" pitchFamily="34" charset="0"/>
                <a:cs typeface="Arial" panose="020B0604020202020204" pitchFamily="34" charset="0"/>
              </a:rPr>
              <a:t> or simply press </a:t>
            </a:r>
            <a:r>
              <a:rPr lang="en-US" sz="1600" b="1" dirty="0">
                <a:latin typeface="Arial" panose="020B0604020202020204" pitchFamily="34" charset="0"/>
                <a:cs typeface="Arial" panose="020B0604020202020204" pitchFamily="34" charset="0"/>
              </a:rPr>
              <a:t>Enter</a:t>
            </a:r>
            <a:r>
              <a:rPr lang="en-US" sz="1600" dirty="0">
                <a:latin typeface="Arial" panose="020B0604020202020204" pitchFamily="34" charset="0"/>
                <a:cs typeface="Arial" panose="020B0604020202020204" pitchFamily="34" charset="0"/>
              </a:rPr>
              <a:t> to accept the default [yes]. This initiates the wizard and the ASA interactively guides an administrator to configure the default settings.</a:t>
            </a:r>
          </a:p>
        </p:txBody>
      </p:sp>
      <p:pic>
        <p:nvPicPr>
          <p:cNvPr id="6" name="Picture 5">
            <a:extLst>
              <a:ext uri="{FF2B5EF4-FFF2-40B4-BE49-F238E27FC236}">
                <a16:creationId xmlns:a16="http://schemas.microsoft.com/office/drawing/2014/main" id="{16502212-5A24-40DA-95DB-A3DCD617CC01}"/>
              </a:ext>
            </a:extLst>
          </p:cNvPr>
          <p:cNvPicPr>
            <a:picLocks noChangeAspect="1"/>
          </p:cNvPicPr>
          <p:nvPr/>
        </p:nvPicPr>
        <p:blipFill>
          <a:blip r:embed="rId3"/>
          <a:stretch>
            <a:fillRect/>
          </a:stretch>
        </p:blipFill>
        <p:spPr>
          <a:xfrm>
            <a:off x="4245968" y="731520"/>
            <a:ext cx="4363775" cy="4005041"/>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21.2 Configure Management Settings and Services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5569</TotalTime>
  <Words>8724</Words>
  <Application>Microsoft Office PowerPoint</Application>
  <PresentationFormat>On-screen Show (16:9)</PresentationFormat>
  <Paragraphs>942</Paragraphs>
  <Slides>79</Slides>
  <Notes>79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79</vt:i4>
      </vt:variant>
    </vt:vector>
  </HeadingPairs>
  <TitlesOfParts>
    <vt:vector size="90" baseType="lpstr">
      <vt:lpstr>ＭＳ Ｐゴシック</vt:lpstr>
      <vt:lpstr>Arial</vt:lpstr>
      <vt:lpstr>Calibri</vt:lpstr>
      <vt:lpstr>CiscoSans</vt:lpstr>
      <vt:lpstr>CiscoSans ExtraLight</vt:lpstr>
      <vt:lpstr>CiscoSans Thin</vt:lpstr>
      <vt:lpstr>Courier New</vt:lpstr>
      <vt:lpstr>Times New Roman</vt:lpstr>
      <vt:lpstr>Wingdings</vt:lpstr>
      <vt:lpstr>Office Theme</vt:lpstr>
      <vt:lpstr>Default Theme</vt:lpstr>
      <vt:lpstr>PowerPoint Presentation</vt:lpstr>
      <vt:lpstr>Module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John Mowry</cp:lastModifiedBy>
  <cp:revision>91</cp:revision>
  <dcterms:created xsi:type="dcterms:W3CDTF">2020-12-08T18:27:13Z</dcterms:created>
  <dcterms:modified xsi:type="dcterms:W3CDTF">2022-08-29T16:31:44Z</dcterms:modified>
</cp:coreProperties>
</file>