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32"/>
  </p:notesMasterIdLst>
  <p:sldIdLst>
    <p:sldId id="262" r:id="rId3"/>
    <p:sldId id="925" r:id="rId4"/>
    <p:sldId id="263" r:id="rId5"/>
    <p:sldId id="264" r:id="rId6"/>
    <p:sldId id="265" r:id="rId7"/>
    <p:sldId id="266" r:id="rId8"/>
    <p:sldId id="1081" r:id="rId9"/>
    <p:sldId id="1082" r:id="rId10"/>
    <p:sldId id="1083" r:id="rId11"/>
    <p:sldId id="267" r:id="rId12"/>
    <p:sldId id="268" r:id="rId13"/>
    <p:sldId id="269" r:id="rId14"/>
    <p:sldId id="270" r:id="rId15"/>
    <p:sldId id="1073" r:id="rId16"/>
    <p:sldId id="1074" r:id="rId17"/>
    <p:sldId id="271" r:id="rId18"/>
    <p:sldId id="272" r:id="rId19"/>
    <p:sldId id="273" r:id="rId20"/>
    <p:sldId id="1086" r:id="rId21"/>
    <p:sldId id="1075" r:id="rId22"/>
    <p:sldId id="274" r:id="rId23"/>
    <p:sldId id="1076" r:id="rId24"/>
    <p:sldId id="1077" r:id="rId25"/>
    <p:sldId id="275" r:id="rId26"/>
    <p:sldId id="1078" r:id="rId27"/>
    <p:sldId id="276" r:id="rId28"/>
    <p:sldId id="277" r:id="rId29"/>
    <p:sldId id="1079" r:id="rId30"/>
    <p:sldId id="1080" r:id="rId3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937" autoAdjust="0"/>
  </p:normalViewPr>
  <p:slideViewPr>
    <p:cSldViewPr snapToGrid="0" snapToObjects="1">
      <p:cViewPr varScale="1">
        <p:scale>
          <a:sx n="128" d="100"/>
          <a:sy n="128" d="100"/>
        </p:scale>
        <p:origin x="11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20: Introduction to the ASA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20.1.4: Cisco Firepower Series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20.1.5: Video - Collect Firepower Threat Defense (FTD) Packet Captures with Firepower Management Center (FMC)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20.1.6: Review of Firewalls in Network Design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20.1.7: ASA Firewall Modes of Operation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20.1.7: ASA Firewall Modes of Operation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333057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20.1.7: ASA Firewall Modes of Operation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231392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20.1.8: ASA Licensing Requirements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20.2.1: Overview of ASA 5506-X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20.2.1: Overview of ASA 5506-X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306714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20 – Introduction to the ASA</a:t>
            </a:r>
          </a:p>
          <a:p>
            <a:r>
              <a:rPr lang="en-GB" dirty="0"/>
              <a:t>20.0.2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20.2.1: Overview of ASA 5506-X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37010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20.2.2: ASA Security Levels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20.2.2: ASA Security Levels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2043519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20.2.3: ASA 5506-X Deployment Scenarios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809143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20.2.3: ASA 5506-X Deployment Scenarios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20.2: The ASA 5506-X with FirePOWER Services
20.2.3: ASA 5506-X Deployment Scenarios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30399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20.3: Introduction to the ASA Summary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20.3: Introduction to the ASA Summary
20.3.1: What Did I Learn in this Module?</a:t>
            </a:r>
          </a:p>
          <a:p>
            <a:r>
              <a:rPr lang="en-US" dirty="0"/>
              <a:t>20.3.2: Module Quiz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20 – </a:t>
            </a:r>
            <a:r>
              <a:rPr lang="en-US" dirty="0"/>
              <a:t>Introduction to the ASA </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20.1.1: ASA Firewall Models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20.1.2: Video - Cisco ASA Next-Generation Firewall Appliances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20.1.3: Advanced ASA Firewall Features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20.1.3: Advanced ASA Firewall Features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3766463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20.1.3: Advanced ASA Firewall Features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335470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Introduction to the ASA
20.1: ASA Solutions
20.1.3: Advanced ASA Firewall Features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236816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19396831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04899088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0380349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73780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43147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50811349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30346664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34867269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8193752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467955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1473034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5"/>
            <a:ext cx="8853286" cy="378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1335208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75882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8332501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2016155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 id="2147483671"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0657894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20: Introduction to the ASA</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Firepower Series</a:t>
            </a:r>
          </a:p>
        </p:txBody>
      </p:sp>
      <p:sp>
        <p:nvSpPr>
          <p:cNvPr id="5" name="Object4"/>
          <p:cNvSpPr/>
          <p:nvPr/>
        </p:nvSpPr>
        <p:spPr>
          <a:xfrm>
            <a:off x="0" y="914400"/>
            <a:ext cx="8847274"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Cisco has introduced a new line of next-generation firewalls (NGFW) which combines their proven firewall technology with Sourcefire advanced threat and malware detection capabilities.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These NGFWs consolidate multiple security layers into a single platform, eliminating the cost of buying and managing multiple solutions. This integrated approach combines best-in-class security technology with multilayer protection that is integrated into a single device.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Cisco ASA 5500-X with FirePOWER Services devices are part of the new Cisco NGFWs. Designed for small to medium branch offices, the ASA 5500-X with FirePOWER Services merges the ASA 5500 stateful firewall features with some of the following advanced threat and malware detection capabilities: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Next-generation IPS (NGIPS)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Advanced Malware Protection (AMP)</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Application control and URL filtering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Collect Firepower Threat Defense (FTD) Packet Captures with Firepower Management Center (FMC)</a:t>
            </a:r>
          </a:p>
        </p:txBody>
      </p:sp>
      <p:sp>
        <p:nvSpPr>
          <p:cNvPr id="5" name="Object4"/>
          <p:cNvSpPr/>
          <p:nvPr/>
        </p:nvSpPr>
        <p:spPr>
          <a:xfrm>
            <a:off x="66612" y="1143000"/>
            <a:ext cx="8686800" cy="2571750"/>
          </a:xfrm>
          <a:prstGeom prst="rect">
            <a:avLst/>
          </a:prstGeom>
          <a:noFill/>
          <a:ln/>
        </p:spPr>
        <p:txBody>
          <a:bodyPr wrap="square" rtlCol="0" anchor="t"/>
          <a:lstStyle/>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This video explains Firepower Threat Defense Packet Captures with Firepower Management Center.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Review of Firewalls in Network Design</a:t>
            </a:r>
          </a:p>
        </p:txBody>
      </p:sp>
      <p:sp>
        <p:nvSpPr>
          <p:cNvPr id="5" name="Object4"/>
          <p:cNvSpPr/>
          <p:nvPr/>
        </p:nvSpPr>
        <p:spPr>
          <a:xfrm>
            <a:off x="-1" y="708660"/>
            <a:ext cx="9259058" cy="2571750"/>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When discussing networks that are connected to a firewall, there are some general terms to consider:</a:t>
            </a:r>
          </a:p>
          <a:p>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Outside network</a:t>
            </a:r>
            <a:r>
              <a:rPr lang="en-US" sz="1400" dirty="0">
                <a:effectLst/>
                <a:latin typeface="Arial" panose="020B0604020202020204" pitchFamily="34" charset="0"/>
                <a:cs typeface="Arial" panose="020B0604020202020204" pitchFamily="34" charset="0"/>
              </a:rPr>
              <a:t> - The network/zone that is outside the protection of the firewall.</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Inside network</a:t>
            </a:r>
            <a:r>
              <a:rPr lang="en-US" sz="1400" dirty="0">
                <a:effectLst/>
                <a:latin typeface="Arial" panose="020B0604020202020204" pitchFamily="34" charset="0"/>
                <a:cs typeface="Arial" panose="020B0604020202020204" pitchFamily="34" charset="0"/>
              </a:rPr>
              <a:t> - The network/zone that is protected and behind the firewall.</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DMZ</a:t>
            </a:r>
            <a:r>
              <a:rPr lang="en-US" sz="1400" dirty="0">
                <a:effectLst/>
                <a:latin typeface="Arial" panose="020B0604020202020204" pitchFamily="34" charset="0"/>
                <a:cs typeface="Arial" panose="020B0604020202020204" pitchFamily="34" charset="0"/>
              </a:rPr>
              <a:t> - The demilitarized zone that allows both inside and outside users access to protected network resources.</a:t>
            </a:r>
          </a:p>
          <a:p>
            <a:endParaRPr lang="en-US" sz="1400" dirty="0">
              <a:effectLst/>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Firewalls protect inside networks from unauthorized access by users who are on an outside network. They also protect inside network users from each other. For example, by creating zones, an administrator can keep the network that is hosting the accounting servers separate from other networks in an organization.</a:t>
            </a:r>
          </a:p>
          <a:p>
            <a:endParaRPr lang="en-US" sz="1400" dirty="0">
              <a:effectLst/>
            </a:endParaRPr>
          </a:p>
        </p:txBody>
      </p:sp>
      <p:sp>
        <p:nvSpPr>
          <p:cNvPr id="8" name="TextBox 7">
            <a:extLst>
              <a:ext uri="{FF2B5EF4-FFF2-40B4-BE49-F238E27FC236}">
                <a16:creationId xmlns:a16="http://schemas.microsoft.com/office/drawing/2014/main" id="{FABF12A4-9B1B-41B2-A65B-D7153CEC3D6E}"/>
              </a:ext>
            </a:extLst>
          </p:cNvPr>
          <p:cNvSpPr txBox="1"/>
          <p:nvPr/>
        </p:nvSpPr>
        <p:spPr>
          <a:xfrm>
            <a:off x="51472" y="2908340"/>
            <a:ext cx="4611360" cy="209288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figure illustrates how these zones interact for permitted traffic:</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Traffic originating from the inside network going to the outside network is permitted.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Traffic originating from the inside network going to the DMZ network is permitted.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Traffic originating from the outside network going to the DMZ network is </a:t>
            </a:r>
            <a:r>
              <a:rPr lang="en-US" sz="1400" dirty="0">
                <a:effectLst/>
                <a:latin typeface="Arial" panose="020B0604020202020204" pitchFamily="34" charset="0"/>
                <a:cs typeface="Arial" panose="020B0604020202020204" pitchFamily="34" charset="0"/>
              </a:rPr>
              <a:t>selectively permitted.</a:t>
            </a:r>
          </a:p>
          <a:p>
            <a:endParaRPr lang="en-US" dirty="0"/>
          </a:p>
        </p:txBody>
      </p:sp>
      <p:pic>
        <p:nvPicPr>
          <p:cNvPr id="7" name="Picture 6">
            <a:extLst>
              <a:ext uri="{FF2B5EF4-FFF2-40B4-BE49-F238E27FC236}">
                <a16:creationId xmlns:a16="http://schemas.microsoft.com/office/drawing/2014/main" id="{131C11F0-4556-412F-A406-4D407408E71B}"/>
              </a:ext>
            </a:extLst>
          </p:cNvPr>
          <p:cNvPicPr>
            <a:picLocks noChangeAspect="1"/>
          </p:cNvPicPr>
          <p:nvPr/>
        </p:nvPicPr>
        <p:blipFill>
          <a:blip r:embed="rId3"/>
          <a:stretch>
            <a:fillRect/>
          </a:stretch>
        </p:blipFill>
        <p:spPr>
          <a:xfrm>
            <a:off x="5153889" y="3025418"/>
            <a:ext cx="2557931" cy="188948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Review of Firewalls in Network Design (Cont.)</a:t>
            </a:r>
          </a:p>
        </p:txBody>
      </p:sp>
      <p:sp>
        <p:nvSpPr>
          <p:cNvPr id="5" name="Object4"/>
          <p:cNvSpPr/>
          <p:nvPr/>
        </p:nvSpPr>
        <p:spPr>
          <a:xfrm>
            <a:off x="0" y="914400"/>
            <a:ext cx="4329776" cy="16573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The figure illustrates how these zones interact for denied traffic:</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Traffic originating from the outside network going to the inside network is denied.</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Traffic originating from the DMZ network going to the inside network is denied.</a:t>
            </a:r>
          </a:p>
          <a:p>
            <a:pPr lvl="1"/>
            <a:endParaRPr lang="en-US" sz="1400" dirty="0">
              <a:effectLst/>
            </a:endParaRPr>
          </a:p>
          <a:p>
            <a:pPr lvl="1"/>
            <a:endParaRPr lang="en-US" sz="1400" dirty="0"/>
          </a:p>
        </p:txBody>
      </p:sp>
      <p:sp>
        <p:nvSpPr>
          <p:cNvPr id="8" name="TextBox 7">
            <a:extLst>
              <a:ext uri="{FF2B5EF4-FFF2-40B4-BE49-F238E27FC236}">
                <a16:creationId xmlns:a16="http://schemas.microsoft.com/office/drawing/2014/main" id="{9C31D6E5-AB42-416D-9C62-C39EB92D5091}"/>
              </a:ext>
            </a:extLst>
          </p:cNvPr>
          <p:cNvSpPr txBox="1"/>
          <p:nvPr/>
        </p:nvSpPr>
        <p:spPr>
          <a:xfrm>
            <a:off x="71154" y="2896280"/>
            <a:ext cx="4173842"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Cisco ISRs can provide firewall features by using either the Zone-Based Policy Firewall (ZPF) or by using the older context-based access control (CBAC) feature.</a:t>
            </a:r>
          </a:p>
        </p:txBody>
      </p:sp>
      <p:pic>
        <p:nvPicPr>
          <p:cNvPr id="7" name="Picture 6">
            <a:extLst>
              <a:ext uri="{FF2B5EF4-FFF2-40B4-BE49-F238E27FC236}">
                <a16:creationId xmlns:a16="http://schemas.microsoft.com/office/drawing/2014/main" id="{C977F6F5-096C-4721-961A-077AC087BB77}"/>
              </a:ext>
            </a:extLst>
          </p:cNvPr>
          <p:cNvPicPr>
            <a:picLocks noChangeAspect="1"/>
          </p:cNvPicPr>
          <p:nvPr/>
        </p:nvPicPr>
        <p:blipFill>
          <a:blip r:embed="rId3"/>
          <a:stretch>
            <a:fillRect/>
          </a:stretch>
        </p:blipFill>
        <p:spPr>
          <a:xfrm>
            <a:off x="4814226" y="1137934"/>
            <a:ext cx="3873629" cy="282632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Firewall Modes of Operation</a:t>
            </a:r>
          </a:p>
        </p:txBody>
      </p:sp>
      <p:sp>
        <p:nvSpPr>
          <p:cNvPr id="5" name="Object4"/>
          <p:cNvSpPr/>
          <p:nvPr/>
        </p:nvSpPr>
        <p:spPr>
          <a:xfrm>
            <a:off x="0" y="914400"/>
            <a:ext cx="5020118" cy="16573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There are two firewall interface modes of operation available on ASA devices: routed mode and transparent mode.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routed mode, two or more interfaces separate Layer 3 networks, i.e. domains.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the figure, the ASA is considered to be a router hop in the network and can perform NAT between connected networks. Routed mode supports multiple interfaces. Each interface is on a different subnet and requires an IP address on that subnet. The ASA applies policies to flows as they transit the firewall.</a:t>
            </a:r>
          </a:p>
          <a:p>
            <a:pPr lvl="1"/>
            <a:endParaRPr lang="en-US" sz="1400" dirty="0">
              <a:effectLst/>
            </a:endParaRPr>
          </a:p>
          <a:p>
            <a:pPr lvl="1"/>
            <a:endParaRPr lang="en-US" sz="1400" dirty="0"/>
          </a:p>
        </p:txBody>
      </p:sp>
      <p:sp>
        <p:nvSpPr>
          <p:cNvPr id="9" name="Object4">
            <a:extLst>
              <a:ext uri="{FF2B5EF4-FFF2-40B4-BE49-F238E27FC236}">
                <a16:creationId xmlns:a16="http://schemas.microsoft.com/office/drawing/2014/main" id="{06D59F67-C84C-45A4-B92D-7977851F9D36}"/>
              </a:ext>
            </a:extLst>
          </p:cNvPr>
          <p:cNvSpPr/>
          <p:nvPr/>
        </p:nvSpPr>
        <p:spPr>
          <a:xfrm>
            <a:off x="5645729" y="710103"/>
            <a:ext cx="2484581" cy="390872"/>
          </a:xfrm>
          <a:prstGeom prst="rect">
            <a:avLst/>
          </a:prstGeom>
          <a:noFill/>
          <a:ln/>
        </p:spPr>
        <p:txBody>
          <a:bodyPr wrap="square" rtlCol="0" anchor="t"/>
          <a:lstStyle/>
          <a:p>
            <a:pPr algn="ctr"/>
            <a:r>
              <a:rPr lang="en-US" sz="1600" b="1" dirty="0">
                <a:latin typeface="Arial" panose="020B0604020202020204" pitchFamily="34" charset="0"/>
                <a:cs typeface="Arial" panose="020B0604020202020204" pitchFamily="34" charset="0"/>
              </a:rPr>
              <a:t>Routed Mode</a:t>
            </a:r>
            <a:endParaRPr lang="en-US" sz="1400" b="1" dirty="0"/>
          </a:p>
        </p:txBody>
      </p:sp>
      <p:pic>
        <p:nvPicPr>
          <p:cNvPr id="7" name="Picture 6">
            <a:extLst>
              <a:ext uri="{FF2B5EF4-FFF2-40B4-BE49-F238E27FC236}">
                <a16:creationId xmlns:a16="http://schemas.microsoft.com/office/drawing/2014/main" id="{29D5555E-950A-45DB-8331-B19BA6AC0EFF}"/>
              </a:ext>
            </a:extLst>
          </p:cNvPr>
          <p:cNvPicPr>
            <a:picLocks noChangeAspect="1"/>
          </p:cNvPicPr>
          <p:nvPr/>
        </p:nvPicPr>
        <p:blipFill rotWithShape="1">
          <a:blip r:embed="rId3"/>
          <a:srcRect l="6141" t="8413" r="4332" b="7725"/>
          <a:stretch/>
        </p:blipFill>
        <p:spPr>
          <a:xfrm>
            <a:off x="5255490" y="1025237"/>
            <a:ext cx="3431309" cy="292792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41870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Firewall Modes of Operation (Cont.)</a:t>
            </a:r>
          </a:p>
        </p:txBody>
      </p:sp>
      <p:sp>
        <p:nvSpPr>
          <p:cNvPr id="5" name="Object4"/>
          <p:cNvSpPr/>
          <p:nvPr/>
        </p:nvSpPr>
        <p:spPr>
          <a:xfrm>
            <a:off x="0" y="914399"/>
            <a:ext cx="4174836" cy="2410691"/>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An ASA in transparent mode is often referred to as a “bump in the wire,” or a “stealth firewall” because the ASA functions like a Layer 2 device and is not considered a router hop. In the figure below, the ASA is only assigned an IP address on the local network for management purposes. This mode is useful to simplify a network configuration, or when the existing IP addressing cannot be altered. However, the drawbacks include no support for dynamic routing protocols, VPNs, QoS, or DHCP Relay.</a:t>
            </a:r>
            <a:endParaRPr lang="en-US" sz="1600" dirty="0">
              <a:effectLst/>
              <a:latin typeface="Arial" panose="020B0604020202020204" pitchFamily="34" charset="0"/>
              <a:cs typeface="Arial" panose="020B0604020202020204" pitchFamily="34" charset="0"/>
            </a:endParaRPr>
          </a:p>
          <a:p>
            <a:pPr lvl="1"/>
            <a:endParaRPr lang="en-US" sz="1400" dirty="0"/>
          </a:p>
        </p:txBody>
      </p:sp>
      <p:sp>
        <p:nvSpPr>
          <p:cNvPr id="11" name="Object4">
            <a:extLst>
              <a:ext uri="{FF2B5EF4-FFF2-40B4-BE49-F238E27FC236}">
                <a16:creationId xmlns:a16="http://schemas.microsoft.com/office/drawing/2014/main" id="{91C1CA7E-EB0A-4A76-B920-C1D1A6A404F1}"/>
              </a:ext>
            </a:extLst>
          </p:cNvPr>
          <p:cNvSpPr/>
          <p:nvPr/>
        </p:nvSpPr>
        <p:spPr>
          <a:xfrm>
            <a:off x="5515819" y="718963"/>
            <a:ext cx="2484581" cy="390872"/>
          </a:xfrm>
          <a:prstGeom prst="rect">
            <a:avLst/>
          </a:prstGeom>
          <a:noFill/>
          <a:ln/>
        </p:spPr>
        <p:txBody>
          <a:bodyPr wrap="square" rtlCol="0" anchor="t"/>
          <a:lstStyle/>
          <a:p>
            <a:pPr algn="ctr"/>
            <a:r>
              <a:rPr lang="en-US" sz="1600" b="1" dirty="0">
                <a:latin typeface="Arial" panose="020B0604020202020204" pitchFamily="34" charset="0"/>
                <a:cs typeface="Arial" panose="020B0604020202020204" pitchFamily="34" charset="0"/>
              </a:rPr>
              <a:t>Transparent Mode</a:t>
            </a:r>
            <a:endParaRPr lang="en-US" sz="1400" b="1" dirty="0"/>
          </a:p>
        </p:txBody>
      </p:sp>
      <p:pic>
        <p:nvPicPr>
          <p:cNvPr id="9" name="Picture 8">
            <a:extLst>
              <a:ext uri="{FF2B5EF4-FFF2-40B4-BE49-F238E27FC236}">
                <a16:creationId xmlns:a16="http://schemas.microsoft.com/office/drawing/2014/main" id="{A7B3B812-6F9F-4DC5-9359-5B740AFE51C9}"/>
              </a:ext>
            </a:extLst>
          </p:cNvPr>
          <p:cNvPicPr>
            <a:picLocks noChangeAspect="1"/>
          </p:cNvPicPr>
          <p:nvPr/>
        </p:nvPicPr>
        <p:blipFill>
          <a:blip r:embed="rId3"/>
          <a:stretch>
            <a:fillRect/>
          </a:stretch>
        </p:blipFill>
        <p:spPr>
          <a:xfrm>
            <a:off x="5064345" y="1100975"/>
            <a:ext cx="3387531" cy="320201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15</a:t>
            </a:fld>
            <a:endParaRPr lang="en-US" dirty="0"/>
          </a:p>
        </p:txBody>
      </p:sp>
    </p:spTree>
    <p:extLst>
      <p:ext uri="{BB962C8B-B14F-4D97-AF65-F5344CB8AC3E}">
        <p14:creationId xmlns:p14="http://schemas.microsoft.com/office/powerpoint/2010/main" val="91790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Licensing Requirements</a:t>
            </a:r>
          </a:p>
        </p:txBody>
      </p:sp>
      <p:sp>
        <p:nvSpPr>
          <p:cNvPr id="5" name="Object4"/>
          <p:cNvSpPr/>
          <p:nvPr/>
        </p:nvSpPr>
        <p:spPr>
          <a:xfrm>
            <a:off x="0" y="914400"/>
            <a:ext cx="457200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 license specifies the options that are enabled on a given ASA. Most ASA appliances come pre-installed with either a Base license or a Security Plus license.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To provide more features to the ASA, additional time-based or optional licenses can be purchased.</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To verify the license information on an ASA device, use the </a:t>
            </a:r>
            <a:r>
              <a:rPr lang="en-US" sz="1600" b="1" dirty="0">
                <a:latin typeface="Arial" panose="020B0604020202020204" pitchFamily="34" charset="0"/>
                <a:cs typeface="Arial" panose="020B0604020202020204" pitchFamily="34" charset="0"/>
              </a:rPr>
              <a:t>show activation-key</a:t>
            </a:r>
            <a:r>
              <a:rPr lang="en-US" sz="1600" dirty="0">
                <a:latin typeface="Arial" panose="020B0604020202020204" pitchFamily="34" charset="0"/>
                <a:cs typeface="Arial" panose="020B0604020202020204" pitchFamily="34" charset="0"/>
              </a:rPr>
              <a:t> command, as shown below, or the </a:t>
            </a:r>
            <a:r>
              <a:rPr lang="en-US" sz="1600" b="1" dirty="0">
                <a:latin typeface="Arial" panose="020B0604020202020204" pitchFamily="34" charset="0"/>
                <a:cs typeface="Arial" panose="020B0604020202020204" pitchFamily="34" charset="0"/>
              </a:rPr>
              <a:t>show version</a:t>
            </a:r>
            <a:r>
              <a:rPr lang="en-US" sz="1600" dirty="0">
                <a:latin typeface="Arial" panose="020B0604020202020204" pitchFamily="34" charset="0"/>
                <a:cs typeface="Arial" panose="020B0604020202020204" pitchFamily="34" charset="0"/>
              </a:rPr>
              <a:t> command</a:t>
            </a:r>
            <a:r>
              <a:rPr lang="en-US" sz="1600" b="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F6EEF92-0165-4D21-95CF-BFE021AFA286}"/>
              </a:ext>
            </a:extLst>
          </p:cNvPr>
          <p:cNvPicPr>
            <a:picLocks noChangeAspect="1"/>
          </p:cNvPicPr>
          <p:nvPr/>
        </p:nvPicPr>
        <p:blipFill>
          <a:blip r:embed="rId3"/>
          <a:stretch>
            <a:fillRect/>
          </a:stretch>
        </p:blipFill>
        <p:spPr>
          <a:xfrm>
            <a:off x="4572000" y="840509"/>
            <a:ext cx="4343662" cy="33147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20.2 The ASA 5506-X with FirePOWER Services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Overview of ASA 5506-X</a:t>
            </a:r>
          </a:p>
        </p:txBody>
      </p:sp>
      <p:sp>
        <p:nvSpPr>
          <p:cNvPr id="5" name="Object4"/>
          <p:cNvSpPr/>
          <p:nvPr/>
        </p:nvSpPr>
        <p:spPr>
          <a:xfrm>
            <a:off x="0" y="914400"/>
            <a:ext cx="8608291" cy="1657350"/>
          </a:xfrm>
          <a:prstGeom prst="rect">
            <a:avLst/>
          </a:prstGeom>
          <a:noFill/>
          <a:ln/>
        </p:spPr>
        <p:txBody>
          <a:bodyPr wrap="square" rtlCol="0" anchor="t"/>
          <a:lstStyle/>
          <a:p>
            <a:r>
              <a:rPr lang="en-US" sz="1500" dirty="0">
                <a:effectLst/>
                <a:latin typeface="Arial" panose="020B0604020202020204" pitchFamily="34" charset="0"/>
                <a:cs typeface="Arial" panose="020B0604020202020204" pitchFamily="34" charset="0"/>
              </a:rPr>
              <a:t>The Cisco ASA 5506-X delivers a high-performance firewall, SSL VPN, IPsec VPN, and rich networking services in a modular, plug-and-play appliance. </a:t>
            </a:r>
            <a:r>
              <a:rPr lang="en-US" sz="1500" dirty="0">
                <a:latin typeface="Arial" panose="020B0604020202020204" pitchFamily="34" charset="0"/>
                <a:cs typeface="Arial" panose="020B0604020202020204" pitchFamily="34" charset="0"/>
              </a:rPr>
              <a:t>The default DRAM memory is 4 GB and the default internal flash memory is 8 GB. In a failover configuration, the two units must be identical models with the same hardware configuration, the same number and types of interfaces, and the same amount of RAM. Failover is available with the Security Plus license.</a:t>
            </a:r>
          </a:p>
          <a:p>
            <a:endParaRPr lang="en-US" sz="1500" dirty="0">
              <a:effectLst/>
              <a:latin typeface="Arial" panose="020B0604020202020204" pitchFamily="34" charset="0"/>
              <a:cs typeface="Arial" panose="020B0604020202020204" pitchFamily="34" charset="0"/>
            </a:endParaRPr>
          </a:p>
          <a:p>
            <a:r>
              <a:rPr lang="en-US" sz="1500" dirty="0">
                <a:effectLst/>
                <a:latin typeface="Arial" panose="020B0604020202020204" pitchFamily="34" charset="0"/>
                <a:cs typeface="Arial" panose="020B0604020202020204" pitchFamily="34" charset="0"/>
              </a:rPr>
              <a:t>The figure illustrates the front panel of the ASA 5506-X.</a:t>
            </a:r>
          </a:p>
        </p:txBody>
      </p:sp>
      <p:pic>
        <p:nvPicPr>
          <p:cNvPr id="7" name="Picture 6">
            <a:extLst>
              <a:ext uri="{FF2B5EF4-FFF2-40B4-BE49-F238E27FC236}">
                <a16:creationId xmlns:a16="http://schemas.microsoft.com/office/drawing/2014/main" id="{CFBCE870-88BF-4B32-A1FC-7F6770EBF055}"/>
              </a:ext>
            </a:extLst>
          </p:cNvPr>
          <p:cNvPicPr>
            <a:picLocks noChangeAspect="1"/>
          </p:cNvPicPr>
          <p:nvPr/>
        </p:nvPicPr>
        <p:blipFill>
          <a:blip r:embed="rId3"/>
          <a:stretch>
            <a:fillRect/>
          </a:stretch>
        </p:blipFill>
        <p:spPr>
          <a:xfrm>
            <a:off x="1635456" y="2650836"/>
            <a:ext cx="5873088" cy="200050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Overview of ASA 5506-X</a:t>
            </a:r>
          </a:p>
        </p:txBody>
      </p:sp>
      <p:sp>
        <p:nvSpPr>
          <p:cNvPr id="5" name="Object4"/>
          <p:cNvSpPr/>
          <p:nvPr/>
        </p:nvSpPr>
        <p:spPr>
          <a:xfrm>
            <a:off x="0" y="637309"/>
            <a:ext cx="6918036" cy="655782"/>
          </a:xfrm>
          <a:prstGeom prst="rect">
            <a:avLst/>
          </a:prstGeom>
          <a:noFill/>
          <a:ln/>
        </p:spPr>
        <p:txBody>
          <a:bodyPr wrap="square" rtlCol="0" anchor="t"/>
          <a:lstStyle/>
          <a:p>
            <a:endParaRPr lang="en-US" sz="1500" dirty="0">
              <a:effectLst/>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figure illustrates the back panel of the Cisco ASA 5506-X.</a:t>
            </a:r>
            <a:endParaRPr lang="en-US" sz="1500"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3347276-256D-430C-A4B6-B1D12FF25566}"/>
              </a:ext>
            </a:extLst>
          </p:cNvPr>
          <p:cNvPicPr>
            <a:picLocks noChangeAspect="1"/>
          </p:cNvPicPr>
          <p:nvPr/>
        </p:nvPicPr>
        <p:blipFill>
          <a:blip r:embed="rId3"/>
          <a:stretch>
            <a:fillRect/>
          </a:stretch>
        </p:blipFill>
        <p:spPr>
          <a:xfrm>
            <a:off x="640525" y="1248011"/>
            <a:ext cx="7862949" cy="348011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extLst>
      <p:ext uri="{BB962C8B-B14F-4D97-AF65-F5344CB8AC3E}">
        <p14:creationId xmlns:p14="http://schemas.microsoft.com/office/powerpoint/2010/main" val="50252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Introduction to the ASA</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how the ASA operates as an advanced stateful firewall.</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73482184"/>
              </p:ext>
            </p:extLst>
          </p:nvPr>
        </p:nvGraphicFramePr>
        <p:xfrm>
          <a:off x="423333" y="1625600"/>
          <a:ext cx="8263467" cy="1047076"/>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r>
                        <a:rPr lang="en-US" dirty="0"/>
                        <a:t>ASA Solutions</a:t>
                      </a:r>
                    </a:p>
                  </a:txBody>
                  <a:tcPr anchor="ctr"/>
                </a:tc>
                <a:tc>
                  <a:txBody>
                    <a:bodyPr/>
                    <a:lstStyle/>
                    <a:p>
                      <a:r>
                        <a:rPr lang="en-US" dirty="0"/>
                        <a:t>Compare ASA solutions to other routing firewall technologies.</a:t>
                      </a:r>
                    </a:p>
                  </a:txBody>
                  <a:tcPr anchor="ctr"/>
                </a:tc>
                <a:extLst>
                  <a:ext uri="{0D108BD9-81ED-4DB2-BD59-A6C34878D82A}">
                    <a16:rowId xmlns:a16="http://schemas.microsoft.com/office/drawing/2014/main" val="3530891527"/>
                  </a:ext>
                </a:extLst>
              </a:tr>
              <a:tr h="263724">
                <a:tc>
                  <a:txBody>
                    <a:bodyPr/>
                    <a:lstStyle/>
                    <a:p>
                      <a:r>
                        <a:rPr lang="en-US" b="1" dirty="0"/>
                        <a:t>The ASA 5506-X with FirePOWER Services</a:t>
                      </a:r>
                      <a:endParaRPr lang="en-US" dirty="0"/>
                    </a:p>
                  </a:txBody>
                  <a:tcPr anchor="ctr"/>
                </a:tc>
                <a:tc>
                  <a:txBody>
                    <a:bodyPr/>
                    <a:lstStyle/>
                    <a:p>
                      <a:r>
                        <a:rPr lang="en-US" dirty="0"/>
                        <a:t>Describe three ASA deployment scenarios.</a:t>
                      </a:r>
                    </a:p>
                  </a:txBody>
                  <a:tcPr anchor="ctr"/>
                </a:tc>
                <a:extLst>
                  <a:ext uri="{0D108BD9-81ED-4DB2-BD59-A6C34878D82A}">
                    <a16:rowId xmlns:a16="http://schemas.microsoft.com/office/drawing/2014/main" val="66289294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Overview of ASA 5506-X (Cont.)</a:t>
            </a:r>
          </a:p>
        </p:txBody>
      </p:sp>
      <p:sp>
        <p:nvSpPr>
          <p:cNvPr id="5" name="Object4"/>
          <p:cNvSpPr/>
          <p:nvPr/>
        </p:nvSpPr>
        <p:spPr>
          <a:xfrm>
            <a:off x="0" y="914399"/>
            <a:ext cx="3048000" cy="3186546"/>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figure shows the inside components of the Cisco ASA 5506-X.</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Unlike the ASA 5505, the ASA 5506-X does not use switchports. All interfaces are routed and require IP addresses</a:t>
            </a:r>
            <a:r>
              <a:rPr lang="en-US" sz="1400" dirty="0"/>
              <a:t>.</a:t>
            </a:r>
          </a:p>
        </p:txBody>
      </p:sp>
      <p:pic>
        <p:nvPicPr>
          <p:cNvPr id="7" name="Picture 6">
            <a:extLst>
              <a:ext uri="{FF2B5EF4-FFF2-40B4-BE49-F238E27FC236}">
                <a16:creationId xmlns:a16="http://schemas.microsoft.com/office/drawing/2014/main" id="{FFC0339C-37AE-4469-BA31-3D2DAEB29305}"/>
              </a:ext>
            </a:extLst>
          </p:cNvPr>
          <p:cNvPicPr>
            <a:picLocks noChangeAspect="1"/>
          </p:cNvPicPr>
          <p:nvPr/>
        </p:nvPicPr>
        <p:blipFill>
          <a:blip r:embed="rId3"/>
          <a:stretch>
            <a:fillRect/>
          </a:stretch>
        </p:blipFill>
        <p:spPr>
          <a:xfrm>
            <a:off x="3149599" y="668798"/>
            <a:ext cx="5294073" cy="407465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spTree>
    <p:extLst>
      <p:ext uri="{BB962C8B-B14F-4D97-AF65-F5344CB8AC3E}">
        <p14:creationId xmlns:p14="http://schemas.microsoft.com/office/powerpoint/2010/main" val="45714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Security Levels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dirty="0"/>
          </a:p>
        </p:txBody>
      </p:sp>
      <p:pic>
        <p:nvPicPr>
          <p:cNvPr id="5" name="Picture 4">
            <a:extLst>
              <a:ext uri="{FF2B5EF4-FFF2-40B4-BE49-F238E27FC236}">
                <a16:creationId xmlns:a16="http://schemas.microsoft.com/office/drawing/2014/main" id="{DBF148AC-2B23-4857-98C1-3069DDEDC511}"/>
              </a:ext>
            </a:extLst>
          </p:cNvPr>
          <p:cNvPicPr>
            <a:picLocks noChangeAspect="1"/>
          </p:cNvPicPr>
          <p:nvPr/>
        </p:nvPicPr>
        <p:blipFill>
          <a:blip r:embed="rId3"/>
          <a:stretch>
            <a:fillRect/>
          </a:stretch>
        </p:blipFill>
        <p:spPr>
          <a:xfrm>
            <a:off x="3770745" y="598016"/>
            <a:ext cx="5273964" cy="3776839"/>
          </a:xfrm>
          <a:prstGeom prst="rect">
            <a:avLst/>
          </a:prstGeom>
        </p:spPr>
      </p:pic>
      <p:sp>
        <p:nvSpPr>
          <p:cNvPr id="7" name="TextBox 6">
            <a:extLst>
              <a:ext uri="{FF2B5EF4-FFF2-40B4-BE49-F238E27FC236}">
                <a16:creationId xmlns:a16="http://schemas.microsoft.com/office/drawing/2014/main" id="{B656DE72-523C-4AC6-93A3-3F44A54673EE}"/>
              </a:ext>
            </a:extLst>
          </p:cNvPr>
          <p:cNvSpPr txBox="1"/>
          <p:nvPr/>
        </p:nvSpPr>
        <p:spPr>
          <a:xfrm>
            <a:off x="0" y="794559"/>
            <a:ext cx="3519055" cy="3323987"/>
          </a:xfrm>
          <a:prstGeom prst="rect">
            <a:avLst/>
          </a:prstGeom>
          <a:noFill/>
        </p:spPr>
        <p:txBody>
          <a:bodyPr wrap="square">
            <a:spAutoFit/>
          </a:bodyPr>
          <a:lstStyle/>
          <a:p>
            <a:r>
              <a:rPr lang="en-US" sz="1500" dirty="0">
                <a:effectLst/>
                <a:latin typeface="Arial" panose="020B0604020202020204" pitchFamily="34" charset="0"/>
                <a:cs typeface="Arial" panose="020B0604020202020204" pitchFamily="34" charset="0"/>
              </a:rPr>
              <a:t>Security levels define the level of trustworthiness of an interface. Each operational interface must have a name and a security level from 0 (lowest) to 100 (highest) assigned.</a:t>
            </a:r>
          </a:p>
          <a:p>
            <a:endParaRPr lang="en-US" sz="1500" dirty="0">
              <a:effectLst/>
              <a:latin typeface="Arial" panose="020B0604020202020204" pitchFamily="34" charset="0"/>
              <a:cs typeface="Arial" panose="020B0604020202020204" pitchFamily="34" charset="0"/>
            </a:endParaRPr>
          </a:p>
          <a:p>
            <a:r>
              <a:rPr lang="en-US" sz="1500" dirty="0">
                <a:effectLst/>
                <a:latin typeface="Arial" panose="020B0604020202020204" pitchFamily="34" charset="0"/>
                <a:cs typeface="Arial" panose="020B0604020202020204" pitchFamily="34" charset="0"/>
              </a:rPr>
              <a:t>As shown in the figure, level 100 should be assigned to the most secure network, such as the inside network. Level 0 can be assigned to the outside network, which is connected to the internet. DMZs and other networks can be assigned a security level between 0 and 100</a:t>
            </a:r>
            <a:endParaRPr lang="en-US" sz="1400" dirty="0">
              <a:effectLst/>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Security Levels (Cont.)</a:t>
            </a:r>
          </a:p>
        </p:txBody>
      </p:sp>
      <p:graphicFrame>
        <p:nvGraphicFramePr>
          <p:cNvPr id="20" name="Table 19"/>
          <p:cNvGraphicFramePr>
            <a:graphicFrameLocks noGrp="1"/>
          </p:cNvGraphicFramePr>
          <p:nvPr>
            <p:extLst>
              <p:ext uri="{D42A27DB-BD31-4B8C-83A1-F6EECF244321}">
                <p14:modId xmlns:p14="http://schemas.microsoft.com/office/powerpoint/2010/main" val="763726011"/>
              </p:ext>
            </p:extLst>
          </p:nvPr>
        </p:nvGraphicFramePr>
        <p:xfrm>
          <a:off x="91440" y="1656214"/>
          <a:ext cx="8961120" cy="1950720"/>
        </p:xfrm>
        <a:graphic>
          <a:graphicData uri="http://schemas.openxmlformats.org/drawingml/2006/table">
            <a:tbl>
              <a:tblPr/>
              <a:tblGrid>
                <a:gridCol w="1440634">
                  <a:extLst>
                    <a:ext uri="{9D8B030D-6E8A-4147-A177-3AD203B41FA5}">
                      <a16:colId xmlns:a16="http://schemas.microsoft.com/office/drawing/2014/main" val="20000"/>
                    </a:ext>
                  </a:extLst>
                </a:gridCol>
                <a:gridCol w="7520486">
                  <a:extLst>
                    <a:ext uri="{9D8B030D-6E8A-4147-A177-3AD203B41FA5}">
                      <a16:colId xmlns:a16="http://schemas.microsoft.com/office/drawing/2014/main" val="20001"/>
                    </a:ext>
                  </a:extLst>
                </a:gridCol>
              </a:tblGrid>
              <a:tr h="0">
                <a:tc>
                  <a:txBody>
                    <a:bodyPr/>
                    <a:lstStyle/>
                    <a:p>
                      <a:r>
                        <a:rPr lang="en-US" sz="1200" dirty="0">
                          <a:solidFill>
                            <a:srgbClr val="FFFFFF"/>
                          </a:solidFill>
                        </a:rPr>
                        <a:t>Aspect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Effect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Network Access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By default, there is an implicit permit from a higher security interface to a lower security interface (outbound). Hosts on the higher security interface can access hosts on a lower security interface. Multiple interfaces can be assigned the same security level. If communication is enabled for interfaces with the same security level, there is an implicit permit for traffic between the interfaces.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Inspection Engines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Some application inspection engines are dependent on the security level. When interfaces have the same security level, the ASA inspects traffic in either direction.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Application Filtering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HTTPS and FTP filtering applies only for outbound connections that are from a higher level to a lower level. If communication is enabled for interfaces with the same security level, traffic can be filtered in either direction.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B656DE72-523C-4AC6-93A3-3F44A54673EE}"/>
              </a:ext>
            </a:extLst>
          </p:cNvPr>
          <p:cNvSpPr txBox="1"/>
          <p:nvPr/>
        </p:nvSpPr>
        <p:spPr>
          <a:xfrm>
            <a:off x="91440" y="1019443"/>
            <a:ext cx="7866263"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Security levels help to control many aspects of network traffic as shown in the table below.</a:t>
            </a:r>
            <a:endParaRPr lang="en-US" sz="16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22</a:t>
            </a:fld>
            <a:endParaRPr lang="en-US" dirty="0"/>
          </a:p>
        </p:txBody>
      </p:sp>
    </p:spTree>
    <p:extLst>
      <p:ext uri="{BB962C8B-B14F-4D97-AF65-F5344CB8AC3E}">
        <p14:creationId xmlns:p14="http://schemas.microsoft.com/office/powerpoint/2010/main" val="74689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5506-X Deployment Scenarios</a:t>
            </a:r>
          </a:p>
        </p:txBody>
      </p:sp>
      <p:sp>
        <p:nvSpPr>
          <p:cNvPr id="5" name="Object4"/>
          <p:cNvSpPr/>
          <p:nvPr/>
        </p:nvSpPr>
        <p:spPr>
          <a:xfrm>
            <a:off x="-1" y="914400"/>
            <a:ext cx="4008583" cy="3408218"/>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The ASA 5506-X is commonly used as an edge security device. It connects a small business to an ISP device, such as a DSL or cable modem, for access to the internet. It can be deployed to interconnect and protect several workstations, network printers, and IP phones.</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In a small branch, a common deployment would include an inside network (VLAN 1) with security level 100 and an outside network (VLAN 2) with security level 0, as shown in the figure.</a:t>
            </a:r>
          </a:p>
        </p:txBody>
      </p:sp>
      <p:sp>
        <p:nvSpPr>
          <p:cNvPr id="8" name="Object4">
            <a:extLst>
              <a:ext uri="{FF2B5EF4-FFF2-40B4-BE49-F238E27FC236}">
                <a16:creationId xmlns:a16="http://schemas.microsoft.com/office/drawing/2014/main" id="{CD88D855-3DC0-4BAF-943C-D60939A1531C}"/>
              </a:ext>
            </a:extLst>
          </p:cNvPr>
          <p:cNvSpPr/>
          <p:nvPr/>
        </p:nvSpPr>
        <p:spPr>
          <a:xfrm>
            <a:off x="5515819" y="718963"/>
            <a:ext cx="2484581" cy="390872"/>
          </a:xfrm>
          <a:prstGeom prst="rect">
            <a:avLst/>
          </a:prstGeom>
          <a:noFill/>
          <a:ln/>
        </p:spPr>
        <p:txBody>
          <a:bodyPr wrap="square" rtlCol="0" anchor="t"/>
          <a:lstStyle/>
          <a:p>
            <a:pPr algn="ctr"/>
            <a:r>
              <a:rPr lang="en-US" sz="1600" b="1" dirty="0">
                <a:latin typeface="Arial" panose="020B0604020202020204" pitchFamily="34" charset="0"/>
                <a:cs typeface="Arial" panose="020B0604020202020204" pitchFamily="34" charset="0"/>
              </a:rPr>
              <a:t>Small Branch</a:t>
            </a:r>
            <a:endParaRPr lang="en-US" sz="1400" b="1" dirty="0"/>
          </a:p>
        </p:txBody>
      </p:sp>
      <p:pic>
        <p:nvPicPr>
          <p:cNvPr id="6" name="Picture 5">
            <a:extLst>
              <a:ext uri="{FF2B5EF4-FFF2-40B4-BE49-F238E27FC236}">
                <a16:creationId xmlns:a16="http://schemas.microsoft.com/office/drawing/2014/main" id="{1BFA530B-8E10-4789-A4CB-E013EA03924B}"/>
              </a:ext>
            </a:extLst>
          </p:cNvPr>
          <p:cNvPicPr>
            <a:picLocks noChangeAspect="1"/>
          </p:cNvPicPr>
          <p:nvPr/>
        </p:nvPicPr>
        <p:blipFill>
          <a:blip r:embed="rId3"/>
          <a:stretch>
            <a:fillRect/>
          </a:stretch>
        </p:blipFill>
        <p:spPr>
          <a:xfrm>
            <a:off x="4775512" y="1098319"/>
            <a:ext cx="3830985" cy="33147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23</a:t>
            </a:fld>
            <a:endParaRPr lang="en-US" dirty="0"/>
          </a:p>
        </p:txBody>
      </p:sp>
    </p:spTree>
    <p:extLst>
      <p:ext uri="{BB962C8B-B14F-4D97-AF65-F5344CB8AC3E}">
        <p14:creationId xmlns:p14="http://schemas.microsoft.com/office/powerpoint/2010/main" val="4085118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5506-X Deployment Scenarios (Cont.)</a:t>
            </a:r>
          </a:p>
        </p:txBody>
      </p:sp>
      <p:sp>
        <p:nvSpPr>
          <p:cNvPr id="5" name="Object4"/>
          <p:cNvSpPr/>
          <p:nvPr/>
        </p:nvSpPr>
        <p:spPr>
          <a:xfrm>
            <a:off x="0" y="914400"/>
            <a:ext cx="4027056" cy="3714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In the small business, shown here, the ASA 5505 can be deployed with two different protected network segments. One segment is the inside network (VLAN 1), which connects workstations and IP phones. The other segment is the DMZ (VLAN 3), which connects a company web server. The outside interface (VLAN 2) is used to connect to the internet.</a:t>
            </a:r>
          </a:p>
        </p:txBody>
      </p:sp>
      <p:sp>
        <p:nvSpPr>
          <p:cNvPr id="8" name="Object4">
            <a:extLst>
              <a:ext uri="{FF2B5EF4-FFF2-40B4-BE49-F238E27FC236}">
                <a16:creationId xmlns:a16="http://schemas.microsoft.com/office/drawing/2014/main" id="{FA2068C2-B563-4D90-86E6-E3B8DF9B31BD}"/>
              </a:ext>
            </a:extLst>
          </p:cNvPr>
          <p:cNvSpPr/>
          <p:nvPr/>
        </p:nvSpPr>
        <p:spPr>
          <a:xfrm>
            <a:off x="5515819" y="718963"/>
            <a:ext cx="2484581" cy="390872"/>
          </a:xfrm>
          <a:prstGeom prst="rect">
            <a:avLst/>
          </a:prstGeom>
          <a:noFill/>
          <a:ln/>
        </p:spPr>
        <p:txBody>
          <a:bodyPr wrap="square" rtlCol="0" anchor="t"/>
          <a:lstStyle/>
          <a:p>
            <a:pPr algn="ctr"/>
            <a:r>
              <a:rPr lang="en-US" sz="1600" b="1" dirty="0">
                <a:latin typeface="Arial" panose="020B0604020202020204" pitchFamily="34" charset="0"/>
                <a:cs typeface="Arial" panose="020B0604020202020204" pitchFamily="34" charset="0"/>
              </a:rPr>
              <a:t>Small Business</a:t>
            </a:r>
            <a:endParaRPr lang="en-US" sz="1400" b="1" dirty="0"/>
          </a:p>
        </p:txBody>
      </p:sp>
      <p:pic>
        <p:nvPicPr>
          <p:cNvPr id="6" name="Picture 5">
            <a:extLst>
              <a:ext uri="{FF2B5EF4-FFF2-40B4-BE49-F238E27FC236}">
                <a16:creationId xmlns:a16="http://schemas.microsoft.com/office/drawing/2014/main" id="{B06AFF8F-ED32-4E93-9D00-9ED6CACC4729}"/>
              </a:ext>
            </a:extLst>
          </p:cNvPr>
          <p:cNvPicPr>
            <a:picLocks noChangeAspect="1"/>
          </p:cNvPicPr>
          <p:nvPr/>
        </p:nvPicPr>
        <p:blipFill>
          <a:blip r:embed="rId3"/>
          <a:stretch>
            <a:fillRect/>
          </a:stretch>
        </p:blipFill>
        <p:spPr>
          <a:xfrm>
            <a:off x="4483370" y="1188720"/>
            <a:ext cx="4204315" cy="31496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The ASA 5506-X with FirePOWER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5506-X Deployment Scenarios (Cont.)</a:t>
            </a:r>
          </a:p>
        </p:txBody>
      </p:sp>
      <p:sp>
        <p:nvSpPr>
          <p:cNvPr id="5" name="Object4"/>
          <p:cNvSpPr/>
          <p:nvPr/>
        </p:nvSpPr>
        <p:spPr>
          <a:xfrm>
            <a:off x="0" y="914399"/>
            <a:ext cx="4082474" cy="3491345"/>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In an enterprise deployment, as shown here, the ASA 5505 can be used by telecommuters and home users to connect to a centralized location using a VPN.</a:t>
            </a:r>
          </a:p>
        </p:txBody>
      </p:sp>
      <p:sp>
        <p:nvSpPr>
          <p:cNvPr id="8" name="Object4">
            <a:extLst>
              <a:ext uri="{FF2B5EF4-FFF2-40B4-BE49-F238E27FC236}">
                <a16:creationId xmlns:a16="http://schemas.microsoft.com/office/drawing/2014/main" id="{ABB1F001-A417-4DDA-9A2A-3FB4D85B08B1}"/>
              </a:ext>
            </a:extLst>
          </p:cNvPr>
          <p:cNvSpPr/>
          <p:nvPr/>
        </p:nvSpPr>
        <p:spPr>
          <a:xfrm>
            <a:off x="5515819" y="718963"/>
            <a:ext cx="2484581" cy="390872"/>
          </a:xfrm>
          <a:prstGeom prst="rect">
            <a:avLst/>
          </a:prstGeom>
          <a:noFill/>
          <a:ln/>
        </p:spPr>
        <p:txBody>
          <a:bodyPr wrap="square" rtlCol="0" anchor="t"/>
          <a:lstStyle/>
          <a:p>
            <a:pPr algn="ctr"/>
            <a:r>
              <a:rPr lang="en-US" sz="1600" b="1" dirty="0">
                <a:latin typeface="Arial" panose="020B0604020202020204" pitchFamily="34" charset="0"/>
                <a:cs typeface="Arial" panose="020B0604020202020204" pitchFamily="34" charset="0"/>
              </a:rPr>
              <a:t>Enterprise</a:t>
            </a:r>
            <a:endParaRPr lang="en-US" sz="1400" b="1" dirty="0"/>
          </a:p>
        </p:txBody>
      </p:sp>
      <p:pic>
        <p:nvPicPr>
          <p:cNvPr id="6" name="Picture 5">
            <a:extLst>
              <a:ext uri="{FF2B5EF4-FFF2-40B4-BE49-F238E27FC236}">
                <a16:creationId xmlns:a16="http://schemas.microsoft.com/office/drawing/2014/main" id="{DAEF6016-F1B4-4F67-9C9F-13BFD6F732C7}"/>
              </a:ext>
            </a:extLst>
          </p:cNvPr>
          <p:cNvPicPr>
            <a:picLocks noChangeAspect="1"/>
          </p:cNvPicPr>
          <p:nvPr/>
        </p:nvPicPr>
        <p:blipFill>
          <a:blip r:embed="rId3"/>
          <a:stretch>
            <a:fillRect/>
          </a:stretch>
        </p:blipFill>
        <p:spPr>
          <a:xfrm>
            <a:off x="4451664" y="1109835"/>
            <a:ext cx="4235136" cy="349134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25</a:t>
            </a:fld>
            <a:endParaRPr lang="en-US" dirty="0"/>
          </a:p>
        </p:txBody>
      </p:sp>
    </p:spTree>
    <p:extLst>
      <p:ext uri="{BB962C8B-B14F-4D97-AF65-F5344CB8AC3E}">
        <p14:creationId xmlns:p14="http://schemas.microsoft.com/office/powerpoint/2010/main" val="107381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20.3 Introduction to the ASA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the ASA Summary</a:t>
            </a:r>
          </a:p>
        </p:txBody>
      </p:sp>
      <p:sp>
        <p:nvSpPr>
          <p:cNvPr id="3" name="Object2"/>
          <p:cNvSpPr>
            <a:spLocks noGrp="1"/>
          </p:cNvSpPr>
          <p:nvPr>
            <p:ph type="body" idx="100" hasCustomPrompt="1"/>
          </p:nvPr>
        </p:nvSpPr>
        <p:spPr>
          <a:xfrm>
            <a:off x="0" y="274320"/>
            <a:ext cx="9144000" cy="446116"/>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1" y="914400"/>
            <a:ext cx="8774545"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choice of ASA model depends on an organization’s requirements, such as maximum throughput, maximum connections per second, and budget.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When discussing networks connected to a firewall, terms to consider include outside network, inside network, and the DMZ.</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There are two firewall interface modes of operation available on ASA devices: routed mode and transparent mode.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Advanced ASA firewall features include ASA virtualization, high availability with failover, identity firewall, and threat control and containment services.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Most ASA appliances come pre-installed with either a Base license or a Security Plus license.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Cisco ASA 5506-X delivers a high-performance firewall, SSL VPN, IPsec VPN, and rich networking services in a plug-and-play appliance.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security level numbers range from 0 (untrustworthy) to 100 (very trustworthy).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ASA 5506-X is commonly used as an edge security device. It connects a small business to an ISP device, such as a DSL or cable modem, for access to the internet.</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the ASA Summary</a:t>
            </a:r>
          </a:p>
        </p:txBody>
      </p:sp>
      <p:sp>
        <p:nvSpPr>
          <p:cNvPr id="3" name="Object2"/>
          <p:cNvSpPr>
            <a:spLocks noGrp="1"/>
          </p:cNvSpPr>
          <p:nvPr>
            <p:ph type="body" idx="100" hasCustomPrompt="1"/>
          </p:nvPr>
        </p:nvSpPr>
        <p:spPr>
          <a:xfrm>
            <a:off x="0" y="274320"/>
            <a:ext cx="9144000" cy="399935"/>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EE511DED-49D3-4A78-893E-EF89F25B64CD}"/>
              </a:ext>
            </a:extLst>
          </p:cNvPr>
          <p:cNvGraphicFramePr>
            <a:graphicFrameLocks/>
          </p:cNvGraphicFramePr>
          <p:nvPr>
            <p:extLst>
              <p:ext uri="{D42A27DB-BD31-4B8C-83A1-F6EECF244321}">
                <p14:modId xmlns:p14="http://schemas.microsoft.com/office/powerpoint/2010/main" val="35056339"/>
              </p:ext>
            </p:extLst>
          </p:nvPr>
        </p:nvGraphicFramePr>
        <p:xfrm>
          <a:off x="294639" y="650450"/>
          <a:ext cx="6096925" cy="3911390"/>
        </p:xfrm>
        <a:graphic>
          <a:graphicData uri="http://schemas.openxmlformats.org/drawingml/2006/table">
            <a:tbl>
              <a:tblPr firstRow="1" bandRow="1">
                <a:tableStyleId>{F5AB1C69-6EDB-4FF4-983F-18BD219EF322}</a:tableStyleId>
              </a:tblPr>
              <a:tblGrid>
                <a:gridCol w="6096925">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Security Services Module (SSM)</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Content Security and Control (CSC) module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Advanced Inspection and Prevention Security Services Module (AIP-SSM)</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Advanced Inspection and Prevention Security Services Card (AIP-SSC)</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Next-generation IPS (NGIPS)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Outside network</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Inside network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context-based access control (CBAC)</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routed mode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transparent mode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activation-key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inspection engines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application filtering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20.1 ASA Solutions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Firewall Models</a:t>
            </a:r>
          </a:p>
        </p:txBody>
      </p:sp>
      <p:sp>
        <p:nvSpPr>
          <p:cNvPr id="5" name="Object4"/>
          <p:cNvSpPr/>
          <p:nvPr/>
        </p:nvSpPr>
        <p:spPr>
          <a:xfrm>
            <a:off x="65313" y="779780"/>
            <a:ext cx="9020629" cy="2571750"/>
          </a:xfrm>
          <a:prstGeom prst="rect">
            <a:avLst/>
          </a:prstGeom>
          <a:noFill/>
          <a:ln/>
        </p:spPr>
        <p:txBody>
          <a:bodyPr wrap="square" rtlCol="0" anchor="t"/>
          <a:lstStyle/>
          <a:p>
            <a:pPr>
              <a:lnSpc>
                <a:spcPts val="2000"/>
              </a:lnSpc>
            </a:pPr>
            <a:r>
              <a:rPr lang="en-US" sz="1500" dirty="0">
                <a:latin typeface="Arial" panose="020B0604020202020204" pitchFamily="34" charset="0"/>
                <a:cs typeface="Arial" panose="020B0604020202020204" pitchFamily="34" charset="0"/>
              </a:rPr>
              <a:t>The Cisco ASA with FirePOWER Services family of products provides dedicated firewall services in one device. These are next-generation firewall (NGFW) devices that deliver integrated threat defense across the entire attack continuum. They combine proven ASA firewalls with Sourcefire threat and advanced malware protection in a single device. These include Cisco Firepower 1000, Cisco Firepower 2100, Cisco Firepower 4100, Cisco Firepower 9300. All models provide advanced stateful firewall features and VPN functionality. The biggest difference between the models is the maximum traffic throughput handled by each model and the number and types of interfaces.</a:t>
            </a:r>
          </a:p>
          <a:p>
            <a:pPr>
              <a:lnSpc>
                <a:spcPts val="2000"/>
              </a:lnSpc>
            </a:pPr>
            <a:endParaRPr lang="en-US" sz="1500" dirty="0">
              <a:latin typeface="Arial" panose="020B0604020202020204" pitchFamily="34" charset="0"/>
              <a:cs typeface="Arial" panose="020B0604020202020204" pitchFamily="34" charset="0"/>
            </a:endParaRPr>
          </a:p>
          <a:p>
            <a:pPr>
              <a:lnSpc>
                <a:spcPts val="2000"/>
              </a:lnSpc>
            </a:pPr>
            <a:r>
              <a:rPr lang="en-US" sz="1500" dirty="0">
                <a:latin typeface="Arial" panose="020B0604020202020204" pitchFamily="34" charset="0"/>
                <a:cs typeface="Arial" panose="020B0604020202020204" pitchFamily="34" charset="0"/>
              </a:rPr>
              <a:t>Cisco also supports the virtualization of computing infrastructure by taking advantage of the increased power availability of modern x86 servers. The Cisco Adaptive Security Virtual Appliance (ASAv) brings the power of ASA appliances to the virtual domain.</a:t>
            </a:r>
          </a:p>
          <a:p>
            <a:pPr>
              <a:lnSpc>
                <a:spcPts val="2000"/>
              </a:lnSpc>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To provide a suitable fit for customer needs, Cisco ASAv is available in five models: Cisco ASAv5, Cisco ASAv10, Cisco ASAv30, Cisco ASAv50, Cisco ASAv100. The focus of this module will be on the ASA 5506-X which is designed for small business, branch office, and enterprise teleworker implementations.</a:t>
            </a:r>
          </a:p>
          <a:p>
            <a:pPr>
              <a:lnSpc>
                <a:spcPts val="2000"/>
              </a:lnSpc>
            </a:pPr>
            <a:endParaRPr lang="en-US" sz="1400" dirty="0"/>
          </a:p>
          <a:p>
            <a:pPr>
              <a:lnSpc>
                <a:spcPts val="2000"/>
              </a:lnSpc>
            </a:pPr>
            <a:endParaRPr lang="en-US" sz="1400" dirty="0"/>
          </a:p>
          <a:p>
            <a:pPr>
              <a:lnSpc>
                <a:spcPts val="2000"/>
              </a:lnSpc>
            </a:pPr>
            <a:endParaRPr lang="en-US" sz="1400" dirty="0"/>
          </a:p>
          <a:p>
            <a:pPr>
              <a:lnSpc>
                <a:spcPts val="2000"/>
              </a:lnSpc>
            </a:pPr>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Cisco ASA Next-Generation Firewall Appliances</a:t>
            </a:r>
          </a:p>
        </p:txBody>
      </p:sp>
      <p:sp>
        <p:nvSpPr>
          <p:cNvPr id="5" name="Object4"/>
          <p:cNvSpPr/>
          <p:nvPr/>
        </p:nvSpPr>
        <p:spPr>
          <a:xfrm>
            <a:off x="133223" y="987068"/>
            <a:ext cx="8508159"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cs typeface="Arial" pitchFamily="34" charset="-120"/>
              </a:rPr>
              <a:t>This video explains the Cisco ASA Next-Generation Firewall Appliances.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Advanced ASA Firewall Features</a:t>
            </a:r>
          </a:p>
        </p:txBody>
      </p:sp>
      <p:sp>
        <p:nvSpPr>
          <p:cNvPr id="5" name="Object4"/>
          <p:cNvSpPr/>
          <p:nvPr/>
        </p:nvSpPr>
        <p:spPr>
          <a:xfrm>
            <a:off x="0" y="914399"/>
            <a:ext cx="4317455" cy="3288145"/>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 single ASA can be partitioned into multiple virtual devices, as illustrated here. Each virtual device is called a security context. Each context is an independent device, with its own security policy, interfaces, and administrators. Multiple contexts are similar to having multiple standalone devices. Many features are supported in multiple context modes, including routing tables, firewall features, IPS, and management. Some features are not supported, including VPN and dynamic routing protocols.</a:t>
            </a:r>
          </a:p>
        </p:txBody>
      </p:sp>
      <p:pic>
        <p:nvPicPr>
          <p:cNvPr id="6" name="Picture 5">
            <a:extLst>
              <a:ext uri="{FF2B5EF4-FFF2-40B4-BE49-F238E27FC236}">
                <a16:creationId xmlns:a16="http://schemas.microsoft.com/office/drawing/2014/main" id="{4ADCE4D2-C2BA-474B-A24F-748359FBFC45}"/>
              </a:ext>
            </a:extLst>
          </p:cNvPr>
          <p:cNvPicPr>
            <a:picLocks noChangeAspect="1"/>
          </p:cNvPicPr>
          <p:nvPr/>
        </p:nvPicPr>
        <p:blipFill>
          <a:blip r:embed="rId3"/>
          <a:stretch>
            <a:fillRect/>
          </a:stretch>
        </p:blipFill>
        <p:spPr>
          <a:xfrm>
            <a:off x="4413219" y="847312"/>
            <a:ext cx="4502181" cy="286743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Advanced ASA Firewall Features (Cont.)</a:t>
            </a:r>
          </a:p>
        </p:txBody>
      </p:sp>
      <p:sp>
        <p:nvSpPr>
          <p:cNvPr id="5" name="Object4"/>
          <p:cNvSpPr/>
          <p:nvPr/>
        </p:nvSpPr>
        <p:spPr>
          <a:xfrm>
            <a:off x="0" y="914400"/>
            <a:ext cx="396239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As shown here, two identical ASAs can be paired into an active / standby failover configuration to provide device redundancy. Both platforms must be identical in software, licensing, memory, and interfaces, including the Security Services Module (SSM). In the example, ASA-1 is the primary/active forwarding device and traffic leaving PC-1 takes the preferred path using ASA-1. ASA-1 and ASA-2 monitor each other using the LAN failover link. If ASA-1 fails, then ASA-2 would immediately assume the primary role and become active.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a:t>
            </a:fld>
            <a:endParaRPr lang="en-US" dirty="0"/>
          </a:p>
        </p:txBody>
      </p:sp>
      <p:pic>
        <p:nvPicPr>
          <p:cNvPr id="6" name="Picture 5">
            <a:extLst>
              <a:ext uri="{FF2B5EF4-FFF2-40B4-BE49-F238E27FC236}">
                <a16:creationId xmlns:a16="http://schemas.microsoft.com/office/drawing/2014/main" id="{EF61C247-C90B-48F3-823C-A1836932FCD7}"/>
              </a:ext>
            </a:extLst>
          </p:cNvPr>
          <p:cNvPicPr>
            <a:picLocks noChangeAspect="1"/>
          </p:cNvPicPr>
          <p:nvPr/>
        </p:nvPicPr>
        <p:blipFill>
          <a:blip r:embed="rId3"/>
          <a:stretch>
            <a:fillRect/>
          </a:stretch>
        </p:blipFill>
        <p:spPr>
          <a:xfrm>
            <a:off x="3962399" y="936914"/>
            <a:ext cx="4865657" cy="2979304"/>
          </a:xfrm>
          <a:prstGeom prst="rect">
            <a:avLst/>
          </a:prstGeom>
        </p:spPr>
      </p:pic>
    </p:spTree>
    <p:extLst>
      <p:ext uri="{BB962C8B-B14F-4D97-AF65-F5344CB8AC3E}">
        <p14:creationId xmlns:p14="http://schemas.microsoft.com/office/powerpoint/2010/main" val="321489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Advanced ASA Firewall Features (Cont.)</a:t>
            </a:r>
          </a:p>
        </p:txBody>
      </p:sp>
      <p:sp>
        <p:nvSpPr>
          <p:cNvPr id="5" name="Object4"/>
          <p:cNvSpPr/>
          <p:nvPr/>
        </p:nvSpPr>
        <p:spPr>
          <a:xfrm>
            <a:off x="0" y="914400"/>
            <a:ext cx="4230255"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ASA provides optional, granular access control based on an association of IP addresses to Windows Active Directory login information. For example, in the figure, when a client attempts to access the server resources, it must first be authenticated using the Microsoft Active Directory Identity-based firewall services. These services enhance the existing access control and security policy mechanisms by allowing users, or groups, to be specified in place of source IP addresses. Identity-based security policies can be interleaved without restriction between traditional IP address-based rules.</a:t>
            </a:r>
          </a:p>
        </p:txBody>
      </p:sp>
      <p:pic>
        <p:nvPicPr>
          <p:cNvPr id="6" name="Picture 5">
            <a:extLst>
              <a:ext uri="{FF2B5EF4-FFF2-40B4-BE49-F238E27FC236}">
                <a16:creationId xmlns:a16="http://schemas.microsoft.com/office/drawing/2014/main" id="{ACF61DD1-3995-4792-8C62-A654C9380B81}"/>
              </a:ext>
            </a:extLst>
          </p:cNvPr>
          <p:cNvPicPr>
            <a:picLocks noChangeAspect="1"/>
          </p:cNvPicPr>
          <p:nvPr/>
        </p:nvPicPr>
        <p:blipFill>
          <a:blip r:embed="rId3"/>
          <a:stretch>
            <a:fillRect/>
          </a:stretch>
        </p:blipFill>
        <p:spPr>
          <a:xfrm>
            <a:off x="4331837" y="1090423"/>
            <a:ext cx="4354963" cy="221970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extLst>
      <p:ext uri="{BB962C8B-B14F-4D97-AF65-F5344CB8AC3E}">
        <p14:creationId xmlns:p14="http://schemas.microsoft.com/office/powerpoint/2010/main" val="22374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Solutions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Advanced ASA Firewall Features (Cont.)</a:t>
            </a:r>
          </a:p>
        </p:txBody>
      </p:sp>
      <p:sp>
        <p:nvSpPr>
          <p:cNvPr id="5" name="Object4"/>
          <p:cNvSpPr/>
          <p:nvPr/>
        </p:nvSpPr>
        <p:spPr>
          <a:xfrm>
            <a:off x="1" y="914400"/>
            <a:ext cx="3953164"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ASA uses the Advanced Inspection and Prevention (AIP) modules. Antimalware capabilities can be deployed by integrating the Content Security and Control (CSC) module. The Cisco Advanced Inspection and Prevention Security Services Module (AIP-SSM) and Cisco Advanced Inspection and Prevention Security Services Card (AIP-SSC) deliver protection against tens of thousands of known exploits. </a:t>
            </a:r>
          </a:p>
        </p:txBody>
      </p:sp>
      <p:pic>
        <p:nvPicPr>
          <p:cNvPr id="6" name="Picture 5">
            <a:extLst>
              <a:ext uri="{FF2B5EF4-FFF2-40B4-BE49-F238E27FC236}">
                <a16:creationId xmlns:a16="http://schemas.microsoft.com/office/drawing/2014/main" id="{CD139A7A-D0F8-41BF-A86B-44C0594806C8}"/>
              </a:ext>
            </a:extLst>
          </p:cNvPr>
          <p:cNvPicPr>
            <a:picLocks noChangeAspect="1"/>
          </p:cNvPicPr>
          <p:nvPr/>
        </p:nvPicPr>
        <p:blipFill>
          <a:blip r:embed="rId3"/>
          <a:stretch>
            <a:fillRect/>
          </a:stretch>
        </p:blipFill>
        <p:spPr>
          <a:xfrm>
            <a:off x="4183313" y="821317"/>
            <a:ext cx="4902630" cy="303223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dirty="0"/>
          </a:p>
        </p:txBody>
      </p:sp>
    </p:spTree>
    <p:extLst>
      <p:ext uri="{BB962C8B-B14F-4D97-AF65-F5344CB8AC3E}">
        <p14:creationId xmlns:p14="http://schemas.microsoft.com/office/powerpoint/2010/main" val="2273407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TotalTime>
  <Words>2958</Words>
  <Application>Microsoft Office PowerPoint</Application>
  <PresentationFormat>On-screen Show (16:9)</PresentationFormat>
  <Paragraphs>250</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ＭＳ Ｐゴシック</vt:lpstr>
      <vt:lpstr>Arial</vt:lpstr>
      <vt:lpstr>Calibri</vt:lpstr>
      <vt:lpstr>Calibri Light</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38</cp:revision>
  <dcterms:created xsi:type="dcterms:W3CDTF">2020-12-08T18:27:13Z</dcterms:created>
  <dcterms:modified xsi:type="dcterms:W3CDTF">2022-08-29T16:26:31Z</dcterms:modified>
</cp:coreProperties>
</file>