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214"/>
  </p:notesMasterIdLst>
  <p:handoutMasterIdLst>
    <p:handoutMasterId r:id="rId215"/>
  </p:handoutMasterIdLst>
  <p:sldIdLst>
    <p:sldId id="500" r:id="rId2"/>
    <p:sldId id="541" r:id="rId3"/>
    <p:sldId id="813" r:id="rId4"/>
    <p:sldId id="821" r:id="rId5"/>
    <p:sldId id="692" r:id="rId6"/>
    <p:sldId id="819" r:id="rId7"/>
    <p:sldId id="822" r:id="rId8"/>
    <p:sldId id="823" r:id="rId9"/>
    <p:sldId id="824" r:id="rId10"/>
    <p:sldId id="825" r:id="rId11"/>
    <p:sldId id="826" r:id="rId12"/>
    <p:sldId id="827" r:id="rId13"/>
    <p:sldId id="828" r:id="rId14"/>
    <p:sldId id="829" r:id="rId15"/>
    <p:sldId id="830" r:id="rId16"/>
    <p:sldId id="831" r:id="rId17"/>
    <p:sldId id="832" r:id="rId18"/>
    <p:sldId id="833" r:id="rId19"/>
    <p:sldId id="834" r:id="rId20"/>
    <p:sldId id="864" r:id="rId21"/>
    <p:sldId id="835" r:id="rId22"/>
    <p:sldId id="836" r:id="rId23"/>
    <p:sldId id="837" r:id="rId24"/>
    <p:sldId id="838" r:id="rId25"/>
    <p:sldId id="814" r:id="rId26"/>
    <p:sldId id="839" r:id="rId27"/>
    <p:sldId id="840" r:id="rId28"/>
    <p:sldId id="841" r:id="rId29"/>
    <p:sldId id="842" r:id="rId30"/>
    <p:sldId id="843" r:id="rId31"/>
    <p:sldId id="844" r:id="rId32"/>
    <p:sldId id="845" r:id="rId33"/>
    <p:sldId id="846" r:id="rId34"/>
    <p:sldId id="847" r:id="rId35"/>
    <p:sldId id="848" r:id="rId36"/>
    <p:sldId id="849" r:id="rId37"/>
    <p:sldId id="850" r:id="rId38"/>
    <p:sldId id="851" r:id="rId39"/>
    <p:sldId id="852" r:id="rId40"/>
    <p:sldId id="853" r:id="rId41"/>
    <p:sldId id="854" r:id="rId42"/>
    <p:sldId id="855" r:id="rId43"/>
    <p:sldId id="856" r:id="rId44"/>
    <p:sldId id="857" r:id="rId45"/>
    <p:sldId id="858" r:id="rId46"/>
    <p:sldId id="859" r:id="rId47"/>
    <p:sldId id="860" r:id="rId48"/>
    <p:sldId id="861" r:id="rId49"/>
    <p:sldId id="865" r:id="rId50"/>
    <p:sldId id="862" r:id="rId51"/>
    <p:sldId id="863" r:id="rId52"/>
    <p:sldId id="765" r:id="rId53"/>
    <p:sldId id="866" r:id="rId54"/>
    <p:sldId id="867" r:id="rId55"/>
    <p:sldId id="883" r:id="rId56"/>
    <p:sldId id="884" r:id="rId57"/>
    <p:sldId id="885" r:id="rId58"/>
    <p:sldId id="868" r:id="rId59"/>
    <p:sldId id="869" r:id="rId60"/>
    <p:sldId id="870" r:id="rId61"/>
    <p:sldId id="871" r:id="rId62"/>
    <p:sldId id="872" r:id="rId63"/>
    <p:sldId id="873" r:id="rId64"/>
    <p:sldId id="874" r:id="rId65"/>
    <p:sldId id="875" r:id="rId66"/>
    <p:sldId id="876" r:id="rId67"/>
    <p:sldId id="877" r:id="rId68"/>
    <p:sldId id="878" r:id="rId69"/>
    <p:sldId id="879" r:id="rId70"/>
    <p:sldId id="881" r:id="rId71"/>
    <p:sldId id="882" r:id="rId72"/>
    <p:sldId id="886" r:id="rId73"/>
    <p:sldId id="887" r:id="rId74"/>
    <p:sldId id="888" r:id="rId75"/>
    <p:sldId id="889" r:id="rId76"/>
    <p:sldId id="890" r:id="rId77"/>
    <p:sldId id="899" r:id="rId78"/>
    <p:sldId id="891" r:id="rId79"/>
    <p:sldId id="892" r:id="rId80"/>
    <p:sldId id="815" r:id="rId81"/>
    <p:sldId id="779" r:id="rId82"/>
    <p:sldId id="893" r:id="rId83"/>
    <p:sldId id="900" r:id="rId84"/>
    <p:sldId id="894" r:id="rId85"/>
    <p:sldId id="895" r:id="rId86"/>
    <p:sldId id="896" r:id="rId87"/>
    <p:sldId id="897" r:id="rId88"/>
    <p:sldId id="898" r:id="rId89"/>
    <p:sldId id="901" r:id="rId90"/>
    <p:sldId id="902" r:id="rId91"/>
    <p:sldId id="903" r:id="rId92"/>
    <p:sldId id="904" r:id="rId93"/>
    <p:sldId id="905" r:id="rId94"/>
    <p:sldId id="906" r:id="rId95"/>
    <p:sldId id="907" r:id="rId96"/>
    <p:sldId id="908" r:id="rId97"/>
    <p:sldId id="909" r:id="rId98"/>
    <p:sldId id="949" r:id="rId99"/>
    <p:sldId id="948" r:id="rId100"/>
    <p:sldId id="910" r:id="rId101"/>
    <p:sldId id="911" r:id="rId102"/>
    <p:sldId id="912" r:id="rId103"/>
    <p:sldId id="913" r:id="rId104"/>
    <p:sldId id="914" r:id="rId105"/>
    <p:sldId id="917" r:id="rId106"/>
    <p:sldId id="915" r:id="rId107"/>
    <p:sldId id="916" r:id="rId108"/>
    <p:sldId id="918" r:id="rId109"/>
    <p:sldId id="919" r:id="rId110"/>
    <p:sldId id="920" r:id="rId111"/>
    <p:sldId id="922" r:id="rId112"/>
    <p:sldId id="950" r:id="rId113"/>
    <p:sldId id="923" r:id="rId114"/>
    <p:sldId id="951" r:id="rId115"/>
    <p:sldId id="924" r:id="rId116"/>
    <p:sldId id="925" r:id="rId117"/>
    <p:sldId id="926" r:id="rId118"/>
    <p:sldId id="927" r:id="rId119"/>
    <p:sldId id="928" r:id="rId120"/>
    <p:sldId id="952" r:id="rId121"/>
    <p:sldId id="953" r:id="rId122"/>
    <p:sldId id="929" r:id="rId123"/>
    <p:sldId id="930" r:id="rId124"/>
    <p:sldId id="933" r:id="rId125"/>
    <p:sldId id="934" r:id="rId126"/>
    <p:sldId id="935" r:id="rId127"/>
    <p:sldId id="936" r:id="rId128"/>
    <p:sldId id="954" r:id="rId129"/>
    <p:sldId id="937" r:id="rId130"/>
    <p:sldId id="938" r:id="rId131"/>
    <p:sldId id="939" r:id="rId132"/>
    <p:sldId id="940" r:id="rId133"/>
    <p:sldId id="941" r:id="rId134"/>
    <p:sldId id="942" r:id="rId135"/>
    <p:sldId id="943" r:id="rId136"/>
    <p:sldId id="944" r:id="rId137"/>
    <p:sldId id="945" r:id="rId138"/>
    <p:sldId id="946" r:id="rId139"/>
    <p:sldId id="947" r:id="rId140"/>
    <p:sldId id="955" r:id="rId141"/>
    <p:sldId id="956" r:id="rId142"/>
    <p:sldId id="959" r:id="rId143"/>
    <p:sldId id="957" r:id="rId144"/>
    <p:sldId id="958" r:id="rId145"/>
    <p:sldId id="960" r:id="rId146"/>
    <p:sldId id="961" r:id="rId147"/>
    <p:sldId id="995" r:id="rId148"/>
    <p:sldId id="962" r:id="rId149"/>
    <p:sldId id="963" r:id="rId150"/>
    <p:sldId id="964" r:id="rId151"/>
    <p:sldId id="965" r:id="rId152"/>
    <p:sldId id="966" r:id="rId153"/>
    <p:sldId id="994" r:id="rId154"/>
    <p:sldId id="967" r:id="rId155"/>
    <p:sldId id="968" r:id="rId156"/>
    <p:sldId id="969" r:id="rId157"/>
    <p:sldId id="970" r:id="rId158"/>
    <p:sldId id="971" r:id="rId159"/>
    <p:sldId id="972" r:id="rId160"/>
    <p:sldId id="996" r:id="rId161"/>
    <p:sldId id="973" r:id="rId162"/>
    <p:sldId id="974" r:id="rId163"/>
    <p:sldId id="976" r:id="rId164"/>
    <p:sldId id="977" r:id="rId165"/>
    <p:sldId id="978" r:id="rId166"/>
    <p:sldId id="979" r:id="rId167"/>
    <p:sldId id="980" r:id="rId168"/>
    <p:sldId id="981" r:id="rId169"/>
    <p:sldId id="982" r:id="rId170"/>
    <p:sldId id="983" r:id="rId171"/>
    <p:sldId id="984" r:id="rId172"/>
    <p:sldId id="985" r:id="rId173"/>
    <p:sldId id="986" r:id="rId174"/>
    <p:sldId id="987" r:id="rId175"/>
    <p:sldId id="988" r:id="rId176"/>
    <p:sldId id="989" r:id="rId177"/>
    <p:sldId id="990" r:id="rId178"/>
    <p:sldId id="991" r:id="rId179"/>
    <p:sldId id="993" r:id="rId180"/>
    <p:sldId id="997" r:id="rId181"/>
    <p:sldId id="998" r:id="rId182"/>
    <p:sldId id="1001" r:id="rId183"/>
    <p:sldId id="1003" r:id="rId184"/>
    <p:sldId id="1002" r:id="rId185"/>
    <p:sldId id="999" r:id="rId186"/>
    <p:sldId id="1000" r:id="rId187"/>
    <p:sldId id="1004" r:id="rId188"/>
    <p:sldId id="1005" r:id="rId189"/>
    <p:sldId id="1006" r:id="rId190"/>
    <p:sldId id="1007" r:id="rId191"/>
    <p:sldId id="1008" r:id="rId192"/>
    <p:sldId id="1009" r:id="rId193"/>
    <p:sldId id="1011" r:id="rId194"/>
    <p:sldId id="1012" r:id="rId195"/>
    <p:sldId id="1013" r:id="rId196"/>
    <p:sldId id="1010" r:id="rId197"/>
    <p:sldId id="1014" r:id="rId198"/>
    <p:sldId id="1015" r:id="rId199"/>
    <p:sldId id="1016" r:id="rId200"/>
    <p:sldId id="1017" r:id="rId201"/>
    <p:sldId id="1018" r:id="rId202"/>
    <p:sldId id="1019" r:id="rId203"/>
    <p:sldId id="818" r:id="rId204"/>
    <p:sldId id="1020" r:id="rId205"/>
    <p:sldId id="1021" r:id="rId206"/>
    <p:sldId id="1023" r:id="rId207"/>
    <p:sldId id="1022" r:id="rId208"/>
    <p:sldId id="1024" r:id="rId209"/>
    <p:sldId id="1025" r:id="rId210"/>
    <p:sldId id="817" r:id="rId211"/>
    <p:sldId id="681" r:id="rId212"/>
    <p:sldId id="1026" r:id="rId213"/>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84234" autoAdjust="0"/>
  </p:normalViewPr>
  <p:slideViewPr>
    <p:cSldViewPr snapToGrid="0" showGuides="1">
      <p:cViewPr varScale="1">
        <p:scale>
          <a:sx n="65" d="100"/>
          <a:sy n="65" d="100"/>
        </p:scale>
        <p:origin x="1932" y="39"/>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Hold time</a:t>
            </a:r>
          </a:p>
          <a:p>
            <a:pPr lvl="1"/>
            <a:r>
              <a:rPr lang="en-US" dirty="0" smtClean="0"/>
              <a:t>16-bit field indicates the maximum number of seconds that can elapse between the successive </a:t>
            </a:r>
            <a:r>
              <a:rPr lang="en-US" dirty="0" err="1" smtClean="0"/>
              <a:t>keepalive</a:t>
            </a:r>
            <a:r>
              <a:rPr lang="en-US" dirty="0" smtClean="0"/>
              <a:t> or update messages from the sender. Upon receipt of an open message, the router calculates the value of the hold timer to use with this neighbor by using the smaller of its configured hold time (which has a default of 180 seconds) and the hold time received in the open message.</a:t>
            </a:r>
          </a:p>
          <a:p>
            <a:r>
              <a:rPr lang="en-US" b="1" dirty="0" smtClean="0"/>
              <a:t>BGP router identifier (router ID)</a:t>
            </a:r>
          </a:p>
          <a:p>
            <a:pPr lvl="1"/>
            <a:r>
              <a:rPr lang="en-US" dirty="0" smtClean="0"/>
              <a:t>This 32-bit field indicates the sender’s BGP identifier. The BGP router ID is an IP address assigned to that router and is determined at startup. The BGP router ID is chosen the same way the OSPF router ID is chosen: It is the highest active IP address on the router, unless a loopback interface with an IP address exists, in which case it is the highest such loopback IP address. Alternatively, the router ID can be statically configured, overriding the automatic selection.</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19</a:t>
            </a:fld>
            <a:endParaRPr lang="en-US" dirty="0"/>
          </a:p>
        </p:txBody>
      </p:sp>
    </p:spTree>
    <p:extLst>
      <p:ext uri="{BB962C8B-B14F-4D97-AF65-F5344CB8AC3E}">
        <p14:creationId xmlns:p14="http://schemas.microsoft.com/office/powerpoint/2010/main" val="222480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Neighbor states are discussed in more detail in the “Understanding and Troubleshooting BGP Neighbor States” section, later in this chapter.</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22</a:t>
            </a:fld>
            <a:endParaRPr lang="en-US" dirty="0"/>
          </a:p>
        </p:txBody>
      </p:sp>
    </p:spTree>
    <p:extLst>
      <p:ext uri="{BB962C8B-B14F-4D97-AF65-F5344CB8AC3E}">
        <p14:creationId xmlns:p14="http://schemas.microsoft.com/office/powerpoint/2010/main" val="346312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25</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If the sending </a:t>
            </a:r>
            <a:r>
              <a:rPr lang="en-US" sz="1200" b="0" i="0" u="none" strike="noStrike" kern="1200" baseline="0" dirty="0" err="1" smtClean="0">
                <a:solidFill>
                  <a:schemeClr val="tx1"/>
                </a:solidFill>
                <a:latin typeface="Arial" charset="0"/>
                <a:ea typeface="+mn-ea"/>
                <a:cs typeface="+mn-cs"/>
              </a:rPr>
              <a:t>iBGP</a:t>
            </a:r>
            <a:r>
              <a:rPr lang="en-US" sz="1200" b="0" i="0" u="none" strike="noStrike" kern="1200" baseline="0" dirty="0" smtClean="0">
                <a:solidFill>
                  <a:schemeClr val="tx1"/>
                </a:solidFill>
                <a:latin typeface="Arial" charset="0"/>
                <a:ea typeface="+mn-ea"/>
                <a:cs typeface="+mn-cs"/>
              </a:rPr>
              <a:t> neighbor is not fully meshed with each </a:t>
            </a:r>
            <a:r>
              <a:rPr lang="en-US" sz="1200" b="0" i="0" u="none" strike="noStrike" kern="1200" baseline="0" dirty="0" err="1" smtClean="0">
                <a:solidFill>
                  <a:schemeClr val="tx1"/>
                </a:solidFill>
                <a:latin typeface="Arial" charset="0"/>
                <a:ea typeface="+mn-ea"/>
                <a:cs typeface="+mn-cs"/>
              </a:rPr>
              <a:t>iBGP</a:t>
            </a:r>
            <a:r>
              <a:rPr lang="en-US" sz="1200" b="0" i="0" u="none" strike="noStrike" kern="1200" baseline="0" dirty="0" smtClean="0">
                <a:solidFill>
                  <a:schemeClr val="tx1"/>
                </a:solidFill>
                <a:latin typeface="Arial" charset="0"/>
                <a:ea typeface="+mn-ea"/>
                <a:cs typeface="+mn-cs"/>
              </a:rPr>
              <a:t> router, the routers that are not peering with this router will have different IP routing tables than the routers that are peering with it. The inconsistent routing tables can cause routing loops or routing black holes, because the default assumption by all routers running BGP within an autonomous system is that each BGP router exchanges </a:t>
            </a:r>
            <a:r>
              <a:rPr lang="en-US" sz="1200" b="0" i="0" u="none" strike="noStrike" kern="1200" baseline="0" dirty="0" err="1" smtClean="0">
                <a:solidFill>
                  <a:schemeClr val="tx1"/>
                </a:solidFill>
                <a:latin typeface="Arial" charset="0"/>
                <a:ea typeface="+mn-ea"/>
                <a:cs typeface="+mn-cs"/>
              </a:rPr>
              <a:t>iBGP</a:t>
            </a:r>
            <a:r>
              <a:rPr lang="en-US" sz="1200" b="0" i="0" u="none" strike="noStrike" kern="1200" baseline="0" dirty="0" smtClean="0">
                <a:solidFill>
                  <a:schemeClr val="tx1"/>
                </a:solidFill>
                <a:latin typeface="Arial" charset="0"/>
                <a:ea typeface="+mn-ea"/>
                <a:cs typeface="+mn-cs"/>
              </a:rPr>
              <a:t> information directly with all other BGP routers in the autonomous system.</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36</a:t>
            </a:fld>
            <a:endParaRPr lang="en-US" dirty="0"/>
          </a:p>
        </p:txBody>
      </p:sp>
    </p:spTree>
    <p:extLst>
      <p:ext uri="{BB962C8B-B14F-4D97-AF65-F5344CB8AC3E}">
        <p14:creationId xmlns:p14="http://schemas.microsoft.com/office/powerpoint/2010/main" val="1711642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 </a:t>
            </a:r>
            <a:r>
              <a:rPr lang="en-US" b="1" dirty="0" smtClean="0"/>
              <a:t>router </a:t>
            </a:r>
            <a:r>
              <a:rPr lang="en-US" b="1" dirty="0" err="1" smtClean="0"/>
              <a:t>bgp</a:t>
            </a:r>
            <a:r>
              <a:rPr lang="en-US" b="1" dirty="0" smtClean="0"/>
              <a:t> </a:t>
            </a:r>
            <a:r>
              <a:rPr lang="en-US" dirty="0" smtClean="0"/>
              <a:t>command alone does not activate BGP on a router. You must enter at least one subcommand under the </a:t>
            </a:r>
            <a:r>
              <a:rPr lang="en-US" b="1" dirty="0" smtClean="0"/>
              <a:t>router </a:t>
            </a:r>
            <a:r>
              <a:rPr lang="en-US" b="1" dirty="0" err="1" smtClean="0"/>
              <a:t>bgp</a:t>
            </a:r>
            <a:r>
              <a:rPr lang="en-US" b="1" dirty="0" smtClean="0"/>
              <a:t> </a:t>
            </a:r>
            <a:r>
              <a:rPr lang="en-US" dirty="0" smtClean="0"/>
              <a:t>command to activate the BGP process on the router.</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39</a:t>
            </a:fld>
            <a:endParaRPr lang="en-US" dirty="0"/>
          </a:p>
        </p:txBody>
      </p:sp>
    </p:spTree>
    <p:extLst>
      <p:ext uri="{BB962C8B-B14F-4D97-AF65-F5344CB8AC3E}">
        <p14:creationId xmlns:p14="http://schemas.microsoft.com/office/powerpoint/2010/main" val="81672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 admin state indicates that the neighbor is administratively shut down; this state is created by using the </a:t>
            </a:r>
            <a:r>
              <a:rPr lang="en-US" b="1" dirty="0" smtClean="0"/>
              <a:t>neighbor </a:t>
            </a:r>
            <a:r>
              <a:rPr lang="en-US" i="1" dirty="0" err="1" smtClean="0"/>
              <a:t>ip</a:t>
            </a:r>
            <a:r>
              <a:rPr lang="en-US" i="1" dirty="0" smtClean="0"/>
              <a:t>-address </a:t>
            </a:r>
            <a:r>
              <a:rPr lang="en-US" b="1" dirty="0" smtClean="0"/>
              <a:t>shutdown </a:t>
            </a:r>
            <a:r>
              <a:rPr lang="en-US" dirty="0" smtClean="0"/>
              <a:t>router configuration command. The active state means that the router is attempting to create a TCP connection to this neighbor. (Neighbor states are discussed in more detail in the “Understanding and Troubleshooting BGP Neighbor States” section, later in this chapter.) </a:t>
            </a:r>
            <a:r>
              <a:rPr lang="en-US" b="1" dirty="0" smtClean="0"/>
              <a:t>Note that if the session is in the established state, a state is not displayed. Instead, a number representing the </a:t>
            </a:r>
            <a:r>
              <a:rPr lang="en-US" b="1" dirty="0" err="1" smtClean="0"/>
              <a:t>PfxRcd</a:t>
            </a:r>
            <a:r>
              <a:rPr lang="en-US" b="1" dirty="0" smtClean="0"/>
              <a:t> is displayed, as described next.</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45</a:t>
            </a:fld>
            <a:endParaRPr lang="en-US" dirty="0"/>
          </a:p>
        </p:txBody>
      </p:sp>
    </p:spTree>
    <p:extLst>
      <p:ext uri="{BB962C8B-B14F-4D97-AF65-F5344CB8AC3E}">
        <p14:creationId xmlns:p14="http://schemas.microsoft.com/office/powerpoint/2010/main" val="195383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52</a:t>
            </a:fld>
            <a:endParaRPr lang="en-US" dirty="0"/>
          </a:p>
        </p:txBody>
      </p:sp>
    </p:spTree>
    <p:extLst>
      <p:ext uri="{BB962C8B-B14F-4D97-AF65-F5344CB8AC3E}">
        <p14:creationId xmlns:p14="http://schemas.microsoft.com/office/powerpoint/2010/main" val="371109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An </a:t>
            </a:r>
            <a:r>
              <a:rPr lang="en-US" sz="1200" b="0" i="1" u="none" strike="noStrike" kern="1200" baseline="0" dirty="0" smtClean="0">
                <a:solidFill>
                  <a:schemeClr val="tx1"/>
                </a:solidFill>
                <a:latin typeface="Arial" charset="0"/>
                <a:ea typeface="+mn-ea"/>
                <a:cs typeface="+mn-cs"/>
              </a:rPr>
              <a:t>s </a:t>
            </a:r>
            <a:r>
              <a:rPr lang="en-US" sz="1200" b="0" i="0" u="none" strike="noStrike" kern="1200" baseline="0" dirty="0" smtClean="0">
                <a:solidFill>
                  <a:schemeClr val="tx1"/>
                </a:solidFill>
                <a:latin typeface="Arial" charset="0"/>
                <a:ea typeface="+mn-ea"/>
                <a:cs typeface="+mn-cs"/>
              </a:rPr>
              <a:t>indicates that the specified routes are suppressed (usually because routes have been summarized and only the summarized route is being sent).</a:t>
            </a:r>
          </a:p>
          <a:p>
            <a:r>
              <a:rPr lang="en-US" sz="1200" b="0" i="0" u="none" strike="noStrike" kern="1200" baseline="0" dirty="0" smtClean="0">
                <a:solidFill>
                  <a:schemeClr val="tx1"/>
                </a:solidFill>
                <a:latin typeface="Arial" charset="0"/>
                <a:ea typeface="+mn-ea"/>
                <a:cs typeface="+mn-cs"/>
              </a:rPr>
              <a:t>A </a:t>
            </a:r>
            <a:r>
              <a:rPr lang="en-US" sz="1200" b="0" i="1" u="none" strike="noStrike" kern="1200" baseline="0" dirty="0" smtClean="0">
                <a:solidFill>
                  <a:schemeClr val="tx1"/>
                </a:solidFill>
                <a:latin typeface="Arial" charset="0"/>
                <a:ea typeface="+mn-ea"/>
                <a:cs typeface="+mn-cs"/>
              </a:rPr>
              <a:t>d </a:t>
            </a:r>
            <a:r>
              <a:rPr lang="en-US" sz="1200" b="0" i="0" u="none" strike="noStrike" kern="1200" baseline="0" dirty="0" smtClean="0">
                <a:solidFill>
                  <a:schemeClr val="tx1"/>
                </a:solidFill>
                <a:latin typeface="Arial" charset="0"/>
                <a:ea typeface="+mn-ea"/>
                <a:cs typeface="+mn-cs"/>
              </a:rPr>
              <a:t>, for dampening, indicates that the route is being dampened (penalized) for going up and down too often. Although the route might be up right now, it is not advertised until the penalty has expired.</a:t>
            </a:r>
          </a:p>
          <a:p>
            <a:r>
              <a:rPr lang="en-US" sz="1200" b="0" i="0" u="none" strike="noStrike" kern="1200" baseline="0" dirty="0" smtClean="0">
                <a:solidFill>
                  <a:schemeClr val="tx1"/>
                </a:solidFill>
                <a:latin typeface="Arial" charset="0"/>
                <a:ea typeface="+mn-ea"/>
                <a:cs typeface="+mn-cs"/>
              </a:rPr>
              <a:t>An </a:t>
            </a:r>
            <a:r>
              <a:rPr lang="en-US" sz="1200" b="0" i="1" u="none" strike="noStrike" kern="1200" baseline="0" dirty="0" smtClean="0">
                <a:solidFill>
                  <a:schemeClr val="tx1"/>
                </a:solidFill>
                <a:latin typeface="Arial" charset="0"/>
                <a:ea typeface="+mn-ea"/>
                <a:cs typeface="+mn-cs"/>
              </a:rPr>
              <a:t>h </a:t>
            </a:r>
            <a:r>
              <a:rPr lang="en-US" sz="1200" b="0" i="0" u="none" strike="noStrike" kern="1200" baseline="0" dirty="0" smtClean="0">
                <a:solidFill>
                  <a:schemeClr val="tx1"/>
                </a:solidFill>
                <a:latin typeface="Arial" charset="0"/>
                <a:ea typeface="+mn-ea"/>
                <a:cs typeface="+mn-cs"/>
              </a:rPr>
              <a:t>, for history, indicates that the route is unavailable and is probably down. Historic information about the route exists, but a best route does not exist.</a:t>
            </a:r>
          </a:p>
          <a:p>
            <a:r>
              <a:rPr lang="en-US" sz="1200" b="0" i="0" u="none" strike="noStrike" kern="1200" baseline="0" dirty="0" smtClean="0">
                <a:solidFill>
                  <a:schemeClr val="tx1"/>
                </a:solidFill>
                <a:latin typeface="Arial" charset="0"/>
                <a:ea typeface="+mn-ea"/>
                <a:cs typeface="+mn-cs"/>
              </a:rPr>
              <a:t>An </a:t>
            </a:r>
            <a:r>
              <a:rPr lang="en-US" sz="1200" b="0" i="1" u="none" strike="noStrike" kern="1200" baseline="0" dirty="0" smtClean="0">
                <a:solidFill>
                  <a:schemeClr val="tx1"/>
                </a:solidFill>
                <a:latin typeface="Arial" charset="0"/>
                <a:ea typeface="+mn-ea"/>
                <a:cs typeface="+mn-cs"/>
              </a:rPr>
              <a:t>r </a:t>
            </a:r>
            <a:r>
              <a:rPr lang="en-US" sz="1200" b="0" i="0" u="none" strike="noStrike" kern="1200" baseline="0" dirty="0" smtClean="0">
                <a:solidFill>
                  <a:schemeClr val="tx1"/>
                </a:solidFill>
                <a:latin typeface="Arial" charset="0"/>
                <a:ea typeface="+mn-ea"/>
                <a:cs typeface="+mn-cs"/>
              </a:rPr>
              <a:t>, for Routing Information Base (RIB) failure, indicates that the route was not installed in the RIB; the RIB is another name for the IP routing table. The reason that the route is not installed can be displayed using the </a:t>
            </a:r>
            <a:r>
              <a:rPr lang="en-US" sz="1200" b="1" i="0" u="none" strike="noStrike" kern="1200" baseline="0" dirty="0" smtClean="0">
                <a:solidFill>
                  <a:schemeClr val="tx1"/>
                </a:solidFill>
                <a:latin typeface="Arial" charset="0"/>
                <a:ea typeface="+mn-ea"/>
                <a:cs typeface="+mn-cs"/>
              </a:rPr>
              <a:t>show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bgp</a:t>
            </a:r>
            <a:r>
              <a:rPr lang="en-US" sz="1200" b="1" i="0" u="none" strike="noStrike" kern="1200" baseline="0" dirty="0" smtClean="0">
                <a:solidFill>
                  <a:schemeClr val="tx1"/>
                </a:solidFill>
                <a:latin typeface="Arial" charset="0"/>
                <a:ea typeface="+mn-ea"/>
                <a:cs typeface="+mn-cs"/>
              </a:rPr>
              <a:t> rib-failure </a:t>
            </a:r>
            <a:r>
              <a:rPr lang="en-US" sz="1200" b="0" i="0" u="none" strike="noStrike" kern="1200" baseline="0" dirty="0" smtClean="0">
                <a:solidFill>
                  <a:schemeClr val="tx1"/>
                </a:solidFill>
                <a:latin typeface="Arial" charset="0"/>
                <a:ea typeface="+mn-ea"/>
                <a:cs typeface="+mn-cs"/>
              </a:rPr>
              <a:t>command, as described in the next section.</a:t>
            </a:r>
          </a:p>
          <a:p>
            <a:r>
              <a:rPr lang="en-US" sz="1200" b="0" i="0" u="none" strike="noStrike" kern="1200" baseline="0" dirty="0" smtClean="0">
                <a:solidFill>
                  <a:schemeClr val="tx1"/>
                </a:solidFill>
                <a:latin typeface="Arial" charset="0"/>
                <a:ea typeface="+mn-ea"/>
                <a:cs typeface="+mn-cs"/>
              </a:rPr>
              <a:t>An </a:t>
            </a:r>
            <a:r>
              <a:rPr lang="en-US" sz="1200" b="0" i="1" u="none" strike="noStrike" kern="1200" baseline="0" dirty="0" smtClean="0">
                <a:solidFill>
                  <a:schemeClr val="tx1"/>
                </a:solidFill>
                <a:latin typeface="Arial" charset="0"/>
                <a:ea typeface="+mn-ea"/>
                <a:cs typeface="+mn-cs"/>
              </a:rPr>
              <a:t>S </a:t>
            </a:r>
            <a:r>
              <a:rPr lang="en-US" sz="1200" b="0" i="0" u="none" strike="noStrike" kern="1200" baseline="0" dirty="0" smtClean="0">
                <a:solidFill>
                  <a:schemeClr val="tx1"/>
                </a:solidFill>
                <a:latin typeface="Arial" charset="0"/>
                <a:ea typeface="+mn-ea"/>
                <a:cs typeface="+mn-cs"/>
              </a:rPr>
              <a:t>, for stale, indicates that the route is stale. (This is used in a nonstop </a:t>
            </a:r>
            <a:r>
              <a:rPr lang="en-US" sz="1200" b="0" i="0" u="none" strike="noStrike" kern="1200" baseline="0" dirty="0" err="1" smtClean="0">
                <a:solidFill>
                  <a:schemeClr val="tx1"/>
                </a:solidFill>
                <a:latin typeface="Arial" charset="0"/>
                <a:ea typeface="+mn-ea"/>
                <a:cs typeface="+mn-cs"/>
              </a:rPr>
              <a:t>forwardingaware</a:t>
            </a:r>
            <a:r>
              <a:rPr lang="en-US" sz="1200" b="0" i="0" u="none" strike="noStrike" kern="1200" baseline="0" dirty="0" smtClean="0">
                <a:solidFill>
                  <a:schemeClr val="tx1"/>
                </a:solidFill>
                <a:latin typeface="Arial" charset="0"/>
                <a:ea typeface="+mn-ea"/>
                <a:cs typeface="+mn-cs"/>
              </a:rPr>
              <a:t> router.)</a:t>
            </a:r>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54</a:t>
            </a:fld>
            <a:endParaRPr lang="en-US" dirty="0"/>
          </a:p>
        </p:txBody>
      </p:sp>
    </p:spTree>
    <p:extLst>
      <p:ext uri="{BB962C8B-B14F-4D97-AF65-F5344CB8AC3E}">
        <p14:creationId xmlns:p14="http://schemas.microsoft.com/office/powerpoint/2010/main" val="315871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55</a:t>
            </a:fld>
            <a:endParaRPr lang="en-US" dirty="0"/>
          </a:p>
        </p:txBody>
      </p:sp>
    </p:spTree>
    <p:extLst>
      <p:ext uri="{BB962C8B-B14F-4D97-AF65-F5344CB8AC3E}">
        <p14:creationId xmlns:p14="http://schemas.microsoft.com/office/powerpoint/2010/main" val="3373540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56</a:t>
            </a:fld>
            <a:endParaRPr lang="en-US" dirty="0"/>
          </a:p>
        </p:txBody>
      </p:sp>
    </p:spTree>
    <p:extLst>
      <p:ext uri="{BB962C8B-B14F-4D97-AF65-F5344CB8AC3E}">
        <p14:creationId xmlns:p14="http://schemas.microsoft.com/office/powerpoint/2010/main" val="16914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57</a:t>
            </a:fld>
            <a:endParaRPr lang="en-US" dirty="0"/>
          </a:p>
        </p:txBody>
      </p:sp>
    </p:spTree>
    <p:extLst>
      <p:ext uri="{BB962C8B-B14F-4D97-AF65-F5344CB8AC3E}">
        <p14:creationId xmlns:p14="http://schemas.microsoft.com/office/powerpoint/2010/main" val="31878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After you enter the </a:t>
            </a:r>
            <a:r>
              <a:rPr lang="en-US" sz="1200" b="1" i="0" u="none" strike="noStrike" kern="1200" baseline="0" dirty="0" smtClean="0">
                <a:solidFill>
                  <a:schemeClr val="tx1"/>
                </a:solidFill>
                <a:latin typeface="Arial" charset="0"/>
                <a:ea typeface="+mn-ea"/>
                <a:cs typeface="+mn-cs"/>
              </a:rPr>
              <a:t>neighbor remote-as </a:t>
            </a:r>
            <a:r>
              <a:rPr lang="en-US" sz="1200" b="0" i="0" u="none" strike="noStrike" kern="1200" baseline="0" dirty="0" smtClean="0">
                <a:solidFill>
                  <a:schemeClr val="tx1"/>
                </a:solidFill>
                <a:latin typeface="Arial" charset="0"/>
                <a:ea typeface="+mn-ea"/>
                <a:cs typeface="+mn-cs"/>
              </a:rPr>
              <a:t>command, BGP starts in the </a:t>
            </a:r>
            <a:r>
              <a:rPr lang="en-US" sz="1200" b="0" i="1" u="none" strike="noStrike" kern="1200" baseline="0" dirty="0" smtClean="0">
                <a:solidFill>
                  <a:schemeClr val="tx1"/>
                </a:solidFill>
                <a:latin typeface="Arial" charset="0"/>
                <a:ea typeface="+mn-ea"/>
                <a:cs typeface="+mn-cs"/>
              </a:rPr>
              <a:t>idle </a:t>
            </a:r>
            <a:r>
              <a:rPr lang="en-US" sz="1200" b="0" i="0" u="none" strike="noStrike" kern="1200" baseline="0" dirty="0" smtClean="0">
                <a:solidFill>
                  <a:schemeClr val="tx1"/>
                </a:solidFill>
                <a:latin typeface="Arial" charset="0"/>
                <a:ea typeface="+mn-ea"/>
                <a:cs typeface="+mn-cs"/>
              </a:rPr>
              <a:t>state, and the BGP process checks that it has a route to the IP address listed. </a:t>
            </a:r>
          </a:p>
          <a:p>
            <a:r>
              <a:rPr lang="en-US" sz="1200" b="0" i="0" u="none" strike="noStrike" kern="1200" baseline="0" dirty="0" smtClean="0">
                <a:solidFill>
                  <a:schemeClr val="tx1"/>
                </a:solidFill>
                <a:latin typeface="Arial" charset="0"/>
                <a:ea typeface="+mn-ea"/>
                <a:cs typeface="+mn-cs"/>
              </a:rPr>
              <a:t>BGP should be in the idle state for only a few seconds. However, if BGP does not find a route to the neighboring IP address, it stays in the idle state. </a:t>
            </a:r>
          </a:p>
          <a:p>
            <a:r>
              <a:rPr lang="en-US" sz="1200" b="0" i="0" u="none" strike="noStrike" kern="1200" baseline="0" dirty="0" smtClean="0">
                <a:solidFill>
                  <a:schemeClr val="tx1"/>
                </a:solidFill>
                <a:latin typeface="Arial" charset="0"/>
                <a:ea typeface="+mn-ea"/>
                <a:cs typeface="+mn-cs"/>
              </a:rPr>
              <a:t>If it finds a route, it goes to the </a:t>
            </a:r>
            <a:r>
              <a:rPr lang="en-US" sz="1200" b="0" i="1" u="none" strike="noStrike" kern="1200" baseline="0" dirty="0" smtClean="0">
                <a:solidFill>
                  <a:schemeClr val="tx1"/>
                </a:solidFill>
                <a:latin typeface="Arial" charset="0"/>
                <a:ea typeface="+mn-ea"/>
                <a:cs typeface="+mn-cs"/>
              </a:rPr>
              <a:t>connect </a:t>
            </a:r>
            <a:r>
              <a:rPr lang="en-US" sz="1200" b="0" i="0" u="none" strike="noStrike" kern="1200" baseline="0" dirty="0" smtClean="0">
                <a:solidFill>
                  <a:schemeClr val="tx1"/>
                </a:solidFill>
                <a:latin typeface="Arial" charset="0"/>
                <a:ea typeface="+mn-ea"/>
                <a:cs typeface="+mn-cs"/>
              </a:rPr>
              <a:t>state when the TCP handshaking synchronize acknowledge (SYN ACK) packet returns (when the TCP three-way handshake is complete). After the TCP connection is set up, the BGP process creates a BGP open message and sends it to the neighbor. After BGP dispatches this open message, the BGP peering session changes to the </a:t>
            </a:r>
            <a:r>
              <a:rPr lang="en-US" sz="1200" b="0" i="1" u="none" strike="noStrike" kern="1200" baseline="0" dirty="0" smtClean="0">
                <a:solidFill>
                  <a:schemeClr val="tx1"/>
                </a:solidFill>
                <a:latin typeface="Arial" charset="0"/>
                <a:ea typeface="+mn-ea"/>
                <a:cs typeface="+mn-cs"/>
              </a:rPr>
              <a:t>open sent </a:t>
            </a:r>
            <a:r>
              <a:rPr lang="en-US" sz="1200" b="0" i="0" u="none" strike="noStrike" kern="1200" baseline="0" dirty="0" smtClean="0">
                <a:solidFill>
                  <a:schemeClr val="tx1"/>
                </a:solidFill>
                <a:latin typeface="Arial" charset="0"/>
                <a:ea typeface="+mn-ea"/>
                <a:cs typeface="+mn-cs"/>
              </a:rPr>
              <a:t>state. If there is no response for 5 seconds, the state changes to the </a:t>
            </a:r>
            <a:r>
              <a:rPr lang="en-US" sz="1200" b="0" i="1" u="none" strike="noStrike" kern="1200" baseline="0" dirty="0" smtClean="0">
                <a:solidFill>
                  <a:schemeClr val="tx1"/>
                </a:solidFill>
                <a:latin typeface="Arial" charset="0"/>
                <a:ea typeface="+mn-ea"/>
                <a:cs typeface="+mn-cs"/>
              </a:rPr>
              <a:t>active </a:t>
            </a:r>
            <a:r>
              <a:rPr lang="en-US" sz="1200" b="0" i="0" u="none" strike="noStrike" kern="1200" baseline="0" dirty="0" smtClean="0">
                <a:solidFill>
                  <a:schemeClr val="tx1"/>
                </a:solidFill>
                <a:latin typeface="Arial" charset="0"/>
                <a:ea typeface="+mn-ea"/>
                <a:cs typeface="+mn-cs"/>
              </a:rPr>
              <a:t>state. If a response does come back in a timely manner, BGP goes to the </a:t>
            </a:r>
            <a:r>
              <a:rPr lang="en-US" sz="1200" b="0" i="1" u="none" strike="noStrike" kern="1200" baseline="0" dirty="0" smtClean="0">
                <a:solidFill>
                  <a:schemeClr val="tx1"/>
                </a:solidFill>
                <a:latin typeface="Arial" charset="0"/>
                <a:ea typeface="+mn-ea"/>
                <a:cs typeface="+mn-cs"/>
              </a:rPr>
              <a:t>open confirm </a:t>
            </a:r>
            <a:r>
              <a:rPr lang="en-US" sz="1200" b="0" i="0" u="none" strike="noStrike" kern="1200" baseline="0" dirty="0" smtClean="0">
                <a:solidFill>
                  <a:schemeClr val="tx1"/>
                </a:solidFill>
                <a:latin typeface="Arial" charset="0"/>
                <a:ea typeface="+mn-ea"/>
                <a:cs typeface="+mn-cs"/>
              </a:rPr>
              <a:t>state and starts scanning (evaluating) the routing table for the paths to send to the neighbor. When these paths have been found, BGP then goes to the </a:t>
            </a:r>
            <a:r>
              <a:rPr lang="en-US" sz="1200" b="0" i="1" u="none" strike="noStrike" kern="1200" baseline="0" dirty="0" smtClean="0">
                <a:solidFill>
                  <a:schemeClr val="tx1"/>
                </a:solidFill>
                <a:latin typeface="Arial" charset="0"/>
                <a:ea typeface="+mn-ea"/>
                <a:cs typeface="+mn-cs"/>
              </a:rPr>
              <a:t>established </a:t>
            </a:r>
            <a:r>
              <a:rPr lang="en-US" sz="1200" b="0" i="0" u="none" strike="noStrike" kern="1200" baseline="0" dirty="0" smtClean="0">
                <a:solidFill>
                  <a:schemeClr val="tx1"/>
                </a:solidFill>
                <a:latin typeface="Arial" charset="0"/>
                <a:ea typeface="+mn-ea"/>
                <a:cs typeface="+mn-cs"/>
              </a:rPr>
              <a:t>state and begins routing between the neighbors.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63</a:t>
            </a:fld>
            <a:endParaRPr lang="en-US" dirty="0"/>
          </a:p>
        </p:txBody>
      </p:sp>
    </p:spTree>
    <p:extLst>
      <p:ext uri="{BB962C8B-B14F-4D97-AF65-F5344CB8AC3E}">
        <p14:creationId xmlns:p14="http://schemas.microsoft.com/office/powerpoint/2010/main" val="482180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By default, the TTL is set to 255 with this command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75</a:t>
            </a:fld>
            <a:endParaRPr lang="en-US" dirty="0"/>
          </a:p>
        </p:txBody>
      </p:sp>
    </p:spTree>
    <p:extLst>
      <p:ext uri="{BB962C8B-B14F-4D97-AF65-F5344CB8AC3E}">
        <p14:creationId xmlns:p14="http://schemas.microsoft.com/office/powerpoint/2010/main" val="79664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80</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81</a:t>
            </a:fld>
            <a:endParaRPr lang="en-US" dirty="0"/>
          </a:p>
        </p:txBody>
      </p:sp>
    </p:spTree>
    <p:extLst>
      <p:ext uri="{BB962C8B-B14F-4D97-AF65-F5344CB8AC3E}">
        <p14:creationId xmlns:p14="http://schemas.microsoft.com/office/powerpoint/2010/main" val="1465806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b="1" dirty="0" smtClean="0"/>
              <a:t>Note </a:t>
            </a:r>
            <a:r>
              <a:rPr lang="en-US" dirty="0" smtClean="0"/>
              <a:t>If a well-known attribute is missing from an update message, a notification error is generated. This ensures that all BGP implementations agree on a standard set of attributes.</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89</a:t>
            </a:fld>
            <a:endParaRPr lang="en-US" dirty="0"/>
          </a:p>
        </p:txBody>
      </p:sp>
    </p:spTree>
    <p:extLst>
      <p:ext uri="{BB962C8B-B14F-4D97-AF65-F5344CB8AC3E}">
        <p14:creationId xmlns:p14="http://schemas.microsoft.com/office/powerpoint/2010/main" val="2090539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By default, a router compares the MED attribute only for paths from neighbors in the same autonomous system.</a:t>
            </a:r>
          </a:p>
          <a:p>
            <a:r>
              <a:rPr lang="en-US" sz="1200" b="0" i="0" u="none" strike="noStrike" kern="1200" baseline="0" dirty="0" smtClean="0">
                <a:solidFill>
                  <a:schemeClr val="tx1"/>
                </a:solidFill>
                <a:latin typeface="Arial" charset="0"/>
                <a:ea typeface="+mn-ea"/>
                <a:cs typeface="+mn-cs"/>
              </a:rPr>
              <a:t>By using the MED attribute, BGP is the only protocol that can try to affect the path used to send traffic into an autonomous system. However, keep in mind that there is no guarantee that neighboring autonomous system will take the MED attribute into account; it may have already decided on the path based on other attributes.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97</a:t>
            </a:fld>
            <a:endParaRPr lang="en-US" dirty="0"/>
          </a:p>
        </p:txBody>
      </p:sp>
    </p:spTree>
    <p:extLst>
      <p:ext uri="{BB962C8B-B14F-4D97-AF65-F5344CB8AC3E}">
        <p14:creationId xmlns:p14="http://schemas.microsoft.com/office/powerpoint/2010/main" val="330198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104</a:t>
            </a:fld>
            <a:endParaRPr lang="en-US" dirty="0"/>
          </a:p>
        </p:txBody>
      </p:sp>
    </p:spTree>
    <p:extLst>
      <p:ext uri="{BB962C8B-B14F-4D97-AF65-F5344CB8AC3E}">
        <p14:creationId xmlns:p14="http://schemas.microsoft.com/office/powerpoint/2010/main" val="3803976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Highest Uptime</a:t>
            </a:r>
            <a:r>
              <a:rPr lang="en-US" baseline="0" smtClean="0"/>
              <a:t> </a:t>
            </a:r>
            <a:r>
              <a:rPr lang="en-US" baseline="0" dirty="0" smtClean="0"/>
              <a:t>route is chosen</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106</a:t>
            </a:fld>
            <a:endParaRPr lang="en-US" dirty="0"/>
          </a:p>
        </p:txBody>
      </p:sp>
    </p:spTree>
    <p:extLst>
      <p:ext uri="{BB962C8B-B14F-4D97-AF65-F5344CB8AC3E}">
        <p14:creationId xmlns:p14="http://schemas.microsoft.com/office/powerpoint/2010/main" val="609943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Routes with a </a:t>
            </a:r>
            <a:r>
              <a:rPr lang="en-US" i="1" dirty="0" smtClean="0"/>
              <a:t>higher </a:t>
            </a:r>
            <a:r>
              <a:rPr lang="en-US" dirty="0" smtClean="0"/>
              <a:t>weight are preferred when multiple routes to the same destination exist.</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107</a:t>
            </a:fld>
            <a:endParaRPr lang="en-US" dirty="0"/>
          </a:p>
        </p:txBody>
      </p:sp>
    </p:spTree>
    <p:extLst>
      <p:ext uri="{BB962C8B-B14F-4D97-AF65-F5344CB8AC3E}">
        <p14:creationId xmlns:p14="http://schemas.microsoft.com/office/powerpoint/2010/main" val="15136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Other attributes include the IP address to get to the next autonomous system (the </a:t>
            </a:r>
            <a:r>
              <a:rPr lang="en-US" i="1" dirty="0" smtClean="0"/>
              <a:t>next-hop </a:t>
            </a:r>
            <a:r>
              <a:rPr lang="en-US" dirty="0" smtClean="0"/>
              <a:t>attribute) and how the networks at the end of the path were introduced into BGP (the </a:t>
            </a:r>
            <a:r>
              <a:rPr lang="en-US" i="1" dirty="0" smtClean="0"/>
              <a:t>origin code </a:t>
            </a:r>
            <a:r>
              <a:rPr lang="en-US" dirty="0" smtClean="0"/>
              <a:t>attribute). </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a:t>
            </a:fld>
            <a:endParaRPr lang="en-US" dirty="0"/>
          </a:p>
        </p:txBody>
      </p:sp>
    </p:spTree>
    <p:extLst>
      <p:ext uri="{BB962C8B-B14F-4D97-AF65-F5344CB8AC3E}">
        <p14:creationId xmlns:p14="http://schemas.microsoft.com/office/powerpoint/2010/main" val="3018361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To avoid clashes with BGP loop-prevention mechanisms, no other autonomous system number, except that of the sending autonomous system, should be prepended to the AS-path attribute. If another autonomous system number is prepended in the autonomous system path, the routers in the autonomous system that has been prepended will reject the update because of BGP loop-prevention mechanisms.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111</a:t>
            </a:fld>
            <a:endParaRPr lang="en-US" dirty="0"/>
          </a:p>
        </p:txBody>
      </p:sp>
    </p:spTree>
    <p:extLst>
      <p:ext uri="{BB962C8B-B14F-4D97-AF65-F5344CB8AC3E}">
        <p14:creationId xmlns:p14="http://schemas.microsoft.com/office/powerpoint/2010/main" val="3315488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114</a:t>
            </a:fld>
            <a:endParaRPr lang="en-US" dirty="0"/>
          </a:p>
        </p:txBody>
      </p:sp>
    </p:spTree>
    <p:extLst>
      <p:ext uri="{BB962C8B-B14F-4D97-AF65-F5344CB8AC3E}">
        <p14:creationId xmlns:p14="http://schemas.microsoft.com/office/powerpoint/2010/main" val="1025900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For example, consider Figure 7-19 and the configuration on router R2 in Example 7-43 . </a:t>
            </a:r>
          </a:p>
          <a:p>
            <a:r>
              <a:rPr lang="en-US" sz="1200" b="0" i="0" u="none" strike="noStrike" kern="1200" baseline="0" dirty="0" smtClean="0">
                <a:solidFill>
                  <a:schemeClr val="tx1"/>
                </a:solidFill>
                <a:latin typeface="Arial" charset="0"/>
                <a:ea typeface="+mn-ea"/>
                <a:cs typeface="+mn-cs"/>
              </a:rPr>
              <a:t>The prefix list named ANY-8to24-NET is configured to match routes from any networks that have a mask length from 8 to 24 bits. </a:t>
            </a:r>
          </a:p>
          <a:p>
            <a:r>
              <a:rPr lang="en-US" sz="1200" b="0" i="0" u="none" strike="noStrike" kern="1200" baseline="0" dirty="0" smtClean="0">
                <a:solidFill>
                  <a:schemeClr val="tx1"/>
                </a:solidFill>
                <a:latin typeface="Arial" charset="0"/>
                <a:ea typeface="+mn-ea"/>
                <a:cs typeface="+mn-cs"/>
              </a:rPr>
              <a:t>The 0.0.0.0/0 network/length combination does not match a specific network; rather, it defines any network. The parameters </a:t>
            </a:r>
            <a:r>
              <a:rPr lang="en-US" sz="1200" b="1" i="0" u="none" strike="noStrike" kern="1200" baseline="0" dirty="0" err="1" smtClean="0">
                <a:solidFill>
                  <a:schemeClr val="tx1"/>
                </a:solidFill>
                <a:latin typeface="Arial" charset="0"/>
                <a:ea typeface="+mn-ea"/>
                <a:cs typeface="+mn-cs"/>
              </a:rPr>
              <a:t>ge</a:t>
            </a:r>
            <a:r>
              <a:rPr lang="en-US" sz="1200" b="1" i="0" u="none" strike="noStrike" kern="1200" baseline="0" dirty="0" smtClean="0">
                <a:solidFill>
                  <a:schemeClr val="tx1"/>
                </a:solidFill>
                <a:latin typeface="Arial" charset="0"/>
                <a:ea typeface="+mn-ea"/>
                <a:cs typeface="+mn-cs"/>
              </a:rPr>
              <a:t> 8 </a:t>
            </a:r>
            <a:r>
              <a:rPr lang="en-US" sz="1200" b="0" i="0" u="none" strike="noStrike" kern="1200" baseline="0" dirty="0" smtClean="0">
                <a:solidFill>
                  <a:schemeClr val="tx1"/>
                </a:solidFill>
                <a:latin typeface="Arial" charset="0"/>
                <a:ea typeface="+mn-ea"/>
                <a:cs typeface="+mn-cs"/>
              </a:rPr>
              <a:t>and </a:t>
            </a:r>
            <a:r>
              <a:rPr lang="en-US" sz="1200" b="1" i="0" u="none" strike="noStrike" kern="1200" baseline="0" dirty="0" smtClean="0">
                <a:solidFill>
                  <a:schemeClr val="tx1"/>
                </a:solidFill>
                <a:latin typeface="Arial" charset="0"/>
                <a:ea typeface="+mn-ea"/>
                <a:cs typeface="+mn-cs"/>
              </a:rPr>
              <a:t>le 24 </a:t>
            </a:r>
            <a:r>
              <a:rPr lang="en-US" sz="1200" b="0" i="0" u="none" strike="noStrike" kern="1200" baseline="0" dirty="0" smtClean="0">
                <a:solidFill>
                  <a:schemeClr val="tx1"/>
                </a:solidFill>
                <a:latin typeface="Arial" charset="0"/>
                <a:ea typeface="+mn-ea"/>
                <a:cs typeface="+mn-cs"/>
              </a:rPr>
              <a:t>specify that any network with the mask length between 8 and 24 matches the prefix list entry.</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118</a:t>
            </a:fld>
            <a:endParaRPr lang="en-US" dirty="0"/>
          </a:p>
        </p:txBody>
      </p:sp>
    </p:spTree>
    <p:extLst>
      <p:ext uri="{BB962C8B-B14F-4D97-AF65-F5344CB8AC3E}">
        <p14:creationId xmlns:p14="http://schemas.microsoft.com/office/powerpoint/2010/main" val="2698539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Consider the </a:t>
            </a:r>
            <a:r>
              <a:rPr lang="en-US" sz="1200" b="0" i="0" u="none" strike="noStrike" kern="1200" baseline="0" dirty="0" err="1" smtClean="0">
                <a:solidFill>
                  <a:schemeClr val="tx1"/>
                </a:solidFill>
                <a:latin typeface="Arial" charset="0"/>
                <a:ea typeface="+mn-ea"/>
                <a:cs typeface="+mn-cs"/>
              </a:rPr>
              <a:t>multihomed</a:t>
            </a:r>
            <a:r>
              <a:rPr lang="en-US" sz="1200" b="0" i="0" u="none" strike="noStrike" kern="1200" baseline="0" dirty="0" smtClean="0">
                <a:solidFill>
                  <a:schemeClr val="tx1"/>
                </a:solidFill>
                <a:latin typeface="Arial" charset="0"/>
                <a:ea typeface="+mn-ea"/>
                <a:cs typeface="+mn-cs"/>
              </a:rPr>
              <a:t> ISP customer in Figure 7-20 . Autonomous system 65000 does not want to act as a transit autonomous system between its service providers. </a:t>
            </a:r>
          </a:p>
          <a:p>
            <a:r>
              <a:rPr lang="en-US" sz="1200" b="0" i="0" u="none" strike="noStrike" kern="1200" baseline="0" dirty="0" smtClean="0">
                <a:solidFill>
                  <a:schemeClr val="tx1"/>
                </a:solidFill>
                <a:latin typeface="Arial" charset="0"/>
                <a:ea typeface="+mn-ea"/>
                <a:cs typeface="+mn-cs"/>
              </a:rPr>
              <a:t>This situation is avoided by ensuring that only locally sourced routes are sent to the ISP, and then the customer avoids receiving IP packets from the ISPs for destinations outside its own autonomous system. </a:t>
            </a:r>
          </a:p>
          <a:p>
            <a:r>
              <a:rPr lang="en-US" sz="1200" b="0" i="0" u="none" strike="noStrike" kern="1200" baseline="0" dirty="0" smtClean="0">
                <a:solidFill>
                  <a:schemeClr val="tx1"/>
                </a:solidFill>
                <a:latin typeface="Arial" charset="0"/>
                <a:ea typeface="+mn-ea"/>
                <a:cs typeface="+mn-cs"/>
              </a:rPr>
              <a:t>The configuration for the GW1 and GW2 routers is shown in Example 7-44 . The AS-path access list permits only the empty string, matched by the regular expression </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which represents locally sourced routes.</a:t>
            </a:r>
          </a:p>
          <a:p>
            <a:r>
              <a:rPr lang="en-US" sz="1200" b="0" i="0" u="none" strike="noStrike" kern="1200" baseline="0" dirty="0" smtClean="0">
                <a:solidFill>
                  <a:schemeClr val="tx1"/>
                </a:solidFill>
                <a:latin typeface="Arial" charset="0"/>
                <a:ea typeface="+mn-ea"/>
                <a:cs typeface="+mn-cs"/>
              </a:rPr>
              <a:t>By applying this filter list on outgoing information to all neighbors, the customer announces only its local routes.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121</a:t>
            </a:fld>
            <a:endParaRPr lang="en-US" dirty="0"/>
          </a:p>
        </p:txBody>
      </p:sp>
    </p:spTree>
    <p:extLst>
      <p:ext uri="{BB962C8B-B14F-4D97-AF65-F5344CB8AC3E}">
        <p14:creationId xmlns:p14="http://schemas.microsoft.com/office/powerpoint/2010/main" val="2951419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smtClean="0">
                <a:solidFill>
                  <a:schemeClr val="tx1"/>
                </a:solidFill>
                <a:latin typeface="Arial" charset="0"/>
                <a:ea typeface="+mn-ea"/>
                <a:cs typeface="+mn-cs"/>
              </a:rPr>
              <a:t>clear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bgp</a:t>
            </a:r>
            <a:r>
              <a:rPr lang="en-US" sz="1200" b="1" i="0" u="none" strike="noStrike" kern="1200" baseline="0" dirty="0" smtClean="0">
                <a:solidFill>
                  <a:schemeClr val="tx1"/>
                </a:solidFill>
                <a:latin typeface="Arial" charset="0"/>
                <a:ea typeface="+mn-ea"/>
                <a:cs typeface="+mn-cs"/>
              </a:rPr>
              <a:t> peer-group </a:t>
            </a:r>
            <a:r>
              <a:rPr lang="en-US" sz="1200" b="0" i="1" u="none" strike="noStrike" kern="1200" baseline="0" dirty="0" smtClean="0">
                <a:solidFill>
                  <a:schemeClr val="tx1"/>
                </a:solidFill>
                <a:latin typeface="Arial" charset="0"/>
                <a:ea typeface="+mn-ea"/>
                <a:cs typeface="+mn-cs"/>
              </a:rPr>
              <a:t>peer-group-name </a:t>
            </a:r>
            <a:r>
              <a:rPr lang="en-US" sz="1200" b="0" i="0" u="none" strike="noStrike" kern="1200" baseline="0" dirty="0" smtClean="0">
                <a:solidFill>
                  <a:schemeClr val="tx1"/>
                </a:solidFill>
                <a:latin typeface="Arial" charset="0"/>
                <a:ea typeface="+mn-ea"/>
                <a:cs typeface="+mn-cs"/>
              </a:rPr>
              <a:t>EXEC command is used to reset the BGP connections for all members of a BGP peer group. The </a:t>
            </a:r>
            <a:r>
              <a:rPr lang="en-US" sz="1200" b="0" i="1" u="none" strike="noStrike" kern="1200" baseline="0" dirty="0" smtClean="0">
                <a:solidFill>
                  <a:schemeClr val="tx1"/>
                </a:solidFill>
                <a:latin typeface="Arial" charset="0"/>
                <a:ea typeface="+mn-ea"/>
                <a:cs typeface="+mn-cs"/>
              </a:rPr>
              <a:t>peer-group-name </a:t>
            </a:r>
            <a:r>
              <a:rPr lang="en-US" sz="1200" b="0" i="0" u="none" strike="noStrike" kern="1200" baseline="0" dirty="0" smtClean="0">
                <a:solidFill>
                  <a:schemeClr val="tx1"/>
                </a:solidFill>
                <a:latin typeface="Arial" charset="0"/>
                <a:ea typeface="+mn-ea"/>
                <a:cs typeface="+mn-cs"/>
              </a:rPr>
              <a:t>is the name of the BGP peer group for which connections are to be cleared.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125</a:t>
            </a:fld>
            <a:endParaRPr lang="en-US" dirty="0"/>
          </a:p>
        </p:txBody>
      </p:sp>
    </p:spTree>
    <p:extLst>
      <p:ext uri="{BB962C8B-B14F-4D97-AF65-F5344CB8AC3E}">
        <p14:creationId xmlns:p14="http://schemas.microsoft.com/office/powerpoint/2010/main" val="4125218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MP-BGP is capable of carrying a rich set of routed protocols, including IPv4 and IPv6, over a transport protocol, such as IPv4 or IPv6.</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129</a:t>
            </a:fld>
            <a:endParaRPr lang="en-US" dirty="0"/>
          </a:p>
        </p:txBody>
      </p:sp>
    </p:spTree>
    <p:extLst>
      <p:ext uri="{BB962C8B-B14F-4D97-AF65-F5344CB8AC3E}">
        <p14:creationId xmlns:p14="http://schemas.microsoft.com/office/powerpoint/2010/main" val="1673757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link-local addresses are used for peering with a neighbor BGP router, these link-local IPv6 addresses are used as the next-hop addresses for the routes that are carried by BGP.</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In some cases, the next-hop IPv6 addresses need to be changed to a global IPv6 address, using a route map in the </a:t>
            </a:r>
            <a:r>
              <a:rPr lang="en-US" b="1" dirty="0" smtClean="0"/>
              <a:t>neighbor </a:t>
            </a:r>
            <a:r>
              <a:rPr lang="en-US" dirty="0" smtClean="0"/>
              <a:t>configuration statement.</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 (Recall that the NLRI field in a BGP update message lists the networks reachable on the BGP path described by the update message.)</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130</a:t>
            </a:fld>
            <a:endParaRPr lang="en-US" dirty="0"/>
          </a:p>
        </p:txBody>
      </p:sp>
    </p:spTree>
    <p:extLst>
      <p:ext uri="{BB962C8B-B14F-4D97-AF65-F5344CB8AC3E}">
        <p14:creationId xmlns:p14="http://schemas.microsoft.com/office/powerpoint/2010/main" val="3388091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address families are IPv4, IPv6, and VPNv4 and VPNv6 (for</a:t>
            </a:r>
            <a:r>
              <a:rPr lang="en-US" baseline="0" dirty="0" smtClean="0"/>
              <a:t> </a:t>
            </a:r>
            <a:r>
              <a:rPr lang="en-US" dirty="0" smtClean="0"/>
              <a:t>MPLS VPN routes). This chapter discusses only the IPv4 and IPv6 address families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134</a:t>
            </a:fld>
            <a:endParaRPr lang="en-US" dirty="0"/>
          </a:p>
        </p:txBody>
      </p:sp>
    </p:spTree>
    <p:extLst>
      <p:ext uri="{BB962C8B-B14F-4D97-AF65-F5344CB8AC3E}">
        <p14:creationId xmlns:p14="http://schemas.microsoft.com/office/powerpoint/2010/main" val="1809525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Of course, MP-BGP also supports exchanging IPv6 routes over an IPv6 session.</a:t>
            </a:r>
          </a:p>
          <a:p>
            <a:r>
              <a:rPr lang="en-US" sz="1200" b="0" i="0" u="none" strike="noStrike" kern="1200" baseline="0" dirty="0" smtClean="0">
                <a:solidFill>
                  <a:schemeClr val="tx1"/>
                </a:solidFill>
                <a:latin typeface="Arial" charset="0"/>
                <a:ea typeface="+mn-ea"/>
                <a:cs typeface="+mn-cs"/>
              </a:rPr>
              <a:t>By default, BGP sets its router ID to the IPv4 address of the highest address of the loopback interface, or if no loopback exists, to the highest IP address of the physical interface.</a:t>
            </a:r>
          </a:p>
          <a:p>
            <a:r>
              <a:rPr lang="en-US" sz="1200" b="0" i="0" u="none" strike="noStrike" kern="1200" baseline="0" dirty="0" smtClean="0">
                <a:solidFill>
                  <a:schemeClr val="tx1"/>
                </a:solidFill>
                <a:latin typeface="Arial" charset="0"/>
                <a:ea typeface="+mn-ea"/>
                <a:cs typeface="+mn-cs"/>
              </a:rPr>
              <a:t>If a router running BGP over IPv6 transport has no IPv4 addresses configured, you need to manually specify BGP router ID. The </a:t>
            </a:r>
            <a:r>
              <a:rPr lang="en-US" sz="1200" b="1" i="0" u="none" strike="noStrike" kern="1200" baseline="0" dirty="0" err="1" smtClean="0">
                <a:solidFill>
                  <a:schemeClr val="tx1"/>
                </a:solidFill>
                <a:latin typeface="Arial" charset="0"/>
                <a:ea typeface="+mn-ea"/>
                <a:cs typeface="+mn-cs"/>
              </a:rPr>
              <a:t>bgp</a:t>
            </a:r>
            <a:r>
              <a:rPr lang="en-US" sz="1200" b="1" i="0" u="none" strike="noStrike" kern="1200" baseline="0" dirty="0" smtClean="0">
                <a:solidFill>
                  <a:schemeClr val="tx1"/>
                </a:solidFill>
                <a:latin typeface="Arial" charset="0"/>
                <a:ea typeface="+mn-ea"/>
                <a:cs typeface="+mn-cs"/>
              </a:rPr>
              <a:t> router-id </a:t>
            </a:r>
            <a:r>
              <a:rPr lang="en-US" sz="1200" b="0" i="1" u="none" strike="noStrike" kern="1200" baseline="0" dirty="0" err="1" smtClean="0">
                <a:solidFill>
                  <a:schemeClr val="tx1"/>
                </a:solidFill>
                <a:latin typeface="Arial" charset="0"/>
                <a:ea typeface="+mn-ea"/>
                <a:cs typeface="+mn-cs"/>
              </a:rPr>
              <a:t>ip</a:t>
            </a:r>
            <a:r>
              <a:rPr lang="en-US" sz="1200" b="0" i="1" u="none" strike="noStrike" kern="1200" baseline="0" dirty="0" smtClean="0">
                <a:solidFill>
                  <a:schemeClr val="tx1"/>
                </a:solidFill>
                <a:latin typeface="Arial" charset="0"/>
                <a:ea typeface="+mn-ea"/>
                <a:cs typeface="+mn-cs"/>
              </a:rPr>
              <a:t>-address </a:t>
            </a:r>
            <a:r>
              <a:rPr lang="en-US" sz="1200" b="0" i="0" u="none" strike="noStrike" kern="1200" baseline="0" dirty="0" smtClean="0">
                <a:solidFill>
                  <a:schemeClr val="tx1"/>
                </a:solidFill>
                <a:latin typeface="Arial" charset="0"/>
                <a:ea typeface="+mn-ea"/>
                <a:cs typeface="+mn-cs"/>
              </a:rPr>
              <a:t>router configuration command configures a fixed router ID for the local BGP routing process; this command is required in an IPv6-only network. The </a:t>
            </a:r>
            <a:r>
              <a:rPr lang="en-US" sz="1200" b="0" i="1" u="none" strike="noStrike" kern="1200" baseline="0" dirty="0" err="1" smtClean="0">
                <a:solidFill>
                  <a:schemeClr val="tx1"/>
                </a:solidFill>
                <a:latin typeface="Arial" charset="0"/>
                <a:ea typeface="+mn-ea"/>
                <a:cs typeface="+mn-cs"/>
              </a:rPr>
              <a:t>ip</a:t>
            </a:r>
            <a:r>
              <a:rPr lang="en-US" sz="1200" b="0" i="1" u="none" strike="noStrike" kern="1200" baseline="0" dirty="0" smtClean="0">
                <a:solidFill>
                  <a:schemeClr val="tx1"/>
                </a:solidFill>
                <a:latin typeface="Arial" charset="0"/>
                <a:ea typeface="+mn-ea"/>
                <a:cs typeface="+mn-cs"/>
              </a:rPr>
              <a:t>-address </a:t>
            </a:r>
            <a:r>
              <a:rPr lang="en-US" sz="1200" b="0" i="0" u="none" strike="noStrike" kern="1200" baseline="0" dirty="0" smtClean="0">
                <a:solidFill>
                  <a:schemeClr val="tx1"/>
                </a:solidFill>
                <a:latin typeface="Arial" charset="0"/>
                <a:ea typeface="+mn-ea"/>
                <a:cs typeface="+mn-cs"/>
              </a:rPr>
              <a:t>parameter is an IPv4-address format 32-bit dotted-decimal number.</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138</a:t>
            </a:fld>
            <a:endParaRPr lang="en-US" dirty="0"/>
          </a:p>
        </p:txBody>
      </p:sp>
    </p:spTree>
    <p:extLst>
      <p:ext uri="{BB962C8B-B14F-4D97-AF65-F5344CB8AC3E}">
        <p14:creationId xmlns:p14="http://schemas.microsoft.com/office/powerpoint/2010/main" val="792980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160</a:t>
            </a:fld>
            <a:endParaRPr lang="en-US" dirty="0"/>
          </a:p>
        </p:txBody>
      </p:sp>
    </p:spTree>
    <p:extLst>
      <p:ext uri="{BB962C8B-B14F-4D97-AF65-F5344CB8AC3E}">
        <p14:creationId xmlns:p14="http://schemas.microsoft.com/office/powerpoint/2010/main" val="43936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Consider how other protocols handle summarization. The Routing Information Protocol Version 1 (RIPv1) and Routing Information Protocol Version 2 (RIPv2) protocols summarize routes on the classful network boundary by default</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164</a:t>
            </a:fld>
            <a:endParaRPr lang="en-US" dirty="0"/>
          </a:p>
        </p:txBody>
      </p:sp>
    </p:spTree>
    <p:extLst>
      <p:ext uri="{BB962C8B-B14F-4D97-AF65-F5344CB8AC3E}">
        <p14:creationId xmlns:p14="http://schemas.microsoft.com/office/powerpoint/2010/main" val="2883470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For BGP, the </a:t>
            </a:r>
            <a:r>
              <a:rPr lang="en-US" sz="1200" b="1" i="0" u="none" strike="noStrike" kern="1200" baseline="0" dirty="0" smtClean="0">
                <a:solidFill>
                  <a:schemeClr val="tx1"/>
                </a:solidFill>
                <a:latin typeface="Arial" charset="0"/>
                <a:ea typeface="+mn-ea"/>
                <a:cs typeface="+mn-cs"/>
              </a:rPr>
              <a:t>network </a:t>
            </a:r>
            <a:r>
              <a:rPr lang="en-US" sz="1200" b="0" i="0" u="none" strike="noStrike" kern="1200" baseline="0" dirty="0" smtClean="0">
                <a:solidFill>
                  <a:schemeClr val="tx1"/>
                </a:solidFill>
                <a:latin typeface="Arial" charset="0"/>
                <a:ea typeface="+mn-ea"/>
                <a:cs typeface="+mn-cs"/>
              </a:rPr>
              <a:t>command requires that there be an exact match in the routing table for the prefix or mask that is specified. This exact match can be accomplished by using a static route with a null 0 interface, or it might already exist in the routing table, such as because of the Interior Gateway Protocol (IGP) performing the summarization.</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166</a:t>
            </a:fld>
            <a:endParaRPr lang="en-US" dirty="0"/>
          </a:p>
        </p:txBody>
      </p:sp>
    </p:spTree>
    <p:extLst>
      <p:ext uri="{BB962C8B-B14F-4D97-AF65-F5344CB8AC3E}">
        <p14:creationId xmlns:p14="http://schemas.microsoft.com/office/powerpoint/2010/main" val="2521011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169</a:t>
            </a:fld>
            <a:endParaRPr lang="en-US" dirty="0"/>
          </a:p>
        </p:txBody>
      </p:sp>
    </p:spTree>
    <p:extLst>
      <p:ext uri="{BB962C8B-B14F-4D97-AF65-F5344CB8AC3E}">
        <p14:creationId xmlns:p14="http://schemas.microsoft.com/office/powerpoint/2010/main" val="571096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When you use the </a:t>
            </a:r>
            <a:r>
              <a:rPr lang="en-US" sz="1200" b="1" i="0" u="none" strike="noStrike" kern="1200" baseline="0" dirty="0" smtClean="0">
                <a:solidFill>
                  <a:schemeClr val="tx1"/>
                </a:solidFill>
                <a:latin typeface="Arial" charset="0"/>
                <a:ea typeface="+mn-ea"/>
                <a:cs typeface="+mn-cs"/>
              </a:rPr>
              <a:t>aggregate-address </a:t>
            </a:r>
            <a:r>
              <a:rPr lang="en-US" sz="1200" b="0" i="0" u="none" strike="noStrike" kern="1200" baseline="0" dirty="0" smtClean="0">
                <a:solidFill>
                  <a:schemeClr val="tx1"/>
                </a:solidFill>
                <a:latin typeface="Arial" charset="0"/>
                <a:ea typeface="+mn-ea"/>
                <a:cs typeface="+mn-cs"/>
              </a:rPr>
              <a:t>command without the </a:t>
            </a:r>
            <a:r>
              <a:rPr lang="en-US" sz="1200" b="1" i="0" u="none" strike="noStrike" kern="1200" baseline="0" dirty="0" smtClean="0">
                <a:solidFill>
                  <a:schemeClr val="tx1"/>
                </a:solidFill>
                <a:latin typeface="Arial" charset="0"/>
                <a:ea typeface="+mn-ea"/>
                <a:cs typeface="+mn-cs"/>
              </a:rPr>
              <a:t>as-set </a:t>
            </a:r>
            <a:r>
              <a:rPr lang="en-US" sz="1200" b="0" i="0" u="none" strike="noStrike" kern="1200" baseline="0" dirty="0" smtClean="0">
                <a:solidFill>
                  <a:schemeClr val="tx1"/>
                </a:solidFill>
                <a:latin typeface="Arial" charset="0"/>
                <a:ea typeface="+mn-ea"/>
                <a:cs typeface="+mn-cs"/>
              </a:rPr>
              <a:t>keyword, the aggregate route is advertised as coming from your autonomous system, and the atomic aggregate attribute is set to show that information might be missing. The atomic aggregate attribute is set unless you specify the </a:t>
            </a:r>
            <a:r>
              <a:rPr lang="en-US" sz="1200" b="1" i="0" u="none" strike="noStrike" kern="1200" baseline="0" dirty="0" smtClean="0">
                <a:solidFill>
                  <a:schemeClr val="tx1"/>
                </a:solidFill>
                <a:latin typeface="Arial" charset="0"/>
                <a:ea typeface="+mn-ea"/>
                <a:cs typeface="+mn-cs"/>
              </a:rPr>
              <a:t>as-set </a:t>
            </a:r>
            <a:r>
              <a:rPr lang="en-US" sz="1200" b="0" i="0" u="none" strike="noStrike" kern="1200" baseline="0" dirty="0" smtClean="0">
                <a:solidFill>
                  <a:schemeClr val="tx1"/>
                </a:solidFill>
                <a:latin typeface="Arial" charset="0"/>
                <a:ea typeface="+mn-ea"/>
                <a:cs typeface="+mn-cs"/>
              </a:rPr>
              <a:t>keyword.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170</a:t>
            </a:fld>
            <a:endParaRPr lang="en-US" dirty="0"/>
          </a:p>
        </p:txBody>
      </p:sp>
    </p:spTree>
    <p:extLst>
      <p:ext uri="{BB962C8B-B14F-4D97-AF65-F5344CB8AC3E}">
        <p14:creationId xmlns:p14="http://schemas.microsoft.com/office/powerpoint/2010/main" val="339292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smtClean="0">
                <a:solidFill>
                  <a:schemeClr val="tx1"/>
                </a:solidFill>
                <a:latin typeface="Arial" charset="0"/>
                <a:ea typeface="+mn-ea"/>
                <a:cs typeface="+mn-cs"/>
              </a:rPr>
              <a:t>show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bgp</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command provides information about route summarization and displays the local router ID, the networks recognized by the BGP process, the accessibility to remote networks, and autonomous system path information. In Example C-4 , notice the </a:t>
            </a:r>
            <a:r>
              <a:rPr lang="en-US" sz="1200" b="0" i="1" u="none" strike="noStrike" kern="1200" baseline="0" dirty="0" smtClean="0">
                <a:solidFill>
                  <a:schemeClr val="tx1"/>
                </a:solidFill>
                <a:latin typeface="Arial" charset="0"/>
                <a:ea typeface="+mn-ea"/>
                <a:cs typeface="+mn-cs"/>
              </a:rPr>
              <a:t>s </a:t>
            </a:r>
            <a:r>
              <a:rPr lang="en-US" sz="1200" b="0" i="0" u="none" strike="noStrike" kern="1200" baseline="0" dirty="0" smtClean="0">
                <a:solidFill>
                  <a:schemeClr val="tx1"/>
                </a:solidFill>
                <a:latin typeface="Arial" charset="0"/>
                <a:ea typeface="+mn-ea"/>
                <a:cs typeface="+mn-cs"/>
              </a:rPr>
              <a:t>in the first column for the lower four networks. These networks are being suppressed. They were learned from a </a:t>
            </a:r>
            <a:r>
              <a:rPr lang="en-US" sz="1200" b="1" i="0" u="none" strike="noStrike" kern="1200" baseline="0" dirty="0" smtClean="0">
                <a:solidFill>
                  <a:schemeClr val="tx1"/>
                </a:solidFill>
                <a:latin typeface="Arial" charset="0"/>
                <a:ea typeface="+mn-ea"/>
                <a:cs typeface="+mn-cs"/>
              </a:rPr>
              <a:t>network </a:t>
            </a:r>
            <a:r>
              <a:rPr lang="en-US" sz="1200" b="0" i="0" u="none" strike="noStrike" kern="1200" baseline="0" dirty="0" smtClean="0">
                <a:solidFill>
                  <a:schemeClr val="tx1"/>
                </a:solidFill>
                <a:latin typeface="Arial" charset="0"/>
                <a:ea typeface="+mn-ea"/>
                <a:cs typeface="+mn-cs"/>
              </a:rPr>
              <a:t>command on this router. The next-hop address is 0.0.0.0, which indicates that this router created these entries in BGP. Notice that this router also created the summarized route 192.168.24.0/22 in BGP (this route also has a next hop of 0.0.0.0, indicating that this router created it). The more-specific routes are suppressed, and only the summarized route is announced.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173</a:t>
            </a:fld>
            <a:endParaRPr lang="en-US" dirty="0"/>
          </a:p>
        </p:txBody>
      </p:sp>
    </p:spTree>
    <p:extLst>
      <p:ext uri="{BB962C8B-B14F-4D97-AF65-F5344CB8AC3E}">
        <p14:creationId xmlns:p14="http://schemas.microsoft.com/office/powerpoint/2010/main" val="3118453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community</a:t>
            </a:r>
            <a:r>
              <a:rPr lang="en-US" baseline="0" dirty="0" smtClean="0"/>
              <a:t> number or well-known-community </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176</a:t>
            </a:fld>
            <a:endParaRPr lang="en-US" dirty="0"/>
          </a:p>
        </p:txBody>
      </p:sp>
    </p:spTree>
    <p:extLst>
      <p:ext uri="{BB962C8B-B14F-4D97-AF65-F5344CB8AC3E}">
        <p14:creationId xmlns:p14="http://schemas.microsoft.com/office/powerpoint/2010/main" val="2875934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177</a:t>
            </a:fld>
            <a:endParaRPr lang="en-US" dirty="0"/>
          </a:p>
        </p:txBody>
      </p:sp>
    </p:spTree>
    <p:extLst>
      <p:ext uri="{BB962C8B-B14F-4D97-AF65-F5344CB8AC3E}">
        <p14:creationId xmlns:p14="http://schemas.microsoft.com/office/powerpoint/2010/main" val="1988715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this example, Router C has one neighbor, 10.10.20.1 (Router A). When communicating with Router A, the community attribute is sent, as specified by the </a:t>
            </a:r>
            <a:r>
              <a:rPr lang="en-US" sz="1200" b="1" i="0" u="none" strike="noStrike" kern="1200" baseline="0" dirty="0" smtClean="0">
                <a:solidFill>
                  <a:schemeClr val="tx1"/>
                </a:solidFill>
                <a:latin typeface="Arial" charset="0"/>
                <a:ea typeface="+mn-ea"/>
                <a:cs typeface="+mn-cs"/>
              </a:rPr>
              <a:t>neighbor send-community </a:t>
            </a:r>
            <a:r>
              <a:rPr lang="en-US" sz="1200" b="0" i="0" u="none" strike="noStrike" kern="1200" baseline="0" dirty="0" smtClean="0">
                <a:solidFill>
                  <a:schemeClr val="tx1"/>
                </a:solidFill>
                <a:latin typeface="Arial" charset="0"/>
                <a:ea typeface="+mn-ea"/>
                <a:cs typeface="+mn-cs"/>
              </a:rPr>
              <a:t>command. The route map SETCOMM is used when sending routes to Router A to set the community attribute. Any route that matches </a:t>
            </a:r>
            <a:r>
              <a:rPr lang="en-US" sz="1200" b="1" i="0" u="none" strike="noStrike" kern="1200" baseline="0" dirty="0" smtClean="0">
                <a:solidFill>
                  <a:schemeClr val="tx1"/>
                </a:solidFill>
                <a:latin typeface="Arial" charset="0"/>
                <a:ea typeface="+mn-ea"/>
                <a:cs typeface="+mn-cs"/>
              </a:rPr>
              <a:t>access-list 1 </a:t>
            </a:r>
            <a:r>
              <a:rPr lang="en-US" sz="1200" b="0" i="0" u="none" strike="noStrike" kern="1200" baseline="0" dirty="0" smtClean="0">
                <a:solidFill>
                  <a:schemeClr val="tx1"/>
                </a:solidFill>
                <a:latin typeface="Arial" charset="0"/>
                <a:ea typeface="+mn-ea"/>
                <a:cs typeface="+mn-cs"/>
              </a:rPr>
              <a:t>has the community attribute set to </a:t>
            </a:r>
            <a:r>
              <a:rPr lang="en-US" sz="1200" b="1" i="0" u="none" strike="noStrike" kern="1200" baseline="0" dirty="0" smtClean="0">
                <a:solidFill>
                  <a:schemeClr val="tx1"/>
                </a:solidFill>
                <a:latin typeface="Arial" charset="0"/>
                <a:ea typeface="+mn-ea"/>
                <a:cs typeface="+mn-cs"/>
              </a:rPr>
              <a:t>no-export </a:t>
            </a:r>
            <a:r>
              <a:rPr lang="en-US" sz="1200" b="0" i="0" u="none" strike="noStrike" kern="1200" baseline="0" dirty="0" smtClean="0">
                <a:solidFill>
                  <a:schemeClr val="tx1"/>
                </a:solidFill>
                <a:latin typeface="Arial" charset="0"/>
                <a:ea typeface="+mn-ea"/>
                <a:cs typeface="+mn-cs"/>
              </a:rPr>
              <a:t>. Access list 1 permits any routes. </a:t>
            </a:r>
          </a:p>
          <a:p>
            <a:r>
              <a:rPr lang="en-US" sz="1200" b="0" i="0" u="none" strike="noStrike" kern="1200" baseline="0" dirty="0" smtClean="0">
                <a:solidFill>
                  <a:schemeClr val="tx1"/>
                </a:solidFill>
                <a:latin typeface="Arial" charset="0"/>
                <a:ea typeface="+mn-ea"/>
                <a:cs typeface="+mn-cs"/>
              </a:rPr>
              <a:t>Therefore, all routes have the community attribute set to </a:t>
            </a:r>
            <a:r>
              <a:rPr lang="en-US" sz="1200" b="1" i="0" u="none" strike="noStrike" kern="1200" baseline="0" dirty="0" smtClean="0">
                <a:solidFill>
                  <a:schemeClr val="tx1"/>
                </a:solidFill>
                <a:latin typeface="Arial" charset="0"/>
                <a:ea typeface="+mn-ea"/>
                <a:cs typeface="+mn-cs"/>
              </a:rPr>
              <a:t>no-export.</a:t>
            </a:r>
          </a:p>
          <a:p>
            <a:r>
              <a:rPr lang="en-US" sz="1200" b="0" i="0" u="none" strike="noStrike" kern="1200" baseline="0" dirty="0" smtClean="0">
                <a:solidFill>
                  <a:schemeClr val="tx1"/>
                </a:solidFill>
                <a:latin typeface="Arial" charset="0"/>
                <a:ea typeface="+mn-ea"/>
                <a:cs typeface="+mn-cs"/>
              </a:rPr>
              <a:t>In this example, Router A receives all of Router C’s routes but does not pass them to Router B.</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178</a:t>
            </a:fld>
            <a:endParaRPr lang="en-US" dirty="0"/>
          </a:p>
        </p:txBody>
      </p:sp>
    </p:spTree>
    <p:extLst>
      <p:ext uri="{BB962C8B-B14F-4D97-AF65-F5344CB8AC3E}">
        <p14:creationId xmlns:p14="http://schemas.microsoft.com/office/powerpoint/2010/main" val="17439690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this example, Router A has a neighbor, 10.10.20.2 (Router C). The route map CHKCOMM is used when receiving routes from Router C to check the community attribute. Any route whose community attribute matches community list 1 has its weight attribute set to 20. Community list 1 permits routes with a community attribute of 100.</a:t>
            </a:r>
          </a:p>
          <a:p>
            <a:r>
              <a:rPr lang="en-US" sz="1200" b="0" i="0" u="none" strike="noStrike" kern="1200" baseline="0" dirty="0" smtClean="0">
                <a:solidFill>
                  <a:schemeClr val="tx1"/>
                </a:solidFill>
                <a:latin typeface="Arial" charset="0"/>
                <a:ea typeface="+mn-ea"/>
                <a:cs typeface="+mn-cs"/>
              </a:rPr>
              <a:t>Therefore, all routes from Router C (which all have 100 in their list of communities) have their weight set to 20.</a:t>
            </a:r>
          </a:p>
          <a:p>
            <a:r>
              <a:rPr lang="en-US" sz="1200" b="0" i="0" u="none" strike="noStrike" kern="1200" baseline="0" dirty="0" smtClean="0">
                <a:solidFill>
                  <a:schemeClr val="tx1"/>
                </a:solidFill>
                <a:latin typeface="Arial" charset="0"/>
                <a:ea typeface="+mn-ea"/>
                <a:cs typeface="+mn-cs"/>
              </a:rPr>
              <a:t>In this example, any route that does not match community list 1 is checked against community list 2. Any route matching community list 2 is permitted but does not have any of its attributes changed. Community list 2 specifies the </a:t>
            </a:r>
            <a:r>
              <a:rPr lang="en-US" sz="1200" b="1" i="0" u="none" strike="noStrike" kern="1200" baseline="0" dirty="0" smtClean="0">
                <a:solidFill>
                  <a:schemeClr val="tx1"/>
                </a:solidFill>
                <a:latin typeface="Arial" charset="0"/>
                <a:ea typeface="+mn-ea"/>
                <a:cs typeface="+mn-cs"/>
              </a:rPr>
              <a:t>internet </a:t>
            </a:r>
            <a:r>
              <a:rPr lang="en-US" sz="1200" b="0" i="0" u="none" strike="noStrike" kern="1200" baseline="0" dirty="0" smtClean="0">
                <a:solidFill>
                  <a:schemeClr val="tx1"/>
                </a:solidFill>
                <a:latin typeface="Arial" charset="0"/>
                <a:ea typeface="+mn-ea"/>
                <a:cs typeface="+mn-cs"/>
              </a:rPr>
              <a:t>keyword, which means all routes.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182</a:t>
            </a:fld>
            <a:endParaRPr lang="en-US" dirty="0"/>
          </a:p>
        </p:txBody>
      </p:sp>
    </p:spTree>
    <p:extLst>
      <p:ext uri="{BB962C8B-B14F-4D97-AF65-F5344CB8AC3E}">
        <p14:creationId xmlns:p14="http://schemas.microsoft.com/office/powerpoint/2010/main" val="34453626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RRs are used mainly by ISPs when the number of internal </a:t>
            </a:r>
            <a:r>
              <a:rPr lang="en-US" b="1" dirty="0" smtClean="0"/>
              <a:t>neighbor </a:t>
            </a:r>
            <a:r>
              <a:rPr lang="en-US" dirty="0" smtClean="0"/>
              <a:t>statements becomes excessive. </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However, if RRs are configured incorrectly, routing loops might result, as shown in the example later in this appendix in the “Route Reflector Migration Tips” section.</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188</a:t>
            </a:fld>
            <a:endParaRPr lang="en-US" dirty="0"/>
          </a:p>
        </p:txBody>
      </p:sp>
    </p:spTree>
    <p:extLst>
      <p:ext uri="{BB962C8B-B14F-4D97-AF65-F5344CB8AC3E}">
        <p14:creationId xmlns:p14="http://schemas.microsoft.com/office/powerpoint/2010/main" val="84828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BGP’s </a:t>
            </a:r>
            <a:r>
              <a:rPr lang="en-US" sz="1200" b="0" i="0" u="none" strike="noStrike" kern="1200" baseline="0" dirty="0" err="1" smtClean="0">
                <a:solidFill>
                  <a:schemeClr val="tx1"/>
                </a:solidFill>
                <a:latin typeface="Arial" charset="0"/>
                <a:ea typeface="+mn-ea"/>
                <a:cs typeface="+mn-cs"/>
              </a:rPr>
              <a:t>interdomain</a:t>
            </a:r>
            <a:r>
              <a:rPr lang="en-US" sz="1200" b="0" i="0" u="none" strike="noStrike" kern="1200" baseline="0" dirty="0" smtClean="0">
                <a:solidFill>
                  <a:schemeClr val="tx1"/>
                </a:solidFill>
                <a:latin typeface="Arial" charset="0"/>
                <a:ea typeface="+mn-ea"/>
                <a:cs typeface="+mn-cs"/>
              </a:rPr>
              <a:t> routing enables connectivity between autonomous systems and is usually based on a set of policies, not just the technical characteristics of the underlying infrastructure.</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a:t>
            </a:fld>
            <a:endParaRPr lang="en-US" dirty="0"/>
          </a:p>
        </p:txBody>
      </p:sp>
    </p:spTree>
    <p:extLst>
      <p:ext uri="{BB962C8B-B14F-4D97-AF65-F5344CB8AC3E}">
        <p14:creationId xmlns:p14="http://schemas.microsoft.com/office/powerpoint/2010/main" val="74503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Routers B, D, E, and F form one cluster. Routers C, G, and H form another cluster. Routers B and C are RRs. Routers A, B, and C are fully meshed with </a:t>
            </a:r>
            <a:r>
              <a:rPr lang="en-US" sz="1200" b="0" i="0" u="none" strike="noStrike" kern="1200" baseline="0" dirty="0" err="1" smtClean="0">
                <a:solidFill>
                  <a:schemeClr val="tx1"/>
                </a:solidFill>
                <a:latin typeface="Arial" charset="0"/>
                <a:ea typeface="+mn-ea"/>
                <a:cs typeface="+mn-cs"/>
              </a:rPr>
              <a:t>iBGP</a:t>
            </a:r>
            <a:r>
              <a:rPr lang="en-US"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Note that the routers within a cluster are not fully meshed.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192</a:t>
            </a:fld>
            <a:endParaRPr lang="en-US" dirty="0"/>
          </a:p>
        </p:txBody>
      </p:sp>
    </p:spTree>
    <p:extLst>
      <p:ext uri="{BB962C8B-B14F-4D97-AF65-F5344CB8AC3E}">
        <p14:creationId xmlns:p14="http://schemas.microsoft.com/office/powerpoint/2010/main" val="3225659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Arial" charset="0"/>
                <a:ea typeface="+mn-ea"/>
                <a:cs typeface="+mn-cs"/>
              </a:rPr>
              <a:t>Bad Route Reflector Design That Does Not Follow the Physical Topology</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195</a:t>
            </a:fld>
            <a:endParaRPr lang="en-US" dirty="0"/>
          </a:p>
        </p:txBody>
      </p:sp>
    </p:spTree>
    <p:extLst>
      <p:ext uri="{BB962C8B-B14F-4D97-AF65-F5344CB8AC3E}">
        <p14:creationId xmlns:p14="http://schemas.microsoft.com/office/powerpoint/2010/main" val="3008643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203</a:t>
            </a:fld>
            <a:endParaRPr lang="en-US" dirty="0"/>
          </a:p>
        </p:txBody>
      </p:sp>
    </p:spTree>
    <p:extLst>
      <p:ext uri="{BB962C8B-B14F-4D97-AF65-F5344CB8AC3E}">
        <p14:creationId xmlns:p14="http://schemas.microsoft.com/office/powerpoint/2010/main" val="9236807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204</a:t>
            </a:fld>
            <a:endParaRPr lang="en-US" dirty="0"/>
          </a:p>
        </p:txBody>
      </p:sp>
    </p:spTree>
    <p:extLst>
      <p:ext uri="{BB962C8B-B14F-4D97-AF65-F5344CB8AC3E}">
        <p14:creationId xmlns:p14="http://schemas.microsoft.com/office/powerpoint/2010/main" val="3193092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205</a:t>
            </a:fld>
            <a:endParaRPr lang="en-US" dirty="0"/>
          </a:p>
        </p:txBody>
      </p:sp>
    </p:spTree>
    <p:extLst>
      <p:ext uri="{BB962C8B-B14F-4D97-AF65-F5344CB8AC3E}">
        <p14:creationId xmlns:p14="http://schemas.microsoft.com/office/powerpoint/2010/main" val="3243200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206</a:t>
            </a:fld>
            <a:endParaRPr lang="en-US" dirty="0"/>
          </a:p>
        </p:txBody>
      </p:sp>
    </p:spTree>
    <p:extLst>
      <p:ext uri="{BB962C8B-B14F-4D97-AF65-F5344CB8AC3E}">
        <p14:creationId xmlns:p14="http://schemas.microsoft.com/office/powerpoint/2010/main" val="34367388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207</a:t>
            </a:fld>
            <a:endParaRPr lang="en-US" dirty="0"/>
          </a:p>
        </p:txBody>
      </p:sp>
    </p:spTree>
    <p:extLst>
      <p:ext uri="{BB962C8B-B14F-4D97-AF65-F5344CB8AC3E}">
        <p14:creationId xmlns:p14="http://schemas.microsoft.com/office/powerpoint/2010/main" val="9676235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211</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In other words, you cannot influence how a neighboring autonomous system will route your traffic, but you can influence how your traffic gets to a neighboring autonomous system. However, BGP can support any policy conforming to the hop-by-hop routing paradigm.</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a:t>
            </a:fld>
            <a:endParaRPr lang="en-US" dirty="0"/>
          </a:p>
        </p:txBody>
      </p:sp>
    </p:spTree>
    <p:extLst>
      <p:ext uri="{BB962C8B-B14F-4D97-AF65-F5344CB8AC3E}">
        <p14:creationId xmlns:p14="http://schemas.microsoft.com/office/powerpoint/2010/main" val="370763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BGP is the only IP routing protocol to use TCP as its transport layer. </a:t>
            </a:r>
          </a:p>
          <a:p>
            <a:r>
              <a:rPr lang="en-US" sz="1200" b="1" i="0" u="none" strike="noStrike" kern="1200" baseline="0" dirty="0" smtClean="0">
                <a:solidFill>
                  <a:schemeClr val="tx1"/>
                </a:solidFill>
                <a:latin typeface="Arial" charset="0"/>
                <a:ea typeface="+mn-ea"/>
                <a:cs typeface="+mn-cs"/>
              </a:rPr>
              <a:t>OSPF and EIGRP reside directly above the IP layer, and RIP uses the User Datagram Protocol (UDP) for its transport layer. OSPF and EIGRP have their own internal functions to ensure that update packets are explicitly acknowledged. </a:t>
            </a:r>
          </a:p>
          <a:p>
            <a:r>
              <a:rPr lang="en-US" sz="1200" b="1" i="0" u="none" strike="noStrike" kern="1200" baseline="0" dirty="0" smtClean="0">
                <a:solidFill>
                  <a:schemeClr val="tx1"/>
                </a:solidFill>
                <a:latin typeface="Arial" charset="0"/>
                <a:ea typeface="+mn-ea"/>
                <a:cs typeface="+mn-cs"/>
              </a:rPr>
              <a:t>These protocols use a one-for-one window so that if either OSPF or EIGRP has multiple packets to send, the next packet cannot be sent until an acknowledgment from the first update packet is received. This process can be very inefficient and cause latency issues if thousands of update packets must be exchanged over relatively slow serial links. </a:t>
            </a:r>
          </a:p>
          <a:p>
            <a:r>
              <a:rPr lang="en-US" sz="1200" b="1" i="0" u="none" strike="noStrike" kern="1200" baseline="0" dirty="0" smtClean="0">
                <a:solidFill>
                  <a:schemeClr val="tx1"/>
                </a:solidFill>
                <a:latin typeface="Arial" charset="0"/>
                <a:ea typeface="+mn-ea"/>
                <a:cs typeface="+mn-cs"/>
              </a:rPr>
              <a:t>However, OSPF and EIGRP rarely have thousands of update packets to send. For example, EIGRP can hold more than 100 networks in one EIGRP update packet, so 100 EIGRP update packets can hold up to 10,000 networks.</a:t>
            </a:r>
          </a:p>
          <a:p>
            <a:r>
              <a:rPr lang="en-US" sz="1200" b="1" i="0" u="none" strike="noStrike" kern="1200" baseline="0" dirty="0" smtClean="0">
                <a:solidFill>
                  <a:schemeClr val="tx1"/>
                </a:solidFill>
                <a:latin typeface="Arial" charset="0"/>
                <a:ea typeface="+mn-ea"/>
                <a:cs typeface="+mn-cs"/>
              </a:rPr>
              <a:t>Most organizations do not have 10,000 subnets.</a:t>
            </a:r>
          </a:p>
          <a:p>
            <a:r>
              <a:rPr lang="en-US" sz="1200" b="1" i="0" u="none" strike="noStrike" kern="1200" baseline="0" dirty="0" smtClean="0">
                <a:solidFill>
                  <a:schemeClr val="tx1"/>
                </a:solidFill>
                <a:latin typeface="Arial" charset="0"/>
                <a:ea typeface="+mn-ea"/>
                <a:cs typeface="+mn-cs"/>
              </a:rPr>
              <a:t>BGP, however, has many more networks on the Internet to advertise (as of 2014 there were 500,000, and growing); it uses TCP to handle the acknowledgment function. TCP uses a dynamic window, which allows for up to 65,576 bytes to be outstanding before it stops and waits for an acknowledgment. For example, if 1000-byte packets are being sent and the maximum window size is being used, BGP would have to stop and wait for an acknowledgment only if 65 packets had not been acknowledged.</a:t>
            </a:r>
          </a:p>
          <a:p>
            <a:r>
              <a:rPr lang="en-US" sz="1200" b="1" i="0" u="none" strike="noStrike" kern="1200" baseline="0" dirty="0" smtClean="0">
                <a:solidFill>
                  <a:schemeClr val="tx1"/>
                </a:solidFill>
                <a:latin typeface="Arial" charset="0"/>
                <a:ea typeface="+mn-ea"/>
                <a:cs typeface="+mn-cs"/>
              </a:rPr>
              <a:t>TCP is designed to use a sliding window, where the receiver sends an acknowledgment before the number of octets specified by the window have been received (such as the halfway point of the sending window). This method allows any TCP application, such as BGP, to continue streaming packets without having to stop and wait, as OSPF or EIGRP would require.</a:t>
            </a:r>
            <a:endParaRPr lang="en-US" b="1"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a:t>
            </a:fld>
            <a:endParaRPr lang="en-US" dirty="0"/>
          </a:p>
        </p:txBody>
      </p:sp>
    </p:spTree>
    <p:extLst>
      <p:ext uri="{BB962C8B-B14F-4D97-AF65-F5344CB8AC3E}">
        <p14:creationId xmlns:p14="http://schemas.microsoft.com/office/powerpoint/2010/main" val="407240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err="1" smtClean="0">
                <a:solidFill>
                  <a:schemeClr val="tx1"/>
                </a:solidFill>
                <a:latin typeface="Arial" charset="0"/>
                <a:ea typeface="+mn-ea"/>
                <a:cs typeface="+mn-cs"/>
              </a:rPr>
              <a:t>Keepalive</a:t>
            </a:r>
            <a:r>
              <a:rPr lang="en-US" sz="1200" b="0" i="0" u="none" strike="noStrike" kern="1200" baseline="0" dirty="0" smtClean="0">
                <a:solidFill>
                  <a:schemeClr val="tx1"/>
                </a:solidFill>
                <a:latin typeface="Arial" charset="0"/>
                <a:ea typeface="+mn-ea"/>
                <a:cs typeface="+mn-cs"/>
              </a:rPr>
              <a:t> messages have a length of 19 bytes. Other messages may be between 19 and 4096 bytes long.</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a:t>
            </a:fld>
            <a:endParaRPr lang="en-US" dirty="0"/>
          </a:p>
        </p:txBody>
      </p:sp>
    </p:spTree>
    <p:extLst>
      <p:ext uri="{BB962C8B-B14F-4D97-AF65-F5344CB8AC3E}">
        <p14:creationId xmlns:p14="http://schemas.microsoft.com/office/powerpoint/2010/main" val="89714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1992255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ROUTE v7 Chapter 7</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7</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p>
          <a:p>
            <a:pPr lvl="2"/>
            <a:r>
              <a:rPr lang="en-US"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63.emf"/></Relationships>
</file>

<file path=ppt/slides/_rels/slide10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4.xml"/><Relationship Id="rId4" Type="http://schemas.openxmlformats.org/officeDocument/2006/relationships/image" Target="../media/image66.emf"/></Relationships>
</file>

<file path=ppt/slides/_rels/slide10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8.emf"/></Relationships>
</file>

<file path=ppt/slides/_rels/slide10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77.emf"/></Relationships>
</file>

<file path=ppt/slides/_rels/slide11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82.e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96.emf"/></Relationships>
</file>

<file path=ppt/slides/_rels/slide139.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4.xml"/><Relationship Id="rId4" Type="http://schemas.openxmlformats.org/officeDocument/2006/relationships/image" Target="../media/image1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29.emf"/></Relationships>
</file>

<file path=ppt/slides/_rels/slide179.x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135.emf"/><Relationship Id="rId4" Type="http://schemas.openxmlformats.org/officeDocument/2006/relationships/image" Target="../media/image134.emf"/></Relationships>
</file>

<file path=ppt/slides/_rels/slide183.x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2" Type="http://schemas.openxmlformats.org/officeDocument/2006/relationships/image" Target="../media/image138.emf"/><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image" Target="../media/image14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2" Type="http://schemas.openxmlformats.org/officeDocument/2006/relationships/image" Target="../media/image145.emf"/><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1.emf"/><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5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en-US" sz="2800" dirty="0" smtClean="0"/>
              <a:t>Chapter </a:t>
            </a:r>
            <a:r>
              <a:rPr lang="en-US" sz="2800" dirty="0"/>
              <a:t>7</a:t>
            </a:r>
            <a:r>
              <a:rPr lang="en-US" sz="2800" dirty="0" smtClean="0"/>
              <a:t>: </a:t>
            </a:r>
            <a:br>
              <a:rPr lang="en-US" sz="2800" dirty="0" smtClean="0"/>
            </a:br>
            <a:r>
              <a:rPr lang="en-US" sz="2800" dirty="0" smtClean="0"/>
              <a:t>BGP Implementation</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lstStyle/>
          <a:p>
            <a:r>
              <a:rPr lang="en-US" sz="2400" dirty="0" smtClean="0"/>
              <a:t>CCNP  ROUTE: Implementing IP Routing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a:t>
            </a:r>
            <a:r>
              <a:rPr lang="en-US" dirty="0" smtClean="0"/>
              <a:t>Characteristics	</a:t>
            </a:r>
            <a:endParaRPr lang="en-US" dirty="0"/>
          </a:p>
        </p:txBody>
      </p:sp>
      <p:sp>
        <p:nvSpPr>
          <p:cNvPr id="3" name="Content Placeholder 2"/>
          <p:cNvSpPr>
            <a:spLocks noGrp="1"/>
          </p:cNvSpPr>
          <p:nvPr>
            <p:ph idx="1"/>
          </p:nvPr>
        </p:nvSpPr>
        <p:spPr/>
        <p:txBody>
          <a:bodyPr>
            <a:normAutofit/>
          </a:bodyPr>
          <a:lstStyle/>
          <a:p>
            <a:r>
              <a:rPr lang="en-US" dirty="0"/>
              <a:t>BGP is sometimes categorized as an advanced </a:t>
            </a:r>
            <a:r>
              <a:rPr lang="en-US" dirty="0" smtClean="0"/>
              <a:t>distance vector </a:t>
            </a:r>
            <a:r>
              <a:rPr lang="en-US" dirty="0"/>
              <a:t>protocol, but it is actually a path vector protocol. </a:t>
            </a:r>
          </a:p>
          <a:p>
            <a:r>
              <a:rPr lang="en-US" dirty="0"/>
              <a:t>BGP uses the Transmission Control Protocol (TCP) as its transport protocol, which </a:t>
            </a:r>
            <a:r>
              <a:rPr lang="en-US" dirty="0" smtClean="0"/>
              <a:t>provides connection-oriented </a:t>
            </a:r>
            <a:r>
              <a:rPr lang="en-US" dirty="0"/>
              <a:t>reliable delivery. </a:t>
            </a:r>
            <a:endParaRPr lang="en-US" dirty="0" smtClean="0"/>
          </a:p>
          <a:p>
            <a:r>
              <a:rPr lang="en-US" dirty="0" smtClean="0"/>
              <a:t>In </a:t>
            </a:r>
            <a:r>
              <a:rPr lang="en-US" dirty="0"/>
              <a:t>this way, BGP assumes that its </a:t>
            </a:r>
            <a:r>
              <a:rPr lang="en-US" dirty="0" smtClean="0"/>
              <a:t>communication is </a:t>
            </a:r>
            <a:r>
              <a:rPr lang="en-US" dirty="0"/>
              <a:t>reliable and, therefore, BGP does not have to implement any </a:t>
            </a:r>
            <a:r>
              <a:rPr lang="en-US" dirty="0" smtClean="0"/>
              <a:t>retransmission or </a:t>
            </a:r>
            <a:r>
              <a:rPr lang="en-US" dirty="0"/>
              <a:t>error-recovery mechanisms, like EIGRP does. </a:t>
            </a:r>
            <a:endParaRPr lang="en-US" dirty="0" smtClean="0"/>
          </a:p>
          <a:p>
            <a:r>
              <a:rPr lang="en-US" dirty="0" smtClean="0"/>
              <a:t>BGP </a:t>
            </a:r>
            <a:r>
              <a:rPr lang="en-US" dirty="0"/>
              <a:t>information is carried inside </a:t>
            </a:r>
            <a:r>
              <a:rPr lang="en-US" dirty="0" smtClean="0"/>
              <a:t>TCP segments </a:t>
            </a:r>
            <a:r>
              <a:rPr lang="en-US" dirty="0"/>
              <a:t>using protocol </a:t>
            </a:r>
            <a:r>
              <a:rPr lang="en-US" dirty="0" smtClean="0"/>
              <a:t>179</a:t>
            </a:r>
            <a:endParaRPr lang="en-US" dirty="0"/>
          </a:p>
        </p:txBody>
      </p:sp>
    </p:spTree>
    <p:extLst>
      <p:ext uri="{BB962C8B-B14F-4D97-AF65-F5344CB8AC3E}">
        <p14:creationId xmlns:p14="http://schemas.microsoft.com/office/powerpoint/2010/main" val="20838610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Weight Attribute (Cisco Only)</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53435" y="1070120"/>
            <a:ext cx="7772285" cy="3915409"/>
          </a:xfrm>
          <a:prstGeom prst="rect">
            <a:avLst/>
          </a:prstGeom>
        </p:spPr>
      </p:pic>
      <p:pic>
        <p:nvPicPr>
          <p:cNvPr id="5" name="Picture 4"/>
          <p:cNvPicPr>
            <a:picLocks noChangeAspect="1"/>
          </p:cNvPicPr>
          <p:nvPr/>
        </p:nvPicPr>
        <p:blipFill>
          <a:blip r:embed="rId3"/>
          <a:stretch>
            <a:fillRect/>
          </a:stretch>
        </p:blipFill>
        <p:spPr>
          <a:xfrm>
            <a:off x="950211" y="4872308"/>
            <a:ext cx="7178734" cy="1725124"/>
          </a:xfrm>
          <a:prstGeom prst="rect">
            <a:avLst/>
          </a:prstGeom>
        </p:spPr>
      </p:pic>
    </p:spTree>
    <p:extLst>
      <p:ext uri="{BB962C8B-B14F-4D97-AF65-F5344CB8AC3E}">
        <p14:creationId xmlns:p14="http://schemas.microsoft.com/office/powerpoint/2010/main" val="15116150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the Weight Using Route Maps</a:t>
            </a:r>
          </a:p>
        </p:txBody>
      </p:sp>
      <p:pic>
        <p:nvPicPr>
          <p:cNvPr id="4" name="Content Placeholder 3"/>
          <p:cNvPicPr>
            <a:picLocks noGrp="1" noChangeAspect="1"/>
          </p:cNvPicPr>
          <p:nvPr>
            <p:ph idx="1"/>
          </p:nvPr>
        </p:nvPicPr>
        <p:blipFill>
          <a:blip r:embed="rId2"/>
          <a:stretch>
            <a:fillRect/>
          </a:stretch>
        </p:blipFill>
        <p:spPr>
          <a:xfrm>
            <a:off x="547589" y="1108037"/>
            <a:ext cx="7985321" cy="2837309"/>
          </a:xfrm>
          <a:prstGeom prst="rect">
            <a:avLst/>
          </a:prstGeom>
        </p:spPr>
      </p:pic>
      <p:pic>
        <p:nvPicPr>
          <p:cNvPr id="5" name="Picture 4"/>
          <p:cNvPicPr>
            <a:picLocks noChangeAspect="1"/>
          </p:cNvPicPr>
          <p:nvPr/>
        </p:nvPicPr>
        <p:blipFill>
          <a:blip r:embed="rId3"/>
          <a:stretch>
            <a:fillRect/>
          </a:stretch>
        </p:blipFill>
        <p:spPr>
          <a:xfrm>
            <a:off x="547589" y="3945346"/>
            <a:ext cx="7992926" cy="2588435"/>
          </a:xfrm>
          <a:prstGeom prst="rect">
            <a:avLst/>
          </a:prstGeom>
        </p:spPr>
      </p:pic>
    </p:spTree>
    <p:extLst>
      <p:ext uri="{BB962C8B-B14F-4D97-AF65-F5344CB8AC3E}">
        <p14:creationId xmlns:p14="http://schemas.microsoft.com/office/powerpoint/2010/main" val="19382112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BGP Path Selection</a:t>
            </a:r>
          </a:p>
        </p:txBody>
      </p:sp>
      <p:pic>
        <p:nvPicPr>
          <p:cNvPr id="4" name="Picture 3"/>
          <p:cNvPicPr>
            <a:picLocks noChangeAspect="1"/>
          </p:cNvPicPr>
          <p:nvPr/>
        </p:nvPicPr>
        <p:blipFill>
          <a:blip r:embed="rId2"/>
          <a:stretch>
            <a:fillRect/>
          </a:stretch>
        </p:blipFill>
        <p:spPr>
          <a:xfrm>
            <a:off x="1164037" y="1510318"/>
            <a:ext cx="6751081" cy="4477441"/>
          </a:xfrm>
          <a:prstGeom prst="rect">
            <a:avLst/>
          </a:prstGeom>
        </p:spPr>
      </p:pic>
    </p:spTree>
    <p:extLst>
      <p:ext uri="{BB962C8B-B14F-4D97-AF65-F5344CB8AC3E}">
        <p14:creationId xmlns:p14="http://schemas.microsoft.com/office/powerpoint/2010/main" val="111842372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how </a:t>
            </a:r>
            <a:r>
              <a:rPr lang="en-US" dirty="0" err="1" smtClean="0"/>
              <a:t>ip</a:t>
            </a:r>
            <a:r>
              <a:rPr lang="en-US" dirty="0" smtClean="0"/>
              <a:t> </a:t>
            </a:r>
            <a:r>
              <a:rPr lang="en-US" dirty="0" err="1" smtClean="0"/>
              <a:t>bgp</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153724" y="514110"/>
            <a:ext cx="5646031" cy="2819796"/>
          </a:xfrm>
          <a:prstGeom prst="rect">
            <a:avLst/>
          </a:prstGeom>
        </p:spPr>
      </p:pic>
      <p:pic>
        <p:nvPicPr>
          <p:cNvPr id="5" name="Picture 4"/>
          <p:cNvPicPr>
            <a:picLocks noChangeAspect="1"/>
          </p:cNvPicPr>
          <p:nvPr/>
        </p:nvPicPr>
        <p:blipFill>
          <a:blip r:embed="rId3"/>
          <a:stretch>
            <a:fillRect/>
          </a:stretch>
        </p:blipFill>
        <p:spPr>
          <a:xfrm>
            <a:off x="279400" y="3423119"/>
            <a:ext cx="5758766" cy="2966923"/>
          </a:xfrm>
          <a:prstGeom prst="rect">
            <a:avLst/>
          </a:prstGeom>
        </p:spPr>
      </p:pic>
    </p:spTree>
    <p:extLst>
      <p:ext uri="{BB962C8B-B14F-4D97-AF65-F5344CB8AC3E}">
        <p14:creationId xmlns:p14="http://schemas.microsoft.com/office/powerpoint/2010/main" val="30439820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a:t>
            </a:r>
            <a:r>
              <a:rPr lang="en-US" dirty="0" err="1" smtClean="0"/>
              <a:t>ip</a:t>
            </a:r>
            <a:r>
              <a:rPr lang="en-US" dirty="0" smtClean="0"/>
              <a:t> route </a:t>
            </a:r>
            <a:r>
              <a:rPr lang="en-US" dirty="0" err="1" smtClean="0"/>
              <a:t>bgp</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541818" y="873273"/>
            <a:ext cx="5602182" cy="2836960"/>
          </a:xfrm>
          <a:prstGeom prst="rect">
            <a:avLst/>
          </a:prstGeom>
        </p:spPr>
      </p:pic>
      <p:pic>
        <p:nvPicPr>
          <p:cNvPr id="5" name="Picture 4"/>
          <p:cNvPicPr>
            <a:picLocks noChangeAspect="1"/>
          </p:cNvPicPr>
          <p:nvPr/>
        </p:nvPicPr>
        <p:blipFill>
          <a:blip r:embed="rId4"/>
          <a:stretch>
            <a:fillRect/>
          </a:stretch>
        </p:blipFill>
        <p:spPr>
          <a:xfrm>
            <a:off x="184748" y="3723618"/>
            <a:ext cx="5503509" cy="2863610"/>
          </a:xfrm>
          <a:prstGeom prst="rect">
            <a:avLst/>
          </a:prstGeom>
        </p:spPr>
      </p:pic>
    </p:spTree>
    <p:extLst>
      <p:ext uri="{BB962C8B-B14F-4D97-AF65-F5344CB8AC3E}">
        <p14:creationId xmlns:p14="http://schemas.microsoft.com/office/powerpoint/2010/main" val="20018173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raceroute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57351" y="626471"/>
            <a:ext cx="6786649" cy="3045593"/>
          </a:xfrm>
          <a:prstGeom prst="rect">
            <a:avLst/>
          </a:prstGeom>
        </p:spPr>
      </p:pic>
      <p:grpSp>
        <p:nvGrpSpPr>
          <p:cNvPr id="10" name="Group 9"/>
          <p:cNvGrpSpPr/>
          <p:nvPr/>
        </p:nvGrpSpPr>
        <p:grpSpPr>
          <a:xfrm>
            <a:off x="279400" y="3716566"/>
            <a:ext cx="6725942" cy="3141434"/>
            <a:chOff x="-364247" y="2564040"/>
            <a:chExt cx="9859968" cy="4605220"/>
          </a:xfrm>
        </p:grpSpPr>
        <p:pic>
          <p:nvPicPr>
            <p:cNvPr id="8" name="Picture 7"/>
            <p:cNvPicPr>
              <a:picLocks noChangeAspect="1"/>
            </p:cNvPicPr>
            <p:nvPr/>
          </p:nvPicPr>
          <p:blipFill>
            <a:blip r:embed="rId3"/>
            <a:stretch>
              <a:fillRect/>
            </a:stretch>
          </p:blipFill>
          <p:spPr>
            <a:xfrm>
              <a:off x="-351721" y="2564040"/>
              <a:ext cx="9847442" cy="1729920"/>
            </a:xfrm>
            <a:prstGeom prst="rect">
              <a:avLst/>
            </a:prstGeom>
          </p:spPr>
        </p:pic>
        <p:pic>
          <p:nvPicPr>
            <p:cNvPr id="9" name="Picture 8"/>
            <p:cNvPicPr>
              <a:picLocks noChangeAspect="1"/>
            </p:cNvPicPr>
            <p:nvPr/>
          </p:nvPicPr>
          <p:blipFill>
            <a:blip r:embed="rId4"/>
            <a:stretch>
              <a:fillRect/>
            </a:stretch>
          </p:blipFill>
          <p:spPr>
            <a:xfrm>
              <a:off x="-364247" y="4180059"/>
              <a:ext cx="9847442" cy="2989201"/>
            </a:xfrm>
            <a:prstGeom prst="rect">
              <a:avLst/>
            </a:prstGeom>
          </p:spPr>
        </p:pic>
      </p:grpSp>
    </p:spTree>
    <p:extLst>
      <p:ext uri="{BB962C8B-B14F-4D97-AF65-F5344CB8AC3E}">
        <p14:creationId xmlns:p14="http://schemas.microsoft.com/office/powerpoint/2010/main" val="6802013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ISP3</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79400" y="1108037"/>
            <a:ext cx="7309441" cy="2467680"/>
          </a:xfrm>
          <a:prstGeom prst="rect">
            <a:avLst/>
          </a:prstGeom>
        </p:spPr>
      </p:pic>
      <p:pic>
        <p:nvPicPr>
          <p:cNvPr id="5" name="Picture 4"/>
          <p:cNvPicPr>
            <a:picLocks noChangeAspect="1"/>
          </p:cNvPicPr>
          <p:nvPr/>
        </p:nvPicPr>
        <p:blipFill>
          <a:blip r:embed="rId4"/>
          <a:stretch>
            <a:fillRect/>
          </a:stretch>
        </p:blipFill>
        <p:spPr>
          <a:xfrm>
            <a:off x="1318112" y="4137508"/>
            <a:ext cx="7309441" cy="1615440"/>
          </a:xfrm>
          <a:prstGeom prst="rect">
            <a:avLst/>
          </a:prstGeom>
        </p:spPr>
      </p:pic>
    </p:spTree>
    <p:extLst>
      <p:ext uri="{BB962C8B-B14F-4D97-AF65-F5344CB8AC3E}">
        <p14:creationId xmlns:p14="http://schemas.microsoft.com/office/powerpoint/2010/main" val="92907202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the Weight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749794" y="2044475"/>
            <a:ext cx="7579567" cy="3409128"/>
          </a:xfrm>
          <a:prstGeom prst="rect">
            <a:avLst/>
          </a:prstGeom>
        </p:spPr>
      </p:pic>
    </p:spTree>
    <p:extLst>
      <p:ext uri="{BB962C8B-B14F-4D97-AF65-F5344CB8AC3E}">
        <p14:creationId xmlns:p14="http://schemas.microsoft.com/office/powerpoint/2010/main" val="26708859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the Weight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37685" y="1328214"/>
            <a:ext cx="7203786" cy="4841650"/>
          </a:xfrm>
          <a:prstGeom prst="rect">
            <a:avLst/>
          </a:prstGeom>
        </p:spPr>
      </p:pic>
    </p:spTree>
    <p:extLst>
      <p:ext uri="{BB962C8B-B14F-4D97-AF65-F5344CB8AC3E}">
        <p14:creationId xmlns:p14="http://schemas.microsoft.com/office/powerpoint/2010/main" val="19514661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Local Preference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60951" y="2627871"/>
            <a:ext cx="8557253" cy="2242336"/>
          </a:xfrm>
          <a:prstGeom prst="rect">
            <a:avLst/>
          </a:prstGeom>
        </p:spPr>
      </p:pic>
    </p:spTree>
    <p:extLst>
      <p:ext uri="{BB962C8B-B14F-4D97-AF65-F5344CB8AC3E}">
        <p14:creationId xmlns:p14="http://schemas.microsoft.com/office/powerpoint/2010/main" val="261170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Packet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41697" y="1888650"/>
            <a:ext cx="6395761" cy="2900161"/>
          </a:xfrm>
          <a:prstGeom prst="rect">
            <a:avLst/>
          </a:prstGeom>
        </p:spPr>
      </p:pic>
    </p:spTree>
    <p:extLst>
      <p:ext uri="{BB962C8B-B14F-4D97-AF65-F5344CB8AC3E}">
        <p14:creationId xmlns:p14="http://schemas.microsoft.com/office/powerpoint/2010/main" val="22987539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Local Preference</a:t>
            </a:r>
          </a:p>
        </p:txBody>
      </p:sp>
      <p:pic>
        <p:nvPicPr>
          <p:cNvPr id="4" name="Content Placeholder 3"/>
          <p:cNvPicPr>
            <a:picLocks noGrp="1" noChangeAspect="1"/>
          </p:cNvPicPr>
          <p:nvPr>
            <p:ph idx="1"/>
          </p:nvPr>
        </p:nvPicPr>
        <p:blipFill>
          <a:blip r:embed="rId2"/>
          <a:stretch>
            <a:fillRect/>
          </a:stretch>
        </p:blipFill>
        <p:spPr>
          <a:xfrm>
            <a:off x="279400" y="2240176"/>
            <a:ext cx="8520113" cy="3017411"/>
          </a:xfrm>
          <a:prstGeom prst="rect">
            <a:avLst/>
          </a:prstGeom>
        </p:spPr>
      </p:pic>
    </p:spTree>
    <p:extLst>
      <p:ext uri="{BB962C8B-B14F-4D97-AF65-F5344CB8AC3E}">
        <p14:creationId xmlns:p14="http://schemas.microsoft.com/office/powerpoint/2010/main" val="114883213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AS-Path</a:t>
            </a:r>
          </a:p>
        </p:txBody>
      </p:sp>
      <p:sp>
        <p:nvSpPr>
          <p:cNvPr id="3" name="Content Placeholder 2"/>
          <p:cNvSpPr>
            <a:spLocks noGrp="1"/>
          </p:cNvSpPr>
          <p:nvPr>
            <p:ph idx="1"/>
          </p:nvPr>
        </p:nvSpPr>
        <p:spPr/>
        <p:txBody>
          <a:bodyPr/>
          <a:lstStyle/>
          <a:p>
            <a:r>
              <a:rPr lang="en-US" kern="1200" dirty="0">
                <a:latin typeface="Arial" charset="0"/>
              </a:rPr>
              <a:t>It is complicated to influence other autonomous systems to select a particular path for traffic that is returning to a specific autonomous </a:t>
            </a:r>
            <a:r>
              <a:rPr lang="en-US" kern="1200" dirty="0" smtClean="0">
                <a:latin typeface="Arial" charset="0"/>
              </a:rPr>
              <a:t>system</a:t>
            </a:r>
          </a:p>
          <a:p>
            <a:r>
              <a:rPr lang="en-US" dirty="0" smtClean="0"/>
              <a:t>One </a:t>
            </a:r>
            <a:r>
              <a:rPr lang="en-US" dirty="0"/>
              <a:t>way that an autonomous system can attempt to influence incoming traffic flow </a:t>
            </a:r>
            <a:r>
              <a:rPr lang="en-US" dirty="0" smtClean="0"/>
              <a:t>is by </a:t>
            </a:r>
            <a:r>
              <a:rPr lang="en-US" dirty="0"/>
              <a:t>sending out </a:t>
            </a:r>
            <a:r>
              <a:rPr lang="en-US" dirty="0" err="1"/>
              <a:t>eBGP</a:t>
            </a:r>
            <a:r>
              <a:rPr lang="en-US" dirty="0"/>
              <a:t> updates with an extended AS-path attribute for undesired paths</a:t>
            </a:r>
          </a:p>
        </p:txBody>
      </p:sp>
      <p:pic>
        <p:nvPicPr>
          <p:cNvPr id="5" name="Content Placeholder 4"/>
          <p:cNvPicPr>
            <a:picLocks noChangeAspect="1"/>
          </p:cNvPicPr>
          <p:nvPr/>
        </p:nvPicPr>
        <p:blipFill>
          <a:blip r:embed="rId3"/>
          <a:stretch>
            <a:fillRect/>
          </a:stretch>
        </p:blipFill>
        <p:spPr bwMode="auto">
          <a:xfrm>
            <a:off x="279400" y="4206281"/>
            <a:ext cx="8520113" cy="1916082"/>
          </a:xfrm>
          <a:prstGeom prst="rect">
            <a:avLst/>
          </a:prstGeom>
          <a:noFill/>
          <a:ln w="9525" algn="ctr">
            <a:noFill/>
            <a:miter lim="800000"/>
            <a:headEnd/>
            <a:tailEnd/>
          </a:ln>
        </p:spPr>
      </p:pic>
    </p:spTree>
    <p:extLst>
      <p:ext uri="{BB962C8B-B14F-4D97-AF65-F5344CB8AC3E}">
        <p14:creationId xmlns:p14="http://schemas.microsoft.com/office/powerpoint/2010/main" val="22848656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AS-Path</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64037" y="1510318"/>
            <a:ext cx="6751081" cy="4477441"/>
          </a:xfrm>
          <a:prstGeom prst="rect">
            <a:avLst/>
          </a:prstGeom>
        </p:spPr>
      </p:pic>
    </p:spTree>
    <p:extLst>
      <p:ext uri="{BB962C8B-B14F-4D97-AF65-F5344CB8AC3E}">
        <p14:creationId xmlns:p14="http://schemas.microsoft.com/office/powerpoint/2010/main" val="10381773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AS-Path</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56222" y="1320208"/>
            <a:ext cx="7566711" cy="4857662"/>
          </a:xfrm>
          <a:prstGeom prst="rect">
            <a:avLst/>
          </a:prstGeom>
        </p:spPr>
      </p:pic>
    </p:spTree>
    <p:extLst>
      <p:ext uri="{BB962C8B-B14F-4D97-AF65-F5344CB8AC3E}">
        <p14:creationId xmlns:p14="http://schemas.microsoft.com/office/powerpoint/2010/main" val="21370147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Controlling BGP Routing Updates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544701079"/>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Controlling BGP Routing Updates</a:t>
            </a:r>
          </a:p>
        </p:txBody>
      </p:sp>
      <p:sp>
        <p:nvSpPr>
          <p:cNvPr id="3" name="Content Placeholder 2"/>
          <p:cNvSpPr>
            <a:spLocks noGrp="1"/>
          </p:cNvSpPr>
          <p:nvPr>
            <p:ph idx="1"/>
          </p:nvPr>
        </p:nvSpPr>
        <p:spPr/>
        <p:txBody>
          <a:bodyPr/>
          <a:lstStyle/>
          <a:p>
            <a:r>
              <a:rPr lang="en-US" dirty="0"/>
              <a:t>If there are multiple paths between your network and ISP, you may need to filter </a:t>
            </a:r>
            <a:r>
              <a:rPr lang="en-US" dirty="0" smtClean="0"/>
              <a:t>certain information </a:t>
            </a:r>
            <a:r>
              <a:rPr lang="en-US" dirty="0"/>
              <a:t>during the exchange of BGP updates to influence the route selection or </a:t>
            </a:r>
            <a:r>
              <a:rPr lang="en-US" dirty="0" smtClean="0"/>
              <a:t>to enforce </a:t>
            </a:r>
            <a:r>
              <a:rPr lang="en-US" dirty="0"/>
              <a:t>an administrative policy. </a:t>
            </a:r>
            <a:endParaRPr lang="en-US" dirty="0" smtClean="0"/>
          </a:p>
          <a:p>
            <a:r>
              <a:rPr lang="en-US" dirty="0"/>
              <a:t>BGP peer groups are used to group peers with similar policies together for a </a:t>
            </a:r>
            <a:r>
              <a:rPr lang="en-US" dirty="0" smtClean="0"/>
              <a:t>simpler, more </a:t>
            </a:r>
            <a:r>
              <a:rPr lang="en-US" dirty="0"/>
              <a:t>efficient configuration. </a:t>
            </a:r>
          </a:p>
        </p:txBody>
      </p:sp>
    </p:spTree>
    <p:extLst>
      <p:ext uri="{BB962C8B-B14F-4D97-AF65-F5344CB8AC3E}">
        <p14:creationId xmlns:p14="http://schemas.microsoft.com/office/powerpoint/2010/main" val="377824651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BGP Routing Updates</a:t>
            </a:r>
          </a:p>
        </p:txBody>
      </p:sp>
      <p:sp>
        <p:nvSpPr>
          <p:cNvPr id="3" name="Content Placeholder 2"/>
          <p:cNvSpPr>
            <a:spLocks noGrp="1"/>
          </p:cNvSpPr>
          <p:nvPr>
            <p:ph idx="1"/>
          </p:nvPr>
        </p:nvSpPr>
        <p:spPr/>
        <p:txBody>
          <a:bodyPr/>
          <a:lstStyle/>
          <a:p>
            <a:r>
              <a:rPr lang="en-US" dirty="0"/>
              <a:t>BGP Filtering Using Prefix </a:t>
            </a:r>
            <a:r>
              <a:rPr lang="en-US" dirty="0" smtClean="0"/>
              <a:t>Lists</a:t>
            </a:r>
          </a:p>
          <a:p>
            <a:r>
              <a:rPr lang="en-US" dirty="0"/>
              <a:t>BGP Filtering Using AS-Path Access </a:t>
            </a:r>
            <a:r>
              <a:rPr lang="en-US" dirty="0" smtClean="0"/>
              <a:t>Lists</a:t>
            </a:r>
          </a:p>
          <a:p>
            <a:r>
              <a:rPr lang="en-US" dirty="0"/>
              <a:t>BGP Filtering Using Route </a:t>
            </a:r>
            <a:r>
              <a:rPr lang="en-US" dirty="0" smtClean="0"/>
              <a:t>Maps</a:t>
            </a:r>
          </a:p>
          <a:p>
            <a:r>
              <a:rPr lang="en-US" smtClean="0"/>
              <a:t>Filtering Order</a:t>
            </a:r>
            <a:endParaRPr lang="en-US" dirty="0" smtClean="0"/>
          </a:p>
        </p:txBody>
      </p:sp>
    </p:spTree>
    <p:extLst>
      <p:ext uri="{BB962C8B-B14F-4D97-AF65-F5344CB8AC3E}">
        <p14:creationId xmlns:p14="http://schemas.microsoft.com/office/powerpoint/2010/main" val="310834984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 Filtering Using Prefix Lists</a:t>
            </a:r>
            <a:endParaRPr lang="en-US" dirty="0"/>
          </a:p>
        </p:txBody>
      </p:sp>
      <p:sp>
        <p:nvSpPr>
          <p:cNvPr id="3" name="Content Placeholder 2"/>
          <p:cNvSpPr>
            <a:spLocks noGrp="1"/>
          </p:cNvSpPr>
          <p:nvPr>
            <p:ph idx="1"/>
          </p:nvPr>
        </p:nvSpPr>
        <p:spPr/>
        <p:txBody>
          <a:bodyPr/>
          <a:lstStyle/>
          <a:p>
            <a:r>
              <a:rPr lang="en-US" dirty="0"/>
              <a:t>The </a:t>
            </a:r>
            <a:r>
              <a:rPr lang="en-US" b="1" dirty="0">
                <a:latin typeface="Consolas" panose="020B0609020204030204" pitchFamily="49" charset="0"/>
                <a:cs typeface="Consolas" panose="020B0609020204030204" pitchFamily="49" charset="0"/>
              </a:rPr>
              <a:t>neighbor </a:t>
            </a:r>
            <a:r>
              <a:rPr lang="en-US" i="1" dirty="0" err="1">
                <a:latin typeface="Consolas" panose="020B0609020204030204" pitchFamily="49" charset="0"/>
                <a:cs typeface="Consolas" panose="020B0609020204030204" pitchFamily="49" charset="0"/>
              </a:rPr>
              <a:t>ip</a:t>
            </a:r>
            <a:r>
              <a:rPr lang="en-US" i="1" dirty="0">
                <a:latin typeface="Consolas" panose="020B0609020204030204" pitchFamily="49" charset="0"/>
                <a:cs typeface="Consolas" panose="020B0609020204030204" pitchFamily="49" charset="0"/>
              </a:rPr>
              <a:t>-address </a:t>
            </a:r>
            <a:r>
              <a:rPr lang="en-US" b="1" dirty="0">
                <a:latin typeface="Consolas" panose="020B0609020204030204" pitchFamily="49" charset="0"/>
                <a:cs typeface="Consolas" panose="020B0609020204030204" pitchFamily="49" charset="0"/>
              </a:rPr>
              <a:t>prefix-list </a:t>
            </a:r>
            <a:r>
              <a:rPr lang="en-US" i="1" dirty="0">
                <a:latin typeface="Consolas" panose="020B0609020204030204" pitchFamily="49" charset="0"/>
                <a:cs typeface="Consolas" panose="020B0609020204030204" pitchFamily="49" charset="0"/>
              </a:rPr>
              <a:t>prefix-list-name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in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out </a:t>
            </a:r>
            <a:r>
              <a:rPr lang="en-US" dirty="0">
                <a:latin typeface="Consolas" panose="020B0609020204030204" pitchFamily="49" charset="0"/>
                <a:cs typeface="Consolas" panose="020B0609020204030204" pitchFamily="49" charset="0"/>
              </a:rPr>
              <a:t>} </a:t>
            </a:r>
            <a:r>
              <a:rPr lang="en-US" dirty="0"/>
              <a:t>router configuration </a:t>
            </a:r>
            <a:r>
              <a:rPr lang="en-US" dirty="0" smtClean="0"/>
              <a:t>command is </a:t>
            </a:r>
            <a:r>
              <a:rPr lang="en-US" dirty="0"/>
              <a:t>used to apply a prefix list to routes from or to a neighbor.</a:t>
            </a:r>
          </a:p>
        </p:txBody>
      </p:sp>
      <p:pic>
        <p:nvPicPr>
          <p:cNvPr id="4" name="Picture 3"/>
          <p:cNvPicPr>
            <a:picLocks noChangeAspect="1"/>
          </p:cNvPicPr>
          <p:nvPr/>
        </p:nvPicPr>
        <p:blipFill>
          <a:blip r:embed="rId2"/>
          <a:stretch>
            <a:fillRect/>
          </a:stretch>
        </p:blipFill>
        <p:spPr>
          <a:xfrm>
            <a:off x="884857" y="3939066"/>
            <a:ext cx="7309441" cy="1920720"/>
          </a:xfrm>
          <a:prstGeom prst="rect">
            <a:avLst/>
          </a:prstGeom>
        </p:spPr>
      </p:pic>
    </p:spTree>
    <p:extLst>
      <p:ext uri="{BB962C8B-B14F-4D97-AF65-F5344CB8AC3E}">
        <p14:creationId xmlns:p14="http://schemas.microsoft.com/office/powerpoint/2010/main" val="13159888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Filtering Using Prefix </a:t>
            </a:r>
            <a:r>
              <a:rPr lang="en-US" dirty="0" smtClean="0"/>
              <a:t>Lists - Example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595260" y="1284834"/>
            <a:ext cx="5126761" cy="1933440"/>
          </a:xfrm>
          <a:prstGeom prst="rect">
            <a:avLst/>
          </a:prstGeom>
        </p:spPr>
      </p:pic>
      <p:pic>
        <p:nvPicPr>
          <p:cNvPr id="5" name="Picture 4"/>
          <p:cNvPicPr>
            <a:picLocks noChangeAspect="1"/>
          </p:cNvPicPr>
          <p:nvPr/>
        </p:nvPicPr>
        <p:blipFill>
          <a:blip r:embed="rId4"/>
          <a:stretch>
            <a:fillRect/>
          </a:stretch>
        </p:blipFill>
        <p:spPr>
          <a:xfrm>
            <a:off x="884857" y="4169311"/>
            <a:ext cx="7309441" cy="1475520"/>
          </a:xfrm>
          <a:prstGeom prst="rect">
            <a:avLst/>
          </a:prstGeom>
        </p:spPr>
      </p:pic>
    </p:spTree>
    <p:extLst>
      <p:ext uri="{BB962C8B-B14F-4D97-AF65-F5344CB8AC3E}">
        <p14:creationId xmlns:p14="http://schemas.microsoft.com/office/powerpoint/2010/main" val="21599249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 Filtering Using AS-Path Access </a:t>
            </a:r>
            <a:r>
              <a:rPr lang="en-US" dirty="0" smtClean="0"/>
              <a:t>Lists</a:t>
            </a:r>
            <a:endParaRPr lang="en-US" dirty="0"/>
          </a:p>
        </p:txBody>
      </p:sp>
      <p:sp>
        <p:nvSpPr>
          <p:cNvPr id="3" name="Content Placeholder 2"/>
          <p:cNvSpPr>
            <a:spLocks noGrp="1"/>
          </p:cNvSpPr>
          <p:nvPr>
            <p:ph idx="1"/>
          </p:nvPr>
        </p:nvSpPr>
        <p:spPr>
          <a:xfrm>
            <a:off x="279401" y="2878841"/>
            <a:ext cx="8520354" cy="3435898"/>
          </a:xfrm>
        </p:spPr>
        <p:txBody>
          <a:bodyPr/>
          <a:lstStyle/>
          <a:p>
            <a:r>
              <a:rPr lang="en-US" dirty="0"/>
              <a:t>The autonomous system path access list is defined by the </a:t>
            </a:r>
            <a:r>
              <a:rPr lang="en-US" b="1" dirty="0" err="1">
                <a:latin typeface="Consolas" panose="020B0609020204030204" pitchFamily="49" charset="0"/>
                <a:cs typeface="Consolas" panose="020B0609020204030204" pitchFamily="49" charset="0"/>
              </a:rPr>
              <a:t>ip</a:t>
            </a:r>
            <a:r>
              <a:rPr lang="en-US" b="1" dirty="0">
                <a:latin typeface="Consolas" panose="020B0609020204030204" pitchFamily="49" charset="0"/>
                <a:cs typeface="Consolas" panose="020B0609020204030204" pitchFamily="49" charset="0"/>
              </a:rPr>
              <a:t> as-path access-list </a:t>
            </a:r>
            <a:r>
              <a:rPr lang="en-US" i="1" dirty="0" err="1" smtClean="0">
                <a:latin typeface="Consolas" panose="020B0609020204030204" pitchFamily="49" charset="0"/>
                <a:cs typeface="Consolas" panose="020B0609020204030204" pitchFamily="49" charset="0"/>
              </a:rPr>
              <a:t>accesslist</a:t>
            </a:r>
            <a:r>
              <a:rPr lang="en-US" i="1" dirty="0" smtClean="0">
                <a:latin typeface="Consolas" panose="020B0609020204030204" pitchFamily="49" charset="0"/>
                <a:cs typeface="Consolas" panose="020B0609020204030204" pitchFamily="49" charset="0"/>
              </a:rPr>
              <a:t>-number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permit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deny </a:t>
            </a:r>
            <a:r>
              <a:rPr lang="en-US" dirty="0">
                <a:latin typeface="Consolas" panose="020B0609020204030204" pitchFamily="49" charset="0"/>
                <a:cs typeface="Consolas" panose="020B0609020204030204" pitchFamily="49" charset="0"/>
              </a:rPr>
              <a:t>} </a:t>
            </a:r>
            <a:r>
              <a:rPr lang="en-US" i="1" dirty="0" err="1"/>
              <a:t>regexp</a:t>
            </a:r>
            <a:r>
              <a:rPr lang="en-US" i="1" dirty="0"/>
              <a:t> </a:t>
            </a:r>
            <a:r>
              <a:rPr lang="en-US" dirty="0"/>
              <a:t>global configuration command</a:t>
            </a:r>
          </a:p>
        </p:txBody>
      </p:sp>
      <p:pic>
        <p:nvPicPr>
          <p:cNvPr id="5" name="Picture 4"/>
          <p:cNvPicPr>
            <a:picLocks noChangeAspect="1"/>
          </p:cNvPicPr>
          <p:nvPr/>
        </p:nvPicPr>
        <p:blipFill>
          <a:blip r:embed="rId2"/>
          <a:stretch>
            <a:fillRect/>
          </a:stretch>
        </p:blipFill>
        <p:spPr>
          <a:xfrm>
            <a:off x="859476" y="856361"/>
            <a:ext cx="7309441" cy="2022480"/>
          </a:xfrm>
          <a:prstGeom prst="rect">
            <a:avLst/>
          </a:prstGeom>
        </p:spPr>
      </p:pic>
      <p:pic>
        <p:nvPicPr>
          <p:cNvPr id="6" name="Picture 5"/>
          <p:cNvPicPr>
            <a:picLocks noChangeAspect="1"/>
          </p:cNvPicPr>
          <p:nvPr/>
        </p:nvPicPr>
        <p:blipFill>
          <a:blip r:embed="rId3"/>
          <a:stretch>
            <a:fillRect/>
          </a:stretch>
        </p:blipFill>
        <p:spPr>
          <a:xfrm>
            <a:off x="884857" y="4186758"/>
            <a:ext cx="7258681" cy="2454960"/>
          </a:xfrm>
          <a:prstGeom prst="rect">
            <a:avLst/>
          </a:prstGeom>
        </p:spPr>
      </p:pic>
    </p:spTree>
    <p:extLst>
      <p:ext uri="{BB962C8B-B14F-4D97-AF65-F5344CB8AC3E}">
        <p14:creationId xmlns:p14="http://schemas.microsoft.com/office/powerpoint/2010/main" val="1020049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Characteristics	</a:t>
            </a:r>
          </a:p>
        </p:txBody>
      </p:sp>
      <p:sp>
        <p:nvSpPr>
          <p:cNvPr id="3" name="Content Placeholder 2"/>
          <p:cNvSpPr>
            <a:spLocks noGrp="1"/>
          </p:cNvSpPr>
          <p:nvPr>
            <p:ph idx="1"/>
          </p:nvPr>
        </p:nvSpPr>
        <p:spPr/>
        <p:txBody>
          <a:bodyPr>
            <a:normAutofit lnSpcReduction="10000"/>
          </a:bodyPr>
          <a:lstStyle/>
          <a:p>
            <a:r>
              <a:rPr lang="en-US" dirty="0"/>
              <a:t>Two routers speaking BGP (called </a:t>
            </a:r>
            <a:r>
              <a:rPr lang="en-US" i="1" dirty="0"/>
              <a:t>BGP speakers </a:t>
            </a:r>
            <a:r>
              <a:rPr lang="en-US" dirty="0"/>
              <a:t>) establish a TCP connection with </a:t>
            </a:r>
            <a:r>
              <a:rPr lang="en-US" dirty="0" smtClean="0"/>
              <a:t>one another </a:t>
            </a:r>
            <a:r>
              <a:rPr lang="en-US" dirty="0"/>
              <a:t>and exchange messages to open and confirm the connection parameters. </a:t>
            </a:r>
            <a:endParaRPr lang="en-US" dirty="0" smtClean="0"/>
          </a:p>
          <a:p>
            <a:r>
              <a:rPr lang="en-US" dirty="0" smtClean="0"/>
              <a:t>These two </a:t>
            </a:r>
            <a:r>
              <a:rPr lang="en-US" dirty="0"/>
              <a:t>routers are called BGP </a:t>
            </a:r>
            <a:r>
              <a:rPr lang="en-US" i="1" dirty="0"/>
              <a:t>peer </a:t>
            </a:r>
            <a:r>
              <a:rPr lang="en-US" dirty="0"/>
              <a:t>routers or BGP </a:t>
            </a:r>
            <a:r>
              <a:rPr lang="en-US" i="1" dirty="0"/>
              <a:t>neighbors </a:t>
            </a:r>
            <a:endParaRPr lang="en-US" dirty="0"/>
          </a:p>
          <a:p>
            <a:r>
              <a:rPr lang="en-US" dirty="0"/>
              <a:t>After the TCP connection is made, the routers exchange their full BGP tables </a:t>
            </a:r>
          </a:p>
          <a:p>
            <a:r>
              <a:rPr lang="en-US" dirty="0" smtClean="0"/>
              <a:t>However</a:t>
            </a:r>
            <a:r>
              <a:rPr lang="en-US" dirty="0"/>
              <a:t>, because the connection is </a:t>
            </a:r>
            <a:r>
              <a:rPr lang="en-US" dirty="0" smtClean="0"/>
              <a:t>reliable, BGP </a:t>
            </a:r>
            <a:r>
              <a:rPr lang="en-US" dirty="0"/>
              <a:t>routers need to send only changes (incremental updates) after </a:t>
            </a:r>
            <a:r>
              <a:rPr lang="en-US" dirty="0" smtClean="0"/>
              <a:t>that.</a:t>
            </a:r>
          </a:p>
          <a:p>
            <a:r>
              <a:rPr lang="en-US" dirty="0" smtClean="0"/>
              <a:t>Periodic routing updates </a:t>
            </a:r>
            <a:r>
              <a:rPr lang="en-US" dirty="0"/>
              <a:t>are not required on a reliable link, so triggered updates are used. </a:t>
            </a:r>
            <a:endParaRPr lang="en-US" dirty="0" smtClean="0"/>
          </a:p>
          <a:p>
            <a:r>
              <a:rPr lang="en-US" dirty="0" smtClean="0"/>
              <a:t>BGP </a:t>
            </a:r>
            <a:r>
              <a:rPr lang="en-US" dirty="0"/>
              <a:t>sends </a:t>
            </a:r>
            <a:r>
              <a:rPr lang="en-US" dirty="0" err="1" smtClean="0"/>
              <a:t>keepalive</a:t>
            </a:r>
            <a:r>
              <a:rPr lang="en-US" dirty="0"/>
              <a:t> </a:t>
            </a:r>
            <a:r>
              <a:rPr lang="en-US" dirty="0" smtClean="0"/>
              <a:t>messages</a:t>
            </a:r>
            <a:r>
              <a:rPr lang="en-US" dirty="0"/>
              <a:t>, similar to the hello messages sent by OSPF and EIGRP.</a:t>
            </a:r>
          </a:p>
        </p:txBody>
      </p:sp>
    </p:spTree>
    <p:extLst>
      <p:ext uri="{BB962C8B-B14F-4D97-AF65-F5344CB8AC3E}">
        <p14:creationId xmlns:p14="http://schemas.microsoft.com/office/powerpoint/2010/main" val="12955354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 Filtering Using AS-Path Access </a:t>
            </a:r>
            <a:r>
              <a:rPr lang="en-US" dirty="0" smtClean="0"/>
              <a:t>Lists</a:t>
            </a:r>
            <a:endParaRPr lang="en-US" dirty="0"/>
          </a:p>
        </p:txBody>
      </p:sp>
      <p:sp>
        <p:nvSpPr>
          <p:cNvPr id="3" name="Content Placeholder 2"/>
          <p:cNvSpPr>
            <a:spLocks noGrp="1"/>
          </p:cNvSpPr>
          <p:nvPr>
            <p:ph idx="1"/>
          </p:nvPr>
        </p:nvSpPr>
        <p:spPr/>
        <p:txBody>
          <a:bodyPr/>
          <a:lstStyle/>
          <a:p>
            <a:r>
              <a:rPr lang="en-US" dirty="0"/>
              <a:t>The </a:t>
            </a:r>
            <a:r>
              <a:rPr lang="en-US" b="1" dirty="0">
                <a:latin typeface="Consolas" panose="020B0609020204030204" pitchFamily="49" charset="0"/>
                <a:cs typeface="Consolas" panose="020B0609020204030204" pitchFamily="49" charset="0"/>
              </a:rPr>
              <a:t>neighbor </a:t>
            </a:r>
            <a:r>
              <a:rPr lang="en-US" i="1" dirty="0" err="1">
                <a:latin typeface="Consolas" panose="020B0609020204030204" pitchFamily="49" charset="0"/>
                <a:cs typeface="Consolas" panose="020B0609020204030204" pitchFamily="49" charset="0"/>
              </a:rPr>
              <a:t>ip</a:t>
            </a:r>
            <a:r>
              <a:rPr lang="en-US" i="1" dirty="0">
                <a:latin typeface="Consolas" panose="020B0609020204030204" pitchFamily="49" charset="0"/>
                <a:cs typeface="Consolas" panose="020B0609020204030204" pitchFamily="49" charset="0"/>
              </a:rPr>
              <a:t>-address </a:t>
            </a:r>
            <a:r>
              <a:rPr lang="en-US" b="1" dirty="0">
                <a:latin typeface="Consolas" panose="020B0609020204030204" pitchFamily="49" charset="0"/>
                <a:cs typeface="Consolas" panose="020B0609020204030204" pitchFamily="49" charset="0"/>
              </a:rPr>
              <a:t>filter-list </a:t>
            </a:r>
            <a:r>
              <a:rPr lang="en-US" i="1" dirty="0">
                <a:latin typeface="Consolas" panose="020B0609020204030204" pitchFamily="49" charset="0"/>
                <a:cs typeface="Consolas" panose="020B0609020204030204" pitchFamily="49" charset="0"/>
              </a:rPr>
              <a:t>access-list-number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in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out </a:t>
            </a:r>
            <a:r>
              <a:rPr lang="en-US" dirty="0">
                <a:latin typeface="Consolas" panose="020B0609020204030204" pitchFamily="49" charset="0"/>
                <a:cs typeface="Consolas" panose="020B0609020204030204" pitchFamily="49" charset="0"/>
              </a:rPr>
              <a:t>} </a:t>
            </a:r>
            <a:r>
              <a:rPr lang="en-US" dirty="0"/>
              <a:t>router </a:t>
            </a:r>
            <a:r>
              <a:rPr lang="en-US" dirty="0" smtClean="0"/>
              <a:t>configuration command </a:t>
            </a:r>
            <a:r>
              <a:rPr lang="en-US" dirty="0"/>
              <a:t>is used to apply an AS-path access list to routes from or to a neighbor.</a:t>
            </a:r>
          </a:p>
        </p:txBody>
      </p:sp>
      <p:pic>
        <p:nvPicPr>
          <p:cNvPr id="4" name="Picture 3"/>
          <p:cNvPicPr>
            <a:picLocks noChangeAspect="1"/>
          </p:cNvPicPr>
          <p:nvPr/>
        </p:nvPicPr>
        <p:blipFill>
          <a:blip r:embed="rId2"/>
          <a:stretch>
            <a:fillRect/>
          </a:stretch>
        </p:blipFill>
        <p:spPr>
          <a:xfrm>
            <a:off x="859477" y="3749039"/>
            <a:ext cx="7360201" cy="1908000"/>
          </a:xfrm>
          <a:prstGeom prst="rect">
            <a:avLst/>
          </a:prstGeom>
        </p:spPr>
      </p:pic>
    </p:spTree>
    <p:extLst>
      <p:ext uri="{BB962C8B-B14F-4D97-AF65-F5344CB8AC3E}">
        <p14:creationId xmlns:p14="http://schemas.microsoft.com/office/powerpoint/2010/main" val="380111075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Filtering Using AS-Path Access </a:t>
            </a:r>
            <a:r>
              <a:rPr lang="en-US" dirty="0" smtClean="0"/>
              <a:t>Lists - Example</a:t>
            </a:r>
            <a:endParaRPr lang="en-US" dirty="0"/>
          </a:p>
        </p:txBody>
      </p:sp>
      <p:pic>
        <p:nvPicPr>
          <p:cNvPr id="4" name="Content Placeholder 3"/>
          <p:cNvPicPr>
            <a:picLocks noGrp="1" noChangeAspect="1"/>
          </p:cNvPicPr>
          <p:nvPr>
            <p:ph idx="1"/>
          </p:nvPr>
        </p:nvPicPr>
        <p:blipFill>
          <a:blip r:embed="rId3"/>
          <a:stretch>
            <a:fillRect/>
          </a:stretch>
        </p:blipFill>
        <p:spPr>
          <a:xfrm>
            <a:off x="834769" y="1501985"/>
            <a:ext cx="7410961" cy="2264160"/>
          </a:xfrm>
          <a:prstGeom prst="rect">
            <a:avLst/>
          </a:prstGeom>
        </p:spPr>
      </p:pic>
      <p:pic>
        <p:nvPicPr>
          <p:cNvPr id="5" name="Picture 4"/>
          <p:cNvPicPr>
            <a:picLocks noChangeAspect="1"/>
          </p:cNvPicPr>
          <p:nvPr/>
        </p:nvPicPr>
        <p:blipFill>
          <a:blip r:embed="rId4"/>
          <a:stretch>
            <a:fillRect/>
          </a:stretch>
        </p:blipFill>
        <p:spPr>
          <a:xfrm>
            <a:off x="834769" y="4160093"/>
            <a:ext cx="7410961" cy="1971600"/>
          </a:xfrm>
          <a:prstGeom prst="rect">
            <a:avLst/>
          </a:prstGeom>
        </p:spPr>
      </p:pic>
    </p:spTree>
    <p:extLst>
      <p:ext uri="{BB962C8B-B14F-4D97-AF65-F5344CB8AC3E}">
        <p14:creationId xmlns:p14="http://schemas.microsoft.com/office/powerpoint/2010/main" val="38668489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Filtering Using Route Maps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 </a:t>
            </a:r>
            <a:r>
              <a:rPr lang="en-US" dirty="0"/>
              <a:t>route map can </a:t>
            </a:r>
            <a:r>
              <a:rPr lang="en-US" dirty="0" smtClean="0"/>
              <a:t>match and </a:t>
            </a:r>
            <a:r>
              <a:rPr lang="en-US" dirty="0"/>
              <a:t>set several different BGP attributes, including the following:</a:t>
            </a:r>
          </a:p>
          <a:p>
            <a:pPr lvl="1"/>
            <a:r>
              <a:rPr lang="en-US" dirty="0" smtClean="0"/>
              <a:t>Origin</a:t>
            </a:r>
            <a:endParaRPr lang="en-US" dirty="0"/>
          </a:p>
          <a:p>
            <a:pPr lvl="1"/>
            <a:r>
              <a:rPr lang="en-US" dirty="0" smtClean="0"/>
              <a:t>Next </a:t>
            </a:r>
            <a:r>
              <a:rPr lang="en-US" dirty="0"/>
              <a:t>hop</a:t>
            </a:r>
          </a:p>
          <a:p>
            <a:pPr lvl="1"/>
            <a:r>
              <a:rPr lang="en-US" dirty="0" smtClean="0"/>
              <a:t>Community</a:t>
            </a:r>
            <a:endParaRPr lang="en-US" dirty="0"/>
          </a:p>
          <a:p>
            <a:pPr lvl="1"/>
            <a:r>
              <a:rPr lang="en-US" dirty="0" smtClean="0"/>
              <a:t>Local </a:t>
            </a:r>
            <a:r>
              <a:rPr lang="en-US" dirty="0"/>
              <a:t>preference</a:t>
            </a:r>
          </a:p>
          <a:p>
            <a:pPr lvl="1"/>
            <a:r>
              <a:rPr lang="en-US" dirty="0" smtClean="0"/>
              <a:t>MED</a:t>
            </a:r>
            <a:endParaRPr lang="en-US" dirty="0"/>
          </a:p>
          <a:p>
            <a:pPr marL="0" indent="0">
              <a:buNone/>
            </a:pPr>
            <a:r>
              <a:rPr lang="en-US" dirty="0"/>
              <a:t>Route maps can match based on other items, including the following:</a:t>
            </a:r>
          </a:p>
          <a:p>
            <a:pPr lvl="1"/>
            <a:r>
              <a:rPr lang="en-US" dirty="0" smtClean="0"/>
              <a:t>Network </a:t>
            </a:r>
            <a:r>
              <a:rPr lang="en-US" dirty="0"/>
              <a:t>number and subnet mask (with an IP prefix list)</a:t>
            </a:r>
          </a:p>
          <a:p>
            <a:pPr lvl="1"/>
            <a:r>
              <a:rPr lang="en-US" dirty="0" smtClean="0"/>
              <a:t>Route </a:t>
            </a:r>
            <a:r>
              <a:rPr lang="en-US" dirty="0"/>
              <a:t>originator</a:t>
            </a:r>
          </a:p>
          <a:p>
            <a:pPr lvl="1"/>
            <a:r>
              <a:rPr lang="en-US" dirty="0" smtClean="0"/>
              <a:t>Tag an </a:t>
            </a:r>
            <a:r>
              <a:rPr lang="en-US" dirty="0"/>
              <a:t>IGP route</a:t>
            </a:r>
          </a:p>
          <a:p>
            <a:pPr lvl="1"/>
            <a:r>
              <a:rPr lang="en-US" dirty="0" smtClean="0"/>
              <a:t>AS-path</a:t>
            </a:r>
            <a:endParaRPr lang="en-US" dirty="0"/>
          </a:p>
          <a:p>
            <a:pPr lvl="1"/>
            <a:r>
              <a:rPr lang="en-US" dirty="0" smtClean="0"/>
              <a:t>Route </a:t>
            </a:r>
            <a:r>
              <a:rPr lang="en-US" dirty="0"/>
              <a:t>type (internal or external)</a:t>
            </a:r>
          </a:p>
        </p:txBody>
      </p:sp>
    </p:spTree>
    <p:extLst>
      <p:ext uri="{BB962C8B-B14F-4D97-AF65-F5344CB8AC3E}">
        <p14:creationId xmlns:p14="http://schemas.microsoft.com/office/powerpoint/2010/main" val="88062495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Filtering Using Route Maps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84857" y="963965"/>
            <a:ext cx="7309441" cy="2124240"/>
          </a:xfrm>
          <a:prstGeom prst="rect">
            <a:avLst/>
          </a:prstGeom>
        </p:spPr>
      </p:pic>
      <p:pic>
        <p:nvPicPr>
          <p:cNvPr id="5" name="Picture 4"/>
          <p:cNvPicPr>
            <a:picLocks noChangeAspect="1"/>
          </p:cNvPicPr>
          <p:nvPr/>
        </p:nvPicPr>
        <p:blipFill>
          <a:blip r:embed="rId3"/>
          <a:stretch>
            <a:fillRect/>
          </a:stretch>
        </p:blipFill>
        <p:spPr>
          <a:xfrm>
            <a:off x="1306724" y="3088205"/>
            <a:ext cx="6465706" cy="3566796"/>
          </a:xfrm>
          <a:prstGeom prst="rect">
            <a:avLst/>
          </a:prstGeom>
        </p:spPr>
      </p:pic>
    </p:spTree>
    <p:extLst>
      <p:ext uri="{BB962C8B-B14F-4D97-AF65-F5344CB8AC3E}">
        <p14:creationId xmlns:p14="http://schemas.microsoft.com/office/powerpoint/2010/main" val="398785851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Peer Groups</a:t>
            </a:r>
          </a:p>
        </p:txBody>
      </p:sp>
      <p:sp>
        <p:nvSpPr>
          <p:cNvPr id="3" name="Content Placeholder 2"/>
          <p:cNvSpPr>
            <a:spLocks noGrp="1"/>
          </p:cNvSpPr>
          <p:nvPr>
            <p:ph idx="1"/>
          </p:nvPr>
        </p:nvSpPr>
        <p:spPr/>
        <p:txBody>
          <a:bodyPr>
            <a:normAutofit lnSpcReduction="10000"/>
          </a:bodyPr>
          <a:lstStyle/>
          <a:p>
            <a:r>
              <a:rPr lang="en-US" dirty="0"/>
              <a:t>In BGP, many neighbors are often configured with the same </a:t>
            </a:r>
            <a:r>
              <a:rPr lang="en-US" dirty="0" smtClean="0"/>
              <a:t> update policies. </a:t>
            </a:r>
          </a:p>
          <a:p>
            <a:r>
              <a:rPr lang="en-US" dirty="0" smtClean="0"/>
              <a:t>On </a:t>
            </a:r>
            <a:r>
              <a:rPr lang="en-US" dirty="0"/>
              <a:t>a Cisco IOS router, neighbors with </a:t>
            </a:r>
            <a:r>
              <a:rPr lang="en-US" dirty="0" smtClean="0"/>
              <a:t>the same </a:t>
            </a:r>
            <a:r>
              <a:rPr lang="en-US" dirty="0"/>
              <a:t>update policies can be grouped into peer groups to simplify configuration </a:t>
            </a:r>
            <a:r>
              <a:rPr lang="en-US" dirty="0" smtClean="0"/>
              <a:t>and, more </a:t>
            </a:r>
            <a:r>
              <a:rPr lang="en-US" dirty="0"/>
              <a:t>important, to make updating more efficient and improve performance. </a:t>
            </a:r>
            <a:endParaRPr lang="en-US" dirty="0" smtClean="0"/>
          </a:p>
          <a:p>
            <a:r>
              <a:rPr lang="en-US" dirty="0" smtClean="0"/>
              <a:t>A </a:t>
            </a:r>
            <a:r>
              <a:rPr lang="en-US" dirty="0"/>
              <a:t>peer group’s configuration can have many BGP features, including the following:</a:t>
            </a:r>
          </a:p>
          <a:p>
            <a:pPr lvl="1"/>
            <a:r>
              <a:rPr lang="en-US" dirty="0" smtClean="0"/>
              <a:t>update-source</a:t>
            </a:r>
            <a:endParaRPr lang="en-US" dirty="0"/>
          </a:p>
          <a:p>
            <a:pPr lvl="1"/>
            <a:r>
              <a:rPr lang="en-US" dirty="0" smtClean="0"/>
              <a:t>next-hop-self</a:t>
            </a:r>
            <a:endParaRPr lang="en-US" dirty="0"/>
          </a:p>
          <a:p>
            <a:pPr lvl="1"/>
            <a:r>
              <a:rPr lang="en-US" dirty="0" err="1" smtClean="0"/>
              <a:t>ebgp-multihop</a:t>
            </a:r>
            <a:endParaRPr lang="en-US" dirty="0"/>
          </a:p>
          <a:p>
            <a:pPr lvl="1"/>
            <a:r>
              <a:rPr lang="en-US" dirty="0" smtClean="0"/>
              <a:t>Authentication </a:t>
            </a:r>
            <a:r>
              <a:rPr lang="en-US" dirty="0"/>
              <a:t>of the BGP sessions </a:t>
            </a:r>
            <a:endParaRPr lang="en-US" dirty="0" smtClean="0"/>
          </a:p>
          <a:p>
            <a:pPr lvl="1"/>
            <a:r>
              <a:rPr lang="en-US" dirty="0" smtClean="0"/>
              <a:t>Change </a:t>
            </a:r>
            <a:r>
              <a:rPr lang="en-US" dirty="0"/>
              <a:t>the weight of routes received</a:t>
            </a:r>
          </a:p>
          <a:p>
            <a:pPr lvl="1"/>
            <a:r>
              <a:rPr lang="en-US" dirty="0" smtClean="0"/>
              <a:t>Filter </a:t>
            </a:r>
            <a:r>
              <a:rPr lang="en-US" dirty="0"/>
              <a:t>incoming or outgoing </a:t>
            </a:r>
            <a:r>
              <a:rPr lang="en-US" dirty="0" smtClean="0"/>
              <a:t>routes</a:t>
            </a:r>
            <a:endParaRPr lang="en-US" dirty="0"/>
          </a:p>
        </p:txBody>
      </p:sp>
    </p:spTree>
    <p:extLst>
      <p:ext uri="{BB962C8B-B14F-4D97-AF65-F5344CB8AC3E}">
        <p14:creationId xmlns:p14="http://schemas.microsoft.com/office/powerpoint/2010/main" val="353217110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Group Configuration</a:t>
            </a:r>
          </a:p>
        </p:txBody>
      </p:sp>
      <p:sp>
        <p:nvSpPr>
          <p:cNvPr id="3" name="Content Placeholder 2"/>
          <p:cNvSpPr>
            <a:spLocks noGrp="1"/>
          </p:cNvSpPr>
          <p:nvPr>
            <p:ph idx="1"/>
          </p:nvPr>
        </p:nvSpPr>
        <p:spPr/>
        <p:txBody>
          <a:bodyPr/>
          <a:lstStyle/>
          <a:p>
            <a:r>
              <a:rPr lang="en-US" dirty="0"/>
              <a:t>The </a:t>
            </a:r>
            <a:r>
              <a:rPr lang="en-US" b="1" dirty="0">
                <a:latin typeface="Consolas" panose="020B0609020204030204" pitchFamily="49" charset="0"/>
                <a:cs typeface="Consolas" panose="020B0609020204030204" pitchFamily="49" charset="0"/>
              </a:rPr>
              <a:t>neighbor </a:t>
            </a:r>
            <a:r>
              <a:rPr lang="en-US" i="1" dirty="0">
                <a:latin typeface="Consolas" panose="020B0609020204030204" pitchFamily="49" charset="0"/>
                <a:cs typeface="Consolas" panose="020B0609020204030204" pitchFamily="49" charset="0"/>
              </a:rPr>
              <a:t>peer-group-name </a:t>
            </a:r>
            <a:r>
              <a:rPr lang="en-US" b="1" dirty="0">
                <a:latin typeface="Consolas" panose="020B0609020204030204" pitchFamily="49" charset="0"/>
                <a:cs typeface="Consolas" panose="020B0609020204030204" pitchFamily="49" charset="0"/>
              </a:rPr>
              <a:t>peer-group </a:t>
            </a:r>
            <a:r>
              <a:rPr lang="en-US" dirty="0"/>
              <a:t>router configuration command is used </a:t>
            </a:r>
            <a:r>
              <a:rPr lang="en-US" dirty="0" smtClean="0"/>
              <a:t>to create </a:t>
            </a:r>
            <a:r>
              <a:rPr lang="en-US" dirty="0"/>
              <a:t>a BGP peer group</a:t>
            </a:r>
            <a:r>
              <a:rPr lang="en-US" dirty="0" smtClean="0"/>
              <a:t>.</a:t>
            </a:r>
          </a:p>
          <a:p>
            <a:r>
              <a:rPr lang="en-US" dirty="0"/>
              <a:t>T</a:t>
            </a:r>
            <a:r>
              <a:rPr lang="en-US" dirty="0" smtClean="0"/>
              <a:t>he </a:t>
            </a:r>
            <a:r>
              <a:rPr lang="en-US" b="1" dirty="0">
                <a:latin typeface="Consolas" panose="020B0609020204030204" pitchFamily="49" charset="0"/>
                <a:cs typeface="Consolas" panose="020B0609020204030204" pitchFamily="49" charset="0"/>
              </a:rPr>
              <a:t>neighbor </a:t>
            </a:r>
            <a:r>
              <a:rPr lang="en-US" i="1" dirty="0" err="1" smtClean="0">
                <a:latin typeface="Consolas" panose="020B0609020204030204" pitchFamily="49" charset="0"/>
                <a:cs typeface="Consolas" panose="020B0609020204030204" pitchFamily="49" charset="0"/>
              </a:rPr>
              <a:t>ip</a:t>
            </a:r>
            <a:r>
              <a:rPr lang="en-US" i="1" dirty="0" smtClean="0">
                <a:latin typeface="Consolas" panose="020B0609020204030204" pitchFamily="49" charset="0"/>
                <a:cs typeface="Consolas" panose="020B0609020204030204" pitchFamily="49" charset="0"/>
              </a:rPr>
              <a:t>-address </a:t>
            </a:r>
            <a:r>
              <a:rPr lang="en-US" b="1" dirty="0" smtClean="0">
                <a:latin typeface="Consolas" panose="020B0609020204030204" pitchFamily="49" charset="0"/>
                <a:cs typeface="Consolas" panose="020B0609020204030204" pitchFamily="49" charset="0"/>
              </a:rPr>
              <a:t>peer-group </a:t>
            </a:r>
            <a:r>
              <a:rPr lang="en-US" i="1" dirty="0">
                <a:latin typeface="Consolas" panose="020B0609020204030204" pitchFamily="49" charset="0"/>
                <a:cs typeface="Consolas" panose="020B0609020204030204" pitchFamily="49" charset="0"/>
              </a:rPr>
              <a:t>peer-group-name </a:t>
            </a:r>
            <a:r>
              <a:rPr lang="en-US" dirty="0"/>
              <a:t>router configuration command, is used to assign </a:t>
            </a:r>
            <a:r>
              <a:rPr lang="en-US" dirty="0" smtClean="0"/>
              <a:t>neighbors as </a:t>
            </a:r>
            <a:r>
              <a:rPr lang="en-US" dirty="0"/>
              <a:t>part of the group after the group has been </a:t>
            </a:r>
            <a:r>
              <a:rPr lang="en-US" dirty="0" smtClean="0"/>
              <a:t>created.</a:t>
            </a:r>
            <a:endParaRPr lang="en-US" dirty="0"/>
          </a:p>
        </p:txBody>
      </p:sp>
      <p:pic>
        <p:nvPicPr>
          <p:cNvPr id="4" name="Picture 3"/>
          <p:cNvPicPr>
            <a:picLocks noChangeAspect="1"/>
          </p:cNvPicPr>
          <p:nvPr/>
        </p:nvPicPr>
        <p:blipFill>
          <a:blip r:embed="rId3"/>
          <a:stretch>
            <a:fillRect/>
          </a:stretch>
        </p:blipFill>
        <p:spPr>
          <a:xfrm>
            <a:off x="884857" y="4482656"/>
            <a:ext cx="7309441" cy="1450080"/>
          </a:xfrm>
          <a:prstGeom prst="rect">
            <a:avLst/>
          </a:prstGeom>
        </p:spPr>
      </p:pic>
    </p:spTree>
    <p:extLst>
      <p:ext uri="{BB962C8B-B14F-4D97-AF65-F5344CB8AC3E}">
        <p14:creationId xmlns:p14="http://schemas.microsoft.com/office/powerpoint/2010/main" val="99612364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Group Configuration Example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15759" y="2067960"/>
            <a:ext cx="7512481" cy="2722080"/>
          </a:xfrm>
          <a:prstGeom prst="rect">
            <a:avLst/>
          </a:prstGeom>
        </p:spPr>
      </p:pic>
    </p:spTree>
    <p:extLst>
      <p:ext uri="{BB962C8B-B14F-4D97-AF65-F5344CB8AC3E}">
        <p14:creationId xmlns:p14="http://schemas.microsoft.com/office/powerpoint/2010/main" val="37546940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Group Configuration Example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59477" y="1183340"/>
            <a:ext cx="7360201" cy="5545921"/>
          </a:xfrm>
          <a:prstGeom prst="rect">
            <a:avLst/>
          </a:prstGeom>
        </p:spPr>
      </p:pic>
    </p:spTree>
    <p:extLst>
      <p:ext uri="{BB962C8B-B14F-4D97-AF65-F5344CB8AC3E}">
        <p14:creationId xmlns:p14="http://schemas.microsoft.com/office/powerpoint/2010/main" val="21947562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Implementing BGP for IPv6 Internet Connectivity</a:t>
            </a:r>
            <a:endParaRPr lang="en-US" sz="3000" b="0" dirty="0" smtClean="0">
              <a:solidFill>
                <a:schemeClr val="bg1"/>
              </a:solidFill>
            </a:endParaRPr>
          </a:p>
        </p:txBody>
      </p:sp>
    </p:spTree>
    <p:extLst>
      <p:ext uri="{BB962C8B-B14F-4D97-AF65-F5344CB8AC3E}">
        <p14:creationId xmlns:p14="http://schemas.microsoft.com/office/powerpoint/2010/main" val="764948220"/>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Implementing BGP for IPv6 Internet Connectivity</a:t>
            </a:r>
          </a:p>
        </p:txBody>
      </p:sp>
      <p:sp>
        <p:nvSpPr>
          <p:cNvPr id="3" name="Content Placeholder 2"/>
          <p:cNvSpPr>
            <a:spLocks noGrp="1"/>
          </p:cNvSpPr>
          <p:nvPr>
            <p:ph idx="1"/>
          </p:nvPr>
        </p:nvSpPr>
        <p:spPr/>
        <p:txBody>
          <a:bodyPr/>
          <a:lstStyle/>
          <a:p>
            <a:pPr marL="0" indent="0">
              <a:buNone/>
            </a:pPr>
            <a:r>
              <a:rPr lang="en-US" dirty="0"/>
              <a:t>This section covers the following topics:</a:t>
            </a:r>
          </a:p>
          <a:p>
            <a:r>
              <a:rPr lang="en-US" dirty="0" smtClean="0"/>
              <a:t>MP-BGP </a:t>
            </a:r>
            <a:r>
              <a:rPr lang="en-US" dirty="0"/>
              <a:t>support for IPv6</a:t>
            </a:r>
          </a:p>
          <a:p>
            <a:r>
              <a:rPr lang="en-US" dirty="0" smtClean="0"/>
              <a:t>Exchanging </a:t>
            </a:r>
            <a:r>
              <a:rPr lang="en-US" dirty="0"/>
              <a:t>IPv6 routes over an IPv4 session</a:t>
            </a:r>
          </a:p>
          <a:p>
            <a:r>
              <a:rPr lang="en-US" dirty="0" smtClean="0"/>
              <a:t>Exchanging </a:t>
            </a:r>
            <a:r>
              <a:rPr lang="en-US" dirty="0"/>
              <a:t>IPv6 routes over an IPv6 session</a:t>
            </a:r>
          </a:p>
          <a:p>
            <a:r>
              <a:rPr lang="en-US" dirty="0" smtClean="0"/>
              <a:t>BGP </a:t>
            </a:r>
            <a:r>
              <a:rPr lang="en-US" dirty="0"/>
              <a:t>for IPv6 configuration and verification</a:t>
            </a:r>
          </a:p>
          <a:p>
            <a:r>
              <a:rPr lang="en-US" dirty="0" smtClean="0"/>
              <a:t>Comparing </a:t>
            </a:r>
            <a:r>
              <a:rPr lang="en-US" dirty="0"/>
              <a:t>IPv4 to Dual (IPv4/IPv6) BGP transport</a:t>
            </a:r>
          </a:p>
          <a:p>
            <a:r>
              <a:rPr lang="en-US" dirty="0" smtClean="0"/>
              <a:t>BGP </a:t>
            </a:r>
            <a:r>
              <a:rPr lang="en-US" dirty="0"/>
              <a:t>filtering mechanisms for IPv6</a:t>
            </a:r>
          </a:p>
        </p:txBody>
      </p:sp>
    </p:spTree>
    <p:extLst>
      <p:ext uri="{BB962C8B-B14F-4D97-AF65-F5344CB8AC3E}">
        <p14:creationId xmlns:p14="http://schemas.microsoft.com/office/powerpoint/2010/main" val="2100774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Tables</a:t>
            </a:r>
          </a:p>
        </p:txBody>
      </p:sp>
      <p:sp>
        <p:nvSpPr>
          <p:cNvPr id="3" name="Content Placeholder 2"/>
          <p:cNvSpPr>
            <a:spLocks noGrp="1"/>
          </p:cNvSpPr>
          <p:nvPr>
            <p:ph idx="1"/>
          </p:nvPr>
        </p:nvSpPr>
        <p:spPr>
          <a:xfrm>
            <a:off x="279401" y="4208745"/>
            <a:ext cx="8520354" cy="2105994"/>
          </a:xfrm>
        </p:spPr>
        <p:txBody>
          <a:bodyPr/>
          <a:lstStyle/>
          <a:p>
            <a:r>
              <a:rPr lang="en-US" dirty="0"/>
              <a:t>BGP keeps a neighbor table containing a list of neighbors with which it has a BGP connection.</a:t>
            </a:r>
          </a:p>
          <a:p>
            <a:r>
              <a:rPr lang="en-US" dirty="0" smtClean="0"/>
              <a:t>BGP </a:t>
            </a:r>
            <a:r>
              <a:rPr lang="en-US" dirty="0"/>
              <a:t>also keeps its own table for storing </a:t>
            </a:r>
            <a:r>
              <a:rPr lang="en-US" dirty="0" smtClean="0"/>
              <a:t>BGP information </a:t>
            </a:r>
            <a:r>
              <a:rPr lang="en-US" dirty="0"/>
              <a:t>received from and sent to other routers.</a:t>
            </a:r>
          </a:p>
        </p:txBody>
      </p:sp>
      <p:pic>
        <p:nvPicPr>
          <p:cNvPr id="4" name="Picture 3"/>
          <p:cNvPicPr>
            <a:picLocks noChangeAspect="1"/>
          </p:cNvPicPr>
          <p:nvPr/>
        </p:nvPicPr>
        <p:blipFill>
          <a:blip r:embed="rId2"/>
          <a:stretch>
            <a:fillRect/>
          </a:stretch>
        </p:blipFill>
        <p:spPr>
          <a:xfrm>
            <a:off x="2179237" y="951009"/>
            <a:ext cx="4720681" cy="3001921"/>
          </a:xfrm>
          <a:prstGeom prst="rect">
            <a:avLst/>
          </a:prstGeom>
        </p:spPr>
      </p:pic>
    </p:spTree>
    <p:extLst>
      <p:ext uri="{BB962C8B-B14F-4D97-AF65-F5344CB8AC3E}">
        <p14:creationId xmlns:p14="http://schemas.microsoft.com/office/powerpoint/2010/main" val="18634915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MP-BGP Support for IPv6</a:t>
            </a:r>
          </a:p>
        </p:txBody>
      </p:sp>
      <p:sp>
        <p:nvSpPr>
          <p:cNvPr id="3" name="Content Placeholder 2"/>
          <p:cNvSpPr>
            <a:spLocks noGrp="1"/>
          </p:cNvSpPr>
          <p:nvPr>
            <p:ph idx="1"/>
          </p:nvPr>
        </p:nvSpPr>
        <p:spPr/>
        <p:txBody>
          <a:bodyPr>
            <a:normAutofit/>
          </a:bodyPr>
          <a:lstStyle/>
          <a:p>
            <a:pPr marL="0" indent="0">
              <a:buNone/>
            </a:pPr>
            <a:r>
              <a:rPr lang="en-US" dirty="0"/>
              <a:t>Multiprotocol extensions are defined as new attributes. IPv6-specific extensions </a:t>
            </a:r>
            <a:r>
              <a:rPr lang="en-US" dirty="0" smtClean="0"/>
              <a:t>incorporated into </a:t>
            </a:r>
            <a:r>
              <a:rPr lang="en-US" dirty="0"/>
              <a:t>MBGP include the following</a:t>
            </a:r>
            <a:r>
              <a:rPr lang="en-US" dirty="0" smtClean="0"/>
              <a:t>:</a:t>
            </a:r>
          </a:p>
          <a:p>
            <a:r>
              <a:rPr lang="en-US" dirty="0" smtClean="0"/>
              <a:t>A </a:t>
            </a:r>
            <a:r>
              <a:rPr lang="en-US" dirty="0"/>
              <a:t>new identifier for the IPv6 address family</a:t>
            </a:r>
            <a:r>
              <a:rPr lang="en-US" dirty="0" smtClean="0"/>
              <a:t>.</a:t>
            </a:r>
          </a:p>
          <a:p>
            <a:r>
              <a:rPr lang="en-US" dirty="0" smtClean="0"/>
              <a:t>Scoped </a:t>
            </a:r>
            <a:r>
              <a:rPr lang="en-US" dirty="0"/>
              <a:t>addresses. The next-hop attribute contains a global IPv6 address or a </a:t>
            </a:r>
            <a:r>
              <a:rPr lang="en-US" dirty="0" smtClean="0"/>
              <a:t>link-local address. </a:t>
            </a:r>
          </a:p>
          <a:p>
            <a:r>
              <a:rPr lang="en-US" dirty="0" smtClean="0"/>
              <a:t>The </a:t>
            </a:r>
            <a:r>
              <a:rPr lang="en-US" dirty="0"/>
              <a:t>next-hop attribute and NLRI are expressed as IPv6 addresses and </a:t>
            </a:r>
            <a:r>
              <a:rPr lang="en-US" dirty="0" smtClean="0"/>
              <a:t>prefixes</a:t>
            </a:r>
            <a:endParaRPr lang="en-US" dirty="0"/>
          </a:p>
        </p:txBody>
      </p:sp>
    </p:spTree>
    <p:extLst>
      <p:ext uri="{BB962C8B-B14F-4D97-AF65-F5344CB8AC3E}">
        <p14:creationId xmlns:p14="http://schemas.microsoft.com/office/powerpoint/2010/main" val="37128302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MP-BGP</a:t>
            </a:r>
          </a:p>
        </p:txBody>
      </p:sp>
      <p:sp>
        <p:nvSpPr>
          <p:cNvPr id="3" name="Content Placeholder 2"/>
          <p:cNvSpPr>
            <a:spLocks noGrp="1"/>
          </p:cNvSpPr>
          <p:nvPr>
            <p:ph idx="1"/>
          </p:nvPr>
        </p:nvSpPr>
        <p:spPr/>
        <p:txBody>
          <a:bodyPr/>
          <a:lstStyle/>
          <a:p>
            <a:r>
              <a:rPr lang="en-US" dirty="0"/>
              <a:t>MP-BGP can, of course, operate with multiple protocols. It operates by identifying </a:t>
            </a:r>
            <a:r>
              <a:rPr lang="en-US" dirty="0" smtClean="0"/>
              <a:t>two separate </a:t>
            </a:r>
            <a:r>
              <a:rPr lang="en-US" dirty="0"/>
              <a:t>protocols: the carrier protocol and the passenger protocol.</a:t>
            </a:r>
          </a:p>
          <a:p>
            <a:r>
              <a:rPr lang="en-US" dirty="0"/>
              <a:t>In an all-IPv4 environment, BGP establishes sessions using IPv4 (using TCP port 179</a:t>
            </a:r>
            <a:r>
              <a:rPr lang="en-US" dirty="0" smtClean="0"/>
              <a:t>); IPv4 </a:t>
            </a:r>
            <a:r>
              <a:rPr lang="en-US" dirty="0"/>
              <a:t>is the carrier protocol. </a:t>
            </a:r>
            <a:endParaRPr lang="en-US" dirty="0" smtClean="0"/>
          </a:p>
          <a:p>
            <a:r>
              <a:rPr lang="en-US" dirty="0" smtClean="0"/>
              <a:t>The </a:t>
            </a:r>
            <a:r>
              <a:rPr lang="en-US" dirty="0"/>
              <a:t>routes that BGP advertises, which is the passenger </a:t>
            </a:r>
            <a:r>
              <a:rPr lang="en-US" dirty="0" smtClean="0"/>
              <a:t>protocol, are </a:t>
            </a:r>
            <a:r>
              <a:rPr lang="en-US" dirty="0"/>
              <a:t>also IPv4.</a:t>
            </a:r>
          </a:p>
        </p:txBody>
      </p:sp>
      <p:pic>
        <p:nvPicPr>
          <p:cNvPr id="4" name="Picture 3"/>
          <p:cNvPicPr>
            <a:picLocks noChangeAspect="1"/>
          </p:cNvPicPr>
          <p:nvPr/>
        </p:nvPicPr>
        <p:blipFill>
          <a:blip r:embed="rId2"/>
          <a:stretch>
            <a:fillRect/>
          </a:stretch>
        </p:blipFill>
        <p:spPr>
          <a:xfrm>
            <a:off x="1138657" y="3977888"/>
            <a:ext cx="6801841" cy="2760240"/>
          </a:xfrm>
          <a:prstGeom prst="rect">
            <a:avLst/>
          </a:prstGeom>
        </p:spPr>
      </p:pic>
    </p:spTree>
    <p:extLst>
      <p:ext uri="{BB962C8B-B14F-4D97-AF65-F5344CB8AC3E}">
        <p14:creationId xmlns:p14="http://schemas.microsoft.com/office/powerpoint/2010/main" val="6529829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MP-BGP</a:t>
            </a:r>
          </a:p>
        </p:txBody>
      </p:sp>
      <p:sp>
        <p:nvSpPr>
          <p:cNvPr id="3" name="Content Placeholder 2"/>
          <p:cNvSpPr>
            <a:spLocks noGrp="1"/>
          </p:cNvSpPr>
          <p:nvPr>
            <p:ph idx="1"/>
          </p:nvPr>
        </p:nvSpPr>
        <p:spPr/>
        <p:txBody>
          <a:bodyPr/>
          <a:lstStyle/>
          <a:p>
            <a:r>
              <a:rPr lang="en-US" dirty="0"/>
              <a:t>Protocols other than IPv4, including IPv6, also need to advertise reachability </a:t>
            </a:r>
            <a:r>
              <a:rPr lang="en-US" dirty="0" smtClean="0"/>
              <a:t>information. </a:t>
            </a:r>
          </a:p>
          <a:p>
            <a:r>
              <a:rPr lang="en-US" dirty="0" smtClean="0"/>
              <a:t>MP-BGP </a:t>
            </a:r>
            <a:r>
              <a:rPr lang="en-US" dirty="0"/>
              <a:t>extensions allow these other protocols to be carried using BGP. </a:t>
            </a:r>
          </a:p>
        </p:txBody>
      </p:sp>
      <p:pic>
        <p:nvPicPr>
          <p:cNvPr id="4" name="Picture 3"/>
          <p:cNvPicPr>
            <a:picLocks noChangeAspect="1"/>
          </p:cNvPicPr>
          <p:nvPr/>
        </p:nvPicPr>
        <p:blipFill>
          <a:blip r:embed="rId2"/>
          <a:stretch>
            <a:fillRect/>
          </a:stretch>
        </p:blipFill>
        <p:spPr>
          <a:xfrm>
            <a:off x="1171079" y="3358334"/>
            <a:ext cx="6801841" cy="2696640"/>
          </a:xfrm>
          <a:prstGeom prst="rect">
            <a:avLst/>
          </a:prstGeom>
        </p:spPr>
      </p:pic>
    </p:spTree>
    <p:extLst>
      <p:ext uri="{BB962C8B-B14F-4D97-AF65-F5344CB8AC3E}">
        <p14:creationId xmlns:p14="http://schemas.microsoft.com/office/powerpoint/2010/main" val="186664483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MP-BGP</a:t>
            </a:r>
          </a:p>
        </p:txBody>
      </p:sp>
      <p:sp>
        <p:nvSpPr>
          <p:cNvPr id="3" name="Content Placeholder 2"/>
          <p:cNvSpPr>
            <a:spLocks noGrp="1"/>
          </p:cNvSpPr>
          <p:nvPr>
            <p:ph idx="1"/>
          </p:nvPr>
        </p:nvSpPr>
        <p:spPr/>
        <p:txBody>
          <a:bodyPr/>
          <a:lstStyle/>
          <a:p>
            <a:r>
              <a:rPr lang="en-US" dirty="0"/>
              <a:t>In an all-IPv6 environment, BGP can be used as both the carrier and passenger </a:t>
            </a:r>
            <a:r>
              <a:rPr lang="en-US" dirty="0" smtClean="0"/>
              <a:t>protocol. </a:t>
            </a:r>
          </a:p>
          <a:p>
            <a:r>
              <a:rPr lang="en-US" dirty="0" smtClean="0"/>
              <a:t>In </a:t>
            </a:r>
            <a:r>
              <a:rPr lang="en-US" dirty="0"/>
              <a:t>this case, IPv6 is used to establish BGP sessions, and </a:t>
            </a:r>
            <a:r>
              <a:rPr lang="en-US" dirty="0" smtClean="0"/>
              <a:t>BGP advertises </a:t>
            </a:r>
            <a:r>
              <a:rPr lang="en-US" dirty="0"/>
              <a:t>IPv6 </a:t>
            </a:r>
            <a:r>
              <a:rPr lang="en-US" dirty="0" smtClean="0"/>
              <a:t>prefixes</a:t>
            </a:r>
            <a:r>
              <a:rPr lang="en-US" dirty="0"/>
              <a:t>.</a:t>
            </a:r>
          </a:p>
        </p:txBody>
      </p:sp>
      <p:pic>
        <p:nvPicPr>
          <p:cNvPr id="4" name="Picture 3"/>
          <p:cNvPicPr>
            <a:picLocks noChangeAspect="1"/>
          </p:cNvPicPr>
          <p:nvPr/>
        </p:nvPicPr>
        <p:blipFill>
          <a:blip r:embed="rId2"/>
          <a:stretch>
            <a:fillRect/>
          </a:stretch>
        </p:blipFill>
        <p:spPr>
          <a:xfrm>
            <a:off x="1290937" y="3181612"/>
            <a:ext cx="6497281" cy="2874721"/>
          </a:xfrm>
          <a:prstGeom prst="rect">
            <a:avLst/>
          </a:prstGeom>
        </p:spPr>
      </p:pic>
    </p:spTree>
    <p:extLst>
      <p:ext uri="{BB962C8B-B14F-4D97-AF65-F5344CB8AC3E}">
        <p14:creationId xmlns:p14="http://schemas.microsoft.com/office/powerpoint/2010/main" val="350518166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Exchanging IPv6 Routes over an IPv4 Session</a:t>
            </a:r>
          </a:p>
        </p:txBody>
      </p:sp>
      <p:sp>
        <p:nvSpPr>
          <p:cNvPr id="3" name="Content Placeholder 2"/>
          <p:cNvSpPr>
            <a:spLocks noGrp="1"/>
          </p:cNvSpPr>
          <p:nvPr>
            <p:ph idx="1"/>
          </p:nvPr>
        </p:nvSpPr>
        <p:spPr/>
        <p:txBody>
          <a:bodyPr>
            <a:normAutofit/>
          </a:bodyPr>
          <a:lstStyle/>
          <a:p>
            <a:r>
              <a:rPr lang="en-US" dirty="0"/>
              <a:t>Existing IPv4 TCP sessions can carry IPv6 routing information when adding IPv6 </a:t>
            </a:r>
            <a:r>
              <a:rPr lang="en-US" dirty="0" smtClean="0"/>
              <a:t>support to </a:t>
            </a:r>
            <a:r>
              <a:rPr lang="en-US" dirty="0"/>
              <a:t>a network. </a:t>
            </a:r>
            <a:endParaRPr lang="en-US" dirty="0" smtClean="0"/>
          </a:p>
          <a:p>
            <a:r>
              <a:rPr lang="en-US" dirty="0" smtClean="0"/>
              <a:t>An </a:t>
            </a:r>
            <a:r>
              <a:rPr lang="en-US" dirty="0"/>
              <a:t>existing neighbor can be activated for the IPv6 address family and </a:t>
            </a:r>
            <a:r>
              <a:rPr lang="en-US" dirty="0" smtClean="0"/>
              <a:t>IPv6 routing </a:t>
            </a:r>
            <a:r>
              <a:rPr lang="en-US" dirty="0"/>
              <a:t>information will be sent over the same neighbor session.</a:t>
            </a:r>
          </a:p>
          <a:p>
            <a:r>
              <a:rPr lang="en-US" dirty="0"/>
              <a:t>MP-BGP allows the use of many address families to define the type of addresses </a:t>
            </a:r>
            <a:r>
              <a:rPr lang="en-US" dirty="0" smtClean="0"/>
              <a:t>being carried.</a:t>
            </a:r>
            <a:endParaRPr lang="en-US" dirty="0"/>
          </a:p>
          <a:p>
            <a:endParaRPr lang="en-US" dirty="0"/>
          </a:p>
        </p:txBody>
      </p:sp>
    </p:spTree>
    <p:extLst>
      <p:ext uri="{BB962C8B-B14F-4D97-AF65-F5344CB8AC3E}">
        <p14:creationId xmlns:p14="http://schemas.microsoft.com/office/powerpoint/2010/main" val="346228344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Exchanging IPv6 Routes over an IPv4 Session</a:t>
            </a:r>
          </a:p>
        </p:txBody>
      </p:sp>
      <p:sp>
        <p:nvSpPr>
          <p:cNvPr id="3" name="Content Placeholder 2"/>
          <p:cNvSpPr>
            <a:spLocks noGrp="1"/>
          </p:cNvSpPr>
          <p:nvPr>
            <p:ph idx="1"/>
          </p:nvPr>
        </p:nvSpPr>
        <p:spPr/>
        <p:txBody>
          <a:bodyPr/>
          <a:lstStyle/>
          <a:p>
            <a:r>
              <a:rPr lang="en-US" dirty="0"/>
              <a:t>The </a:t>
            </a:r>
            <a:r>
              <a:rPr lang="en-US" sz="2000" b="1" dirty="0">
                <a:latin typeface="Consolas" panose="020B0609020204030204" pitchFamily="49" charset="0"/>
                <a:cs typeface="Consolas" panose="020B0609020204030204" pitchFamily="49" charset="0"/>
              </a:rPr>
              <a:t>address-family {ipv4 | ipv6}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unicast | multicast </a:t>
            </a:r>
            <a:r>
              <a:rPr lang="en-US" sz="2000" dirty="0">
                <a:latin typeface="Consolas" panose="020B0609020204030204" pitchFamily="49" charset="0"/>
                <a:cs typeface="Consolas" panose="020B0609020204030204" pitchFamily="49" charset="0"/>
              </a:rPr>
              <a:t>] </a:t>
            </a:r>
            <a:r>
              <a:rPr lang="en-US" dirty="0"/>
              <a:t>router configuration command enters address family configuration mode for configuring BGP routing sessions.</a:t>
            </a:r>
          </a:p>
        </p:txBody>
      </p:sp>
      <p:pic>
        <p:nvPicPr>
          <p:cNvPr id="4" name="Picture 3"/>
          <p:cNvPicPr>
            <a:picLocks noChangeAspect="1"/>
          </p:cNvPicPr>
          <p:nvPr/>
        </p:nvPicPr>
        <p:blipFill>
          <a:blip r:embed="rId2"/>
          <a:stretch>
            <a:fillRect/>
          </a:stretch>
        </p:blipFill>
        <p:spPr>
          <a:xfrm>
            <a:off x="282056" y="2910769"/>
            <a:ext cx="8517699" cy="2450272"/>
          </a:xfrm>
          <a:prstGeom prst="rect">
            <a:avLst/>
          </a:prstGeom>
        </p:spPr>
      </p:pic>
    </p:spTree>
    <p:extLst>
      <p:ext uri="{BB962C8B-B14F-4D97-AF65-F5344CB8AC3E}">
        <p14:creationId xmlns:p14="http://schemas.microsoft.com/office/powerpoint/2010/main" val="375577639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Exchanging IPv6 Routes over an IPv4 Session</a:t>
            </a:r>
            <a:endParaRPr lang="en-US" dirty="0"/>
          </a:p>
        </p:txBody>
      </p:sp>
      <p:sp>
        <p:nvSpPr>
          <p:cNvPr id="3" name="Content Placeholder 2"/>
          <p:cNvSpPr>
            <a:spLocks noGrp="1"/>
          </p:cNvSpPr>
          <p:nvPr>
            <p:ph idx="1"/>
          </p:nvPr>
        </p:nvSpPr>
        <p:spPr/>
        <p:txBody>
          <a:bodyPr>
            <a:normAutofit/>
          </a:bodyPr>
          <a:lstStyle/>
          <a:p>
            <a:r>
              <a:rPr lang="en-US" sz="2000" dirty="0"/>
              <a:t>In an IPv6 address family, a neighbor needs to be activated using the </a:t>
            </a:r>
            <a:r>
              <a:rPr lang="en-US" sz="1800" b="1" dirty="0">
                <a:latin typeface="Consolas" panose="020B0609020204030204" pitchFamily="49" charset="0"/>
                <a:cs typeface="Consolas" panose="020B0609020204030204" pitchFamily="49" charset="0"/>
              </a:rPr>
              <a:t>neighbor </a:t>
            </a:r>
            <a:r>
              <a:rPr lang="en-US" sz="1800" dirty="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IPv4 address </a:t>
            </a:r>
            <a:r>
              <a:rPr lang="en-US" sz="1800" dirty="0">
                <a:latin typeface="Consolas" panose="020B0609020204030204" pitchFamily="49" charset="0"/>
                <a:cs typeface="Consolas" panose="020B0609020204030204" pitchFamily="49" charset="0"/>
              </a:rPr>
              <a:t>| </a:t>
            </a:r>
            <a:r>
              <a:rPr lang="en-US" sz="1800" i="1" dirty="0">
                <a:latin typeface="Consolas" panose="020B0609020204030204" pitchFamily="49" charset="0"/>
                <a:cs typeface="Consolas" panose="020B0609020204030204" pitchFamily="49" charset="0"/>
              </a:rPr>
              <a:t>IPv6 address </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activate </a:t>
            </a:r>
            <a:r>
              <a:rPr lang="en-US" sz="2000" dirty="0"/>
              <a:t>address-family configuration command. </a:t>
            </a:r>
            <a:endParaRPr lang="en-US" sz="2000" dirty="0" smtClean="0"/>
          </a:p>
          <a:p>
            <a:r>
              <a:rPr lang="en-US" sz="2000" dirty="0" smtClean="0"/>
              <a:t>The exchange of </a:t>
            </a:r>
            <a:r>
              <a:rPr lang="en-US" sz="2000" dirty="0"/>
              <a:t>addresses with BGP neighbors is enabled for the IPv4 address family by default</a:t>
            </a:r>
            <a:r>
              <a:rPr lang="en-US" sz="2000" dirty="0" smtClean="0"/>
              <a:t>.</a:t>
            </a:r>
          </a:p>
          <a:p>
            <a:r>
              <a:rPr lang="en-US" sz="2000" dirty="0"/>
              <a:t>The </a:t>
            </a:r>
            <a:r>
              <a:rPr lang="en-US" sz="1800" b="1" dirty="0">
                <a:latin typeface="Consolas" panose="020B0609020204030204" pitchFamily="49" charset="0"/>
                <a:cs typeface="Consolas" panose="020B0609020204030204" pitchFamily="49" charset="0"/>
              </a:rPr>
              <a:t>network </a:t>
            </a:r>
            <a:r>
              <a:rPr lang="en-US" sz="1800" i="1" dirty="0">
                <a:latin typeface="Consolas" panose="020B0609020204030204" pitchFamily="49" charset="0"/>
                <a:cs typeface="Consolas" panose="020B0609020204030204" pitchFamily="49" charset="0"/>
              </a:rPr>
              <a:t>ipv6-address/prefix-length </a:t>
            </a:r>
            <a:r>
              <a:rPr lang="en-US" sz="2000" dirty="0"/>
              <a:t>command, this time in address family </a:t>
            </a:r>
            <a:r>
              <a:rPr lang="en-US" sz="2000" dirty="0" smtClean="0"/>
              <a:t>configuration mode</a:t>
            </a:r>
            <a:r>
              <a:rPr lang="en-US" sz="2000" dirty="0"/>
              <a:t>, is used to specify the networks to be advertised. </a:t>
            </a:r>
            <a:endParaRPr lang="en-US" sz="2000" dirty="0" smtClean="0"/>
          </a:p>
          <a:p>
            <a:r>
              <a:rPr lang="en-US" sz="2000" dirty="0" smtClean="0"/>
              <a:t>This </a:t>
            </a:r>
            <a:r>
              <a:rPr lang="en-US" sz="2000" dirty="0"/>
              <a:t>command injects </a:t>
            </a:r>
            <a:r>
              <a:rPr lang="en-US" sz="2000" dirty="0" smtClean="0"/>
              <a:t>a prefix </a:t>
            </a:r>
            <a:r>
              <a:rPr lang="en-US" sz="2000" dirty="0"/>
              <a:t>into the BGP database only for the specified address family</a:t>
            </a:r>
          </a:p>
        </p:txBody>
      </p:sp>
      <p:pic>
        <p:nvPicPr>
          <p:cNvPr id="4" name="Picture 3"/>
          <p:cNvPicPr>
            <a:picLocks noChangeAspect="1"/>
          </p:cNvPicPr>
          <p:nvPr/>
        </p:nvPicPr>
        <p:blipFill>
          <a:blip r:embed="rId2"/>
          <a:stretch>
            <a:fillRect/>
          </a:stretch>
        </p:blipFill>
        <p:spPr>
          <a:xfrm>
            <a:off x="1089764" y="4734267"/>
            <a:ext cx="7379478" cy="1990753"/>
          </a:xfrm>
          <a:prstGeom prst="rect">
            <a:avLst/>
          </a:prstGeom>
        </p:spPr>
      </p:pic>
    </p:spTree>
    <p:extLst>
      <p:ext uri="{BB962C8B-B14F-4D97-AF65-F5344CB8AC3E}">
        <p14:creationId xmlns:p14="http://schemas.microsoft.com/office/powerpoint/2010/main" val="291477705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Exchanging IPv6 Routes over an IPv4 Session</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6268" y="1183340"/>
            <a:ext cx="8466619" cy="1568673"/>
          </a:xfrm>
          <a:prstGeom prst="rect">
            <a:avLst/>
          </a:prstGeom>
        </p:spPr>
      </p:pic>
      <p:pic>
        <p:nvPicPr>
          <p:cNvPr id="5" name="Picture 4"/>
          <p:cNvPicPr>
            <a:picLocks noChangeAspect="1"/>
          </p:cNvPicPr>
          <p:nvPr/>
        </p:nvPicPr>
        <p:blipFill>
          <a:blip r:embed="rId3"/>
          <a:stretch>
            <a:fillRect/>
          </a:stretch>
        </p:blipFill>
        <p:spPr>
          <a:xfrm>
            <a:off x="367094" y="3227937"/>
            <a:ext cx="8344966" cy="2385409"/>
          </a:xfrm>
          <a:prstGeom prst="rect">
            <a:avLst/>
          </a:prstGeom>
        </p:spPr>
      </p:pic>
    </p:spTree>
    <p:extLst>
      <p:ext uri="{BB962C8B-B14F-4D97-AF65-F5344CB8AC3E}">
        <p14:creationId xmlns:p14="http://schemas.microsoft.com/office/powerpoint/2010/main" val="318246858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Exchanging IPv6 Routes over an IPv6 Session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8286" y="1183340"/>
            <a:ext cx="8162584" cy="1728258"/>
          </a:xfrm>
          <a:prstGeom prst="rect">
            <a:avLst/>
          </a:prstGeom>
        </p:spPr>
      </p:pic>
      <p:pic>
        <p:nvPicPr>
          <p:cNvPr id="5" name="Picture 4"/>
          <p:cNvPicPr>
            <a:picLocks noChangeAspect="1"/>
          </p:cNvPicPr>
          <p:nvPr/>
        </p:nvPicPr>
        <p:blipFill>
          <a:blip r:embed="rId4"/>
          <a:stretch>
            <a:fillRect/>
          </a:stretch>
        </p:blipFill>
        <p:spPr>
          <a:xfrm>
            <a:off x="279400" y="3491127"/>
            <a:ext cx="8560753" cy="2243754"/>
          </a:xfrm>
          <a:prstGeom prst="rect">
            <a:avLst/>
          </a:prstGeom>
        </p:spPr>
      </p:pic>
    </p:spTree>
    <p:extLst>
      <p:ext uri="{BB962C8B-B14F-4D97-AF65-F5344CB8AC3E}">
        <p14:creationId xmlns:p14="http://schemas.microsoft.com/office/powerpoint/2010/main" val="29484247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for IPv6 Configuration and Verification</a:t>
            </a:r>
          </a:p>
        </p:txBody>
      </p:sp>
      <p:pic>
        <p:nvPicPr>
          <p:cNvPr id="5" name="Content Placeholder 4"/>
          <p:cNvPicPr>
            <a:picLocks noGrp="1" noChangeAspect="1"/>
          </p:cNvPicPr>
          <p:nvPr>
            <p:ph idx="1"/>
          </p:nvPr>
        </p:nvPicPr>
        <p:blipFill>
          <a:blip r:embed="rId2"/>
          <a:stretch>
            <a:fillRect/>
          </a:stretch>
        </p:blipFill>
        <p:spPr>
          <a:xfrm>
            <a:off x="279400" y="1191033"/>
            <a:ext cx="8520113" cy="5115697"/>
          </a:xfrm>
          <a:prstGeom prst="rect">
            <a:avLst/>
          </a:prstGeom>
        </p:spPr>
      </p:pic>
    </p:spTree>
    <p:extLst>
      <p:ext uri="{BB962C8B-B14F-4D97-AF65-F5344CB8AC3E}">
        <p14:creationId xmlns:p14="http://schemas.microsoft.com/office/powerpoint/2010/main" val="366199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Table</a:t>
            </a:r>
            <a:endParaRPr lang="en-US" dirty="0"/>
          </a:p>
        </p:txBody>
      </p:sp>
      <p:sp>
        <p:nvSpPr>
          <p:cNvPr id="3" name="Content Placeholder 2"/>
          <p:cNvSpPr>
            <a:spLocks noGrp="1"/>
          </p:cNvSpPr>
          <p:nvPr>
            <p:ph idx="1"/>
          </p:nvPr>
        </p:nvSpPr>
        <p:spPr/>
        <p:txBody>
          <a:bodyPr>
            <a:normAutofit/>
          </a:bodyPr>
          <a:lstStyle/>
          <a:p>
            <a:r>
              <a:rPr lang="en-US" dirty="0"/>
              <a:t>It is important to remember that this BGP table is separate from the IP routing table </a:t>
            </a:r>
            <a:r>
              <a:rPr lang="en-US" dirty="0" smtClean="0"/>
              <a:t>in the </a:t>
            </a:r>
            <a:r>
              <a:rPr lang="en-US" dirty="0"/>
              <a:t>router.</a:t>
            </a:r>
          </a:p>
          <a:p>
            <a:r>
              <a:rPr lang="en-US" dirty="0"/>
              <a:t>The router offers the best routes from the BGP table to the IP routing table and can </a:t>
            </a:r>
            <a:r>
              <a:rPr lang="en-US" dirty="0" smtClean="0"/>
              <a:t>be configured </a:t>
            </a:r>
            <a:r>
              <a:rPr lang="en-US" dirty="0"/>
              <a:t>to share information between the two tables (by redistribution</a:t>
            </a:r>
            <a:r>
              <a:rPr lang="en-US" dirty="0" smtClean="0"/>
              <a:t>).</a:t>
            </a:r>
            <a:endParaRPr lang="en-US" dirty="0"/>
          </a:p>
        </p:txBody>
      </p:sp>
    </p:spTree>
    <p:extLst>
      <p:ext uri="{BB962C8B-B14F-4D97-AF65-F5344CB8AC3E}">
        <p14:creationId xmlns:p14="http://schemas.microsoft.com/office/powerpoint/2010/main" val="30251633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for IPv6 Configuration and Verification</a:t>
            </a:r>
          </a:p>
        </p:txBody>
      </p:sp>
      <p:pic>
        <p:nvPicPr>
          <p:cNvPr id="4" name="Content Placeholder 3"/>
          <p:cNvPicPr>
            <a:picLocks noGrp="1" noChangeAspect="1"/>
          </p:cNvPicPr>
          <p:nvPr>
            <p:ph idx="1"/>
          </p:nvPr>
        </p:nvPicPr>
        <p:blipFill>
          <a:blip r:embed="rId2"/>
          <a:stretch>
            <a:fillRect/>
          </a:stretch>
        </p:blipFill>
        <p:spPr>
          <a:xfrm>
            <a:off x="527897" y="1182688"/>
            <a:ext cx="8023119" cy="5132387"/>
          </a:xfrm>
          <a:prstGeom prst="rect">
            <a:avLst/>
          </a:prstGeom>
        </p:spPr>
      </p:pic>
    </p:spTree>
    <p:extLst>
      <p:ext uri="{BB962C8B-B14F-4D97-AF65-F5344CB8AC3E}">
        <p14:creationId xmlns:p14="http://schemas.microsoft.com/office/powerpoint/2010/main" val="353258035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for IPv6 Configuration and Verification</a:t>
            </a:r>
          </a:p>
        </p:txBody>
      </p:sp>
      <p:pic>
        <p:nvPicPr>
          <p:cNvPr id="5" name="Content Placeholder 4"/>
          <p:cNvPicPr>
            <a:picLocks noGrp="1" noChangeAspect="1"/>
          </p:cNvPicPr>
          <p:nvPr>
            <p:ph idx="1"/>
          </p:nvPr>
        </p:nvPicPr>
        <p:blipFill>
          <a:blip r:embed="rId2"/>
          <a:stretch>
            <a:fillRect/>
          </a:stretch>
        </p:blipFill>
        <p:spPr>
          <a:xfrm>
            <a:off x="279400" y="1591807"/>
            <a:ext cx="8520113" cy="4314149"/>
          </a:xfrm>
          <a:prstGeom prst="rect">
            <a:avLst/>
          </a:prstGeom>
        </p:spPr>
      </p:pic>
    </p:spTree>
    <p:extLst>
      <p:ext uri="{BB962C8B-B14F-4D97-AF65-F5344CB8AC3E}">
        <p14:creationId xmlns:p14="http://schemas.microsoft.com/office/powerpoint/2010/main" val="268534729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for IPv6 Configuration and Verification</a:t>
            </a:r>
          </a:p>
        </p:txBody>
      </p:sp>
      <p:sp>
        <p:nvSpPr>
          <p:cNvPr id="3" name="Content Placeholder 2"/>
          <p:cNvSpPr>
            <a:spLocks noGrp="1"/>
          </p:cNvSpPr>
          <p:nvPr>
            <p:ph idx="1"/>
          </p:nvPr>
        </p:nvSpPr>
        <p:spPr/>
        <p:txBody>
          <a:bodyPr/>
          <a:lstStyle/>
          <a:p>
            <a:endParaRPr lang="en-US" dirty="0"/>
          </a:p>
        </p:txBody>
      </p:sp>
      <p:grpSp>
        <p:nvGrpSpPr>
          <p:cNvPr id="7" name="Group 6"/>
          <p:cNvGrpSpPr/>
          <p:nvPr/>
        </p:nvGrpSpPr>
        <p:grpSpPr>
          <a:xfrm>
            <a:off x="486748" y="1478896"/>
            <a:ext cx="8105660" cy="4722189"/>
            <a:chOff x="-338867" y="3270000"/>
            <a:chExt cx="9847442" cy="5736915"/>
          </a:xfrm>
        </p:grpSpPr>
        <p:pic>
          <p:nvPicPr>
            <p:cNvPr id="5" name="Picture 4"/>
            <p:cNvPicPr>
              <a:picLocks noChangeAspect="1"/>
            </p:cNvPicPr>
            <p:nvPr/>
          </p:nvPicPr>
          <p:blipFill>
            <a:blip r:embed="rId2"/>
            <a:stretch>
              <a:fillRect/>
            </a:stretch>
          </p:blipFill>
          <p:spPr>
            <a:xfrm>
              <a:off x="-326341" y="3270000"/>
              <a:ext cx="9796682" cy="318000"/>
            </a:xfrm>
            <a:prstGeom prst="rect">
              <a:avLst/>
            </a:prstGeom>
          </p:spPr>
        </p:pic>
        <p:pic>
          <p:nvPicPr>
            <p:cNvPr id="6" name="Picture 5"/>
            <p:cNvPicPr>
              <a:picLocks noChangeAspect="1"/>
            </p:cNvPicPr>
            <p:nvPr/>
          </p:nvPicPr>
          <p:blipFill>
            <a:blip r:embed="rId3"/>
            <a:stretch>
              <a:fillRect/>
            </a:stretch>
          </p:blipFill>
          <p:spPr>
            <a:xfrm>
              <a:off x="-338867" y="3575474"/>
              <a:ext cx="9847442" cy="5431441"/>
            </a:xfrm>
            <a:prstGeom prst="rect">
              <a:avLst/>
            </a:prstGeom>
          </p:spPr>
        </p:pic>
      </p:grpSp>
    </p:spTree>
    <p:extLst>
      <p:ext uri="{BB962C8B-B14F-4D97-AF65-F5344CB8AC3E}">
        <p14:creationId xmlns:p14="http://schemas.microsoft.com/office/powerpoint/2010/main" val="25308332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for IPv6 Configuration and Verification</a:t>
            </a:r>
          </a:p>
        </p:txBody>
      </p:sp>
      <p:pic>
        <p:nvPicPr>
          <p:cNvPr id="4" name="Content Placeholder 3"/>
          <p:cNvPicPr>
            <a:picLocks noGrp="1" noChangeAspect="1"/>
          </p:cNvPicPr>
          <p:nvPr>
            <p:ph idx="1"/>
          </p:nvPr>
        </p:nvPicPr>
        <p:blipFill>
          <a:blip r:embed="rId2"/>
          <a:stretch>
            <a:fillRect/>
          </a:stretch>
        </p:blipFill>
        <p:spPr>
          <a:xfrm>
            <a:off x="279400" y="1778053"/>
            <a:ext cx="8520113" cy="3941656"/>
          </a:xfrm>
          <a:prstGeom prst="rect">
            <a:avLst/>
          </a:prstGeom>
        </p:spPr>
      </p:pic>
    </p:spTree>
    <p:extLst>
      <p:ext uri="{BB962C8B-B14F-4D97-AF65-F5344CB8AC3E}">
        <p14:creationId xmlns:p14="http://schemas.microsoft.com/office/powerpoint/2010/main" val="341326379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for IPv6 Configuration and Verification</a:t>
            </a:r>
          </a:p>
        </p:txBody>
      </p:sp>
      <p:pic>
        <p:nvPicPr>
          <p:cNvPr id="4" name="Content Placeholder 3"/>
          <p:cNvPicPr>
            <a:picLocks noGrp="1" noChangeAspect="1"/>
          </p:cNvPicPr>
          <p:nvPr>
            <p:ph idx="1"/>
          </p:nvPr>
        </p:nvPicPr>
        <p:blipFill>
          <a:blip r:embed="rId2"/>
          <a:stretch>
            <a:fillRect/>
          </a:stretch>
        </p:blipFill>
        <p:spPr>
          <a:xfrm>
            <a:off x="279400" y="1861830"/>
            <a:ext cx="8520113" cy="3774102"/>
          </a:xfrm>
          <a:prstGeom prst="rect">
            <a:avLst/>
          </a:prstGeom>
        </p:spPr>
      </p:pic>
    </p:spTree>
    <p:extLst>
      <p:ext uri="{BB962C8B-B14F-4D97-AF65-F5344CB8AC3E}">
        <p14:creationId xmlns:p14="http://schemas.microsoft.com/office/powerpoint/2010/main" val="414395399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for IPv6 Configuration and Verification</a:t>
            </a:r>
          </a:p>
        </p:txBody>
      </p:sp>
      <p:pic>
        <p:nvPicPr>
          <p:cNvPr id="4" name="Content Placeholder 3"/>
          <p:cNvPicPr>
            <a:picLocks noGrp="1" noChangeAspect="1"/>
          </p:cNvPicPr>
          <p:nvPr>
            <p:ph idx="1"/>
          </p:nvPr>
        </p:nvPicPr>
        <p:blipFill>
          <a:blip r:embed="rId2"/>
          <a:stretch>
            <a:fillRect/>
          </a:stretch>
        </p:blipFill>
        <p:spPr>
          <a:xfrm>
            <a:off x="279400" y="1559352"/>
            <a:ext cx="8520113" cy="4379059"/>
          </a:xfrm>
          <a:prstGeom prst="rect">
            <a:avLst/>
          </a:prstGeom>
        </p:spPr>
      </p:pic>
    </p:spTree>
    <p:extLst>
      <p:ext uri="{BB962C8B-B14F-4D97-AF65-F5344CB8AC3E}">
        <p14:creationId xmlns:p14="http://schemas.microsoft.com/office/powerpoint/2010/main" val="126359998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for IPv6 Configuration and Verification</a:t>
            </a:r>
          </a:p>
        </p:txBody>
      </p:sp>
      <p:pic>
        <p:nvPicPr>
          <p:cNvPr id="4" name="Content Placeholder 3"/>
          <p:cNvPicPr>
            <a:picLocks noGrp="1" noChangeAspect="1"/>
          </p:cNvPicPr>
          <p:nvPr>
            <p:ph idx="1"/>
          </p:nvPr>
        </p:nvPicPr>
        <p:blipFill>
          <a:blip r:embed="rId2"/>
          <a:stretch>
            <a:fillRect/>
          </a:stretch>
        </p:blipFill>
        <p:spPr>
          <a:xfrm>
            <a:off x="738035" y="1182688"/>
            <a:ext cx="7602843" cy="5132387"/>
          </a:xfrm>
          <a:prstGeom prst="rect">
            <a:avLst/>
          </a:prstGeom>
        </p:spPr>
      </p:pic>
    </p:spTree>
    <p:extLst>
      <p:ext uri="{BB962C8B-B14F-4D97-AF65-F5344CB8AC3E}">
        <p14:creationId xmlns:p14="http://schemas.microsoft.com/office/powerpoint/2010/main" val="201684962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Enable </a:t>
            </a:r>
            <a:r>
              <a:rPr lang="en-US" dirty="0" err="1"/>
              <a:t>eBGP</a:t>
            </a:r>
            <a:r>
              <a:rPr lang="en-US" dirty="0"/>
              <a:t> IPv6 Route Exchange</a:t>
            </a:r>
          </a:p>
        </p:txBody>
      </p:sp>
      <p:pic>
        <p:nvPicPr>
          <p:cNvPr id="4" name="Content Placeholder 3"/>
          <p:cNvPicPr>
            <a:picLocks noGrp="1" noChangeAspect="1"/>
          </p:cNvPicPr>
          <p:nvPr>
            <p:ph idx="1"/>
          </p:nvPr>
        </p:nvPicPr>
        <p:blipFill>
          <a:blip r:embed="rId2"/>
          <a:stretch>
            <a:fillRect/>
          </a:stretch>
        </p:blipFill>
        <p:spPr>
          <a:xfrm>
            <a:off x="527897" y="1182688"/>
            <a:ext cx="8023119" cy="5132387"/>
          </a:xfrm>
          <a:prstGeom prst="rect">
            <a:avLst/>
          </a:prstGeom>
        </p:spPr>
      </p:pic>
    </p:spTree>
    <p:extLst>
      <p:ext uri="{BB962C8B-B14F-4D97-AF65-F5344CB8AC3E}">
        <p14:creationId xmlns:p14="http://schemas.microsoft.com/office/powerpoint/2010/main" val="37225283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a:t>
            </a:r>
            <a:r>
              <a:rPr lang="en-US" dirty="0" err="1"/>
              <a:t>eBGP</a:t>
            </a:r>
            <a:r>
              <a:rPr lang="en-US" dirty="0"/>
              <a:t> IPv6 Route Exchange</a:t>
            </a:r>
          </a:p>
        </p:txBody>
      </p:sp>
      <p:sp>
        <p:nvSpPr>
          <p:cNvPr id="3" name="Content Placeholder 2"/>
          <p:cNvSpPr>
            <a:spLocks noGrp="1"/>
          </p:cNvSpPr>
          <p:nvPr>
            <p:ph idx="1"/>
          </p:nvPr>
        </p:nvSpPr>
        <p:spPr/>
        <p:txBody>
          <a:bodyPr/>
          <a:lstStyle/>
          <a:p>
            <a:endParaRPr lang="en-US"/>
          </a:p>
        </p:txBody>
      </p:sp>
      <p:grpSp>
        <p:nvGrpSpPr>
          <p:cNvPr id="6" name="Group 5"/>
          <p:cNvGrpSpPr/>
          <p:nvPr/>
        </p:nvGrpSpPr>
        <p:grpSpPr>
          <a:xfrm>
            <a:off x="859887" y="901378"/>
            <a:ext cx="7444870" cy="5724462"/>
            <a:chOff x="-101200" y="1003796"/>
            <a:chExt cx="9859968" cy="7581463"/>
          </a:xfrm>
        </p:grpSpPr>
        <p:pic>
          <p:nvPicPr>
            <p:cNvPr id="4" name="Picture 3"/>
            <p:cNvPicPr>
              <a:picLocks noChangeAspect="1"/>
            </p:cNvPicPr>
            <p:nvPr/>
          </p:nvPicPr>
          <p:blipFill>
            <a:blip r:embed="rId2"/>
            <a:stretch>
              <a:fillRect/>
            </a:stretch>
          </p:blipFill>
          <p:spPr>
            <a:xfrm>
              <a:off x="-101200" y="1003796"/>
              <a:ext cx="9847442" cy="3052801"/>
            </a:xfrm>
            <a:prstGeom prst="rect">
              <a:avLst/>
            </a:prstGeom>
          </p:spPr>
        </p:pic>
        <p:pic>
          <p:nvPicPr>
            <p:cNvPr id="5" name="Picture 4"/>
            <p:cNvPicPr>
              <a:picLocks noChangeAspect="1"/>
            </p:cNvPicPr>
            <p:nvPr/>
          </p:nvPicPr>
          <p:blipFill>
            <a:blip r:embed="rId3"/>
            <a:stretch>
              <a:fillRect/>
            </a:stretch>
          </p:blipFill>
          <p:spPr>
            <a:xfrm>
              <a:off x="-88674" y="4044218"/>
              <a:ext cx="9847442" cy="4541041"/>
            </a:xfrm>
            <a:prstGeom prst="rect">
              <a:avLst/>
            </a:prstGeom>
          </p:spPr>
        </p:pic>
      </p:grpSp>
    </p:spTree>
    <p:extLst>
      <p:ext uri="{BB962C8B-B14F-4D97-AF65-F5344CB8AC3E}">
        <p14:creationId xmlns:p14="http://schemas.microsoft.com/office/powerpoint/2010/main" val="244492098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a:t>
            </a:r>
            <a:r>
              <a:rPr lang="en-US" dirty="0" err="1"/>
              <a:t>eBGP</a:t>
            </a:r>
            <a:r>
              <a:rPr lang="en-US" dirty="0"/>
              <a:t> IPv6 Route Exchange</a:t>
            </a:r>
          </a:p>
        </p:txBody>
      </p:sp>
      <p:pic>
        <p:nvPicPr>
          <p:cNvPr id="5" name="Content Placeholder 4"/>
          <p:cNvPicPr>
            <a:picLocks noGrp="1" noChangeAspect="1"/>
          </p:cNvPicPr>
          <p:nvPr>
            <p:ph idx="1"/>
          </p:nvPr>
        </p:nvPicPr>
        <p:blipFill>
          <a:blip r:embed="rId2"/>
          <a:stretch>
            <a:fillRect/>
          </a:stretch>
        </p:blipFill>
        <p:spPr>
          <a:xfrm>
            <a:off x="279400" y="1630241"/>
            <a:ext cx="8520113" cy="4237280"/>
          </a:xfrm>
          <a:prstGeom prst="rect">
            <a:avLst/>
          </a:prstGeom>
        </p:spPr>
      </p:pic>
    </p:spTree>
    <p:extLst>
      <p:ext uri="{BB962C8B-B14F-4D97-AF65-F5344CB8AC3E}">
        <p14:creationId xmlns:p14="http://schemas.microsoft.com/office/powerpoint/2010/main" val="2634505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Routing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For BGP to establish an adjacency, you must configure it explicitly for each neighbor.</a:t>
            </a:r>
          </a:p>
          <a:p>
            <a:r>
              <a:rPr lang="en-US" dirty="0"/>
              <a:t>BGP forms a TCP relationship with each of the configured neighbors and keeps track of the state of these relationships by periodically sending a BGP/TCP </a:t>
            </a:r>
            <a:r>
              <a:rPr lang="en-US" dirty="0" err="1"/>
              <a:t>keepalive</a:t>
            </a:r>
            <a:r>
              <a:rPr lang="en-US" dirty="0"/>
              <a:t> message.</a:t>
            </a:r>
          </a:p>
          <a:p>
            <a:r>
              <a:rPr lang="en-US" dirty="0"/>
              <a:t>After establishing an adjacency, the neighbors exchange their best BGP routes. </a:t>
            </a:r>
            <a:endParaRPr lang="en-US" dirty="0" smtClean="0"/>
          </a:p>
          <a:p>
            <a:r>
              <a:rPr lang="en-US" dirty="0" smtClean="0"/>
              <a:t>Each</a:t>
            </a:r>
            <a:r>
              <a:rPr lang="en-US" dirty="0"/>
              <a:t> </a:t>
            </a:r>
            <a:r>
              <a:rPr lang="en-US" dirty="0" smtClean="0"/>
              <a:t>router </a:t>
            </a:r>
            <a:r>
              <a:rPr lang="en-US" dirty="0"/>
              <a:t>collects these routes from each neighbor with which it successfully </a:t>
            </a:r>
            <a:r>
              <a:rPr lang="en-US" dirty="0" smtClean="0"/>
              <a:t>established an </a:t>
            </a:r>
            <a:r>
              <a:rPr lang="en-US" dirty="0"/>
              <a:t>adjacency and places them in its BGP table; all routes that have been learned </a:t>
            </a:r>
            <a:r>
              <a:rPr lang="en-US" dirty="0" smtClean="0"/>
              <a:t>from each </a:t>
            </a:r>
            <a:r>
              <a:rPr lang="en-US" dirty="0"/>
              <a:t>neighbor are placed in the BGP table. </a:t>
            </a:r>
            <a:endParaRPr lang="en-US" dirty="0" smtClean="0"/>
          </a:p>
          <a:p>
            <a:r>
              <a:rPr lang="en-US" dirty="0" smtClean="0"/>
              <a:t>Each </a:t>
            </a:r>
            <a:r>
              <a:rPr lang="en-US" dirty="0"/>
              <a:t>path learned is associated with </a:t>
            </a:r>
            <a:r>
              <a:rPr lang="en-US" dirty="0" smtClean="0"/>
              <a:t>BGP attributes</a:t>
            </a:r>
            <a:r>
              <a:rPr lang="en-US" dirty="0"/>
              <a:t>. The single best route for each network is selected from the BGP table </a:t>
            </a:r>
            <a:r>
              <a:rPr lang="en-US" dirty="0" smtClean="0"/>
              <a:t>using these </a:t>
            </a:r>
            <a:r>
              <a:rPr lang="en-US" dirty="0"/>
              <a:t>attributes in the BGP route-selection process </a:t>
            </a:r>
            <a:r>
              <a:rPr lang="en-US" dirty="0" smtClean="0"/>
              <a:t>and </a:t>
            </a:r>
            <a:r>
              <a:rPr lang="en-US" dirty="0"/>
              <a:t>then offered to the IP routing table. </a:t>
            </a:r>
            <a:endParaRPr lang="en-US" dirty="0" smtClean="0"/>
          </a:p>
        </p:txBody>
      </p:sp>
    </p:spTree>
    <p:extLst>
      <p:ext uri="{BB962C8B-B14F-4D97-AF65-F5344CB8AC3E}">
        <p14:creationId xmlns:p14="http://schemas.microsoft.com/office/powerpoint/2010/main" val="16336603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a:t>
            </a:r>
            <a:r>
              <a:rPr lang="en-US" dirty="0" err="1"/>
              <a:t>eBGP</a:t>
            </a:r>
            <a:r>
              <a:rPr lang="en-US" dirty="0"/>
              <a:t> IPv6 Route Exchange</a:t>
            </a:r>
          </a:p>
        </p:txBody>
      </p:sp>
      <p:pic>
        <p:nvPicPr>
          <p:cNvPr id="7" name="Content Placeholder 6"/>
          <p:cNvPicPr>
            <a:picLocks noGrp="1" noChangeAspect="1"/>
          </p:cNvPicPr>
          <p:nvPr>
            <p:ph idx="1"/>
          </p:nvPr>
        </p:nvPicPr>
        <p:blipFill>
          <a:blip r:embed="rId2"/>
          <a:stretch>
            <a:fillRect/>
          </a:stretch>
        </p:blipFill>
        <p:spPr>
          <a:xfrm>
            <a:off x="279400" y="1745883"/>
            <a:ext cx="8520113" cy="4005996"/>
          </a:xfrm>
          <a:prstGeom prst="rect">
            <a:avLst/>
          </a:prstGeom>
        </p:spPr>
      </p:pic>
    </p:spTree>
    <p:extLst>
      <p:ext uri="{BB962C8B-B14F-4D97-AF65-F5344CB8AC3E}">
        <p14:creationId xmlns:p14="http://schemas.microsoft.com/office/powerpoint/2010/main" val="110388264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a:t>
            </a:r>
            <a:r>
              <a:rPr lang="en-US" dirty="0" err="1"/>
              <a:t>eBGP</a:t>
            </a:r>
            <a:r>
              <a:rPr lang="en-US" dirty="0"/>
              <a:t> IPv6 Route Exchange</a:t>
            </a:r>
          </a:p>
        </p:txBody>
      </p:sp>
      <p:sp>
        <p:nvSpPr>
          <p:cNvPr id="3" name="Content Placeholder 2"/>
          <p:cNvSpPr>
            <a:spLocks noGrp="1"/>
          </p:cNvSpPr>
          <p:nvPr>
            <p:ph idx="1"/>
          </p:nvPr>
        </p:nvSpPr>
        <p:spPr/>
        <p:txBody>
          <a:bodyPr>
            <a:normAutofit lnSpcReduction="10000"/>
          </a:bodyPr>
          <a:lstStyle/>
          <a:p>
            <a:r>
              <a:rPr lang="en-US" dirty="0"/>
              <a:t>T</a:t>
            </a:r>
            <a:r>
              <a:rPr lang="en-US" dirty="0" smtClean="0"/>
              <a:t>he </a:t>
            </a:r>
            <a:r>
              <a:rPr lang="en-US" dirty="0" err="1"/>
              <a:t>eBGP</a:t>
            </a:r>
            <a:r>
              <a:rPr lang="en-US" dirty="0"/>
              <a:t> IPv6 update received on R1 is not marked as </a:t>
            </a:r>
            <a:r>
              <a:rPr lang="en-US" dirty="0" smtClean="0"/>
              <a:t>best (using </a:t>
            </a:r>
            <a:r>
              <a:rPr lang="en-US" dirty="0"/>
              <a:t>the &gt; sign) in the BGP table, because the next-hop address is not reachable. </a:t>
            </a:r>
            <a:endParaRPr lang="en-US" dirty="0" smtClean="0"/>
          </a:p>
          <a:p>
            <a:r>
              <a:rPr lang="en-US" dirty="0" smtClean="0"/>
              <a:t>Also</a:t>
            </a:r>
            <a:r>
              <a:rPr lang="en-US" dirty="0"/>
              <a:t> </a:t>
            </a:r>
            <a:r>
              <a:rPr lang="en-US" dirty="0" smtClean="0"/>
              <a:t>the </a:t>
            </a:r>
            <a:r>
              <a:rPr lang="en-US" dirty="0"/>
              <a:t>next-hop address, ::FFFF:172.16.12.2, is an IPv6 address derived </a:t>
            </a:r>
            <a:r>
              <a:rPr lang="en-US" dirty="0" smtClean="0"/>
              <a:t>from the </a:t>
            </a:r>
            <a:r>
              <a:rPr lang="en-US" dirty="0"/>
              <a:t>IPv4 next-hop address. </a:t>
            </a:r>
            <a:endParaRPr lang="en-US" dirty="0" smtClean="0"/>
          </a:p>
          <a:p>
            <a:r>
              <a:rPr lang="en-US" dirty="0" smtClean="0"/>
              <a:t>This neighbor </a:t>
            </a:r>
            <a:r>
              <a:rPr lang="en-US" dirty="0"/>
              <a:t>relationship is an IPv4 neighbor relationship, carrying IPv6 </a:t>
            </a:r>
            <a:r>
              <a:rPr lang="en-US" dirty="0" smtClean="0"/>
              <a:t>routes.</a:t>
            </a:r>
          </a:p>
          <a:p>
            <a:r>
              <a:rPr lang="en-US" dirty="0" smtClean="0"/>
              <a:t>Because </a:t>
            </a:r>
            <a:r>
              <a:rPr lang="en-US" dirty="0"/>
              <a:t>an IPv6 route must have an IPv6 next hop, BGP </a:t>
            </a:r>
            <a:r>
              <a:rPr lang="en-US" dirty="0" smtClean="0"/>
              <a:t>dynamically created </a:t>
            </a:r>
            <a:r>
              <a:rPr lang="en-US" dirty="0"/>
              <a:t>this IPv6 next-hop address from the actual IPv4 next-hop address. </a:t>
            </a:r>
            <a:endParaRPr lang="en-US" dirty="0" smtClean="0"/>
          </a:p>
          <a:p>
            <a:r>
              <a:rPr lang="en-US" dirty="0" smtClean="0"/>
              <a:t>However, this </a:t>
            </a:r>
            <a:r>
              <a:rPr lang="en-US" dirty="0"/>
              <a:t>is not a reachable IPv6 address; therefore, the route is not marked as best in the </a:t>
            </a:r>
            <a:r>
              <a:rPr lang="en-US" dirty="0" smtClean="0"/>
              <a:t>BGP table</a:t>
            </a:r>
            <a:r>
              <a:rPr lang="en-US" dirty="0"/>
              <a:t>, and it does not appear in the IPv6 routing table.</a:t>
            </a:r>
          </a:p>
        </p:txBody>
      </p:sp>
    </p:spTree>
    <p:extLst>
      <p:ext uri="{BB962C8B-B14F-4D97-AF65-F5344CB8AC3E}">
        <p14:creationId xmlns:p14="http://schemas.microsoft.com/office/powerpoint/2010/main" val="307097835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a:t>
            </a:r>
            <a:r>
              <a:rPr lang="en-US" dirty="0" err="1"/>
              <a:t>eBGP</a:t>
            </a:r>
            <a:r>
              <a:rPr lang="en-US" dirty="0"/>
              <a:t> IPv6 Route Exchange</a:t>
            </a:r>
          </a:p>
        </p:txBody>
      </p:sp>
      <p:pic>
        <p:nvPicPr>
          <p:cNvPr id="4" name="Content Placeholder 3"/>
          <p:cNvPicPr>
            <a:picLocks noGrp="1" noChangeAspect="1"/>
          </p:cNvPicPr>
          <p:nvPr>
            <p:ph idx="1"/>
          </p:nvPr>
        </p:nvPicPr>
        <p:blipFill>
          <a:blip r:embed="rId2"/>
          <a:stretch>
            <a:fillRect/>
          </a:stretch>
        </p:blipFill>
        <p:spPr>
          <a:xfrm>
            <a:off x="279400" y="1228062"/>
            <a:ext cx="8520113" cy="1609509"/>
          </a:xfrm>
          <a:prstGeom prst="rect">
            <a:avLst/>
          </a:prstGeom>
        </p:spPr>
      </p:pic>
      <p:pic>
        <p:nvPicPr>
          <p:cNvPr id="5" name="Picture 4"/>
          <p:cNvPicPr>
            <a:picLocks noChangeAspect="1"/>
          </p:cNvPicPr>
          <p:nvPr/>
        </p:nvPicPr>
        <p:blipFill>
          <a:blip r:embed="rId3"/>
          <a:stretch>
            <a:fillRect/>
          </a:stretch>
        </p:blipFill>
        <p:spPr>
          <a:xfrm>
            <a:off x="743737" y="2957596"/>
            <a:ext cx="7591437" cy="2503606"/>
          </a:xfrm>
          <a:prstGeom prst="rect">
            <a:avLst/>
          </a:prstGeom>
        </p:spPr>
      </p:pic>
    </p:spTree>
    <p:extLst>
      <p:ext uri="{BB962C8B-B14F-4D97-AF65-F5344CB8AC3E}">
        <p14:creationId xmlns:p14="http://schemas.microsoft.com/office/powerpoint/2010/main" val="245986990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Enable </a:t>
            </a:r>
            <a:r>
              <a:rPr lang="en-US" dirty="0" err="1"/>
              <a:t>iBGP</a:t>
            </a:r>
            <a:r>
              <a:rPr lang="en-US" dirty="0"/>
              <a:t> IPv6 Route Exchange</a:t>
            </a:r>
          </a:p>
        </p:txBody>
      </p:sp>
      <p:pic>
        <p:nvPicPr>
          <p:cNvPr id="4" name="Content Placeholder 3"/>
          <p:cNvPicPr>
            <a:picLocks noGrp="1" noChangeAspect="1"/>
          </p:cNvPicPr>
          <p:nvPr>
            <p:ph idx="1"/>
          </p:nvPr>
        </p:nvPicPr>
        <p:blipFill>
          <a:blip r:embed="rId2"/>
          <a:stretch>
            <a:fillRect/>
          </a:stretch>
        </p:blipFill>
        <p:spPr>
          <a:xfrm>
            <a:off x="527897" y="1182688"/>
            <a:ext cx="8023119" cy="5132387"/>
          </a:xfrm>
          <a:prstGeom prst="rect">
            <a:avLst/>
          </a:prstGeom>
        </p:spPr>
      </p:pic>
    </p:spTree>
    <p:extLst>
      <p:ext uri="{BB962C8B-B14F-4D97-AF65-F5344CB8AC3E}">
        <p14:creationId xmlns:p14="http://schemas.microsoft.com/office/powerpoint/2010/main" val="329419329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a:t>
            </a:r>
            <a:r>
              <a:rPr lang="en-US" dirty="0" err="1"/>
              <a:t>iBGP</a:t>
            </a:r>
            <a:r>
              <a:rPr lang="en-US" dirty="0"/>
              <a:t> IPv6 Route Exchange</a:t>
            </a:r>
          </a:p>
        </p:txBody>
      </p:sp>
      <p:pic>
        <p:nvPicPr>
          <p:cNvPr id="5" name="Content Placeholder 4"/>
          <p:cNvPicPr>
            <a:picLocks noGrp="1" noChangeAspect="1"/>
          </p:cNvPicPr>
          <p:nvPr>
            <p:ph idx="1"/>
          </p:nvPr>
        </p:nvPicPr>
        <p:blipFill>
          <a:blip r:embed="rId2"/>
          <a:stretch>
            <a:fillRect/>
          </a:stretch>
        </p:blipFill>
        <p:spPr>
          <a:xfrm>
            <a:off x="279400" y="1570022"/>
            <a:ext cx="8520113" cy="4357719"/>
          </a:xfrm>
          <a:prstGeom prst="rect">
            <a:avLst/>
          </a:prstGeom>
        </p:spPr>
      </p:pic>
    </p:spTree>
    <p:extLst>
      <p:ext uri="{BB962C8B-B14F-4D97-AF65-F5344CB8AC3E}">
        <p14:creationId xmlns:p14="http://schemas.microsoft.com/office/powerpoint/2010/main" val="186085976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a:t>
            </a:r>
            <a:r>
              <a:rPr lang="en-US" dirty="0" err="1"/>
              <a:t>iBGP</a:t>
            </a:r>
            <a:r>
              <a:rPr lang="en-US" dirty="0"/>
              <a:t> IPv6 Route Exchange</a:t>
            </a:r>
          </a:p>
        </p:txBody>
      </p:sp>
      <p:pic>
        <p:nvPicPr>
          <p:cNvPr id="5" name="Content Placeholder 4"/>
          <p:cNvPicPr>
            <a:picLocks noGrp="1" noChangeAspect="1"/>
          </p:cNvPicPr>
          <p:nvPr>
            <p:ph idx="1"/>
          </p:nvPr>
        </p:nvPicPr>
        <p:blipFill>
          <a:blip r:embed="rId2"/>
          <a:stretch>
            <a:fillRect/>
          </a:stretch>
        </p:blipFill>
        <p:spPr>
          <a:xfrm>
            <a:off x="279400" y="1509802"/>
            <a:ext cx="8520113" cy="4478159"/>
          </a:xfrm>
          <a:prstGeom prst="rect">
            <a:avLst/>
          </a:prstGeom>
        </p:spPr>
      </p:pic>
    </p:spTree>
    <p:extLst>
      <p:ext uri="{BB962C8B-B14F-4D97-AF65-F5344CB8AC3E}">
        <p14:creationId xmlns:p14="http://schemas.microsoft.com/office/powerpoint/2010/main" val="253931253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IPv4 to Dual (IPv4/IPv6) BGP Transport</a:t>
            </a:r>
          </a:p>
        </p:txBody>
      </p:sp>
      <p:sp>
        <p:nvSpPr>
          <p:cNvPr id="3" name="Content Placeholder 2"/>
          <p:cNvSpPr>
            <a:spLocks noGrp="1"/>
          </p:cNvSpPr>
          <p:nvPr>
            <p:ph idx="1"/>
          </p:nvPr>
        </p:nvSpPr>
        <p:spPr/>
        <p:txBody>
          <a:bodyPr>
            <a:normAutofit fontScale="85000" lnSpcReduction="20000"/>
          </a:bodyPr>
          <a:lstStyle/>
          <a:p>
            <a:r>
              <a:rPr lang="en-US" dirty="0"/>
              <a:t>As you have seen, both IPv4 and IPv6 address families can use a single IPv4 neighbor </a:t>
            </a:r>
            <a:r>
              <a:rPr lang="en-US" dirty="0" smtClean="0"/>
              <a:t>or two </a:t>
            </a:r>
            <a:r>
              <a:rPr lang="en-US" dirty="0"/>
              <a:t>separate sessions can be established, one for each address family. </a:t>
            </a:r>
            <a:endParaRPr lang="en-US" dirty="0" smtClean="0"/>
          </a:p>
          <a:p>
            <a:r>
              <a:rPr lang="en-US" dirty="0" smtClean="0"/>
              <a:t>There </a:t>
            </a:r>
            <a:r>
              <a:rPr lang="en-US" dirty="0"/>
              <a:t>are </a:t>
            </a:r>
            <a:r>
              <a:rPr lang="en-US" dirty="0" smtClean="0"/>
              <a:t>advantages to </a:t>
            </a:r>
            <a:r>
              <a:rPr lang="en-US" dirty="0"/>
              <a:t>both approaches.</a:t>
            </a:r>
          </a:p>
          <a:p>
            <a:r>
              <a:rPr lang="en-US" dirty="0"/>
              <a:t>Using a single IPv4 neighbor reduces the number of neighbor sessions. In an </a:t>
            </a:r>
            <a:r>
              <a:rPr lang="en-US" dirty="0" smtClean="0"/>
              <a:t>environment where </a:t>
            </a:r>
            <a:r>
              <a:rPr lang="en-US" dirty="0"/>
              <a:t>a lot of neighbors are configured, this can significantly reduce the size </a:t>
            </a:r>
            <a:r>
              <a:rPr lang="en-US" dirty="0" smtClean="0"/>
              <a:t>and complexity </a:t>
            </a:r>
            <a:r>
              <a:rPr lang="en-US" dirty="0"/>
              <a:t>of configuration. </a:t>
            </a:r>
            <a:endParaRPr lang="en-US" dirty="0" smtClean="0"/>
          </a:p>
          <a:p>
            <a:r>
              <a:rPr lang="en-US" dirty="0" smtClean="0"/>
              <a:t>However</a:t>
            </a:r>
            <a:r>
              <a:rPr lang="en-US" dirty="0"/>
              <a:t>, running IPv6 over an IPv4 session requires </a:t>
            </a:r>
            <a:r>
              <a:rPr lang="en-US" dirty="0" smtClean="0"/>
              <a:t>modification of </a:t>
            </a:r>
            <a:r>
              <a:rPr lang="en-US" dirty="0"/>
              <a:t>the next-hop attribute.</a:t>
            </a:r>
          </a:p>
          <a:p>
            <a:r>
              <a:rPr lang="en-US" dirty="0"/>
              <a:t>In contrast, when using two separate sessions for IPv4 and IPv6, there is no need </a:t>
            </a:r>
            <a:r>
              <a:rPr lang="en-US" dirty="0" smtClean="0"/>
              <a:t>to implement </a:t>
            </a:r>
            <a:r>
              <a:rPr lang="en-US" dirty="0"/>
              <a:t>route maps to overwrite the next-hop parameter. </a:t>
            </a:r>
            <a:endParaRPr lang="en-US" dirty="0" smtClean="0"/>
          </a:p>
          <a:p>
            <a:r>
              <a:rPr lang="en-US" dirty="0" smtClean="0"/>
              <a:t>Exchange </a:t>
            </a:r>
            <a:r>
              <a:rPr lang="en-US" dirty="0"/>
              <a:t>of IPv4 and </a:t>
            </a:r>
            <a:r>
              <a:rPr lang="en-US" dirty="0" smtClean="0"/>
              <a:t>IPv6 routes </a:t>
            </a:r>
            <a:r>
              <a:rPr lang="en-US" dirty="0"/>
              <a:t>is completely independent; neighbor configuration and handling is duplicated.</a:t>
            </a:r>
          </a:p>
          <a:p>
            <a:r>
              <a:rPr lang="en-US" dirty="0"/>
              <a:t>Note that IPv6 neighbors are not seen in the </a:t>
            </a:r>
            <a:r>
              <a:rPr lang="en-US" b="1" dirty="0"/>
              <a:t>show </a:t>
            </a:r>
            <a:r>
              <a:rPr lang="en-US" b="1" dirty="0" err="1"/>
              <a:t>ip</a:t>
            </a:r>
            <a:r>
              <a:rPr lang="en-US" b="1" dirty="0"/>
              <a:t> </a:t>
            </a:r>
            <a:r>
              <a:rPr lang="en-US" b="1" dirty="0" err="1"/>
              <a:t>bgp</a:t>
            </a:r>
            <a:r>
              <a:rPr lang="en-US" b="1" dirty="0"/>
              <a:t> summary </a:t>
            </a:r>
            <a:r>
              <a:rPr lang="en-US" dirty="0"/>
              <a:t>command </a:t>
            </a:r>
            <a:r>
              <a:rPr lang="en-US" dirty="0" smtClean="0"/>
              <a:t>output; use </a:t>
            </a:r>
            <a:r>
              <a:rPr lang="en-US" dirty="0"/>
              <a:t>the </a:t>
            </a:r>
            <a:r>
              <a:rPr lang="en-US" b="1" dirty="0"/>
              <a:t>show </a:t>
            </a:r>
            <a:r>
              <a:rPr lang="en-US" b="1" dirty="0" err="1"/>
              <a:t>bgp</a:t>
            </a:r>
            <a:r>
              <a:rPr lang="en-US" b="1" dirty="0"/>
              <a:t> ipv6 unicast summary </a:t>
            </a:r>
            <a:r>
              <a:rPr lang="en-US" dirty="0"/>
              <a:t>command instead.</a:t>
            </a:r>
          </a:p>
        </p:txBody>
      </p:sp>
    </p:spTree>
    <p:extLst>
      <p:ext uri="{BB962C8B-B14F-4D97-AF65-F5344CB8AC3E}">
        <p14:creationId xmlns:p14="http://schemas.microsoft.com/office/powerpoint/2010/main" val="65899379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Filtering Mechanisms for IPv6</a:t>
            </a:r>
          </a:p>
        </p:txBody>
      </p:sp>
      <p:sp>
        <p:nvSpPr>
          <p:cNvPr id="3" name="Content Placeholder 2"/>
          <p:cNvSpPr>
            <a:spLocks noGrp="1"/>
          </p:cNvSpPr>
          <p:nvPr>
            <p:ph idx="1"/>
          </p:nvPr>
        </p:nvSpPr>
        <p:spPr/>
        <p:txBody>
          <a:bodyPr/>
          <a:lstStyle/>
          <a:p>
            <a:r>
              <a:rPr lang="en-US" dirty="0"/>
              <a:t>IPv6 Prefix List </a:t>
            </a:r>
            <a:r>
              <a:rPr lang="en-US" dirty="0" smtClean="0"/>
              <a:t>Filtering</a:t>
            </a:r>
          </a:p>
          <a:p>
            <a:r>
              <a:rPr lang="en-US" dirty="0"/>
              <a:t>IPv6 Path Selection with BGP Local Preference</a:t>
            </a:r>
          </a:p>
        </p:txBody>
      </p:sp>
    </p:spTree>
    <p:extLst>
      <p:ext uri="{BB962C8B-B14F-4D97-AF65-F5344CB8AC3E}">
        <p14:creationId xmlns:p14="http://schemas.microsoft.com/office/powerpoint/2010/main" val="325658163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IPv6 Prefix List Filtering</a:t>
            </a:r>
          </a:p>
        </p:txBody>
      </p:sp>
      <p:pic>
        <p:nvPicPr>
          <p:cNvPr id="4" name="Content Placeholder 3"/>
          <p:cNvPicPr>
            <a:picLocks noGrp="1" noChangeAspect="1"/>
          </p:cNvPicPr>
          <p:nvPr>
            <p:ph idx="1"/>
          </p:nvPr>
        </p:nvPicPr>
        <p:blipFill>
          <a:blip r:embed="rId2"/>
          <a:stretch>
            <a:fillRect/>
          </a:stretch>
        </p:blipFill>
        <p:spPr>
          <a:xfrm>
            <a:off x="280987" y="1108037"/>
            <a:ext cx="8520113" cy="1773385"/>
          </a:xfrm>
          <a:prstGeom prst="rect">
            <a:avLst/>
          </a:prstGeom>
        </p:spPr>
      </p:pic>
      <p:pic>
        <p:nvPicPr>
          <p:cNvPr id="5" name="Picture 4"/>
          <p:cNvPicPr>
            <a:picLocks noChangeAspect="1"/>
          </p:cNvPicPr>
          <p:nvPr/>
        </p:nvPicPr>
        <p:blipFill>
          <a:blip r:embed="rId3"/>
          <a:stretch>
            <a:fillRect/>
          </a:stretch>
        </p:blipFill>
        <p:spPr>
          <a:xfrm>
            <a:off x="279400" y="3247394"/>
            <a:ext cx="8757341" cy="3146212"/>
          </a:xfrm>
          <a:prstGeom prst="rect">
            <a:avLst/>
          </a:prstGeom>
        </p:spPr>
      </p:pic>
    </p:spTree>
    <p:extLst>
      <p:ext uri="{BB962C8B-B14F-4D97-AF65-F5344CB8AC3E}">
        <p14:creationId xmlns:p14="http://schemas.microsoft.com/office/powerpoint/2010/main" val="182551691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IPv6 Path Selection with BGP Local Preference</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79400" y="1108037"/>
            <a:ext cx="8520113" cy="1729948"/>
          </a:xfrm>
          <a:prstGeom prst="rect">
            <a:avLst/>
          </a:prstGeom>
        </p:spPr>
      </p:pic>
      <p:grpSp>
        <p:nvGrpSpPr>
          <p:cNvPr id="7" name="Group 6"/>
          <p:cNvGrpSpPr/>
          <p:nvPr/>
        </p:nvGrpSpPr>
        <p:grpSpPr>
          <a:xfrm>
            <a:off x="831256" y="2796139"/>
            <a:ext cx="7416400" cy="4061861"/>
            <a:chOff x="-351721" y="2544960"/>
            <a:chExt cx="9847442" cy="5393309"/>
          </a:xfrm>
        </p:grpSpPr>
        <p:pic>
          <p:nvPicPr>
            <p:cNvPr id="5" name="Picture 4"/>
            <p:cNvPicPr>
              <a:picLocks noChangeAspect="1"/>
            </p:cNvPicPr>
            <p:nvPr/>
          </p:nvPicPr>
          <p:blipFill>
            <a:blip r:embed="rId3"/>
            <a:stretch>
              <a:fillRect/>
            </a:stretch>
          </p:blipFill>
          <p:spPr>
            <a:xfrm>
              <a:off x="-351721" y="2544960"/>
              <a:ext cx="9847442" cy="1768080"/>
            </a:xfrm>
            <a:prstGeom prst="rect">
              <a:avLst/>
            </a:prstGeom>
          </p:spPr>
        </p:pic>
        <p:pic>
          <p:nvPicPr>
            <p:cNvPr id="6" name="Picture 5"/>
            <p:cNvPicPr>
              <a:picLocks noChangeAspect="1"/>
            </p:cNvPicPr>
            <p:nvPr/>
          </p:nvPicPr>
          <p:blipFill>
            <a:blip r:embed="rId4"/>
            <a:stretch>
              <a:fillRect/>
            </a:stretch>
          </p:blipFill>
          <p:spPr>
            <a:xfrm>
              <a:off x="-326013" y="4274908"/>
              <a:ext cx="9796682" cy="3663361"/>
            </a:xfrm>
            <a:prstGeom prst="rect">
              <a:avLst/>
            </a:prstGeom>
          </p:spPr>
        </p:pic>
      </p:grpSp>
    </p:spTree>
    <p:extLst>
      <p:ext uri="{BB962C8B-B14F-4D97-AF65-F5344CB8AC3E}">
        <p14:creationId xmlns:p14="http://schemas.microsoft.com/office/powerpoint/2010/main" val="360626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Routing Process</a:t>
            </a:r>
          </a:p>
        </p:txBody>
      </p:sp>
      <p:sp>
        <p:nvSpPr>
          <p:cNvPr id="3" name="Content Placeholder 2"/>
          <p:cNvSpPr>
            <a:spLocks noGrp="1"/>
          </p:cNvSpPr>
          <p:nvPr>
            <p:ph idx="1"/>
          </p:nvPr>
        </p:nvSpPr>
        <p:spPr/>
        <p:txBody>
          <a:bodyPr>
            <a:normAutofit fontScale="92500" lnSpcReduction="10000"/>
          </a:bodyPr>
          <a:lstStyle/>
          <a:p>
            <a:r>
              <a:rPr lang="en-US" dirty="0"/>
              <a:t>Each router compares the offered BGP routes to any other possible paths to </a:t>
            </a:r>
            <a:r>
              <a:rPr lang="en-US" dirty="0" smtClean="0"/>
              <a:t>those networks </a:t>
            </a:r>
            <a:r>
              <a:rPr lang="en-US" dirty="0"/>
              <a:t>in its IP routing table, and the best route, based on administrative distance, </a:t>
            </a:r>
            <a:r>
              <a:rPr lang="en-US" dirty="0" smtClean="0"/>
              <a:t>is installed </a:t>
            </a:r>
            <a:r>
              <a:rPr lang="en-US" dirty="0"/>
              <a:t>in the IP routing table. </a:t>
            </a:r>
            <a:endParaRPr lang="en-US" dirty="0" smtClean="0"/>
          </a:p>
          <a:p>
            <a:r>
              <a:rPr lang="en-US" dirty="0" smtClean="0"/>
              <a:t>External </a:t>
            </a:r>
            <a:r>
              <a:rPr lang="en-US" dirty="0"/>
              <a:t>BGP (</a:t>
            </a:r>
            <a:r>
              <a:rPr lang="en-US" dirty="0" err="1"/>
              <a:t>eBGP</a:t>
            </a:r>
            <a:r>
              <a:rPr lang="en-US" dirty="0"/>
              <a:t>) routes (BGP routes learned from </a:t>
            </a:r>
            <a:r>
              <a:rPr lang="en-US" dirty="0" smtClean="0"/>
              <a:t>an external </a:t>
            </a:r>
            <a:r>
              <a:rPr lang="en-US" dirty="0"/>
              <a:t>autonomous system) have a default administrative distance of 20. </a:t>
            </a:r>
            <a:endParaRPr lang="en-US" dirty="0" smtClean="0"/>
          </a:p>
          <a:p>
            <a:r>
              <a:rPr lang="en-US" dirty="0" smtClean="0"/>
              <a:t>Internal BGP (</a:t>
            </a:r>
            <a:r>
              <a:rPr lang="en-US" dirty="0" err="1" smtClean="0"/>
              <a:t>iBGP</a:t>
            </a:r>
            <a:r>
              <a:rPr lang="en-US" dirty="0"/>
              <a:t>) routes (BGP routes learned from within the autonomous system) have a </a:t>
            </a:r>
            <a:r>
              <a:rPr lang="en-US" dirty="0" smtClean="0"/>
              <a:t>default administrative </a:t>
            </a:r>
            <a:r>
              <a:rPr lang="en-US" dirty="0"/>
              <a:t>distance of 200.</a:t>
            </a:r>
          </a:p>
          <a:p>
            <a:r>
              <a:rPr lang="en-US" dirty="0"/>
              <a:t>A router may have a best BGP route to a destination, but that route might not </a:t>
            </a:r>
            <a:r>
              <a:rPr lang="en-US" dirty="0" smtClean="0"/>
              <a:t>be installed </a:t>
            </a:r>
            <a:r>
              <a:rPr lang="en-US" dirty="0"/>
              <a:t>in the IP routing table because it has a higher administrative distance </a:t>
            </a:r>
            <a:r>
              <a:rPr lang="en-US" dirty="0" smtClean="0"/>
              <a:t>than another </a:t>
            </a:r>
            <a:r>
              <a:rPr lang="en-US" dirty="0"/>
              <a:t>route. </a:t>
            </a:r>
            <a:endParaRPr lang="en-US" dirty="0" smtClean="0"/>
          </a:p>
          <a:p>
            <a:r>
              <a:rPr lang="en-US" u="sng" dirty="0" smtClean="0"/>
              <a:t>That </a:t>
            </a:r>
            <a:r>
              <a:rPr lang="en-US" u="sng" dirty="0"/>
              <a:t>best BGP route will still be propagated to other BGP routers, though.</a:t>
            </a:r>
          </a:p>
        </p:txBody>
      </p:sp>
    </p:spTree>
    <p:extLst>
      <p:ext uri="{BB962C8B-B14F-4D97-AF65-F5344CB8AC3E}">
        <p14:creationId xmlns:p14="http://schemas.microsoft.com/office/powerpoint/2010/main" val="38119947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Appendix C</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074434383"/>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Supplement</a:t>
            </a:r>
          </a:p>
        </p:txBody>
      </p:sp>
      <p:sp>
        <p:nvSpPr>
          <p:cNvPr id="3" name="Content Placeholder 2"/>
          <p:cNvSpPr>
            <a:spLocks noGrp="1"/>
          </p:cNvSpPr>
          <p:nvPr>
            <p:ph idx="1"/>
          </p:nvPr>
        </p:nvSpPr>
        <p:spPr/>
        <p:txBody>
          <a:bodyPr/>
          <a:lstStyle/>
          <a:p>
            <a:r>
              <a:rPr lang="en-US" dirty="0" smtClean="0"/>
              <a:t>BGP </a:t>
            </a:r>
            <a:r>
              <a:rPr lang="en-US" dirty="0"/>
              <a:t>Route Summarization</a:t>
            </a:r>
          </a:p>
          <a:p>
            <a:r>
              <a:rPr lang="en-US" dirty="0" smtClean="0"/>
              <a:t>Communities</a:t>
            </a:r>
            <a:endParaRPr lang="en-US" dirty="0"/>
          </a:p>
          <a:p>
            <a:r>
              <a:rPr lang="en-US" dirty="0" smtClean="0"/>
              <a:t>Route </a:t>
            </a:r>
            <a:r>
              <a:rPr lang="en-US" dirty="0"/>
              <a:t>Reflectors</a:t>
            </a:r>
          </a:p>
          <a:p>
            <a:r>
              <a:rPr lang="en-US" dirty="0" smtClean="0"/>
              <a:t>Advertising </a:t>
            </a:r>
            <a:r>
              <a:rPr lang="en-US" dirty="0"/>
              <a:t>a Default Route</a:t>
            </a:r>
          </a:p>
          <a:p>
            <a:r>
              <a:rPr lang="en-US" dirty="0" smtClean="0"/>
              <a:t>Not </a:t>
            </a:r>
            <a:r>
              <a:rPr lang="en-US" dirty="0"/>
              <a:t>Advertising Private Autonomous System Numbers</a:t>
            </a:r>
          </a:p>
        </p:txBody>
      </p:sp>
    </p:spTree>
    <p:extLst>
      <p:ext uri="{BB962C8B-B14F-4D97-AF65-F5344CB8AC3E}">
        <p14:creationId xmlns:p14="http://schemas.microsoft.com/office/powerpoint/2010/main" val="388329047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Route Summarization</a:t>
            </a:r>
          </a:p>
        </p:txBody>
      </p:sp>
      <p:sp>
        <p:nvSpPr>
          <p:cNvPr id="3" name="Content Placeholder 2"/>
          <p:cNvSpPr>
            <a:spLocks noGrp="1"/>
          </p:cNvSpPr>
          <p:nvPr>
            <p:ph idx="1"/>
          </p:nvPr>
        </p:nvSpPr>
        <p:spPr/>
        <p:txBody>
          <a:bodyPr>
            <a:normAutofit/>
          </a:bodyPr>
          <a:lstStyle/>
          <a:p>
            <a:pPr marL="0" indent="0">
              <a:buNone/>
            </a:pPr>
            <a:r>
              <a:rPr lang="en-US" dirty="0"/>
              <a:t>Two BGP attributes are related to aggregate addressing:</a:t>
            </a:r>
          </a:p>
          <a:p>
            <a:r>
              <a:rPr lang="en-US" b="1" dirty="0" smtClean="0"/>
              <a:t>Atomic aggregate</a:t>
            </a:r>
          </a:p>
          <a:p>
            <a:pPr lvl="1"/>
            <a:r>
              <a:rPr lang="en-US" dirty="0" smtClean="0"/>
              <a:t>A </a:t>
            </a:r>
            <a:r>
              <a:rPr lang="en-US" dirty="0"/>
              <a:t>well-known discretionary attribute that informs the </a:t>
            </a:r>
            <a:r>
              <a:rPr lang="en-US" dirty="0" smtClean="0"/>
              <a:t>neighbor autonomous </a:t>
            </a:r>
            <a:r>
              <a:rPr lang="en-US" dirty="0"/>
              <a:t>system that the originating router has aggregated the routes</a:t>
            </a:r>
          </a:p>
          <a:p>
            <a:r>
              <a:rPr lang="en-US" b="1" dirty="0" smtClean="0"/>
              <a:t>Aggregator</a:t>
            </a:r>
          </a:p>
          <a:p>
            <a:pPr lvl="1"/>
            <a:r>
              <a:rPr lang="en-US" dirty="0" smtClean="0"/>
              <a:t>An </a:t>
            </a:r>
            <a:r>
              <a:rPr lang="en-US" dirty="0"/>
              <a:t>optional transitive attribute that specifies the BGP router ID </a:t>
            </a:r>
            <a:r>
              <a:rPr lang="en-US" dirty="0" smtClean="0"/>
              <a:t>and autonomous </a:t>
            </a:r>
            <a:r>
              <a:rPr lang="en-US" dirty="0"/>
              <a:t>system number of the router that performed the route </a:t>
            </a:r>
            <a:r>
              <a:rPr lang="en-US" dirty="0" smtClean="0"/>
              <a:t>aggregation</a:t>
            </a:r>
          </a:p>
          <a:p>
            <a:pPr marL="0" indent="0">
              <a:buNone/>
            </a:pPr>
            <a:endParaRPr lang="en-US" dirty="0" smtClean="0"/>
          </a:p>
          <a:p>
            <a:pPr lvl="1"/>
            <a:endParaRPr lang="en-US" dirty="0"/>
          </a:p>
        </p:txBody>
      </p:sp>
    </p:spTree>
    <p:extLst>
      <p:ext uri="{BB962C8B-B14F-4D97-AF65-F5344CB8AC3E}">
        <p14:creationId xmlns:p14="http://schemas.microsoft.com/office/powerpoint/2010/main" val="422128187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Route Summarization</a:t>
            </a:r>
          </a:p>
        </p:txBody>
      </p:sp>
      <p:sp>
        <p:nvSpPr>
          <p:cNvPr id="3" name="Content Placeholder 2"/>
          <p:cNvSpPr>
            <a:spLocks noGrp="1"/>
          </p:cNvSpPr>
          <p:nvPr>
            <p:ph idx="1"/>
          </p:nvPr>
        </p:nvSpPr>
        <p:spPr/>
        <p:txBody>
          <a:bodyPr/>
          <a:lstStyle/>
          <a:p>
            <a:r>
              <a:rPr lang="en-US" dirty="0"/>
              <a:t>By default, the aggregate route is advertised as coming from the autonomous system that did the aggregation and has the atomic aggregate attribute set to show that information might be missing. </a:t>
            </a:r>
          </a:p>
          <a:p>
            <a:r>
              <a:rPr lang="en-US" dirty="0"/>
              <a:t>The autonomous system numbers from the </a:t>
            </a:r>
            <a:r>
              <a:rPr lang="en-US" dirty="0" err="1"/>
              <a:t>nonaggregated</a:t>
            </a:r>
            <a:r>
              <a:rPr lang="en-US" dirty="0"/>
              <a:t> routes are not listed.</a:t>
            </a:r>
          </a:p>
          <a:p>
            <a:r>
              <a:rPr lang="en-US" dirty="0"/>
              <a:t>You can configure the router to include the unordered list of all autonomous systems contained in all paths that are being summarized.</a:t>
            </a:r>
          </a:p>
          <a:p>
            <a:endParaRPr lang="en-US" dirty="0"/>
          </a:p>
        </p:txBody>
      </p:sp>
    </p:spTree>
    <p:extLst>
      <p:ext uri="{BB962C8B-B14F-4D97-AF65-F5344CB8AC3E}">
        <p14:creationId xmlns:p14="http://schemas.microsoft.com/office/powerpoint/2010/main" val="33257711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Boundary Summarization</a:t>
            </a:r>
          </a:p>
        </p:txBody>
      </p:sp>
      <p:sp>
        <p:nvSpPr>
          <p:cNvPr id="3" name="Content Placeholder 2"/>
          <p:cNvSpPr>
            <a:spLocks noGrp="1"/>
          </p:cNvSpPr>
          <p:nvPr>
            <p:ph idx="1"/>
          </p:nvPr>
        </p:nvSpPr>
        <p:spPr/>
        <p:txBody>
          <a:bodyPr>
            <a:normAutofit lnSpcReduction="10000"/>
          </a:bodyPr>
          <a:lstStyle/>
          <a:p>
            <a:r>
              <a:rPr lang="en-US" dirty="0"/>
              <a:t>BGP works differently than the other </a:t>
            </a:r>
            <a:r>
              <a:rPr lang="en-US" dirty="0" smtClean="0"/>
              <a:t>protocols, </a:t>
            </a:r>
            <a:r>
              <a:rPr lang="en-US" dirty="0"/>
              <a:t>the </a:t>
            </a:r>
            <a:r>
              <a:rPr lang="en-US" b="1" dirty="0">
                <a:latin typeface="Consolas" panose="020B0609020204030204" pitchFamily="49" charset="0"/>
                <a:cs typeface="Consolas" panose="020B0609020204030204" pitchFamily="49" charset="0"/>
              </a:rPr>
              <a:t>network </a:t>
            </a:r>
            <a:r>
              <a:rPr lang="en-US" i="1" dirty="0">
                <a:latin typeface="Consolas" panose="020B0609020204030204" pitchFamily="49" charset="0"/>
                <a:cs typeface="Consolas" panose="020B0609020204030204" pitchFamily="49" charset="0"/>
              </a:rPr>
              <a:t>network-number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mask </a:t>
            </a:r>
            <a:r>
              <a:rPr lang="en-US" i="1" dirty="0">
                <a:latin typeface="Consolas" panose="020B0609020204030204" pitchFamily="49" charset="0"/>
                <a:cs typeface="Consolas" panose="020B0609020204030204" pitchFamily="49" charset="0"/>
              </a:rPr>
              <a:t>network-mask </a:t>
            </a:r>
            <a:r>
              <a:rPr lang="en-US" dirty="0">
                <a:latin typeface="Consolas" panose="020B0609020204030204" pitchFamily="49" charset="0"/>
                <a:cs typeface="Consolas" panose="020B0609020204030204" pitchFamily="49" charset="0"/>
              </a:rPr>
              <a:t>]</a:t>
            </a:r>
            <a:r>
              <a:rPr lang="en-US" dirty="0"/>
              <a:t> router </a:t>
            </a:r>
            <a:r>
              <a:rPr lang="en-US" dirty="0" smtClean="0"/>
              <a:t>configuration command </a:t>
            </a:r>
            <a:r>
              <a:rPr lang="en-US" dirty="0"/>
              <a:t>for BGP permits BGP to advertise a network if it is present in the </a:t>
            </a:r>
            <a:r>
              <a:rPr lang="en-US" dirty="0" smtClean="0"/>
              <a:t>IP routing </a:t>
            </a:r>
            <a:r>
              <a:rPr lang="en-US" dirty="0"/>
              <a:t>table</a:t>
            </a:r>
            <a:r>
              <a:rPr lang="en-US" dirty="0" smtClean="0"/>
              <a:t>.</a:t>
            </a:r>
          </a:p>
          <a:p>
            <a:r>
              <a:rPr lang="en-US" dirty="0"/>
              <a:t>This command allows classless prefixes. The router can advertise </a:t>
            </a:r>
            <a:r>
              <a:rPr lang="en-US" dirty="0" smtClean="0"/>
              <a:t>individual subnets</a:t>
            </a:r>
            <a:r>
              <a:rPr lang="en-US" dirty="0"/>
              <a:t>, networks, or </a:t>
            </a:r>
            <a:r>
              <a:rPr lang="en-US" dirty="0" err="1"/>
              <a:t>supernets</a:t>
            </a:r>
            <a:r>
              <a:rPr lang="en-US" dirty="0"/>
              <a:t>. The default mask is the classful mask and results in </a:t>
            </a:r>
            <a:r>
              <a:rPr lang="en-US" dirty="0" smtClean="0"/>
              <a:t>only the </a:t>
            </a:r>
            <a:r>
              <a:rPr lang="en-US" dirty="0"/>
              <a:t>classful network number being announced</a:t>
            </a:r>
            <a:r>
              <a:rPr lang="en-US" dirty="0" smtClean="0"/>
              <a:t>.</a:t>
            </a:r>
          </a:p>
          <a:p>
            <a:r>
              <a:rPr lang="en-US" dirty="0"/>
              <a:t>Note that at least one subnet of the </a:t>
            </a:r>
            <a:r>
              <a:rPr lang="en-US" dirty="0" smtClean="0"/>
              <a:t>specified major </a:t>
            </a:r>
            <a:r>
              <a:rPr lang="en-US" dirty="0"/>
              <a:t>network must be present in the IP routing table for BGP to start </a:t>
            </a:r>
            <a:r>
              <a:rPr lang="en-US" dirty="0" smtClean="0"/>
              <a:t>announcing the </a:t>
            </a:r>
            <a:r>
              <a:rPr lang="en-US" dirty="0"/>
              <a:t>classful network. However, if you specify the </a:t>
            </a:r>
            <a:r>
              <a:rPr lang="en-US" b="1" dirty="0">
                <a:latin typeface="Consolas" panose="020B0609020204030204" pitchFamily="49" charset="0"/>
                <a:cs typeface="Consolas" panose="020B0609020204030204" pitchFamily="49" charset="0"/>
              </a:rPr>
              <a:t>mask </a:t>
            </a:r>
            <a:r>
              <a:rPr lang="en-US" i="1" dirty="0">
                <a:latin typeface="Consolas" panose="020B0609020204030204" pitchFamily="49" charset="0"/>
                <a:cs typeface="Consolas" panose="020B0609020204030204" pitchFamily="49" charset="0"/>
              </a:rPr>
              <a:t>network-mask </a:t>
            </a:r>
            <a:r>
              <a:rPr lang="en-US" dirty="0"/>
              <a:t>, an exact </a:t>
            </a:r>
            <a:r>
              <a:rPr lang="en-US" dirty="0" smtClean="0"/>
              <a:t>match to </a:t>
            </a:r>
            <a:r>
              <a:rPr lang="en-US" dirty="0"/>
              <a:t>the network (both address and mask) must exist in the routing table for the </a:t>
            </a:r>
            <a:r>
              <a:rPr lang="en-US" dirty="0" smtClean="0"/>
              <a:t>network to </a:t>
            </a:r>
            <a:r>
              <a:rPr lang="en-US" dirty="0"/>
              <a:t>be advertised.</a:t>
            </a:r>
          </a:p>
        </p:txBody>
      </p:sp>
    </p:spTree>
    <p:extLst>
      <p:ext uri="{BB962C8B-B14F-4D97-AF65-F5344CB8AC3E}">
        <p14:creationId xmlns:p14="http://schemas.microsoft.com/office/powerpoint/2010/main" val="257931847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Boundary Summarization</a:t>
            </a:r>
          </a:p>
        </p:txBody>
      </p:sp>
      <p:sp>
        <p:nvSpPr>
          <p:cNvPr id="3" name="Content Placeholder 2"/>
          <p:cNvSpPr>
            <a:spLocks noGrp="1"/>
          </p:cNvSpPr>
          <p:nvPr>
            <p:ph idx="1"/>
          </p:nvPr>
        </p:nvSpPr>
        <p:spPr/>
        <p:txBody>
          <a:bodyPr/>
          <a:lstStyle/>
          <a:p>
            <a:r>
              <a:rPr lang="en-US" dirty="0"/>
              <a:t>The BGP </a:t>
            </a:r>
            <a:r>
              <a:rPr lang="en-US" b="1" dirty="0"/>
              <a:t>auto-summary </a:t>
            </a:r>
            <a:r>
              <a:rPr lang="en-US" dirty="0"/>
              <a:t>command determines how BGP handles </a:t>
            </a:r>
            <a:r>
              <a:rPr lang="en-US" u="sng" dirty="0"/>
              <a:t>redistributed routes</a:t>
            </a:r>
            <a:r>
              <a:rPr lang="en-US" dirty="0"/>
              <a:t>.</a:t>
            </a:r>
          </a:p>
          <a:p>
            <a:r>
              <a:rPr lang="en-US" dirty="0"/>
              <a:t>The </a:t>
            </a:r>
            <a:r>
              <a:rPr lang="en-US" b="1" dirty="0"/>
              <a:t>no auto-summary </a:t>
            </a:r>
            <a:r>
              <a:rPr lang="en-US" dirty="0"/>
              <a:t>router configuration command turns off BGP </a:t>
            </a:r>
            <a:r>
              <a:rPr lang="en-US" dirty="0" err="1"/>
              <a:t>autosummarization</a:t>
            </a:r>
            <a:r>
              <a:rPr lang="en-US" dirty="0"/>
              <a:t>.</a:t>
            </a:r>
          </a:p>
          <a:p>
            <a:r>
              <a:rPr lang="en-US" dirty="0"/>
              <a:t>When summarization is enabled (with </a:t>
            </a:r>
            <a:r>
              <a:rPr lang="en-US" b="1" dirty="0"/>
              <a:t>auto-summary </a:t>
            </a:r>
            <a:r>
              <a:rPr lang="en-US" dirty="0"/>
              <a:t>), all redistributed subnets are </a:t>
            </a:r>
            <a:r>
              <a:rPr lang="en-US" dirty="0" smtClean="0"/>
              <a:t>summarized to </a:t>
            </a:r>
            <a:r>
              <a:rPr lang="en-US" dirty="0"/>
              <a:t>their classful boundaries in the BGP table. </a:t>
            </a:r>
            <a:endParaRPr lang="en-US" dirty="0" smtClean="0"/>
          </a:p>
          <a:p>
            <a:r>
              <a:rPr lang="en-US" dirty="0" smtClean="0"/>
              <a:t>When </a:t>
            </a:r>
            <a:r>
              <a:rPr lang="en-US" dirty="0"/>
              <a:t>summarization is </a:t>
            </a:r>
            <a:r>
              <a:rPr lang="en-US" dirty="0" smtClean="0"/>
              <a:t>disabled (with </a:t>
            </a:r>
            <a:r>
              <a:rPr lang="en-US" b="1" dirty="0"/>
              <a:t>no auto-summary </a:t>
            </a:r>
            <a:r>
              <a:rPr lang="en-US" dirty="0"/>
              <a:t>), all redistributed subnets are present in their original form in </a:t>
            </a:r>
            <a:r>
              <a:rPr lang="en-US" dirty="0" smtClean="0"/>
              <a:t>the BGP </a:t>
            </a:r>
            <a:r>
              <a:rPr lang="en-US" dirty="0"/>
              <a:t>table.</a:t>
            </a:r>
          </a:p>
        </p:txBody>
      </p:sp>
    </p:spTree>
    <p:extLst>
      <p:ext uri="{BB962C8B-B14F-4D97-AF65-F5344CB8AC3E}">
        <p14:creationId xmlns:p14="http://schemas.microsoft.com/office/powerpoint/2010/main" val="189242654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Route Summarization Using the </a:t>
            </a:r>
            <a:r>
              <a:rPr lang="en-US" b="0" dirty="0"/>
              <a:t>network </a:t>
            </a:r>
            <a:r>
              <a:rPr lang="en-US" dirty="0"/>
              <a:t>Command</a:t>
            </a:r>
          </a:p>
        </p:txBody>
      </p:sp>
      <p:sp>
        <p:nvSpPr>
          <p:cNvPr id="3" name="Content Placeholder 2"/>
          <p:cNvSpPr>
            <a:spLocks noGrp="1"/>
          </p:cNvSpPr>
          <p:nvPr>
            <p:ph idx="1"/>
          </p:nvPr>
        </p:nvSpPr>
        <p:spPr/>
        <p:txBody>
          <a:bodyPr/>
          <a:lstStyle/>
          <a:p>
            <a:r>
              <a:rPr lang="en-US" dirty="0"/>
              <a:t>To advertise a simple classful network number, use the </a:t>
            </a:r>
            <a:r>
              <a:rPr lang="en-US" b="1" dirty="0">
                <a:latin typeface="Consolas" panose="020B0609020204030204" pitchFamily="49" charset="0"/>
                <a:cs typeface="Consolas" panose="020B0609020204030204" pitchFamily="49" charset="0"/>
              </a:rPr>
              <a:t>network </a:t>
            </a:r>
            <a:r>
              <a:rPr lang="en-US" i="1" dirty="0">
                <a:latin typeface="Consolas" panose="020B0609020204030204" pitchFamily="49" charset="0"/>
                <a:cs typeface="Consolas" panose="020B0609020204030204" pitchFamily="49" charset="0"/>
              </a:rPr>
              <a:t>network-number </a:t>
            </a:r>
            <a:r>
              <a:rPr lang="en-US" dirty="0" smtClean="0"/>
              <a:t>router configuration </a:t>
            </a:r>
            <a:r>
              <a:rPr lang="en-US" dirty="0"/>
              <a:t>command </a:t>
            </a:r>
            <a:r>
              <a:rPr lang="en-US" dirty="0" smtClean="0"/>
              <a:t> without </a:t>
            </a:r>
            <a:r>
              <a:rPr lang="en-US" dirty="0"/>
              <a:t>the </a:t>
            </a:r>
            <a:r>
              <a:rPr lang="en-US" b="1" dirty="0">
                <a:latin typeface="Consolas" panose="020B0609020204030204" pitchFamily="49" charset="0"/>
                <a:cs typeface="Consolas" panose="020B0609020204030204" pitchFamily="49" charset="0"/>
              </a:rPr>
              <a:t>mask</a:t>
            </a:r>
            <a:r>
              <a:rPr lang="en-US" b="1" dirty="0"/>
              <a:t> </a:t>
            </a:r>
            <a:r>
              <a:rPr lang="en-US" dirty="0"/>
              <a:t>option. </a:t>
            </a:r>
            <a:endParaRPr lang="en-US" dirty="0" smtClean="0"/>
          </a:p>
          <a:p>
            <a:r>
              <a:rPr lang="en-US" dirty="0" smtClean="0"/>
              <a:t>To </a:t>
            </a:r>
            <a:r>
              <a:rPr lang="en-US" dirty="0"/>
              <a:t>advertise an aggregate of </a:t>
            </a:r>
            <a:r>
              <a:rPr lang="en-US" dirty="0" smtClean="0"/>
              <a:t>prefixes that </a:t>
            </a:r>
            <a:r>
              <a:rPr lang="en-US" dirty="0"/>
              <a:t>originate in this autonomous system, use the </a:t>
            </a:r>
            <a:r>
              <a:rPr lang="en-US" b="1" dirty="0">
                <a:latin typeface="Consolas" panose="020B0609020204030204" pitchFamily="49" charset="0"/>
                <a:cs typeface="Consolas" panose="020B0609020204030204" pitchFamily="49" charset="0"/>
              </a:rPr>
              <a:t>network </a:t>
            </a:r>
            <a:r>
              <a:rPr lang="en-US" i="1" dirty="0">
                <a:latin typeface="Consolas" panose="020B0609020204030204" pitchFamily="49" charset="0"/>
                <a:cs typeface="Consolas" panose="020B0609020204030204" pitchFamily="49" charset="0"/>
              </a:rPr>
              <a:t>network-number </a:t>
            </a:r>
            <a:r>
              <a:rPr lang="en-US" dirty="0">
                <a:latin typeface="Consolas" panose="020B0609020204030204" pitchFamily="49" charset="0"/>
                <a:cs typeface="Consolas" panose="020B0609020204030204" pitchFamily="49" charset="0"/>
              </a:rPr>
              <a:t>[ </a:t>
            </a:r>
            <a:r>
              <a:rPr lang="en-US" b="1" dirty="0" smtClean="0">
                <a:latin typeface="Consolas" panose="020B0609020204030204" pitchFamily="49" charset="0"/>
                <a:cs typeface="Consolas" panose="020B0609020204030204" pitchFamily="49" charset="0"/>
              </a:rPr>
              <a:t>mask </a:t>
            </a:r>
            <a:r>
              <a:rPr lang="en-US" i="1" dirty="0" smtClean="0">
                <a:latin typeface="Consolas" panose="020B0609020204030204" pitchFamily="49" charset="0"/>
                <a:cs typeface="Consolas" panose="020B0609020204030204" pitchFamily="49" charset="0"/>
              </a:rPr>
              <a:t>network-mask </a:t>
            </a:r>
            <a:r>
              <a:rPr lang="en-US" dirty="0">
                <a:latin typeface="Consolas" panose="020B0609020204030204" pitchFamily="49" charset="0"/>
                <a:cs typeface="Consolas" panose="020B0609020204030204" pitchFamily="49" charset="0"/>
              </a:rPr>
              <a:t>]</a:t>
            </a:r>
            <a:r>
              <a:rPr lang="en-US" dirty="0"/>
              <a:t> router configuration command with the </a:t>
            </a:r>
            <a:r>
              <a:rPr lang="en-US" b="1" dirty="0"/>
              <a:t>mask </a:t>
            </a:r>
            <a:r>
              <a:rPr lang="en-US" dirty="0" smtClean="0"/>
              <a:t>option. </a:t>
            </a:r>
          </a:p>
          <a:p>
            <a:r>
              <a:rPr lang="en-US" dirty="0"/>
              <a:t>R</a:t>
            </a:r>
            <a:r>
              <a:rPr lang="en-US" dirty="0" smtClean="0"/>
              <a:t>emember that the </a:t>
            </a:r>
            <a:r>
              <a:rPr lang="en-US" dirty="0"/>
              <a:t>prefix must exactly match [both address and mask] an entry in the IP routing </a:t>
            </a:r>
            <a:r>
              <a:rPr lang="en-US" dirty="0" smtClean="0"/>
              <a:t>table for </a:t>
            </a:r>
            <a:r>
              <a:rPr lang="en-US" dirty="0"/>
              <a:t>the network to be </a:t>
            </a:r>
            <a:r>
              <a:rPr lang="en-US" dirty="0" smtClean="0"/>
              <a:t>advertised</a:t>
            </a:r>
            <a:endParaRPr lang="en-US" dirty="0"/>
          </a:p>
        </p:txBody>
      </p:sp>
    </p:spTree>
    <p:extLst>
      <p:ext uri="{BB962C8B-B14F-4D97-AF65-F5344CB8AC3E}">
        <p14:creationId xmlns:p14="http://schemas.microsoft.com/office/powerpoint/2010/main" val="104945794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Cautions When Using the network Command for Summarization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78590" y="1183340"/>
            <a:ext cx="5735881" cy="2098800"/>
          </a:xfrm>
          <a:prstGeom prst="rect">
            <a:avLst/>
          </a:prstGeom>
        </p:spPr>
      </p:pic>
      <p:pic>
        <p:nvPicPr>
          <p:cNvPr id="5" name="Picture 4"/>
          <p:cNvPicPr>
            <a:picLocks noChangeAspect="1"/>
          </p:cNvPicPr>
          <p:nvPr/>
        </p:nvPicPr>
        <p:blipFill>
          <a:blip r:embed="rId3"/>
          <a:stretch>
            <a:fillRect/>
          </a:stretch>
        </p:blipFill>
        <p:spPr>
          <a:xfrm>
            <a:off x="299517" y="3539853"/>
            <a:ext cx="8480121" cy="2114144"/>
          </a:xfrm>
          <a:prstGeom prst="rect">
            <a:avLst/>
          </a:prstGeom>
        </p:spPr>
      </p:pic>
    </p:spTree>
    <p:extLst>
      <p:ext uri="{BB962C8B-B14F-4D97-AF65-F5344CB8AC3E}">
        <p14:creationId xmlns:p14="http://schemas.microsoft.com/office/powerpoint/2010/main" val="25844361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Cautions When Using the network Command for Summarization</a:t>
            </a:r>
          </a:p>
        </p:txBody>
      </p:sp>
      <p:sp>
        <p:nvSpPr>
          <p:cNvPr id="3" name="Content Placeholder 2"/>
          <p:cNvSpPr>
            <a:spLocks noGrp="1"/>
          </p:cNvSpPr>
          <p:nvPr>
            <p:ph idx="1"/>
          </p:nvPr>
        </p:nvSpPr>
        <p:spPr/>
        <p:txBody>
          <a:bodyPr/>
          <a:lstStyle/>
          <a:p>
            <a:r>
              <a:rPr lang="en-US" dirty="0"/>
              <a:t>Each of the four Class C networks is announced because each already exists in </a:t>
            </a:r>
            <a:r>
              <a:rPr lang="en-US" dirty="0" smtClean="0"/>
              <a:t>the routing </a:t>
            </a:r>
            <a:r>
              <a:rPr lang="en-US" dirty="0"/>
              <a:t>table. These networks are summarized with the </a:t>
            </a:r>
            <a:r>
              <a:rPr lang="en-US" b="1" dirty="0">
                <a:latin typeface="Consolas" panose="020B0609020204030204" pitchFamily="49" charset="0"/>
                <a:cs typeface="Consolas" panose="020B0609020204030204" pitchFamily="49" charset="0"/>
              </a:rPr>
              <a:t>network </a:t>
            </a:r>
            <a:r>
              <a:rPr lang="en-US" b="1" dirty="0" smtClean="0">
                <a:latin typeface="Consolas" panose="020B0609020204030204" pitchFamily="49" charset="0"/>
                <a:cs typeface="Consolas" panose="020B0609020204030204" pitchFamily="49" charset="0"/>
              </a:rPr>
              <a:t>192.168.24.0 mask </a:t>
            </a:r>
            <a:r>
              <a:rPr lang="en-US" b="1" dirty="0">
                <a:latin typeface="Consolas" panose="020B0609020204030204" pitchFamily="49" charset="0"/>
                <a:cs typeface="Consolas" panose="020B0609020204030204" pitchFamily="49" charset="0"/>
              </a:rPr>
              <a:t>255.255.252.0</a:t>
            </a:r>
            <a:r>
              <a:rPr lang="en-US" b="1" dirty="0"/>
              <a:t> </a:t>
            </a:r>
            <a:r>
              <a:rPr lang="en-US" dirty="0"/>
              <a:t>command on Router C. </a:t>
            </a:r>
            <a:endParaRPr lang="en-US" dirty="0" smtClean="0"/>
          </a:p>
          <a:p>
            <a:r>
              <a:rPr lang="en-US" dirty="0" smtClean="0"/>
              <a:t>However</a:t>
            </a:r>
            <a:r>
              <a:rPr lang="en-US" dirty="0"/>
              <a:t>, with this command </a:t>
            </a:r>
            <a:r>
              <a:rPr lang="en-US" dirty="0" smtClean="0"/>
              <a:t>the 192.168.24.0/22 </a:t>
            </a:r>
            <a:r>
              <a:rPr lang="en-US" dirty="0"/>
              <a:t>route is </a:t>
            </a:r>
            <a:r>
              <a:rPr lang="en-US" i="1" dirty="0"/>
              <a:t>not </a:t>
            </a:r>
            <a:r>
              <a:rPr lang="en-US" dirty="0"/>
              <a:t>announced by default because that route is not in the </a:t>
            </a:r>
            <a:r>
              <a:rPr lang="en-US" dirty="0" smtClean="0"/>
              <a:t>routing table</a:t>
            </a:r>
          </a:p>
          <a:p>
            <a:endParaRPr lang="en-US" dirty="0"/>
          </a:p>
          <a:p>
            <a:r>
              <a:rPr lang="en-US" dirty="0" smtClean="0"/>
              <a:t>Correct way for summarization with the network command:</a:t>
            </a:r>
            <a:endParaRPr lang="en-US" dirty="0"/>
          </a:p>
        </p:txBody>
      </p:sp>
      <p:pic>
        <p:nvPicPr>
          <p:cNvPr id="4" name="Picture 3"/>
          <p:cNvPicPr>
            <a:picLocks noChangeAspect="1"/>
          </p:cNvPicPr>
          <p:nvPr/>
        </p:nvPicPr>
        <p:blipFill>
          <a:blip r:embed="rId2"/>
          <a:stretch>
            <a:fillRect/>
          </a:stretch>
        </p:blipFill>
        <p:spPr>
          <a:xfrm>
            <a:off x="659095" y="5034550"/>
            <a:ext cx="8140660" cy="1280189"/>
          </a:xfrm>
          <a:prstGeom prst="rect">
            <a:avLst/>
          </a:prstGeom>
        </p:spPr>
      </p:pic>
    </p:spTree>
    <p:extLst>
      <p:ext uri="{BB962C8B-B14F-4D97-AF65-F5344CB8AC3E}">
        <p14:creationId xmlns:p14="http://schemas.microsoft.com/office/powerpoint/2010/main" val="126980240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Summary Address in the BGP Table Using </a:t>
            </a:r>
            <a:r>
              <a:rPr lang="en-US" dirty="0" smtClean="0"/>
              <a:t>the </a:t>
            </a:r>
            <a:r>
              <a:rPr lang="en-US" b="0" dirty="0" smtClean="0">
                <a:latin typeface="Consolas" panose="020B0609020204030204" pitchFamily="49" charset="0"/>
                <a:cs typeface="Consolas" panose="020B0609020204030204" pitchFamily="49" charset="0"/>
              </a:rPr>
              <a:t>aggregate-address</a:t>
            </a:r>
            <a:r>
              <a:rPr lang="en-US" b="0" dirty="0" smtClean="0"/>
              <a:t> </a:t>
            </a:r>
            <a:r>
              <a:rPr lang="en-US" dirty="0"/>
              <a:t>Command</a:t>
            </a:r>
          </a:p>
        </p:txBody>
      </p:sp>
      <p:sp>
        <p:nvSpPr>
          <p:cNvPr id="3" name="Content Placeholder 2"/>
          <p:cNvSpPr>
            <a:spLocks noGrp="1"/>
          </p:cNvSpPr>
          <p:nvPr>
            <p:ph idx="1"/>
          </p:nvPr>
        </p:nvSpPr>
        <p:spPr>
          <a:xfrm>
            <a:off x="279401" y="1252603"/>
            <a:ext cx="8520354" cy="5062136"/>
          </a:xfrm>
        </p:spPr>
        <p:txBody>
          <a:bodyPr/>
          <a:lstStyle/>
          <a:p>
            <a:r>
              <a:rPr lang="en-US" dirty="0"/>
              <a:t>The </a:t>
            </a:r>
            <a:r>
              <a:rPr lang="en-US" sz="2000" b="1" dirty="0">
                <a:latin typeface="Consolas" panose="020B0609020204030204" pitchFamily="49" charset="0"/>
                <a:cs typeface="Consolas" panose="020B0609020204030204" pitchFamily="49" charset="0"/>
              </a:rPr>
              <a:t>aggregate-address </a:t>
            </a:r>
            <a:r>
              <a:rPr lang="en-US" sz="2000" i="1" dirty="0" err="1">
                <a:latin typeface="Consolas" panose="020B0609020204030204" pitchFamily="49" charset="0"/>
                <a:cs typeface="Consolas" panose="020B0609020204030204" pitchFamily="49" charset="0"/>
              </a:rPr>
              <a:t>ip</a:t>
            </a:r>
            <a:r>
              <a:rPr lang="en-US" sz="2000" i="1" dirty="0">
                <a:latin typeface="Consolas" panose="020B0609020204030204" pitchFamily="49" charset="0"/>
                <a:cs typeface="Consolas" panose="020B0609020204030204" pitchFamily="49" charset="0"/>
              </a:rPr>
              <a:t>-address mask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summary-only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as-set </a:t>
            </a:r>
            <a:r>
              <a:rPr lang="en-US" sz="2000" dirty="0">
                <a:latin typeface="Consolas" panose="020B0609020204030204" pitchFamily="49" charset="0"/>
                <a:cs typeface="Consolas" panose="020B0609020204030204" pitchFamily="49" charset="0"/>
              </a:rPr>
              <a:t>] </a:t>
            </a:r>
            <a:r>
              <a:rPr lang="en-US" dirty="0"/>
              <a:t>router </a:t>
            </a:r>
            <a:r>
              <a:rPr lang="en-US" dirty="0" smtClean="0"/>
              <a:t>configuration command </a:t>
            </a:r>
            <a:r>
              <a:rPr lang="en-US" dirty="0"/>
              <a:t>is used to create an aggregate, or summary, entry in the BGP table.</a:t>
            </a:r>
          </a:p>
        </p:txBody>
      </p:sp>
      <p:pic>
        <p:nvPicPr>
          <p:cNvPr id="4" name="Picture 3"/>
          <p:cNvPicPr>
            <a:picLocks noChangeAspect="1"/>
          </p:cNvPicPr>
          <p:nvPr/>
        </p:nvPicPr>
        <p:blipFill>
          <a:blip r:embed="rId3"/>
          <a:stretch>
            <a:fillRect/>
          </a:stretch>
        </p:blipFill>
        <p:spPr>
          <a:xfrm>
            <a:off x="236227" y="2848713"/>
            <a:ext cx="8606701" cy="3284915"/>
          </a:xfrm>
          <a:prstGeom prst="rect">
            <a:avLst/>
          </a:prstGeom>
        </p:spPr>
      </p:pic>
    </p:spTree>
    <p:extLst>
      <p:ext uri="{BB962C8B-B14F-4D97-AF65-F5344CB8AC3E}">
        <p14:creationId xmlns:p14="http://schemas.microsoft.com/office/powerpoint/2010/main" val="3521075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Message Types</a:t>
            </a:r>
          </a:p>
        </p:txBody>
      </p:sp>
      <p:sp>
        <p:nvSpPr>
          <p:cNvPr id="3" name="Content Placeholder 2"/>
          <p:cNvSpPr>
            <a:spLocks noGrp="1"/>
          </p:cNvSpPr>
          <p:nvPr>
            <p:ph idx="1"/>
          </p:nvPr>
        </p:nvSpPr>
        <p:spPr/>
        <p:txBody>
          <a:bodyPr/>
          <a:lstStyle/>
          <a:p>
            <a:pPr marL="0" indent="0">
              <a:buNone/>
            </a:pPr>
            <a:r>
              <a:rPr lang="en-US" dirty="0"/>
              <a:t>BGP defines the following message </a:t>
            </a:r>
            <a:r>
              <a:rPr lang="en-US" dirty="0" smtClean="0"/>
              <a:t>types:</a:t>
            </a:r>
            <a:endParaRPr lang="en-US" dirty="0"/>
          </a:p>
          <a:p>
            <a:r>
              <a:rPr lang="en-US" dirty="0" smtClean="0"/>
              <a:t>Open</a:t>
            </a:r>
            <a:endParaRPr lang="en-US" dirty="0"/>
          </a:p>
          <a:p>
            <a:r>
              <a:rPr lang="en-US" dirty="0" err="1" smtClean="0"/>
              <a:t>Keepalive</a:t>
            </a:r>
            <a:endParaRPr lang="en-US" dirty="0"/>
          </a:p>
          <a:p>
            <a:r>
              <a:rPr lang="en-US" dirty="0" smtClean="0"/>
              <a:t>Update</a:t>
            </a:r>
            <a:endParaRPr lang="en-US" dirty="0"/>
          </a:p>
          <a:p>
            <a:r>
              <a:rPr lang="en-US" dirty="0" smtClean="0"/>
              <a:t>Notification</a:t>
            </a:r>
            <a:endParaRPr lang="en-US" dirty="0"/>
          </a:p>
        </p:txBody>
      </p:sp>
    </p:spTree>
    <p:extLst>
      <p:ext uri="{BB962C8B-B14F-4D97-AF65-F5344CB8AC3E}">
        <p14:creationId xmlns:p14="http://schemas.microsoft.com/office/powerpoint/2010/main" val="354667069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Compare…</a:t>
            </a:r>
            <a:endParaRPr lang="en-US" dirty="0"/>
          </a:p>
        </p:txBody>
      </p:sp>
      <p:sp>
        <p:nvSpPr>
          <p:cNvPr id="3" name="Content Placeholder 2"/>
          <p:cNvSpPr>
            <a:spLocks noGrp="1"/>
          </p:cNvSpPr>
          <p:nvPr>
            <p:ph idx="1"/>
          </p:nvPr>
        </p:nvSpPr>
        <p:spPr/>
        <p:txBody>
          <a:bodyPr>
            <a:normAutofit/>
          </a:bodyPr>
          <a:lstStyle/>
          <a:p>
            <a:pPr marL="0" indent="0">
              <a:buNone/>
            </a:pPr>
            <a:r>
              <a:rPr lang="en-US" dirty="0"/>
              <a:t>Notice the difference between the </a:t>
            </a:r>
            <a:r>
              <a:rPr lang="en-US" b="1" dirty="0"/>
              <a:t>aggregate-address </a:t>
            </a:r>
            <a:r>
              <a:rPr lang="en-US" dirty="0"/>
              <a:t>and the </a:t>
            </a:r>
            <a:r>
              <a:rPr lang="en-US" b="1" dirty="0"/>
              <a:t>network </a:t>
            </a:r>
            <a:r>
              <a:rPr lang="en-US" dirty="0"/>
              <a:t>command:</a:t>
            </a:r>
          </a:p>
          <a:p>
            <a:r>
              <a:rPr lang="en-US" dirty="0" smtClean="0"/>
              <a:t>The </a:t>
            </a:r>
            <a:r>
              <a:rPr lang="en-US" b="1" dirty="0"/>
              <a:t>aggregate-address </a:t>
            </a:r>
            <a:r>
              <a:rPr lang="en-US" dirty="0"/>
              <a:t>command aggregates only networks that are already in </a:t>
            </a:r>
            <a:r>
              <a:rPr lang="en-US" dirty="0" smtClean="0"/>
              <a:t>the </a:t>
            </a:r>
            <a:r>
              <a:rPr lang="en-US" i="1" dirty="0" smtClean="0"/>
              <a:t>BGP </a:t>
            </a:r>
            <a:r>
              <a:rPr lang="en-US" i="1" dirty="0"/>
              <a:t>table </a:t>
            </a:r>
            <a:r>
              <a:rPr lang="en-US" dirty="0"/>
              <a:t>.</a:t>
            </a:r>
          </a:p>
          <a:p>
            <a:r>
              <a:rPr lang="en-US" dirty="0" smtClean="0"/>
              <a:t>With </a:t>
            </a:r>
            <a:r>
              <a:rPr lang="en-US" dirty="0"/>
              <a:t>the BGP </a:t>
            </a:r>
            <a:r>
              <a:rPr lang="en-US" b="1" dirty="0"/>
              <a:t>network </a:t>
            </a:r>
            <a:r>
              <a:rPr lang="en-US" dirty="0"/>
              <a:t>command, the network must exist in the </a:t>
            </a:r>
            <a:r>
              <a:rPr lang="en-US" i="1" dirty="0"/>
              <a:t>IP routing </a:t>
            </a:r>
            <a:r>
              <a:rPr lang="en-US" i="1" dirty="0" smtClean="0"/>
              <a:t>table </a:t>
            </a:r>
            <a:r>
              <a:rPr lang="en-US" dirty="0" smtClean="0"/>
              <a:t>for </a:t>
            </a:r>
            <a:r>
              <a:rPr lang="en-US" dirty="0"/>
              <a:t>the summary network to be advertised</a:t>
            </a:r>
            <a:r>
              <a:rPr lang="en-US" dirty="0" smtClean="0"/>
              <a:t>.</a:t>
            </a:r>
          </a:p>
          <a:p>
            <a:pPr marL="0" indent="0">
              <a:buNone/>
            </a:pPr>
            <a:endParaRPr lang="en-US" kern="1200" dirty="0" smtClean="0">
              <a:latin typeface="Arial" charset="0"/>
            </a:endParaRPr>
          </a:p>
          <a:p>
            <a:endParaRPr lang="en-US" dirty="0"/>
          </a:p>
        </p:txBody>
      </p:sp>
    </p:spTree>
    <p:extLst>
      <p:ext uri="{BB962C8B-B14F-4D97-AF65-F5344CB8AC3E}">
        <p14:creationId xmlns:p14="http://schemas.microsoft.com/office/powerpoint/2010/main" val="264406636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a:t>
            </a:r>
            <a:r>
              <a:rPr lang="en-US" b="0" dirty="0">
                <a:latin typeface="Consolas" panose="020B0609020204030204" pitchFamily="49" charset="0"/>
                <a:cs typeface="Consolas" panose="020B0609020204030204" pitchFamily="49" charset="0"/>
              </a:rPr>
              <a:t>aggregate-address</a:t>
            </a:r>
            <a:r>
              <a:rPr lang="en-US" b="0" dirty="0"/>
              <a:t> </a:t>
            </a:r>
            <a:r>
              <a:rPr lang="en-US" dirty="0"/>
              <a:t>Command</a:t>
            </a:r>
          </a:p>
        </p:txBody>
      </p:sp>
      <p:sp>
        <p:nvSpPr>
          <p:cNvPr id="3" name="Content Placeholder 2"/>
          <p:cNvSpPr>
            <a:spLocks noGrp="1"/>
          </p:cNvSpPr>
          <p:nvPr>
            <p:ph idx="1"/>
          </p:nvPr>
        </p:nvSpPr>
        <p:spPr/>
        <p:txBody>
          <a:bodyPr>
            <a:normAutofit lnSpcReduction="10000"/>
          </a:bodyPr>
          <a:lstStyle/>
          <a:p>
            <a:r>
              <a:rPr lang="en-US" kern="1200" dirty="0">
                <a:latin typeface="Arial" charset="0"/>
              </a:rPr>
              <a:t>When you use the </a:t>
            </a:r>
            <a:r>
              <a:rPr lang="en-US" b="1" kern="1200" dirty="0">
                <a:latin typeface="Arial" charset="0"/>
              </a:rPr>
              <a:t>aggregate-address </a:t>
            </a:r>
            <a:r>
              <a:rPr lang="en-US" kern="1200" dirty="0">
                <a:latin typeface="Arial" charset="0"/>
              </a:rPr>
              <a:t>command without the </a:t>
            </a:r>
            <a:r>
              <a:rPr lang="en-US" b="1" kern="1200" dirty="0">
                <a:latin typeface="Arial" charset="0"/>
              </a:rPr>
              <a:t>as-set </a:t>
            </a:r>
            <a:r>
              <a:rPr lang="en-US" kern="1200" dirty="0">
                <a:latin typeface="Arial" charset="0"/>
              </a:rPr>
              <a:t>keyword, the aggregate route is advertised as coming from your autonomous system, and the atomic aggregate attribute is set to show that information might be missing. The atomic aggregate attribute is set unless you specify the </a:t>
            </a:r>
            <a:r>
              <a:rPr lang="en-US" b="1" kern="1200" dirty="0">
                <a:latin typeface="Arial" charset="0"/>
              </a:rPr>
              <a:t>as-set </a:t>
            </a:r>
            <a:r>
              <a:rPr lang="en-US" kern="1200" dirty="0">
                <a:latin typeface="Arial" charset="0"/>
              </a:rPr>
              <a:t>keyword</a:t>
            </a:r>
            <a:r>
              <a:rPr lang="en-US" kern="1200" dirty="0" smtClean="0">
                <a:latin typeface="Arial" charset="0"/>
              </a:rPr>
              <a:t>.</a:t>
            </a:r>
            <a:endParaRPr lang="en-US" dirty="0" smtClean="0"/>
          </a:p>
          <a:p>
            <a:r>
              <a:rPr lang="en-US" dirty="0" smtClean="0"/>
              <a:t>Without </a:t>
            </a:r>
            <a:r>
              <a:rPr lang="en-US" dirty="0"/>
              <a:t>the </a:t>
            </a:r>
            <a:r>
              <a:rPr lang="en-US" b="1" dirty="0"/>
              <a:t>summary-only </a:t>
            </a:r>
            <a:r>
              <a:rPr lang="en-US" dirty="0"/>
              <a:t>keyword, the router still advertises the individual networks.</a:t>
            </a:r>
          </a:p>
          <a:p>
            <a:r>
              <a:rPr lang="en-US" dirty="0"/>
              <a:t>When the </a:t>
            </a:r>
            <a:r>
              <a:rPr lang="en-US" b="1" dirty="0"/>
              <a:t>aggregate-address </a:t>
            </a:r>
            <a:r>
              <a:rPr lang="en-US" dirty="0"/>
              <a:t>command is used, a BGP route to null 0 is </a:t>
            </a:r>
            <a:r>
              <a:rPr lang="en-US" dirty="0" smtClean="0"/>
              <a:t>automatically installed </a:t>
            </a:r>
            <a:r>
              <a:rPr lang="en-US" dirty="0"/>
              <a:t>in the IP routing table for the summarized route</a:t>
            </a:r>
            <a:r>
              <a:rPr lang="en-US" dirty="0" smtClean="0"/>
              <a:t>.</a:t>
            </a:r>
          </a:p>
          <a:p>
            <a:r>
              <a:rPr lang="en-US" dirty="0"/>
              <a:t>For BGP to announce a summary route using the </a:t>
            </a:r>
            <a:r>
              <a:rPr lang="en-US" b="1" dirty="0"/>
              <a:t>aggregate-address </a:t>
            </a:r>
            <a:r>
              <a:rPr lang="en-US" dirty="0"/>
              <a:t>command, at </a:t>
            </a:r>
            <a:r>
              <a:rPr lang="en-US" dirty="0" smtClean="0"/>
              <a:t>least one </a:t>
            </a:r>
            <a:r>
              <a:rPr lang="en-US" dirty="0"/>
              <a:t>of the more specific routes must be in the BGP table. </a:t>
            </a:r>
          </a:p>
        </p:txBody>
      </p:sp>
    </p:spTree>
    <p:extLst>
      <p:ext uri="{BB962C8B-B14F-4D97-AF65-F5344CB8AC3E}">
        <p14:creationId xmlns:p14="http://schemas.microsoft.com/office/powerpoint/2010/main" val="124771106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onsolas" panose="020B0609020204030204" pitchFamily="49" charset="0"/>
                <a:cs typeface="Consolas" panose="020B0609020204030204" pitchFamily="49" charset="0"/>
              </a:rPr>
              <a:t>aggregate-address</a:t>
            </a:r>
            <a:r>
              <a:rPr lang="en-US" b="0" dirty="0"/>
              <a:t> </a:t>
            </a:r>
            <a:r>
              <a:rPr lang="en-US" dirty="0" smtClean="0"/>
              <a:t>Example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41697" y="1183340"/>
            <a:ext cx="6395761" cy="2009760"/>
          </a:xfrm>
          <a:prstGeom prst="rect">
            <a:avLst/>
          </a:prstGeom>
        </p:spPr>
      </p:pic>
      <p:pic>
        <p:nvPicPr>
          <p:cNvPr id="5" name="Picture 4"/>
          <p:cNvPicPr>
            <a:picLocks noChangeAspect="1"/>
          </p:cNvPicPr>
          <p:nvPr/>
        </p:nvPicPr>
        <p:blipFill>
          <a:blip r:embed="rId3"/>
          <a:stretch>
            <a:fillRect/>
          </a:stretch>
        </p:blipFill>
        <p:spPr>
          <a:xfrm>
            <a:off x="367586" y="3785727"/>
            <a:ext cx="8343982" cy="2112262"/>
          </a:xfrm>
          <a:prstGeom prst="rect">
            <a:avLst/>
          </a:prstGeom>
        </p:spPr>
      </p:pic>
    </p:spTree>
    <p:extLst>
      <p:ext uri="{BB962C8B-B14F-4D97-AF65-F5344CB8AC3E}">
        <p14:creationId xmlns:p14="http://schemas.microsoft.com/office/powerpoint/2010/main" val="382559001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onsolas" panose="020B0609020204030204" pitchFamily="49" charset="0"/>
                <a:cs typeface="Consolas" panose="020B0609020204030204" pitchFamily="49" charset="0"/>
              </a:rPr>
              <a:t>aggregate-address</a:t>
            </a:r>
            <a:r>
              <a:rPr lang="en-US" b="0" dirty="0"/>
              <a:t> </a:t>
            </a:r>
            <a:r>
              <a:rPr lang="en-US" dirty="0"/>
              <a:t>Example</a:t>
            </a:r>
          </a:p>
        </p:txBody>
      </p:sp>
      <p:pic>
        <p:nvPicPr>
          <p:cNvPr id="7" name="Content Placeholder 6"/>
          <p:cNvPicPr>
            <a:picLocks noGrp="1" noChangeAspect="1"/>
          </p:cNvPicPr>
          <p:nvPr>
            <p:ph idx="1"/>
          </p:nvPr>
        </p:nvPicPr>
        <p:blipFill>
          <a:blip r:embed="rId3"/>
          <a:stretch>
            <a:fillRect/>
          </a:stretch>
        </p:blipFill>
        <p:spPr>
          <a:xfrm>
            <a:off x="279400" y="2256515"/>
            <a:ext cx="8520113" cy="2984732"/>
          </a:xfrm>
          <a:prstGeom prst="rect">
            <a:avLst/>
          </a:prstGeom>
        </p:spPr>
      </p:pic>
    </p:spTree>
    <p:extLst>
      <p:ext uri="{BB962C8B-B14F-4D97-AF65-F5344CB8AC3E}">
        <p14:creationId xmlns:p14="http://schemas.microsoft.com/office/powerpoint/2010/main" val="322126285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Communities</a:t>
            </a:r>
          </a:p>
        </p:txBody>
      </p:sp>
      <p:sp>
        <p:nvSpPr>
          <p:cNvPr id="3" name="Content Placeholder 2"/>
          <p:cNvSpPr>
            <a:spLocks noGrp="1"/>
          </p:cNvSpPr>
          <p:nvPr>
            <p:ph idx="1"/>
          </p:nvPr>
        </p:nvSpPr>
        <p:spPr/>
        <p:txBody>
          <a:bodyPr>
            <a:normAutofit/>
          </a:bodyPr>
          <a:lstStyle/>
          <a:p>
            <a:r>
              <a:rPr lang="en-US" dirty="0"/>
              <a:t>The BGP communities function allows routers to tag routes with an indicator (the </a:t>
            </a:r>
            <a:r>
              <a:rPr lang="en-US" i="1" dirty="0" smtClean="0"/>
              <a:t>community</a:t>
            </a:r>
            <a:r>
              <a:rPr lang="en-US" dirty="0" smtClean="0"/>
              <a:t>) </a:t>
            </a:r>
            <a:r>
              <a:rPr lang="en-US" dirty="0"/>
              <a:t>and allows other routers to make decisions (filter) based on that tag. </a:t>
            </a:r>
            <a:endParaRPr lang="en-US" dirty="0" smtClean="0"/>
          </a:p>
          <a:p>
            <a:r>
              <a:rPr lang="en-US" dirty="0" smtClean="0"/>
              <a:t>BGP communities are </a:t>
            </a:r>
            <a:r>
              <a:rPr lang="en-US" dirty="0"/>
              <a:t>used for destinations (routes) that share some common properties and </a:t>
            </a:r>
            <a:r>
              <a:rPr lang="en-US" dirty="0" smtClean="0"/>
              <a:t>that, therefore</a:t>
            </a:r>
            <a:r>
              <a:rPr lang="en-US" dirty="0"/>
              <a:t>, share common policies. </a:t>
            </a:r>
            <a:endParaRPr lang="en-US" dirty="0" smtClean="0"/>
          </a:p>
          <a:p>
            <a:r>
              <a:rPr lang="en-US" dirty="0" smtClean="0"/>
              <a:t>Routers</a:t>
            </a:r>
            <a:r>
              <a:rPr lang="en-US" dirty="0"/>
              <a:t>, therefore, act on the community, rather </a:t>
            </a:r>
            <a:r>
              <a:rPr lang="en-US" dirty="0" smtClean="0"/>
              <a:t>than on </a:t>
            </a:r>
            <a:r>
              <a:rPr lang="en-US" dirty="0"/>
              <a:t>individual routes. </a:t>
            </a:r>
            <a:endParaRPr lang="en-US" dirty="0" smtClean="0"/>
          </a:p>
          <a:p>
            <a:r>
              <a:rPr lang="en-US" dirty="0" smtClean="0"/>
              <a:t>Communities </a:t>
            </a:r>
            <a:r>
              <a:rPr lang="en-US" dirty="0"/>
              <a:t>are not restricted to one network or autonomous </a:t>
            </a:r>
            <a:r>
              <a:rPr lang="en-US" dirty="0" smtClean="0"/>
              <a:t>system, and </a:t>
            </a:r>
            <a:r>
              <a:rPr lang="en-US" dirty="0"/>
              <a:t>they have no physical boundaries.</a:t>
            </a:r>
          </a:p>
        </p:txBody>
      </p:sp>
    </p:spTree>
    <p:extLst>
      <p:ext uri="{BB962C8B-B14F-4D97-AF65-F5344CB8AC3E}">
        <p14:creationId xmlns:p14="http://schemas.microsoft.com/office/powerpoint/2010/main" val="182522692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Attribute</a:t>
            </a:r>
          </a:p>
        </p:txBody>
      </p:sp>
      <p:sp>
        <p:nvSpPr>
          <p:cNvPr id="3" name="Content Placeholder 2"/>
          <p:cNvSpPr>
            <a:spLocks noGrp="1"/>
          </p:cNvSpPr>
          <p:nvPr>
            <p:ph idx="1"/>
          </p:nvPr>
        </p:nvSpPr>
        <p:spPr/>
        <p:txBody>
          <a:bodyPr>
            <a:normAutofit lnSpcReduction="10000"/>
          </a:bodyPr>
          <a:lstStyle/>
          <a:p>
            <a:r>
              <a:rPr lang="en-US" dirty="0"/>
              <a:t>The community attribute is an optional transitive attribute. If a router does not </a:t>
            </a:r>
            <a:r>
              <a:rPr lang="en-US" dirty="0" smtClean="0"/>
              <a:t>understand the </a:t>
            </a:r>
            <a:r>
              <a:rPr lang="en-US" dirty="0"/>
              <a:t>concept of communities, it passes it on to the next router. However, if </a:t>
            </a:r>
            <a:r>
              <a:rPr lang="en-US" dirty="0" smtClean="0"/>
              <a:t>the router </a:t>
            </a:r>
            <a:r>
              <a:rPr lang="en-US" dirty="0"/>
              <a:t>does understand the concept, it must be configured to propagate the </a:t>
            </a:r>
            <a:r>
              <a:rPr lang="en-US" dirty="0" smtClean="0"/>
              <a:t>community. Otherwise</a:t>
            </a:r>
            <a:r>
              <a:rPr lang="en-US" dirty="0"/>
              <a:t>, communities are dropped by default.</a:t>
            </a:r>
          </a:p>
          <a:p>
            <a:r>
              <a:rPr lang="en-US" dirty="0"/>
              <a:t>Each network can be a member of more than one community.</a:t>
            </a:r>
          </a:p>
          <a:p>
            <a:r>
              <a:rPr lang="en-US" dirty="0"/>
              <a:t>The community attribute is a 32-bit number. </a:t>
            </a:r>
            <a:endParaRPr lang="en-US" dirty="0" smtClean="0"/>
          </a:p>
          <a:p>
            <a:r>
              <a:rPr lang="en-US" dirty="0" smtClean="0"/>
              <a:t>The </a:t>
            </a:r>
            <a:r>
              <a:rPr lang="en-US" dirty="0"/>
              <a:t>upper 16 bits indicate the autonomous system number of </a:t>
            </a:r>
            <a:r>
              <a:rPr lang="en-US" dirty="0" smtClean="0"/>
              <a:t>the autonomous </a:t>
            </a:r>
            <a:r>
              <a:rPr lang="en-US" dirty="0"/>
              <a:t>system that defined the community. </a:t>
            </a:r>
            <a:endParaRPr lang="en-US" dirty="0" smtClean="0"/>
          </a:p>
          <a:p>
            <a:r>
              <a:rPr lang="en-US" dirty="0" smtClean="0"/>
              <a:t>The </a:t>
            </a:r>
            <a:r>
              <a:rPr lang="en-US" dirty="0"/>
              <a:t>lower 16 bits are the </a:t>
            </a:r>
            <a:r>
              <a:rPr lang="en-US" dirty="0" smtClean="0"/>
              <a:t>community number </a:t>
            </a:r>
            <a:r>
              <a:rPr lang="en-US" dirty="0"/>
              <a:t>and have local significance. </a:t>
            </a:r>
            <a:endParaRPr lang="en-US" dirty="0" smtClean="0"/>
          </a:p>
        </p:txBody>
      </p:sp>
    </p:spTree>
    <p:extLst>
      <p:ext uri="{BB962C8B-B14F-4D97-AF65-F5344CB8AC3E}">
        <p14:creationId xmlns:p14="http://schemas.microsoft.com/office/powerpoint/2010/main" val="128967950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Setting </a:t>
            </a:r>
            <a:r>
              <a:rPr lang="en-US" dirty="0" smtClean="0"/>
              <a:t>the </a:t>
            </a:r>
            <a:r>
              <a:rPr lang="en-US" dirty="0"/>
              <a:t>Communities Configuration</a:t>
            </a:r>
          </a:p>
        </p:txBody>
      </p:sp>
      <p:sp>
        <p:nvSpPr>
          <p:cNvPr id="3" name="Content Placeholder 2"/>
          <p:cNvSpPr>
            <a:spLocks noGrp="1"/>
          </p:cNvSpPr>
          <p:nvPr>
            <p:ph idx="1"/>
          </p:nvPr>
        </p:nvSpPr>
        <p:spPr/>
        <p:txBody>
          <a:bodyPr/>
          <a:lstStyle/>
          <a:p>
            <a:r>
              <a:rPr lang="en-US" dirty="0"/>
              <a:t>Route maps can be used to set the community attributes.</a:t>
            </a:r>
            <a:endParaRPr lang="en-US" dirty="0" smtClean="0"/>
          </a:p>
          <a:p>
            <a:r>
              <a:rPr lang="en-US" dirty="0" smtClean="0"/>
              <a:t>The </a:t>
            </a:r>
            <a:r>
              <a:rPr lang="en-US" b="1" dirty="0"/>
              <a:t>set community </a:t>
            </a:r>
            <a:r>
              <a:rPr lang="en-US" dirty="0"/>
              <a:t>{[ </a:t>
            </a:r>
            <a:r>
              <a:rPr lang="en-US" i="1" dirty="0"/>
              <a:t>community-number </a:t>
            </a:r>
            <a:r>
              <a:rPr lang="en-US" dirty="0"/>
              <a:t>] [ </a:t>
            </a:r>
            <a:r>
              <a:rPr lang="en-US" i="1" dirty="0"/>
              <a:t>well-known-community </a:t>
            </a:r>
            <a:r>
              <a:rPr lang="en-US" dirty="0"/>
              <a:t>] [ </a:t>
            </a:r>
            <a:r>
              <a:rPr lang="en-US" b="1" dirty="0"/>
              <a:t>additive </a:t>
            </a:r>
            <a:r>
              <a:rPr lang="en-US" dirty="0"/>
              <a:t>]} | </a:t>
            </a:r>
            <a:r>
              <a:rPr lang="en-US" b="1" dirty="0" smtClean="0"/>
              <a:t>none </a:t>
            </a:r>
            <a:r>
              <a:rPr lang="en-US" dirty="0" smtClean="0"/>
              <a:t>route </a:t>
            </a:r>
            <a:r>
              <a:rPr lang="en-US" dirty="0"/>
              <a:t>map configuration command is used within a route map to set the BGP </a:t>
            </a:r>
            <a:r>
              <a:rPr lang="en-US" dirty="0" smtClean="0"/>
              <a:t>community attribute</a:t>
            </a:r>
            <a:r>
              <a:rPr lang="en-US" dirty="0"/>
              <a:t>.</a:t>
            </a:r>
          </a:p>
        </p:txBody>
      </p:sp>
      <p:pic>
        <p:nvPicPr>
          <p:cNvPr id="4" name="Picture 3"/>
          <p:cNvPicPr>
            <a:picLocks noChangeAspect="1"/>
          </p:cNvPicPr>
          <p:nvPr/>
        </p:nvPicPr>
        <p:blipFill>
          <a:blip r:embed="rId3"/>
          <a:stretch>
            <a:fillRect/>
          </a:stretch>
        </p:blipFill>
        <p:spPr>
          <a:xfrm>
            <a:off x="839244" y="3174617"/>
            <a:ext cx="7154496" cy="3558122"/>
          </a:xfrm>
          <a:prstGeom prst="rect">
            <a:avLst/>
          </a:prstGeom>
        </p:spPr>
      </p:pic>
    </p:spTree>
    <p:extLst>
      <p:ext uri="{BB962C8B-B14F-4D97-AF65-F5344CB8AC3E}">
        <p14:creationId xmlns:p14="http://schemas.microsoft.com/office/powerpoint/2010/main" val="115649903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Sending </a:t>
            </a:r>
            <a:r>
              <a:rPr lang="en-US" dirty="0"/>
              <a:t>the Communities Configuration</a:t>
            </a:r>
          </a:p>
        </p:txBody>
      </p:sp>
      <p:sp>
        <p:nvSpPr>
          <p:cNvPr id="3" name="Content Placeholder 2"/>
          <p:cNvSpPr>
            <a:spLocks noGrp="1"/>
          </p:cNvSpPr>
          <p:nvPr>
            <p:ph idx="1"/>
          </p:nvPr>
        </p:nvSpPr>
        <p:spPr/>
        <p:txBody>
          <a:bodyPr>
            <a:normAutofit fontScale="92500"/>
          </a:bodyPr>
          <a:lstStyle/>
          <a:p>
            <a:r>
              <a:rPr lang="en-US" dirty="0"/>
              <a:t>The </a:t>
            </a:r>
            <a:r>
              <a:rPr lang="en-US" sz="2000" b="1" dirty="0">
                <a:latin typeface="Consolas" panose="020B0609020204030204" pitchFamily="49" charset="0"/>
                <a:cs typeface="Consolas" panose="020B0609020204030204" pitchFamily="49" charset="0"/>
              </a:rPr>
              <a:t>set community </a:t>
            </a:r>
            <a:r>
              <a:rPr lang="en-US" dirty="0"/>
              <a:t>command is used along with the </a:t>
            </a:r>
            <a:r>
              <a:rPr lang="en-US" sz="2000" b="1" dirty="0">
                <a:latin typeface="Consolas" panose="020B0609020204030204" pitchFamily="49" charset="0"/>
                <a:cs typeface="Consolas" panose="020B0609020204030204" pitchFamily="49" charset="0"/>
              </a:rPr>
              <a:t>neighbor route-map </a:t>
            </a:r>
            <a:r>
              <a:rPr lang="en-US" dirty="0"/>
              <a:t>command </a:t>
            </a:r>
            <a:r>
              <a:rPr lang="en-US" dirty="0" smtClean="0"/>
              <a:t>to apply </a:t>
            </a:r>
            <a:r>
              <a:rPr lang="en-US" dirty="0"/>
              <a:t>the route map to updates.</a:t>
            </a:r>
          </a:p>
          <a:p>
            <a:r>
              <a:rPr lang="en-US" dirty="0"/>
              <a:t>The </a:t>
            </a:r>
            <a:r>
              <a:rPr lang="en-US" sz="2000" b="1" dirty="0">
                <a:latin typeface="Consolas" panose="020B0609020204030204" pitchFamily="49" charset="0"/>
                <a:cs typeface="Consolas" panose="020B0609020204030204" pitchFamily="49" charset="0"/>
              </a:rPr>
              <a:t>neighbor </a:t>
            </a:r>
            <a:r>
              <a:rPr lang="en-US" sz="2000" dirty="0">
                <a:latin typeface="Consolas" panose="020B0609020204030204" pitchFamily="49" charset="0"/>
                <a:cs typeface="Consolas" panose="020B0609020204030204" pitchFamily="49" charset="0"/>
              </a:rPr>
              <a:t>{ </a:t>
            </a:r>
            <a:r>
              <a:rPr lang="en-US" sz="2000" i="1" dirty="0" err="1">
                <a:latin typeface="Consolas" panose="020B0609020204030204" pitchFamily="49" charset="0"/>
                <a:cs typeface="Consolas" panose="020B0609020204030204" pitchFamily="49" charset="0"/>
              </a:rPr>
              <a:t>ip</a:t>
            </a:r>
            <a:r>
              <a:rPr lang="en-US" sz="2000" i="1" dirty="0">
                <a:latin typeface="Consolas" panose="020B0609020204030204" pitchFamily="49" charset="0"/>
                <a:cs typeface="Consolas" panose="020B0609020204030204" pitchFamily="49" charset="0"/>
              </a:rPr>
              <a:t>-address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peer-group-name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send-community </a:t>
            </a:r>
            <a:r>
              <a:rPr lang="en-US" dirty="0"/>
              <a:t>router </a:t>
            </a:r>
            <a:r>
              <a:rPr lang="en-US" dirty="0" smtClean="0"/>
              <a:t>configuration command </a:t>
            </a:r>
            <a:r>
              <a:rPr lang="en-US" dirty="0"/>
              <a:t>is used to specify that the BGP communities attribute should be sent to a </a:t>
            </a:r>
            <a:r>
              <a:rPr lang="en-US" dirty="0" smtClean="0"/>
              <a:t>BGP neighbor.</a:t>
            </a:r>
          </a:p>
          <a:p>
            <a:endParaRPr lang="en-US" dirty="0"/>
          </a:p>
          <a:p>
            <a:endParaRPr lang="en-US" dirty="0" smtClean="0"/>
          </a:p>
          <a:p>
            <a:endParaRPr lang="en-US" dirty="0"/>
          </a:p>
          <a:p>
            <a:endParaRPr lang="en-US" dirty="0" smtClean="0"/>
          </a:p>
          <a:p>
            <a:endParaRPr lang="en-US" dirty="0" smtClean="0"/>
          </a:p>
          <a:p>
            <a:r>
              <a:rPr lang="en-US" dirty="0" smtClean="0"/>
              <a:t>By </a:t>
            </a:r>
            <a:r>
              <a:rPr lang="en-US" dirty="0"/>
              <a:t>default, the communities attribute is not sent to any neighbor. (Communities </a:t>
            </a:r>
            <a:r>
              <a:rPr lang="en-US" dirty="0" smtClean="0"/>
              <a:t>are stripped </a:t>
            </a:r>
            <a:r>
              <a:rPr lang="en-US" dirty="0"/>
              <a:t>in outgoing BGP updates.)</a:t>
            </a:r>
            <a:endParaRPr lang="en-US" dirty="0" smtClean="0"/>
          </a:p>
          <a:p>
            <a:endParaRPr lang="en-US" dirty="0"/>
          </a:p>
        </p:txBody>
      </p:sp>
      <p:pic>
        <p:nvPicPr>
          <p:cNvPr id="4" name="Picture 3"/>
          <p:cNvPicPr>
            <a:picLocks noChangeAspect="1"/>
          </p:cNvPicPr>
          <p:nvPr/>
        </p:nvPicPr>
        <p:blipFill>
          <a:blip r:embed="rId3"/>
          <a:stretch>
            <a:fillRect/>
          </a:stretch>
        </p:blipFill>
        <p:spPr>
          <a:xfrm>
            <a:off x="579200" y="3231715"/>
            <a:ext cx="7920756" cy="1598923"/>
          </a:xfrm>
          <a:prstGeom prst="rect">
            <a:avLst/>
          </a:prstGeom>
        </p:spPr>
      </p:pic>
    </p:spTree>
    <p:extLst>
      <p:ext uri="{BB962C8B-B14F-4D97-AF65-F5344CB8AC3E}">
        <p14:creationId xmlns:p14="http://schemas.microsoft.com/office/powerpoint/2010/main" val="83240378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Communities Example</a:t>
            </a:r>
          </a:p>
        </p:txBody>
      </p:sp>
      <p:pic>
        <p:nvPicPr>
          <p:cNvPr id="4" name="Picture 3"/>
          <p:cNvPicPr>
            <a:picLocks noChangeAspect="1"/>
          </p:cNvPicPr>
          <p:nvPr/>
        </p:nvPicPr>
        <p:blipFill>
          <a:blip r:embed="rId3"/>
          <a:stretch>
            <a:fillRect/>
          </a:stretch>
        </p:blipFill>
        <p:spPr>
          <a:xfrm>
            <a:off x="1806231" y="870041"/>
            <a:ext cx="5201889" cy="3156889"/>
          </a:xfrm>
          <a:prstGeom prst="rect">
            <a:avLst/>
          </a:prstGeom>
        </p:spPr>
      </p:pic>
      <p:pic>
        <p:nvPicPr>
          <p:cNvPr id="5" name="Picture 4"/>
          <p:cNvPicPr>
            <a:picLocks noChangeAspect="1"/>
          </p:cNvPicPr>
          <p:nvPr/>
        </p:nvPicPr>
        <p:blipFill>
          <a:blip r:embed="rId4"/>
          <a:stretch>
            <a:fillRect/>
          </a:stretch>
        </p:blipFill>
        <p:spPr>
          <a:xfrm>
            <a:off x="876822" y="3864387"/>
            <a:ext cx="7060706" cy="2676708"/>
          </a:xfrm>
          <a:prstGeom prst="rect">
            <a:avLst/>
          </a:prstGeom>
        </p:spPr>
      </p:pic>
    </p:spTree>
    <p:extLst>
      <p:ext uri="{BB962C8B-B14F-4D97-AF65-F5344CB8AC3E}">
        <p14:creationId xmlns:p14="http://schemas.microsoft.com/office/powerpoint/2010/main" val="391743330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Communities Configuration</a:t>
            </a:r>
          </a:p>
        </p:txBody>
      </p:sp>
      <p:sp>
        <p:nvSpPr>
          <p:cNvPr id="3" name="Content Placeholder 2"/>
          <p:cNvSpPr>
            <a:spLocks noGrp="1"/>
          </p:cNvSpPr>
          <p:nvPr>
            <p:ph idx="1"/>
          </p:nvPr>
        </p:nvSpPr>
        <p:spPr/>
        <p:txBody>
          <a:bodyPr/>
          <a:lstStyle/>
          <a:p>
            <a:r>
              <a:rPr lang="en-US" sz="2000" dirty="0">
                <a:latin typeface="Consolas" panose="020B0609020204030204" pitchFamily="49" charset="0"/>
                <a:cs typeface="Consolas" panose="020B0609020204030204" pitchFamily="49" charset="0"/>
              </a:rPr>
              <a:t>The </a:t>
            </a:r>
            <a:r>
              <a:rPr lang="en-US" sz="2000" b="1" dirty="0" err="1">
                <a:latin typeface="Consolas" panose="020B0609020204030204" pitchFamily="49" charset="0"/>
                <a:cs typeface="Consolas" panose="020B0609020204030204" pitchFamily="49" charset="0"/>
              </a:rPr>
              <a:t>ip</a:t>
            </a:r>
            <a:r>
              <a:rPr lang="en-US" sz="2000" b="1" dirty="0">
                <a:latin typeface="Consolas" panose="020B0609020204030204" pitchFamily="49" charset="0"/>
                <a:cs typeface="Consolas" panose="020B0609020204030204" pitchFamily="49" charset="0"/>
              </a:rPr>
              <a:t> community-list </a:t>
            </a:r>
            <a:r>
              <a:rPr lang="en-US" sz="2000" i="1" dirty="0">
                <a:latin typeface="Consolas" panose="020B0609020204030204" pitchFamily="49" charset="0"/>
                <a:cs typeface="Consolas" panose="020B0609020204030204" pitchFamily="49" charset="0"/>
              </a:rPr>
              <a:t>community-list-number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permit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deny </a:t>
            </a:r>
            <a:r>
              <a:rPr lang="en-US" sz="2000" dirty="0">
                <a:latin typeface="Consolas" panose="020B0609020204030204" pitchFamily="49" charset="0"/>
                <a:cs typeface="Consolas" panose="020B0609020204030204" pitchFamily="49" charset="0"/>
              </a:rPr>
              <a:t>} </a:t>
            </a:r>
            <a:r>
              <a:rPr lang="en-US" sz="2000" i="1" dirty="0" smtClean="0">
                <a:latin typeface="Consolas" panose="020B0609020204030204" pitchFamily="49" charset="0"/>
                <a:cs typeface="Consolas" panose="020B0609020204030204" pitchFamily="49" charset="0"/>
              </a:rPr>
              <a:t>community-number</a:t>
            </a:r>
            <a:r>
              <a:rPr lang="en-US" i="1" dirty="0" smtClean="0"/>
              <a:t> </a:t>
            </a:r>
            <a:r>
              <a:rPr lang="en-US" dirty="0" smtClean="0"/>
              <a:t>global </a:t>
            </a:r>
            <a:r>
              <a:rPr lang="en-US" dirty="0"/>
              <a:t>configuration command is used to create a community list for BGP and to </a:t>
            </a:r>
            <a:r>
              <a:rPr lang="en-US" dirty="0" smtClean="0"/>
              <a:t>control access </a:t>
            </a:r>
            <a:r>
              <a:rPr lang="en-US" dirty="0"/>
              <a:t>to it</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342862" y="2895081"/>
            <a:ext cx="8393431" cy="2049109"/>
          </a:xfrm>
          <a:prstGeom prst="rect">
            <a:avLst/>
          </a:prstGeom>
        </p:spPr>
      </p:pic>
    </p:spTree>
    <p:extLst>
      <p:ext uri="{BB962C8B-B14F-4D97-AF65-F5344CB8AC3E}">
        <p14:creationId xmlns:p14="http://schemas.microsoft.com/office/powerpoint/2010/main" val="2762415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and </a:t>
            </a:r>
            <a:r>
              <a:rPr lang="en-US" dirty="0" err="1"/>
              <a:t>Keepalive</a:t>
            </a:r>
            <a:r>
              <a:rPr lang="en-US" dirty="0"/>
              <a:t> Messages</a:t>
            </a:r>
          </a:p>
        </p:txBody>
      </p:sp>
      <p:sp>
        <p:nvSpPr>
          <p:cNvPr id="3" name="Content Placeholder 2"/>
          <p:cNvSpPr>
            <a:spLocks noGrp="1"/>
          </p:cNvSpPr>
          <p:nvPr>
            <p:ph idx="1"/>
          </p:nvPr>
        </p:nvSpPr>
        <p:spPr/>
        <p:txBody>
          <a:bodyPr>
            <a:normAutofit fontScale="92500" lnSpcReduction="10000"/>
          </a:bodyPr>
          <a:lstStyle/>
          <a:p>
            <a:r>
              <a:rPr lang="en-US" dirty="0"/>
              <a:t>After a TCP connection is established, the first message sent by each side is an </a:t>
            </a:r>
            <a:r>
              <a:rPr lang="en-US" dirty="0" smtClean="0"/>
              <a:t>open message</a:t>
            </a:r>
            <a:r>
              <a:rPr lang="en-US" dirty="0"/>
              <a:t>. </a:t>
            </a:r>
            <a:endParaRPr lang="en-US" dirty="0" smtClean="0"/>
          </a:p>
          <a:p>
            <a:r>
              <a:rPr lang="en-US" dirty="0" smtClean="0"/>
              <a:t>If </a:t>
            </a:r>
            <a:r>
              <a:rPr lang="en-US" dirty="0"/>
              <a:t>the open message is acceptable, a </a:t>
            </a:r>
            <a:r>
              <a:rPr lang="en-US" dirty="0" err="1"/>
              <a:t>keepalive</a:t>
            </a:r>
            <a:r>
              <a:rPr lang="en-US" dirty="0"/>
              <a:t> message confirming the </a:t>
            </a:r>
            <a:r>
              <a:rPr lang="en-US" dirty="0" smtClean="0"/>
              <a:t>open message </a:t>
            </a:r>
            <a:r>
              <a:rPr lang="en-US" dirty="0"/>
              <a:t>is sent back by the side that received the open message</a:t>
            </a:r>
            <a:r>
              <a:rPr lang="en-US" dirty="0" smtClean="0"/>
              <a:t>.</a:t>
            </a:r>
          </a:p>
          <a:p>
            <a:r>
              <a:rPr lang="en-US" dirty="0"/>
              <a:t>When the open is confirmed, the BGP connection is established, and update, </a:t>
            </a:r>
            <a:r>
              <a:rPr lang="en-US" dirty="0" err="1" smtClean="0"/>
              <a:t>keepalive</a:t>
            </a:r>
            <a:r>
              <a:rPr lang="en-US" dirty="0" smtClean="0"/>
              <a:t>, and </a:t>
            </a:r>
            <a:r>
              <a:rPr lang="en-US" dirty="0"/>
              <a:t>notification messages can be exchanged.</a:t>
            </a:r>
          </a:p>
          <a:p>
            <a:r>
              <a:rPr lang="en-US" dirty="0"/>
              <a:t>BGP peers initially exchange their full BGP routing tables. </a:t>
            </a:r>
            <a:endParaRPr lang="en-US" dirty="0" smtClean="0"/>
          </a:p>
          <a:p>
            <a:r>
              <a:rPr lang="en-US" dirty="0" smtClean="0"/>
              <a:t>From </a:t>
            </a:r>
            <a:r>
              <a:rPr lang="en-US" dirty="0"/>
              <a:t>then on, </a:t>
            </a:r>
            <a:r>
              <a:rPr lang="en-US" dirty="0" smtClean="0"/>
              <a:t>incremental updates </a:t>
            </a:r>
            <a:r>
              <a:rPr lang="en-US" dirty="0"/>
              <a:t>are sent as the table changes. </a:t>
            </a:r>
            <a:endParaRPr lang="en-US" dirty="0" smtClean="0"/>
          </a:p>
          <a:p>
            <a:r>
              <a:rPr lang="en-US" dirty="0" err="1" smtClean="0"/>
              <a:t>Keepalive</a:t>
            </a:r>
            <a:r>
              <a:rPr lang="en-US" dirty="0" smtClean="0"/>
              <a:t> </a:t>
            </a:r>
            <a:r>
              <a:rPr lang="en-US" dirty="0"/>
              <a:t>packets are sent to ensure that the </a:t>
            </a:r>
            <a:r>
              <a:rPr lang="en-US" dirty="0" smtClean="0"/>
              <a:t>connection is </a:t>
            </a:r>
            <a:r>
              <a:rPr lang="en-US" dirty="0"/>
              <a:t>alive between the BGP peers, and notification packets are sent in response </a:t>
            </a:r>
            <a:r>
              <a:rPr lang="en-US" dirty="0" smtClean="0"/>
              <a:t>to errors </a:t>
            </a:r>
            <a:r>
              <a:rPr lang="en-US" dirty="0"/>
              <a:t>or special conditions.</a:t>
            </a:r>
          </a:p>
        </p:txBody>
      </p:sp>
    </p:spTree>
    <p:extLst>
      <p:ext uri="{BB962C8B-B14F-4D97-AF65-F5344CB8AC3E}">
        <p14:creationId xmlns:p14="http://schemas.microsoft.com/office/powerpoint/2010/main" val="33198653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Communities Configuration</a:t>
            </a:r>
          </a:p>
        </p:txBody>
      </p:sp>
      <p:sp>
        <p:nvSpPr>
          <p:cNvPr id="3" name="Content Placeholder 2"/>
          <p:cNvSpPr>
            <a:spLocks noGrp="1"/>
          </p:cNvSpPr>
          <p:nvPr>
            <p:ph idx="1"/>
          </p:nvPr>
        </p:nvSpPr>
        <p:spPr/>
        <p:txBody>
          <a:bodyPr/>
          <a:lstStyle/>
          <a:p>
            <a:r>
              <a:rPr lang="en-US" dirty="0"/>
              <a:t>The </a:t>
            </a:r>
            <a:r>
              <a:rPr lang="en-US" sz="2000" b="1" dirty="0">
                <a:latin typeface="Consolas" panose="020B0609020204030204" pitchFamily="49" charset="0"/>
                <a:cs typeface="Consolas" panose="020B0609020204030204" pitchFamily="49" charset="0"/>
              </a:rPr>
              <a:t>match community </a:t>
            </a:r>
            <a:r>
              <a:rPr lang="en-US" sz="2000" i="1" dirty="0">
                <a:latin typeface="Consolas" panose="020B0609020204030204" pitchFamily="49" charset="0"/>
                <a:cs typeface="Consolas" panose="020B0609020204030204" pitchFamily="49" charset="0"/>
              </a:rPr>
              <a:t>community-list-number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exact </a:t>
            </a:r>
            <a:r>
              <a:rPr lang="en-US" sz="2000" dirty="0">
                <a:latin typeface="Consolas" panose="020B0609020204030204" pitchFamily="49" charset="0"/>
                <a:cs typeface="Consolas" panose="020B0609020204030204" pitchFamily="49" charset="0"/>
              </a:rPr>
              <a:t>] </a:t>
            </a:r>
            <a:r>
              <a:rPr lang="en-US" dirty="0"/>
              <a:t>route map configuration </a:t>
            </a:r>
            <a:r>
              <a:rPr lang="en-US" dirty="0" smtClean="0"/>
              <a:t>command enables </a:t>
            </a:r>
            <a:r>
              <a:rPr lang="en-US" dirty="0"/>
              <a:t>you to match a BGP community attribute to a value in a community list.</a:t>
            </a:r>
          </a:p>
        </p:txBody>
      </p:sp>
      <p:pic>
        <p:nvPicPr>
          <p:cNvPr id="6" name="Picture 5"/>
          <p:cNvPicPr>
            <a:picLocks noChangeAspect="1"/>
          </p:cNvPicPr>
          <p:nvPr/>
        </p:nvPicPr>
        <p:blipFill>
          <a:blip r:embed="rId2"/>
          <a:stretch>
            <a:fillRect/>
          </a:stretch>
        </p:blipFill>
        <p:spPr>
          <a:xfrm>
            <a:off x="471808" y="3160316"/>
            <a:ext cx="8135540" cy="2091236"/>
          </a:xfrm>
          <a:prstGeom prst="rect">
            <a:avLst/>
          </a:prstGeom>
        </p:spPr>
      </p:pic>
    </p:spTree>
    <p:extLst>
      <p:ext uri="{BB962C8B-B14F-4D97-AF65-F5344CB8AC3E}">
        <p14:creationId xmlns:p14="http://schemas.microsoft.com/office/powerpoint/2010/main" val="74852458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 </a:t>
            </a:r>
            <a:r>
              <a:rPr lang="en-US" dirty="0"/>
              <a:t>Communities Example Using Weight</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66356" y="1334229"/>
            <a:ext cx="8026289" cy="4804810"/>
          </a:xfrm>
          <a:prstGeom prst="rect">
            <a:avLst/>
          </a:prstGeom>
        </p:spPr>
      </p:pic>
    </p:spTree>
    <p:extLst>
      <p:ext uri="{BB962C8B-B14F-4D97-AF65-F5344CB8AC3E}">
        <p14:creationId xmlns:p14="http://schemas.microsoft.com/office/powerpoint/2010/main" val="405823962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Communities Example Using Weight</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65590" y="1092029"/>
            <a:ext cx="7045321" cy="2666257"/>
          </a:xfrm>
          <a:prstGeom prst="rect">
            <a:avLst/>
          </a:prstGeom>
        </p:spPr>
      </p:pic>
      <p:grpSp>
        <p:nvGrpSpPr>
          <p:cNvPr id="7" name="Group 6"/>
          <p:cNvGrpSpPr/>
          <p:nvPr/>
        </p:nvGrpSpPr>
        <p:grpSpPr>
          <a:xfrm>
            <a:off x="2029215" y="3749039"/>
            <a:ext cx="6991171" cy="2772237"/>
            <a:chOff x="-326013" y="2541581"/>
            <a:chExt cx="9872494" cy="3914779"/>
          </a:xfrm>
        </p:grpSpPr>
        <p:pic>
          <p:nvPicPr>
            <p:cNvPr id="5" name="Picture 4"/>
            <p:cNvPicPr>
              <a:picLocks noChangeAspect="1"/>
            </p:cNvPicPr>
            <p:nvPr/>
          </p:nvPicPr>
          <p:blipFill>
            <a:blip r:embed="rId4"/>
            <a:stretch>
              <a:fillRect/>
            </a:stretch>
          </p:blipFill>
          <p:spPr>
            <a:xfrm>
              <a:off x="-326013" y="2541581"/>
              <a:ext cx="9847442" cy="1679040"/>
            </a:xfrm>
            <a:prstGeom prst="rect">
              <a:avLst/>
            </a:prstGeom>
          </p:spPr>
        </p:pic>
        <p:pic>
          <p:nvPicPr>
            <p:cNvPr id="6" name="Picture 5"/>
            <p:cNvPicPr>
              <a:picLocks noChangeAspect="1"/>
            </p:cNvPicPr>
            <p:nvPr/>
          </p:nvPicPr>
          <p:blipFill>
            <a:blip r:embed="rId5"/>
            <a:stretch>
              <a:fillRect/>
            </a:stretch>
          </p:blipFill>
          <p:spPr>
            <a:xfrm>
              <a:off x="-300961" y="4166760"/>
              <a:ext cx="9847442" cy="2289600"/>
            </a:xfrm>
            <a:prstGeom prst="rect">
              <a:avLst/>
            </a:prstGeom>
          </p:spPr>
        </p:pic>
      </p:grpSp>
    </p:spTree>
    <p:extLst>
      <p:ext uri="{BB962C8B-B14F-4D97-AF65-F5344CB8AC3E}">
        <p14:creationId xmlns:p14="http://schemas.microsoft.com/office/powerpoint/2010/main" val="359592879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Communities Example Using Weight</a:t>
            </a:r>
          </a:p>
        </p:txBody>
      </p:sp>
      <p:pic>
        <p:nvPicPr>
          <p:cNvPr id="4" name="Content Placeholder 3"/>
          <p:cNvPicPr>
            <a:picLocks noGrp="1" noChangeAspect="1"/>
          </p:cNvPicPr>
          <p:nvPr>
            <p:ph idx="1"/>
          </p:nvPr>
        </p:nvPicPr>
        <p:blipFill>
          <a:blip r:embed="rId2"/>
          <a:stretch>
            <a:fillRect/>
          </a:stretch>
        </p:blipFill>
        <p:spPr>
          <a:xfrm>
            <a:off x="279400" y="2402149"/>
            <a:ext cx="8520113" cy="2693465"/>
          </a:xfrm>
          <a:prstGeom prst="rect">
            <a:avLst/>
          </a:prstGeom>
        </p:spPr>
      </p:pic>
    </p:spTree>
    <p:extLst>
      <p:ext uri="{BB962C8B-B14F-4D97-AF65-F5344CB8AC3E}">
        <p14:creationId xmlns:p14="http://schemas.microsoft.com/office/powerpoint/2010/main" val="111502441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Reflectors</a:t>
            </a:r>
          </a:p>
        </p:txBody>
      </p:sp>
      <p:sp>
        <p:nvSpPr>
          <p:cNvPr id="3" name="Content Placeholder 2"/>
          <p:cNvSpPr>
            <a:spLocks noGrp="1"/>
          </p:cNvSpPr>
          <p:nvPr>
            <p:ph idx="1"/>
          </p:nvPr>
        </p:nvSpPr>
        <p:spPr/>
        <p:txBody>
          <a:bodyPr>
            <a:normAutofit/>
          </a:bodyPr>
          <a:lstStyle/>
          <a:p>
            <a:r>
              <a:rPr lang="en-US" dirty="0"/>
              <a:t>BGP specifies that routes learned via </a:t>
            </a:r>
            <a:r>
              <a:rPr lang="en-US" dirty="0" err="1"/>
              <a:t>iBGP</a:t>
            </a:r>
            <a:r>
              <a:rPr lang="en-US" dirty="0"/>
              <a:t> are never propagated to other </a:t>
            </a:r>
            <a:r>
              <a:rPr lang="en-US" dirty="0" err="1"/>
              <a:t>iBGP</a:t>
            </a:r>
            <a:r>
              <a:rPr lang="en-US" dirty="0"/>
              <a:t> </a:t>
            </a:r>
            <a:r>
              <a:rPr lang="en-US" dirty="0" smtClean="0"/>
              <a:t>peers. </a:t>
            </a:r>
          </a:p>
          <a:p>
            <a:r>
              <a:rPr lang="en-US" dirty="0" smtClean="0"/>
              <a:t>The </a:t>
            </a:r>
            <a:r>
              <a:rPr lang="en-US" dirty="0"/>
              <a:t>result is that a full mesh </a:t>
            </a:r>
            <a:r>
              <a:rPr lang="en-US" dirty="0" smtClean="0"/>
              <a:t>of </a:t>
            </a:r>
            <a:r>
              <a:rPr lang="en-US" dirty="0" err="1" smtClean="0"/>
              <a:t>iBGP</a:t>
            </a:r>
            <a:r>
              <a:rPr lang="en-US" dirty="0" smtClean="0"/>
              <a:t> </a:t>
            </a:r>
            <a:r>
              <a:rPr lang="en-US" dirty="0"/>
              <a:t>peers is required within an autonomous system. </a:t>
            </a:r>
            <a:endParaRPr lang="en-US" dirty="0" smtClean="0"/>
          </a:p>
          <a:p>
            <a:r>
              <a:rPr lang="en-US" dirty="0" smtClean="0"/>
              <a:t>With </a:t>
            </a:r>
            <a:r>
              <a:rPr lang="en-US" dirty="0"/>
              <a:t>only 13 routers, 78 </a:t>
            </a:r>
            <a:r>
              <a:rPr lang="en-US" dirty="0" err="1"/>
              <a:t>iBGP</a:t>
            </a:r>
            <a:r>
              <a:rPr lang="en-US" dirty="0"/>
              <a:t> sessions would </a:t>
            </a:r>
            <a:r>
              <a:rPr lang="en-US" dirty="0" smtClean="0"/>
              <a:t>need to </a:t>
            </a:r>
            <a:r>
              <a:rPr lang="en-US" dirty="0"/>
              <a:t>be maintained. </a:t>
            </a:r>
            <a:endParaRPr lang="en-US" dirty="0" smtClean="0"/>
          </a:p>
          <a:p>
            <a:r>
              <a:rPr lang="en-US" dirty="0" smtClean="0"/>
              <a:t>As </a:t>
            </a:r>
            <a:r>
              <a:rPr lang="en-US" dirty="0"/>
              <a:t>the number of routers increases, so does the number of </a:t>
            </a:r>
            <a:r>
              <a:rPr lang="en-US" dirty="0" smtClean="0"/>
              <a:t>sessions required</a:t>
            </a:r>
            <a:r>
              <a:rPr lang="en-US" dirty="0"/>
              <a:t>, governed by the following formula, in which </a:t>
            </a:r>
            <a:r>
              <a:rPr lang="en-US" i="1" dirty="0"/>
              <a:t>n </a:t>
            </a:r>
            <a:r>
              <a:rPr lang="en-US" dirty="0"/>
              <a:t>is the number of routers:</a:t>
            </a:r>
          </a:p>
          <a:p>
            <a:r>
              <a:rPr lang="en-US" dirty="0"/>
              <a:t>Number of </a:t>
            </a:r>
            <a:r>
              <a:rPr lang="en-US" dirty="0" err="1"/>
              <a:t>iBGP</a:t>
            </a:r>
            <a:r>
              <a:rPr lang="en-US" dirty="0"/>
              <a:t> sessions = </a:t>
            </a:r>
            <a:r>
              <a:rPr lang="en-US" i="1" dirty="0"/>
              <a:t>n </a:t>
            </a:r>
            <a:r>
              <a:rPr lang="en-US" dirty="0"/>
              <a:t>( </a:t>
            </a:r>
            <a:r>
              <a:rPr lang="en-US" i="1" dirty="0"/>
              <a:t>n </a:t>
            </a:r>
            <a:r>
              <a:rPr lang="en-US" dirty="0"/>
              <a:t>– 1) / 2</a:t>
            </a:r>
          </a:p>
        </p:txBody>
      </p:sp>
    </p:spTree>
    <p:extLst>
      <p:ext uri="{BB962C8B-B14F-4D97-AF65-F5344CB8AC3E}">
        <p14:creationId xmlns:p14="http://schemas.microsoft.com/office/powerpoint/2010/main" val="401399115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a:t>
            </a:r>
            <a:r>
              <a:rPr lang="en-US" dirty="0" smtClean="0"/>
              <a:t>Reflectors (PANIC MODE </a:t>
            </a:r>
            <a:r>
              <a:rPr lang="en-US" dirty="0" smtClean="0">
                <a:sym typeface="Wingdings" panose="05000000000000000000" pitchFamily="2" charset="2"/>
              </a:rPr>
              <a:t></a:t>
            </a:r>
            <a:r>
              <a:rPr lang="en-US" dirty="0" smtClean="0"/>
              <a:t>)</a:t>
            </a:r>
            <a:endParaRPr lang="en-US" dirty="0"/>
          </a:p>
        </p:txBody>
      </p:sp>
      <p:pic>
        <p:nvPicPr>
          <p:cNvPr id="7" name="Content Placeholder 6"/>
          <p:cNvPicPr>
            <a:picLocks noGrp="1" noChangeAspect="1"/>
          </p:cNvPicPr>
          <p:nvPr>
            <p:ph idx="1"/>
          </p:nvPr>
        </p:nvPicPr>
        <p:blipFill>
          <a:blip r:embed="rId2"/>
          <a:stretch>
            <a:fillRect/>
          </a:stretch>
        </p:blipFill>
        <p:spPr>
          <a:xfrm>
            <a:off x="929109" y="1182688"/>
            <a:ext cx="7220695" cy="5132387"/>
          </a:xfrm>
          <a:prstGeom prst="rect">
            <a:avLst/>
          </a:prstGeom>
        </p:spPr>
      </p:pic>
    </p:spTree>
    <p:extLst>
      <p:ext uri="{BB962C8B-B14F-4D97-AF65-F5344CB8AC3E}">
        <p14:creationId xmlns:p14="http://schemas.microsoft.com/office/powerpoint/2010/main" val="398611235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Reflectors</a:t>
            </a:r>
          </a:p>
        </p:txBody>
      </p:sp>
      <p:sp>
        <p:nvSpPr>
          <p:cNvPr id="3" name="Content Placeholder 2"/>
          <p:cNvSpPr>
            <a:spLocks noGrp="1"/>
          </p:cNvSpPr>
          <p:nvPr>
            <p:ph idx="1"/>
          </p:nvPr>
        </p:nvSpPr>
        <p:spPr/>
        <p:txBody>
          <a:bodyPr>
            <a:normAutofit fontScale="92500" lnSpcReduction="10000"/>
          </a:bodyPr>
          <a:lstStyle/>
          <a:p>
            <a:r>
              <a:rPr lang="en-US" dirty="0"/>
              <a:t>In addition to the number of BGP TCP sessions that must be created and maintained, </a:t>
            </a:r>
            <a:r>
              <a:rPr lang="en-US" dirty="0" smtClean="0"/>
              <a:t>the amount </a:t>
            </a:r>
            <a:r>
              <a:rPr lang="en-US" dirty="0"/>
              <a:t>of routing traffic might also be a </a:t>
            </a:r>
            <a:r>
              <a:rPr lang="en-US" dirty="0" smtClean="0"/>
              <a:t>problem.</a:t>
            </a:r>
          </a:p>
          <a:p>
            <a:r>
              <a:rPr lang="en-US" dirty="0" smtClean="0"/>
              <a:t>Depending </a:t>
            </a:r>
            <a:r>
              <a:rPr lang="en-US" dirty="0"/>
              <a:t>on the autonomous </a:t>
            </a:r>
            <a:r>
              <a:rPr lang="en-US" dirty="0" smtClean="0"/>
              <a:t>system topology</a:t>
            </a:r>
            <a:r>
              <a:rPr lang="en-US" dirty="0"/>
              <a:t>, traffic might be replicated many times on some links as it travels to </a:t>
            </a:r>
            <a:r>
              <a:rPr lang="en-US" dirty="0" smtClean="0"/>
              <a:t>each </a:t>
            </a:r>
            <a:r>
              <a:rPr lang="en-US" dirty="0" err="1" smtClean="0"/>
              <a:t>iBGP</a:t>
            </a:r>
            <a:r>
              <a:rPr lang="en-US" dirty="0" smtClean="0"/>
              <a:t> </a:t>
            </a:r>
            <a:r>
              <a:rPr lang="en-US" dirty="0"/>
              <a:t>peer. </a:t>
            </a:r>
            <a:endParaRPr lang="en-US" dirty="0" smtClean="0"/>
          </a:p>
          <a:p>
            <a:r>
              <a:rPr lang="en-US" dirty="0" smtClean="0"/>
              <a:t>For </a:t>
            </a:r>
            <a:r>
              <a:rPr lang="en-US" dirty="0"/>
              <a:t>example, if the physical topology of a large autonomous system </a:t>
            </a:r>
            <a:r>
              <a:rPr lang="en-US" dirty="0" smtClean="0"/>
              <a:t>includes some </a:t>
            </a:r>
            <a:r>
              <a:rPr lang="en-US" dirty="0"/>
              <a:t>WAN links, the </a:t>
            </a:r>
            <a:r>
              <a:rPr lang="en-US" dirty="0" err="1"/>
              <a:t>iBGP</a:t>
            </a:r>
            <a:r>
              <a:rPr lang="en-US" dirty="0"/>
              <a:t> sessions running over those links might consume a </a:t>
            </a:r>
            <a:r>
              <a:rPr lang="en-US" dirty="0" smtClean="0"/>
              <a:t>significant amount </a:t>
            </a:r>
            <a:r>
              <a:rPr lang="en-US" dirty="0"/>
              <a:t>of bandwidth.</a:t>
            </a:r>
          </a:p>
          <a:p>
            <a:r>
              <a:rPr lang="en-US" dirty="0"/>
              <a:t>A solution to this problem is the use of route reflectors (RRs). </a:t>
            </a:r>
            <a:endParaRPr lang="en-US" dirty="0" smtClean="0"/>
          </a:p>
          <a:p>
            <a:r>
              <a:rPr lang="en-US" dirty="0" smtClean="0"/>
              <a:t>This </a:t>
            </a:r>
            <a:r>
              <a:rPr lang="en-US" dirty="0"/>
              <a:t>section </a:t>
            </a:r>
            <a:r>
              <a:rPr lang="en-US" dirty="0" smtClean="0"/>
              <a:t>describes what </a:t>
            </a:r>
            <a:r>
              <a:rPr lang="en-US" dirty="0"/>
              <a:t>an RR is, how it works, and how to configure </a:t>
            </a:r>
            <a:r>
              <a:rPr lang="en-US" dirty="0" smtClean="0"/>
              <a:t>it. </a:t>
            </a:r>
          </a:p>
          <a:p>
            <a:r>
              <a:rPr lang="en-US" dirty="0" smtClean="0"/>
              <a:t>RRs </a:t>
            </a:r>
            <a:r>
              <a:rPr lang="en-US" dirty="0"/>
              <a:t>modify the BGP rule by allowing the router configured as the RR to </a:t>
            </a:r>
            <a:r>
              <a:rPr lang="en-US" dirty="0" smtClean="0"/>
              <a:t>propagate routes </a:t>
            </a:r>
            <a:r>
              <a:rPr lang="en-US" dirty="0"/>
              <a:t>learned by </a:t>
            </a:r>
            <a:r>
              <a:rPr lang="en-US" dirty="0" err="1"/>
              <a:t>iBGP</a:t>
            </a:r>
            <a:r>
              <a:rPr lang="en-US" dirty="0"/>
              <a:t> to other </a:t>
            </a:r>
            <a:r>
              <a:rPr lang="en-US" dirty="0" err="1"/>
              <a:t>iBGP</a:t>
            </a:r>
            <a:r>
              <a:rPr lang="en-US" dirty="0"/>
              <a:t> </a:t>
            </a:r>
            <a:r>
              <a:rPr lang="en-US" dirty="0" smtClean="0"/>
              <a:t>peers</a:t>
            </a:r>
            <a:endParaRPr lang="en-US" dirty="0"/>
          </a:p>
        </p:txBody>
      </p:sp>
    </p:spTree>
    <p:extLst>
      <p:ext uri="{BB962C8B-B14F-4D97-AF65-F5344CB8AC3E}">
        <p14:creationId xmlns:p14="http://schemas.microsoft.com/office/powerpoint/2010/main" val="333331874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Reflectors</a:t>
            </a:r>
          </a:p>
        </p:txBody>
      </p:sp>
      <p:sp>
        <p:nvSpPr>
          <p:cNvPr id="3" name="Content Placeholder 2"/>
          <p:cNvSpPr>
            <a:spLocks noGrp="1"/>
          </p:cNvSpPr>
          <p:nvPr>
            <p:ph idx="1"/>
          </p:nvPr>
        </p:nvSpPr>
        <p:spPr/>
        <p:txBody>
          <a:bodyPr/>
          <a:lstStyle/>
          <a:p>
            <a:r>
              <a:rPr lang="en-US" dirty="0"/>
              <a:t>This saves on the number of BGP TCP sessions that must be maintained and also </a:t>
            </a:r>
            <a:r>
              <a:rPr lang="en-US" dirty="0" smtClean="0"/>
              <a:t>reduces the </a:t>
            </a:r>
            <a:r>
              <a:rPr lang="en-US" dirty="0"/>
              <a:t>BGP routing traffic.</a:t>
            </a:r>
          </a:p>
        </p:txBody>
      </p:sp>
      <p:pic>
        <p:nvPicPr>
          <p:cNvPr id="4" name="Picture 3"/>
          <p:cNvPicPr>
            <a:picLocks noChangeAspect="1"/>
          </p:cNvPicPr>
          <p:nvPr/>
        </p:nvPicPr>
        <p:blipFill>
          <a:blip r:embed="rId2"/>
          <a:stretch>
            <a:fillRect/>
          </a:stretch>
        </p:blipFill>
        <p:spPr>
          <a:xfrm>
            <a:off x="1214797" y="2599637"/>
            <a:ext cx="6649561" cy="2811120"/>
          </a:xfrm>
          <a:prstGeom prst="rect">
            <a:avLst/>
          </a:prstGeom>
        </p:spPr>
      </p:pic>
    </p:spTree>
    <p:extLst>
      <p:ext uri="{BB962C8B-B14F-4D97-AF65-F5344CB8AC3E}">
        <p14:creationId xmlns:p14="http://schemas.microsoft.com/office/powerpoint/2010/main" val="266133768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Reflector Benefits</a:t>
            </a:r>
          </a:p>
        </p:txBody>
      </p:sp>
      <p:sp>
        <p:nvSpPr>
          <p:cNvPr id="3" name="Content Placeholder 2"/>
          <p:cNvSpPr>
            <a:spLocks noGrp="1"/>
          </p:cNvSpPr>
          <p:nvPr>
            <p:ph idx="1"/>
          </p:nvPr>
        </p:nvSpPr>
        <p:spPr/>
        <p:txBody>
          <a:bodyPr>
            <a:normAutofit fontScale="92500" lnSpcReduction="10000"/>
          </a:bodyPr>
          <a:lstStyle/>
          <a:p>
            <a:r>
              <a:rPr lang="en-US" dirty="0"/>
              <a:t>With a BGP RR configured, a full mesh of </a:t>
            </a:r>
            <a:r>
              <a:rPr lang="en-US" dirty="0" err="1"/>
              <a:t>iBGP</a:t>
            </a:r>
            <a:r>
              <a:rPr lang="en-US" dirty="0"/>
              <a:t> peers is no longer required. </a:t>
            </a:r>
            <a:endParaRPr lang="en-US" dirty="0" smtClean="0"/>
          </a:p>
          <a:p>
            <a:r>
              <a:rPr lang="en-US" dirty="0" smtClean="0"/>
              <a:t>The RR is </a:t>
            </a:r>
            <a:r>
              <a:rPr lang="en-US" dirty="0"/>
              <a:t>allowed to propagate </a:t>
            </a:r>
            <a:r>
              <a:rPr lang="en-US" dirty="0" err="1"/>
              <a:t>iBGP</a:t>
            </a:r>
            <a:r>
              <a:rPr lang="en-US" dirty="0"/>
              <a:t> routes to other </a:t>
            </a:r>
            <a:r>
              <a:rPr lang="en-US" dirty="0" err="1"/>
              <a:t>iBGP</a:t>
            </a:r>
            <a:r>
              <a:rPr lang="en-US" dirty="0"/>
              <a:t> peers. </a:t>
            </a:r>
            <a:endParaRPr lang="en-US" dirty="0" smtClean="0"/>
          </a:p>
          <a:p>
            <a:r>
              <a:rPr lang="en-US" dirty="0" smtClean="0"/>
              <a:t>Route reflectors reduce </a:t>
            </a:r>
            <a:r>
              <a:rPr lang="en-US" dirty="0"/>
              <a:t>the number of BGP neighbor relationships in an autonomous </a:t>
            </a:r>
            <a:r>
              <a:rPr lang="en-US" dirty="0" smtClean="0"/>
              <a:t>system by </a:t>
            </a:r>
            <a:r>
              <a:rPr lang="en-US" dirty="0"/>
              <a:t>having key routers replicate updates to their RR clients.</a:t>
            </a:r>
          </a:p>
          <a:p>
            <a:r>
              <a:rPr lang="en-US" dirty="0"/>
              <a:t>Route reflectors do not affect the paths that IP packets follow. </a:t>
            </a:r>
            <a:endParaRPr lang="en-US" dirty="0" smtClean="0"/>
          </a:p>
          <a:p>
            <a:r>
              <a:rPr lang="en-US" dirty="0" smtClean="0"/>
              <a:t>Only </a:t>
            </a:r>
            <a:r>
              <a:rPr lang="en-US" dirty="0"/>
              <a:t>the path that </a:t>
            </a:r>
            <a:r>
              <a:rPr lang="en-US" dirty="0" smtClean="0"/>
              <a:t>routing information </a:t>
            </a:r>
            <a:r>
              <a:rPr lang="en-US" dirty="0"/>
              <a:t>is distributed on is affected. </a:t>
            </a:r>
            <a:endParaRPr lang="en-US" dirty="0" smtClean="0"/>
          </a:p>
          <a:p>
            <a:r>
              <a:rPr lang="en-US" dirty="0" smtClean="0"/>
              <a:t>An </a:t>
            </a:r>
            <a:r>
              <a:rPr lang="en-US" dirty="0"/>
              <a:t>autonomous system can have multiple RRs, both for redundancy and for grouping </a:t>
            </a:r>
            <a:r>
              <a:rPr lang="en-US" dirty="0" smtClean="0"/>
              <a:t>to further </a:t>
            </a:r>
            <a:r>
              <a:rPr lang="en-US" dirty="0"/>
              <a:t>reduce the number of </a:t>
            </a:r>
            <a:r>
              <a:rPr lang="en-US" dirty="0" err="1"/>
              <a:t>iBGP</a:t>
            </a:r>
            <a:r>
              <a:rPr lang="en-US" dirty="0"/>
              <a:t> sessions required.</a:t>
            </a:r>
          </a:p>
          <a:p>
            <a:r>
              <a:rPr lang="en-US" dirty="0"/>
              <a:t>Migrating to RRs involves a minimal configuration and does not have to be done all </a:t>
            </a:r>
            <a:r>
              <a:rPr lang="en-US" dirty="0" smtClean="0"/>
              <a:t>at one </a:t>
            </a:r>
            <a:r>
              <a:rPr lang="en-US" dirty="0"/>
              <a:t>time, because routers that are not RRs can coexist with RRs within an </a:t>
            </a:r>
            <a:r>
              <a:rPr lang="en-US" dirty="0" smtClean="0"/>
              <a:t>autonomous system</a:t>
            </a:r>
            <a:r>
              <a:rPr lang="en-US" dirty="0"/>
              <a:t>.</a:t>
            </a:r>
          </a:p>
        </p:txBody>
      </p:sp>
    </p:spTree>
    <p:extLst>
      <p:ext uri="{BB962C8B-B14F-4D97-AF65-F5344CB8AC3E}">
        <p14:creationId xmlns:p14="http://schemas.microsoft.com/office/powerpoint/2010/main" val="379697442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Reflector Terminology</a:t>
            </a:r>
            <a:endParaRPr lang="en-US" dirty="0"/>
          </a:p>
        </p:txBody>
      </p:sp>
      <p:sp>
        <p:nvSpPr>
          <p:cNvPr id="3" name="Content Placeholder 2"/>
          <p:cNvSpPr>
            <a:spLocks noGrp="1"/>
          </p:cNvSpPr>
          <p:nvPr>
            <p:ph idx="1"/>
          </p:nvPr>
        </p:nvSpPr>
        <p:spPr>
          <a:xfrm>
            <a:off x="279401" y="1183340"/>
            <a:ext cx="8520354" cy="5355246"/>
          </a:xfrm>
        </p:spPr>
        <p:txBody>
          <a:bodyPr>
            <a:normAutofit fontScale="92500" lnSpcReduction="20000"/>
          </a:bodyPr>
          <a:lstStyle/>
          <a:p>
            <a:r>
              <a:rPr lang="en-US" b="1" dirty="0"/>
              <a:t>R</a:t>
            </a:r>
            <a:r>
              <a:rPr lang="en-US" b="1" dirty="0" smtClean="0"/>
              <a:t>oute </a:t>
            </a:r>
            <a:r>
              <a:rPr lang="en-US" b="1" dirty="0"/>
              <a:t>R</a:t>
            </a:r>
            <a:r>
              <a:rPr lang="en-US" b="1" dirty="0" smtClean="0"/>
              <a:t>eflector:</a:t>
            </a:r>
          </a:p>
          <a:p>
            <a:pPr lvl="1"/>
            <a:r>
              <a:rPr lang="en-US" dirty="0"/>
              <a:t>R</a:t>
            </a:r>
            <a:r>
              <a:rPr lang="en-US" dirty="0" smtClean="0"/>
              <a:t>outer </a:t>
            </a:r>
            <a:r>
              <a:rPr lang="en-US" dirty="0"/>
              <a:t>that is configured to be the router allowed to advertise (</a:t>
            </a:r>
            <a:r>
              <a:rPr lang="en-US" dirty="0" smtClean="0"/>
              <a:t>or reflect</a:t>
            </a:r>
            <a:r>
              <a:rPr lang="en-US" dirty="0"/>
              <a:t>) routes it learned via </a:t>
            </a:r>
            <a:r>
              <a:rPr lang="en-US" dirty="0" err="1"/>
              <a:t>iBGP</a:t>
            </a:r>
            <a:r>
              <a:rPr lang="en-US" dirty="0"/>
              <a:t> to other </a:t>
            </a:r>
            <a:r>
              <a:rPr lang="en-US" dirty="0" err="1"/>
              <a:t>iBGP</a:t>
            </a:r>
            <a:r>
              <a:rPr lang="en-US" dirty="0"/>
              <a:t> peers. </a:t>
            </a:r>
            <a:endParaRPr lang="en-US" dirty="0" smtClean="0"/>
          </a:p>
          <a:p>
            <a:r>
              <a:rPr lang="en-US" b="1" i="1" dirty="0"/>
              <a:t>Clients</a:t>
            </a:r>
            <a:r>
              <a:rPr lang="en-US" i="1" dirty="0"/>
              <a:t>: </a:t>
            </a:r>
            <a:endParaRPr lang="en-US" i="1" dirty="0" smtClean="0"/>
          </a:p>
          <a:p>
            <a:pPr lvl="1"/>
            <a:r>
              <a:rPr lang="en-US" dirty="0" smtClean="0"/>
              <a:t>Routers peering with the </a:t>
            </a:r>
            <a:r>
              <a:rPr lang="en-US" dirty="0"/>
              <a:t>RR has a partial </a:t>
            </a:r>
            <a:r>
              <a:rPr lang="en-US" dirty="0" err="1" smtClean="0"/>
              <a:t>iBGP</a:t>
            </a:r>
            <a:endParaRPr lang="en-US" dirty="0" smtClean="0"/>
          </a:p>
          <a:p>
            <a:pPr lvl="1"/>
            <a:r>
              <a:rPr lang="en-US" dirty="0" smtClean="0"/>
              <a:t>Peering </a:t>
            </a:r>
            <a:r>
              <a:rPr lang="en-US" dirty="0"/>
              <a:t>between the clients is not </a:t>
            </a:r>
            <a:r>
              <a:rPr lang="en-US" dirty="0" smtClean="0"/>
              <a:t>needed, because </a:t>
            </a:r>
            <a:r>
              <a:rPr lang="en-US" dirty="0"/>
              <a:t>the route reflector passes advertisements between the clients.</a:t>
            </a:r>
          </a:p>
          <a:p>
            <a:r>
              <a:rPr lang="en-US" b="1" i="1" dirty="0" smtClean="0"/>
              <a:t>Cluster:</a:t>
            </a:r>
            <a:r>
              <a:rPr lang="en-US" i="1" dirty="0" smtClean="0"/>
              <a:t> </a:t>
            </a:r>
          </a:p>
          <a:p>
            <a:pPr lvl="1"/>
            <a:r>
              <a:rPr lang="en-US" dirty="0" smtClean="0"/>
              <a:t>The </a:t>
            </a:r>
            <a:r>
              <a:rPr lang="en-US" dirty="0"/>
              <a:t>combination of the RR and its </a:t>
            </a:r>
            <a:r>
              <a:rPr lang="en-US" dirty="0" smtClean="0"/>
              <a:t>clients</a:t>
            </a:r>
            <a:endParaRPr lang="en-US" dirty="0"/>
          </a:p>
          <a:p>
            <a:r>
              <a:rPr lang="en-US" b="1" i="1" dirty="0" err="1" smtClean="0"/>
              <a:t>Nonclients</a:t>
            </a:r>
            <a:r>
              <a:rPr lang="en-US" b="1" i="1" dirty="0" smtClean="0"/>
              <a:t>: </a:t>
            </a:r>
          </a:p>
          <a:p>
            <a:pPr lvl="1"/>
            <a:r>
              <a:rPr lang="en-US" dirty="0" smtClean="0"/>
              <a:t>Other </a:t>
            </a:r>
            <a:r>
              <a:rPr lang="en-US" dirty="0" err="1"/>
              <a:t>iBGP</a:t>
            </a:r>
            <a:r>
              <a:rPr lang="en-US" dirty="0"/>
              <a:t> peers of the RR that are not </a:t>
            </a:r>
            <a:r>
              <a:rPr lang="en-US" dirty="0" smtClean="0"/>
              <a:t>clients</a:t>
            </a:r>
            <a:endParaRPr lang="en-US" dirty="0"/>
          </a:p>
          <a:p>
            <a:r>
              <a:rPr lang="en-US" b="1" i="1" dirty="0"/>
              <a:t>O</a:t>
            </a:r>
            <a:r>
              <a:rPr lang="en-US" b="1" i="1" dirty="0" smtClean="0"/>
              <a:t>riginator ID: </a:t>
            </a:r>
            <a:r>
              <a:rPr lang="en-US" i="1" dirty="0" smtClean="0"/>
              <a:t> </a:t>
            </a:r>
          </a:p>
          <a:p>
            <a:pPr lvl="1"/>
            <a:r>
              <a:rPr lang="en-US" dirty="0"/>
              <a:t>I</a:t>
            </a:r>
            <a:r>
              <a:rPr lang="en-US" dirty="0" smtClean="0"/>
              <a:t>s </a:t>
            </a:r>
            <a:r>
              <a:rPr lang="en-US" dirty="0"/>
              <a:t>an optional, nontransitive BGP attribute that is created by the RR.</a:t>
            </a:r>
          </a:p>
          <a:p>
            <a:pPr lvl="1"/>
            <a:r>
              <a:rPr lang="en-US" dirty="0"/>
              <a:t>This attribute carries the router ID of the route’s originator in the local </a:t>
            </a:r>
            <a:r>
              <a:rPr lang="en-US" dirty="0" smtClean="0"/>
              <a:t>autonomous </a:t>
            </a:r>
            <a:r>
              <a:rPr lang="en-US" dirty="0"/>
              <a:t>system</a:t>
            </a:r>
            <a:r>
              <a:rPr lang="en-US" dirty="0" smtClean="0"/>
              <a:t>.</a:t>
            </a:r>
            <a:r>
              <a:rPr lang="en-US" dirty="0"/>
              <a:t> </a:t>
            </a:r>
          </a:p>
          <a:p>
            <a:pPr lvl="1"/>
            <a:r>
              <a:rPr lang="en-US" dirty="0" smtClean="0"/>
              <a:t>If </a:t>
            </a:r>
            <a:r>
              <a:rPr lang="en-US" dirty="0"/>
              <a:t>the update comes back to the originator because of poor configuration, the originator ignores it</a:t>
            </a:r>
            <a:r>
              <a:rPr lang="en-US" dirty="0" smtClean="0"/>
              <a:t>.</a:t>
            </a:r>
            <a:endParaRPr lang="en-US" dirty="0"/>
          </a:p>
        </p:txBody>
      </p:sp>
    </p:spTree>
    <p:extLst>
      <p:ext uri="{BB962C8B-B14F-4D97-AF65-F5344CB8AC3E}">
        <p14:creationId xmlns:p14="http://schemas.microsoft.com/office/powerpoint/2010/main" val="2939357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Message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An </a:t>
            </a:r>
            <a:r>
              <a:rPr lang="en-US" dirty="0"/>
              <a:t>open message includes the following information</a:t>
            </a:r>
            <a:r>
              <a:rPr lang="en-US" dirty="0" smtClean="0"/>
              <a:t>:</a:t>
            </a:r>
          </a:p>
          <a:p>
            <a:r>
              <a:rPr lang="en-US" b="1" dirty="0" smtClean="0"/>
              <a:t>Version</a:t>
            </a:r>
          </a:p>
          <a:p>
            <a:pPr lvl="1"/>
            <a:r>
              <a:rPr lang="en-US" dirty="0" smtClean="0"/>
              <a:t>8-bit field. BGP </a:t>
            </a:r>
            <a:r>
              <a:rPr lang="en-US" dirty="0"/>
              <a:t>implementations today </a:t>
            </a:r>
            <a:r>
              <a:rPr lang="en-US" dirty="0" smtClean="0"/>
              <a:t>use the </a:t>
            </a:r>
            <a:r>
              <a:rPr lang="en-US" dirty="0"/>
              <a:t>current version, BGP-4.</a:t>
            </a:r>
          </a:p>
          <a:p>
            <a:r>
              <a:rPr lang="en-US" b="1" dirty="0" smtClean="0"/>
              <a:t>My </a:t>
            </a:r>
            <a:r>
              <a:rPr lang="en-US" b="1" dirty="0"/>
              <a:t>autonomous </a:t>
            </a:r>
            <a:r>
              <a:rPr lang="en-US" b="1" dirty="0" smtClean="0"/>
              <a:t>system</a:t>
            </a:r>
          </a:p>
          <a:p>
            <a:pPr lvl="1"/>
            <a:r>
              <a:rPr lang="en-US" dirty="0" smtClean="0"/>
              <a:t>16-bit </a:t>
            </a:r>
            <a:r>
              <a:rPr lang="en-US" dirty="0"/>
              <a:t>field indicates the sender’s autonomous </a:t>
            </a:r>
            <a:r>
              <a:rPr lang="en-US" dirty="0" smtClean="0"/>
              <a:t>system number</a:t>
            </a:r>
            <a:r>
              <a:rPr lang="en-US" dirty="0"/>
              <a:t>. The peer router verifies this information; if it is not the autonomous </a:t>
            </a:r>
            <a:r>
              <a:rPr lang="en-US" dirty="0" smtClean="0"/>
              <a:t>system number </a:t>
            </a:r>
            <a:r>
              <a:rPr lang="en-US" dirty="0"/>
              <a:t>expected, then the BGP session is torn down.</a:t>
            </a:r>
          </a:p>
          <a:p>
            <a:r>
              <a:rPr lang="en-US" b="1" dirty="0" smtClean="0"/>
              <a:t>Hold time</a:t>
            </a:r>
          </a:p>
          <a:p>
            <a:pPr lvl="1"/>
            <a:r>
              <a:rPr lang="en-US" dirty="0" smtClean="0"/>
              <a:t>16-bit field indicates the maximum number of seconds that can elapse between the successive </a:t>
            </a:r>
            <a:r>
              <a:rPr lang="en-US" dirty="0" err="1" smtClean="0"/>
              <a:t>keepalive</a:t>
            </a:r>
            <a:r>
              <a:rPr lang="en-US" dirty="0" smtClean="0"/>
              <a:t> or update messages from the sender</a:t>
            </a:r>
          </a:p>
          <a:p>
            <a:r>
              <a:rPr lang="en-US" b="1" dirty="0" smtClean="0"/>
              <a:t>BGP </a:t>
            </a:r>
            <a:r>
              <a:rPr lang="en-US" b="1" dirty="0"/>
              <a:t>router identifier (router </a:t>
            </a:r>
            <a:r>
              <a:rPr lang="en-US" b="1" dirty="0" smtClean="0"/>
              <a:t>ID)</a:t>
            </a:r>
          </a:p>
          <a:p>
            <a:pPr lvl="1"/>
            <a:r>
              <a:rPr lang="en-US" dirty="0" smtClean="0"/>
              <a:t>This </a:t>
            </a:r>
            <a:r>
              <a:rPr lang="en-US" dirty="0"/>
              <a:t>32-bit field indicates the sender’s </a:t>
            </a:r>
            <a:r>
              <a:rPr lang="en-US" dirty="0" smtClean="0"/>
              <a:t>BGP identifier</a:t>
            </a:r>
            <a:r>
              <a:rPr lang="en-US" dirty="0"/>
              <a:t>. The BGP router ID is an IP address assigned to that router and is </a:t>
            </a:r>
            <a:r>
              <a:rPr lang="en-US" dirty="0" smtClean="0"/>
              <a:t>determined at </a:t>
            </a:r>
            <a:r>
              <a:rPr lang="en-US" dirty="0"/>
              <a:t>startup</a:t>
            </a:r>
            <a:r>
              <a:rPr lang="en-US" dirty="0" smtClean="0"/>
              <a:t>.</a:t>
            </a:r>
            <a:endParaRPr lang="en-US" dirty="0"/>
          </a:p>
          <a:p>
            <a:r>
              <a:rPr lang="en-US" b="1" dirty="0" smtClean="0"/>
              <a:t>Optional parameters</a:t>
            </a:r>
          </a:p>
          <a:p>
            <a:pPr lvl="1"/>
            <a:r>
              <a:rPr lang="en-US" dirty="0" smtClean="0"/>
              <a:t>A </a:t>
            </a:r>
            <a:r>
              <a:rPr lang="en-US" dirty="0"/>
              <a:t>length field indicates the total length of the </a:t>
            </a:r>
            <a:r>
              <a:rPr lang="en-US" dirty="0" smtClean="0"/>
              <a:t>optional parameters </a:t>
            </a:r>
            <a:r>
              <a:rPr lang="en-US" dirty="0"/>
              <a:t>field in octets. These parameters are Type, Length, and </a:t>
            </a:r>
            <a:r>
              <a:rPr lang="en-US" dirty="0" smtClean="0"/>
              <a:t>Value(TLV) encoded</a:t>
            </a:r>
            <a:r>
              <a:rPr lang="en-US" dirty="0"/>
              <a:t>. </a:t>
            </a:r>
            <a:endParaRPr lang="en-US" dirty="0" smtClean="0"/>
          </a:p>
          <a:p>
            <a:pPr lvl="1"/>
            <a:r>
              <a:rPr lang="en-US" dirty="0" smtClean="0"/>
              <a:t>An </a:t>
            </a:r>
            <a:r>
              <a:rPr lang="en-US" dirty="0"/>
              <a:t>example of an optional parameter is session authentication.</a:t>
            </a:r>
          </a:p>
        </p:txBody>
      </p:sp>
    </p:spTree>
    <p:extLst>
      <p:ext uri="{BB962C8B-B14F-4D97-AF65-F5344CB8AC3E}">
        <p14:creationId xmlns:p14="http://schemas.microsoft.com/office/powerpoint/2010/main" val="103021071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Reflector Terminology</a:t>
            </a:r>
          </a:p>
        </p:txBody>
      </p:sp>
      <p:sp>
        <p:nvSpPr>
          <p:cNvPr id="3" name="Content Placeholder 2"/>
          <p:cNvSpPr>
            <a:spLocks noGrp="1"/>
          </p:cNvSpPr>
          <p:nvPr>
            <p:ph idx="1"/>
          </p:nvPr>
        </p:nvSpPr>
        <p:spPr/>
        <p:txBody>
          <a:bodyPr>
            <a:normAutofit fontScale="85000" lnSpcReduction="10000"/>
          </a:bodyPr>
          <a:lstStyle/>
          <a:p>
            <a:r>
              <a:rPr lang="en-US" b="1" dirty="0" smtClean="0"/>
              <a:t>Cluster </a:t>
            </a:r>
            <a:r>
              <a:rPr lang="en-US" b="1" dirty="0"/>
              <a:t>ID </a:t>
            </a:r>
            <a:r>
              <a:rPr lang="en-US" b="1" dirty="0" smtClean="0"/>
              <a:t>:</a:t>
            </a:r>
          </a:p>
          <a:p>
            <a:pPr lvl="1"/>
            <a:r>
              <a:rPr lang="en-US" dirty="0" smtClean="0"/>
              <a:t>Usually </a:t>
            </a:r>
            <a:r>
              <a:rPr lang="en-US" dirty="0"/>
              <a:t>a cluster has a single RR, in which case the cluster is identified by the RR’s </a:t>
            </a:r>
            <a:r>
              <a:rPr lang="en-US" dirty="0" smtClean="0"/>
              <a:t>router ID</a:t>
            </a:r>
            <a:r>
              <a:rPr lang="en-US" dirty="0"/>
              <a:t>. </a:t>
            </a:r>
            <a:endParaRPr lang="en-US" dirty="0" smtClean="0"/>
          </a:p>
          <a:p>
            <a:pPr lvl="1"/>
            <a:r>
              <a:rPr lang="en-US" dirty="0" smtClean="0"/>
              <a:t>To </a:t>
            </a:r>
            <a:r>
              <a:rPr lang="en-US" dirty="0"/>
              <a:t>increase redundancy and avoid single points of failure, a cluster might have </a:t>
            </a:r>
            <a:r>
              <a:rPr lang="en-US" dirty="0" smtClean="0"/>
              <a:t>more than </a:t>
            </a:r>
            <a:r>
              <a:rPr lang="en-US" dirty="0"/>
              <a:t>one RR. When this occurs, all the RRs in the cluster need to be </a:t>
            </a:r>
            <a:r>
              <a:rPr lang="en-US" dirty="0" smtClean="0"/>
              <a:t>configured </a:t>
            </a:r>
            <a:r>
              <a:rPr lang="en-US" dirty="0"/>
              <a:t>with </a:t>
            </a:r>
            <a:r>
              <a:rPr lang="en-US" dirty="0" smtClean="0"/>
              <a:t>a Cluster ID. </a:t>
            </a:r>
          </a:p>
          <a:p>
            <a:pPr lvl="1"/>
            <a:r>
              <a:rPr lang="en-US" dirty="0" smtClean="0"/>
              <a:t>The </a:t>
            </a:r>
            <a:r>
              <a:rPr lang="en-US" dirty="0"/>
              <a:t>cluster ID allows route reflectors to recognize updates from other RRs </a:t>
            </a:r>
            <a:r>
              <a:rPr lang="en-US" dirty="0" smtClean="0"/>
              <a:t>in the </a:t>
            </a:r>
            <a:r>
              <a:rPr lang="en-US" dirty="0"/>
              <a:t>same cluster.</a:t>
            </a:r>
          </a:p>
          <a:p>
            <a:r>
              <a:rPr lang="en-US" b="1" dirty="0"/>
              <a:t>C</a:t>
            </a:r>
            <a:r>
              <a:rPr lang="en-US" b="1" i="1" dirty="0" smtClean="0"/>
              <a:t>luster </a:t>
            </a:r>
            <a:r>
              <a:rPr lang="en-US" b="1" i="1" dirty="0"/>
              <a:t>list </a:t>
            </a:r>
            <a:endParaRPr lang="en-US" b="1" i="1" dirty="0" smtClean="0"/>
          </a:p>
          <a:p>
            <a:pPr lvl="1"/>
            <a:r>
              <a:rPr lang="en-US" dirty="0"/>
              <a:t>I</a:t>
            </a:r>
            <a:r>
              <a:rPr lang="en-US" dirty="0" smtClean="0"/>
              <a:t>s </a:t>
            </a:r>
            <a:r>
              <a:rPr lang="en-US" dirty="0"/>
              <a:t>a sequence of cluster IDs that the route has passed. When an RR </a:t>
            </a:r>
            <a:r>
              <a:rPr lang="en-US" dirty="0" smtClean="0"/>
              <a:t>reflects a </a:t>
            </a:r>
            <a:r>
              <a:rPr lang="en-US" dirty="0"/>
              <a:t>route from its clients to </a:t>
            </a:r>
            <a:r>
              <a:rPr lang="en-US" dirty="0" err="1"/>
              <a:t>nonclients</a:t>
            </a:r>
            <a:r>
              <a:rPr lang="en-US" dirty="0"/>
              <a:t> outside the cluster, it appends the local cluster </a:t>
            </a:r>
            <a:r>
              <a:rPr lang="en-US" dirty="0" smtClean="0"/>
              <a:t>ID to </a:t>
            </a:r>
            <a:r>
              <a:rPr lang="en-US" dirty="0"/>
              <a:t>the cluster list. If the update has an empty cluster list, the RR creates one. </a:t>
            </a:r>
            <a:endParaRPr lang="en-US" dirty="0" smtClean="0"/>
          </a:p>
          <a:p>
            <a:pPr lvl="1"/>
            <a:r>
              <a:rPr lang="en-US" dirty="0" smtClean="0"/>
              <a:t>Using this attribute</a:t>
            </a:r>
            <a:r>
              <a:rPr lang="en-US" dirty="0"/>
              <a:t>, an RR can tell whether the routing information is looped back to the </a:t>
            </a:r>
            <a:r>
              <a:rPr lang="en-US" dirty="0" smtClean="0"/>
              <a:t>same cluster </a:t>
            </a:r>
            <a:r>
              <a:rPr lang="en-US" dirty="0"/>
              <a:t>because of poor configuration. </a:t>
            </a:r>
            <a:endParaRPr lang="en-US" dirty="0" smtClean="0"/>
          </a:p>
          <a:p>
            <a:pPr lvl="1"/>
            <a:r>
              <a:rPr lang="en-US" dirty="0" smtClean="0"/>
              <a:t>If </a:t>
            </a:r>
            <a:r>
              <a:rPr lang="en-US" dirty="0"/>
              <a:t>the local cluster ID is found in an </a:t>
            </a:r>
            <a:r>
              <a:rPr lang="en-US" dirty="0" smtClean="0"/>
              <a:t>advertisement’s cluster </a:t>
            </a:r>
            <a:r>
              <a:rPr lang="en-US" dirty="0"/>
              <a:t>list, the advertisement is ignored.</a:t>
            </a:r>
          </a:p>
          <a:p>
            <a:pPr lvl="1"/>
            <a:r>
              <a:rPr lang="en-US" dirty="0"/>
              <a:t>The originator ID, cluster ID, and cluster list help prevent routing loops in RR configurations.</a:t>
            </a:r>
          </a:p>
        </p:txBody>
      </p:sp>
    </p:spTree>
    <p:extLst>
      <p:ext uri="{BB962C8B-B14F-4D97-AF65-F5344CB8AC3E}">
        <p14:creationId xmlns:p14="http://schemas.microsoft.com/office/powerpoint/2010/main" val="117857161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Reflector Design</a:t>
            </a:r>
          </a:p>
        </p:txBody>
      </p:sp>
      <p:sp>
        <p:nvSpPr>
          <p:cNvPr id="3" name="Content Placeholder 2"/>
          <p:cNvSpPr>
            <a:spLocks noGrp="1"/>
          </p:cNvSpPr>
          <p:nvPr>
            <p:ph idx="1"/>
          </p:nvPr>
        </p:nvSpPr>
        <p:spPr/>
        <p:txBody>
          <a:bodyPr>
            <a:normAutofit/>
          </a:bodyPr>
          <a:lstStyle/>
          <a:p>
            <a:r>
              <a:rPr lang="en-US" dirty="0"/>
              <a:t>When using RRs in an autonomous system, you can divide the autonomous system </a:t>
            </a:r>
            <a:r>
              <a:rPr lang="en-US" dirty="0" smtClean="0"/>
              <a:t>into multiple </a:t>
            </a:r>
            <a:r>
              <a:rPr lang="en-US" dirty="0"/>
              <a:t>clusters, each having at least one RR and a few clients. Multiple RRs can exist </a:t>
            </a:r>
            <a:r>
              <a:rPr lang="en-US" dirty="0" smtClean="0"/>
              <a:t>in one </a:t>
            </a:r>
            <a:r>
              <a:rPr lang="en-US" dirty="0"/>
              <a:t>cluster for redundancy.</a:t>
            </a:r>
          </a:p>
          <a:p>
            <a:r>
              <a:rPr lang="en-US" dirty="0"/>
              <a:t>The RRs must be fully meshed with </a:t>
            </a:r>
            <a:r>
              <a:rPr lang="en-US" dirty="0" err="1"/>
              <a:t>iBGP</a:t>
            </a:r>
            <a:r>
              <a:rPr lang="en-US" dirty="0"/>
              <a:t> to ensure that all routes learned are </a:t>
            </a:r>
            <a:r>
              <a:rPr lang="en-US" dirty="0" smtClean="0"/>
              <a:t>propagated throughout </a:t>
            </a:r>
            <a:r>
              <a:rPr lang="en-US" dirty="0"/>
              <a:t>the autonomous system.</a:t>
            </a:r>
          </a:p>
          <a:p>
            <a:r>
              <a:rPr lang="en-US" dirty="0"/>
              <a:t>An IGP is still used, just as it was before RRs were introduced, to carry local routes </a:t>
            </a:r>
            <a:r>
              <a:rPr lang="en-US" dirty="0" smtClean="0"/>
              <a:t>and next-hop </a:t>
            </a:r>
            <a:r>
              <a:rPr lang="en-US" dirty="0"/>
              <a:t>addresses.</a:t>
            </a:r>
          </a:p>
          <a:p>
            <a:r>
              <a:rPr lang="en-US" dirty="0"/>
              <a:t>Normal split-horizon rules still apply between an RR and its clients. Thus an RR </a:t>
            </a:r>
            <a:r>
              <a:rPr lang="en-US" dirty="0" smtClean="0"/>
              <a:t>that receives </a:t>
            </a:r>
            <a:r>
              <a:rPr lang="en-US" dirty="0"/>
              <a:t>a route from a client does not advertise that route back to that client.</a:t>
            </a:r>
          </a:p>
        </p:txBody>
      </p:sp>
    </p:spTree>
    <p:extLst>
      <p:ext uri="{BB962C8B-B14F-4D97-AF65-F5344CB8AC3E}">
        <p14:creationId xmlns:p14="http://schemas.microsoft.com/office/powerpoint/2010/main" val="141804875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Reflector Design Example</a:t>
            </a:r>
          </a:p>
        </p:txBody>
      </p:sp>
      <p:pic>
        <p:nvPicPr>
          <p:cNvPr id="4" name="Content Placeholder 3"/>
          <p:cNvPicPr>
            <a:picLocks noGrp="1" noChangeAspect="1"/>
          </p:cNvPicPr>
          <p:nvPr>
            <p:ph idx="1"/>
          </p:nvPr>
        </p:nvPicPr>
        <p:blipFill>
          <a:blip r:embed="rId3"/>
          <a:stretch>
            <a:fillRect/>
          </a:stretch>
        </p:blipFill>
        <p:spPr>
          <a:xfrm>
            <a:off x="885788" y="1182688"/>
            <a:ext cx="7307337" cy="5132387"/>
          </a:xfrm>
          <a:prstGeom prst="rect">
            <a:avLst/>
          </a:prstGeom>
        </p:spPr>
      </p:pic>
    </p:spTree>
    <p:extLst>
      <p:ext uri="{BB962C8B-B14F-4D97-AF65-F5344CB8AC3E}">
        <p14:creationId xmlns:p14="http://schemas.microsoft.com/office/powerpoint/2010/main" val="315537807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Reflector Operation</a:t>
            </a:r>
          </a:p>
        </p:txBody>
      </p:sp>
      <p:sp>
        <p:nvSpPr>
          <p:cNvPr id="3" name="Content Placeholder 2"/>
          <p:cNvSpPr>
            <a:spLocks noGrp="1"/>
          </p:cNvSpPr>
          <p:nvPr>
            <p:ph idx="1"/>
          </p:nvPr>
        </p:nvSpPr>
        <p:spPr/>
        <p:txBody>
          <a:bodyPr/>
          <a:lstStyle/>
          <a:p>
            <a:pPr marL="0" indent="0">
              <a:buNone/>
            </a:pPr>
            <a:r>
              <a:rPr lang="en-US" dirty="0"/>
              <a:t>When an RR receives an update, it takes the following actions, depending on the type </a:t>
            </a:r>
            <a:r>
              <a:rPr lang="en-US" dirty="0" smtClean="0"/>
              <a:t>of peer </a:t>
            </a:r>
            <a:r>
              <a:rPr lang="en-US" dirty="0"/>
              <a:t>that sent the update:</a:t>
            </a:r>
          </a:p>
          <a:p>
            <a:r>
              <a:rPr lang="en-US" dirty="0" smtClean="0"/>
              <a:t>If </a:t>
            </a:r>
            <a:r>
              <a:rPr lang="en-US" dirty="0"/>
              <a:t>the update is from a client peer, it sends the update to all </a:t>
            </a:r>
            <a:r>
              <a:rPr lang="en-US" dirty="0" err="1"/>
              <a:t>nonclient</a:t>
            </a:r>
            <a:r>
              <a:rPr lang="en-US" dirty="0"/>
              <a:t> peers and </a:t>
            </a:r>
            <a:r>
              <a:rPr lang="en-US" dirty="0" smtClean="0"/>
              <a:t>to all </a:t>
            </a:r>
            <a:r>
              <a:rPr lang="en-US" dirty="0"/>
              <a:t>client peers (except the route’s originator).</a:t>
            </a:r>
          </a:p>
          <a:p>
            <a:r>
              <a:rPr lang="en-US" dirty="0" smtClean="0"/>
              <a:t>If </a:t>
            </a:r>
            <a:r>
              <a:rPr lang="en-US" dirty="0"/>
              <a:t>the update is from a </a:t>
            </a:r>
            <a:r>
              <a:rPr lang="en-US" dirty="0" err="1"/>
              <a:t>nonclient</a:t>
            </a:r>
            <a:r>
              <a:rPr lang="en-US" dirty="0"/>
              <a:t> peer, it sends the update to all clients in the cluster.</a:t>
            </a:r>
          </a:p>
          <a:p>
            <a:r>
              <a:rPr lang="en-US" dirty="0" smtClean="0"/>
              <a:t>If </a:t>
            </a:r>
            <a:r>
              <a:rPr lang="en-US" dirty="0"/>
              <a:t>the update is from an </a:t>
            </a:r>
            <a:r>
              <a:rPr lang="en-US" dirty="0" err="1"/>
              <a:t>eBGP</a:t>
            </a:r>
            <a:r>
              <a:rPr lang="en-US" dirty="0"/>
              <a:t> peer, it sends the update to all </a:t>
            </a:r>
            <a:r>
              <a:rPr lang="en-US" dirty="0" err="1"/>
              <a:t>nonclient</a:t>
            </a:r>
            <a:r>
              <a:rPr lang="en-US" dirty="0"/>
              <a:t> peers and </a:t>
            </a:r>
            <a:r>
              <a:rPr lang="en-US" dirty="0" smtClean="0"/>
              <a:t>to all </a:t>
            </a:r>
            <a:r>
              <a:rPr lang="en-US" dirty="0"/>
              <a:t>client peers.</a:t>
            </a:r>
          </a:p>
        </p:txBody>
      </p:sp>
    </p:spTree>
    <p:extLst>
      <p:ext uri="{BB962C8B-B14F-4D97-AF65-F5344CB8AC3E}">
        <p14:creationId xmlns:p14="http://schemas.microsoft.com/office/powerpoint/2010/main" val="264009324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Reflector Migration Tips</a:t>
            </a:r>
          </a:p>
        </p:txBody>
      </p:sp>
      <p:sp>
        <p:nvSpPr>
          <p:cNvPr id="3" name="Content Placeholder 2"/>
          <p:cNvSpPr>
            <a:spLocks noGrp="1"/>
          </p:cNvSpPr>
          <p:nvPr>
            <p:ph idx="1"/>
          </p:nvPr>
        </p:nvSpPr>
        <p:spPr/>
        <p:txBody>
          <a:bodyPr/>
          <a:lstStyle/>
          <a:p>
            <a:r>
              <a:rPr lang="en-US" dirty="0"/>
              <a:t>When migrating to using RRs, the first consideration is which routers should be </a:t>
            </a:r>
            <a:r>
              <a:rPr lang="en-US" dirty="0" smtClean="0"/>
              <a:t>the reflectors </a:t>
            </a:r>
            <a:r>
              <a:rPr lang="en-US" dirty="0"/>
              <a:t>and which should be the clients</a:t>
            </a:r>
            <a:r>
              <a:rPr lang="en-US" dirty="0" smtClean="0"/>
              <a:t>.</a:t>
            </a:r>
          </a:p>
          <a:p>
            <a:r>
              <a:rPr lang="en-US" dirty="0"/>
              <a:t>Following the physical topology in </a:t>
            </a:r>
            <a:r>
              <a:rPr lang="en-US" dirty="0" smtClean="0"/>
              <a:t>this design </a:t>
            </a:r>
            <a:r>
              <a:rPr lang="en-US" dirty="0"/>
              <a:t>decision ensures that the packet-forwarding paths are not affected. </a:t>
            </a:r>
            <a:endParaRPr lang="en-US" dirty="0" smtClean="0"/>
          </a:p>
          <a:p>
            <a:r>
              <a:rPr lang="en-US" dirty="0" smtClean="0"/>
              <a:t>Not following the </a:t>
            </a:r>
            <a:r>
              <a:rPr lang="en-US" dirty="0"/>
              <a:t>physical topology (for example, configuring RR clients that are not physically </a:t>
            </a:r>
            <a:r>
              <a:rPr lang="en-US" dirty="0" smtClean="0"/>
              <a:t>connected to </a:t>
            </a:r>
            <a:r>
              <a:rPr lang="en-US" dirty="0"/>
              <a:t>the route reflector) might result in routing loops.</a:t>
            </a:r>
          </a:p>
        </p:txBody>
      </p:sp>
    </p:spTree>
    <p:extLst>
      <p:ext uri="{BB962C8B-B14F-4D97-AF65-F5344CB8AC3E}">
        <p14:creationId xmlns:p14="http://schemas.microsoft.com/office/powerpoint/2010/main" val="329077703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Route Reflector Design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87897" y="1529398"/>
            <a:ext cx="6903361" cy="4439281"/>
          </a:xfrm>
          <a:prstGeom prst="rect">
            <a:avLst/>
          </a:prstGeom>
        </p:spPr>
      </p:pic>
    </p:spTree>
    <p:extLst>
      <p:ext uri="{BB962C8B-B14F-4D97-AF65-F5344CB8AC3E}">
        <p14:creationId xmlns:p14="http://schemas.microsoft.com/office/powerpoint/2010/main" val="227052572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Route Reflector Design</a:t>
            </a:r>
          </a:p>
        </p:txBody>
      </p:sp>
      <p:sp>
        <p:nvSpPr>
          <p:cNvPr id="3" name="Content Placeholder 2"/>
          <p:cNvSpPr>
            <a:spLocks noGrp="1"/>
          </p:cNvSpPr>
          <p:nvPr>
            <p:ph idx="1"/>
          </p:nvPr>
        </p:nvSpPr>
        <p:spPr/>
        <p:txBody>
          <a:bodyPr>
            <a:normAutofit lnSpcReduction="10000"/>
          </a:bodyPr>
          <a:lstStyle/>
          <a:p>
            <a:pPr marL="0" indent="0">
              <a:buNone/>
            </a:pPr>
            <a:r>
              <a:rPr lang="en-US" dirty="0"/>
              <a:t>In this </a:t>
            </a:r>
            <a:r>
              <a:rPr lang="en-US" i="1" dirty="0"/>
              <a:t>bad design </a:t>
            </a:r>
            <a:r>
              <a:rPr lang="en-US" dirty="0"/>
              <a:t>, which does not follow the physical topology, the following happens:</a:t>
            </a:r>
          </a:p>
          <a:p>
            <a:r>
              <a:rPr lang="en-US" dirty="0" smtClean="0"/>
              <a:t>Router </a:t>
            </a:r>
            <a:r>
              <a:rPr lang="en-US" dirty="0"/>
              <a:t>B knows that the next hop to get to 10.0.0.0 is </a:t>
            </a:r>
            <a:r>
              <a:rPr lang="en-US" i="1" dirty="0"/>
              <a:t>x </a:t>
            </a:r>
            <a:r>
              <a:rPr lang="en-US" dirty="0"/>
              <a:t>(because it learns this </a:t>
            </a:r>
            <a:r>
              <a:rPr lang="en-US" dirty="0" smtClean="0"/>
              <a:t>from its </a:t>
            </a:r>
            <a:r>
              <a:rPr lang="en-US" dirty="0"/>
              <a:t>RR, Router C).</a:t>
            </a:r>
          </a:p>
          <a:p>
            <a:r>
              <a:rPr lang="en-US" dirty="0" smtClean="0"/>
              <a:t>Router </a:t>
            </a:r>
            <a:r>
              <a:rPr lang="en-US" dirty="0"/>
              <a:t>A knows that the next hop to get to 10.0.0.0 is </a:t>
            </a:r>
            <a:r>
              <a:rPr lang="en-US" i="1" dirty="0"/>
              <a:t>y </a:t>
            </a:r>
            <a:r>
              <a:rPr lang="en-US" dirty="0"/>
              <a:t>(because it learns this </a:t>
            </a:r>
            <a:r>
              <a:rPr lang="en-US" dirty="0" smtClean="0"/>
              <a:t>from its </a:t>
            </a:r>
            <a:r>
              <a:rPr lang="en-US" dirty="0"/>
              <a:t>RR, Router D).</a:t>
            </a:r>
          </a:p>
          <a:p>
            <a:r>
              <a:rPr lang="en-US" dirty="0" smtClean="0"/>
              <a:t>For </a:t>
            </a:r>
            <a:r>
              <a:rPr lang="en-US" dirty="0"/>
              <a:t>Router B to get to </a:t>
            </a:r>
            <a:r>
              <a:rPr lang="en-US" i="1" dirty="0"/>
              <a:t>x </a:t>
            </a:r>
            <a:r>
              <a:rPr lang="en-US" dirty="0"/>
              <a:t>, the best route might be through Router A, so Router </a:t>
            </a:r>
            <a:r>
              <a:rPr lang="en-US" dirty="0" smtClean="0"/>
              <a:t>B sends </a:t>
            </a:r>
            <a:r>
              <a:rPr lang="en-US" dirty="0"/>
              <a:t>a packet destined for 10.0.0.0 to Router A.</a:t>
            </a:r>
          </a:p>
          <a:p>
            <a:r>
              <a:rPr lang="en-US" dirty="0" smtClean="0"/>
              <a:t>For </a:t>
            </a:r>
            <a:r>
              <a:rPr lang="en-US" dirty="0"/>
              <a:t>Router A to get to </a:t>
            </a:r>
            <a:r>
              <a:rPr lang="en-US" i="1" dirty="0"/>
              <a:t>y </a:t>
            </a:r>
            <a:r>
              <a:rPr lang="en-US" dirty="0"/>
              <a:t>, the best route might be through Router B, so Router </a:t>
            </a:r>
            <a:r>
              <a:rPr lang="en-US" dirty="0" smtClean="0"/>
              <a:t>A sends </a:t>
            </a:r>
            <a:r>
              <a:rPr lang="en-US" dirty="0"/>
              <a:t>a packet destined for 10.0.0.0 to Router B.</a:t>
            </a:r>
          </a:p>
          <a:p>
            <a:r>
              <a:rPr lang="en-US" dirty="0" smtClean="0"/>
              <a:t>This </a:t>
            </a:r>
            <a:r>
              <a:rPr lang="en-US" dirty="0"/>
              <a:t>is a routing loop.</a:t>
            </a:r>
          </a:p>
        </p:txBody>
      </p:sp>
    </p:spTree>
    <p:extLst>
      <p:ext uri="{BB962C8B-B14F-4D97-AF65-F5344CB8AC3E}">
        <p14:creationId xmlns:p14="http://schemas.microsoft.com/office/powerpoint/2010/main" val="366266748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Route Reflector Design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97979" y="1381079"/>
            <a:ext cx="6548041" cy="4095841"/>
          </a:xfrm>
          <a:prstGeom prst="rect">
            <a:avLst/>
          </a:prstGeom>
        </p:spPr>
      </p:pic>
    </p:spTree>
    <p:extLst>
      <p:ext uri="{BB962C8B-B14F-4D97-AF65-F5344CB8AC3E}">
        <p14:creationId xmlns:p14="http://schemas.microsoft.com/office/powerpoint/2010/main" val="421487744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Route Reflector Design</a:t>
            </a:r>
          </a:p>
        </p:txBody>
      </p:sp>
      <p:sp>
        <p:nvSpPr>
          <p:cNvPr id="3" name="Content Placeholder 2"/>
          <p:cNvSpPr>
            <a:spLocks noGrp="1"/>
          </p:cNvSpPr>
          <p:nvPr>
            <p:ph idx="1"/>
          </p:nvPr>
        </p:nvSpPr>
        <p:spPr/>
        <p:txBody>
          <a:bodyPr>
            <a:normAutofit lnSpcReduction="10000"/>
          </a:bodyPr>
          <a:lstStyle/>
          <a:p>
            <a:pPr marL="0" indent="0">
              <a:buNone/>
            </a:pPr>
            <a:r>
              <a:rPr lang="en-US" dirty="0"/>
              <a:t>In this </a:t>
            </a:r>
            <a:r>
              <a:rPr lang="en-US" i="1" dirty="0"/>
              <a:t>good design </a:t>
            </a:r>
            <a:r>
              <a:rPr lang="en-US" dirty="0"/>
              <a:t>, which follows the physical topology, the following are true:</a:t>
            </a:r>
          </a:p>
          <a:p>
            <a:r>
              <a:rPr lang="en-US" dirty="0" smtClean="0"/>
              <a:t>Router </a:t>
            </a:r>
            <a:r>
              <a:rPr lang="en-US" dirty="0"/>
              <a:t>B knows that the next hop to get to 10.0.0.0 is </a:t>
            </a:r>
            <a:r>
              <a:rPr lang="en-US" i="1" dirty="0"/>
              <a:t>y </a:t>
            </a:r>
            <a:r>
              <a:rPr lang="en-US" dirty="0"/>
              <a:t>(because it learns this </a:t>
            </a:r>
            <a:r>
              <a:rPr lang="en-US" dirty="0" smtClean="0"/>
              <a:t>from its </a:t>
            </a:r>
            <a:r>
              <a:rPr lang="en-US" dirty="0"/>
              <a:t>RR, Router D).</a:t>
            </a:r>
          </a:p>
          <a:p>
            <a:r>
              <a:rPr lang="en-US" dirty="0" smtClean="0"/>
              <a:t>Router </a:t>
            </a:r>
            <a:r>
              <a:rPr lang="en-US" dirty="0"/>
              <a:t>A knows that the next hop to get to 10.0.0.0 is </a:t>
            </a:r>
            <a:r>
              <a:rPr lang="en-US" i="1" dirty="0"/>
              <a:t>x </a:t>
            </a:r>
            <a:r>
              <a:rPr lang="en-US" dirty="0"/>
              <a:t>(because it learns this </a:t>
            </a:r>
            <a:r>
              <a:rPr lang="en-US" dirty="0" smtClean="0"/>
              <a:t>from its </a:t>
            </a:r>
            <a:r>
              <a:rPr lang="en-US" dirty="0"/>
              <a:t>RR, Router C).</a:t>
            </a:r>
          </a:p>
          <a:p>
            <a:r>
              <a:rPr lang="en-US" dirty="0" smtClean="0"/>
              <a:t>For </a:t>
            </a:r>
            <a:r>
              <a:rPr lang="en-US" dirty="0"/>
              <a:t>Router A to get to </a:t>
            </a:r>
            <a:r>
              <a:rPr lang="en-US" i="1" dirty="0"/>
              <a:t>x </a:t>
            </a:r>
            <a:r>
              <a:rPr lang="en-US" dirty="0"/>
              <a:t>, the best route is through Router C, so Router A sends </a:t>
            </a:r>
            <a:r>
              <a:rPr lang="en-US" dirty="0" smtClean="0"/>
              <a:t>a packet </a:t>
            </a:r>
            <a:r>
              <a:rPr lang="en-US" dirty="0"/>
              <a:t>destined for 10.0.0.0 to Router C, and Router C sends it to Router E.</a:t>
            </a:r>
          </a:p>
          <a:p>
            <a:r>
              <a:rPr lang="en-US" dirty="0" smtClean="0"/>
              <a:t>For </a:t>
            </a:r>
            <a:r>
              <a:rPr lang="en-US" dirty="0"/>
              <a:t>Router B to get to </a:t>
            </a:r>
            <a:r>
              <a:rPr lang="en-US" i="1" dirty="0"/>
              <a:t>y </a:t>
            </a:r>
            <a:r>
              <a:rPr lang="en-US" dirty="0"/>
              <a:t>, the best route is through Router D, so Router B sends </a:t>
            </a:r>
            <a:r>
              <a:rPr lang="en-US" dirty="0" smtClean="0"/>
              <a:t>a packet </a:t>
            </a:r>
            <a:r>
              <a:rPr lang="en-US" dirty="0"/>
              <a:t>destined for 10.0.0.0 to Router D, and Router D sends it to Router E.</a:t>
            </a:r>
          </a:p>
          <a:p>
            <a:r>
              <a:rPr lang="en-US" dirty="0" smtClean="0"/>
              <a:t>There </a:t>
            </a:r>
            <a:r>
              <a:rPr lang="en-US" dirty="0"/>
              <a:t>is no routing loop</a:t>
            </a:r>
            <a:r>
              <a:rPr lang="en-US" dirty="0" smtClean="0"/>
              <a:t>.</a:t>
            </a:r>
            <a:endParaRPr lang="en-US" dirty="0"/>
          </a:p>
        </p:txBody>
      </p:sp>
    </p:spTree>
    <p:extLst>
      <p:ext uri="{BB962C8B-B14F-4D97-AF65-F5344CB8AC3E}">
        <p14:creationId xmlns:p14="http://schemas.microsoft.com/office/powerpoint/2010/main" val="51321944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Reflector Configuration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9289" y="1183340"/>
            <a:ext cx="8380577" cy="2578876"/>
          </a:xfrm>
          <a:prstGeom prst="rect">
            <a:avLst/>
          </a:prstGeom>
        </p:spPr>
      </p:pic>
      <p:pic>
        <p:nvPicPr>
          <p:cNvPr id="5" name="Picture 4"/>
          <p:cNvPicPr>
            <a:picLocks noChangeAspect="1"/>
          </p:cNvPicPr>
          <p:nvPr/>
        </p:nvPicPr>
        <p:blipFill>
          <a:blip r:embed="rId3"/>
          <a:stretch>
            <a:fillRect/>
          </a:stretch>
        </p:blipFill>
        <p:spPr>
          <a:xfrm>
            <a:off x="349289" y="4242675"/>
            <a:ext cx="8482753" cy="1591605"/>
          </a:xfrm>
          <a:prstGeom prst="rect">
            <a:avLst/>
          </a:prstGeom>
        </p:spPr>
      </p:pic>
    </p:spTree>
    <p:extLst>
      <p:ext uri="{BB962C8B-B14F-4D97-AF65-F5344CB8AC3E}">
        <p14:creationId xmlns:p14="http://schemas.microsoft.com/office/powerpoint/2010/main" val="1582393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7 Objectives</a:t>
            </a:r>
          </a:p>
        </p:txBody>
      </p:sp>
      <p:sp>
        <p:nvSpPr>
          <p:cNvPr id="7" name="Content Placeholder 6"/>
          <p:cNvSpPr>
            <a:spLocks noGrp="1"/>
          </p:cNvSpPr>
          <p:nvPr>
            <p:ph idx="1"/>
          </p:nvPr>
        </p:nvSpPr>
        <p:spPr/>
        <p:txBody>
          <a:bodyPr/>
          <a:lstStyle/>
          <a:p>
            <a:r>
              <a:rPr lang="en-US" dirty="0" smtClean="0"/>
              <a:t>BGP </a:t>
            </a:r>
            <a:r>
              <a:rPr lang="en-US" dirty="0"/>
              <a:t>Terminology, Concepts, and Operation</a:t>
            </a:r>
          </a:p>
          <a:p>
            <a:r>
              <a:rPr lang="en-US" dirty="0" smtClean="0"/>
              <a:t>Implementing </a:t>
            </a:r>
            <a:r>
              <a:rPr lang="en-US" dirty="0"/>
              <a:t>Basic BGP</a:t>
            </a:r>
          </a:p>
          <a:p>
            <a:r>
              <a:rPr lang="en-US" dirty="0" smtClean="0"/>
              <a:t>BGP </a:t>
            </a:r>
            <a:r>
              <a:rPr lang="en-US" dirty="0"/>
              <a:t>Attributes and the Path-Selection Process</a:t>
            </a:r>
          </a:p>
          <a:p>
            <a:r>
              <a:rPr lang="en-US" dirty="0" smtClean="0"/>
              <a:t>Controlling </a:t>
            </a:r>
            <a:r>
              <a:rPr lang="en-US" dirty="0"/>
              <a:t>BGP Routing Updates</a:t>
            </a:r>
          </a:p>
          <a:p>
            <a:r>
              <a:rPr lang="en-US" dirty="0" smtClean="0"/>
              <a:t>Implementing </a:t>
            </a:r>
            <a:r>
              <a:rPr lang="en-US" dirty="0"/>
              <a:t>BGP for IPv6 Internet Connectivity</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Messages</a:t>
            </a:r>
          </a:p>
        </p:txBody>
      </p:sp>
      <p:sp>
        <p:nvSpPr>
          <p:cNvPr id="3" name="Content Placeholder 2"/>
          <p:cNvSpPr>
            <a:spLocks noGrp="1"/>
          </p:cNvSpPr>
          <p:nvPr>
            <p:ph idx="1"/>
          </p:nvPr>
        </p:nvSpPr>
        <p:spPr/>
        <p:txBody>
          <a:bodyPr>
            <a:normAutofit lnSpcReduction="10000"/>
          </a:bodyPr>
          <a:lstStyle/>
          <a:p>
            <a:pPr marL="0" indent="0">
              <a:buNone/>
            </a:pPr>
            <a:r>
              <a:rPr lang="en-US" dirty="0"/>
              <a:t>An update message has information on one path only; multiple paths require </a:t>
            </a:r>
            <a:r>
              <a:rPr lang="en-US" dirty="0" smtClean="0"/>
              <a:t>multiple messages</a:t>
            </a:r>
            <a:r>
              <a:rPr lang="en-US" dirty="0"/>
              <a:t>. All the attributes in the update message refer to that path, and the </a:t>
            </a:r>
            <a:r>
              <a:rPr lang="en-US" dirty="0" smtClean="0"/>
              <a:t>networks are </a:t>
            </a:r>
            <a:r>
              <a:rPr lang="en-US" dirty="0"/>
              <a:t>those that can be reached through that path. </a:t>
            </a:r>
            <a:endParaRPr lang="en-US" dirty="0" smtClean="0"/>
          </a:p>
          <a:p>
            <a:pPr marL="0" indent="0">
              <a:buNone/>
            </a:pPr>
            <a:r>
              <a:rPr lang="en-US" dirty="0" smtClean="0"/>
              <a:t>An </a:t>
            </a:r>
            <a:r>
              <a:rPr lang="en-US" dirty="0"/>
              <a:t>update message might include </a:t>
            </a:r>
            <a:r>
              <a:rPr lang="en-US" dirty="0" smtClean="0"/>
              <a:t>the following </a:t>
            </a:r>
            <a:r>
              <a:rPr lang="en-US" dirty="0"/>
              <a:t>fields:</a:t>
            </a:r>
          </a:p>
          <a:p>
            <a:r>
              <a:rPr lang="en-US" b="1" dirty="0" smtClean="0"/>
              <a:t>Withdrawn routes</a:t>
            </a:r>
          </a:p>
          <a:p>
            <a:pPr lvl="1"/>
            <a:r>
              <a:rPr lang="en-US" dirty="0" smtClean="0"/>
              <a:t>A </a:t>
            </a:r>
            <a:r>
              <a:rPr lang="en-US" dirty="0"/>
              <a:t>list of IP address prefixes for routes that are being </a:t>
            </a:r>
            <a:r>
              <a:rPr lang="en-US" dirty="0" smtClean="0"/>
              <a:t>withdrawn from </a:t>
            </a:r>
            <a:r>
              <a:rPr lang="en-US" dirty="0"/>
              <a:t>service, if any.</a:t>
            </a:r>
          </a:p>
          <a:p>
            <a:r>
              <a:rPr lang="en-US" b="1" dirty="0" smtClean="0"/>
              <a:t>Path attributes</a:t>
            </a:r>
          </a:p>
          <a:p>
            <a:pPr lvl="1"/>
            <a:r>
              <a:rPr lang="en-US" dirty="0" smtClean="0"/>
              <a:t>The </a:t>
            </a:r>
            <a:r>
              <a:rPr lang="en-US" dirty="0"/>
              <a:t>AS-path, origin, local preference, and so </a:t>
            </a:r>
            <a:r>
              <a:rPr lang="en-US" dirty="0" smtClean="0"/>
              <a:t>forth. </a:t>
            </a:r>
            <a:r>
              <a:rPr lang="en-US" dirty="0"/>
              <a:t>Each path attribute includes </a:t>
            </a:r>
            <a:r>
              <a:rPr lang="en-US" dirty="0" smtClean="0"/>
              <a:t>the attribute </a:t>
            </a:r>
            <a:r>
              <a:rPr lang="en-US" dirty="0"/>
              <a:t>type, attribute length, and attribute value (TLV). </a:t>
            </a:r>
          </a:p>
          <a:p>
            <a:r>
              <a:rPr lang="en-US" b="1" dirty="0" smtClean="0"/>
              <a:t>Network </a:t>
            </a:r>
            <a:r>
              <a:rPr lang="en-US" b="1" dirty="0"/>
              <a:t>layer reachability information (</a:t>
            </a:r>
            <a:r>
              <a:rPr lang="en-US" b="1" dirty="0" smtClean="0"/>
              <a:t>NLRI)</a:t>
            </a:r>
          </a:p>
          <a:p>
            <a:pPr lvl="1"/>
            <a:r>
              <a:rPr lang="en-US" dirty="0" smtClean="0"/>
              <a:t>A </a:t>
            </a:r>
            <a:r>
              <a:rPr lang="en-US" dirty="0"/>
              <a:t>list of networks (IP address </a:t>
            </a:r>
            <a:r>
              <a:rPr lang="en-US" dirty="0" smtClean="0"/>
              <a:t>prefixes and </a:t>
            </a:r>
            <a:r>
              <a:rPr lang="en-US" dirty="0"/>
              <a:t>their prefix lengths) that can be reached by this path.</a:t>
            </a:r>
          </a:p>
        </p:txBody>
      </p:sp>
    </p:spTree>
    <p:extLst>
      <p:ext uri="{BB962C8B-B14F-4D97-AF65-F5344CB8AC3E}">
        <p14:creationId xmlns:p14="http://schemas.microsoft.com/office/powerpoint/2010/main" val="91674852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a Default Route</a:t>
            </a:r>
          </a:p>
        </p:txBody>
      </p:sp>
      <p:sp>
        <p:nvSpPr>
          <p:cNvPr id="3" name="Content Placeholder 2"/>
          <p:cNvSpPr>
            <a:spLocks noGrp="1"/>
          </p:cNvSpPr>
          <p:nvPr>
            <p:ph idx="1"/>
          </p:nvPr>
        </p:nvSpPr>
        <p:spPr/>
        <p:txBody>
          <a:bodyPr/>
          <a:lstStyle/>
          <a:p>
            <a:r>
              <a:rPr lang="en-US" dirty="0"/>
              <a:t>The </a:t>
            </a:r>
            <a:r>
              <a:rPr lang="en-US" sz="2000" b="1" dirty="0">
                <a:latin typeface="Consolas" panose="020B0609020204030204" pitchFamily="49" charset="0"/>
                <a:cs typeface="Consolas" panose="020B0609020204030204" pitchFamily="49" charset="0"/>
              </a:rPr>
              <a:t>neighbor </a:t>
            </a:r>
            <a:r>
              <a:rPr lang="en-US" sz="2000" dirty="0">
                <a:latin typeface="Consolas" panose="020B0609020204030204" pitchFamily="49" charset="0"/>
                <a:cs typeface="Consolas" panose="020B0609020204030204" pitchFamily="49" charset="0"/>
              </a:rPr>
              <a:t>{ </a:t>
            </a:r>
            <a:r>
              <a:rPr lang="en-US" sz="2000" i="1" dirty="0" err="1">
                <a:latin typeface="Consolas" panose="020B0609020204030204" pitchFamily="49" charset="0"/>
                <a:cs typeface="Consolas" panose="020B0609020204030204" pitchFamily="49" charset="0"/>
              </a:rPr>
              <a:t>ip</a:t>
            </a:r>
            <a:r>
              <a:rPr lang="en-US" sz="2000" i="1" dirty="0">
                <a:latin typeface="Consolas" panose="020B0609020204030204" pitchFamily="49" charset="0"/>
                <a:cs typeface="Consolas" panose="020B0609020204030204" pitchFamily="49" charset="0"/>
              </a:rPr>
              <a:t>-address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peer-group-name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default-originate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route-map </a:t>
            </a:r>
            <a:r>
              <a:rPr lang="en-US" sz="2000" i="1" dirty="0">
                <a:latin typeface="Consolas" panose="020B0609020204030204" pitchFamily="49" charset="0"/>
                <a:cs typeface="Consolas" panose="020B0609020204030204" pitchFamily="49" charset="0"/>
              </a:rPr>
              <a:t>map-name </a:t>
            </a:r>
            <a:r>
              <a:rPr lang="en-US" sz="2000" dirty="0" smtClean="0">
                <a:latin typeface="Consolas" panose="020B0609020204030204" pitchFamily="49" charset="0"/>
                <a:cs typeface="Consolas" panose="020B0609020204030204" pitchFamily="49" charset="0"/>
              </a:rPr>
              <a:t>] </a:t>
            </a:r>
            <a:r>
              <a:rPr lang="en-US" dirty="0" smtClean="0"/>
              <a:t>router </a:t>
            </a:r>
            <a:r>
              <a:rPr lang="en-US" dirty="0"/>
              <a:t>configuration command can be used for a BGP router to send the default </a:t>
            </a:r>
            <a:r>
              <a:rPr lang="en-US" dirty="0" smtClean="0"/>
              <a:t>route 0.0.0.0 </a:t>
            </a:r>
            <a:r>
              <a:rPr lang="en-US" dirty="0"/>
              <a:t>to a neighbor, for its use as a default route.</a:t>
            </a:r>
          </a:p>
        </p:txBody>
      </p:sp>
      <p:pic>
        <p:nvPicPr>
          <p:cNvPr id="4" name="Picture 3"/>
          <p:cNvPicPr>
            <a:picLocks noChangeAspect="1"/>
          </p:cNvPicPr>
          <p:nvPr/>
        </p:nvPicPr>
        <p:blipFill>
          <a:blip r:embed="rId2"/>
          <a:stretch>
            <a:fillRect/>
          </a:stretch>
        </p:blipFill>
        <p:spPr>
          <a:xfrm>
            <a:off x="279400" y="3444222"/>
            <a:ext cx="8631753" cy="2107577"/>
          </a:xfrm>
          <a:prstGeom prst="rect">
            <a:avLst/>
          </a:prstGeom>
        </p:spPr>
      </p:pic>
    </p:spTree>
    <p:extLst>
      <p:ext uri="{BB962C8B-B14F-4D97-AF65-F5344CB8AC3E}">
        <p14:creationId xmlns:p14="http://schemas.microsoft.com/office/powerpoint/2010/main" val="35841880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 Advertising Private Autonomous System Numbers</a:t>
            </a:r>
          </a:p>
        </p:txBody>
      </p:sp>
      <p:sp>
        <p:nvSpPr>
          <p:cNvPr id="3" name="Content Placeholder 2"/>
          <p:cNvSpPr>
            <a:spLocks noGrp="1"/>
          </p:cNvSpPr>
          <p:nvPr>
            <p:ph idx="1"/>
          </p:nvPr>
        </p:nvSpPr>
        <p:spPr/>
        <p:txBody>
          <a:bodyPr>
            <a:normAutofit/>
          </a:bodyPr>
          <a:lstStyle/>
          <a:p>
            <a:r>
              <a:rPr lang="en-US" dirty="0" smtClean="0"/>
              <a:t>IANA </a:t>
            </a:r>
            <a:r>
              <a:rPr lang="en-US" dirty="0"/>
              <a:t>defines private autonomous system </a:t>
            </a:r>
            <a:r>
              <a:rPr lang="en-US" dirty="0" smtClean="0"/>
              <a:t>numbers 64512 </a:t>
            </a:r>
            <a:r>
              <a:rPr lang="en-US" dirty="0"/>
              <a:t>through 65534 to be used for private </a:t>
            </a:r>
            <a:r>
              <a:rPr lang="en-US" dirty="0" smtClean="0"/>
              <a:t>purposes.</a:t>
            </a:r>
            <a:endParaRPr lang="en-US" dirty="0"/>
          </a:p>
          <a:p>
            <a:r>
              <a:rPr lang="en-US" dirty="0"/>
              <a:t>Only public autonomous system numbers should be sent to </a:t>
            </a:r>
            <a:r>
              <a:rPr lang="en-US" dirty="0" err="1"/>
              <a:t>eBGP</a:t>
            </a:r>
            <a:r>
              <a:rPr lang="en-US" dirty="0"/>
              <a:t> neighbors on </a:t>
            </a:r>
            <a:r>
              <a:rPr lang="en-US" dirty="0" smtClean="0"/>
              <a:t>the Internet</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184774316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 Advertising Private Autonomous System Numbers</a:t>
            </a:r>
          </a:p>
        </p:txBody>
      </p:sp>
      <p:sp>
        <p:nvSpPr>
          <p:cNvPr id="3" name="Content Placeholder 2"/>
          <p:cNvSpPr>
            <a:spLocks noGrp="1"/>
          </p:cNvSpPr>
          <p:nvPr>
            <p:ph idx="1"/>
          </p:nvPr>
        </p:nvSpPr>
        <p:spPr/>
        <p:txBody>
          <a:bodyPr>
            <a:normAutofit/>
          </a:bodyPr>
          <a:lstStyle/>
          <a:p>
            <a:r>
              <a:rPr lang="en-US" dirty="0"/>
              <a:t>Use the </a:t>
            </a:r>
            <a:r>
              <a:rPr lang="en-US" sz="2000" b="1" dirty="0">
                <a:latin typeface="Consolas" panose="020B0609020204030204" pitchFamily="49" charset="0"/>
                <a:cs typeface="Consolas" panose="020B0609020204030204" pitchFamily="49" charset="0"/>
              </a:rPr>
              <a:t>neighbor </a:t>
            </a:r>
            <a:r>
              <a:rPr lang="en-US" sz="2000" dirty="0">
                <a:latin typeface="Consolas" panose="020B0609020204030204" pitchFamily="49" charset="0"/>
                <a:cs typeface="Consolas" panose="020B0609020204030204" pitchFamily="49" charset="0"/>
              </a:rPr>
              <a:t>{ </a:t>
            </a:r>
            <a:r>
              <a:rPr lang="en-US" sz="2000" i="1" dirty="0" err="1">
                <a:latin typeface="Consolas" panose="020B0609020204030204" pitchFamily="49" charset="0"/>
                <a:cs typeface="Consolas" panose="020B0609020204030204" pitchFamily="49" charset="0"/>
              </a:rPr>
              <a:t>ip</a:t>
            </a:r>
            <a:r>
              <a:rPr lang="en-US" sz="2000" i="1" dirty="0">
                <a:latin typeface="Consolas" panose="020B0609020204030204" pitchFamily="49" charset="0"/>
                <a:cs typeface="Consolas" panose="020B0609020204030204" pitchFamily="49" charset="0"/>
              </a:rPr>
              <a:t>-address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peer-group-name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remove-private-as </a:t>
            </a:r>
            <a:r>
              <a:rPr lang="en-US" sz="2000" dirty="0">
                <a:latin typeface="Consolas" panose="020B0609020204030204" pitchFamily="49" charset="0"/>
                <a:cs typeface="Consolas" panose="020B0609020204030204" pitchFamily="49" charset="0"/>
              </a:rPr>
              <a:t>[ </a:t>
            </a:r>
            <a:r>
              <a:rPr lang="en-US" sz="2000" b="1" dirty="0" smtClean="0">
                <a:latin typeface="Consolas" panose="020B0609020204030204" pitchFamily="49" charset="0"/>
                <a:cs typeface="Consolas" panose="020B0609020204030204" pitchFamily="49" charset="0"/>
              </a:rPr>
              <a:t>all </a:t>
            </a:r>
            <a:r>
              <a:rPr lang="en-US" sz="2000" dirty="0" smtClean="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replace-as </a:t>
            </a:r>
            <a:r>
              <a:rPr lang="en-US" sz="2000" dirty="0">
                <a:latin typeface="Consolas" panose="020B0609020204030204" pitchFamily="49" charset="0"/>
                <a:cs typeface="Consolas" panose="020B0609020204030204" pitchFamily="49" charset="0"/>
              </a:rPr>
              <a:t>]] </a:t>
            </a:r>
            <a:r>
              <a:rPr lang="en-US" dirty="0"/>
              <a:t>router configuration command to remove private autonomous system </a:t>
            </a:r>
            <a:r>
              <a:rPr lang="en-US" dirty="0" smtClean="0"/>
              <a:t>numbers from </a:t>
            </a:r>
            <a:r>
              <a:rPr lang="en-US" dirty="0"/>
              <a:t>the AS-Path attribute; this command is available only for </a:t>
            </a:r>
            <a:r>
              <a:rPr lang="en-US" dirty="0" err="1"/>
              <a:t>eBGP</a:t>
            </a:r>
            <a:r>
              <a:rPr lang="en-US" dirty="0"/>
              <a:t> neighbors</a:t>
            </a:r>
          </a:p>
        </p:txBody>
      </p:sp>
      <p:pic>
        <p:nvPicPr>
          <p:cNvPr id="4" name="Picture 3"/>
          <p:cNvPicPr>
            <a:picLocks noChangeAspect="1"/>
          </p:cNvPicPr>
          <p:nvPr/>
        </p:nvPicPr>
        <p:blipFill>
          <a:blip r:embed="rId2"/>
          <a:stretch>
            <a:fillRect/>
          </a:stretch>
        </p:blipFill>
        <p:spPr>
          <a:xfrm>
            <a:off x="939451" y="3168643"/>
            <a:ext cx="7516937" cy="3438918"/>
          </a:xfrm>
          <a:prstGeom prst="rect">
            <a:avLst/>
          </a:prstGeom>
        </p:spPr>
      </p:pic>
    </p:spTree>
    <p:extLst>
      <p:ext uri="{BB962C8B-B14F-4D97-AF65-F5344CB8AC3E}">
        <p14:creationId xmlns:p14="http://schemas.microsoft.com/office/powerpoint/2010/main" val="426946733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7 </a:t>
            </a:r>
            <a:r>
              <a:rPr lang="en-US" dirty="0"/>
              <a:t>Summary</a:t>
            </a:r>
          </a:p>
        </p:txBody>
      </p:sp>
      <p:sp>
        <p:nvSpPr>
          <p:cNvPr id="3" name="Content Placeholder 2"/>
          <p:cNvSpPr>
            <a:spLocks noGrp="1"/>
          </p:cNvSpPr>
          <p:nvPr>
            <p:ph idx="1"/>
          </p:nvPr>
        </p:nvSpPr>
        <p:spPr/>
        <p:txBody>
          <a:bodyPr>
            <a:normAutofit fontScale="85000" lnSpcReduction="20000"/>
          </a:bodyPr>
          <a:lstStyle/>
          <a:p>
            <a:r>
              <a:rPr lang="en-US" dirty="0" smtClean="0"/>
              <a:t>BGP </a:t>
            </a:r>
            <a:r>
              <a:rPr lang="en-US" dirty="0"/>
              <a:t>terminology and concepts, including the following:</a:t>
            </a:r>
          </a:p>
          <a:p>
            <a:r>
              <a:rPr lang="en-US" dirty="0" smtClean="0"/>
              <a:t>BGP’s </a:t>
            </a:r>
            <a:r>
              <a:rPr lang="en-US" dirty="0"/>
              <a:t>use between autonomous systems and how it is different than other </a:t>
            </a:r>
            <a:r>
              <a:rPr lang="en-US" dirty="0" smtClean="0"/>
              <a:t>routing protocols </a:t>
            </a:r>
            <a:r>
              <a:rPr lang="en-US" dirty="0"/>
              <a:t>described in this book</a:t>
            </a:r>
          </a:p>
          <a:p>
            <a:r>
              <a:rPr lang="en-US" dirty="0" smtClean="0"/>
              <a:t>BGP’s </a:t>
            </a:r>
            <a:r>
              <a:rPr lang="en-US" dirty="0"/>
              <a:t>classification as a path vector protocol and its use of TCP protocol 179</a:t>
            </a:r>
          </a:p>
          <a:p>
            <a:r>
              <a:rPr lang="en-US" dirty="0" smtClean="0"/>
              <a:t>BGP’s </a:t>
            </a:r>
            <a:r>
              <a:rPr lang="en-US" dirty="0"/>
              <a:t>loop-free guarantee, because it does not accept a routing update </a:t>
            </a:r>
            <a:r>
              <a:rPr lang="en-US" dirty="0" smtClean="0"/>
              <a:t>that already includes its autonomous system number in the AS-path list</a:t>
            </a:r>
          </a:p>
          <a:p>
            <a:r>
              <a:rPr lang="en-US" dirty="0" smtClean="0"/>
              <a:t>The </a:t>
            </a:r>
            <a:r>
              <a:rPr lang="en-US" dirty="0"/>
              <a:t>three tables used by BGP: the BGP table, IP routing table, and BGP </a:t>
            </a:r>
            <a:r>
              <a:rPr lang="en-US" dirty="0" smtClean="0"/>
              <a:t>neighbor table</a:t>
            </a:r>
            <a:endParaRPr lang="en-US" dirty="0"/>
          </a:p>
          <a:p>
            <a:r>
              <a:rPr lang="en-US" dirty="0" smtClean="0"/>
              <a:t>The </a:t>
            </a:r>
            <a:r>
              <a:rPr lang="en-US" dirty="0"/>
              <a:t>four BGP message types: open, </a:t>
            </a:r>
            <a:r>
              <a:rPr lang="en-US" dirty="0" err="1"/>
              <a:t>keepalive</a:t>
            </a:r>
            <a:r>
              <a:rPr lang="en-US" dirty="0"/>
              <a:t>, update, and notification</a:t>
            </a:r>
          </a:p>
          <a:p>
            <a:r>
              <a:rPr lang="en-US" dirty="0" smtClean="0"/>
              <a:t>When </a:t>
            </a:r>
            <a:r>
              <a:rPr lang="en-US" dirty="0"/>
              <a:t>to use BGP: if the autonomous system allows packets to transit through it </a:t>
            </a:r>
            <a:r>
              <a:rPr lang="en-US" dirty="0" smtClean="0"/>
              <a:t>to reach </a:t>
            </a:r>
            <a:r>
              <a:rPr lang="en-US" dirty="0"/>
              <a:t>other autonomous systems, if the autonomous system has multiple </a:t>
            </a:r>
            <a:r>
              <a:rPr lang="en-US" dirty="0" smtClean="0"/>
              <a:t>connections to </a:t>
            </a:r>
            <a:r>
              <a:rPr lang="en-US" dirty="0"/>
              <a:t>other autonomous systems, or if the routing policy and route selection </a:t>
            </a:r>
            <a:r>
              <a:rPr lang="en-US" dirty="0" smtClean="0"/>
              <a:t>for traffic </a:t>
            </a:r>
            <a:r>
              <a:rPr lang="en-US" dirty="0"/>
              <a:t>entering and leaving the autonomous system must be </a:t>
            </a:r>
            <a:r>
              <a:rPr lang="en-US" dirty="0" smtClean="0"/>
              <a:t>manipulated</a:t>
            </a:r>
          </a:p>
          <a:p>
            <a:r>
              <a:rPr lang="en-US" dirty="0" smtClean="0"/>
              <a:t>The </a:t>
            </a:r>
            <a:r>
              <a:rPr lang="en-US" dirty="0"/>
              <a:t>use of full-mesh </a:t>
            </a:r>
            <a:r>
              <a:rPr lang="en-US" dirty="0" err="1"/>
              <a:t>iBGP</a:t>
            </a:r>
            <a:r>
              <a:rPr lang="en-US" dirty="0"/>
              <a:t> on all routers in the transit path within the </a:t>
            </a:r>
            <a:r>
              <a:rPr lang="en-US" dirty="0" smtClean="0"/>
              <a:t>autonomous system</a:t>
            </a:r>
            <a:endParaRPr lang="en-US" dirty="0"/>
          </a:p>
        </p:txBody>
      </p:sp>
    </p:spTree>
    <p:extLst>
      <p:ext uri="{BB962C8B-B14F-4D97-AF65-F5344CB8AC3E}">
        <p14:creationId xmlns:p14="http://schemas.microsoft.com/office/powerpoint/2010/main" val="377095769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7 </a:t>
            </a:r>
            <a:r>
              <a:rPr lang="en-US" dirty="0"/>
              <a:t>Summary</a:t>
            </a:r>
          </a:p>
        </p:txBody>
      </p:sp>
      <p:sp>
        <p:nvSpPr>
          <p:cNvPr id="3" name="Content Placeholder 2"/>
          <p:cNvSpPr>
            <a:spLocks noGrp="1"/>
          </p:cNvSpPr>
          <p:nvPr>
            <p:ph idx="1"/>
          </p:nvPr>
        </p:nvSpPr>
        <p:spPr/>
        <p:txBody>
          <a:bodyPr>
            <a:normAutofit lnSpcReduction="10000"/>
          </a:bodyPr>
          <a:lstStyle/>
          <a:p>
            <a:r>
              <a:rPr lang="en-US" dirty="0"/>
              <a:t>When not to use BGP: if there is only a single connection to the Internet or another autonomous system, if edge routers have a lack of memory or processing power, if you have a limited understanding of route filtering and the BGP path-selection process, or if the routing policy that will be implemented in an autonomous system is consistent with the policy implemented in the ISP autonomous system</a:t>
            </a:r>
          </a:p>
          <a:p>
            <a:r>
              <a:rPr lang="en-US" dirty="0"/>
              <a:t>BGP neighbor (peer) relationships:</a:t>
            </a:r>
          </a:p>
          <a:p>
            <a:r>
              <a:rPr lang="en-US" dirty="0" err="1"/>
              <a:t>iBGP</a:t>
            </a:r>
            <a:r>
              <a:rPr lang="en-US" dirty="0"/>
              <a:t>, when BGP runs between routers in the same autonomous system</a:t>
            </a:r>
          </a:p>
          <a:p>
            <a:r>
              <a:rPr lang="en-US" dirty="0" err="1"/>
              <a:t>eBGP</a:t>
            </a:r>
            <a:r>
              <a:rPr lang="en-US" dirty="0"/>
              <a:t>, when BGP runs between routers that are in different autonomous systems.</a:t>
            </a:r>
          </a:p>
          <a:p>
            <a:r>
              <a:rPr lang="en-US" dirty="0" err="1"/>
              <a:t>eBGP</a:t>
            </a:r>
            <a:r>
              <a:rPr lang="en-US" dirty="0"/>
              <a:t> neighbors are typically directly connected .</a:t>
            </a:r>
          </a:p>
          <a:p>
            <a:endParaRPr lang="en-US" dirty="0"/>
          </a:p>
        </p:txBody>
      </p:sp>
    </p:spTree>
    <p:extLst>
      <p:ext uri="{BB962C8B-B14F-4D97-AF65-F5344CB8AC3E}">
        <p14:creationId xmlns:p14="http://schemas.microsoft.com/office/powerpoint/2010/main" val="349172050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7 </a:t>
            </a:r>
            <a:r>
              <a:rPr lang="en-US" dirty="0"/>
              <a:t>Summary</a:t>
            </a:r>
          </a:p>
        </p:txBody>
      </p:sp>
      <p:sp>
        <p:nvSpPr>
          <p:cNvPr id="3" name="Content Placeholder 2"/>
          <p:cNvSpPr>
            <a:spLocks noGrp="1"/>
          </p:cNvSpPr>
          <p:nvPr>
            <p:ph idx="1"/>
          </p:nvPr>
        </p:nvSpPr>
        <p:spPr/>
        <p:txBody>
          <a:bodyPr>
            <a:normAutofit fontScale="92500" lnSpcReduction="10000"/>
          </a:bodyPr>
          <a:lstStyle/>
          <a:p>
            <a:r>
              <a:rPr lang="en-US" dirty="0" smtClean="0"/>
              <a:t>Basic </a:t>
            </a:r>
            <a:r>
              <a:rPr lang="en-US" dirty="0"/>
              <a:t>BGP configuration, including the relationship between the BGP table, the </a:t>
            </a:r>
            <a:r>
              <a:rPr lang="en-US" dirty="0" smtClean="0"/>
              <a:t>IP routing </a:t>
            </a:r>
            <a:r>
              <a:rPr lang="en-US" dirty="0"/>
              <a:t>table and the </a:t>
            </a:r>
            <a:r>
              <a:rPr lang="en-US" b="1" dirty="0"/>
              <a:t>network </a:t>
            </a:r>
            <a:r>
              <a:rPr lang="en-US" dirty="0"/>
              <a:t>command: The </a:t>
            </a:r>
            <a:r>
              <a:rPr lang="en-US" b="1" dirty="0"/>
              <a:t>network </a:t>
            </a:r>
            <a:r>
              <a:rPr lang="en-US" dirty="0"/>
              <a:t>command allows a BGP </a:t>
            </a:r>
            <a:r>
              <a:rPr lang="en-US" dirty="0" smtClean="0"/>
              <a:t>router to </a:t>
            </a:r>
            <a:r>
              <a:rPr lang="en-US" dirty="0"/>
              <a:t>inject a network that is in its IP routing table into its BGP table and </a:t>
            </a:r>
            <a:r>
              <a:rPr lang="en-US" dirty="0" smtClean="0"/>
              <a:t>advertise that </a:t>
            </a:r>
            <a:r>
              <a:rPr lang="en-US" dirty="0"/>
              <a:t>network to its BGP neighbors. BGP neighbors exchange their best BGP routes.</a:t>
            </a:r>
          </a:p>
          <a:p>
            <a:r>
              <a:rPr lang="en-US" dirty="0"/>
              <a:t>The neighbor router that receives that network information puts the </a:t>
            </a:r>
            <a:r>
              <a:rPr lang="en-US" dirty="0" smtClean="0"/>
              <a:t>information in </a:t>
            </a:r>
            <a:r>
              <a:rPr lang="en-US" dirty="0"/>
              <a:t>its BGP table and selects its best BGP route for that network. The best route </a:t>
            </a:r>
            <a:r>
              <a:rPr lang="en-US" dirty="0" smtClean="0"/>
              <a:t>is offered </a:t>
            </a:r>
            <a:r>
              <a:rPr lang="en-US" dirty="0"/>
              <a:t>to its IP routing table.</a:t>
            </a:r>
          </a:p>
          <a:p>
            <a:r>
              <a:rPr lang="en-US" dirty="0" smtClean="0"/>
              <a:t>Using </a:t>
            </a:r>
            <a:r>
              <a:rPr lang="en-US" dirty="0"/>
              <a:t>BGP features, including next-hop-self, update source, and </a:t>
            </a:r>
            <a:r>
              <a:rPr lang="en-US" dirty="0" err="1"/>
              <a:t>eBGP</a:t>
            </a:r>
            <a:r>
              <a:rPr lang="en-US" dirty="0"/>
              <a:t> </a:t>
            </a:r>
            <a:r>
              <a:rPr lang="en-US" dirty="0" err="1"/>
              <a:t>multihop</a:t>
            </a:r>
            <a:r>
              <a:rPr lang="en-US" dirty="0"/>
              <a:t>.</a:t>
            </a:r>
          </a:p>
          <a:p>
            <a:r>
              <a:rPr lang="en-US" dirty="0" smtClean="0"/>
              <a:t>Understanding </a:t>
            </a:r>
            <a:r>
              <a:rPr lang="en-US" dirty="0"/>
              <a:t>and troubleshooting the BGP states: idle, connect, active, open </a:t>
            </a:r>
            <a:r>
              <a:rPr lang="en-US" dirty="0" smtClean="0"/>
              <a:t>sent, open </a:t>
            </a:r>
            <a:r>
              <a:rPr lang="en-US" dirty="0"/>
              <a:t>confirm, and established.</a:t>
            </a:r>
          </a:p>
          <a:p>
            <a:r>
              <a:rPr lang="en-US" dirty="0" smtClean="0"/>
              <a:t>Performing </a:t>
            </a:r>
            <a:r>
              <a:rPr lang="en-US" dirty="0"/>
              <a:t>hard and soft resets of BGP sessions, required after a neighbor policy </a:t>
            </a:r>
            <a:r>
              <a:rPr lang="en-US" dirty="0" smtClean="0"/>
              <a:t>is changed</a:t>
            </a:r>
            <a:r>
              <a:rPr lang="en-US" dirty="0"/>
              <a:t>.</a:t>
            </a:r>
          </a:p>
        </p:txBody>
      </p:sp>
    </p:spTree>
    <p:extLst>
      <p:ext uri="{BB962C8B-B14F-4D97-AF65-F5344CB8AC3E}">
        <p14:creationId xmlns:p14="http://schemas.microsoft.com/office/powerpoint/2010/main" val="329178041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7 </a:t>
            </a:r>
            <a:r>
              <a:rPr lang="en-US" dirty="0"/>
              <a:t>Summary</a:t>
            </a:r>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BGP attributes that can be either well-known or optional, mandatory or </a:t>
            </a:r>
            <a:r>
              <a:rPr lang="en-US" dirty="0" smtClean="0"/>
              <a:t>discretionary, and </a:t>
            </a:r>
            <a:r>
              <a:rPr lang="en-US" dirty="0"/>
              <a:t>transitive or nontransitive. An attribute might also be partial. The </a:t>
            </a:r>
            <a:r>
              <a:rPr lang="en-US" dirty="0" smtClean="0"/>
              <a:t>BGP attributes </a:t>
            </a:r>
            <a:r>
              <a:rPr lang="en-US" dirty="0"/>
              <a:t>are the following:</a:t>
            </a:r>
          </a:p>
          <a:p>
            <a:pPr lvl="1"/>
            <a:r>
              <a:rPr lang="en-US" b="1" dirty="0" smtClean="0"/>
              <a:t>AS-path</a:t>
            </a:r>
            <a:r>
              <a:rPr lang="en-US" b="1" dirty="0"/>
              <a:t>: </a:t>
            </a:r>
            <a:r>
              <a:rPr lang="en-US" dirty="0"/>
              <a:t>Well-known mandatory. The list of autonomous system numbers </a:t>
            </a:r>
            <a:r>
              <a:rPr lang="en-US" dirty="0" smtClean="0"/>
              <a:t>that a </a:t>
            </a:r>
            <a:r>
              <a:rPr lang="en-US" dirty="0"/>
              <a:t>route has traversed to reach a destination, with the number of the </a:t>
            </a:r>
            <a:r>
              <a:rPr lang="en-US" dirty="0" smtClean="0"/>
              <a:t>autonomous system </a:t>
            </a:r>
            <a:r>
              <a:rPr lang="en-US" dirty="0"/>
              <a:t>that originated the route at the end of the list.</a:t>
            </a:r>
          </a:p>
          <a:p>
            <a:pPr lvl="1"/>
            <a:r>
              <a:rPr lang="en-US" b="1" dirty="0" smtClean="0"/>
              <a:t>Next </a:t>
            </a:r>
            <a:r>
              <a:rPr lang="en-US" b="1" dirty="0"/>
              <a:t>hop: </a:t>
            </a:r>
            <a:r>
              <a:rPr lang="en-US" dirty="0"/>
              <a:t>Well-known mandatory. Indicates the next-hop IP address that is </a:t>
            </a:r>
            <a:r>
              <a:rPr lang="en-US" dirty="0" smtClean="0"/>
              <a:t>to be </a:t>
            </a:r>
            <a:r>
              <a:rPr lang="en-US" dirty="0"/>
              <a:t>used to reach a destination. For </a:t>
            </a:r>
            <a:r>
              <a:rPr lang="en-US" dirty="0" err="1"/>
              <a:t>eBGP</a:t>
            </a:r>
            <a:r>
              <a:rPr lang="en-US" dirty="0"/>
              <a:t>, the next hop is the IP address of </a:t>
            </a:r>
            <a:r>
              <a:rPr lang="en-US" dirty="0" smtClean="0"/>
              <a:t>the neighbor </a:t>
            </a:r>
            <a:r>
              <a:rPr lang="en-US" dirty="0"/>
              <a:t>that sent the update; for </a:t>
            </a:r>
            <a:r>
              <a:rPr lang="en-US" dirty="0" err="1"/>
              <a:t>iBGP</a:t>
            </a:r>
            <a:r>
              <a:rPr lang="en-US" dirty="0"/>
              <a:t>, the next hop advertised by </a:t>
            </a:r>
            <a:r>
              <a:rPr lang="en-US" dirty="0" err="1"/>
              <a:t>eBGP</a:t>
            </a:r>
            <a:r>
              <a:rPr lang="en-US" dirty="0"/>
              <a:t> </a:t>
            </a:r>
            <a:r>
              <a:rPr lang="en-US" dirty="0" smtClean="0"/>
              <a:t>is carried </a:t>
            </a:r>
            <a:r>
              <a:rPr lang="en-US" dirty="0"/>
              <a:t>into </a:t>
            </a:r>
            <a:r>
              <a:rPr lang="en-US" dirty="0" err="1"/>
              <a:t>iBGP</a:t>
            </a:r>
            <a:r>
              <a:rPr lang="en-US" dirty="0"/>
              <a:t> by default.</a:t>
            </a:r>
          </a:p>
          <a:p>
            <a:pPr lvl="1"/>
            <a:r>
              <a:rPr lang="en-US" b="1" dirty="0" smtClean="0"/>
              <a:t>Origin</a:t>
            </a:r>
            <a:r>
              <a:rPr lang="en-US" b="1" dirty="0"/>
              <a:t>: </a:t>
            </a:r>
            <a:r>
              <a:rPr lang="en-US" dirty="0"/>
              <a:t>Well-known mandatory. Defines the origin of the path information; </a:t>
            </a:r>
            <a:r>
              <a:rPr lang="en-US" dirty="0" smtClean="0"/>
              <a:t>can be </a:t>
            </a:r>
            <a:r>
              <a:rPr lang="en-US" dirty="0"/>
              <a:t>IGP, EGP, or incomplete.</a:t>
            </a:r>
          </a:p>
          <a:p>
            <a:pPr lvl="1"/>
            <a:r>
              <a:rPr lang="en-US" b="1" dirty="0" smtClean="0"/>
              <a:t>Local </a:t>
            </a:r>
            <a:r>
              <a:rPr lang="en-US" b="1" dirty="0"/>
              <a:t>preference: </a:t>
            </a:r>
            <a:r>
              <a:rPr lang="en-US" dirty="0"/>
              <a:t>Well-known discretionary. Indicates to routers in the </a:t>
            </a:r>
            <a:r>
              <a:rPr lang="en-US" dirty="0" smtClean="0"/>
              <a:t>autonomous system </a:t>
            </a:r>
            <a:r>
              <a:rPr lang="en-US" dirty="0"/>
              <a:t>which path is preferred to exit the autonomous system. The </a:t>
            </a:r>
            <a:r>
              <a:rPr lang="en-US" dirty="0" smtClean="0"/>
              <a:t>path with </a:t>
            </a:r>
            <a:r>
              <a:rPr lang="en-US" dirty="0"/>
              <a:t>a </a:t>
            </a:r>
            <a:r>
              <a:rPr lang="en-US" i="1" dirty="0"/>
              <a:t>higher </a:t>
            </a:r>
            <a:r>
              <a:rPr lang="en-US" dirty="0"/>
              <a:t>local preference is preferred. Sent only to </a:t>
            </a:r>
            <a:r>
              <a:rPr lang="en-US" dirty="0" err="1"/>
              <a:t>iBGP</a:t>
            </a:r>
            <a:r>
              <a:rPr lang="en-US" dirty="0"/>
              <a:t> neighbors.</a:t>
            </a:r>
          </a:p>
          <a:p>
            <a:pPr lvl="1"/>
            <a:r>
              <a:rPr lang="en-US" b="1" dirty="0" smtClean="0"/>
              <a:t>Atomic </a:t>
            </a:r>
            <a:r>
              <a:rPr lang="en-US" b="1" dirty="0"/>
              <a:t>aggregate: </a:t>
            </a:r>
            <a:r>
              <a:rPr lang="en-US" dirty="0"/>
              <a:t>Well-known discretionary. Informs the neighbor </a:t>
            </a:r>
            <a:r>
              <a:rPr lang="en-US" dirty="0" smtClean="0"/>
              <a:t>autonomous system </a:t>
            </a:r>
            <a:r>
              <a:rPr lang="en-US" dirty="0"/>
              <a:t>that the originating router has aggregated the routes.</a:t>
            </a:r>
          </a:p>
        </p:txBody>
      </p:sp>
    </p:spTree>
    <p:extLst>
      <p:ext uri="{BB962C8B-B14F-4D97-AF65-F5344CB8AC3E}">
        <p14:creationId xmlns:p14="http://schemas.microsoft.com/office/powerpoint/2010/main" val="2258702816"/>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7 </a:t>
            </a:r>
            <a:r>
              <a:rPr lang="en-US" dirty="0"/>
              <a:t>Summary</a:t>
            </a:r>
          </a:p>
        </p:txBody>
      </p:sp>
      <p:sp>
        <p:nvSpPr>
          <p:cNvPr id="3" name="Content Placeholder 2"/>
          <p:cNvSpPr>
            <a:spLocks noGrp="1"/>
          </p:cNvSpPr>
          <p:nvPr>
            <p:ph idx="1"/>
          </p:nvPr>
        </p:nvSpPr>
        <p:spPr/>
        <p:txBody>
          <a:bodyPr>
            <a:normAutofit/>
          </a:bodyPr>
          <a:lstStyle/>
          <a:p>
            <a:pPr lvl="1"/>
            <a:r>
              <a:rPr lang="en-US" b="1" dirty="0" smtClean="0"/>
              <a:t>Aggregator</a:t>
            </a:r>
            <a:r>
              <a:rPr lang="en-US" b="1" dirty="0"/>
              <a:t>: </a:t>
            </a:r>
            <a:r>
              <a:rPr lang="en-US" dirty="0"/>
              <a:t>Optional transitive. Specifies the BGP router ID and </a:t>
            </a:r>
            <a:r>
              <a:rPr lang="en-US" dirty="0" smtClean="0"/>
              <a:t>autonomous system </a:t>
            </a:r>
            <a:r>
              <a:rPr lang="en-US" dirty="0"/>
              <a:t>number of the router that performed the route aggregation.</a:t>
            </a:r>
          </a:p>
          <a:p>
            <a:pPr lvl="1"/>
            <a:r>
              <a:rPr lang="en-US" b="1" dirty="0" smtClean="0"/>
              <a:t>Community</a:t>
            </a:r>
            <a:r>
              <a:rPr lang="en-US" b="1" dirty="0"/>
              <a:t>: </a:t>
            </a:r>
            <a:r>
              <a:rPr lang="en-US" dirty="0"/>
              <a:t>Optional transitive. Allows routers to tag routes with an </a:t>
            </a:r>
            <a:r>
              <a:rPr lang="en-US" dirty="0" smtClean="0"/>
              <a:t>indicator (the </a:t>
            </a:r>
            <a:r>
              <a:rPr lang="en-US" dirty="0"/>
              <a:t>community) and allows other routers to make decisions based on that tag.</a:t>
            </a:r>
          </a:p>
          <a:p>
            <a:pPr lvl="1"/>
            <a:r>
              <a:rPr lang="en-US" b="1" dirty="0" smtClean="0"/>
              <a:t>MED</a:t>
            </a:r>
            <a:r>
              <a:rPr lang="en-US" b="1" dirty="0"/>
              <a:t>: </a:t>
            </a:r>
            <a:r>
              <a:rPr lang="en-US" dirty="0"/>
              <a:t>Optional nontransitive. Also called metric. Indicates to external </a:t>
            </a:r>
            <a:r>
              <a:rPr lang="en-US" dirty="0" smtClean="0"/>
              <a:t>neighbors the </a:t>
            </a:r>
            <a:r>
              <a:rPr lang="en-US" dirty="0"/>
              <a:t>preferred path into an autonomous system. A </a:t>
            </a:r>
            <a:r>
              <a:rPr lang="en-US" i="1" dirty="0"/>
              <a:t>lower </a:t>
            </a:r>
            <a:r>
              <a:rPr lang="en-US" dirty="0"/>
              <a:t>value is </a:t>
            </a:r>
            <a:r>
              <a:rPr lang="en-US" dirty="0" smtClean="0"/>
              <a:t>preferred; exchanged </a:t>
            </a:r>
            <a:r>
              <a:rPr lang="en-US" dirty="0"/>
              <a:t>between autonomous systems.</a:t>
            </a:r>
          </a:p>
          <a:p>
            <a:pPr lvl="1"/>
            <a:r>
              <a:rPr lang="en-US" b="1" dirty="0" smtClean="0"/>
              <a:t>Weight</a:t>
            </a:r>
            <a:r>
              <a:rPr lang="en-US" b="1" dirty="0"/>
              <a:t>: </a:t>
            </a:r>
            <a:r>
              <a:rPr lang="en-US" dirty="0"/>
              <a:t>Cisco defined; provides local routing policy only and is not </a:t>
            </a:r>
            <a:r>
              <a:rPr lang="en-US" dirty="0" smtClean="0"/>
              <a:t>propagated to </a:t>
            </a:r>
            <a:r>
              <a:rPr lang="en-US" dirty="0"/>
              <a:t>any BGP neighbors. Routes with a </a:t>
            </a:r>
            <a:r>
              <a:rPr lang="en-US" i="1" dirty="0"/>
              <a:t>higher </a:t>
            </a:r>
            <a:r>
              <a:rPr lang="en-US" dirty="0"/>
              <a:t>weight are preferred.</a:t>
            </a:r>
          </a:p>
        </p:txBody>
      </p:sp>
    </p:spTree>
    <p:extLst>
      <p:ext uri="{BB962C8B-B14F-4D97-AF65-F5344CB8AC3E}">
        <p14:creationId xmlns:p14="http://schemas.microsoft.com/office/powerpoint/2010/main" val="46145727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7 Summary</a:t>
            </a:r>
          </a:p>
        </p:txBody>
      </p:sp>
      <p:sp>
        <p:nvSpPr>
          <p:cNvPr id="3" name="Content Placeholder 2"/>
          <p:cNvSpPr>
            <a:spLocks noGrp="1"/>
          </p:cNvSpPr>
          <p:nvPr>
            <p:ph idx="1"/>
          </p:nvPr>
        </p:nvSpPr>
        <p:spPr/>
        <p:txBody>
          <a:bodyPr>
            <a:normAutofit/>
          </a:bodyPr>
          <a:lstStyle/>
          <a:p>
            <a:r>
              <a:rPr lang="en-US" dirty="0" smtClean="0"/>
              <a:t>The </a:t>
            </a:r>
            <a:r>
              <a:rPr lang="en-US" dirty="0"/>
              <a:t>11-step BGP route-selection decision process is as follows:</a:t>
            </a:r>
          </a:p>
          <a:p>
            <a:pPr lvl="1"/>
            <a:r>
              <a:rPr lang="en-US" b="1" dirty="0"/>
              <a:t>1. </a:t>
            </a:r>
            <a:r>
              <a:rPr lang="en-US" dirty="0"/>
              <a:t>Prefer the highest weight.</a:t>
            </a:r>
          </a:p>
          <a:p>
            <a:pPr lvl="1"/>
            <a:r>
              <a:rPr lang="en-US" b="1" dirty="0"/>
              <a:t>2. </a:t>
            </a:r>
            <a:r>
              <a:rPr lang="en-US" dirty="0"/>
              <a:t>Prefer the highest local preference.</a:t>
            </a:r>
          </a:p>
          <a:p>
            <a:pPr lvl="1"/>
            <a:r>
              <a:rPr lang="en-US" b="1" dirty="0"/>
              <a:t>3. </a:t>
            </a:r>
            <a:r>
              <a:rPr lang="en-US" dirty="0"/>
              <a:t>Prefer the route originated by the local router.</a:t>
            </a:r>
          </a:p>
          <a:p>
            <a:pPr lvl="1"/>
            <a:r>
              <a:rPr lang="en-US" b="1" dirty="0"/>
              <a:t>4. </a:t>
            </a:r>
            <a:r>
              <a:rPr lang="en-US" dirty="0"/>
              <a:t>Prefer the shortest AS-path.</a:t>
            </a:r>
          </a:p>
          <a:p>
            <a:pPr lvl="1"/>
            <a:r>
              <a:rPr lang="en-US" b="1" dirty="0"/>
              <a:t>5. </a:t>
            </a:r>
            <a:r>
              <a:rPr lang="en-US" dirty="0"/>
              <a:t>Prefer the lowest origin code.</a:t>
            </a:r>
          </a:p>
          <a:p>
            <a:pPr lvl="1"/>
            <a:r>
              <a:rPr lang="en-US" b="1" dirty="0"/>
              <a:t>6. </a:t>
            </a:r>
            <a:r>
              <a:rPr lang="en-US" dirty="0"/>
              <a:t>Prefer the lowest MED.</a:t>
            </a:r>
          </a:p>
          <a:p>
            <a:pPr lvl="1"/>
            <a:r>
              <a:rPr lang="en-US" b="1" dirty="0"/>
              <a:t>7. </a:t>
            </a:r>
            <a:r>
              <a:rPr lang="en-US" dirty="0"/>
              <a:t>Prefer the </a:t>
            </a:r>
            <a:r>
              <a:rPr lang="en-US" dirty="0" err="1"/>
              <a:t>eBGP</a:t>
            </a:r>
            <a:r>
              <a:rPr lang="en-US" dirty="0"/>
              <a:t> path over the </a:t>
            </a:r>
            <a:r>
              <a:rPr lang="en-US" dirty="0" err="1"/>
              <a:t>iBGP</a:t>
            </a:r>
            <a:r>
              <a:rPr lang="en-US" dirty="0"/>
              <a:t> path.</a:t>
            </a:r>
          </a:p>
          <a:p>
            <a:pPr lvl="1"/>
            <a:r>
              <a:rPr lang="en-US" b="1" dirty="0"/>
              <a:t>8. </a:t>
            </a:r>
            <a:r>
              <a:rPr lang="en-US" dirty="0"/>
              <a:t>Prefer the path through the closest IGP neighbor.</a:t>
            </a:r>
          </a:p>
          <a:p>
            <a:pPr lvl="1"/>
            <a:r>
              <a:rPr lang="en-US" b="1" dirty="0"/>
              <a:t>9. </a:t>
            </a:r>
            <a:r>
              <a:rPr lang="en-US" dirty="0"/>
              <a:t>Prefer the oldest route for </a:t>
            </a:r>
            <a:r>
              <a:rPr lang="en-US" dirty="0" err="1"/>
              <a:t>eBGP</a:t>
            </a:r>
            <a:r>
              <a:rPr lang="en-US" dirty="0"/>
              <a:t> paths.</a:t>
            </a:r>
          </a:p>
          <a:p>
            <a:pPr lvl="1"/>
            <a:r>
              <a:rPr lang="en-US" b="1" dirty="0"/>
              <a:t>10. </a:t>
            </a:r>
            <a:r>
              <a:rPr lang="en-US" dirty="0"/>
              <a:t>Prefer the path with the lowest neighbor BGP router ID.</a:t>
            </a:r>
          </a:p>
          <a:p>
            <a:pPr lvl="1"/>
            <a:r>
              <a:rPr lang="en-US" b="1" dirty="0"/>
              <a:t>11. </a:t>
            </a:r>
            <a:r>
              <a:rPr lang="en-US" dirty="0"/>
              <a:t>Prefer the route with the lowest neighbor IP address.</a:t>
            </a:r>
          </a:p>
        </p:txBody>
      </p:sp>
    </p:spTree>
    <p:extLst>
      <p:ext uri="{BB962C8B-B14F-4D97-AF65-F5344CB8AC3E}">
        <p14:creationId xmlns:p14="http://schemas.microsoft.com/office/powerpoint/2010/main" val="116997171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7 Summary</a:t>
            </a:r>
          </a:p>
        </p:txBody>
      </p:sp>
      <p:sp>
        <p:nvSpPr>
          <p:cNvPr id="3" name="Content Placeholder 2"/>
          <p:cNvSpPr>
            <a:spLocks noGrp="1"/>
          </p:cNvSpPr>
          <p:nvPr>
            <p:ph idx="1"/>
          </p:nvPr>
        </p:nvSpPr>
        <p:spPr/>
        <p:txBody>
          <a:bodyPr>
            <a:normAutofit/>
          </a:bodyPr>
          <a:lstStyle/>
          <a:p>
            <a:r>
              <a:rPr lang="en-US" dirty="0" smtClean="0"/>
              <a:t>Verifying </a:t>
            </a:r>
            <a:r>
              <a:rPr lang="en-US" dirty="0"/>
              <a:t>BGP configuration.</a:t>
            </a:r>
          </a:p>
          <a:p>
            <a:r>
              <a:rPr lang="en-US" dirty="0" smtClean="0"/>
              <a:t>BGP </a:t>
            </a:r>
            <a:r>
              <a:rPr lang="en-US" dirty="0"/>
              <a:t>path manipulation and filtering, including changing the weight, local </a:t>
            </a:r>
            <a:r>
              <a:rPr lang="en-US" dirty="0" smtClean="0"/>
              <a:t>preference, AS-path</a:t>
            </a:r>
            <a:r>
              <a:rPr lang="en-US" dirty="0"/>
              <a:t>, and MED attributes. Prefix lists, distribute lists, filter lists, and </a:t>
            </a:r>
            <a:r>
              <a:rPr lang="en-US" dirty="0" smtClean="0"/>
              <a:t>route maps </a:t>
            </a:r>
            <a:r>
              <a:rPr lang="en-US" dirty="0"/>
              <a:t>may be used.</a:t>
            </a:r>
          </a:p>
          <a:p>
            <a:r>
              <a:rPr lang="en-US" dirty="0" smtClean="0"/>
              <a:t>Configuring </a:t>
            </a:r>
            <a:r>
              <a:rPr lang="en-US" dirty="0"/>
              <a:t>BGP peer groups, a group of BGP neighbors of the router being </a:t>
            </a:r>
            <a:r>
              <a:rPr lang="en-US" dirty="0" smtClean="0"/>
              <a:t>configured that </a:t>
            </a:r>
            <a:r>
              <a:rPr lang="en-US" dirty="0"/>
              <a:t>all have the same update policies.</a:t>
            </a:r>
          </a:p>
          <a:p>
            <a:r>
              <a:rPr lang="en-US" dirty="0" smtClean="0"/>
              <a:t>Implementing </a:t>
            </a:r>
            <a:r>
              <a:rPr lang="en-US" dirty="0"/>
              <a:t>MP-BGP for IPv6, including the following:</a:t>
            </a:r>
          </a:p>
          <a:p>
            <a:r>
              <a:rPr lang="en-US" dirty="0" smtClean="0"/>
              <a:t>Exchanging </a:t>
            </a:r>
            <a:r>
              <a:rPr lang="en-US" dirty="0"/>
              <a:t>IPv6 routes over an IPv4 session</a:t>
            </a:r>
          </a:p>
          <a:p>
            <a:r>
              <a:rPr lang="en-US" dirty="0" smtClean="0"/>
              <a:t>Exchanging </a:t>
            </a:r>
            <a:r>
              <a:rPr lang="en-US" dirty="0"/>
              <a:t>IPv6 routes over an IPv6 session</a:t>
            </a:r>
          </a:p>
          <a:p>
            <a:r>
              <a:rPr lang="en-US" dirty="0" smtClean="0"/>
              <a:t>BGP </a:t>
            </a:r>
            <a:r>
              <a:rPr lang="en-US" dirty="0"/>
              <a:t>filtering mechanisms used for IPv6.</a:t>
            </a:r>
          </a:p>
        </p:txBody>
      </p:sp>
    </p:spTree>
    <p:extLst>
      <p:ext uri="{BB962C8B-B14F-4D97-AF65-F5344CB8AC3E}">
        <p14:creationId xmlns:p14="http://schemas.microsoft.com/office/powerpoint/2010/main" val="67379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Messages</a:t>
            </a:r>
          </a:p>
        </p:txBody>
      </p:sp>
      <p:sp>
        <p:nvSpPr>
          <p:cNvPr id="3" name="Content Placeholder 2"/>
          <p:cNvSpPr>
            <a:spLocks noGrp="1"/>
          </p:cNvSpPr>
          <p:nvPr>
            <p:ph idx="1"/>
          </p:nvPr>
        </p:nvSpPr>
        <p:spPr/>
        <p:txBody>
          <a:bodyPr/>
          <a:lstStyle/>
          <a:p>
            <a:r>
              <a:rPr lang="en-US" dirty="0"/>
              <a:t>A BGP router sends a notification message when it detects an error condition. The </a:t>
            </a:r>
            <a:r>
              <a:rPr lang="en-US" dirty="0" smtClean="0"/>
              <a:t>BGP router </a:t>
            </a:r>
            <a:r>
              <a:rPr lang="en-US" dirty="0"/>
              <a:t>closes the BGP connection immediately after sending the notification message.</a:t>
            </a:r>
          </a:p>
          <a:p>
            <a:r>
              <a:rPr lang="en-US" dirty="0"/>
              <a:t>Notification messages include an error code, an error </a:t>
            </a:r>
            <a:r>
              <a:rPr lang="en-US" dirty="0" err="1"/>
              <a:t>subcode</a:t>
            </a:r>
            <a:r>
              <a:rPr lang="en-US" dirty="0"/>
              <a:t>, and data related to </a:t>
            </a:r>
            <a:r>
              <a:rPr lang="en-US" dirty="0" smtClean="0"/>
              <a:t>the error</a:t>
            </a:r>
            <a:r>
              <a:rPr lang="en-US" dirty="0"/>
              <a:t>.</a:t>
            </a:r>
          </a:p>
        </p:txBody>
      </p:sp>
    </p:spTree>
    <p:extLst>
      <p:ext uri="{BB962C8B-B14F-4D97-AF65-F5344CB8AC3E}">
        <p14:creationId xmlns:p14="http://schemas.microsoft.com/office/powerpoint/2010/main" val="259454970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t>CCNPv7 ROUTE Lab7.1 BGP </a:t>
            </a:r>
            <a:r>
              <a:rPr lang="en-US" b="1" dirty="0" err="1" smtClean="0"/>
              <a:t>Config</a:t>
            </a:r>
            <a:endParaRPr lang="en-US" b="1" dirty="0" smtClean="0"/>
          </a:p>
          <a:p>
            <a:r>
              <a:rPr lang="en-US" b="1" dirty="0" smtClean="0"/>
              <a:t>CCNPv7 ROUTE Lab7.2 BGP AS PATH</a:t>
            </a:r>
          </a:p>
          <a:p>
            <a:r>
              <a:rPr lang="en-US" b="1" dirty="0" smtClean="0"/>
              <a:t>CCNPv7 ROUTE Lab7.3 IBGP EBGP </a:t>
            </a:r>
            <a:r>
              <a:rPr lang="en-US" b="1" dirty="0" err="1" smtClean="0"/>
              <a:t>LocalPref</a:t>
            </a:r>
            <a:r>
              <a:rPr lang="en-US" b="1" dirty="0" smtClean="0"/>
              <a:t> MED</a:t>
            </a:r>
          </a:p>
          <a:p>
            <a:r>
              <a:rPr lang="en-US" b="1" dirty="0" smtClean="0"/>
              <a:t>CCNPv7 ROUTE Lab7.4 IBGP EBGP Synchronization</a:t>
            </a:r>
          </a:p>
          <a:p>
            <a:r>
              <a:rPr lang="en-US" b="1" dirty="0" smtClean="0"/>
              <a:t>CCNPv7 ROUTE Lab7.5 MP-BGP</a:t>
            </a:r>
            <a:endParaRPr lang="en-US" b="1" dirty="0"/>
          </a:p>
        </p:txBody>
      </p:sp>
      <p:sp>
        <p:nvSpPr>
          <p:cNvPr id="5" name="Title 4"/>
          <p:cNvSpPr>
            <a:spLocks noGrp="1"/>
          </p:cNvSpPr>
          <p:nvPr>
            <p:ph type="title"/>
          </p:nvPr>
        </p:nvSpPr>
        <p:spPr/>
        <p:txBody>
          <a:bodyPr/>
          <a:lstStyle/>
          <a:p>
            <a:r>
              <a:rPr lang="en-US" dirty="0" smtClean="0"/>
              <a:t>Chapter 7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dirty="0"/>
              <a:t>Some of images and texts are from </a:t>
            </a:r>
            <a:r>
              <a:rPr lang="en-US" altLang="en-US" sz="1800" dirty="0"/>
              <a:t>Implementing Cisco IP Routing (ROUTE) Foundation Learning Guide by Diane </a:t>
            </a:r>
            <a:r>
              <a:rPr lang="en-US" altLang="en-US" sz="1800" dirty="0" err="1"/>
              <a:t>Teare</a:t>
            </a:r>
            <a:r>
              <a:rPr lang="en-US" altLang="en-US" sz="1800" dirty="0"/>
              <a:t>, Bob </a:t>
            </a:r>
            <a:r>
              <a:rPr lang="en-US" altLang="en-US" sz="1800" dirty="0" err="1"/>
              <a:t>Vachon</a:t>
            </a:r>
            <a:r>
              <a:rPr lang="en-US" altLang="en-US" sz="1800" dirty="0"/>
              <a:t> and Rick Graziani (1587204568)</a:t>
            </a:r>
          </a:p>
          <a:p>
            <a:pPr marL="285750" indent="-285750">
              <a:buFont typeface="Arial" panose="020B0604020202020204" pitchFamily="34" charset="0"/>
              <a:buChar char="•"/>
            </a:pPr>
            <a:r>
              <a:rPr lang="en-US" altLang="zh-CN" sz="1800" dirty="0"/>
              <a:t>Copyright ©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3423984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Neighbor States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BGP </a:t>
            </a:r>
            <a:r>
              <a:rPr lang="en-US" dirty="0"/>
              <a:t>is a state machine that takes a router through the following states with its neighbors:</a:t>
            </a:r>
          </a:p>
          <a:p>
            <a:r>
              <a:rPr lang="en-US" dirty="0" smtClean="0"/>
              <a:t>Idle</a:t>
            </a:r>
            <a:endParaRPr lang="en-US" dirty="0"/>
          </a:p>
          <a:p>
            <a:r>
              <a:rPr lang="en-US" dirty="0" smtClean="0"/>
              <a:t>Connect</a:t>
            </a:r>
            <a:endParaRPr lang="en-US" dirty="0"/>
          </a:p>
          <a:p>
            <a:r>
              <a:rPr lang="en-US" dirty="0" smtClean="0"/>
              <a:t>Active</a:t>
            </a:r>
            <a:endParaRPr lang="en-US" dirty="0"/>
          </a:p>
          <a:p>
            <a:r>
              <a:rPr lang="en-US" dirty="0" smtClean="0"/>
              <a:t>Open </a:t>
            </a:r>
            <a:r>
              <a:rPr lang="en-US" dirty="0"/>
              <a:t>sent</a:t>
            </a:r>
          </a:p>
          <a:p>
            <a:r>
              <a:rPr lang="en-US" dirty="0" smtClean="0"/>
              <a:t>Open </a:t>
            </a:r>
            <a:r>
              <a:rPr lang="en-US" dirty="0"/>
              <a:t>confirm</a:t>
            </a:r>
          </a:p>
          <a:p>
            <a:r>
              <a:rPr lang="en-US" dirty="0" smtClean="0"/>
              <a:t>Established</a:t>
            </a:r>
            <a:endParaRPr lang="en-US" dirty="0"/>
          </a:p>
          <a:p>
            <a:r>
              <a:rPr lang="en-US" dirty="0"/>
              <a:t>Only when the connection is in the established state are update, </a:t>
            </a:r>
            <a:r>
              <a:rPr lang="en-US" dirty="0" err="1"/>
              <a:t>keepalive</a:t>
            </a:r>
            <a:r>
              <a:rPr lang="en-US" dirty="0"/>
              <a:t>, and </a:t>
            </a:r>
            <a:r>
              <a:rPr lang="en-US" dirty="0" smtClean="0"/>
              <a:t>notification messages </a:t>
            </a:r>
            <a:r>
              <a:rPr lang="en-US" dirty="0"/>
              <a:t>exchanged.</a:t>
            </a:r>
          </a:p>
        </p:txBody>
      </p:sp>
    </p:spTree>
    <p:extLst>
      <p:ext uri="{BB962C8B-B14F-4D97-AF65-F5344CB8AC3E}">
        <p14:creationId xmlns:p14="http://schemas.microsoft.com/office/powerpoint/2010/main" val="3429459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BGP</a:t>
            </a:r>
          </a:p>
        </p:txBody>
      </p:sp>
      <p:sp>
        <p:nvSpPr>
          <p:cNvPr id="3" name="Content Placeholder 2"/>
          <p:cNvSpPr>
            <a:spLocks noGrp="1"/>
          </p:cNvSpPr>
          <p:nvPr>
            <p:ph idx="1"/>
          </p:nvPr>
        </p:nvSpPr>
        <p:spPr/>
        <p:txBody>
          <a:bodyPr/>
          <a:lstStyle/>
          <a:p>
            <a:pPr marL="0" indent="0">
              <a:buNone/>
            </a:pPr>
            <a:r>
              <a:rPr lang="en-US" dirty="0"/>
              <a:t>BGP use in an autonomous system is most appropriate when the effects of BGP are </a:t>
            </a:r>
            <a:r>
              <a:rPr lang="en-US" dirty="0" smtClean="0"/>
              <a:t>well understood </a:t>
            </a:r>
            <a:r>
              <a:rPr lang="en-US" dirty="0"/>
              <a:t>and at least one of the following conditions exists</a:t>
            </a:r>
            <a:r>
              <a:rPr lang="en-US" dirty="0" smtClean="0"/>
              <a:t>:</a:t>
            </a:r>
          </a:p>
          <a:p>
            <a:r>
              <a:rPr lang="en-US" dirty="0" smtClean="0"/>
              <a:t>The autonomous system allows packets to transit through it to reach other autonomous systems (for example, it is a service provider).</a:t>
            </a:r>
          </a:p>
          <a:p>
            <a:r>
              <a:rPr lang="en-US" dirty="0" smtClean="0"/>
              <a:t>The </a:t>
            </a:r>
            <a:r>
              <a:rPr lang="en-US" dirty="0"/>
              <a:t>autonomous system has multiple connections to other autonomous systems.</a:t>
            </a:r>
          </a:p>
          <a:p>
            <a:r>
              <a:rPr lang="en-US" dirty="0" smtClean="0"/>
              <a:t>Routing </a:t>
            </a:r>
            <a:r>
              <a:rPr lang="en-US" dirty="0"/>
              <a:t>policy and route selection for traffic entering and leaving the </a:t>
            </a:r>
            <a:r>
              <a:rPr lang="en-US" dirty="0" smtClean="0"/>
              <a:t>autonomous system </a:t>
            </a:r>
            <a:r>
              <a:rPr lang="en-US" dirty="0"/>
              <a:t>must be manipulated.</a:t>
            </a:r>
          </a:p>
        </p:txBody>
      </p:sp>
    </p:spTree>
    <p:extLst>
      <p:ext uri="{BB962C8B-B14F-4D97-AF65-F5344CB8AC3E}">
        <p14:creationId xmlns:p14="http://schemas.microsoft.com/office/powerpoint/2010/main" val="4191510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Not to Use BGP</a:t>
            </a:r>
          </a:p>
        </p:txBody>
      </p:sp>
      <p:sp>
        <p:nvSpPr>
          <p:cNvPr id="3" name="Content Placeholder 2"/>
          <p:cNvSpPr>
            <a:spLocks noGrp="1"/>
          </p:cNvSpPr>
          <p:nvPr>
            <p:ph idx="1"/>
          </p:nvPr>
        </p:nvSpPr>
        <p:spPr/>
        <p:txBody>
          <a:bodyPr/>
          <a:lstStyle/>
          <a:p>
            <a:pPr marL="0" indent="0">
              <a:buNone/>
            </a:pPr>
            <a:r>
              <a:rPr lang="en-US" dirty="0"/>
              <a:t>Do not use BGP if one or more of the following conditions exist:</a:t>
            </a:r>
          </a:p>
          <a:p>
            <a:r>
              <a:rPr lang="en-US" dirty="0" smtClean="0"/>
              <a:t>A </a:t>
            </a:r>
            <a:r>
              <a:rPr lang="en-US" dirty="0"/>
              <a:t>single connection to the Internet or another autonomous system.</a:t>
            </a:r>
          </a:p>
          <a:p>
            <a:r>
              <a:rPr lang="en-US" dirty="0" smtClean="0"/>
              <a:t>Lack </a:t>
            </a:r>
            <a:r>
              <a:rPr lang="en-US" dirty="0"/>
              <a:t>of memory or processor power on edge routers to handle constant </a:t>
            </a:r>
            <a:r>
              <a:rPr lang="en-US" dirty="0" smtClean="0"/>
              <a:t>BGP updates</a:t>
            </a:r>
            <a:r>
              <a:rPr lang="en-US" dirty="0"/>
              <a:t>.</a:t>
            </a:r>
          </a:p>
          <a:p>
            <a:r>
              <a:rPr lang="en-US" dirty="0" smtClean="0"/>
              <a:t>You </a:t>
            </a:r>
            <a:r>
              <a:rPr lang="en-US" dirty="0"/>
              <a:t>have a limited understanding of route filtering and the BGP path-selection process.</a:t>
            </a:r>
          </a:p>
          <a:p>
            <a:r>
              <a:rPr lang="en-US" dirty="0" smtClean="0"/>
              <a:t>If </a:t>
            </a:r>
            <a:r>
              <a:rPr lang="en-US" dirty="0"/>
              <a:t>the routing policy that will be implemented in an autonomous system is </a:t>
            </a:r>
            <a:r>
              <a:rPr lang="en-US" dirty="0" smtClean="0"/>
              <a:t>consistent with </a:t>
            </a:r>
            <a:r>
              <a:rPr lang="en-US" dirty="0"/>
              <a:t>the policy implemented in the ISP autonomous system.</a:t>
            </a:r>
          </a:p>
        </p:txBody>
      </p:sp>
    </p:spTree>
    <p:extLst>
      <p:ext uri="{BB962C8B-B14F-4D97-AF65-F5344CB8AC3E}">
        <p14:creationId xmlns:p14="http://schemas.microsoft.com/office/powerpoint/2010/main" val="395782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a:solidFill>
                  <a:schemeClr val="bg1"/>
                </a:solidFill>
                <a:latin typeface="+mj-lt"/>
                <a:ea typeface="+mj-ea"/>
                <a:cs typeface="+mj-cs"/>
              </a:rPr>
              <a:t>Implementing Basic BGP</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Basic BGP</a:t>
            </a:r>
          </a:p>
        </p:txBody>
      </p:sp>
      <p:sp>
        <p:nvSpPr>
          <p:cNvPr id="3" name="Content Placeholder 2"/>
          <p:cNvSpPr>
            <a:spLocks noGrp="1"/>
          </p:cNvSpPr>
          <p:nvPr>
            <p:ph idx="1"/>
          </p:nvPr>
        </p:nvSpPr>
        <p:spPr/>
        <p:txBody>
          <a:bodyPr/>
          <a:lstStyle/>
          <a:p>
            <a:r>
              <a:rPr lang="en-US" dirty="0" smtClean="0"/>
              <a:t>BGP </a:t>
            </a:r>
            <a:r>
              <a:rPr lang="en-US" dirty="0"/>
              <a:t>neighbor relationships</a:t>
            </a:r>
          </a:p>
          <a:p>
            <a:r>
              <a:rPr lang="en-US" dirty="0" smtClean="0"/>
              <a:t>Basic </a:t>
            </a:r>
            <a:r>
              <a:rPr lang="en-US" dirty="0"/>
              <a:t>BGP configuration requirements</a:t>
            </a:r>
          </a:p>
          <a:p>
            <a:r>
              <a:rPr lang="fr-FR" dirty="0" err="1" smtClean="0"/>
              <a:t>Entering</a:t>
            </a:r>
            <a:r>
              <a:rPr lang="fr-FR" dirty="0" smtClean="0"/>
              <a:t> </a:t>
            </a:r>
            <a:r>
              <a:rPr lang="fr-FR" dirty="0"/>
              <a:t>BGP configuration mode</a:t>
            </a:r>
          </a:p>
          <a:p>
            <a:r>
              <a:rPr lang="en-US" dirty="0" smtClean="0"/>
              <a:t>Defining </a:t>
            </a:r>
            <a:r>
              <a:rPr lang="en-US" dirty="0"/>
              <a:t>BGP neighbors and activating BGP sessions</a:t>
            </a:r>
          </a:p>
          <a:p>
            <a:r>
              <a:rPr lang="en-US" dirty="0" smtClean="0"/>
              <a:t>Basic </a:t>
            </a:r>
            <a:r>
              <a:rPr lang="en-US" dirty="0"/>
              <a:t>BGP configuration and verification</a:t>
            </a:r>
          </a:p>
        </p:txBody>
      </p:sp>
    </p:spTree>
    <p:extLst>
      <p:ext uri="{BB962C8B-B14F-4D97-AF65-F5344CB8AC3E}">
        <p14:creationId xmlns:p14="http://schemas.microsoft.com/office/powerpoint/2010/main" val="366225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Neighbor Relationships</a:t>
            </a:r>
          </a:p>
        </p:txBody>
      </p:sp>
      <p:sp>
        <p:nvSpPr>
          <p:cNvPr id="3" name="Content Placeholder 2"/>
          <p:cNvSpPr>
            <a:spLocks noGrp="1"/>
          </p:cNvSpPr>
          <p:nvPr>
            <p:ph idx="1"/>
          </p:nvPr>
        </p:nvSpPr>
        <p:spPr>
          <a:xfrm>
            <a:off x="279401" y="977030"/>
            <a:ext cx="8520354" cy="5661765"/>
          </a:xfrm>
        </p:spPr>
        <p:txBody>
          <a:bodyPr>
            <a:normAutofit/>
          </a:bodyPr>
          <a:lstStyle/>
          <a:p>
            <a:r>
              <a:rPr lang="en-US" dirty="0"/>
              <a:t>No single router can handle communications with the tens of thousands of the </a:t>
            </a:r>
            <a:r>
              <a:rPr lang="en-US" dirty="0" smtClean="0"/>
              <a:t>routers that </a:t>
            </a:r>
            <a:r>
              <a:rPr lang="en-US" dirty="0"/>
              <a:t>run BGP and are connected to the Internet, representing more than 48,000 </a:t>
            </a:r>
            <a:r>
              <a:rPr lang="en-US" dirty="0" smtClean="0"/>
              <a:t>autonomous systems. </a:t>
            </a:r>
          </a:p>
          <a:p>
            <a:r>
              <a:rPr lang="en-US" dirty="0" smtClean="0"/>
              <a:t>A </a:t>
            </a:r>
            <a:r>
              <a:rPr lang="en-US" dirty="0"/>
              <a:t>BGP router forms a direct neighbor </a:t>
            </a:r>
            <a:r>
              <a:rPr lang="en-US" dirty="0" smtClean="0"/>
              <a:t>relationship with </a:t>
            </a:r>
            <a:r>
              <a:rPr lang="en-US" dirty="0"/>
              <a:t>a limited number of other BGP routers. </a:t>
            </a:r>
            <a:endParaRPr lang="en-US" dirty="0" smtClean="0"/>
          </a:p>
          <a:p>
            <a:r>
              <a:rPr lang="en-US" dirty="0" smtClean="0"/>
              <a:t>Through </a:t>
            </a:r>
            <a:r>
              <a:rPr lang="en-US" dirty="0"/>
              <a:t>these BGP neighbors, a </a:t>
            </a:r>
            <a:r>
              <a:rPr lang="en-US" dirty="0" smtClean="0"/>
              <a:t>BGP router </a:t>
            </a:r>
            <a:r>
              <a:rPr lang="en-US" dirty="0"/>
              <a:t>learns of the paths through the Internet to reach any advertised network</a:t>
            </a:r>
            <a:r>
              <a:rPr lang="en-US" dirty="0" smtClean="0"/>
              <a:t>.</a:t>
            </a:r>
          </a:p>
          <a:p>
            <a:r>
              <a:rPr lang="en-US" dirty="0"/>
              <a:t>Recall that any router that runs BGP is called a BGP speaker. </a:t>
            </a:r>
          </a:p>
          <a:p>
            <a:r>
              <a:rPr lang="en-US" dirty="0"/>
              <a:t>A BGP peer, also known as a BGP neighbor, is a BGP speaker that is configured to form a neighbor relationship with another BGP speaker for the purpose of directly exchanging BGP routing information with one another.</a:t>
            </a:r>
          </a:p>
          <a:p>
            <a:endParaRPr lang="en-US" dirty="0"/>
          </a:p>
        </p:txBody>
      </p:sp>
    </p:spTree>
    <p:extLst>
      <p:ext uri="{BB962C8B-B14F-4D97-AF65-F5344CB8AC3E}">
        <p14:creationId xmlns:p14="http://schemas.microsoft.com/office/powerpoint/2010/main" val="2309460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Neighbor Relationships</a:t>
            </a:r>
          </a:p>
        </p:txBody>
      </p:sp>
      <p:sp>
        <p:nvSpPr>
          <p:cNvPr id="3" name="Content Placeholder 2"/>
          <p:cNvSpPr>
            <a:spLocks noGrp="1"/>
          </p:cNvSpPr>
          <p:nvPr>
            <p:ph idx="1"/>
          </p:nvPr>
        </p:nvSpPr>
        <p:spPr>
          <a:xfrm>
            <a:off x="280746" y="4659682"/>
            <a:ext cx="8520354" cy="1730213"/>
          </a:xfrm>
        </p:spPr>
        <p:txBody>
          <a:bodyPr>
            <a:normAutofit/>
          </a:bodyPr>
          <a:lstStyle/>
          <a:p>
            <a:r>
              <a:rPr lang="en-US" dirty="0" smtClean="0"/>
              <a:t>BGP </a:t>
            </a:r>
            <a:r>
              <a:rPr lang="en-US" dirty="0"/>
              <a:t>peers can be either internal or external to the autonomous system. </a:t>
            </a:r>
          </a:p>
          <a:p>
            <a:endParaRPr lang="en-US" dirty="0"/>
          </a:p>
        </p:txBody>
      </p:sp>
      <p:pic>
        <p:nvPicPr>
          <p:cNvPr id="4" name="Picture 3"/>
          <p:cNvPicPr>
            <a:picLocks noChangeAspect="1"/>
          </p:cNvPicPr>
          <p:nvPr/>
        </p:nvPicPr>
        <p:blipFill>
          <a:blip r:embed="rId2"/>
          <a:stretch>
            <a:fillRect/>
          </a:stretch>
        </p:blipFill>
        <p:spPr>
          <a:xfrm>
            <a:off x="279400" y="1108037"/>
            <a:ext cx="8121539" cy="3122956"/>
          </a:xfrm>
          <a:prstGeom prst="rect">
            <a:avLst/>
          </a:prstGeom>
        </p:spPr>
      </p:pic>
    </p:spTree>
    <p:extLst>
      <p:ext uri="{BB962C8B-B14F-4D97-AF65-F5344CB8AC3E}">
        <p14:creationId xmlns:p14="http://schemas.microsoft.com/office/powerpoint/2010/main" val="334034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BGP Neighbors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51770" y="1224536"/>
            <a:ext cx="7786606" cy="5049006"/>
          </a:xfrm>
          <a:prstGeom prst="rect">
            <a:avLst/>
          </a:prstGeom>
        </p:spPr>
      </p:pic>
    </p:spTree>
    <p:extLst>
      <p:ext uri="{BB962C8B-B14F-4D97-AF65-F5344CB8AC3E}">
        <p14:creationId xmlns:p14="http://schemas.microsoft.com/office/powerpoint/2010/main" val="397137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smtClean="0">
                <a:solidFill>
                  <a:schemeClr val="bg1"/>
                </a:solidFill>
              </a:rPr>
              <a:t>BGP Terminology, Concepts, and Operation</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BGP Neighbors</a:t>
            </a:r>
          </a:p>
        </p:txBody>
      </p:sp>
      <p:sp>
        <p:nvSpPr>
          <p:cNvPr id="3" name="Content Placeholder 2"/>
          <p:cNvSpPr>
            <a:spLocks noGrp="1"/>
          </p:cNvSpPr>
          <p:nvPr>
            <p:ph idx="1"/>
          </p:nvPr>
        </p:nvSpPr>
        <p:spPr/>
        <p:txBody>
          <a:bodyPr>
            <a:normAutofit/>
          </a:bodyPr>
          <a:lstStyle/>
          <a:p>
            <a:pPr marL="0" indent="0">
              <a:buNone/>
            </a:pPr>
            <a:r>
              <a:rPr lang="en-US" dirty="0"/>
              <a:t>There are several requirements for an </a:t>
            </a:r>
            <a:r>
              <a:rPr lang="en-US" dirty="0" err="1"/>
              <a:t>eBGP</a:t>
            </a:r>
            <a:r>
              <a:rPr lang="en-US" dirty="0"/>
              <a:t> neighbor relationship (also called an </a:t>
            </a:r>
            <a:r>
              <a:rPr lang="en-US" dirty="0" err="1" smtClean="0"/>
              <a:t>eBGP</a:t>
            </a:r>
            <a:r>
              <a:rPr lang="en-US" dirty="0"/>
              <a:t> </a:t>
            </a:r>
            <a:r>
              <a:rPr lang="en-US" dirty="0" err="1" smtClean="0"/>
              <a:t>neighborship</a:t>
            </a:r>
            <a:r>
              <a:rPr lang="en-US" dirty="0"/>
              <a:t>):</a:t>
            </a:r>
          </a:p>
          <a:p>
            <a:r>
              <a:rPr lang="en-US" b="1" dirty="0" smtClean="0"/>
              <a:t>Different </a:t>
            </a:r>
            <a:r>
              <a:rPr lang="en-US" b="1" dirty="0"/>
              <a:t>autonomous system </a:t>
            </a:r>
            <a:r>
              <a:rPr lang="en-US" b="1" dirty="0" smtClean="0"/>
              <a:t>number</a:t>
            </a:r>
          </a:p>
          <a:p>
            <a:pPr lvl="1"/>
            <a:r>
              <a:rPr lang="en-US" dirty="0" err="1" smtClean="0"/>
              <a:t>eBGP</a:t>
            </a:r>
            <a:r>
              <a:rPr lang="en-US" dirty="0" smtClean="0"/>
              <a:t> </a:t>
            </a:r>
            <a:r>
              <a:rPr lang="en-US" dirty="0"/>
              <a:t>neighbors must reside in </a:t>
            </a:r>
            <a:r>
              <a:rPr lang="en-US" dirty="0" smtClean="0"/>
              <a:t>different autonomous </a:t>
            </a:r>
            <a:r>
              <a:rPr lang="en-US" dirty="0"/>
              <a:t>systems to be able to form an </a:t>
            </a:r>
            <a:r>
              <a:rPr lang="en-US" dirty="0" err="1"/>
              <a:t>eBGP</a:t>
            </a:r>
            <a:r>
              <a:rPr lang="en-US" dirty="0"/>
              <a:t> relationship.</a:t>
            </a:r>
          </a:p>
          <a:p>
            <a:r>
              <a:rPr lang="en-US" b="1" dirty="0" smtClean="0"/>
              <a:t>Define neighbors</a:t>
            </a:r>
          </a:p>
          <a:p>
            <a:pPr lvl="1"/>
            <a:r>
              <a:rPr lang="en-US" dirty="0" smtClean="0"/>
              <a:t>A </a:t>
            </a:r>
            <a:r>
              <a:rPr lang="en-US" dirty="0"/>
              <a:t>TCP session must be established before starting BGP </a:t>
            </a:r>
            <a:r>
              <a:rPr lang="en-US" dirty="0" smtClean="0"/>
              <a:t>routing update </a:t>
            </a:r>
            <a:r>
              <a:rPr lang="en-US" dirty="0"/>
              <a:t>exchanges.</a:t>
            </a:r>
          </a:p>
          <a:p>
            <a:r>
              <a:rPr lang="en-US" b="1" dirty="0" smtClean="0"/>
              <a:t>Reachability </a:t>
            </a:r>
          </a:p>
          <a:p>
            <a:pPr lvl="1"/>
            <a:r>
              <a:rPr lang="en-US" dirty="0" smtClean="0"/>
              <a:t>The </a:t>
            </a:r>
            <a:r>
              <a:rPr lang="en-US" dirty="0"/>
              <a:t>IP addresses used in the </a:t>
            </a:r>
            <a:r>
              <a:rPr lang="en-US" b="1" dirty="0"/>
              <a:t>neighbor </a:t>
            </a:r>
            <a:r>
              <a:rPr lang="en-US" dirty="0"/>
              <a:t>command must be </a:t>
            </a:r>
            <a:r>
              <a:rPr lang="en-US" dirty="0" smtClean="0"/>
              <a:t>reachable; </a:t>
            </a:r>
            <a:r>
              <a:rPr lang="en-US" dirty="0" err="1" smtClean="0"/>
              <a:t>eBGP</a:t>
            </a:r>
            <a:r>
              <a:rPr lang="en-US" dirty="0" smtClean="0"/>
              <a:t> </a:t>
            </a:r>
            <a:r>
              <a:rPr lang="en-US" dirty="0"/>
              <a:t>neighbors are </a:t>
            </a:r>
            <a:r>
              <a:rPr lang="en-US" u="sng" dirty="0"/>
              <a:t>usually</a:t>
            </a:r>
            <a:r>
              <a:rPr lang="en-US" dirty="0"/>
              <a:t> directly connected.</a:t>
            </a:r>
          </a:p>
        </p:txBody>
      </p:sp>
    </p:spTree>
    <p:extLst>
      <p:ext uri="{BB962C8B-B14F-4D97-AF65-F5344CB8AC3E}">
        <p14:creationId xmlns:p14="http://schemas.microsoft.com/office/powerpoint/2010/main" val="3262544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BGP Neighbors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45007" y="1108037"/>
            <a:ext cx="7589141" cy="5020265"/>
          </a:xfrm>
          <a:prstGeom prst="rect">
            <a:avLst/>
          </a:prstGeom>
        </p:spPr>
      </p:pic>
    </p:spTree>
    <p:extLst>
      <p:ext uri="{BB962C8B-B14F-4D97-AF65-F5344CB8AC3E}">
        <p14:creationId xmlns:p14="http://schemas.microsoft.com/office/powerpoint/2010/main" val="2213730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BGP Neighbors</a:t>
            </a:r>
          </a:p>
        </p:txBody>
      </p:sp>
      <p:sp>
        <p:nvSpPr>
          <p:cNvPr id="3" name="Content Placeholder 2"/>
          <p:cNvSpPr>
            <a:spLocks noGrp="1"/>
          </p:cNvSpPr>
          <p:nvPr>
            <p:ph idx="1"/>
          </p:nvPr>
        </p:nvSpPr>
        <p:spPr/>
        <p:txBody>
          <a:bodyPr/>
          <a:lstStyle/>
          <a:p>
            <a:pPr marL="0" indent="0">
              <a:buNone/>
            </a:pPr>
            <a:r>
              <a:rPr lang="en-US" dirty="0"/>
              <a:t>There are several requirements for an </a:t>
            </a:r>
            <a:r>
              <a:rPr lang="en-US" dirty="0" err="1"/>
              <a:t>iBGP</a:t>
            </a:r>
            <a:r>
              <a:rPr lang="en-US" dirty="0"/>
              <a:t> neighbor relationship (also known as an </a:t>
            </a:r>
            <a:r>
              <a:rPr lang="en-US" dirty="0" err="1" smtClean="0"/>
              <a:t>iBGP</a:t>
            </a:r>
            <a:r>
              <a:rPr lang="en-US" dirty="0"/>
              <a:t> </a:t>
            </a:r>
            <a:r>
              <a:rPr lang="en-US" dirty="0" err="1" smtClean="0"/>
              <a:t>neighborship</a:t>
            </a:r>
            <a:r>
              <a:rPr lang="en-US" dirty="0"/>
              <a:t>):</a:t>
            </a:r>
          </a:p>
          <a:p>
            <a:r>
              <a:rPr lang="en-US" b="1" dirty="0" smtClean="0"/>
              <a:t>Same </a:t>
            </a:r>
            <a:r>
              <a:rPr lang="en-US" b="1" dirty="0"/>
              <a:t>autonomous system </a:t>
            </a:r>
            <a:r>
              <a:rPr lang="en-US" b="1" dirty="0" smtClean="0"/>
              <a:t>number</a:t>
            </a:r>
          </a:p>
          <a:p>
            <a:pPr lvl="1"/>
            <a:r>
              <a:rPr lang="en-US" dirty="0" err="1" smtClean="0"/>
              <a:t>iBGP</a:t>
            </a:r>
            <a:r>
              <a:rPr lang="en-US" dirty="0" smtClean="0"/>
              <a:t> </a:t>
            </a:r>
            <a:r>
              <a:rPr lang="en-US" dirty="0"/>
              <a:t>neighbors must reside in the same </a:t>
            </a:r>
            <a:r>
              <a:rPr lang="en-US" dirty="0" smtClean="0"/>
              <a:t>autonomous system </a:t>
            </a:r>
            <a:r>
              <a:rPr lang="en-US" dirty="0"/>
              <a:t>to be able to form an </a:t>
            </a:r>
            <a:r>
              <a:rPr lang="en-US" dirty="0" err="1"/>
              <a:t>iBGP</a:t>
            </a:r>
            <a:r>
              <a:rPr lang="en-US" dirty="0"/>
              <a:t> relationship.</a:t>
            </a:r>
          </a:p>
          <a:p>
            <a:r>
              <a:rPr lang="en-US" b="1" dirty="0" smtClean="0"/>
              <a:t>Define neighbors </a:t>
            </a:r>
          </a:p>
          <a:p>
            <a:pPr lvl="1"/>
            <a:r>
              <a:rPr lang="en-US" dirty="0" smtClean="0"/>
              <a:t>A </a:t>
            </a:r>
            <a:r>
              <a:rPr lang="en-US" dirty="0"/>
              <a:t>TCP session must be established between neighbors </a:t>
            </a:r>
            <a:r>
              <a:rPr lang="en-US" dirty="0" smtClean="0"/>
              <a:t>before they </a:t>
            </a:r>
            <a:r>
              <a:rPr lang="en-US" dirty="0"/>
              <a:t>start exchanging BGP routing updates.</a:t>
            </a:r>
          </a:p>
          <a:p>
            <a:r>
              <a:rPr lang="en-US" b="1" dirty="0" smtClean="0"/>
              <a:t>Reachability</a:t>
            </a:r>
          </a:p>
          <a:p>
            <a:pPr lvl="1"/>
            <a:r>
              <a:rPr lang="en-US" dirty="0" err="1" smtClean="0"/>
              <a:t>iBGP</a:t>
            </a:r>
            <a:r>
              <a:rPr lang="en-US" dirty="0" smtClean="0"/>
              <a:t> </a:t>
            </a:r>
            <a:r>
              <a:rPr lang="en-US" dirty="0"/>
              <a:t>neighbors must be reachable. An IGP typically runs inside </a:t>
            </a:r>
            <a:r>
              <a:rPr lang="en-US" dirty="0" smtClean="0"/>
              <a:t>the autonomous </a:t>
            </a:r>
            <a:r>
              <a:rPr lang="en-US" dirty="0"/>
              <a:t>system, and provides this reachability.</a:t>
            </a:r>
          </a:p>
        </p:txBody>
      </p:sp>
    </p:spTree>
    <p:extLst>
      <p:ext uri="{BB962C8B-B14F-4D97-AF65-F5344CB8AC3E}">
        <p14:creationId xmlns:p14="http://schemas.microsoft.com/office/powerpoint/2010/main" val="967309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iBGP</a:t>
            </a:r>
            <a:r>
              <a:rPr lang="en-US" dirty="0"/>
              <a:t> in a Transit Autonomous System</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79457" y="1789159"/>
            <a:ext cx="8320242" cy="3919759"/>
          </a:xfrm>
          <a:prstGeom prst="rect">
            <a:avLst/>
          </a:prstGeom>
        </p:spPr>
      </p:pic>
    </p:spTree>
    <p:extLst>
      <p:ext uri="{BB962C8B-B14F-4D97-AF65-F5344CB8AC3E}">
        <p14:creationId xmlns:p14="http://schemas.microsoft.com/office/powerpoint/2010/main" val="725337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iBGP</a:t>
            </a:r>
            <a:r>
              <a:rPr lang="en-US" dirty="0"/>
              <a:t> in a Transit Autonomous System</a:t>
            </a:r>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transit autonomous system, such as </a:t>
            </a:r>
            <a:r>
              <a:rPr lang="en-US" dirty="0" smtClean="0"/>
              <a:t>autonomous system 65102 </a:t>
            </a:r>
            <a:r>
              <a:rPr lang="en-US" dirty="0"/>
              <a:t>, is an autonomous system that routes traffic from one </a:t>
            </a:r>
            <a:r>
              <a:rPr lang="en-US" dirty="0" smtClean="0"/>
              <a:t>external autonomous </a:t>
            </a:r>
            <a:r>
              <a:rPr lang="en-US" dirty="0"/>
              <a:t>system to another external autonomous system. </a:t>
            </a:r>
            <a:endParaRPr lang="en-US" dirty="0" smtClean="0"/>
          </a:p>
          <a:p>
            <a:r>
              <a:rPr lang="en-US" dirty="0" smtClean="0"/>
              <a:t>Transit </a:t>
            </a:r>
            <a:r>
              <a:rPr lang="en-US" dirty="0"/>
              <a:t>autonomous systems are typically ISPs. All routers in a transit autonomous </a:t>
            </a:r>
            <a:r>
              <a:rPr lang="en-US" dirty="0" smtClean="0"/>
              <a:t>system must </a:t>
            </a:r>
            <a:r>
              <a:rPr lang="en-US" dirty="0"/>
              <a:t>have complete knowledge of external routes. </a:t>
            </a:r>
            <a:endParaRPr lang="en-US" dirty="0" smtClean="0"/>
          </a:p>
          <a:p>
            <a:r>
              <a:rPr lang="en-US" dirty="0" smtClean="0"/>
              <a:t>One </a:t>
            </a:r>
            <a:r>
              <a:rPr lang="en-US" dirty="0"/>
              <a:t>way to </a:t>
            </a:r>
            <a:r>
              <a:rPr lang="en-US" dirty="0" smtClean="0"/>
              <a:t>achieve this </a:t>
            </a:r>
            <a:r>
              <a:rPr lang="en-US" dirty="0"/>
              <a:t>goal is to redistribute BGP routes into an IGP at the edge routers; however, </a:t>
            </a:r>
            <a:r>
              <a:rPr lang="en-US" dirty="0" smtClean="0"/>
              <a:t>this approach </a:t>
            </a:r>
            <a:r>
              <a:rPr lang="en-US" dirty="0"/>
              <a:t>has problems</a:t>
            </a:r>
            <a:r>
              <a:rPr lang="en-US" dirty="0" smtClean="0"/>
              <a:t>.</a:t>
            </a:r>
          </a:p>
          <a:p>
            <a:r>
              <a:rPr lang="en-US" dirty="0"/>
              <a:t>Because the current Internet routing table is very large, redistributing all the BGP </a:t>
            </a:r>
            <a:r>
              <a:rPr lang="en-US" dirty="0" smtClean="0"/>
              <a:t>routes into </a:t>
            </a:r>
            <a:r>
              <a:rPr lang="en-US" dirty="0"/>
              <a:t>an IGP is not a scalable way for the interior routers within an autonomous system </a:t>
            </a:r>
            <a:r>
              <a:rPr lang="en-US" dirty="0" smtClean="0"/>
              <a:t>to</a:t>
            </a:r>
            <a:r>
              <a:rPr lang="en-US" dirty="0"/>
              <a:t> </a:t>
            </a:r>
            <a:r>
              <a:rPr lang="en-US" dirty="0" smtClean="0"/>
              <a:t>learn </a:t>
            </a:r>
            <a:r>
              <a:rPr lang="en-US" dirty="0"/>
              <a:t>about the external </a:t>
            </a:r>
            <a:r>
              <a:rPr lang="en-US" dirty="0" smtClean="0"/>
              <a:t>networks.</a:t>
            </a:r>
          </a:p>
          <a:p>
            <a:r>
              <a:rPr lang="en-US" dirty="0" smtClean="0"/>
              <a:t>Another </a:t>
            </a:r>
            <a:r>
              <a:rPr lang="en-US" dirty="0"/>
              <a:t>method that you can use is to run </a:t>
            </a:r>
            <a:r>
              <a:rPr lang="en-US" dirty="0" err="1"/>
              <a:t>iBGP</a:t>
            </a:r>
            <a:r>
              <a:rPr lang="en-US" dirty="0"/>
              <a:t> </a:t>
            </a:r>
            <a:r>
              <a:rPr lang="en-US" dirty="0" smtClean="0"/>
              <a:t>on all </a:t>
            </a:r>
            <a:r>
              <a:rPr lang="en-US" dirty="0"/>
              <a:t>routers within the autonomous system.</a:t>
            </a:r>
          </a:p>
        </p:txBody>
      </p:sp>
    </p:spTree>
    <p:extLst>
      <p:ext uri="{BB962C8B-B14F-4D97-AF65-F5344CB8AC3E}">
        <p14:creationId xmlns:p14="http://schemas.microsoft.com/office/powerpoint/2010/main" val="3021426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iBGP</a:t>
            </a:r>
            <a:r>
              <a:rPr lang="en-US" dirty="0"/>
              <a:t> in a </a:t>
            </a:r>
            <a:r>
              <a:rPr lang="en-US" dirty="0" err="1"/>
              <a:t>Nontransit</a:t>
            </a:r>
            <a:r>
              <a:rPr lang="en-US" dirty="0"/>
              <a:t> Autonomous System</a:t>
            </a:r>
          </a:p>
        </p:txBody>
      </p:sp>
      <p:sp>
        <p:nvSpPr>
          <p:cNvPr id="3" name="Content Placeholder 2"/>
          <p:cNvSpPr>
            <a:spLocks noGrp="1"/>
          </p:cNvSpPr>
          <p:nvPr>
            <p:ph idx="1"/>
          </p:nvPr>
        </p:nvSpPr>
        <p:spPr/>
        <p:txBody>
          <a:bodyPr>
            <a:normAutofit/>
          </a:bodyPr>
          <a:lstStyle/>
          <a:p>
            <a:r>
              <a:rPr lang="en-US" dirty="0"/>
              <a:t>A </a:t>
            </a:r>
            <a:r>
              <a:rPr lang="en-US" dirty="0" err="1"/>
              <a:t>nontransit</a:t>
            </a:r>
            <a:r>
              <a:rPr lang="en-US" dirty="0"/>
              <a:t> autonomous system, such as an organization that is </a:t>
            </a:r>
            <a:r>
              <a:rPr lang="en-US" dirty="0" err="1"/>
              <a:t>multihoming</a:t>
            </a:r>
            <a:r>
              <a:rPr lang="en-US" dirty="0"/>
              <a:t> with </a:t>
            </a:r>
            <a:r>
              <a:rPr lang="en-US" dirty="0" smtClean="0"/>
              <a:t>two ISPs</a:t>
            </a:r>
            <a:r>
              <a:rPr lang="en-US" dirty="0"/>
              <a:t>, does not pass routes between the ISPs. </a:t>
            </a:r>
            <a:endParaRPr lang="en-US" dirty="0" smtClean="0"/>
          </a:p>
          <a:p>
            <a:r>
              <a:rPr lang="en-US" dirty="0" smtClean="0"/>
              <a:t>To </a:t>
            </a:r>
            <a:r>
              <a:rPr lang="en-US" dirty="0"/>
              <a:t>make proper routing decisions, </a:t>
            </a:r>
            <a:r>
              <a:rPr lang="en-US" dirty="0" smtClean="0"/>
              <a:t>however, the </a:t>
            </a:r>
            <a:r>
              <a:rPr lang="en-US" dirty="0"/>
              <a:t>BGP routers within the autonomous system still require knowledge of all BGP </a:t>
            </a:r>
            <a:r>
              <a:rPr lang="en-US" dirty="0" smtClean="0"/>
              <a:t>routes passed </a:t>
            </a:r>
            <a:r>
              <a:rPr lang="en-US" dirty="0"/>
              <a:t>to the autonomous system.</a:t>
            </a:r>
          </a:p>
          <a:p>
            <a:r>
              <a:rPr lang="en-US" dirty="0" smtClean="0"/>
              <a:t>BGP </a:t>
            </a:r>
            <a:r>
              <a:rPr lang="en-US" dirty="0"/>
              <a:t>does not work in the same manner as IGPs. </a:t>
            </a:r>
            <a:endParaRPr lang="en-US" dirty="0" smtClean="0"/>
          </a:p>
          <a:p>
            <a:r>
              <a:rPr lang="en-US" dirty="0" smtClean="0"/>
              <a:t>Because </a:t>
            </a:r>
            <a:r>
              <a:rPr lang="en-US" dirty="0"/>
              <a:t>the designers </a:t>
            </a:r>
            <a:r>
              <a:rPr lang="en-US" dirty="0" smtClean="0"/>
              <a:t>of BGP </a:t>
            </a:r>
            <a:r>
              <a:rPr lang="en-US" dirty="0"/>
              <a:t>could not guarantee that an autonomous system would run BGP on all routers, </a:t>
            </a:r>
            <a:r>
              <a:rPr lang="en-US" dirty="0" smtClean="0"/>
              <a:t>a method </a:t>
            </a:r>
            <a:r>
              <a:rPr lang="en-US" dirty="0"/>
              <a:t>had to be developed to ensure that </a:t>
            </a:r>
            <a:r>
              <a:rPr lang="en-US" dirty="0" err="1"/>
              <a:t>iBGP</a:t>
            </a:r>
            <a:r>
              <a:rPr lang="en-US" dirty="0"/>
              <a:t> speakers could pass updates to </a:t>
            </a:r>
            <a:r>
              <a:rPr lang="en-US" dirty="0" smtClean="0"/>
              <a:t>one another </a:t>
            </a:r>
            <a:r>
              <a:rPr lang="en-US" dirty="0"/>
              <a:t>while ensuring that no routing loops would exist.</a:t>
            </a:r>
          </a:p>
        </p:txBody>
      </p:sp>
    </p:spTree>
    <p:extLst>
      <p:ext uri="{BB962C8B-B14F-4D97-AF65-F5344CB8AC3E}">
        <p14:creationId xmlns:p14="http://schemas.microsoft.com/office/powerpoint/2010/main" val="3012669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and Full Mesh</a:t>
            </a:r>
          </a:p>
        </p:txBody>
      </p:sp>
      <p:sp>
        <p:nvSpPr>
          <p:cNvPr id="3" name="Content Placeholder 2"/>
          <p:cNvSpPr>
            <a:spLocks noGrp="1"/>
          </p:cNvSpPr>
          <p:nvPr>
            <p:ph idx="1"/>
          </p:nvPr>
        </p:nvSpPr>
        <p:spPr/>
        <p:txBody>
          <a:bodyPr>
            <a:noAutofit/>
          </a:bodyPr>
          <a:lstStyle/>
          <a:p>
            <a:r>
              <a:rPr lang="en-US" sz="1600" dirty="0" smtClean="0"/>
              <a:t>TCP </a:t>
            </a:r>
            <a:r>
              <a:rPr lang="en-US" sz="1600" dirty="0"/>
              <a:t>sessions cannot be multicast or broadcast because TCP has to ensure the </a:t>
            </a:r>
            <a:r>
              <a:rPr lang="en-US" sz="1600" dirty="0" smtClean="0"/>
              <a:t>delivery of </a:t>
            </a:r>
            <a:r>
              <a:rPr lang="en-US" sz="1600" dirty="0"/>
              <a:t>packets to each recipient. Because TCP cannot use broadcasting or multicasting, </a:t>
            </a:r>
            <a:r>
              <a:rPr lang="en-US" sz="1600" dirty="0" smtClean="0"/>
              <a:t>BGP cannot </a:t>
            </a:r>
            <a:r>
              <a:rPr lang="en-US" sz="1600" dirty="0"/>
              <a:t>use it either.</a:t>
            </a:r>
          </a:p>
          <a:p>
            <a:r>
              <a:rPr lang="en-US" sz="1600" dirty="0"/>
              <a:t>To avoid routing loops within an autonomous system, BGP specifies that routes </a:t>
            </a:r>
            <a:r>
              <a:rPr lang="en-US" sz="1600" dirty="0" smtClean="0"/>
              <a:t>learned through </a:t>
            </a:r>
            <a:r>
              <a:rPr lang="en-US" sz="1600" dirty="0" err="1"/>
              <a:t>iBGP</a:t>
            </a:r>
            <a:r>
              <a:rPr lang="en-US" sz="1600" dirty="0"/>
              <a:t> are never propagated to other </a:t>
            </a:r>
            <a:r>
              <a:rPr lang="en-US" sz="1600" dirty="0" err="1"/>
              <a:t>iBGP</a:t>
            </a:r>
            <a:r>
              <a:rPr lang="en-US" sz="1600" dirty="0"/>
              <a:t> peers; this is sometimes referred to </a:t>
            </a:r>
            <a:r>
              <a:rPr lang="en-US" sz="1600" dirty="0" smtClean="0"/>
              <a:t>as the </a:t>
            </a:r>
            <a:r>
              <a:rPr lang="en-US" sz="1600" dirty="0"/>
              <a:t>BGP split-horizon rule. </a:t>
            </a:r>
            <a:endParaRPr lang="en-US" sz="1600" dirty="0" smtClean="0"/>
          </a:p>
          <a:p>
            <a:r>
              <a:rPr lang="en-US" sz="1600" dirty="0" smtClean="0"/>
              <a:t>Thus</a:t>
            </a:r>
            <a:r>
              <a:rPr lang="en-US" sz="1600" dirty="0"/>
              <a:t>, each </a:t>
            </a:r>
            <a:r>
              <a:rPr lang="en-US" sz="1600" dirty="0" err="1"/>
              <a:t>iBGP</a:t>
            </a:r>
            <a:r>
              <a:rPr lang="en-US" sz="1600" dirty="0"/>
              <a:t> router needs to send routes to all the </a:t>
            </a:r>
            <a:r>
              <a:rPr lang="en-US" sz="1600" dirty="0" smtClean="0"/>
              <a:t>other </a:t>
            </a:r>
            <a:r>
              <a:rPr lang="en-US" sz="1600" dirty="0" err="1" smtClean="0"/>
              <a:t>iBGP</a:t>
            </a:r>
            <a:r>
              <a:rPr lang="en-US" sz="1600" dirty="0" smtClean="0"/>
              <a:t> </a:t>
            </a:r>
            <a:r>
              <a:rPr lang="en-US" sz="1600" dirty="0"/>
              <a:t>neighbors in the same autonomous </a:t>
            </a:r>
            <a:r>
              <a:rPr lang="en-US" sz="1600" dirty="0" smtClean="0"/>
              <a:t>system.</a:t>
            </a:r>
          </a:p>
          <a:p>
            <a:r>
              <a:rPr lang="en-US" sz="1600" dirty="0" smtClean="0"/>
              <a:t>Because </a:t>
            </a:r>
            <a:r>
              <a:rPr lang="en-US" sz="1600" dirty="0"/>
              <a:t>they cannot use broadcast </a:t>
            </a:r>
            <a:r>
              <a:rPr lang="en-US" sz="1600" dirty="0" smtClean="0"/>
              <a:t>or multicast</a:t>
            </a:r>
            <a:r>
              <a:rPr lang="en-US" sz="1600" dirty="0"/>
              <a:t>, an </a:t>
            </a:r>
            <a:r>
              <a:rPr lang="en-US" sz="1600" dirty="0" err="1"/>
              <a:t>iBGP</a:t>
            </a:r>
            <a:r>
              <a:rPr lang="en-US" sz="1600" dirty="0"/>
              <a:t> neighbor relationship must be configured between each pair of routers.</a:t>
            </a:r>
          </a:p>
          <a:p>
            <a:r>
              <a:rPr lang="en-US" sz="1600" dirty="0"/>
              <a:t>Recall that the </a:t>
            </a:r>
            <a:r>
              <a:rPr lang="en-US" sz="1600" b="1" dirty="0"/>
              <a:t>neighbor </a:t>
            </a:r>
            <a:r>
              <a:rPr lang="en-US" sz="1600" dirty="0"/>
              <a:t>command enables BGP updates between BGP speakers. </a:t>
            </a:r>
            <a:endParaRPr lang="en-US" sz="1600" dirty="0" smtClean="0"/>
          </a:p>
          <a:p>
            <a:r>
              <a:rPr lang="en-US" sz="1600" dirty="0" smtClean="0"/>
              <a:t>By default</a:t>
            </a:r>
            <a:r>
              <a:rPr lang="en-US" sz="1600" dirty="0"/>
              <a:t>, each BGP speaker is assumed to have a </a:t>
            </a:r>
            <a:r>
              <a:rPr lang="en-US" sz="1600" b="1" dirty="0"/>
              <a:t>neighbor </a:t>
            </a:r>
            <a:r>
              <a:rPr lang="en-US" sz="1600" dirty="0"/>
              <a:t>statement for all other </a:t>
            </a:r>
            <a:r>
              <a:rPr lang="en-US" sz="1600" dirty="0" err="1" smtClean="0"/>
              <a:t>iBGP</a:t>
            </a:r>
            <a:r>
              <a:rPr lang="en-US" sz="1600" dirty="0"/>
              <a:t> </a:t>
            </a:r>
            <a:r>
              <a:rPr lang="en-US" sz="1600" dirty="0" smtClean="0"/>
              <a:t>speakers </a:t>
            </a:r>
            <a:r>
              <a:rPr lang="en-US" sz="1600" dirty="0"/>
              <a:t>in the autonomous system; this is known as </a:t>
            </a:r>
            <a:r>
              <a:rPr lang="en-US" sz="1600" i="1" dirty="0"/>
              <a:t>full-mesh </a:t>
            </a:r>
            <a:r>
              <a:rPr lang="en-US" sz="1600" i="1" dirty="0" err="1"/>
              <a:t>iBGP</a:t>
            </a:r>
            <a:r>
              <a:rPr lang="en-US" sz="1600" i="1" dirty="0"/>
              <a:t> </a:t>
            </a:r>
            <a:r>
              <a:rPr lang="en-US" sz="1600" dirty="0" smtClean="0"/>
              <a:t>.</a:t>
            </a:r>
          </a:p>
          <a:p>
            <a:r>
              <a:rPr lang="en-US" sz="1600" dirty="0"/>
              <a:t>When </a:t>
            </a:r>
            <a:r>
              <a:rPr lang="en-US" sz="1600" dirty="0" smtClean="0"/>
              <a:t>a </a:t>
            </a:r>
            <a:r>
              <a:rPr lang="en-US" sz="1600" dirty="0"/>
              <a:t>change is received from an </a:t>
            </a:r>
            <a:r>
              <a:rPr lang="en-US" sz="1600" dirty="0" smtClean="0"/>
              <a:t>external autonomous </a:t>
            </a:r>
            <a:r>
              <a:rPr lang="en-US" sz="1600" dirty="0"/>
              <a:t>system, the receiving BGP router </a:t>
            </a:r>
            <a:r>
              <a:rPr lang="en-US" sz="1600" dirty="0" smtClean="0"/>
              <a:t>is responsible for </a:t>
            </a:r>
            <a:r>
              <a:rPr lang="en-US" sz="1600" dirty="0"/>
              <a:t>informing all of its </a:t>
            </a:r>
            <a:r>
              <a:rPr lang="en-US" sz="1600" dirty="0" err="1"/>
              <a:t>iBGP</a:t>
            </a:r>
            <a:r>
              <a:rPr lang="en-US" sz="1600" dirty="0"/>
              <a:t> neighbors of the change. </a:t>
            </a:r>
            <a:endParaRPr lang="en-US" sz="1600" dirty="0" smtClean="0"/>
          </a:p>
          <a:p>
            <a:r>
              <a:rPr lang="en-US" sz="1600" dirty="0" err="1" smtClean="0"/>
              <a:t>iBGP</a:t>
            </a:r>
            <a:r>
              <a:rPr lang="en-US" sz="1600" dirty="0" smtClean="0"/>
              <a:t> </a:t>
            </a:r>
            <a:r>
              <a:rPr lang="en-US" sz="1600" dirty="0"/>
              <a:t>neighbors that </a:t>
            </a:r>
            <a:r>
              <a:rPr lang="en-US" sz="1600" dirty="0" smtClean="0"/>
              <a:t>receive this </a:t>
            </a:r>
            <a:r>
              <a:rPr lang="en-US" sz="1600" dirty="0"/>
              <a:t>update do not send it to any other </a:t>
            </a:r>
            <a:r>
              <a:rPr lang="en-US" sz="1600" dirty="0" err="1"/>
              <a:t>iBGP</a:t>
            </a:r>
            <a:r>
              <a:rPr lang="en-US" sz="1600" dirty="0"/>
              <a:t> neighbor because they assume that </a:t>
            </a:r>
            <a:r>
              <a:rPr lang="en-US" sz="1600" dirty="0" smtClean="0"/>
              <a:t>the sending </a:t>
            </a:r>
            <a:r>
              <a:rPr lang="en-US" sz="1600" dirty="0" err="1"/>
              <a:t>iBGP</a:t>
            </a:r>
            <a:r>
              <a:rPr lang="en-US" sz="1600" dirty="0"/>
              <a:t> neighbor is fully meshed with all other </a:t>
            </a:r>
            <a:r>
              <a:rPr lang="en-US" sz="1600" dirty="0" err="1" smtClean="0"/>
              <a:t>iBGP</a:t>
            </a:r>
            <a:r>
              <a:rPr lang="en-US" sz="1600" dirty="0" smtClean="0"/>
              <a:t> speakers and has sent each </a:t>
            </a:r>
            <a:r>
              <a:rPr lang="en-US" sz="1600" dirty="0" err="1" smtClean="0"/>
              <a:t>iBGP</a:t>
            </a:r>
            <a:r>
              <a:rPr lang="en-US" sz="1600" dirty="0" smtClean="0"/>
              <a:t> neighbor the update.</a:t>
            </a:r>
            <a:endParaRPr lang="en-US" sz="1600" dirty="0"/>
          </a:p>
        </p:txBody>
      </p:sp>
    </p:spTree>
    <p:extLst>
      <p:ext uri="{BB962C8B-B14F-4D97-AF65-F5344CB8AC3E}">
        <p14:creationId xmlns:p14="http://schemas.microsoft.com/office/powerpoint/2010/main" val="1057207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Partial-Mesh and Full-Mesh Examples</a:t>
            </a:r>
          </a:p>
        </p:txBody>
      </p:sp>
      <p:pic>
        <p:nvPicPr>
          <p:cNvPr id="4" name="Content Placeholder 3"/>
          <p:cNvPicPr>
            <a:picLocks noGrp="1" noChangeAspect="1"/>
          </p:cNvPicPr>
          <p:nvPr>
            <p:ph idx="1"/>
          </p:nvPr>
        </p:nvPicPr>
        <p:blipFill>
          <a:blip r:embed="rId2"/>
          <a:stretch>
            <a:fillRect/>
          </a:stretch>
        </p:blipFill>
        <p:spPr>
          <a:xfrm>
            <a:off x="931627" y="1182688"/>
            <a:ext cx="7215659" cy="5132387"/>
          </a:xfrm>
          <a:prstGeom prst="rect">
            <a:avLst/>
          </a:prstGeom>
        </p:spPr>
      </p:pic>
    </p:spTree>
    <p:extLst>
      <p:ext uri="{BB962C8B-B14F-4D97-AF65-F5344CB8AC3E}">
        <p14:creationId xmlns:p14="http://schemas.microsoft.com/office/powerpoint/2010/main" val="205307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BGP Configuration Requirements</a:t>
            </a:r>
          </a:p>
        </p:txBody>
      </p:sp>
      <p:sp>
        <p:nvSpPr>
          <p:cNvPr id="3" name="Content Placeholder 2"/>
          <p:cNvSpPr>
            <a:spLocks noGrp="1"/>
          </p:cNvSpPr>
          <p:nvPr>
            <p:ph idx="1"/>
          </p:nvPr>
        </p:nvSpPr>
        <p:spPr/>
        <p:txBody>
          <a:bodyPr>
            <a:normAutofit/>
          </a:bodyPr>
          <a:lstStyle/>
          <a:p>
            <a:pPr marL="0" indent="0">
              <a:buNone/>
            </a:pPr>
            <a:r>
              <a:rPr lang="en-US" dirty="0" smtClean="0"/>
              <a:t>The next step is to gather the parameters needed to provide the BGP configuration details. For </a:t>
            </a:r>
            <a:r>
              <a:rPr lang="en-US" dirty="0"/>
              <a:t>basic BGP, these details include the following:</a:t>
            </a:r>
          </a:p>
          <a:p>
            <a:r>
              <a:rPr lang="en-US" dirty="0" smtClean="0"/>
              <a:t>The </a:t>
            </a:r>
            <a:r>
              <a:rPr lang="en-US" dirty="0"/>
              <a:t>autonomous system numbers (of your own network and of all remote </a:t>
            </a:r>
            <a:r>
              <a:rPr lang="en-US" dirty="0" smtClean="0"/>
              <a:t>autonomous systems</a:t>
            </a:r>
            <a:r>
              <a:rPr lang="en-US" dirty="0"/>
              <a:t>)</a:t>
            </a:r>
          </a:p>
          <a:p>
            <a:r>
              <a:rPr lang="en-US" dirty="0" smtClean="0"/>
              <a:t>The </a:t>
            </a:r>
            <a:r>
              <a:rPr lang="en-US" dirty="0"/>
              <a:t>IP addresses of all the neighbors (peers) involved</a:t>
            </a:r>
          </a:p>
          <a:p>
            <a:r>
              <a:rPr lang="en-US" dirty="0" smtClean="0"/>
              <a:t>The </a:t>
            </a:r>
            <a:r>
              <a:rPr lang="en-US" dirty="0"/>
              <a:t>networks that are to be advertised into BGP</a:t>
            </a:r>
          </a:p>
          <a:p>
            <a:pPr marL="0" indent="0">
              <a:buNone/>
            </a:pPr>
            <a:r>
              <a:rPr lang="en-US" dirty="0"/>
              <a:t>Basic BGP configuration requires the following main steps:</a:t>
            </a:r>
          </a:p>
          <a:p>
            <a:r>
              <a:rPr lang="en-US" b="1" dirty="0"/>
              <a:t>Step 1. </a:t>
            </a:r>
            <a:r>
              <a:rPr lang="en-US" dirty="0"/>
              <a:t>Define the BGP process.</a:t>
            </a:r>
          </a:p>
          <a:p>
            <a:r>
              <a:rPr lang="en-US" b="1" dirty="0"/>
              <a:t>Step 2. </a:t>
            </a:r>
            <a:r>
              <a:rPr lang="en-US" dirty="0"/>
              <a:t>Establish the neighbor relationships.</a:t>
            </a:r>
          </a:p>
          <a:p>
            <a:r>
              <a:rPr lang="en-US" b="1" dirty="0"/>
              <a:t>Step 3. </a:t>
            </a:r>
            <a:r>
              <a:rPr lang="en-US" dirty="0"/>
              <a:t>Advertise the networks into BGP.</a:t>
            </a:r>
          </a:p>
        </p:txBody>
      </p:sp>
    </p:spTree>
    <p:extLst>
      <p:ext uri="{BB962C8B-B14F-4D97-AF65-F5344CB8AC3E}">
        <p14:creationId xmlns:p14="http://schemas.microsoft.com/office/powerpoint/2010/main" val="1122178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BGP Configuration Mode</a:t>
            </a:r>
          </a:p>
        </p:txBody>
      </p:sp>
      <p:sp>
        <p:nvSpPr>
          <p:cNvPr id="3" name="Content Placeholder 2"/>
          <p:cNvSpPr>
            <a:spLocks noGrp="1"/>
          </p:cNvSpPr>
          <p:nvPr>
            <p:ph idx="1"/>
          </p:nvPr>
        </p:nvSpPr>
        <p:spPr/>
        <p:txBody>
          <a:bodyPr>
            <a:normAutofit/>
          </a:bodyPr>
          <a:lstStyle/>
          <a:p>
            <a:r>
              <a:rPr lang="en-US" dirty="0"/>
              <a:t>Use the </a:t>
            </a:r>
            <a:r>
              <a:rPr lang="en-US" b="1" dirty="0">
                <a:latin typeface="Consolas" panose="020B0609020204030204" pitchFamily="49" charset="0"/>
                <a:cs typeface="Consolas" panose="020B0609020204030204" pitchFamily="49" charset="0"/>
              </a:rPr>
              <a:t>router </a:t>
            </a:r>
            <a:r>
              <a:rPr lang="en-US" b="1" dirty="0" err="1">
                <a:latin typeface="Consolas" panose="020B0609020204030204" pitchFamily="49" charset="0"/>
                <a:cs typeface="Consolas" panose="020B0609020204030204" pitchFamily="49" charset="0"/>
              </a:rPr>
              <a:t>bgp</a:t>
            </a:r>
            <a:r>
              <a:rPr lang="en-US" b="1" dirty="0">
                <a:latin typeface="Consolas" panose="020B0609020204030204" pitchFamily="49" charset="0"/>
                <a:cs typeface="Consolas" panose="020B0609020204030204" pitchFamily="49" charset="0"/>
              </a:rPr>
              <a:t> </a:t>
            </a:r>
            <a:r>
              <a:rPr lang="en-US" i="1" dirty="0">
                <a:latin typeface="Consolas" panose="020B0609020204030204" pitchFamily="49" charset="0"/>
                <a:cs typeface="Consolas" panose="020B0609020204030204" pitchFamily="49" charset="0"/>
              </a:rPr>
              <a:t>autonomous-system </a:t>
            </a:r>
            <a:r>
              <a:rPr lang="en-US" dirty="0"/>
              <a:t>global configuration command to enter </a:t>
            </a:r>
            <a:r>
              <a:rPr lang="en-US" dirty="0" smtClean="0"/>
              <a:t>BGP configuration </a:t>
            </a:r>
            <a:r>
              <a:rPr lang="en-US" dirty="0"/>
              <a:t>mode and identify the local autonomous system in which this </a:t>
            </a:r>
            <a:r>
              <a:rPr lang="en-US" dirty="0" smtClean="0"/>
              <a:t>router belongs</a:t>
            </a:r>
            <a:r>
              <a:rPr lang="en-US" dirty="0"/>
              <a:t>. </a:t>
            </a:r>
            <a:endParaRPr lang="en-US" dirty="0" smtClean="0"/>
          </a:p>
          <a:p>
            <a:r>
              <a:rPr lang="en-US" dirty="0" smtClean="0"/>
              <a:t>The </a:t>
            </a:r>
            <a:r>
              <a:rPr lang="en-US" dirty="0"/>
              <a:t>BGP process needs to be informed of its autonomous system so that when </a:t>
            </a:r>
            <a:r>
              <a:rPr lang="en-US" dirty="0" smtClean="0"/>
              <a:t>BGP neighbors </a:t>
            </a:r>
            <a:r>
              <a:rPr lang="en-US" dirty="0"/>
              <a:t>are configured it can determine whether they are </a:t>
            </a:r>
            <a:r>
              <a:rPr lang="en-US" dirty="0" err="1"/>
              <a:t>iBGP</a:t>
            </a:r>
            <a:r>
              <a:rPr lang="en-US" dirty="0"/>
              <a:t> or </a:t>
            </a:r>
            <a:r>
              <a:rPr lang="en-US" dirty="0" err="1"/>
              <a:t>eBGP</a:t>
            </a:r>
            <a:r>
              <a:rPr lang="en-US" dirty="0"/>
              <a:t> neighbors.</a:t>
            </a:r>
          </a:p>
          <a:p>
            <a:r>
              <a:rPr lang="en-US" dirty="0" smtClean="0"/>
              <a:t>Only </a:t>
            </a:r>
            <a:r>
              <a:rPr lang="en-US" dirty="0"/>
              <a:t>one instance of BGP can be configured on a router at a time. For example, if </a:t>
            </a:r>
            <a:r>
              <a:rPr lang="en-US" dirty="0" smtClean="0"/>
              <a:t>you configure </a:t>
            </a:r>
            <a:r>
              <a:rPr lang="en-US" dirty="0"/>
              <a:t>your router in autonomous system 65000 and then try to configure the </a:t>
            </a:r>
            <a:r>
              <a:rPr lang="en-US" b="1" dirty="0" smtClean="0"/>
              <a:t>router </a:t>
            </a:r>
            <a:r>
              <a:rPr lang="en-US" b="1" dirty="0" err="1" smtClean="0"/>
              <a:t>bgp</a:t>
            </a:r>
            <a:r>
              <a:rPr lang="en-US" b="1" dirty="0" smtClean="0"/>
              <a:t> </a:t>
            </a:r>
            <a:r>
              <a:rPr lang="en-US" b="1" dirty="0"/>
              <a:t>65100 </a:t>
            </a:r>
            <a:r>
              <a:rPr lang="en-US" dirty="0"/>
              <a:t>command, the router informs you that you are currently configured </a:t>
            </a:r>
            <a:r>
              <a:rPr lang="en-US" dirty="0" smtClean="0"/>
              <a:t>for autonomous </a:t>
            </a:r>
            <a:r>
              <a:rPr lang="en-US" dirty="0"/>
              <a:t>system 65000.</a:t>
            </a:r>
          </a:p>
        </p:txBody>
      </p:sp>
    </p:spTree>
    <p:extLst>
      <p:ext uri="{BB962C8B-B14F-4D97-AF65-F5344CB8AC3E}">
        <p14:creationId xmlns:p14="http://schemas.microsoft.com/office/powerpoint/2010/main" val="373280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Path Vector Characteristics</a:t>
            </a:r>
          </a:p>
        </p:txBody>
      </p:sp>
      <p:sp>
        <p:nvSpPr>
          <p:cNvPr id="3" name="Content Placeholder 2"/>
          <p:cNvSpPr>
            <a:spLocks noGrp="1"/>
          </p:cNvSpPr>
          <p:nvPr>
            <p:ph idx="1"/>
          </p:nvPr>
        </p:nvSpPr>
        <p:spPr/>
        <p:txBody>
          <a:bodyPr>
            <a:normAutofit/>
          </a:bodyPr>
          <a:lstStyle/>
          <a:p>
            <a:r>
              <a:rPr lang="en-US" dirty="0"/>
              <a:t>The path </a:t>
            </a:r>
            <a:r>
              <a:rPr lang="en-US" dirty="0" smtClean="0"/>
              <a:t>vector information </a:t>
            </a:r>
            <a:r>
              <a:rPr lang="en-US" dirty="0"/>
              <a:t>includes a list of the full path of BGP autonomous system numbers (</a:t>
            </a:r>
            <a:r>
              <a:rPr lang="en-US" dirty="0" smtClean="0"/>
              <a:t>hop by </a:t>
            </a:r>
            <a:r>
              <a:rPr lang="en-US" dirty="0"/>
              <a:t>hop) necessary to reach a destination network; this is the </a:t>
            </a:r>
            <a:r>
              <a:rPr lang="en-US" i="1" dirty="0"/>
              <a:t>AS-path </a:t>
            </a:r>
            <a:r>
              <a:rPr lang="en-US" dirty="0"/>
              <a:t>attribute</a:t>
            </a:r>
            <a:r>
              <a:rPr lang="en-US" dirty="0" smtClean="0"/>
              <a:t>.</a:t>
            </a:r>
          </a:p>
          <a:p>
            <a:r>
              <a:rPr lang="en-US" dirty="0"/>
              <a:t>The autonomous system path information is used to construct a loop-free </a:t>
            </a:r>
            <a:r>
              <a:rPr lang="en-US" dirty="0" smtClean="0"/>
              <a:t>graph, since router running BGP </a:t>
            </a:r>
            <a:r>
              <a:rPr lang="en-US" dirty="0"/>
              <a:t>does not accept a routing update that already includes its autonomous </a:t>
            </a:r>
            <a:r>
              <a:rPr lang="en-US" dirty="0" smtClean="0"/>
              <a:t>system number </a:t>
            </a:r>
            <a:r>
              <a:rPr lang="en-US" dirty="0"/>
              <a:t>in the path </a:t>
            </a:r>
            <a:r>
              <a:rPr lang="en-US" dirty="0" smtClean="0"/>
              <a:t>list.</a:t>
            </a:r>
          </a:p>
        </p:txBody>
      </p:sp>
      <p:pic>
        <p:nvPicPr>
          <p:cNvPr id="4" name="Picture 3"/>
          <p:cNvPicPr>
            <a:picLocks noChangeAspect="1"/>
          </p:cNvPicPr>
          <p:nvPr/>
        </p:nvPicPr>
        <p:blipFill>
          <a:blip r:embed="rId3"/>
          <a:stretch>
            <a:fillRect/>
          </a:stretch>
        </p:blipFill>
        <p:spPr>
          <a:xfrm>
            <a:off x="898521" y="4059439"/>
            <a:ext cx="7282113" cy="2095177"/>
          </a:xfrm>
          <a:prstGeom prst="rect">
            <a:avLst/>
          </a:prstGeom>
        </p:spPr>
      </p:pic>
    </p:spTree>
    <p:extLst>
      <p:ext uri="{BB962C8B-B14F-4D97-AF65-F5344CB8AC3E}">
        <p14:creationId xmlns:p14="http://schemas.microsoft.com/office/powerpoint/2010/main" val="2582314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Defining BGP Neighbors and Activating BGP Sessions</a:t>
            </a:r>
          </a:p>
        </p:txBody>
      </p:sp>
      <p:sp>
        <p:nvSpPr>
          <p:cNvPr id="3" name="Content Placeholder 2"/>
          <p:cNvSpPr>
            <a:spLocks noGrp="1"/>
          </p:cNvSpPr>
          <p:nvPr>
            <p:ph idx="1"/>
          </p:nvPr>
        </p:nvSpPr>
        <p:spPr/>
        <p:txBody>
          <a:bodyPr/>
          <a:lstStyle/>
          <a:p>
            <a:r>
              <a:rPr lang="en-US" dirty="0"/>
              <a:t>Use the </a:t>
            </a:r>
            <a:r>
              <a:rPr lang="en-US" b="1" dirty="0">
                <a:latin typeface="Consolas" panose="020B0609020204030204" pitchFamily="49" charset="0"/>
                <a:cs typeface="Consolas" panose="020B0609020204030204" pitchFamily="49" charset="0"/>
              </a:rPr>
              <a:t>neighbor </a:t>
            </a:r>
            <a:r>
              <a:rPr lang="en-US" i="1" dirty="0" err="1">
                <a:latin typeface="Consolas" panose="020B0609020204030204" pitchFamily="49" charset="0"/>
                <a:cs typeface="Consolas" panose="020B0609020204030204" pitchFamily="49" charset="0"/>
              </a:rPr>
              <a:t>ip</a:t>
            </a:r>
            <a:r>
              <a:rPr lang="en-US" i="1" dirty="0">
                <a:latin typeface="Consolas" panose="020B0609020204030204" pitchFamily="49" charset="0"/>
                <a:cs typeface="Consolas" panose="020B0609020204030204" pitchFamily="49" charset="0"/>
              </a:rPr>
              <a:t>-address </a:t>
            </a:r>
            <a:r>
              <a:rPr lang="en-US" b="1" dirty="0">
                <a:latin typeface="Consolas" panose="020B0609020204030204" pitchFamily="49" charset="0"/>
                <a:cs typeface="Consolas" panose="020B0609020204030204" pitchFamily="49" charset="0"/>
              </a:rPr>
              <a:t>remote-as </a:t>
            </a:r>
            <a:r>
              <a:rPr lang="en-US" i="1" dirty="0">
                <a:latin typeface="Consolas" panose="020B0609020204030204" pitchFamily="49" charset="0"/>
                <a:cs typeface="Consolas" panose="020B0609020204030204" pitchFamily="49" charset="0"/>
              </a:rPr>
              <a:t>autonomous-system</a:t>
            </a:r>
            <a:r>
              <a:rPr lang="en-US" i="1" dirty="0"/>
              <a:t> </a:t>
            </a:r>
            <a:r>
              <a:rPr lang="en-US" dirty="0"/>
              <a:t>router configuration </a:t>
            </a:r>
            <a:r>
              <a:rPr lang="en-US" dirty="0" smtClean="0"/>
              <a:t>command to </a:t>
            </a:r>
            <a:r>
              <a:rPr lang="en-US" dirty="0"/>
              <a:t>activate a BGP session for external and internal neighbors and to identify a </a:t>
            </a:r>
            <a:r>
              <a:rPr lang="en-US" dirty="0" smtClean="0"/>
              <a:t>peer router </a:t>
            </a:r>
            <a:r>
              <a:rPr lang="en-US" dirty="0"/>
              <a:t>with which the local router will establish a </a:t>
            </a:r>
            <a:r>
              <a:rPr lang="en-US" dirty="0" smtClean="0"/>
              <a:t>session.</a:t>
            </a:r>
            <a:endParaRPr lang="en-US" dirty="0"/>
          </a:p>
        </p:txBody>
      </p:sp>
      <p:pic>
        <p:nvPicPr>
          <p:cNvPr id="4" name="Picture 3"/>
          <p:cNvPicPr>
            <a:picLocks noChangeAspect="1"/>
          </p:cNvPicPr>
          <p:nvPr/>
        </p:nvPicPr>
        <p:blipFill>
          <a:blip r:embed="rId2"/>
          <a:stretch>
            <a:fillRect/>
          </a:stretch>
        </p:blipFill>
        <p:spPr>
          <a:xfrm>
            <a:off x="450935" y="4174767"/>
            <a:ext cx="8544399" cy="1452923"/>
          </a:xfrm>
          <a:prstGeom prst="rect">
            <a:avLst/>
          </a:prstGeom>
        </p:spPr>
      </p:pic>
    </p:spTree>
    <p:extLst>
      <p:ext uri="{BB962C8B-B14F-4D97-AF65-F5344CB8AC3E}">
        <p14:creationId xmlns:p14="http://schemas.microsoft.com/office/powerpoint/2010/main" val="409763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Configuration Example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51978" y="1108037"/>
            <a:ext cx="6833644" cy="2696617"/>
          </a:xfrm>
          <a:prstGeom prst="rect">
            <a:avLst/>
          </a:prstGeom>
        </p:spPr>
      </p:pic>
      <p:pic>
        <p:nvPicPr>
          <p:cNvPr id="5" name="Picture 4"/>
          <p:cNvPicPr>
            <a:picLocks noChangeAspect="1"/>
          </p:cNvPicPr>
          <p:nvPr/>
        </p:nvPicPr>
        <p:blipFill>
          <a:blip r:embed="rId3"/>
          <a:stretch>
            <a:fillRect/>
          </a:stretch>
        </p:blipFill>
        <p:spPr>
          <a:xfrm>
            <a:off x="776613" y="3769135"/>
            <a:ext cx="7777528" cy="1024208"/>
          </a:xfrm>
          <a:prstGeom prst="rect">
            <a:avLst/>
          </a:prstGeom>
        </p:spPr>
      </p:pic>
      <p:pic>
        <p:nvPicPr>
          <p:cNvPr id="6" name="Picture 5"/>
          <p:cNvPicPr>
            <a:picLocks noChangeAspect="1"/>
          </p:cNvPicPr>
          <p:nvPr/>
        </p:nvPicPr>
        <p:blipFill>
          <a:blip r:embed="rId4"/>
          <a:stretch>
            <a:fillRect/>
          </a:stretch>
        </p:blipFill>
        <p:spPr>
          <a:xfrm>
            <a:off x="776613" y="4793343"/>
            <a:ext cx="7777528" cy="745782"/>
          </a:xfrm>
          <a:prstGeom prst="rect">
            <a:avLst/>
          </a:prstGeom>
        </p:spPr>
      </p:pic>
      <p:pic>
        <p:nvPicPr>
          <p:cNvPr id="7" name="Picture 6"/>
          <p:cNvPicPr>
            <a:picLocks noChangeAspect="1"/>
          </p:cNvPicPr>
          <p:nvPr/>
        </p:nvPicPr>
        <p:blipFill>
          <a:blip r:embed="rId5"/>
          <a:stretch>
            <a:fillRect/>
          </a:stretch>
        </p:blipFill>
        <p:spPr>
          <a:xfrm>
            <a:off x="776613" y="5539125"/>
            <a:ext cx="7777528" cy="775614"/>
          </a:xfrm>
          <a:prstGeom prst="rect">
            <a:avLst/>
          </a:prstGeom>
        </p:spPr>
      </p:pic>
      <p:sp>
        <p:nvSpPr>
          <p:cNvPr id="8" name="TextBox 7"/>
          <p:cNvSpPr txBox="1"/>
          <p:nvPr/>
        </p:nvSpPr>
        <p:spPr>
          <a:xfrm>
            <a:off x="7209425" y="4145871"/>
            <a:ext cx="576197" cy="341632"/>
          </a:xfrm>
          <a:prstGeom prst="rect">
            <a:avLst/>
          </a:prstGeom>
          <a:noFill/>
        </p:spPr>
        <p:txBody>
          <a:bodyPr wrap="square" rtlCol="0">
            <a:spAutoFit/>
          </a:bodyPr>
          <a:lstStyle/>
          <a:p>
            <a:r>
              <a:rPr lang="en-US" sz="1800" dirty="0" smtClean="0">
                <a:latin typeface="Consolas" panose="020B0609020204030204" pitchFamily="49" charset="0"/>
                <a:cs typeface="Consolas" panose="020B0609020204030204" pitchFamily="49" charset="0"/>
              </a:rPr>
              <a:t>R1</a:t>
            </a:r>
            <a:endParaRPr lang="en-US" dirty="0">
              <a:latin typeface="Consolas" panose="020B0609020204030204" pitchFamily="49" charset="0"/>
              <a:cs typeface="Consolas" panose="020B0609020204030204" pitchFamily="49" charset="0"/>
            </a:endParaRPr>
          </a:p>
        </p:txBody>
      </p:sp>
      <p:sp>
        <p:nvSpPr>
          <p:cNvPr id="9" name="TextBox 8"/>
          <p:cNvSpPr txBox="1"/>
          <p:nvPr/>
        </p:nvSpPr>
        <p:spPr>
          <a:xfrm>
            <a:off x="7209424" y="4979685"/>
            <a:ext cx="576197" cy="341632"/>
          </a:xfrm>
          <a:prstGeom prst="rect">
            <a:avLst/>
          </a:prstGeom>
          <a:noFill/>
        </p:spPr>
        <p:txBody>
          <a:bodyPr wrap="square" rtlCol="0">
            <a:spAutoFit/>
          </a:bodyPr>
          <a:lstStyle/>
          <a:p>
            <a:r>
              <a:rPr lang="en-US" sz="1800" dirty="0" smtClean="0">
                <a:latin typeface="Consolas" panose="020B0609020204030204" pitchFamily="49" charset="0"/>
                <a:cs typeface="Consolas" panose="020B0609020204030204" pitchFamily="49" charset="0"/>
              </a:rPr>
              <a:t>R2</a:t>
            </a:r>
            <a:endParaRPr lang="en-US" dirty="0">
              <a:latin typeface="Consolas" panose="020B0609020204030204" pitchFamily="49" charset="0"/>
              <a:cs typeface="Consolas" panose="020B0609020204030204" pitchFamily="49" charset="0"/>
            </a:endParaRPr>
          </a:p>
        </p:txBody>
      </p:sp>
      <p:sp>
        <p:nvSpPr>
          <p:cNvPr id="10" name="TextBox 9"/>
          <p:cNvSpPr txBox="1"/>
          <p:nvPr/>
        </p:nvSpPr>
        <p:spPr>
          <a:xfrm>
            <a:off x="7209423" y="5756116"/>
            <a:ext cx="576197" cy="341632"/>
          </a:xfrm>
          <a:prstGeom prst="rect">
            <a:avLst/>
          </a:prstGeom>
          <a:noFill/>
        </p:spPr>
        <p:txBody>
          <a:bodyPr wrap="square" rtlCol="0">
            <a:spAutoFit/>
          </a:bodyPr>
          <a:lstStyle/>
          <a:p>
            <a:r>
              <a:rPr lang="en-US" sz="1800" dirty="0" smtClean="0">
                <a:latin typeface="Consolas" panose="020B0609020204030204" pitchFamily="49" charset="0"/>
                <a:cs typeface="Consolas" panose="020B0609020204030204" pitchFamily="49" charset="0"/>
              </a:rPr>
              <a:t>R3</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6472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BGP Configuration and Verification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31227" y="1882169"/>
            <a:ext cx="8016702" cy="3733739"/>
          </a:xfrm>
          <a:prstGeom prst="rect">
            <a:avLst/>
          </a:prstGeom>
        </p:spPr>
      </p:pic>
    </p:spTree>
    <p:extLst>
      <p:ext uri="{BB962C8B-B14F-4D97-AF65-F5344CB8AC3E}">
        <p14:creationId xmlns:p14="http://schemas.microsoft.com/office/powerpoint/2010/main" val="2460973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and Verifying an </a:t>
            </a:r>
            <a:r>
              <a:rPr lang="en-US" dirty="0" err="1"/>
              <a:t>eBGP</a:t>
            </a:r>
            <a:r>
              <a:rPr lang="en-US" dirty="0"/>
              <a:t> Session</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8195" y="1642111"/>
            <a:ext cx="8318274" cy="848836"/>
          </a:xfrm>
          <a:prstGeom prst="rect">
            <a:avLst/>
          </a:prstGeom>
        </p:spPr>
      </p:pic>
      <p:pic>
        <p:nvPicPr>
          <p:cNvPr id="5" name="Picture 4"/>
          <p:cNvPicPr>
            <a:picLocks noChangeAspect="1"/>
          </p:cNvPicPr>
          <p:nvPr/>
        </p:nvPicPr>
        <p:blipFill>
          <a:blip r:embed="rId3"/>
          <a:stretch>
            <a:fillRect/>
          </a:stretch>
        </p:blipFill>
        <p:spPr>
          <a:xfrm>
            <a:off x="443247" y="2704516"/>
            <a:ext cx="8318274" cy="752134"/>
          </a:xfrm>
          <a:prstGeom prst="rect">
            <a:avLst/>
          </a:prstGeom>
        </p:spPr>
      </p:pic>
      <p:pic>
        <p:nvPicPr>
          <p:cNvPr id="6" name="Picture 5"/>
          <p:cNvPicPr>
            <a:picLocks noChangeAspect="1"/>
          </p:cNvPicPr>
          <p:nvPr/>
        </p:nvPicPr>
        <p:blipFill>
          <a:blip r:embed="rId4"/>
          <a:stretch>
            <a:fillRect/>
          </a:stretch>
        </p:blipFill>
        <p:spPr>
          <a:xfrm>
            <a:off x="438603" y="3848771"/>
            <a:ext cx="8361152" cy="1568736"/>
          </a:xfrm>
          <a:prstGeom prst="rect">
            <a:avLst/>
          </a:prstGeom>
        </p:spPr>
      </p:pic>
    </p:spTree>
    <p:extLst>
      <p:ext uri="{BB962C8B-B14F-4D97-AF65-F5344CB8AC3E}">
        <p14:creationId xmlns:p14="http://schemas.microsoft.com/office/powerpoint/2010/main" val="394446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a:t>
            </a:r>
            <a:r>
              <a:rPr lang="en-US" dirty="0" smtClean="0"/>
              <a:t>an </a:t>
            </a:r>
            <a:r>
              <a:rPr lang="en-US" dirty="0" err="1" smtClean="0"/>
              <a:t>eBGP</a:t>
            </a:r>
            <a:r>
              <a:rPr lang="en-US" dirty="0" smtClean="0"/>
              <a:t> </a:t>
            </a:r>
            <a:r>
              <a:rPr lang="en-US" dirty="0"/>
              <a:t>Session</a:t>
            </a:r>
          </a:p>
        </p:txBody>
      </p:sp>
      <p:sp>
        <p:nvSpPr>
          <p:cNvPr id="3" name="Content Placeholder 2"/>
          <p:cNvSpPr>
            <a:spLocks noGrp="1"/>
          </p:cNvSpPr>
          <p:nvPr>
            <p:ph idx="1"/>
          </p:nvPr>
        </p:nvSpPr>
        <p:spPr>
          <a:xfrm>
            <a:off x="279401" y="2676773"/>
            <a:ext cx="8520354" cy="3637966"/>
          </a:xfrm>
        </p:spPr>
        <p:txBody>
          <a:bodyPr>
            <a:normAutofit fontScale="92500" lnSpcReduction="10000"/>
          </a:bodyPr>
          <a:lstStyle/>
          <a:p>
            <a:pPr marL="0" indent="0">
              <a:buNone/>
            </a:pPr>
            <a:r>
              <a:rPr lang="en-US" dirty="0"/>
              <a:t>The first part of this command output describes the local router:</a:t>
            </a:r>
          </a:p>
          <a:p>
            <a:r>
              <a:rPr lang="en-US" b="1" dirty="0" smtClean="0"/>
              <a:t>BGP </a:t>
            </a:r>
            <a:r>
              <a:rPr lang="en-US" b="1" dirty="0"/>
              <a:t>router identifier: </a:t>
            </a:r>
            <a:r>
              <a:rPr lang="en-US" dirty="0"/>
              <a:t>The IP address that all other BGP speakers recognize as </a:t>
            </a:r>
            <a:r>
              <a:rPr lang="en-US" dirty="0" smtClean="0"/>
              <a:t>representing this </a:t>
            </a:r>
            <a:r>
              <a:rPr lang="en-US" dirty="0"/>
              <a:t>router</a:t>
            </a:r>
          </a:p>
          <a:p>
            <a:r>
              <a:rPr lang="en-US" b="1" dirty="0" smtClean="0"/>
              <a:t>Local </a:t>
            </a:r>
            <a:r>
              <a:rPr lang="en-US" b="1" dirty="0"/>
              <a:t>AS number: </a:t>
            </a:r>
            <a:r>
              <a:rPr lang="en-US" dirty="0"/>
              <a:t>The local router’s autonomous system </a:t>
            </a:r>
            <a:r>
              <a:rPr lang="en-US" dirty="0" smtClean="0"/>
              <a:t>number </a:t>
            </a:r>
          </a:p>
          <a:p>
            <a:pPr marL="0" indent="0">
              <a:buNone/>
            </a:pPr>
            <a:r>
              <a:rPr lang="en-US" dirty="0" smtClean="0"/>
              <a:t>The </a:t>
            </a:r>
            <a:r>
              <a:rPr lang="en-US" dirty="0"/>
              <a:t>next part of this command output describes the BGP table:</a:t>
            </a:r>
          </a:p>
          <a:p>
            <a:r>
              <a:rPr lang="en-US" b="1" dirty="0" smtClean="0"/>
              <a:t>BGP </a:t>
            </a:r>
            <a:r>
              <a:rPr lang="en-US" b="1" dirty="0"/>
              <a:t>table version: </a:t>
            </a:r>
            <a:r>
              <a:rPr lang="en-US" dirty="0"/>
              <a:t>This is the version number of the local BGP table; it </a:t>
            </a:r>
            <a:r>
              <a:rPr lang="en-US" dirty="0" smtClean="0"/>
              <a:t>increases when </a:t>
            </a:r>
            <a:r>
              <a:rPr lang="en-US" dirty="0"/>
              <a:t>the BGP table changes.</a:t>
            </a:r>
          </a:p>
          <a:p>
            <a:r>
              <a:rPr lang="en-US" b="1" dirty="0" smtClean="0"/>
              <a:t>Main </a:t>
            </a:r>
            <a:r>
              <a:rPr lang="en-US" b="1" dirty="0"/>
              <a:t>routing table version: </a:t>
            </a:r>
            <a:r>
              <a:rPr lang="en-US" dirty="0"/>
              <a:t>This is the last version of BGP database that was </a:t>
            </a:r>
            <a:r>
              <a:rPr lang="en-US" dirty="0" smtClean="0"/>
              <a:t>injected into </a:t>
            </a:r>
            <a:r>
              <a:rPr lang="en-US" dirty="0"/>
              <a:t>the main routing table</a:t>
            </a:r>
            <a:r>
              <a:rPr lang="en-US" dirty="0" smtClean="0"/>
              <a:t>.</a:t>
            </a:r>
            <a:endParaRPr lang="en-US" dirty="0"/>
          </a:p>
        </p:txBody>
      </p:sp>
      <p:pic>
        <p:nvPicPr>
          <p:cNvPr id="4" name="Picture 3"/>
          <p:cNvPicPr>
            <a:picLocks noChangeAspect="1"/>
          </p:cNvPicPr>
          <p:nvPr/>
        </p:nvPicPr>
        <p:blipFill>
          <a:blip r:embed="rId2"/>
          <a:stretch>
            <a:fillRect/>
          </a:stretch>
        </p:blipFill>
        <p:spPr>
          <a:xfrm>
            <a:off x="359002" y="1108037"/>
            <a:ext cx="8361152" cy="1568736"/>
          </a:xfrm>
          <a:prstGeom prst="rect">
            <a:avLst/>
          </a:prstGeom>
        </p:spPr>
      </p:pic>
    </p:spTree>
    <p:extLst>
      <p:ext uri="{BB962C8B-B14F-4D97-AF65-F5344CB8AC3E}">
        <p14:creationId xmlns:p14="http://schemas.microsoft.com/office/powerpoint/2010/main" val="2911255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an </a:t>
            </a:r>
            <a:r>
              <a:rPr lang="en-US" dirty="0" err="1" smtClean="0"/>
              <a:t>eBGP</a:t>
            </a:r>
            <a:r>
              <a:rPr lang="en-US" dirty="0" smtClean="0"/>
              <a:t> </a:t>
            </a:r>
            <a:r>
              <a:rPr lang="en-US" dirty="0"/>
              <a:t>Session</a:t>
            </a:r>
          </a:p>
        </p:txBody>
      </p:sp>
      <p:sp>
        <p:nvSpPr>
          <p:cNvPr id="3" name="Content Placeholder 2"/>
          <p:cNvSpPr>
            <a:spLocks noGrp="1"/>
          </p:cNvSpPr>
          <p:nvPr>
            <p:ph idx="1"/>
          </p:nvPr>
        </p:nvSpPr>
        <p:spPr/>
        <p:txBody>
          <a:bodyPr>
            <a:normAutofit fontScale="62500" lnSpcReduction="20000"/>
          </a:bodyPr>
          <a:lstStyle/>
          <a:p>
            <a:pPr marL="0" indent="0">
              <a:buNone/>
            </a:pPr>
            <a:r>
              <a:rPr lang="en-US" sz="2600" dirty="0"/>
              <a:t>The rest of this command output describes the current neighbor status, one for </a:t>
            </a:r>
            <a:r>
              <a:rPr lang="en-US" sz="2600" dirty="0" smtClean="0"/>
              <a:t>each configured </a:t>
            </a:r>
            <a:r>
              <a:rPr lang="en-US" sz="2600" dirty="0"/>
              <a:t>neighbor:</a:t>
            </a:r>
          </a:p>
          <a:p>
            <a:r>
              <a:rPr lang="en-US" sz="2600" b="1" dirty="0" smtClean="0"/>
              <a:t>Neighbor</a:t>
            </a:r>
            <a:r>
              <a:rPr lang="en-US" sz="2600" b="1" dirty="0"/>
              <a:t>: </a:t>
            </a:r>
            <a:r>
              <a:rPr lang="en-US" sz="2600" dirty="0"/>
              <a:t>The IP address, used in the </a:t>
            </a:r>
            <a:r>
              <a:rPr lang="en-US" sz="2600" b="1" dirty="0"/>
              <a:t>neighbor </a:t>
            </a:r>
            <a:r>
              <a:rPr lang="en-US" sz="2600" dirty="0" smtClean="0"/>
              <a:t>statement</a:t>
            </a:r>
            <a:endParaRPr lang="en-US" sz="2600" dirty="0"/>
          </a:p>
          <a:p>
            <a:r>
              <a:rPr lang="en-US" sz="2600" b="1" dirty="0" smtClean="0"/>
              <a:t>Version </a:t>
            </a:r>
            <a:r>
              <a:rPr lang="en-US" sz="2600" b="1" dirty="0"/>
              <a:t>(V): </a:t>
            </a:r>
            <a:r>
              <a:rPr lang="en-US" sz="2600" dirty="0"/>
              <a:t>The version of BGP this router is running with the listed neighbor.</a:t>
            </a:r>
          </a:p>
          <a:p>
            <a:r>
              <a:rPr lang="en-US" sz="2600" b="1" dirty="0" smtClean="0"/>
              <a:t>AS</a:t>
            </a:r>
            <a:r>
              <a:rPr lang="en-US" sz="2600" b="1" dirty="0"/>
              <a:t>: </a:t>
            </a:r>
            <a:r>
              <a:rPr lang="en-US" sz="2600" dirty="0"/>
              <a:t>The listed neighbor’s autonomous system number.</a:t>
            </a:r>
          </a:p>
          <a:p>
            <a:r>
              <a:rPr lang="en-US" sz="2600" b="1" dirty="0" smtClean="0"/>
              <a:t>Messages </a:t>
            </a:r>
            <a:r>
              <a:rPr lang="en-US" sz="2600" b="1" dirty="0"/>
              <a:t>received (</a:t>
            </a:r>
            <a:r>
              <a:rPr lang="en-US" sz="2600" b="1" dirty="0" err="1"/>
              <a:t>MsgRcvd</a:t>
            </a:r>
            <a:r>
              <a:rPr lang="en-US" sz="2600" b="1" dirty="0"/>
              <a:t>): </a:t>
            </a:r>
            <a:r>
              <a:rPr lang="en-US" sz="2600" dirty="0"/>
              <a:t>The number of BGP messages received from </a:t>
            </a:r>
            <a:r>
              <a:rPr lang="en-US" sz="2600" dirty="0" smtClean="0"/>
              <a:t>this neighbor</a:t>
            </a:r>
            <a:r>
              <a:rPr lang="en-US" sz="2600" dirty="0"/>
              <a:t>.</a:t>
            </a:r>
          </a:p>
          <a:p>
            <a:r>
              <a:rPr lang="en-US" sz="2600" b="1" dirty="0" smtClean="0"/>
              <a:t>Messages </a:t>
            </a:r>
            <a:r>
              <a:rPr lang="en-US" sz="2600" b="1" dirty="0"/>
              <a:t>sent (</a:t>
            </a:r>
            <a:r>
              <a:rPr lang="en-US" sz="2600" b="1" dirty="0" err="1"/>
              <a:t>MsgSent</a:t>
            </a:r>
            <a:r>
              <a:rPr lang="en-US" sz="2600" b="1" dirty="0"/>
              <a:t>): </a:t>
            </a:r>
            <a:r>
              <a:rPr lang="en-US" sz="2600" dirty="0"/>
              <a:t>The number of BGP messages sent to this neighbor.</a:t>
            </a:r>
          </a:p>
          <a:p>
            <a:r>
              <a:rPr lang="en-US" sz="2600" b="1" dirty="0" err="1" smtClean="0"/>
              <a:t>TblVer</a:t>
            </a:r>
            <a:r>
              <a:rPr lang="en-US" sz="2600" b="1" dirty="0"/>
              <a:t>: </a:t>
            </a:r>
            <a:r>
              <a:rPr lang="en-US" sz="2600" dirty="0"/>
              <a:t>The last version of the BGP table that was sent to this neighbor.</a:t>
            </a:r>
          </a:p>
          <a:p>
            <a:r>
              <a:rPr lang="en-US" sz="2600" b="1" dirty="0" smtClean="0"/>
              <a:t>In </a:t>
            </a:r>
            <a:r>
              <a:rPr lang="en-US" sz="2600" b="1" dirty="0"/>
              <a:t>queue (</a:t>
            </a:r>
            <a:r>
              <a:rPr lang="en-US" sz="2600" b="1" dirty="0" err="1"/>
              <a:t>InQ</a:t>
            </a:r>
            <a:r>
              <a:rPr lang="en-US" sz="2600" b="1" dirty="0"/>
              <a:t>): </a:t>
            </a:r>
            <a:r>
              <a:rPr lang="en-US" sz="2600" dirty="0"/>
              <a:t>The number of messages from this neighbor that are waiting to </a:t>
            </a:r>
            <a:r>
              <a:rPr lang="en-US" sz="2600" dirty="0" smtClean="0"/>
              <a:t>be processed</a:t>
            </a:r>
            <a:r>
              <a:rPr lang="en-US" sz="2600" dirty="0"/>
              <a:t>.</a:t>
            </a:r>
          </a:p>
          <a:p>
            <a:r>
              <a:rPr lang="en-US" sz="2600" b="1" dirty="0" smtClean="0"/>
              <a:t>Out </a:t>
            </a:r>
            <a:r>
              <a:rPr lang="en-US" sz="2600" b="1" dirty="0"/>
              <a:t>queue (</a:t>
            </a:r>
            <a:r>
              <a:rPr lang="en-US" sz="2600" b="1" dirty="0" err="1"/>
              <a:t>OutQ</a:t>
            </a:r>
            <a:r>
              <a:rPr lang="en-US" sz="2600" b="1" dirty="0"/>
              <a:t>): </a:t>
            </a:r>
            <a:r>
              <a:rPr lang="en-US" sz="2600" dirty="0"/>
              <a:t>The number of messages queued and waiting to be sent to </a:t>
            </a:r>
            <a:r>
              <a:rPr lang="en-US" sz="2600" dirty="0" smtClean="0"/>
              <a:t>this neighbor</a:t>
            </a:r>
            <a:r>
              <a:rPr lang="en-US" sz="2600" dirty="0"/>
              <a:t>. TCP flow control prevents this router from overwhelming a neighbor </a:t>
            </a:r>
            <a:r>
              <a:rPr lang="en-US" sz="2600" dirty="0" smtClean="0"/>
              <a:t>with a </a:t>
            </a:r>
            <a:r>
              <a:rPr lang="en-US" sz="2600" dirty="0"/>
              <a:t>large update.</a:t>
            </a:r>
          </a:p>
          <a:p>
            <a:r>
              <a:rPr lang="en-US" sz="2600" b="1" dirty="0" smtClean="0"/>
              <a:t>Up/down</a:t>
            </a:r>
            <a:r>
              <a:rPr lang="en-US" sz="2600" b="1" dirty="0"/>
              <a:t>: </a:t>
            </a:r>
            <a:r>
              <a:rPr lang="en-US" sz="2600" dirty="0"/>
              <a:t>The length of time this neighbor has been in the current BGP state (</a:t>
            </a:r>
            <a:r>
              <a:rPr lang="en-US" sz="2600" dirty="0" smtClean="0"/>
              <a:t>established, active</a:t>
            </a:r>
            <a:r>
              <a:rPr lang="en-US" sz="2600" dirty="0"/>
              <a:t>, or idle).</a:t>
            </a:r>
          </a:p>
          <a:p>
            <a:r>
              <a:rPr lang="en-US" sz="2600" b="1" dirty="0" smtClean="0"/>
              <a:t>State</a:t>
            </a:r>
            <a:r>
              <a:rPr lang="en-US" sz="2600" b="1" dirty="0"/>
              <a:t>: </a:t>
            </a:r>
            <a:r>
              <a:rPr lang="en-US" sz="2600" dirty="0"/>
              <a:t>The current state of the BGP session </a:t>
            </a:r>
            <a:r>
              <a:rPr lang="en-US" sz="2600" b="1" dirty="0"/>
              <a:t>: </a:t>
            </a:r>
            <a:r>
              <a:rPr lang="en-US" sz="2600" dirty="0"/>
              <a:t>active, idle, open sent, open </a:t>
            </a:r>
            <a:r>
              <a:rPr lang="en-US" sz="2600" dirty="0" smtClean="0"/>
              <a:t>confirm, or </a:t>
            </a:r>
            <a:r>
              <a:rPr lang="en-US" sz="2600" dirty="0"/>
              <a:t>idle (admin). </a:t>
            </a:r>
            <a:endParaRPr lang="en-US" sz="2600" dirty="0" smtClean="0"/>
          </a:p>
          <a:p>
            <a:r>
              <a:rPr lang="en-US" sz="2600" b="1" dirty="0" smtClean="0"/>
              <a:t>Prefix </a:t>
            </a:r>
            <a:r>
              <a:rPr lang="en-US" sz="2600" b="1" dirty="0"/>
              <a:t>received (</a:t>
            </a:r>
            <a:r>
              <a:rPr lang="en-US" sz="2600" b="1" dirty="0" err="1"/>
              <a:t>PfxRcd</a:t>
            </a:r>
            <a:r>
              <a:rPr lang="en-US" sz="2600" b="1" dirty="0"/>
              <a:t>): </a:t>
            </a:r>
            <a:r>
              <a:rPr lang="en-US" sz="2600" dirty="0"/>
              <a:t>When the session is in the established state, this </a:t>
            </a:r>
            <a:r>
              <a:rPr lang="en-US" sz="2600" dirty="0" smtClean="0"/>
              <a:t>value represents </a:t>
            </a:r>
            <a:r>
              <a:rPr lang="en-US" sz="2600" dirty="0"/>
              <a:t>the number of BGP network entries received from this neighbor.</a:t>
            </a:r>
          </a:p>
          <a:p>
            <a:endParaRPr lang="en-US" dirty="0"/>
          </a:p>
        </p:txBody>
      </p:sp>
    </p:spTree>
    <p:extLst>
      <p:ext uri="{BB962C8B-B14F-4D97-AF65-F5344CB8AC3E}">
        <p14:creationId xmlns:p14="http://schemas.microsoft.com/office/powerpoint/2010/main" val="4266129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an </a:t>
            </a:r>
            <a:r>
              <a:rPr lang="en-US" dirty="0" err="1" smtClean="0"/>
              <a:t>eBGP</a:t>
            </a:r>
            <a:r>
              <a:rPr lang="en-US" dirty="0" smtClean="0"/>
              <a:t> </a:t>
            </a:r>
            <a:r>
              <a:rPr lang="en-US" dirty="0"/>
              <a:t>Session</a:t>
            </a:r>
          </a:p>
        </p:txBody>
      </p:sp>
      <p:sp>
        <p:nvSpPr>
          <p:cNvPr id="3" name="Content Placeholder 2"/>
          <p:cNvSpPr>
            <a:spLocks noGrp="1"/>
          </p:cNvSpPr>
          <p:nvPr>
            <p:ph idx="1"/>
          </p:nvPr>
        </p:nvSpPr>
        <p:spPr>
          <a:xfrm>
            <a:off x="279401" y="1183340"/>
            <a:ext cx="3027470" cy="5131399"/>
          </a:xfrm>
        </p:spPr>
        <p:txBody>
          <a:bodyPr>
            <a:normAutofit/>
          </a:bodyPr>
          <a:lstStyle/>
          <a:p>
            <a:r>
              <a:rPr lang="en-US" sz="2000" dirty="0" smtClean="0"/>
              <a:t>The </a:t>
            </a:r>
            <a:r>
              <a:rPr lang="en-US" sz="2000" b="1" dirty="0" smtClean="0">
                <a:latin typeface="Consolas" panose="020B0609020204030204" pitchFamily="49" charset="0"/>
                <a:cs typeface="Consolas" panose="020B0609020204030204" pitchFamily="49" charset="0"/>
              </a:rPr>
              <a:t>show </a:t>
            </a:r>
            <a:r>
              <a:rPr lang="en-US" sz="2000" b="1" dirty="0" err="1">
                <a:latin typeface="Consolas" panose="020B0609020204030204" pitchFamily="49" charset="0"/>
                <a:cs typeface="Consolas" panose="020B0609020204030204" pitchFamily="49" charset="0"/>
              </a:rPr>
              <a:t>ip</a:t>
            </a:r>
            <a:r>
              <a:rPr lang="en-US" sz="2000" b="1" dirty="0">
                <a:latin typeface="Consolas" panose="020B0609020204030204" pitchFamily="49" charset="0"/>
                <a:cs typeface="Consolas" panose="020B0609020204030204" pitchFamily="49" charset="0"/>
              </a:rPr>
              <a:t> </a:t>
            </a:r>
            <a:r>
              <a:rPr lang="en-US" sz="2000" b="1" dirty="0" err="1">
                <a:latin typeface="Consolas" panose="020B0609020204030204" pitchFamily="49" charset="0"/>
                <a:cs typeface="Consolas" panose="020B0609020204030204" pitchFamily="49" charset="0"/>
              </a:rPr>
              <a:t>bgp</a:t>
            </a:r>
            <a:r>
              <a:rPr lang="en-US" sz="2000" b="1" dirty="0">
                <a:latin typeface="Consolas" panose="020B0609020204030204" pitchFamily="49" charset="0"/>
                <a:cs typeface="Consolas" panose="020B0609020204030204" pitchFamily="49" charset="0"/>
              </a:rPr>
              <a:t> neighbors </a:t>
            </a:r>
            <a:r>
              <a:rPr lang="en-US" sz="2000" dirty="0"/>
              <a:t>command supplies additional information, such as the </a:t>
            </a:r>
            <a:r>
              <a:rPr lang="en-US" sz="2000" dirty="0" smtClean="0"/>
              <a:t>negotiated capabilities</a:t>
            </a:r>
            <a:r>
              <a:rPr lang="en-US" sz="2000" dirty="0"/>
              <a:t>, supported address families, and others. </a:t>
            </a:r>
          </a:p>
        </p:txBody>
      </p:sp>
      <p:grpSp>
        <p:nvGrpSpPr>
          <p:cNvPr id="6" name="Group 5"/>
          <p:cNvGrpSpPr/>
          <p:nvPr/>
        </p:nvGrpSpPr>
        <p:grpSpPr>
          <a:xfrm>
            <a:off x="3463667" y="1183340"/>
            <a:ext cx="5336088" cy="5401710"/>
            <a:chOff x="1716065" y="99323"/>
            <a:chExt cx="5336088" cy="5401710"/>
          </a:xfrm>
        </p:grpSpPr>
        <p:pic>
          <p:nvPicPr>
            <p:cNvPr id="4" name="Picture 3"/>
            <p:cNvPicPr>
              <a:picLocks noChangeAspect="1"/>
            </p:cNvPicPr>
            <p:nvPr/>
          </p:nvPicPr>
          <p:blipFill>
            <a:blip r:embed="rId2"/>
            <a:stretch>
              <a:fillRect/>
            </a:stretch>
          </p:blipFill>
          <p:spPr>
            <a:xfrm>
              <a:off x="1716065" y="99323"/>
              <a:ext cx="5336088" cy="3653108"/>
            </a:xfrm>
            <a:prstGeom prst="rect">
              <a:avLst/>
            </a:prstGeom>
          </p:spPr>
        </p:pic>
        <p:pic>
          <p:nvPicPr>
            <p:cNvPr id="5" name="Picture 4"/>
            <p:cNvPicPr>
              <a:picLocks noChangeAspect="1"/>
            </p:cNvPicPr>
            <p:nvPr/>
          </p:nvPicPr>
          <p:blipFill>
            <a:blip r:embed="rId3"/>
            <a:stretch>
              <a:fillRect/>
            </a:stretch>
          </p:blipFill>
          <p:spPr>
            <a:xfrm>
              <a:off x="1731045" y="3736513"/>
              <a:ext cx="5308582" cy="1764520"/>
            </a:xfrm>
            <a:prstGeom prst="rect">
              <a:avLst/>
            </a:prstGeom>
          </p:spPr>
        </p:pic>
      </p:grpSp>
    </p:spTree>
    <p:extLst>
      <p:ext uri="{BB962C8B-B14F-4D97-AF65-F5344CB8AC3E}">
        <p14:creationId xmlns:p14="http://schemas.microsoft.com/office/powerpoint/2010/main" val="1260972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nsolas" panose="020B0609020204030204" pitchFamily="49" charset="0"/>
                <a:cs typeface="Consolas" panose="020B0609020204030204" pitchFamily="49" charset="0"/>
              </a:rPr>
              <a:t>show </a:t>
            </a:r>
            <a:r>
              <a:rPr lang="en-US" dirty="0" err="1">
                <a:latin typeface="Consolas" panose="020B0609020204030204" pitchFamily="49" charset="0"/>
                <a:cs typeface="Consolas" panose="020B0609020204030204" pitchFamily="49" charset="0"/>
              </a:rPr>
              <a:t>ip</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bgp</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neighbors </a:t>
            </a:r>
            <a:r>
              <a:rPr lang="en-US" dirty="0"/>
              <a:t>Command</a:t>
            </a:r>
            <a:r>
              <a:rPr lang="en-US" dirty="0" smtClean="0">
                <a:latin typeface="Consolas" panose="020B0609020204030204" pitchFamily="49" charset="0"/>
                <a:cs typeface="Consolas" panose="020B0609020204030204" pitchFamily="49" charset="0"/>
              </a:rPr>
              <a:t> </a:t>
            </a:r>
            <a:r>
              <a:rPr lang="en-US" dirty="0" smtClean="0"/>
              <a:t>Options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17974" y="1841537"/>
            <a:ext cx="8443207" cy="3815003"/>
          </a:xfrm>
          <a:prstGeom prst="rect">
            <a:avLst/>
          </a:prstGeom>
        </p:spPr>
      </p:pic>
    </p:spTree>
    <p:extLst>
      <p:ext uri="{BB962C8B-B14F-4D97-AF65-F5344CB8AC3E}">
        <p14:creationId xmlns:p14="http://schemas.microsoft.com/office/powerpoint/2010/main" val="3233833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and Verifying an </a:t>
            </a:r>
            <a:r>
              <a:rPr lang="en-US" dirty="0" err="1"/>
              <a:t>iBGP</a:t>
            </a:r>
            <a:r>
              <a:rPr lang="en-US" dirty="0"/>
              <a:t> </a:t>
            </a:r>
            <a:r>
              <a:rPr lang="en-US" dirty="0" smtClean="0"/>
              <a:t>Session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31227" y="1882169"/>
            <a:ext cx="8016702" cy="3733739"/>
          </a:xfrm>
          <a:prstGeom prst="rect">
            <a:avLst/>
          </a:prstGeom>
        </p:spPr>
      </p:pic>
    </p:spTree>
    <p:extLst>
      <p:ext uri="{BB962C8B-B14F-4D97-AF65-F5344CB8AC3E}">
        <p14:creationId xmlns:p14="http://schemas.microsoft.com/office/powerpoint/2010/main" val="3169986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and Verifying an </a:t>
            </a:r>
            <a:r>
              <a:rPr lang="en-US" dirty="0" err="1"/>
              <a:t>iBGP</a:t>
            </a:r>
            <a:r>
              <a:rPr lang="en-US" dirty="0"/>
              <a:t> Session</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546964" y="1108037"/>
            <a:ext cx="7985228" cy="1495612"/>
          </a:xfrm>
          <a:prstGeom prst="rect">
            <a:avLst/>
          </a:prstGeom>
        </p:spPr>
      </p:pic>
      <p:grpSp>
        <p:nvGrpSpPr>
          <p:cNvPr id="8" name="Group 7"/>
          <p:cNvGrpSpPr/>
          <p:nvPr/>
        </p:nvGrpSpPr>
        <p:grpSpPr>
          <a:xfrm>
            <a:off x="562466" y="2785953"/>
            <a:ext cx="7954224" cy="3346482"/>
            <a:chOff x="-383815" y="3115681"/>
            <a:chExt cx="9809208" cy="4126907"/>
          </a:xfrm>
        </p:grpSpPr>
        <p:pic>
          <p:nvPicPr>
            <p:cNvPr id="6" name="Picture 5"/>
            <p:cNvPicPr>
              <a:picLocks noChangeAspect="1"/>
            </p:cNvPicPr>
            <p:nvPr/>
          </p:nvPicPr>
          <p:blipFill>
            <a:blip r:embed="rId3"/>
            <a:stretch>
              <a:fillRect/>
            </a:stretch>
          </p:blipFill>
          <p:spPr>
            <a:xfrm>
              <a:off x="-371289" y="3115681"/>
              <a:ext cx="9796682" cy="1500960"/>
            </a:xfrm>
            <a:prstGeom prst="rect">
              <a:avLst/>
            </a:prstGeom>
          </p:spPr>
        </p:pic>
        <p:pic>
          <p:nvPicPr>
            <p:cNvPr id="7" name="Picture 6"/>
            <p:cNvPicPr>
              <a:picLocks noChangeAspect="1"/>
            </p:cNvPicPr>
            <p:nvPr/>
          </p:nvPicPr>
          <p:blipFill>
            <a:blip r:embed="rId4"/>
            <a:stretch>
              <a:fillRect/>
            </a:stretch>
          </p:blipFill>
          <p:spPr>
            <a:xfrm>
              <a:off x="-383815" y="4253387"/>
              <a:ext cx="9796682" cy="2989201"/>
            </a:xfrm>
            <a:prstGeom prst="rect">
              <a:avLst/>
            </a:prstGeom>
          </p:spPr>
        </p:pic>
      </p:grpSp>
    </p:spTree>
    <p:extLst>
      <p:ext uri="{BB962C8B-B14F-4D97-AF65-F5344CB8AC3E}">
        <p14:creationId xmlns:p14="http://schemas.microsoft.com/office/powerpoint/2010/main" val="415098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BGP Terminology, Concepts, and Operation</a:t>
            </a:r>
            <a:endParaRPr lang="en-US" dirty="0" smtClean="0"/>
          </a:p>
        </p:txBody>
      </p:sp>
      <p:sp>
        <p:nvSpPr>
          <p:cNvPr id="6" name="Content Placeholder 5"/>
          <p:cNvSpPr>
            <a:spLocks noGrp="1"/>
          </p:cNvSpPr>
          <p:nvPr>
            <p:ph idx="1"/>
          </p:nvPr>
        </p:nvSpPr>
        <p:spPr/>
        <p:txBody>
          <a:bodyPr>
            <a:normAutofit/>
          </a:bodyPr>
          <a:lstStyle/>
          <a:p>
            <a:r>
              <a:rPr lang="en-US" dirty="0" smtClean="0"/>
              <a:t>Using </a:t>
            </a:r>
            <a:r>
              <a:rPr lang="en-US" dirty="0"/>
              <a:t>BGP between autonomous systems</a:t>
            </a:r>
          </a:p>
          <a:p>
            <a:r>
              <a:rPr lang="en-US" dirty="0" smtClean="0"/>
              <a:t>Comparing </a:t>
            </a:r>
            <a:r>
              <a:rPr lang="en-US" dirty="0"/>
              <a:t>BGP with other scalable routing protocols</a:t>
            </a:r>
          </a:p>
          <a:p>
            <a:r>
              <a:rPr lang="en-US" dirty="0" smtClean="0"/>
              <a:t>BGP </a:t>
            </a:r>
            <a:r>
              <a:rPr lang="en-US" dirty="0"/>
              <a:t>path vector characteristics</a:t>
            </a:r>
          </a:p>
          <a:p>
            <a:r>
              <a:rPr lang="en-US" dirty="0" smtClean="0"/>
              <a:t>BGP </a:t>
            </a:r>
            <a:r>
              <a:rPr lang="en-US" dirty="0"/>
              <a:t>characteristics</a:t>
            </a:r>
          </a:p>
          <a:p>
            <a:r>
              <a:rPr lang="en-US" dirty="0" smtClean="0"/>
              <a:t>BGP </a:t>
            </a:r>
            <a:r>
              <a:rPr lang="en-US" dirty="0"/>
              <a:t>tables</a:t>
            </a:r>
          </a:p>
          <a:p>
            <a:r>
              <a:rPr lang="en-US" dirty="0" smtClean="0"/>
              <a:t>BGP </a:t>
            </a:r>
            <a:r>
              <a:rPr lang="en-US" dirty="0"/>
              <a:t>message types</a:t>
            </a:r>
          </a:p>
          <a:p>
            <a:r>
              <a:rPr lang="en-US" dirty="0" smtClean="0"/>
              <a:t>When </a:t>
            </a:r>
            <a:r>
              <a:rPr lang="en-US" dirty="0"/>
              <a:t>to use BGP</a:t>
            </a:r>
          </a:p>
          <a:p>
            <a:r>
              <a:rPr lang="en-US" dirty="0" smtClean="0"/>
              <a:t>When </a:t>
            </a:r>
            <a:r>
              <a:rPr lang="en-US" dirty="0"/>
              <a:t>not to use BGP</a:t>
            </a:r>
            <a:endParaRPr lang="en-US" dirty="0" smtClean="0"/>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Advertising Networks in </a:t>
            </a:r>
            <a:r>
              <a:rPr lang="en-US" dirty="0" smtClean="0"/>
              <a:t>BGP</a:t>
            </a:r>
            <a:endParaRPr lang="en-US" dirty="0"/>
          </a:p>
        </p:txBody>
      </p:sp>
      <p:sp>
        <p:nvSpPr>
          <p:cNvPr id="3" name="Content Placeholder 2"/>
          <p:cNvSpPr>
            <a:spLocks noGrp="1"/>
          </p:cNvSpPr>
          <p:nvPr>
            <p:ph idx="1"/>
          </p:nvPr>
        </p:nvSpPr>
        <p:spPr/>
        <p:txBody>
          <a:bodyPr/>
          <a:lstStyle/>
          <a:p>
            <a:r>
              <a:rPr lang="en-US" dirty="0" smtClean="0"/>
              <a:t>Use </a:t>
            </a:r>
            <a:r>
              <a:rPr lang="en-US" dirty="0"/>
              <a:t>the </a:t>
            </a:r>
            <a:r>
              <a:rPr lang="en-US" b="1" dirty="0">
                <a:latin typeface="Consolas" panose="020B0609020204030204" pitchFamily="49" charset="0"/>
                <a:cs typeface="Consolas" panose="020B0609020204030204" pitchFamily="49" charset="0"/>
              </a:rPr>
              <a:t>network </a:t>
            </a:r>
            <a:r>
              <a:rPr lang="en-US" i="1" dirty="0">
                <a:latin typeface="Consolas" panose="020B0609020204030204" pitchFamily="49" charset="0"/>
                <a:cs typeface="Consolas" panose="020B0609020204030204" pitchFamily="49" charset="0"/>
              </a:rPr>
              <a:t>network-number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mask </a:t>
            </a:r>
            <a:r>
              <a:rPr lang="en-US" i="1" dirty="0">
                <a:latin typeface="Consolas" panose="020B0609020204030204" pitchFamily="49" charset="0"/>
                <a:cs typeface="Consolas" panose="020B0609020204030204" pitchFamily="49" charset="0"/>
              </a:rPr>
              <a:t>network-mask </a:t>
            </a:r>
            <a:r>
              <a:rPr lang="en-US" dirty="0">
                <a:latin typeface="Consolas" panose="020B0609020204030204" pitchFamily="49" charset="0"/>
                <a:cs typeface="Consolas" panose="020B0609020204030204" pitchFamily="49" charset="0"/>
              </a:rPr>
              <a:t>] </a:t>
            </a:r>
            <a:r>
              <a:rPr lang="en-US" dirty="0"/>
              <a:t>router </a:t>
            </a:r>
            <a:r>
              <a:rPr lang="en-US" dirty="0" smtClean="0"/>
              <a:t>configuration command </a:t>
            </a:r>
            <a:r>
              <a:rPr lang="en-US" dirty="0"/>
              <a:t>to inject routes that are present in the IPv4 routing table into the BGP table </a:t>
            </a:r>
            <a:r>
              <a:rPr lang="en-US" dirty="0" smtClean="0"/>
              <a:t>so that </a:t>
            </a:r>
            <a:r>
              <a:rPr lang="en-US" dirty="0"/>
              <a:t>they can be advertised in BGP.</a:t>
            </a:r>
          </a:p>
        </p:txBody>
      </p:sp>
      <p:pic>
        <p:nvPicPr>
          <p:cNvPr id="5" name="Picture 4"/>
          <p:cNvPicPr>
            <a:picLocks noChangeAspect="1"/>
          </p:cNvPicPr>
          <p:nvPr/>
        </p:nvPicPr>
        <p:blipFill>
          <a:blip r:embed="rId2"/>
          <a:stretch>
            <a:fillRect/>
          </a:stretch>
        </p:blipFill>
        <p:spPr>
          <a:xfrm>
            <a:off x="393470" y="3421220"/>
            <a:ext cx="8406285" cy="1663626"/>
          </a:xfrm>
          <a:prstGeom prst="rect">
            <a:avLst/>
          </a:prstGeom>
        </p:spPr>
      </p:pic>
    </p:spTree>
    <p:extLst>
      <p:ext uri="{BB962C8B-B14F-4D97-AF65-F5344CB8AC3E}">
        <p14:creationId xmlns:p14="http://schemas.microsoft.com/office/powerpoint/2010/main" val="2904784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Networks in BGP</a:t>
            </a:r>
          </a:p>
        </p:txBody>
      </p:sp>
      <p:sp>
        <p:nvSpPr>
          <p:cNvPr id="3" name="Content Placeholder 2"/>
          <p:cNvSpPr>
            <a:spLocks noGrp="1"/>
          </p:cNvSpPr>
          <p:nvPr>
            <p:ph idx="1"/>
          </p:nvPr>
        </p:nvSpPr>
        <p:spPr/>
        <p:txBody>
          <a:bodyPr>
            <a:normAutofit fontScale="85000" lnSpcReduction="20000"/>
          </a:bodyPr>
          <a:lstStyle/>
          <a:p>
            <a:r>
              <a:rPr lang="en-US" dirty="0"/>
              <a:t>It is important to note that the BGP </a:t>
            </a:r>
            <a:r>
              <a:rPr lang="en-US" b="1" dirty="0"/>
              <a:t>network </a:t>
            </a:r>
            <a:r>
              <a:rPr lang="en-US" dirty="0"/>
              <a:t>command determines which networks </a:t>
            </a:r>
            <a:r>
              <a:rPr lang="en-US" dirty="0" smtClean="0"/>
              <a:t>this router </a:t>
            </a:r>
            <a:r>
              <a:rPr lang="en-US" dirty="0"/>
              <a:t>advertises. </a:t>
            </a:r>
            <a:endParaRPr lang="en-US" dirty="0" smtClean="0"/>
          </a:p>
          <a:p>
            <a:r>
              <a:rPr lang="en-US" dirty="0" smtClean="0"/>
              <a:t>Unlike </a:t>
            </a:r>
            <a:r>
              <a:rPr lang="en-US" dirty="0"/>
              <a:t>for IGPs, the </a:t>
            </a:r>
            <a:r>
              <a:rPr lang="en-US" b="1" dirty="0"/>
              <a:t>network </a:t>
            </a:r>
            <a:r>
              <a:rPr lang="en-US" dirty="0"/>
              <a:t>command does not start BGP on specific interfaces.</a:t>
            </a:r>
          </a:p>
          <a:p>
            <a:r>
              <a:rPr lang="en-US" dirty="0"/>
              <a:t>Rather, it indicates to BGP which networks it should originate from this router.</a:t>
            </a:r>
          </a:p>
          <a:p>
            <a:r>
              <a:rPr lang="en-US" dirty="0"/>
              <a:t>The list of </a:t>
            </a:r>
            <a:r>
              <a:rPr lang="en-US" b="1" dirty="0"/>
              <a:t>network </a:t>
            </a:r>
            <a:r>
              <a:rPr lang="en-US" dirty="0"/>
              <a:t>commands must include all networks in your autonomous </a:t>
            </a:r>
            <a:r>
              <a:rPr lang="en-US" dirty="0" smtClean="0"/>
              <a:t>system that </a:t>
            </a:r>
            <a:r>
              <a:rPr lang="en-US" dirty="0"/>
              <a:t>you want to advertise, not just those locally connected to your router.</a:t>
            </a:r>
          </a:p>
          <a:p>
            <a:r>
              <a:rPr lang="en-US" dirty="0"/>
              <a:t>The </a:t>
            </a:r>
            <a:r>
              <a:rPr lang="en-US" b="1" dirty="0"/>
              <a:t>mask </a:t>
            </a:r>
            <a:r>
              <a:rPr lang="en-US" dirty="0"/>
              <a:t>parameter indicates that BGP-4 allows classless prefixes; it can advertise </a:t>
            </a:r>
            <a:r>
              <a:rPr lang="en-US" dirty="0" smtClean="0"/>
              <a:t>subnets and </a:t>
            </a:r>
            <a:r>
              <a:rPr lang="en-US" dirty="0" err="1"/>
              <a:t>supernets</a:t>
            </a:r>
            <a:r>
              <a:rPr lang="en-US" dirty="0" smtClean="0"/>
              <a:t>.</a:t>
            </a:r>
          </a:p>
          <a:p>
            <a:r>
              <a:rPr lang="en-US" dirty="0"/>
              <a:t>Notice the difference between the </a:t>
            </a:r>
            <a:r>
              <a:rPr lang="en-US" b="1" dirty="0"/>
              <a:t>neighbor </a:t>
            </a:r>
            <a:r>
              <a:rPr lang="en-US" dirty="0"/>
              <a:t>command and the </a:t>
            </a:r>
            <a:r>
              <a:rPr lang="en-US" b="1" dirty="0"/>
              <a:t>network </a:t>
            </a:r>
            <a:r>
              <a:rPr lang="en-US" dirty="0"/>
              <a:t>command: </a:t>
            </a:r>
            <a:r>
              <a:rPr lang="en-US" dirty="0" smtClean="0"/>
              <a:t>The </a:t>
            </a:r>
            <a:r>
              <a:rPr lang="en-US" b="1" dirty="0" smtClean="0"/>
              <a:t>neighbor </a:t>
            </a:r>
            <a:r>
              <a:rPr lang="en-US" dirty="0"/>
              <a:t>command tells BGP where to advertise; the </a:t>
            </a:r>
            <a:r>
              <a:rPr lang="en-US" b="1" dirty="0"/>
              <a:t>network </a:t>
            </a:r>
            <a:r>
              <a:rPr lang="en-US" dirty="0"/>
              <a:t>command tells BGP </a:t>
            </a:r>
            <a:r>
              <a:rPr lang="en-US" dirty="0" smtClean="0"/>
              <a:t>what to </a:t>
            </a:r>
            <a:r>
              <a:rPr lang="en-US" dirty="0"/>
              <a:t>advertise.</a:t>
            </a:r>
          </a:p>
          <a:p>
            <a:r>
              <a:rPr lang="en-US" dirty="0" smtClean="0"/>
              <a:t>If </a:t>
            </a:r>
            <a:r>
              <a:rPr lang="en-US" dirty="0"/>
              <a:t>the </a:t>
            </a:r>
            <a:r>
              <a:rPr lang="en-US" b="1" dirty="0"/>
              <a:t>mask </a:t>
            </a:r>
            <a:r>
              <a:rPr lang="en-US" dirty="0"/>
              <a:t>parameter is not specified, this command announces only the </a:t>
            </a:r>
            <a:r>
              <a:rPr lang="en-US" dirty="0" smtClean="0"/>
              <a:t>classful network </a:t>
            </a:r>
            <a:r>
              <a:rPr lang="en-US" dirty="0"/>
              <a:t>number; at least one subnet of the specified major network must be </a:t>
            </a:r>
            <a:r>
              <a:rPr lang="en-US" dirty="0" smtClean="0"/>
              <a:t>present in </a:t>
            </a:r>
            <a:r>
              <a:rPr lang="en-US" dirty="0"/>
              <a:t>the </a:t>
            </a:r>
            <a:r>
              <a:rPr lang="en-US" dirty="0" smtClean="0"/>
              <a:t>IP routing </a:t>
            </a:r>
            <a:r>
              <a:rPr lang="en-US" dirty="0"/>
              <a:t>table to allow BGP to start announcing the classful network as a </a:t>
            </a:r>
            <a:r>
              <a:rPr lang="en-US" dirty="0" smtClean="0"/>
              <a:t>BGP route</a:t>
            </a:r>
            <a:r>
              <a:rPr lang="en-US" dirty="0"/>
              <a:t>.</a:t>
            </a:r>
          </a:p>
        </p:txBody>
      </p:sp>
    </p:spTree>
    <p:extLst>
      <p:ext uri="{BB962C8B-B14F-4D97-AF65-F5344CB8AC3E}">
        <p14:creationId xmlns:p14="http://schemas.microsoft.com/office/powerpoint/2010/main" val="130668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Advertising Networks in BGP</a:t>
            </a:r>
          </a:p>
        </p:txBody>
      </p:sp>
      <p:sp>
        <p:nvSpPr>
          <p:cNvPr id="4" name="Content Placeholder 3"/>
          <p:cNvSpPr>
            <a:spLocks noGrp="1"/>
          </p:cNvSpPr>
          <p:nvPr>
            <p:ph idx="1"/>
          </p:nvPr>
        </p:nvSpPr>
        <p:spPr/>
        <p:txBody>
          <a:bodyPr>
            <a:normAutofit fontScale="77500" lnSpcReduction="20000"/>
          </a:bodyPr>
          <a:lstStyle/>
          <a:p>
            <a:r>
              <a:rPr lang="en-US" dirty="0"/>
              <a:t>I</a:t>
            </a:r>
            <a:r>
              <a:rPr lang="en-US" dirty="0" smtClean="0"/>
              <a:t>f the </a:t>
            </a:r>
            <a:r>
              <a:rPr lang="en-US" b="1" dirty="0">
                <a:latin typeface="Consolas" panose="020B0609020204030204" pitchFamily="49" charset="0"/>
                <a:cs typeface="Consolas" panose="020B0609020204030204" pitchFamily="49" charset="0"/>
              </a:rPr>
              <a:t>mask </a:t>
            </a:r>
            <a:r>
              <a:rPr lang="en-US" i="1" dirty="0">
                <a:latin typeface="Consolas" panose="020B0609020204030204" pitchFamily="49" charset="0"/>
                <a:cs typeface="Consolas" panose="020B0609020204030204" pitchFamily="49" charset="0"/>
              </a:rPr>
              <a:t>network-mask </a:t>
            </a:r>
            <a:r>
              <a:rPr lang="en-US" dirty="0" smtClean="0"/>
              <a:t>is specified, </a:t>
            </a:r>
            <a:r>
              <a:rPr lang="en-US" dirty="0"/>
              <a:t>an exact match to the network (</a:t>
            </a:r>
            <a:r>
              <a:rPr lang="en-US" dirty="0" smtClean="0"/>
              <a:t>both address </a:t>
            </a:r>
            <a:r>
              <a:rPr lang="en-US" dirty="0"/>
              <a:t>and mask) must exist in the routing table for the network to be advertised.</a:t>
            </a:r>
          </a:p>
          <a:p>
            <a:r>
              <a:rPr lang="en-US" dirty="0"/>
              <a:t>Before BGP announces a route, it checks to see whether it can reach it</a:t>
            </a:r>
            <a:r>
              <a:rPr lang="en-US" dirty="0" smtClean="0"/>
              <a:t>.</a:t>
            </a:r>
          </a:p>
          <a:p>
            <a:r>
              <a:rPr lang="en-US" dirty="0" smtClean="0"/>
              <a:t>For example, if </a:t>
            </a:r>
            <a:r>
              <a:rPr lang="en-US" dirty="0"/>
              <a:t>you want to advertise the 192.168.0.0/24 route, and by mistake you </a:t>
            </a:r>
            <a:r>
              <a:rPr lang="en-US" dirty="0" smtClean="0"/>
              <a:t>configure network </a:t>
            </a:r>
            <a:r>
              <a:rPr lang="en-US" b="1" dirty="0"/>
              <a:t>192.168.0.0 mask 255.255.0.0 </a:t>
            </a:r>
            <a:r>
              <a:rPr lang="en-US" dirty="0"/>
              <a:t>instead of </a:t>
            </a:r>
            <a:r>
              <a:rPr lang="en-US" b="1" dirty="0"/>
              <a:t>network 192.168.0.0 </a:t>
            </a:r>
            <a:r>
              <a:rPr lang="en-US" b="1" dirty="0" smtClean="0"/>
              <a:t>mask 255.255.255.0 </a:t>
            </a:r>
            <a:r>
              <a:rPr lang="en-US" dirty="0"/>
              <a:t>, BGP looks for 192.168.0.0/16 in the routing table. In this case, it </a:t>
            </a:r>
            <a:r>
              <a:rPr lang="en-US" dirty="0" smtClean="0"/>
              <a:t>would find </a:t>
            </a:r>
            <a:r>
              <a:rPr lang="en-US" dirty="0"/>
              <a:t>192.168.0.0/24 but will not find 192.168.0.0/16. Because the routing table does </a:t>
            </a:r>
            <a:r>
              <a:rPr lang="en-US" dirty="0" smtClean="0"/>
              <a:t>not contain </a:t>
            </a:r>
            <a:r>
              <a:rPr lang="en-US" dirty="0"/>
              <a:t>a specific match to the network, BGP does not announce the 192.168.0.0/24 </a:t>
            </a:r>
            <a:r>
              <a:rPr lang="en-US" dirty="0" smtClean="0"/>
              <a:t>network to </a:t>
            </a:r>
            <a:r>
              <a:rPr lang="en-US" dirty="0"/>
              <a:t>any neighbors.</a:t>
            </a:r>
          </a:p>
          <a:p>
            <a:r>
              <a:rPr lang="en-US" dirty="0"/>
              <a:t>If you want to advertise the CIDR block 192.168.0.0/16, you might try configuring </a:t>
            </a:r>
            <a:r>
              <a:rPr lang="en-US" dirty="0" smtClean="0"/>
              <a:t>network 192.168.0.0 </a:t>
            </a:r>
            <a:r>
              <a:rPr lang="en-US" dirty="0"/>
              <a:t>mask 255.255.0.0. Again, BGP looks for 192.168.0.0/16 in the </a:t>
            </a:r>
            <a:r>
              <a:rPr lang="en-US" dirty="0" smtClean="0"/>
              <a:t>routing table</a:t>
            </a:r>
            <a:r>
              <a:rPr lang="en-US" dirty="0"/>
              <a:t>, and if it never finds 192.168.0.0/16, BGP does not announce the </a:t>
            </a:r>
            <a:r>
              <a:rPr lang="en-US" dirty="0" smtClean="0"/>
              <a:t>192.168.0.0/16 network </a:t>
            </a:r>
            <a:r>
              <a:rPr lang="en-US" dirty="0"/>
              <a:t>to any neighbors. In this case, you can configure a static route to the </a:t>
            </a:r>
            <a:r>
              <a:rPr lang="en-US" dirty="0" smtClean="0"/>
              <a:t>CIDR block </a:t>
            </a:r>
            <a:r>
              <a:rPr lang="en-US" dirty="0"/>
              <a:t>toward the null interface, with the </a:t>
            </a:r>
            <a:r>
              <a:rPr lang="en-US" b="1" dirty="0" err="1"/>
              <a:t>ip</a:t>
            </a:r>
            <a:r>
              <a:rPr lang="en-US" b="1" dirty="0"/>
              <a:t> route 192.168.0.0 255.255.0.0 null0 </a:t>
            </a:r>
            <a:r>
              <a:rPr lang="en-US" dirty="0" smtClean="0"/>
              <a:t>command, so </a:t>
            </a:r>
            <a:r>
              <a:rPr lang="en-US" dirty="0"/>
              <a:t>that BGP can find an exact match in the routing table. </a:t>
            </a:r>
            <a:endParaRPr lang="en-US" dirty="0" smtClean="0"/>
          </a:p>
          <a:p>
            <a:r>
              <a:rPr lang="en-US" dirty="0" smtClean="0"/>
              <a:t>After </a:t>
            </a:r>
            <a:r>
              <a:rPr lang="en-US" dirty="0"/>
              <a:t>finding an </a:t>
            </a:r>
            <a:r>
              <a:rPr lang="en-US" dirty="0" smtClean="0"/>
              <a:t>exact match </a:t>
            </a:r>
            <a:r>
              <a:rPr lang="en-US" dirty="0"/>
              <a:t>in the routing table, BGP announces the 192.168.0.0/16 network to its neighbors.</a:t>
            </a: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Networks in </a:t>
            </a:r>
            <a:r>
              <a:rPr lang="en-US" dirty="0" smtClean="0"/>
              <a:t>BGP - Example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363123" y="912402"/>
            <a:ext cx="6352910" cy="2958836"/>
          </a:xfrm>
          <a:prstGeom prst="rect">
            <a:avLst/>
          </a:prstGeom>
        </p:spPr>
      </p:pic>
      <p:pic>
        <p:nvPicPr>
          <p:cNvPr id="6" name="Picture 5"/>
          <p:cNvPicPr>
            <a:picLocks noChangeAspect="1"/>
          </p:cNvPicPr>
          <p:nvPr/>
        </p:nvPicPr>
        <p:blipFill>
          <a:blip r:embed="rId3"/>
          <a:stretch>
            <a:fillRect/>
          </a:stretch>
        </p:blipFill>
        <p:spPr>
          <a:xfrm>
            <a:off x="52958" y="3527798"/>
            <a:ext cx="7258681" cy="686880"/>
          </a:xfrm>
          <a:prstGeom prst="rect">
            <a:avLst/>
          </a:prstGeom>
        </p:spPr>
      </p:pic>
      <p:pic>
        <p:nvPicPr>
          <p:cNvPr id="7" name="Picture 6"/>
          <p:cNvPicPr>
            <a:picLocks noChangeAspect="1"/>
          </p:cNvPicPr>
          <p:nvPr/>
        </p:nvPicPr>
        <p:blipFill>
          <a:blip r:embed="rId4"/>
          <a:stretch>
            <a:fillRect/>
          </a:stretch>
        </p:blipFill>
        <p:spPr>
          <a:xfrm>
            <a:off x="1122851" y="4178310"/>
            <a:ext cx="7309441" cy="2544000"/>
          </a:xfrm>
          <a:prstGeom prst="rect">
            <a:avLst/>
          </a:prstGeom>
        </p:spPr>
      </p:pic>
    </p:spTree>
    <p:extLst>
      <p:ext uri="{BB962C8B-B14F-4D97-AF65-F5344CB8AC3E}">
        <p14:creationId xmlns:p14="http://schemas.microsoft.com/office/powerpoint/2010/main" val="3407752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Examining the BGP </a:t>
            </a:r>
            <a:r>
              <a:rPr lang="en-US" dirty="0" smtClean="0"/>
              <a:t>Table</a:t>
            </a:r>
            <a:endParaRPr lang="en-US" dirty="0"/>
          </a:p>
        </p:txBody>
      </p:sp>
      <p:sp>
        <p:nvSpPr>
          <p:cNvPr id="3" name="Content Placeholder 2"/>
          <p:cNvSpPr>
            <a:spLocks noGrp="1"/>
          </p:cNvSpPr>
          <p:nvPr>
            <p:ph idx="1"/>
          </p:nvPr>
        </p:nvSpPr>
        <p:spPr>
          <a:xfrm>
            <a:off x="279401" y="3833321"/>
            <a:ext cx="8520354" cy="2481418"/>
          </a:xfrm>
        </p:spPr>
        <p:txBody>
          <a:bodyPr>
            <a:normAutofit fontScale="92500" lnSpcReduction="10000"/>
          </a:bodyPr>
          <a:lstStyle/>
          <a:p>
            <a:r>
              <a:rPr lang="en-US" dirty="0"/>
              <a:t>The </a:t>
            </a:r>
            <a:r>
              <a:rPr lang="en-US" i="1" dirty="0"/>
              <a:t>status codes </a:t>
            </a:r>
            <a:r>
              <a:rPr lang="en-US" dirty="0"/>
              <a:t>are shown at the beginning of each line of output, and the </a:t>
            </a:r>
            <a:r>
              <a:rPr lang="en-US" i="1" dirty="0"/>
              <a:t>origin </a:t>
            </a:r>
            <a:r>
              <a:rPr lang="en-US" i="1" dirty="0" smtClean="0"/>
              <a:t>codes </a:t>
            </a:r>
            <a:r>
              <a:rPr lang="en-US" dirty="0" smtClean="0"/>
              <a:t>are </a:t>
            </a:r>
            <a:r>
              <a:rPr lang="en-US" dirty="0"/>
              <a:t>shown at the end of each line. </a:t>
            </a:r>
            <a:endParaRPr lang="en-US" dirty="0" smtClean="0"/>
          </a:p>
          <a:p>
            <a:r>
              <a:rPr lang="en-US" dirty="0" smtClean="0"/>
              <a:t>A </a:t>
            </a:r>
            <a:r>
              <a:rPr lang="en-US" dirty="0"/>
              <a:t>row with an asterisk (*) in the first column </a:t>
            </a:r>
            <a:r>
              <a:rPr lang="en-US" dirty="0" smtClean="0"/>
              <a:t>means that </a:t>
            </a:r>
            <a:r>
              <a:rPr lang="en-US" dirty="0"/>
              <a:t>the next-hop address </a:t>
            </a:r>
            <a:r>
              <a:rPr lang="en-US" dirty="0" smtClean="0"/>
              <a:t>is </a:t>
            </a:r>
            <a:r>
              <a:rPr lang="en-US" dirty="0"/>
              <a:t>valid</a:t>
            </a:r>
            <a:r>
              <a:rPr lang="en-US" dirty="0" smtClean="0"/>
              <a:t>.</a:t>
            </a:r>
          </a:p>
          <a:p>
            <a:r>
              <a:rPr lang="en-US" dirty="0"/>
              <a:t>A greater-than sign ( </a:t>
            </a:r>
            <a:r>
              <a:rPr lang="en-US" i="1" dirty="0"/>
              <a:t>&gt; </a:t>
            </a:r>
            <a:r>
              <a:rPr lang="en-US" dirty="0"/>
              <a:t>) in the second column indicates the best path for a route </a:t>
            </a:r>
            <a:r>
              <a:rPr lang="en-US" dirty="0" smtClean="0"/>
              <a:t>selected by </a:t>
            </a:r>
            <a:r>
              <a:rPr lang="en-US" dirty="0"/>
              <a:t>BGP. </a:t>
            </a:r>
            <a:endParaRPr lang="en-US" dirty="0" smtClean="0"/>
          </a:p>
          <a:p>
            <a:r>
              <a:rPr lang="en-US" dirty="0" smtClean="0"/>
              <a:t>This </a:t>
            </a:r>
            <a:r>
              <a:rPr lang="en-US" dirty="0"/>
              <a:t>route is offered to the IP routing table.</a:t>
            </a:r>
          </a:p>
        </p:txBody>
      </p:sp>
      <p:pic>
        <p:nvPicPr>
          <p:cNvPr id="4" name="Picture 3"/>
          <p:cNvPicPr>
            <a:picLocks noChangeAspect="1"/>
          </p:cNvPicPr>
          <p:nvPr/>
        </p:nvPicPr>
        <p:blipFill>
          <a:blip r:embed="rId3"/>
          <a:stretch>
            <a:fillRect/>
          </a:stretch>
        </p:blipFill>
        <p:spPr>
          <a:xfrm>
            <a:off x="884857" y="1192319"/>
            <a:ext cx="7309441" cy="2556720"/>
          </a:xfrm>
          <a:prstGeom prst="rect">
            <a:avLst/>
          </a:prstGeom>
        </p:spPr>
      </p:pic>
    </p:spTree>
    <p:extLst>
      <p:ext uri="{BB962C8B-B14F-4D97-AF65-F5344CB8AC3E}">
        <p14:creationId xmlns:p14="http://schemas.microsoft.com/office/powerpoint/2010/main" val="2083253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Examining the BGP </a:t>
            </a:r>
            <a:r>
              <a:rPr lang="en-US" dirty="0" smtClean="0"/>
              <a:t>Table</a:t>
            </a:r>
            <a:endParaRPr lang="en-US" dirty="0"/>
          </a:p>
        </p:txBody>
      </p:sp>
      <p:sp>
        <p:nvSpPr>
          <p:cNvPr id="3" name="Content Placeholder 2"/>
          <p:cNvSpPr>
            <a:spLocks noGrp="1"/>
          </p:cNvSpPr>
          <p:nvPr>
            <p:ph idx="1"/>
          </p:nvPr>
        </p:nvSpPr>
        <p:spPr>
          <a:xfrm>
            <a:off x="279401" y="3833321"/>
            <a:ext cx="8520354" cy="2481418"/>
          </a:xfrm>
        </p:spPr>
        <p:txBody>
          <a:bodyPr>
            <a:normAutofit/>
          </a:bodyPr>
          <a:lstStyle/>
          <a:p>
            <a:r>
              <a:rPr lang="en-US" kern="1200" dirty="0">
                <a:latin typeface="Arial" charset="0"/>
              </a:rPr>
              <a:t>The third column is either blank or has an </a:t>
            </a:r>
            <a:r>
              <a:rPr lang="en-US" i="1" kern="1200" dirty="0" err="1">
                <a:latin typeface="Arial" charset="0"/>
              </a:rPr>
              <a:t>i</a:t>
            </a:r>
            <a:r>
              <a:rPr lang="en-US" i="1" kern="1200" dirty="0">
                <a:latin typeface="Arial" charset="0"/>
              </a:rPr>
              <a:t> </a:t>
            </a:r>
            <a:r>
              <a:rPr lang="en-US" kern="1200" dirty="0">
                <a:latin typeface="Arial" charset="0"/>
              </a:rPr>
              <a:t>in it. If it is blank, BGP learned that route from an external peer. If it has an </a:t>
            </a:r>
            <a:r>
              <a:rPr lang="en-US" i="1" kern="1200" dirty="0" err="1">
                <a:latin typeface="Arial" charset="0"/>
              </a:rPr>
              <a:t>i</a:t>
            </a:r>
            <a:r>
              <a:rPr lang="en-US" i="1" kern="1200" dirty="0">
                <a:latin typeface="Arial" charset="0"/>
              </a:rPr>
              <a:t> </a:t>
            </a:r>
            <a:r>
              <a:rPr lang="en-US" kern="1200" dirty="0">
                <a:latin typeface="Arial" charset="0"/>
              </a:rPr>
              <a:t>, an </a:t>
            </a:r>
            <a:r>
              <a:rPr lang="en-US" kern="1200" dirty="0" err="1">
                <a:latin typeface="Arial" charset="0"/>
              </a:rPr>
              <a:t>iBGP</a:t>
            </a:r>
            <a:r>
              <a:rPr lang="en-US" kern="1200" dirty="0">
                <a:latin typeface="Arial" charset="0"/>
              </a:rPr>
              <a:t> neighbor advertised this route to this router.</a:t>
            </a:r>
          </a:p>
          <a:p>
            <a:r>
              <a:rPr lang="en-US" kern="1200" dirty="0">
                <a:latin typeface="Arial" charset="0"/>
              </a:rPr>
              <a:t>The fourth column lists the networks that the router learned.</a:t>
            </a:r>
          </a:p>
          <a:p>
            <a:r>
              <a:rPr lang="en-US" kern="1200" dirty="0">
                <a:latin typeface="Arial" charset="0"/>
              </a:rPr>
              <a:t>If this column contains 0.0.0.0, this router originated the route.</a:t>
            </a:r>
            <a:endParaRPr lang="en-US" dirty="0"/>
          </a:p>
        </p:txBody>
      </p:sp>
      <p:pic>
        <p:nvPicPr>
          <p:cNvPr id="4" name="Picture 3"/>
          <p:cNvPicPr>
            <a:picLocks noChangeAspect="1"/>
          </p:cNvPicPr>
          <p:nvPr/>
        </p:nvPicPr>
        <p:blipFill>
          <a:blip r:embed="rId3"/>
          <a:stretch>
            <a:fillRect/>
          </a:stretch>
        </p:blipFill>
        <p:spPr>
          <a:xfrm>
            <a:off x="884857" y="1192319"/>
            <a:ext cx="7309441" cy="2556720"/>
          </a:xfrm>
          <a:prstGeom prst="rect">
            <a:avLst/>
          </a:prstGeom>
        </p:spPr>
      </p:pic>
    </p:spTree>
    <p:extLst>
      <p:ext uri="{BB962C8B-B14F-4D97-AF65-F5344CB8AC3E}">
        <p14:creationId xmlns:p14="http://schemas.microsoft.com/office/powerpoint/2010/main" val="41607801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Examining the BGP </a:t>
            </a:r>
            <a:r>
              <a:rPr lang="en-US" dirty="0" smtClean="0"/>
              <a:t>Table</a:t>
            </a:r>
            <a:endParaRPr lang="en-US" dirty="0"/>
          </a:p>
        </p:txBody>
      </p:sp>
      <p:sp>
        <p:nvSpPr>
          <p:cNvPr id="3" name="Content Placeholder 2"/>
          <p:cNvSpPr>
            <a:spLocks noGrp="1"/>
          </p:cNvSpPr>
          <p:nvPr>
            <p:ph idx="1"/>
          </p:nvPr>
        </p:nvSpPr>
        <p:spPr>
          <a:xfrm>
            <a:off x="279401" y="3833321"/>
            <a:ext cx="8520354" cy="2481418"/>
          </a:xfrm>
        </p:spPr>
        <p:txBody>
          <a:bodyPr>
            <a:normAutofit fontScale="92500" lnSpcReduction="20000"/>
          </a:bodyPr>
          <a:lstStyle/>
          <a:p>
            <a:r>
              <a:rPr lang="en-US" dirty="0"/>
              <a:t>The next three columns list three BGP path attributes associated with the path: </a:t>
            </a:r>
            <a:r>
              <a:rPr lang="en-US" dirty="0" smtClean="0"/>
              <a:t>metric, which </a:t>
            </a:r>
            <a:r>
              <a:rPr lang="en-US" dirty="0"/>
              <a:t>is also called the multi-exit discriminator (MED); local preference; and weight.</a:t>
            </a:r>
          </a:p>
          <a:p>
            <a:r>
              <a:rPr lang="en-US" dirty="0"/>
              <a:t>The column with the Path header may contain a sequence of autonomous systems in </a:t>
            </a:r>
            <a:r>
              <a:rPr lang="en-US" dirty="0" smtClean="0"/>
              <a:t>the path</a:t>
            </a:r>
            <a:r>
              <a:rPr lang="en-US" dirty="0"/>
              <a:t>. </a:t>
            </a:r>
            <a:endParaRPr lang="en-US" dirty="0" smtClean="0"/>
          </a:p>
          <a:p>
            <a:r>
              <a:rPr lang="en-US" dirty="0" smtClean="0"/>
              <a:t>From </a:t>
            </a:r>
            <a:r>
              <a:rPr lang="en-US" dirty="0"/>
              <a:t>left to right, the first autonomous system listed is the adjacent </a:t>
            </a:r>
            <a:r>
              <a:rPr lang="en-US" dirty="0" smtClean="0"/>
              <a:t>autonomous system </a:t>
            </a:r>
            <a:r>
              <a:rPr lang="en-US" dirty="0"/>
              <a:t>from which this network was learned.</a:t>
            </a:r>
          </a:p>
        </p:txBody>
      </p:sp>
      <p:pic>
        <p:nvPicPr>
          <p:cNvPr id="4" name="Picture 3"/>
          <p:cNvPicPr>
            <a:picLocks noChangeAspect="1"/>
          </p:cNvPicPr>
          <p:nvPr/>
        </p:nvPicPr>
        <p:blipFill>
          <a:blip r:embed="rId3"/>
          <a:stretch>
            <a:fillRect/>
          </a:stretch>
        </p:blipFill>
        <p:spPr>
          <a:xfrm>
            <a:off x="884857" y="1192319"/>
            <a:ext cx="7309441" cy="2556720"/>
          </a:xfrm>
          <a:prstGeom prst="rect">
            <a:avLst/>
          </a:prstGeom>
        </p:spPr>
      </p:pic>
    </p:spTree>
    <p:extLst>
      <p:ext uri="{BB962C8B-B14F-4D97-AF65-F5344CB8AC3E}">
        <p14:creationId xmlns:p14="http://schemas.microsoft.com/office/powerpoint/2010/main" val="4272619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Examining the BGP </a:t>
            </a:r>
            <a:r>
              <a:rPr lang="en-US" dirty="0" smtClean="0"/>
              <a:t>Table</a:t>
            </a:r>
            <a:endParaRPr lang="en-US" dirty="0"/>
          </a:p>
        </p:txBody>
      </p:sp>
      <p:sp>
        <p:nvSpPr>
          <p:cNvPr id="3" name="Content Placeholder 2"/>
          <p:cNvSpPr>
            <a:spLocks noGrp="1"/>
          </p:cNvSpPr>
          <p:nvPr>
            <p:ph idx="1"/>
          </p:nvPr>
        </p:nvSpPr>
        <p:spPr>
          <a:xfrm>
            <a:off x="279401" y="3833321"/>
            <a:ext cx="8520354" cy="2481418"/>
          </a:xfrm>
        </p:spPr>
        <p:txBody>
          <a:bodyPr>
            <a:normAutofit fontScale="92500" lnSpcReduction="10000"/>
          </a:bodyPr>
          <a:lstStyle/>
          <a:p>
            <a:r>
              <a:rPr lang="en-US" dirty="0"/>
              <a:t>If the last column has an </a:t>
            </a:r>
            <a:r>
              <a:rPr lang="en-US" i="1" dirty="0" err="1"/>
              <a:t>i</a:t>
            </a:r>
            <a:r>
              <a:rPr lang="en-US" i="1" dirty="0"/>
              <a:t> </a:t>
            </a:r>
            <a:r>
              <a:rPr lang="en-US" dirty="0"/>
              <a:t>in it, the original router probably used </a:t>
            </a:r>
            <a:r>
              <a:rPr lang="en-US" dirty="0" smtClean="0"/>
              <a:t>a </a:t>
            </a:r>
            <a:r>
              <a:rPr lang="en-US" b="1" dirty="0" smtClean="0">
                <a:latin typeface="Consolas" panose="020B0609020204030204" pitchFamily="49" charset="0"/>
                <a:cs typeface="Consolas" panose="020B0609020204030204" pitchFamily="49" charset="0"/>
              </a:rPr>
              <a:t>network</a:t>
            </a:r>
            <a:r>
              <a:rPr lang="en-US" b="1" dirty="0" smtClean="0"/>
              <a:t> </a:t>
            </a:r>
            <a:r>
              <a:rPr lang="en-US" dirty="0"/>
              <a:t>command to introduce this network into BGP. </a:t>
            </a:r>
            <a:endParaRPr lang="en-US" dirty="0" smtClean="0"/>
          </a:p>
          <a:p>
            <a:r>
              <a:rPr lang="en-US" dirty="0" smtClean="0"/>
              <a:t>The </a:t>
            </a:r>
            <a:r>
              <a:rPr lang="en-US" dirty="0"/>
              <a:t>character </a:t>
            </a:r>
            <a:r>
              <a:rPr lang="en-US" i="1" dirty="0"/>
              <a:t>e </a:t>
            </a:r>
            <a:r>
              <a:rPr lang="en-US" dirty="0"/>
              <a:t>signifies that </a:t>
            </a:r>
            <a:r>
              <a:rPr lang="en-US" dirty="0" smtClean="0"/>
              <a:t>the original </a:t>
            </a:r>
            <a:r>
              <a:rPr lang="en-US" dirty="0"/>
              <a:t>router learned this network from EGP, which is the historic predecessor to BGP.</a:t>
            </a:r>
          </a:p>
          <a:p>
            <a:r>
              <a:rPr lang="en-US" dirty="0"/>
              <a:t>A question mark ( </a:t>
            </a:r>
            <a:r>
              <a:rPr lang="en-US" i="1" dirty="0"/>
              <a:t>? </a:t>
            </a:r>
            <a:r>
              <a:rPr lang="en-US" dirty="0"/>
              <a:t>) signifies that the original BGP process cannot absolutely verify </a:t>
            </a:r>
            <a:r>
              <a:rPr lang="en-US" dirty="0" smtClean="0"/>
              <a:t>this network’s </a:t>
            </a:r>
            <a:r>
              <a:rPr lang="en-US" dirty="0"/>
              <a:t>availability because it is redistributed from an IGP into the BGP process.</a:t>
            </a:r>
          </a:p>
        </p:txBody>
      </p:sp>
      <p:pic>
        <p:nvPicPr>
          <p:cNvPr id="4" name="Picture 3"/>
          <p:cNvPicPr>
            <a:picLocks noChangeAspect="1"/>
          </p:cNvPicPr>
          <p:nvPr/>
        </p:nvPicPr>
        <p:blipFill>
          <a:blip r:embed="rId3"/>
          <a:stretch>
            <a:fillRect/>
          </a:stretch>
        </p:blipFill>
        <p:spPr>
          <a:xfrm>
            <a:off x="884857" y="1192319"/>
            <a:ext cx="7309441" cy="2556720"/>
          </a:xfrm>
          <a:prstGeom prst="rect">
            <a:avLst/>
          </a:prstGeom>
        </p:spPr>
      </p:pic>
    </p:spTree>
    <p:extLst>
      <p:ext uri="{BB962C8B-B14F-4D97-AF65-F5344CB8AC3E}">
        <p14:creationId xmlns:p14="http://schemas.microsoft.com/office/powerpoint/2010/main" val="986123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Examining the BGP Table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10237" y="1058080"/>
            <a:ext cx="7258681" cy="2798400"/>
          </a:xfrm>
          <a:prstGeom prst="rect">
            <a:avLst/>
          </a:prstGeom>
        </p:spPr>
      </p:pic>
      <p:pic>
        <p:nvPicPr>
          <p:cNvPr id="5" name="Picture 4"/>
          <p:cNvPicPr>
            <a:picLocks noChangeAspect="1"/>
          </p:cNvPicPr>
          <p:nvPr/>
        </p:nvPicPr>
        <p:blipFill>
          <a:blip r:embed="rId3"/>
          <a:stretch>
            <a:fillRect/>
          </a:stretch>
        </p:blipFill>
        <p:spPr>
          <a:xfrm>
            <a:off x="910236" y="3856480"/>
            <a:ext cx="7258681" cy="2518560"/>
          </a:xfrm>
          <a:prstGeom prst="rect">
            <a:avLst/>
          </a:prstGeom>
        </p:spPr>
      </p:pic>
    </p:spTree>
    <p:extLst>
      <p:ext uri="{BB962C8B-B14F-4D97-AF65-F5344CB8AC3E}">
        <p14:creationId xmlns:p14="http://schemas.microsoft.com/office/powerpoint/2010/main" val="3513087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Next-Hop-Self Feature</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910236" y="5295320"/>
            <a:ext cx="7258681" cy="750480"/>
          </a:xfrm>
          <a:prstGeom prst="rect">
            <a:avLst/>
          </a:prstGeom>
        </p:spPr>
      </p:pic>
      <p:pic>
        <p:nvPicPr>
          <p:cNvPr id="6" name="Picture 5"/>
          <p:cNvPicPr>
            <a:picLocks noChangeAspect="1"/>
          </p:cNvPicPr>
          <p:nvPr/>
        </p:nvPicPr>
        <p:blipFill>
          <a:blip r:embed="rId3"/>
          <a:stretch>
            <a:fillRect/>
          </a:stretch>
        </p:blipFill>
        <p:spPr>
          <a:xfrm>
            <a:off x="619525" y="1374891"/>
            <a:ext cx="7840104" cy="3651490"/>
          </a:xfrm>
          <a:prstGeom prst="rect">
            <a:avLst/>
          </a:prstGeom>
        </p:spPr>
      </p:pic>
    </p:spTree>
    <p:extLst>
      <p:ext uri="{BB962C8B-B14F-4D97-AF65-F5344CB8AC3E}">
        <p14:creationId xmlns:p14="http://schemas.microsoft.com/office/powerpoint/2010/main" val="264721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Use Between Autonomous Systems</a:t>
            </a:r>
          </a:p>
        </p:txBody>
      </p:sp>
      <p:sp>
        <p:nvSpPr>
          <p:cNvPr id="3" name="Content Placeholder 2"/>
          <p:cNvSpPr>
            <a:spLocks noGrp="1"/>
          </p:cNvSpPr>
          <p:nvPr>
            <p:ph idx="1"/>
          </p:nvPr>
        </p:nvSpPr>
        <p:spPr/>
        <p:txBody>
          <a:bodyPr>
            <a:normAutofit/>
          </a:bodyPr>
          <a:lstStyle/>
          <a:p>
            <a:r>
              <a:rPr lang="en-US" dirty="0"/>
              <a:t>The main goal of BGP is to provide an </a:t>
            </a:r>
            <a:r>
              <a:rPr lang="en-US" dirty="0" err="1"/>
              <a:t>interdomain</a:t>
            </a:r>
            <a:r>
              <a:rPr lang="en-US" dirty="0"/>
              <a:t> routing system that guarantees </a:t>
            </a:r>
            <a:r>
              <a:rPr lang="en-US" dirty="0" smtClean="0"/>
              <a:t>the loop-free </a:t>
            </a:r>
            <a:r>
              <a:rPr lang="en-US" dirty="0"/>
              <a:t>exchange of routing information between autonomous systems. BGP </a:t>
            </a:r>
            <a:r>
              <a:rPr lang="en-US" dirty="0" smtClean="0"/>
              <a:t>routers exchange </a:t>
            </a:r>
            <a:r>
              <a:rPr lang="en-US" dirty="0"/>
              <a:t>information about paths to destination networks.</a:t>
            </a:r>
          </a:p>
        </p:txBody>
      </p:sp>
      <p:pic>
        <p:nvPicPr>
          <p:cNvPr id="4" name="Picture 3"/>
          <p:cNvPicPr>
            <a:picLocks noChangeAspect="1"/>
          </p:cNvPicPr>
          <p:nvPr/>
        </p:nvPicPr>
        <p:blipFill>
          <a:blip r:embed="rId3"/>
          <a:stretch>
            <a:fillRect/>
          </a:stretch>
        </p:blipFill>
        <p:spPr>
          <a:xfrm>
            <a:off x="529537" y="2761915"/>
            <a:ext cx="8020081" cy="3854161"/>
          </a:xfrm>
          <a:prstGeom prst="rect">
            <a:avLst/>
          </a:prstGeom>
        </p:spPr>
      </p:pic>
    </p:spTree>
    <p:extLst>
      <p:ext uri="{BB962C8B-B14F-4D97-AF65-F5344CB8AC3E}">
        <p14:creationId xmlns:p14="http://schemas.microsoft.com/office/powerpoint/2010/main" val="528591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Next-Hop-Self Feature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87982" y="1536200"/>
            <a:ext cx="7916982" cy="4425678"/>
          </a:xfrm>
          <a:prstGeom prst="rect">
            <a:avLst/>
          </a:prstGeom>
        </p:spPr>
      </p:pic>
    </p:spTree>
    <p:extLst>
      <p:ext uri="{BB962C8B-B14F-4D97-AF65-F5344CB8AC3E}">
        <p14:creationId xmlns:p14="http://schemas.microsoft.com/office/powerpoint/2010/main" val="1388034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Next-Hop-Self Feature</a:t>
            </a:r>
          </a:p>
        </p:txBody>
      </p:sp>
      <p:sp>
        <p:nvSpPr>
          <p:cNvPr id="3" name="Content Placeholder 2"/>
          <p:cNvSpPr>
            <a:spLocks noGrp="1"/>
          </p:cNvSpPr>
          <p:nvPr>
            <p:ph idx="1"/>
          </p:nvPr>
        </p:nvSpPr>
        <p:spPr>
          <a:xfrm>
            <a:off x="279401" y="5330633"/>
            <a:ext cx="8520354" cy="1345739"/>
          </a:xfrm>
        </p:spPr>
        <p:txBody>
          <a:bodyPr>
            <a:normAutofit fontScale="77500" lnSpcReduction="20000"/>
          </a:bodyPr>
          <a:lstStyle/>
          <a:p>
            <a:r>
              <a:rPr lang="en-US" dirty="0"/>
              <a:t>Notice, though, that the entry is not designated as a best route; the &gt; character is missing.</a:t>
            </a:r>
          </a:p>
          <a:p>
            <a:r>
              <a:rPr lang="en-US" dirty="0"/>
              <a:t>This is because R3 does not have a route to the next-hop address (209.165.202.129</a:t>
            </a:r>
            <a:r>
              <a:rPr lang="en-US" dirty="0" smtClean="0"/>
              <a:t>), and </a:t>
            </a:r>
            <a:r>
              <a:rPr lang="en-US" dirty="0"/>
              <a:t>therefore the route is not installed in the routing table.</a:t>
            </a:r>
          </a:p>
        </p:txBody>
      </p:sp>
      <p:grpSp>
        <p:nvGrpSpPr>
          <p:cNvPr id="6" name="Group 5"/>
          <p:cNvGrpSpPr/>
          <p:nvPr/>
        </p:nvGrpSpPr>
        <p:grpSpPr>
          <a:xfrm>
            <a:off x="1216075" y="953216"/>
            <a:ext cx="6647006" cy="4377417"/>
            <a:chOff x="930133" y="1920636"/>
            <a:chExt cx="7271207" cy="4732034"/>
          </a:xfrm>
        </p:grpSpPr>
        <p:pic>
          <p:nvPicPr>
            <p:cNvPr id="4" name="Picture 3"/>
            <p:cNvPicPr>
              <a:picLocks noChangeAspect="1"/>
            </p:cNvPicPr>
            <p:nvPr/>
          </p:nvPicPr>
          <p:blipFill>
            <a:blip r:embed="rId2"/>
            <a:stretch>
              <a:fillRect/>
            </a:stretch>
          </p:blipFill>
          <p:spPr>
            <a:xfrm>
              <a:off x="930133" y="1920636"/>
              <a:ext cx="7258681" cy="2365920"/>
            </a:xfrm>
            <a:prstGeom prst="rect">
              <a:avLst/>
            </a:prstGeom>
          </p:spPr>
        </p:pic>
        <p:pic>
          <p:nvPicPr>
            <p:cNvPr id="5" name="Picture 4"/>
            <p:cNvPicPr>
              <a:picLocks noChangeAspect="1"/>
            </p:cNvPicPr>
            <p:nvPr/>
          </p:nvPicPr>
          <p:blipFill>
            <a:blip r:embed="rId3"/>
            <a:stretch>
              <a:fillRect/>
            </a:stretch>
          </p:blipFill>
          <p:spPr>
            <a:xfrm>
              <a:off x="942659" y="4274030"/>
              <a:ext cx="7258681" cy="2378640"/>
            </a:xfrm>
            <a:prstGeom prst="rect">
              <a:avLst/>
            </a:prstGeom>
          </p:spPr>
        </p:pic>
      </p:grpSp>
    </p:spTree>
    <p:extLst>
      <p:ext uri="{BB962C8B-B14F-4D97-AF65-F5344CB8AC3E}">
        <p14:creationId xmlns:p14="http://schemas.microsoft.com/office/powerpoint/2010/main" val="273170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Configuring </a:t>
            </a:r>
            <a:r>
              <a:rPr lang="en-US" dirty="0" smtClean="0"/>
              <a:t>Next-Hop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17279" y="1630079"/>
            <a:ext cx="7258681" cy="712320"/>
          </a:xfrm>
          <a:prstGeom prst="rect">
            <a:avLst/>
          </a:prstGeom>
        </p:spPr>
      </p:pic>
      <p:pic>
        <p:nvPicPr>
          <p:cNvPr id="5" name="Picture 4"/>
          <p:cNvPicPr>
            <a:picLocks noChangeAspect="1"/>
          </p:cNvPicPr>
          <p:nvPr/>
        </p:nvPicPr>
        <p:blipFill>
          <a:blip r:embed="rId3"/>
          <a:stretch>
            <a:fillRect/>
          </a:stretch>
        </p:blipFill>
        <p:spPr>
          <a:xfrm>
            <a:off x="4546620" y="3422640"/>
            <a:ext cx="50760" cy="12720"/>
          </a:xfrm>
          <a:prstGeom prst="rect">
            <a:avLst/>
          </a:prstGeom>
        </p:spPr>
      </p:pic>
      <p:pic>
        <p:nvPicPr>
          <p:cNvPr id="6" name="Picture 5"/>
          <p:cNvPicPr>
            <a:picLocks noChangeAspect="1"/>
          </p:cNvPicPr>
          <p:nvPr/>
        </p:nvPicPr>
        <p:blipFill>
          <a:blip r:embed="rId3"/>
          <a:stretch>
            <a:fillRect/>
          </a:stretch>
        </p:blipFill>
        <p:spPr>
          <a:xfrm>
            <a:off x="4699020" y="3575040"/>
            <a:ext cx="50760" cy="12720"/>
          </a:xfrm>
          <a:prstGeom prst="rect">
            <a:avLst/>
          </a:prstGeom>
        </p:spPr>
      </p:pic>
      <p:pic>
        <p:nvPicPr>
          <p:cNvPr id="7" name="Picture 6"/>
          <p:cNvPicPr>
            <a:picLocks noChangeAspect="1"/>
          </p:cNvPicPr>
          <p:nvPr/>
        </p:nvPicPr>
        <p:blipFill>
          <a:blip r:embed="rId4"/>
          <a:stretch>
            <a:fillRect/>
          </a:stretch>
        </p:blipFill>
        <p:spPr>
          <a:xfrm>
            <a:off x="917279" y="2366820"/>
            <a:ext cx="7258681" cy="3472561"/>
          </a:xfrm>
          <a:prstGeom prst="rect">
            <a:avLst/>
          </a:prstGeom>
        </p:spPr>
      </p:pic>
    </p:spTree>
    <p:extLst>
      <p:ext uri="{BB962C8B-B14F-4D97-AF65-F5344CB8AC3E}">
        <p14:creationId xmlns:p14="http://schemas.microsoft.com/office/powerpoint/2010/main" val="3611339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and Troubleshooting BGP Neighbor States</a:t>
            </a:r>
          </a:p>
        </p:txBody>
      </p:sp>
      <p:sp>
        <p:nvSpPr>
          <p:cNvPr id="3" name="Content Placeholder 2"/>
          <p:cNvSpPr>
            <a:spLocks noGrp="1"/>
          </p:cNvSpPr>
          <p:nvPr>
            <p:ph idx="1"/>
          </p:nvPr>
        </p:nvSpPr>
        <p:spPr>
          <a:xfrm>
            <a:off x="279401" y="1183340"/>
            <a:ext cx="8520354" cy="5392824"/>
          </a:xfrm>
        </p:spPr>
        <p:txBody>
          <a:bodyPr>
            <a:normAutofit fontScale="92500" lnSpcReduction="20000"/>
          </a:bodyPr>
          <a:lstStyle/>
          <a:p>
            <a:pPr marL="0" indent="0">
              <a:buNone/>
            </a:pPr>
            <a:r>
              <a:rPr lang="en-US" dirty="0"/>
              <a:t>After the TCP handshake is complete, the BGP application tries to set up a session </a:t>
            </a:r>
            <a:r>
              <a:rPr lang="en-US" dirty="0" smtClean="0"/>
              <a:t>with the </a:t>
            </a:r>
            <a:r>
              <a:rPr lang="en-US" dirty="0"/>
              <a:t>neighbor. BGP is a state machine that takes a router through the following states </a:t>
            </a:r>
            <a:r>
              <a:rPr lang="en-US" dirty="0" smtClean="0"/>
              <a:t>with its </a:t>
            </a:r>
            <a:r>
              <a:rPr lang="en-US" dirty="0"/>
              <a:t>neighbors:</a:t>
            </a:r>
          </a:p>
          <a:p>
            <a:r>
              <a:rPr lang="en-US" b="1" dirty="0" smtClean="0"/>
              <a:t>Idle	</a:t>
            </a:r>
          </a:p>
          <a:p>
            <a:pPr lvl="1"/>
            <a:r>
              <a:rPr lang="en-US" dirty="0" smtClean="0"/>
              <a:t>The </a:t>
            </a:r>
            <a:r>
              <a:rPr lang="en-US" dirty="0"/>
              <a:t>router is searching the routing table to see whether a route exists to </a:t>
            </a:r>
            <a:r>
              <a:rPr lang="en-US" dirty="0" smtClean="0"/>
              <a:t>reach the </a:t>
            </a:r>
            <a:r>
              <a:rPr lang="en-US" dirty="0"/>
              <a:t>neighbor.</a:t>
            </a:r>
          </a:p>
          <a:p>
            <a:r>
              <a:rPr lang="en-US" b="1" dirty="0" smtClean="0"/>
              <a:t>Connect</a:t>
            </a:r>
          </a:p>
          <a:p>
            <a:pPr lvl="1"/>
            <a:r>
              <a:rPr lang="en-US" dirty="0" smtClean="0"/>
              <a:t>The </a:t>
            </a:r>
            <a:r>
              <a:rPr lang="en-US" dirty="0"/>
              <a:t>router found a route to the neighbor and has completed the </a:t>
            </a:r>
            <a:r>
              <a:rPr lang="en-US" dirty="0" err="1" smtClean="0"/>
              <a:t>threeway</a:t>
            </a:r>
            <a:r>
              <a:rPr lang="en-US" dirty="0"/>
              <a:t> </a:t>
            </a:r>
            <a:r>
              <a:rPr lang="en-US" dirty="0" smtClean="0"/>
              <a:t>TCP </a:t>
            </a:r>
            <a:r>
              <a:rPr lang="en-US" dirty="0"/>
              <a:t>handshake.</a:t>
            </a:r>
          </a:p>
          <a:p>
            <a:r>
              <a:rPr lang="en-US" b="1" dirty="0" smtClean="0"/>
              <a:t>Open sent</a:t>
            </a:r>
          </a:p>
          <a:p>
            <a:pPr lvl="1"/>
            <a:r>
              <a:rPr lang="en-US" dirty="0" smtClean="0"/>
              <a:t>An </a:t>
            </a:r>
            <a:r>
              <a:rPr lang="en-US" dirty="0"/>
              <a:t>open message was sent, with the parameters for the BGP session.</a:t>
            </a:r>
          </a:p>
          <a:p>
            <a:r>
              <a:rPr lang="en-US" b="1" dirty="0" smtClean="0"/>
              <a:t>Open confirm</a:t>
            </a:r>
          </a:p>
          <a:p>
            <a:pPr lvl="1"/>
            <a:r>
              <a:rPr lang="en-US" dirty="0" smtClean="0"/>
              <a:t>The </a:t>
            </a:r>
            <a:r>
              <a:rPr lang="en-US" dirty="0"/>
              <a:t>router received agreement on the parameters for establishing </a:t>
            </a:r>
            <a:r>
              <a:rPr lang="en-US" dirty="0" smtClean="0"/>
              <a:t>a session</a:t>
            </a:r>
            <a:r>
              <a:rPr lang="en-US" dirty="0"/>
              <a:t>.</a:t>
            </a:r>
          </a:p>
          <a:p>
            <a:pPr lvl="1"/>
            <a:r>
              <a:rPr lang="en-US" dirty="0"/>
              <a:t>Alternatively, the router goes into the active state if there is no response to the </a:t>
            </a:r>
            <a:r>
              <a:rPr lang="en-US" dirty="0" smtClean="0"/>
              <a:t>open message</a:t>
            </a:r>
            <a:r>
              <a:rPr lang="en-US" dirty="0"/>
              <a:t>.</a:t>
            </a:r>
          </a:p>
          <a:p>
            <a:r>
              <a:rPr lang="en-US" b="1" dirty="0" smtClean="0"/>
              <a:t>Established</a:t>
            </a:r>
          </a:p>
          <a:p>
            <a:pPr lvl="1"/>
            <a:r>
              <a:rPr lang="en-US" dirty="0" smtClean="0"/>
              <a:t>Peering </a:t>
            </a:r>
            <a:r>
              <a:rPr lang="en-US" dirty="0"/>
              <a:t>is established and routing begins.</a:t>
            </a:r>
          </a:p>
        </p:txBody>
      </p:sp>
    </p:spTree>
    <p:extLst>
      <p:ext uri="{BB962C8B-B14F-4D97-AF65-F5344CB8AC3E}">
        <p14:creationId xmlns:p14="http://schemas.microsoft.com/office/powerpoint/2010/main" val="2260860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idle state</a:t>
            </a:r>
          </a:p>
        </p:txBody>
      </p:sp>
      <p:sp>
        <p:nvSpPr>
          <p:cNvPr id="3" name="Content Placeholder 2"/>
          <p:cNvSpPr>
            <a:spLocks noGrp="1"/>
          </p:cNvSpPr>
          <p:nvPr>
            <p:ph idx="1"/>
          </p:nvPr>
        </p:nvSpPr>
        <p:spPr/>
        <p:txBody>
          <a:bodyPr>
            <a:normAutofit/>
          </a:bodyPr>
          <a:lstStyle/>
          <a:p>
            <a:r>
              <a:rPr lang="en-US" kern="1200" dirty="0">
                <a:latin typeface="Arial" charset="0"/>
              </a:rPr>
              <a:t>After you enter the </a:t>
            </a:r>
            <a:r>
              <a:rPr lang="en-US" b="1" kern="1200" dirty="0">
                <a:latin typeface="Arial" charset="0"/>
              </a:rPr>
              <a:t>neighbor remote-as </a:t>
            </a:r>
            <a:r>
              <a:rPr lang="en-US" kern="1200" dirty="0">
                <a:latin typeface="Arial" charset="0"/>
              </a:rPr>
              <a:t>command, BGP starts in the </a:t>
            </a:r>
            <a:r>
              <a:rPr lang="en-US" i="1" kern="1200" dirty="0">
                <a:latin typeface="Arial" charset="0"/>
              </a:rPr>
              <a:t>idle </a:t>
            </a:r>
            <a:r>
              <a:rPr lang="en-US" kern="1200" dirty="0">
                <a:latin typeface="Arial" charset="0"/>
              </a:rPr>
              <a:t>state, and the BGP process checks that it has a route to the IP address listed. </a:t>
            </a:r>
          </a:p>
          <a:p>
            <a:r>
              <a:rPr lang="en-US" kern="1200" dirty="0">
                <a:latin typeface="Arial" charset="0"/>
              </a:rPr>
              <a:t>BGP should be in the idle state for only a few seconds. </a:t>
            </a:r>
            <a:endParaRPr lang="en-US" kern="1200" dirty="0" smtClean="0">
              <a:latin typeface="Arial" charset="0"/>
            </a:endParaRPr>
          </a:p>
          <a:p>
            <a:r>
              <a:rPr lang="en-US" kern="1200" dirty="0" smtClean="0">
                <a:latin typeface="Arial" charset="0"/>
              </a:rPr>
              <a:t>However</a:t>
            </a:r>
            <a:r>
              <a:rPr lang="en-US" kern="1200" dirty="0">
                <a:latin typeface="Arial" charset="0"/>
              </a:rPr>
              <a:t>, if BGP does not find a route to the neighboring IP address, it stays in the idle state. </a:t>
            </a:r>
          </a:p>
          <a:p>
            <a:endParaRPr lang="en-US" dirty="0"/>
          </a:p>
        </p:txBody>
      </p:sp>
    </p:spTree>
    <p:extLst>
      <p:ext uri="{BB962C8B-B14F-4D97-AF65-F5344CB8AC3E}">
        <p14:creationId xmlns:p14="http://schemas.microsoft.com/office/powerpoint/2010/main" val="3197843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state </a:t>
            </a:r>
          </a:p>
        </p:txBody>
      </p:sp>
      <p:sp>
        <p:nvSpPr>
          <p:cNvPr id="3" name="Content Placeholder 2"/>
          <p:cNvSpPr>
            <a:spLocks noGrp="1"/>
          </p:cNvSpPr>
          <p:nvPr>
            <p:ph idx="1"/>
          </p:nvPr>
        </p:nvSpPr>
        <p:spPr/>
        <p:txBody>
          <a:bodyPr>
            <a:normAutofit/>
          </a:bodyPr>
          <a:lstStyle/>
          <a:p>
            <a:r>
              <a:rPr lang="en-US" kern="1200" dirty="0">
                <a:latin typeface="Arial" charset="0"/>
              </a:rPr>
              <a:t>If it finds a route, it goes to the </a:t>
            </a:r>
            <a:r>
              <a:rPr lang="en-US" i="1" kern="1200" dirty="0">
                <a:latin typeface="Arial" charset="0"/>
              </a:rPr>
              <a:t>connect </a:t>
            </a:r>
            <a:r>
              <a:rPr lang="en-US" kern="1200" dirty="0">
                <a:latin typeface="Arial" charset="0"/>
              </a:rPr>
              <a:t>state when the TCP handshaking synchronize acknowledge (SYN ACK) packet returns (when the TCP three-way handshake is complete). After the TCP connection is set up, the BGP process creates a BGP open message and sends it to the neighbor. </a:t>
            </a:r>
            <a:endParaRPr lang="en-US" dirty="0"/>
          </a:p>
          <a:p>
            <a:endParaRPr lang="en-US" dirty="0"/>
          </a:p>
        </p:txBody>
      </p:sp>
    </p:spTree>
    <p:extLst>
      <p:ext uri="{BB962C8B-B14F-4D97-AF65-F5344CB8AC3E}">
        <p14:creationId xmlns:p14="http://schemas.microsoft.com/office/powerpoint/2010/main" val="2322966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sent state</a:t>
            </a:r>
          </a:p>
        </p:txBody>
      </p:sp>
      <p:sp>
        <p:nvSpPr>
          <p:cNvPr id="3" name="Content Placeholder 2"/>
          <p:cNvSpPr>
            <a:spLocks noGrp="1"/>
          </p:cNvSpPr>
          <p:nvPr>
            <p:ph idx="1"/>
          </p:nvPr>
        </p:nvSpPr>
        <p:spPr/>
        <p:txBody>
          <a:bodyPr/>
          <a:lstStyle/>
          <a:p>
            <a:r>
              <a:rPr lang="en-US" kern="1200" dirty="0">
                <a:latin typeface="Arial" charset="0"/>
              </a:rPr>
              <a:t>After BGP dispatches this open message, the BGP peering session changes to the </a:t>
            </a:r>
            <a:r>
              <a:rPr lang="en-US" i="1" kern="1200" dirty="0">
                <a:latin typeface="Arial" charset="0"/>
              </a:rPr>
              <a:t>open sent </a:t>
            </a:r>
            <a:r>
              <a:rPr lang="en-US" kern="1200" dirty="0">
                <a:latin typeface="Arial" charset="0"/>
              </a:rPr>
              <a:t>state. </a:t>
            </a:r>
            <a:endParaRPr lang="en-US" dirty="0"/>
          </a:p>
        </p:txBody>
      </p:sp>
    </p:spTree>
    <p:extLst>
      <p:ext uri="{BB962C8B-B14F-4D97-AF65-F5344CB8AC3E}">
        <p14:creationId xmlns:p14="http://schemas.microsoft.com/office/powerpoint/2010/main" val="23200035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state</a:t>
            </a:r>
          </a:p>
        </p:txBody>
      </p:sp>
      <p:sp>
        <p:nvSpPr>
          <p:cNvPr id="3" name="Content Placeholder 2"/>
          <p:cNvSpPr>
            <a:spLocks noGrp="1"/>
          </p:cNvSpPr>
          <p:nvPr>
            <p:ph idx="1"/>
          </p:nvPr>
        </p:nvSpPr>
        <p:spPr/>
        <p:txBody>
          <a:bodyPr/>
          <a:lstStyle/>
          <a:p>
            <a:r>
              <a:rPr lang="en-US" kern="1200" dirty="0">
                <a:latin typeface="Arial" charset="0"/>
              </a:rPr>
              <a:t>If there is no response for 5 seconds, the state changes to the </a:t>
            </a:r>
            <a:r>
              <a:rPr lang="en-US" i="1" kern="1200" dirty="0">
                <a:latin typeface="Arial" charset="0"/>
              </a:rPr>
              <a:t>active </a:t>
            </a:r>
            <a:r>
              <a:rPr lang="en-US" kern="1200" dirty="0">
                <a:latin typeface="Arial" charset="0"/>
              </a:rPr>
              <a:t>state. </a:t>
            </a:r>
            <a:endParaRPr lang="en-US" dirty="0"/>
          </a:p>
          <a:p>
            <a:endParaRPr lang="en-US" dirty="0"/>
          </a:p>
        </p:txBody>
      </p:sp>
    </p:spTree>
    <p:extLst>
      <p:ext uri="{BB962C8B-B14F-4D97-AF65-F5344CB8AC3E}">
        <p14:creationId xmlns:p14="http://schemas.microsoft.com/office/powerpoint/2010/main" val="9231569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confirm state </a:t>
            </a:r>
          </a:p>
        </p:txBody>
      </p:sp>
      <p:sp>
        <p:nvSpPr>
          <p:cNvPr id="3" name="Content Placeholder 2"/>
          <p:cNvSpPr>
            <a:spLocks noGrp="1"/>
          </p:cNvSpPr>
          <p:nvPr>
            <p:ph idx="1"/>
          </p:nvPr>
        </p:nvSpPr>
        <p:spPr/>
        <p:txBody>
          <a:bodyPr/>
          <a:lstStyle/>
          <a:p>
            <a:r>
              <a:rPr lang="en-US" kern="1200" dirty="0">
                <a:latin typeface="Arial" charset="0"/>
              </a:rPr>
              <a:t>If a response does come back in a timely manner, BGP goes to the </a:t>
            </a:r>
            <a:r>
              <a:rPr lang="en-US" i="1" kern="1200" dirty="0">
                <a:latin typeface="Arial" charset="0"/>
              </a:rPr>
              <a:t>open confirm </a:t>
            </a:r>
            <a:r>
              <a:rPr lang="en-US" kern="1200" dirty="0">
                <a:latin typeface="Arial" charset="0"/>
              </a:rPr>
              <a:t>state and starts scanning (evaluating) the routing table for the paths to send to the neighbor. </a:t>
            </a:r>
            <a:endParaRPr lang="en-US" dirty="0"/>
          </a:p>
        </p:txBody>
      </p:sp>
    </p:spTree>
    <p:extLst>
      <p:ext uri="{BB962C8B-B14F-4D97-AF65-F5344CB8AC3E}">
        <p14:creationId xmlns:p14="http://schemas.microsoft.com/office/powerpoint/2010/main" val="922066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established state </a:t>
            </a:r>
          </a:p>
        </p:txBody>
      </p:sp>
      <p:sp>
        <p:nvSpPr>
          <p:cNvPr id="3" name="Content Placeholder 2"/>
          <p:cNvSpPr>
            <a:spLocks noGrp="1"/>
          </p:cNvSpPr>
          <p:nvPr>
            <p:ph idx="1"/>
          </p:nvPr>
        </p:nvSpPr>
        <p:spPr/>
        <p:txBody>
          <a:bodyPr/>
          <a:lstStyle/>
          <a:p>
            <a:r>
              <a:rPr lang="en-US" kern="1200" dirty="0">
                <a:latin typeface="Arial" charset="0"/>
              </a:rPr>
              <a:t>When these paths have been found, BGP then goes to the </a:t>
            </a:r>
            <a:r>
              <a:rPr lang="en-US" i="1" kern="1200" dirty="0">
                <a:latin typeface="Arial" charset="0"/>
              </a:rPr>
              <a:t>established </a:t>
            </a:r>
            <a:r>
              <a:rPr lang="en-US" kern="1200" dirty="0">
                <a:latin typeface="Arial" charset="0"/>
              </a:rPr>
              <a:t>state and begins routing between the neighbors</a:t>
            </a:r>
            <a:r>
              <a:rPr lang="en-US" kern="1200" dirty="0" smtClean="0">
                <a:latin typeface="Arial" charset="0"/>
              </a:rPr>
              <a:t>.</a:t>
            </a:r>
          </a:p>
          <a:p>
            <a:endParaRPr lang="en-US" kern="1200" dirty="0" smtClean="0">
              <a:latin typeface="Arial" charset="0"/>
            </a:endParaRPr>
          </a:p>
          <a:p>
            <a:endParaRPr lang="en-US" kern="1200" dirty="0">
              <a:latin typeface="Arial" charset="0"/>
            </a:endParaRPr>
          </a:p>
          <a:p>
            <a:endParaRPr lang="en-US" kern="1200" dirty="0">
              <a:latin typeface="Arial" charset="0"/>
            </a:endParaRPr>
          </a:p>
          <a:p>
            <a:endParaRPr lang="en-US" kern="1200" dirty="0" smtClean="0">
              <a:latin typeface="Arial" charset="0"/>
            </a:endParaRPr>
          </a:p>
          <a:p>
            <a:r>
              <a:rPr lang="en-US" kern="1200" dirty="0" smtClean="0">
                <a:latin typeface="Arial" charset="0"/>
              </a:rPr>
              <a:t>Note:</a:t>
            </a:r>
          </a:p>
          <a:p>
            <a:r>
              <a:rPr lang="en-US" dirty="0"/>
              <a:t>The BGP state is shown in the last column of the </a:t>
            </a:r>
            <a:r>
              <a:rPr lang="en-US" b="1" dirty="0"/>
              <a:t>show </a:t>
            </a:r>
            <a:r>
              <a:rPr lang="en-US" b="1" dirty="0" err="1"/>
              <a:t>ip</a:t>
            </a:r>
            <a:r>
              <a:rPr lang="en-US" b="1" dirty="0"/>
              <a:t> </a:t>
            </a:r>
            <a:r>
              <a:rPr lang="en-US" b="1" dirty="0" err="1"/>
              <a:t>bgp</a:t>
            </a:r>
            <a:r>
              <a:rPr lang="en-US" b="1" dirty="0"/>
              <a:t> summary </a:t>
            </a:r>
            <a:r>
              <a:rPr lang="en-US" dirty="0"/>
              <a:t>command output.</a:t>
            </a:r>
          </a:p>
          <a:p>
            <a:endParaRPr lang="en-US" dirty="0"/>
          </a:p>
        </p:txBody>
      </p:sp>
    </p:spTree>
    <p:extLst>
      <p:ext uri="{BB962C8B-B14F-4D97-AF65-F5344CB8AC3E}">
        <p14:creationId xmlns:p14="http://schemas.microsoft.com/office/powerpoint/2010/main" val="30518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Path Vector Characteristics</a:t>
            </a:r>
          </a:p>
        </p:txBody>
      </p:sp>
      <p:sp>
        <p:nvSpPr>
          <p:cNvPr id="3" name="Content Placeholder 2"/>
          <p:cNvSpPr>
            <a:spLocks noGrp="1"/>
          </p:cNvSpPr>
          <p:nvPr>
            <p:ph idx="1"/>
          </p:nvPr>
        </p:nvSpPr>
        <p:spPr/>
        <p:txBody>
          <a:bodyPr>
            <a:normAutofit fontScale="92500" lnSpcReduction="20000"/>
          </a:bodyPr>
          <a:lstStyle/>
          <a:p>
            <a:r>
              <a:rPr lang="en-US" dirty="0"/>
              <a:t>BGP allows routing-policy decisions to be applied to the path of BGP autonomous </a:t>
            </a:r>
            <a:r>
              <a:rPr lang="en-US" dirty="0" smtClean="0"/>
              <a:t>system numbers </a:t>
            </a:r>
            <a:r>
              <a:rPr lang="en-US" dirty="0"/>
              <a:t>so that routing behavior can be enforced at the autonomous system </a:t>
            </a:r>
            <a:r>
              <a:rPr lang="en-US" dirty="0" smtClean="0"/>
              <a:t>level and </a:t>
            </a:r>
            <a:r>
              <a:rPr lang="en-US" dirty="0"/>
              <a:t>to determine how data will flow through the autonomous system</a:t>
            </a:r>
            <a:r>
              <a:rPr lang="en-US" dirty="0" smtClean="0"/>
              <a:t>.</a:t>
            </a:r>
          </a:p>
          <a:p>
            <a:r>
              <a:rPr lang="en-US" dirty="0"/>
              <a:t>The policies are based on the attributes carried in the </a:t>
            </a:r>
            <a:r>
              <a:rPr lang="en-US" dirty="0" smtClean="0"/>
              <a:t>routing information </a:t>
            </a:r>
            <a:r>
              <a:rPr lang="en-US" dirty="0"/>
              <a:t>and configured on the routers</a:t>
            </a:r>
            <a:r>
              <a:rPr lang="en-US" dirty="0" smtClean="0"/>
              <a:t>.</a:t>
            </a:r>
          </a:p>
          <a:p>
            <a:r>
              <a:rPr lang="en-US" dirty="0"/>
              <a:t>BGP specifies that a BGP router can advertise to its peers (neighbors) in </a:t>
            </a:r>
            <a:r>
              <a:rPr lang="en-US" dirty="0" smtClean="0"/>
              <a:t>neighboring autonomous </a:t>
            </a:r>
            <a:r>
              <a:rPr lang="en-US" dirty="0"/>
              <a:t>systems only those routes that it uses. </a:t>
            </a:r>
            <a:endParaRPr lang="en-US" dirty="0" smtClean="0"/>
          </a:p>
          <a:p>
            <a:r>
              <a:rPr lang="en-US" dirty="0" smtClean="0"/>
              <a:t>This </a:t>
            </a:r>
            <a:r>
              <a:rPr lang="en-US" dirty="0"/>
              <a:t>rule reflects the </a:t>
            </a:r>
            <a:r>
              <a:rPr lang="en-US" dirty="0" smtClean="0"/>
              <a:t>hop-by-hop routing </a:t>
            </a:r>
            <a:r>
              <a:rPr lang="en-US" dirty="0"/>
              <a:t>paradigm generally used throughout the current Internet. </a:t>
            </a:r>
            <a:endParaRPr lang="en-US" dirty="0" smtClean="0"/>
          </a:p>
          <a:p>
            <a:r>
              <a:rPr lang="en-US" dirty="0" smtClean="0"/>
              <a:t>Some </a:t>
            </a:r>
            <a:r>
              <a:rPr lang="en-US" dirty="0"/>
              <a:t>policies </a:t>
            </a:r>
            <a:r>
              <a:rPr lang="en-US" dirty="0" smtClean="0"/>
              <a:t>cannot be </a:t>
            </a:r>
            <a:r>
              <a:rPr lang="en-US" dirty="0"/>
              <a:t>supported by the hop-by-hop routing paradigm. </a:t>
            </a:r>
            <a:endParaRPr lang="en-US" dirty="0" smtClean="0"/>
          </a:p>
          <a:p>
            <a:r>
              <a:rPr lang="en-US" dirty="0" smtClean="0"/>
              <a:t>For </a:t>
            </a:r>
            <a:r>
              <a:rPr lang="en-US" dirty="0"/>
              <a:t>example, BGP does not </a:t>
            </a:r>
            <a:r>
              <a:rPr lang="en-US" dirty="0" smtClean="0"/>
              <a:t>allow one </a:t>
            </a:r>
            <a:r>
              <a:rPr lang="en-US" dirty="0"/>
              <a:t>autonomous system to send traffic to a neighboring autonomous system, </a:t>
            </a:r>
            <a:r>
              <a:rPr lang="en-US" dirty="0" smtClean="0"/>
              <a:t>intending that </a:t>
            </a:r>
            <a:r>
              <a:rPr lang="en-US" dirty="0"/>
              <a:t>the traffic take a different route from that taken by traffic originating in that </a:t>
            </a:r>
            <a:r>
              <a:rPr lang="en-US" dirty="0" smtClean="0"/>
              <a:t>neighboring autonomous </a:t>
            </a:r>
            <a:r>
              <a:rPr lang="en-US" dirty="0"/>
              <a:t>system. </a:t>
            </a:r>
            <a:endParaRPr lang="en-US" dirty="0" smtClean="0"/>
          </a:p>
        </p:txBody>
      </p:sp>
    </p:spTree>
    <p:extLst>
      <p:ext uri="{BB962C8B-B14F-4D97-AF65-F5344CB8AC3E}">
        <p14:creationId xmlns:p14="http://schemas.microsoft.com/office/powerpoint/2010/main" val="15226325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Session Resilience</a:t>
            </a:r>
          </a:p>
        </p:txBody>
      </p:sp>
      <p:sp>
        <p:nvSpPr>
          <p:cNvPr id="3" name="Content Placeholder 2"/>
          <p:cNvSpPr>
            <a:spLocks noGrp="1"/>
          </p:cNvSpPr>
          <p:nvPr>
            <p:ph idx="1"/>
          </p:nvPr>
        </p:nvSpPr>
        <p:spPr/>
        <p:txBody>
          <a:bodyPr/>
          <a:lstStyle/>
          <a:p>
            <a:r>
              <a:rPr lang="en-US" dirty="0"/>
              <a:t>In cases where multiple paths exist to reach an </a:t>
            </a:r>
            <a:r>
              <a:rPr lang="en-US" dirty="0" err="1"/>
              <a:t>iBGP</a:t>
            </a:r>
            <a:r>
              <a:rPr lang="en-US" dirty="0"/>
              <a:t> neighboring routers, the </a:t>
            </a:r>
            <a:r>
              <a:rPr lang="en-US" dirty="0" smtClean="0"/>
              <a:t>routers could </a:t>
            </a:r>
            <a:r>
              <a:rPr lang="en-US" dirty="0"/>
              <a:t>peer with each other’s loopback interface address and the BGP session would </a:t>
            </a:r>
            <a:r>
              <a:rPr lang="en-US" dirty="0" smtClean="0"/>
              <a:t>not be </a:t>
            </a:r>
            <a:r>
              <a:rPr lang="en-US" dirty="0"/>
              <a:t>lost because loopback interfaces are always available as long as the router itself </a:t>
            </a:r>
            <a:r>
              <a:rPr lang="en-US" dirty="0" smtClean="0"/>
              <a:t>does not </a:t>
            </a:r>
            <a:r>
              <a:rPr lang="en-US" dirty="0"/>
              <a:t>fail. </a:t>
            </a:r>
            <a:endParaRPr lang="en-US" dirty="0" smtClean="0"/>
          </a:p>
          <a:p>
            <a:r>
              <a:rPr lang="en-US" dirty="0" smtClean="0"/>
              <a:t>This </a:t>
            </a:r>
            <a:r>
              <a:rPr lang="en-US" dirty="0"/>
              <a:t>peering arrangement adds resiliency to the </a:t>
            </a:r>
            <a:r>
              <a:rPr lang="en-US" dirty="0" err="1"/>
              <a:t>iBGP</a:t>
            </a:r>
            <a:r>
              <a:rPr lang="en-US" dirty="0"/>
              <a:t> sessions because they </a:t>
            </a:r>
            <a:r>
              <a:rPr lang="en-US" dirty="0" smtClean="0"/>
              <a:t>are not </a:t>
            </a:r>
            <a:r>
              <a:rPr lang="en-US" dirty="0"/>
              <a:t>tied into a physical interface, which might go down for any number of reasons.</a:t>
            </a:r>
          </a:p>
        </p:txBody>
      </p:sp>
    </p:spTree>
    <p:extLst>
      <p:ext uri="{BB962C8B-B14F-4D97-AF65-F5344CB8AC3E}">
        <p14:creationId xmlns:p14="http://schemas.microsoft.com/office/powerpoint/2010/main" val="35002746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Session Resilience</a:t>
            </a:r>
          </a:p>
        </p:txBody>
      </p:sp>
      <p:pic>
        <p:nvPicPr>
          <p:cNvPr id="4" name="Content Placeholder 3"/>
          <p:cNvPicPr>
            <a:picLocks noGrp="1" noChangeAspect="1"/>
          </p:cNvPicPr>
          <p:nvPr>
            <p:ph idx="1"/>
          </p:nvPr>
        </p:nvPicPr>
        <p:blipFill>
          <a:blip r:embed="rId2"/>
          <a:stretch>
            <a:fillRect/>
          </a:stretch>
        </p:blipFill>
        <p:spPr>
          <a:xfrm>
            <a:off x="409803" y="852987"/>
            <a:ext cx="8260894" cy="3847469"/>
          </a:xfrm>
          <a:prstGeom prst="rect">
            <a:avLst/>
          </a:prstGeom>
        </p:spPr>
      </p:pic>
      <p:pic>
        <p:nvPicPr>
          <p:cNvPr id="5" name="Picture 4"/>
          <p:cNvPicPr>
            <a:picLocks noChangeAspect="1"/>
          </p:cNvPicPr>
          <p:nvPr/>
        </p:nvPicPr>
        <p:blipFill>
          <a:blip r:embed="rId3"/>
          <a:stretch>
            <a:fillRect/>
          </a:stretch>
        </p:blipFill>
        <p:spPr>
          <a:xfrm>
            <a:off x="279400" y="4155082"/>
            <a:ext cx="8530889" cy="2425753"/>
          </a:xfrm>
          <a:prstGeom prst="rect">
            <a:avLst/>
          </a:prstGeom>
        </p:spPr>
      </p:pic>
    </p:spTree>
    <p:extLst>
      <p:ext uri="{BB962C8B-B14F-4D97-AF65-F5344CB8AC3E}">
        <p14:creationId xmlns:p14="http://schemas.microsoft.com/office/powerpoint/2010/main" val="3004174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Sourcing BGP from Loopback Address</a:t>
            </a:r>
          </a:p>
        </p:txBody>
      </p:sp>
      <p:sp>
        <p:nvSpPr>
          <p:cNvPr id="3" name="Content Placeholder 2"/>
          <p:cNvSpPr>
            <a:spLocks noGrp="1"/>
          </p:cNvSpPr>
          <p:nvPr>
            <p:ph idx="1"/>
          </p:nvPr>
        </p:nvSpPr>
        <p:spPr/>
        <p:txBody>
          <a:bodyPr>
            <a:normAutofit/>
          </a:bodyPr>
          <a:lstStyle/>
          <a:p>
            <a:r>
              <a:rPr lang="en-US" sz="2000" dirty="0"/>
              <a:t>For BGP packets, </a:t>
            </a:r>
            <a:r>
              <a:rPr lang="en-US" sz="2000" dirty="0" smtClean="0"/>
              <a:t>the source </a:t>
            </a:r>
            <a:r>
              <a:rPr lang="en-US" sz="2000" dirty="0"/>
              <a:t>IP address must match the address in the </a:t>
            </a:r>
            <a:r>
              <a:rPr lang="en-US" sz="2000" dirty="0" smtClean="0"/>
              <a:t>corresponding </a:t>
            </a:r>
            <a:r>
              <a:rPr lang="en-US" sz="2000" b="1" dirty="0" smtClean="0"/>
              <a:t>neighbor </a:t>
            </a:r>
            <a:r>
              <a:rPr lang="en-US" sz="2000" dirty="0"/>
              <a:t>statement on the other router. </a:t>
            </a:r>
            <a:r>
              <a:rPr lang="en-US" sz="2000" dirty="0" smtClean="0"/>
              <a:t>Otherwise</a:t>
            </a:r>
            <a:r>
              <a:rPr lang="en-US" sz="2000" dirty="0"/>
              <a:t>, the routers will not </a:t>
            </a:r>
            <a:r>
              <a:rPr lang="en-US" sz="2000" dirty="0" smtClean="0"/>
              <a:t>be able </a:t>
            </a:r>
            <a:r>
              <a:rPr lang="en-US" sz="2000" dirty="0"/>
              <a:t>to establish the BGP session, and the packet will be ignored. </a:t>
            </a:r>
            <a:endParaRPr lang="en-US" sz="2000" dirty="0" smtClean="0"/>
          </a:p>
          <a:p>
            <a:r>
              <a:rPr lang="en-US" sz="2000" dirty="0" smtClean="0"/>
              <a:t>BGP </a:t>
            </a:r>
            <a:r>
              <a:rPr lang="en-US" sz="2000" dirty="0"/>
              <a:t>does not </a:t>
            </a:r>
            <a:r>
              <a:rPr lang="en-US" sz="2000" dirty="0" smtClean="0"/>
              <a:t>accept unsolicited </a:t>
            </a:r>
            <a:r>
              <a:rPr lang="en-US" sz="2000" dirty="0"/>
              <a:t>updates; it must be aware of every neighboring router and have a </a:t>
            </a:r>
            <a:r>
              <a:rPr lang="en-US" sz="2000" b="1" dirty="0" smtClean="0"/>
              <a:t>neighbor </a:t>
            </a:r>
            <a:r>
              <a:rPr lang="en-US" sz="2000" dirty="0" smtClean="0"/>
              <a:t>statement </a:t>
            </a:r>
            <a:r>
              <a:rPr lang="en-US" sz="2000" dirty="0"/>
              <a:t>for it.</a:t>
            </a:r>
          </a:p>
        </p:txBody>
      </p:sp>
      <p:pic>
        <p:nvPicPr>
          <p:cNvPr id="4" name="Picture 3"/>
          <p:cNvPicPr>
            <a:picLocks noChangeAspect="1"/>
          </p:cNvPicPr>
          <p:nvPr/>
        </p:nvPicPr>
        <p:blipFill>
          <a:blip r:embed="rId2"/>
          <a:stretch>
            <a:fillRect/>
          </a:stretch>
        </p:blipFill>
        <p:spPr>
          <a:xfrm>
            <a:off x="279400" y="3125244"/>
            <a:ext cx="8615813" cy="3557391"/>
          </a:xfrm>
          <a:prstGeom prst="rect">
            <a:avLst/>
          </a:prstGeom>
        </p:spPr>
      </p:pic>
    </p:spTree>
    <p:extLst>
      <p:ext uri="{BB962C8B-B14F-4D97-AF65-F5344CB8AC3E}">
        <p14:creationId xmlns:p14="http://schemas.microsoft.com/office/powerpoint/2010/main" val="1179889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Sourcing BGP from Loopback Address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9400" y="1958837"/>
            <a:ext cx="8520355" cy="3274595"/>
          </a:xfrm>
          <a:prstGeom prst="rect">
            <a:avLst/>
          </a:prstGeom>
        </p:spPr>
      </p:pic>
    </p:spTree>
    <p:extLst>
      <p:ext uri="{BB962C8B-B14F-4D97-AF65-F5344CB8AC3E}">
        <p14:creationId xmlns:p14="http://schemas.microsoft.com/office/powerpoint/2010/main" val="3965348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Sourcing BGP from Loopback </a:t>
            </a:r>
            <a:r>
              <a:rPr lang="en-US" dirty="0" smtClean="0"/>
              <a:t>Address - </a:t>
            </a:r>
            <a:r>
              <a:rPr lang="en-US" dirty="0" err="1" smtClean="0"/>
              <a:t>eBGP</a:t>
            </a:r>
            <a:endParaRPr lang="en-US" dirty="0"/>
          </a:p>
        </p:txBody>
      </p:sp>
      <p:sp>
        <p:nvSpPr>
          <p:cNvPr id="6" name="Content Placeholder 5"/>
          <p:cNvSpPr>
            <a:spLocks noGrp="1"/>
          </p:cNvSpPr>
          <p:nvPr>
            <p:ph idx="1"/>
          </p:nvPr>
        </p:nvSpPr>
        <p:spPr/>
        <p:txBody>
          <a:bodyPr/>
          <a:lstStyle/>
          <a:p>
            <a:endParaRPr lang="en-US"/>
          </a:p>
        </p:txBody>
      </p:sp>
      <p:grpSp>
        <p:nvGrpSpPr>
          <p:cNvPr id="9" name="Group 8"/>
          <p:cNvGrpSpPr/>
          <p:nvPr/>
        </p:nvGrpSpPr>
        <p:grpSpPr>
          <a:xfrm>
            <a:off x="499438" y="1438302"/>
            <a:ext cx="8080280" cy="4321062"/>
            <a:chOff x="-351721" y="1482839"/>
            <a:chExt cx="9847442" cy="5266081"/>
          </a:xfrm>
        </p:grpSpPr>
        <p:pic>
          <p:nvPicPr>
            <p:cNvPr id="7" name="Picture 6"/>
            <p:cNvPicPr>
              <a:picLocks noChangeAspect="1"/>
            </p:cNvPicPr>
            <p:nvPr/>
          </p:nvPicPr>
          <p:blipFill>
            <a:blip r:embed="rId2"/>
            <a:stretch>
              <a:fillRect/>
            </a:stretch>
          </p:blipFill>
          <p:spPr>
            <a:xfrm>
              <a:off x="-351721" y="1482839"/>
              <a:ext cx="9847442" cy="3892321"/>
            </a:xfrm>
            <a:prstGeom prst="rect">
              <a:avLst/>
            </a:prstGeom>
          </p:spPr>
        </p:pic>
        <p:pic>
          <p:nvPicPr>
            <p:cNvPr id="8" name="Picture 7"/>
            <p:cNvPicPr>
              <a:picLocks noChangeAspect="1"/>
            </p:cNvPicPr>
            <p:nvPr/>
          </p:nvPicPr>
          <p:blipFill>
            <a:blip r:embed="rId3"/>
            <a:stretch>
              <a:fillRect/>
            </a:stretch>
          </p:blipFill>
          <p:spPr>
            <a:xfrm>
              <a:off x="-351721" y="5375160"/>
              <a:ext cx="9847442" cy="1373760"/>
            </a:xfrm>
            <a:prstGeom prst="rect">
              <a:avLst/>
            </a:prstGeom>
          </p:spPr>
        </p:pic>
      </p:grpSp>
    </p:spTree>
    <p:extLst>
      <p:ext uri="{BB962C8B-B14F-4D97-AF65-F5344CB8AC3E}">
        <p14:creationId xmlns:p14="http://schemas.microsoft.com/office/powerpoint/2010/main" val="26849666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eBGP</a:t>
            </a:r>
            <a:r>
              <a:rPr lang="en-US" dirty="0"/>
              <a:t> </a:t>
            </a:r>
            <a:r>
              <a:rPr lang="en-US" dirty="0" err="1"/>
              <a:t>Multihop</a:t>
            </a:r>
            <a:endParaRPr lang="en-US" dirty="0"/>
          </a:p>
        </p:txBody>
      </p:sp>
      <p:sp>
        <p:nvSpPr>
          <p:cNvPr id="3" name="Content Placeholder 2"/>
          <p:cNvSpPr>
            <a:spLocks noGrp="1"/>
          </p:cNvSpPr>
          <p:nvPr>
            <p:ph idx="1"/>
          </p:nvPr>
        </p:nvSpPr>
        <p:spPr/>
        <p:txBody>
          <a:bodyPr/>
          <a:lstStyle/>
          <a:p>
            <a:r>
              <a:rPr lang="en-US" dirty="0"/>
              <a:t>To fix this issue, you must also enable </a:t>
            </a:r>
            <a:r>
              <a:rPr lang="en-US" dirty="0" err="1"/>
              <a:t>multihop</a:t>
            </a:r>
            <a:r>
              <a:rPr lang="en-US" dirty="0"/>
              <a:t> </a:t>
            </a:r>
            <a:r>
              <a:rPr lang="en-US" dirty="0" err="1"/>
              <a:t>eBGP</a:t>
            </a:r>
            <a:r>
              <a:rPr lang="en-US" dirty="0"/>
              <a:t>, with the </a:t>
            </a:r>
            <a:r>
              <a:rPr lang="en-US" b="1" dirty="0">
                <a:latin typeface="Consolas" panose="020B0609020204030204" pitchFamily="49" charset="0"/>
                <a:cs typeface="Consolas" panose="020B0609020204030204" pitchFamily="49" charset="0"/>
              </a:rPr>
              <a:t>neighbor </a:t>
            </a:r>
            <a:r>
              <a:rPr lang="en-US" i="1" dirty="0" err="1" smtClean="0">
                <a:latin typeface="Consolas" panose="020B0609020204030204" pitchFamily="49" charset="0"/>
                <a:cs typeface="Consolas" panose="020B0609020204030204" pitchFamily="49" charset="0"/>
              </a:rPr>
              <a:t>ip</a:t>
            </a:r>
            <a:r>
              <a:rPr lang="en-US" i="1" dirty="0" smtClean="0">
                <a:latin typeface="Consolas" panose="020B0609020204030204" pitchFamily="49" charset="0"/>
                <a:cs typeface="Consolas" panose="020B0609020204030204" pitchFamily="49" charset="0"/>
              </a:rPr>
              <a:t>-address </a:t>
            </a:r>
            <a:r>
              <a:rPr lang="en-US" b="1" dirty="0" err="1" smtClean="0">
                <a:latin typeface="Consolas" panose="020B0609020204030204" pitchFamily="49" charset="0"/>
                <a:cs typeface="Consolas" panose="020B0609020204030204" pitchFamily="49" charset="0"/>
              </a:rPr>
              <a:t>ebgp-multihop</a:t>
            </a:r>
            <a:r>
              <a:rPr lang="en-US" b="1"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 </a:t>
            </a:r>
            <a:r>
              <a:rPr lang="en-US" i="1" dirty="0" err="1">
                <a:latin typeface="Consolas" panose="020B0609020204030204" pitchFamily="49" charset="0"/>
                <a:cs typeface="Consolas" panose="020B0609020204030204" pitchFamily="49" charset="0"/>
              </a:rPr>
              <a:t>ttl</a:t>
            </a:r>
            <a:r>
              <a:rPr lang="en-US" i="1"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 </a:t>
            </a:r>
            <a:r>
              <a:rPr lang="en-US" dirty="0"/>
              <a:t>router configuration command.</a:t>
            </a:r>
          </a:p>
        </p:txBody>
      </p:sp>
      <p:pic>
        <p:nvPicPr>
          <p:cNvPr id="6" name="Picture 5"/>
          <p:cNvPicPr>
            <a:picLocks noChangeAspect="1"/>
          </p:cNvPicPr>
          <p:nvPr/>
        </p:nvPicPr>
        <p:blipFill>
          <a:blip r:embed="rId3"/>
          <a:stretch>
            <a:fillRect/>
          </a:stretch>
        </p:blipFill>
        <p:spPr>
          <a:xfrm>
            <a:off x="456429" y="2688168"/>
            <a:ext cx="8343326" cy="3243915"/>
          </a:xfrm>
          <a:prstGeom prst="rect">
            <a:avLst/>
          </a:prstGeom>
        </p:spPr>
      </p:pic>
    </p:spTree>
    <p:extLst>
      <p:ext uri="{BB962C8B-B14F-4D97-AF65-F5344CB8AC3E}">
        <p14:creationId xmlns:p14="http://schemas.microsoft.com/office/powerpoint/2010/main" val="13080347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Resetting BGP Sessions</a:t>
            </a:r>
          </a:p>
        </p:txBody>
      </p:sp>
      <p:sp>
        <p:nvSpPr>
          <p:cNvPr id="3" name="Content Placeholder 2"/>
          <p:cNvSpPr>
            <a:spLocks noGrp="1"/>
          </p:cNvSpPr>
          <p:nvPr>
            <p:ph idx="1"/>
          </p:nvPr>
        </p:nvSpPr>
        <p:spPr/>
        <p:txBody>
          <a:bodyPr>
            <a:normAutofit/>
          </a:bodyPr>
          <a:lstStyle/>
          <a:p>
            <a:r>
              <a:rPr lang="en-US" dirty="0"/>
              <a:t>Hard Reset of BGP </a:t>
            </a:r>
            <a:r>
              <a:rPr lang="en-US" dirty="0" smtClean="0"/>
              <a:t>Sessions</a:t>
            </a:r>
          </a:p>
          <a:p>
            <a:pPr lvl="1"/>
            <a:r>
              <a:rPr lang="en-US" dirty="0"/>
              <a:t>Resetting a session is a method of informing the neighbor or neighbors of a policy </a:t>
            </a:r>
            <a:r>
              <a:rPr lang="en-US" dirty="0" smtClean="0"/>
              <a:t>change. If </a:t>
            </a:r>
            <a:r>
              <a:rPr lang="en-US" dirty="0"/>
              <a:t>BGP sessions are reset, all information received on those sessions is invalidated </a:t>
            </a:r>
            <a:r>
              <a:rPr lang="en-US" dirty="0" smtClean="0"/>
              <a:t>and removed </a:t>
            </a:r>
            <a:r>
              <a:rPr lang="en-US" dirty="0"/>
              <a:t>from the BGP table. The remote neighbor detects a BGP session down state </a:t>
            </a:r>
            <a:r>
              <a:rPr lang="en-US" dirty="0" smtClean="0"/>
              <a:t>and, likewise</a:t>
            </a:r>
            <a:r>
              <a:rPr lang="en-US" dirty="0"/>
              <a:t>, invalidates the received routes. After a period of 30 to 60 seconds, the BGP </a:t>
            </a:r>
            <a:r>
              <a:rPr lang="en-US" dirty="0" smtClean="0"/>
              <a:t>sessions are </a:t>
            </a:r>
            <a:r>
              <a:rPr lang="en-US" dirty="0"/>
              <a:t>reestablished automatically, and the BGP table is exchanged again, but </a:t>
            </a:r>
            <a:r>
              <a:rPr lang="en-US" dirty="0" smtClean="0"/>
              <a:t>through the </a:t>
            </a:r>
            <a:r>
              <a:rPr lang="en-US" dirty="0"/>
              <a:t>new filters. However, resetting the BGP session disrupts packet forwarding</a:t>
            </a:r>
            <a:r>
              <a:rPr lang="en-US" dirty="0" smtClean="0"/>
              <a:t>.</a:t>
            </a:r>
          </a:p>
          <a:p>
            <a:pPr lvl="1"/>
            <a:r>
              <a:rPr lang="en-US" dirty="0"/>
              <a:t>Use the </a:t>
            </a:r>
            <a:r>
              <a:rPr lang="en-US" b="1" dirty="0"/>
              <a:t>clear </a:t>
            </a:r>
            <a:r>
              <a:rPr lang="en-US" b="1" dirty="0" err="1"/>
              <a:t>ip</a:t>
            </a:r>
            <a:r>
              <a:rPr lang="en-US" b="1" dirty="0"/>
              <a:t> </a:t>
            </a:r>
            <a:r>
              <a:rPr lang="en-US" b="1" dirty="0" err="1"/>
              <a:t>bgp</a:t>
            </a:r>
            <a:r>
              <a:rPr lang="en-US" b="1" dirty="0"/>
              <a:t> * </a:t>
            </a:r>
            <a:r>
              <a:rPr lang="en-US" dirty="0"/>
              <a:t>or </a:t>
            </a:r>
            <a:r>
              <a:rPr lang="en-US" b="1" dirty="0"/>
              <a:t>clear </a:t>
            </a:r>
            <a:r>
              <a:rPr lang="en-US" b="1" dirty="0" err="1"/>
              <a:t>ip</a:t>
            </a:r>
            <a:r>
              <a:rPr lang="en-US" b="1" dirty="0"/>
              <a:t> </a:t>
            </a:r>
            <a:r>
              <a:rPr lang="en-US" b="1" dirty="0" err="1"/>
              <a:t>bgp</a:t>
            </a:r>
            <a:r>
              <a:rPr lang="en-US" b="1" dirty="0"/>
              <a:t> </a:t>
            </a:r>
            <a:r>
              <a:rPr lang="en-US" dirty="0"/>
              <a:t>{ </a:t>
            </a:r>
            <a:r>
              <a:rPr lang="en-US" i="1" dirty="0"/>
              <a:t>neighbor-address </a:t>
            </a:r>
            <a:r>
              <a:rPr lang="en-US" dirty="0"/>
              <a:t>} privileged EXEC command </a:t>
            </a:r>
            <a:r>
              <a:rPr lang="en-US" dirty="0" smtClean="0"/>
              <a:t>to cause </a:t>
            </a:r>
            <a:r>
              <a:rPr lang="en-US" dirty="0"/>
              <a:t>a hard reset of the BGP neighbors involved, where </a:t>
            </a:r>
            <a:r>
              <a:rPr lang="en-US" b="1" dirty="0"/>
              <a:t>* </a:t>
            </a:r>
            <a:r>
              <a:rPr lang="en-US" dirty="0"/>
              <a:t>indicates all sessions and </a:t>
            </a:r>
            <a:r>
              <a:rPr lang="en-US" dirty="0" smtClean="0"/>
              <a:t>the </a:t>
            </a:r>
            <a:r>
              <a:rPr lang="en-US" i="1" dirty="0" smtClean="0"/>
              <a:t>neighbor-address </a:t>
            </a:r>
            <a:r>
              <a:rPr lang="en-US" dirty="0"/>
              <a:t>identifies the address of a specific neighbor for which the BGP </a:t>
            </a:r>
            <a:r>
              <a:rPr lang="en-US" dirty="0" smtClean="0"/>
              <a:t>sessions will </a:t>
            </a:r>
            <a:r>
              <a:rPr lang="en-US" dirty="0"/>
              <a:t>be reset</a:t>
            </a:r>
            <a:r>
              <a:rPr lang="en-US" dirty="0" smtClean="0"/>
              <a:t>.</a:t>
            </a:r>
          </a:p>
        </p:txBody>
      </p:sp>
    </p:spTree>
    <p:extLst>
      <p:ext uri="{BB962C8B-B14F-4D97-AF65-F5344CB8AC3E}">
        <p14:creationId xmlns:p14="http://schemas.microsoft.com/office/powerpoint/2010/main" val="36368668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Resetting BGP Sessions</a:t>
            </a:r>
          </a:p>
        </p:txBody>
      </p:sp>
      <p:sp>
        <p:nvSpPr>
          <p:cNvPr id="3" name="Content Placeholder 2"/>
          <p:cNvSpPr>
            <a:spLocks noGrp="1"/>
          </p:cNvSpPr>
          <p:nvPr>
            <p:ph idx="1"/>
          </p:nvPr>
        </p:nvSpPr>
        <p:spPr/>
        <p:txBody>
          <a:bodyPr>
            <a:normAutofit/>
          </a:bodyPr>
          <a:lstStyle/>
          <a:p>
            <a:r>
              <a:rPr lang="en-US" dirty="0"/>
              <a:t>Soft Reset or Route Refresh</a:t>
            </a:r>
          </a:p>
          <a:p>
            <a:pPr lvl="1"/>
            <a:r>
              <a:rPr lang="en-US" dirty="0"/>
              <a:t>Use the </a:t>
            </a:r>
            <a:r>
              <a:rPr lang="en-US" b="1" dirty="0"/>
              <a:t>clear </a:t>
            </a:r>
            <a:r>
              <a:rPr lang="en-US" b="1" dirty="0" err="1"/>
              <a:t>ip</a:t>
            </a:r>
            <a:r>
              <a:rPr lang="en-US" b="1" dirty="0"/>
              <a:t> </a:t>
            </a:r>
            <a:r>
              <a:rPr lang="en-US" b="1" dirty="0" err="1"/>
              <a:t>bgp</a:t>
            </a:r>
            <a:r>
              <a:rPr lang="en-US" b="1" dirty="0"/>
              <a:t> </a:t>
            </a:r>
            <a:r>
              <a:rPr lang="en-US" dirty="0"/>
              <a:t>{* | </a:t>
            </a:r>
            <a:r>
              <a:rPr lang="en-US" i="1" dirty="0"/>
              <a:t>neighbor-address </a:t>
            </a:r>
            <a:r>
              <a:rPr lang="en-US" dirty="0"/>
              <a:t>} </a:t>
            </a:r>
            <a:r>
              <a:rPr lang="en-US" b="1" dirty="0"/>
              <a:t>out </a:t>
            </a:r>
            <a:r>
              <a:rPr lang="en-US" dirty="0"/>
              <a:t>privileged EXEC command to cause </a:t>
            </a:r>
            <a:r>
              <a:rPr lang="en-US" dirty="0" smtClean="0"/>
              <a:t>BGP to </a:t>
            </a:r>
            <a:r>
              <a:rPr lang="en-US" dirty="0"/>
              <a:t>do a soft reset for outbound updates. </a:t>
            </a:r>
            <a:endParaRPr lang="en-US" dirty="0" smtClean="0"/>
          </a:p>
          <a:p>
            <a:pPr lvl="1"/>
            <a:r>
              <a:rPr lang="en-US" dirty="0" smtClean="0"/>
              <a:t>The </a:t>
            </a:r>
            <a:r>
              <a:rPr lang="en-US" dirty="0"/>
              <a:t>router on which this command is </a:t>
            </a:r>
            <a:r>
              <a:rPr lang="en-US" dirty="0" smtClean="0"/>
              <a:t>issued does </a:t>
            </a:r>
            <a:r>
              <a:rPr lang="en-US" dirty="0"/>
              <a:t>not reset the BGP session. Instead, the router creates a new update and sends </a:t>
            </a:r>
            <a:r>
              <a:rPr lang="en-US" dirty="0" smtClean="0"/>
              <a:t>the whole </a:t>
            </a:r>
            <a:r>
              <a:rPr lang="en-US" dirty="0"/>
              <a:t>table to the specified neighbors. This update includes withdrawal commands </a:t>
            </a:r>
            <a:r>
              <a:rPr lang="en-US" dirty="0" smtClean="0"/>
              <a:t>for networks </a:t>
            </a:r>
            <a:r>
              <a:rPr lang="en-US" dirty="0"/>
              <a:t>that the neighbor will not see anymore, based on the new outbound policy.</a:t>
            </a:r>
          </a:p>
          <a:p>
            <a:pPr lvl="1"/>
            <a:r>
              <a:rPr lang="en-US" dirty="0"/>
              <a:t>Outbound BGP soft configuration does not have any memory overhead. This </a:t>
            </a:r>
            <a:r>
              <a:rPr lang="en-US" dirty="0" smtClean="0"/>
              <a:t>command is </a:t>
            </a:r>
            <a:r>
              <a:rPr lang="en-US" dirty="0"/>
              <a:t>highly recommended when you are changing an outbound policy, but does not help </a:t>
            </a:r>
            <a:r>
              <a:rPr lang="en-US" dirty="0" smtClean="0"/>
              <a:t>if you </a:t>
            </a:r>
            <a:r>
              <a:rPr lang="en-US" dirty="0"/>
              <a:t>are changing an inbound policy.</a:t>
            </a:r>
            <a:r>
              <a:rPr lang="en-US" dirty="0" smtClean="0"/>
              <a:t>.</a:t>
            </a:r>
          </a:p>
        </p:txBody>
      </p:sp>
    </p:spTree>
    <p:extLst>
      <p:ext uri="{BB962C8B-B14F-4D97-AF65-F5344CB8AC3E}">
        <p14:creationId xmlns:p14="http://schemas.microsoft.com/office/powerpoint/2010/main" val="85182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Soft Reconfiguration</a:t>
            </a:r>
          </a:p>
        </p:txBody>
      </p:sp>
      <p:sp>
        <p:nvSpPr>
          <p:cNvPr id="3" name="Content Placeholder 2"/>
          <p:cNvSpPr>
            <a:spLocks noGrp="1"/>
          </p:cNvSpPr>
          <p:nvPr>
            <p:ph idx="1"/>
          </p:nvPr>
        </p:nvSpPr>
        <p:spPr/>
        <p:txBody>
          <a:bodyPr>
            <a:normAutofit/>
          </a:bodyPr>
          <a:lstStyle/>
          <a:p>
            <a:r>
              <a:rPr lang="en-US" dirty="0"/>
              <a:t>When a BGP session is reset using soft reconfiguration, the following commands can </a:t>
            </a:r>
            <a:r>
              <a:rPr lang="en-US" dirty="0" smtClean="0"/>
              <a:t>be useful </a:t>
            </a:r>
            <a:r>
              <a:rPr lang="en-US" dirty="0"/>
              <a:t>for monitoring the BGP routes received, sent, or </a:t>
            </a:r>
            <a:r>
              <a:rPr lang="en-US" dirty="0" smtClean="0"/>
              <a:t>filtered</a:t>
            </a:r>
            <a:endParaRPr lang="en-US" dirty="0"/>
          </a:p>
          <a:p>
            <a:pPr lvl="1"/>
            <a:r>
              <a:rPr lang="en-US" b="1" dirty="0" smtClean="0">
                <a:latin typeface="Consolas" panose="020B0609020204030204" pitchFamily="49" charset="0"/>
                <a:cs typeface="Consolas" panose="020B0609020204030204" pitchFamily="49" charset="0"/>
              </a:rPr>
              <a:t>show </a:t>
            </a:r>
            <a:r>
              <a:rPr lang="en-US" b="1" dirty="0" err="1">
                <a:latin typeface="Consolas" panose="020B0609020204030204" pitchFamily="49" charset="0"/>
                <a:cs typeface="Consolas" panose="020B0609020204030204" pitchFamily="49" charset="0"/>
              </a:rPr>
              <a:t>ip</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bgp</a:t>
            </a:r>
            <a:r>
              <a:rPr lang="en-US" b="1" dirty="0">
                <a:latin typeface="Consolas" panose="020B0609020204030204" pitchFamily="49" charset="0"/>
                <a:cs typeface="Consolas" panose="020B0609020204030204" pitchFamily="49" charset="0"/>
              </a:rPr>
              <a:t> neighbors </a:t>
            </a:r>
            <a:r>
              <a:rPr lang="en-US" dirty="0">
                <a:latin typeface="Consolas" panose="020B0609020204030204" pitchFamily="49" charset="0"/>
                <a:cs typeface="Consolas" panose="020B0609020204030204" pitchFamily="49" charset="0"/>
              </a:rPr>
              <a:t>{ </a:t>
            </a:r>
            <a:r>
              <a:rPr lang="en-US" i="1" dirty="0">
                <a:latin typeface="Consolas" panose="020B0609020204030204" pitchFamily="49" charset="0"/>
                <a:cs typeface="Consolas" panose="020B0609020204030204" pitchFamily="49" charset="0"/>
              </a:rPr>
              <a:t>address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received-routes</a:t>
            </a:r>
            <a:r>
              <a:rPr lang="en-US" b="1" dirty="0"/>
              <a:t>: </a:t>
            </a:r>
            <a:r>
              <a:rPr lang="en-US" dirty="0"/>
              <a:t>Displays all received routes (</a:t>
            </a:r>
            <a:r>
              <a:rPr lang="en-US" dirty="0" smtClean="0"/>
              <a:t>both accepted </a:t>
            </a:r>
            <a:r>
              <a:rPr lang="en-US" dirty="0"/>
              <a:t>and rejected) from the specified neighbor.</a:t>
            </a:r>
          </a:p>
          <a:p>
            <a:pPr lvl="1"/>
            <a:r>
              <a:rPr lang="en-US" b="1" dirty="0" smtClean="0">
                <a:latin typeface="Consolas" panose="020B0609020204030204" pitchFamily="49" charset="0"/>
                <a:cs typeface="Consolas" panose="020B0609020204030204" pitchFamily="49" charset="0"/>
              </a:rPr>
              <a:t>show </a:t>
            </a:r>
            <a:r>
              <a:rPr lang="en-US" b="1" dirty="0" err="1">
                <a:latin typeface="Consolas" panose="020B0609020204030204" pitchFamily="49" charset="0"/>
                <a:cs typeface="Consolas" panose="020B0609020204030204" pitchFamily="49" charset="0"/>
              </a:rPr>
              <a:t>ip</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bgp</a:t>
            </a:r>
            <a:r>
              <a:rPr lang="en-US" b="1" dirty="0">
                <a:latin typeface="Consolas" panose="020B0609020204030204" pitchFamily="49" charset="0"/>
                <a:cs typeface="Consolas" panose="020B0609020204030204" pitchFamily="49" charset="0"/>
              </a:rPr>
              <a:t> neighbors </a:t>
            </a:r>
            <a:r>
              <a:rPr lang="en-US" dirty="0">
                <a:latin typeface="Consolas" panose="020B0609020204030204" pitchFamily="49" charset="0"/>
                <a:cs typeface="Consolas" panose="020B0609020204030204" pitchFamily="49" charset="0"/>
              </a:rPr>
              <a:t>{ </a:t>
            </a:r>
            <a:r>
              <a:rPr lang="en-US" i="1" dirty="0">
                <a:latin typeface="Consolas" panose="020B0609020204030204" pitchFamily="49" charset="0"/>
                <a:cs typeface="Consolas" panose="020B0609020204030204" pitchFamily="49" charset="0"/>
              </a:rPr>
              <a:t>address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routes: </a:t>
            </a:r>
            <a:r>
              <a:rPr lang="en-US" dirty="0"/>
              <a:t>Displays all routes that are received </a:t>
            </a:r>
            <a:r>
              <a:rPr lang="en-US" dirty="0" smtClean="0"/>
              <a:t>and accepted </a:t>
            </a:r>
            <a:r>
              <a:rPr lang="en-US" dirty="0"/>
              <a:t>from the specified neighbor. This output is a subset of the output </a:t>
            </a:r>
            <a:r>
              <a:rPr lang="en-US" dirty="0" smtClean="0"/>
              <a:t>displayed by </a:t>
            </a:r>
            <a:r>
              <a:rPr lang="en-US" dirty="0"/>
              <a:t>the </a:t>
            </a:r>
            <a:r>
              <a:rPr lang="en-US" b="1" dirty="0"/>
              <a:t>received-routes </a:t>
            </a:r>
            <a:r>
              <a:rPr lang="en-US" dirty="0"/>
              <a:t>keyword.</a:t>
            </a:r>
          </a:p>
          <a:p>
            <a:pPr lvl="1"/>
            <a:r>
              <a:rPr lang="en-US" b="1" dirty="0" smtClean="0">
                <a:latin typeface="Consolas" panose="020B0609020204030204" pitchFamily="49" charset="0"/>
                <a:cs typeface="Consolas" panose="020B0609020204030204" pitchFamily="49" charset="0"/>
              </a:rPr>
              <a:t>show </a:t>
            </a:r>
            <a:r>
              <a:rPr lang="en-US" b="1" dirty="0" err="1">
                <a:latin typeface="Consolas" panose="020B0609020204030204" pitchFamily="49" charset="0"/>
                <a:cs typeface="Consolas" panose="020B0609020204030204" pitchFamily="49" charset="0"/>
              </a:rPr>
              <a:t>ip</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bgp</a:t>
            </a:r>
            <a:r>
              <a:rPr lang="en-US" b="1" dirty="0">
                <a:latin typeface="Consolas" panose="020B0609020204030204" pitchFamily="49" charset="0"/>
                <a:cs typeface="Consolas" panose="020B0609020204030204" pitchFamily="49" charset="0"/>
              </a:rPr>
              <a:t>: </a:t>
            </a:r>
            <a:r>
              <a:rPr lang="en-US" dirty="0"/>
              <a:t>Displays entries in the BGP table.</a:t>
            </a:r>
          </a:p>
          <a:p>
            <a:pPr lvl="1"/>
            <a:r>
              <a:rPr lang="en-US" b="1" dirty="0" smtClean="0">
                <a:latin typeface="Consolas" panose="020B0609020204030204" pitchFamily="49" charset="0"/>
                <a:cs typeface="Consolas" panose="020B0609020204030204" pitchFamily="49" charset="0"/>
              </a:rPr>
              <a:t>show </a:t>
            </a:r>
            <a:r>
              <a:rPr lang="en-US" b="1" dirty="0" err="1">
                <a:latin typeface="Consolas" panose="020B0609020204030204" pitchFamily="49" charset="0"/>
                <a:cs typeface="Consolas" panose="020B0609020204030204" pitchFamily="49" charset="0"/>
              </a:rPr>
              <a:t>ip</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bgp</a:t>
            </a:r>
            <a:r>
              <a:rPr lang="en-US" b="1" dirty="0">
                <a:latin typeface="Consolas" panose="020B0609020204030204" pitchFamily="49" charset="0"/>
                <a:cs typeface="Consolas" panose="020B0609020204030204" pitchFamily="49" charset="0"/>
              </a:rPr>
              <a:t> neighbors </a:t>
            </a:r>
            <a:r>
              <a:rPr lang="en-US" dirty="0">
                <a:latin typeface="Consolas" panose="020B0609020204030204" pitchFamily="49" charset="0"/>
                <a:cs typeface="Consolas" panose="020B0609020204030204" pitchFamily="49" charset="0"/>
              </a:rPr>
              <a:t>{ </a:t>
            </a:r>
            <a:r>
              <a:rPr lang="en-US" i="1" dirty="0">
                <a:latin typeface="Consolas" panose="020B0609020204030204" pitchFamily="49" charset="0"/>
                <a:cs typeface="Consolas" panose="020B0609020204030204" pitchFamily="49" charset="0"/>
              </a:rPr>
              <a:t>address </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advertised-routes: </a:t>
            </a:r>
            <a:r>
              <a:rPr lang="en-US" dirty="0"/>
              <a:t>Displays all BGP routes </a:t>
            </a:r>
            <a:r>
              <a:rPr lang="en-US" dirty="0" smtClean="0"/>
              <a:t>that have </a:t>
            </a:r>
            <a:r>
              <a:rPr lang="en-US" dirty="0"/>
              <a:t>been advertised to neighbors.</a:t>
            </a:r>
          </a:p>
        </p:txBody>
      </p:sp>
    </p:spTree>
    <p:extLst>
      <p:ext uri="{BB962C8B-B14F-4D97-AF65-F5344CB8AC3E}">
        <p14:creationId xmlns:p14="http://schemas.microsoft.com/office/powerpoint/2010/main" val="37293657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Soft Reconfiguration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16317" y="1548478"/>
            <a:ext cx="6446521" cy="4401121"/>
          </a:xfrm>
          <a:prstGeom prst="rect">
            <a:avLst/>
          </a:prstGeom>
        </p:spPr>
      </p:pic>
    </p:spTree>
    <p:extLst>
      <p:ext uri="{BB962C8B-B14F-4D97-AF65-F5344CB8AC3E}">
        <p14:creationId xmlns:p14="http://schemas.microsoft.com/office/powerpoint/2010/main" val="4281409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Path Vector Characteristics</a:t>
            </a:r>
          </a:p>
        </p:txBody>
      </p:sp>
      <p:sp>
        <p:nvSpPr>
          <p:cNvPr id="3" name="Content Placeholder 2"/>
          <p:cNvSpPr>
            <a:spLocks noGrp="1"/>
          </p:cNvSpPr>
          <p:nvPr>
            <p:ph idx="1"/>
          </p:nvPr>
        </p:nvSpPr>
        <p:spPr>
          <a:xfrm>
            <a:off x="279401" y="3353820"/>
            <a:ext cx="8520354" cy="2960919"/>
          </a:xfrm>
        </p:spPr>
        <p:txBody>
          <a:bodyPr>
            <a:normAutofit fontScale="77500" lnSpcReduction="20000"/>
          </a:bodyPr>
          <a:lstStyle/>
          <a:p>
            <a:pPr marL="0" indent="0">
              <a:buNone/>
            </a:pPr>
            <a:r>
              <a:rPr lang="en-US" dirty="0" smtClean="0"/>
              <a:t>64520 </a:t>
            </a:r>
            <a:r>
              <a:rPr lang="en-US" dirty="0"/>
              <a:t>64600 64700</a:t>
            </a:r>
          </a:p>
          <a:p>
            <a:pPr marL="0" indent="0">
              <a:buNone/>
            </a:pPr>
            <a:r>
              <a:rPr lang="en-US" dirty="0" smtClean="0"/>
              <a:t>64520 </a:t>
            </a:r>
            <a:r>
              <a:rPr lang="en-US" dirty="0"/>
              <a:t>64600 64540 64550 64700</a:t>
            </a:r>
          </a:p>
          <a:p>
            <a:pPr marL="0" indent="0">
              <a:buNone/>
            </a:pPr>
            <a:r>
              <a:rPr lang="en-US" dirty="0" smtClean="0"/>
              <a:t>64520 </a:t>
            </a:r>
            <a:r>
              <a:rPr lang="en-US" dirty="0"/>
              <a:t>64540 64600 64700</a:t>
            </a:r>
          </a:p>
          <a:p>
            <a:pPr marL="0" indent="0">
              <a:buNone/>
            </a:pPr>
            <a:r>
              <a:rPr lang="en-US" dirty="0" smtClean="0"/>
              <a:t>64520 </a:t>
            </a:r>
            <a:r>
              <a:rPr lang="en-US" dirty="0"/>
              <a:t>64540 64550 </a:t>
            </a:r>
            <a:r>
              <a:rPr lang="en-US" dirty="0" smtClean="0"/>
              <a:t>64700</a:t>
            </a:r>
          </a:p>
          <a:p>
            <a:pPr marL="0" indent="0">
              <a:buNone/>
            </a:pPr>
            <a:endParaRPr lang="en-US" dirty="0"/>
          </a:p>
          <a:p>
            <a:r>
              <a:rPr lang="en-US" dirty="0"/>
              <a:t>Autonomous system 64512 does not see all these possibilities. </a:t>
            </a:r>
            <a:endParaRPr lang="en-US" dirty="0" smtClean="0"/>
          </a:p>
          <a:p>
            <a:r>
              <a:rPr lang="en-US" dirty="0" smtClean="0"/>
              <a:t>Autonomous system 64520 </a:t>
            </a:r>
            <a:r>
              <a:rPr lang="en-US" dirty="0"/>
              <a:t>advertises to autonomous system 64512 only its best path (in this case, </a:t>
            </a:r>
            <a:r>
              <a:rPr lang="en-US" dirty="0" smtClean="0"/>
              <a:t>64520 64600 </a:t>
            </a:r>
            <a:r>
              <a:rPr lang="en-US" dirty="0"/>
              <a:t>64700), the same way that IGPs announce only their best least-metric routes. </a:t>
            </a:r>
            <a:r>
              <a:rPr lang="en-US" dirty="0" smtClean="0"/>
              <a:t>This path </a:t>
            </a:r>
            <a:r>
              <a:rPr lang="en-US" dirty="0"/>
              <a:t>is the only path through autonomous system 64520 that autonomous system </a:t>
            </a:r>
            <a:r>
              <a:rPr lang="en-US" dirty="0" smtClean="0"/>
              <a:t>64512sees</a:t>
            </a:r>
            <a:r>
              <a:rPr lang="en-US" dirty="0"/>
              <a:t>.</a:t>
            </a:r>
          </a:p>
        </p:txBody>
      </p:sp>
      <p:pic>
        <p:nvPicPr>
          <p:cNvPr id="4" name="Picture 3"/>
          <p:cNvPicPr>
            <a:picLocks noChangeAspect="1"/>
          </p:cNvPicPr>
          <p:nvPr/>
        </p:nvPicPr>
        <p:blipFill>
          <a:blip r:embed="rId2"/>
          <a:stretch>
            <a:fillRect/>
          </a:stretch>
        </p:blipFill>
        <p:spPr>
          <a:xfrm>
            <a:off x="757845" y="1183340"/>
            <a:ext cx="7282113" cy="2095177"/>
          </a:xfrm>
          <a:prstGeom prst="rect">
            <a:avLst/>
          </a:prstGeom>
        </p:spPr>
      </p:pic>
    </p:spTree>
    <p:extLst>
      <p:ext uri="{BB962C8B-B14F-4D97-AF65-F5344CB8AC3E}">
        <p14:creationId xmlns:p14="http://schemas.microsoft.com/office/powerpoint/2010/main" val="257730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BGP Attributes and the Path-Selection Process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 Path Selection</a:t>
            </a:r>
          </a:p>
        </p:txBody>
      </p:sp>
      <p:sp>
        <p:nvSpPr>
          <p:cNvPr id="3" name="Content Placeholder 2"/>
          <p:cNvSpPr>
            <a:spLocks noGrp="1"/>
          </p:cNvSpPr>
          <p:nvPr>
            <p:ph idx="1"/>
          </p:nvPr>
        </p:nvSpPr>
        <p:spPr/>
        <p:txBody>
          <a:bodyPr>
            <a:normAutofit lnSpcReduction="10000"/>
          </a:bodyPr>
          <a:lstStyle/>
          <a:p>
            <a:r>
              <a:rPr lang="en-US" dirty="0"/>
              <a:t>A router running BGP may receive updates about destinations from multiple </a:t>
            </a:r>
            <a:r>
              <a:rPr lang="en-US" dirty="0" smtClean="0"/>
              <a:t>neighbors, some </a:t>
            </a:r>
            <a:r>
              <a:rPr lang="en-US" dirty="0"/>
              <a:t>in different autonomous systems, and therefore multiple paths might exist to </a:t>
            </a:r>
            <a:r>
              <a:rPr lang="en-US" dirty="0" smtClean="0"/>
              <a:t>reach a </a:t>
            </a:r>
            <a:r>
              <a:rPr lang="en-US" dirty="0"/>
              <a:t>given network. </a:t>
            </a:r>
            <a:endParaRPr lang="en-US" dirty="0" smtClean="0"/>
          </a:p>
          <a:p>
            <a:r>
              <a:rPr lang="en-US" dirty="0" smtClean="0"/>
              <a:t>These </a:t>
            </a:r>
            <a:r>
              <a:rPr lang="en-US" dirty="0"/>
              <a:t>are kept in the BGP table. </a:t>
            </a:r>
            <a:endParaRPr lang="en-US" dirty="0" smtClean="0"/>
          </a:p>
          <a:p>
            <a:r>
              <a:rPr lang="en-US" dirty="0" smtClean="0"/>
              <a:t>BGP </a:t>
            </a:r>
            <a:r>
              <a:rPr lang="en-US" dirty="0"/>
              <a:t>chooses only a single best path to reach a specific destination.</a:t>
            </a:r>
          </a:p>
          <a:p>
            <a:r>
              <a:rPr lang="en-US" dirty="0"/>
              <a:t>BGP is not designed to perform load balancing; paths are chosen because of policy, </a:t>
            </a:r>
            <a:r>
              <a:rPr lang="en-US" dirty="0" smtClean="0"/>
              <a:t>not based </a:t>
            </a:r>
            <a:r>
              <a:rPr lang="en-US" dirty="0"/>
              <a:t>on bandwidth. </a:t>
            </a:r>
            <a:endParaRPr lang="en-US" dirty="0" smtClean="0"/>
          </a:p>
          <a:p>
            <a:r>
              <a:rPr lang="en-US" dirty="0" smtClean="0"/>
              <a:t>The </a:t>
            </a:r>
            <a:r>
              <a:rPr lang="en-US" dirty="0"/>
              <a:t>BGP selection process eliminates any multiple paths until </a:t>
            </a:r>
            <a:r>
              <a:rPr lang="en-US" dirty="0" smtClean="0"/>
              <a:t>a single </a:t>
            </a:r>
            <a:r>
              <a:rPr lang="en-US" dirty="0"/>
              <a:t>best path is left.</a:t>
            </a:r>
          </a:p>
          <a:p>
            <a:r>
              <a:rPr lang="en-US" dirty="0"/>
              <a:t>The best BGP path is submitted to the IP routing table manager process and is </a:t>
            </a:r>
            <a:r>
              <a:rPr lang="en-US" dirty="0" smtClean="0"/>
              <a:t>evaluated against </a:t>
            </a:r>
            <a:r>
              <a:rPr lang="en-US" dirty="0"/>
              <a:t>any other routing protocols that can also reach that network. </a:t>
            </a:r>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Path-Selection Process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Step 1. </a:t>
            </a:r>
            <a:r>
              <a:rPr lang="en-US" dirty="0"/>
              <a:t>Prefer the route with the highest weight. (The weight is </a:t>
            </a:r>
            <a:r>
              <a:rPr lang="en-US" dirty="0" smtClean="0"/>
              <a:t>	Cisco </a:t>
            </a:r>
            <a:r>
              <a:rPr lang="en-US" dirty="0"/>
              <a:t>proprietary </a:t>
            </a:r>
            <a:r>
              <a:rPr lang="en-US" dirty="0" smtClean="0"/>
              <a:t>and is </a:t>
            </a:r>
            <a:r>
              <a:rPr lang="en-US" dirty="0"/>
              <a:t>local to the router only.)</a:t>
            </a:r>
          </a:p>
          <a:p>
            <a:pPr marL="0" indent="0">
              <a:buNone/>
            </a:pPr>
            <a:r>
              <a:rPr lang="en-US" b="1" dirty="0"/>
              <a:t>Step 2. </a:t>
            </a:r>
            <a:r>
              <a:rPr lang="en-US" dirty="0"/>
              <a:t>If multiple routes have the same weight, prefer the route </a:t>
            </a:r>
            <a:r>
              <a:rPr lang="en-US" dirty="0" smtClean="0"/>
              <a:t>	with </a:t>
            </a:r>
            <a:r>
              <a:rPr lang="en-US" dirty="0"/>
              <a:t>the </a:t>
            </a:r>
            <a:r>
              <a:rPr lang="en-US" dirty="0" smtClean="0"/>
              <a:t>highest local </a:t>
            </a:r>
            <a:r>
              <a:rPr lang="en-US" dirty="0"/>
              <a:t>preference. (The local preference is </a:t>
            </a:r>
            <a:r>
              <a:rPr lang="en-US" dirty="0" smtClean="0"/>
              <a:t>	used within </a:t>
            </a:r>
            <a:r>
              <a:rPr lang="en-US" dirty="0"/>
              <a:t>an autonomous system.)</a:t>
            </a:r>
          </a:p>
          <a:p>
            <a:pPr marL="0" indent="0">
              <a:buNone/>
            </a:pPr>
            <a:r>
              <a:rPr lang="en-US" b="1" dirty="0"/>
              <a:t>Step 3. </a:t>
            </a:r>
            <a:r>
              <a:rPr lang="en-US" dirty="0"/>
              <a:t>If multiple routes have the same local preference, prefer </a:t>
            </a:r>
            <a:r>
              <a:rPr lang="en-US" dirty="0" smtClean="0"/>
              <a:t>	the </a:t>
            </a:r>
            <a:r>
              <a:rPr lang="en-US" dirty="0"/>
              <a:t>route that </a:t>
            </a:r>
            <a:r>
              <a:rPr lang="en-US" dirty="0" smtClean="0"/>
              <a:t>was originated </a:t>
            </a:r>
            <a:r>
              <a:rPr lang="en-US" dirty="0"/>
              <a:t>by the local router. (A locally </a:t>
            </a:r>
            <a:r>
              <a:rPr lang="en-US" dirty="0" smtClean="0"/>
              <a:t>	originated </a:t>
            </a:r>
            <a:r>
              <a:rPr lang="en-US" dirty="0"/>
              <a:t>route has a next hop </a:t>
            </a:r>
            <a:r>
              <a:rPr lang="en-US" dirty="0" smtClean="0"/>
              <a:t>of 0.0.0.0 </a:t>
            </a:r>
            <a:r>
              <a:rPr lang="en-US" dirty="0"/>
              <a:t>in the BGP table.)</a:t>
            </a:r>
          </a:p>
          <a:p>
            <a:pPr marL="0" indent="0">
              <a:buNone/>
            </a:pPr>
            <a:r>
              <a:rPr lang="en-US" b="1" dirty="0"/>
              <a:t>Step 4. </a:t>
            </a:r>
            <a:r>
              <a:rPr lang="en-US" dirty="0"/>
              <a:t>If none of the routes were originated by the local router, </a:t>
            </a:r>
            <a:r>
              <a:rPr lang="en-US" dirty="0" smtClean="0"/>
              <a:t>	prefer </a:t>
            </a:r>
            <a:r>
              <a:rPr lang="en-US" dirty="0"/>
              <a:t>the </a:t>
            </a:r>
            <a:r>
              <a:rPr lang="en-US" dirty="0" smtClean="0"/>
              <a:t>route with </a:t>
            </a:r>
            <a:r>
              <a:rPr lang="en-US" dirty="0"/>
              <a:t>the shortest AS-path.</a:t>
            </a:r>
          </a:p>
          <a:p>
            <a:pPr marL="0" indent="0">
              <a:buNone/>
            </a:pPr>
            <a:r>
              <a:rPr lang="en-US" b="1" dirty="0"/>
              <a:t>Step 5. </a:t>
            </a:r>
            <a:r>
              <a:rPr lang="en-US" dirty="0"/>
              <a:t>If the AS-path length is the same, prefer the lowest-origin </a:t>
            </a:r>
            <a:r>
              <a:rPr lang="en-US" dirty="0" smtClean="0"/>
              <a:t>	code </a:t>
            </a:r>
            <a:r>
              <a:rPr lang="en-US" dirty="0"/>
              <a:t>(</a:t>
            </a:r>
            <a:r>
              <a:rPr lang="en-US" dirty="0" smtClean="0"/>
              <a:t>IGP </a:t>
            </a:r>
            <a:r>
              <a:rPr lang="en-US" dirty="0"/>
              <a:t>&lt; EGP </a:t>
            </a:r>
            <a:r>
              <a:rPr lang="en-US" dirty="0" smtClean="0"/>
              <a:t>&lt; incomplete</a:t>
            </a:r>
            <a:r>
              <a:rPr lang="en-US" dirty="0"/>
              <a:t>).</a:t>
            </a:r>
          </a:p>
          <a:p>
            <a:pPr marL="0" indent="0">
              <a:buNone/>
            </a:pPr>
            <a:r>
              <a:rPr lang="en-US" b="1" dirty="0"/>
              <a:t>Step 6. </a:t>
            </a:r>
            <a:r>
              <a:rPr lang="en-US" dirty="0"/>
              <a:t>If all origin codes are the same, prefer the path with the </a:t>
            </a:r>
            <a:r>
              <a:rPr lang="en-US" dirty="0" smtClean="0"/>
              <a:t> 	lowest </a:t>
            </a:r>
            <a:r>
              <a:rPr lang="en-US" dirty="0"/>
              <a:t>MED. (</a:t>
            </a:r>
            <a:r>
              <a:rPr lang="en-US" dirty="0" smtClean="0"/>
              <a:t>The MED </a:t>
            </a:r>
            <a:r>
              <a:rPr lang="en-US" dirty="0"/>
              <a:t>is exchanged between autonomous </a:t>
            </a:r>
            <a:r>
              <a:rPr lang="en-US" dirty="0" smtClean="0"/>
              <a:t>	systems.)</a:t>
            </a:r>
            <a:endParaRPr lang="en-US" dirty="0"/>
          </a:p>
        </p:txBody>
      </p:sp>
    </p:spTree>
    <p:extLst>
      <p:ext uri="{BB962C8B-B14F-4D97-AF65-F5344CB8AC3E}">
        <p14:creationId xmlns:p14="http://schemas.microsoft.com/office/powerpoint/2010/main" val="37126116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Path-Selection Process</a:t>
            </a:r>
          </a:p>
        </p:txBody>
      </p:sp>
      <p:sp>
        <p:nvSpPr>
          <p:cNvPr id="3" name="Content Placeholder 2"/>
          <p:cNvSpPr>
            <a:spLocks noGrp="1"/>
          </p:cNvSpPr>
          <p:nvPr>
            <p:ph idx="1"/>
          </p:nvPr>
        </p:nvSpPr>
        <p:spPr/>
        <p:txBody>
          <a:bodyPr>
            <a:normAutofit lnSpcReduction="10000"/>
          </a:bodyPr>
          <a:lstStyle/>
          <a:p>
            <a:r>
              <a:rPr lang="en-US" b="1" dirty="0"/>
              <a:t>Step 7. </a:t>
            </a:r>
            <a:r>
              <a:rPr lang="en-US" dirty="0"/>
              <a:t>If the routes have the same MED, prefer external </a:t>
            </a:r>
            <a:r>
              <a:rPr lang="en-US" dirty="0" smtClean="0"/>
              <a:t>	paths </a:t>
            </a:r>
            <a:r>
              <a:rPr lang="en-US" dirty="0"/>
              <a:t>(</a:t>
            </a:r>
            <a:r>
              <a:rPr lang="en-US" dirty="0" err="1"/>
              <a:t>eBGP</a:t>
            </a:r>
            <a:r>
              <a:rPr lang="en-US" dirty="0"/>
              <a:t>) over </a:t>
            </a:r>
            <a:r>
              <a:rPr lang="en-US" dirty="0" smtClean="0"/>
              <a:t>internal paths </a:t>
            </a:r>
            <a:r>
              <a:rPr lang="en-US" dirty="0"/>
              <a:t>(</a:t>
            </a:r>
            <a:r>
              <a:rPr lang="en-US" dirty="0" err="1"/>
              <a:t>iBGP</a:t>
            </a:r>
            <a:r>
              <a:rPr lang="en-US" dirty="0"/>
              <a:t>).</a:t>
            </a:r>
          </a:p>
          <a:p>
            <a:r>
              <a:rPr lang="en-US" b="1" dirty="0"/>
              <a:t>Step 8. </a:t>
            </a:r>
            <a:r>
              <a:rPr lang="en-US" dirty="0"/>
              <a:t>If only internal paths remain, prefer the path through </a:t>
            </a:r>
            <a:r>
              <a:rPr lang="en-US" dirty="0" smtClean="0"/>
              <a:t>	the </a:t>
            </a:r>
            <a:r>
              <a:rPr lang="en-US" dirty="0"/>
              <a:t>closest IGP </a:t>
            </a:r>
            <a:r>
              <a:rPr lang="en-US" dirty="0" smtClean="0"/>
              <a:t>neighbor. This </a:t>
            </a:r>
            <a:r>
              <a:rPr lang="en-US" dirty="0"/>
              <a:t>means that the router </a:t>
            </a:r>
            <a:r>
              <a:rPr lang="en-US" dirty="0" smtClean="0"/>
              <a:t>	prefers </a:t>
            </a:r>
            <a:r>
              <a:rPr lang="en-US" dirty="0"/>
              <a:t>the shortest internal path within </a:t>
            </a:r>
            <a:r>
              <a:rPr lang="en-US" dirty="0" smtClean="0"/>
              <a:t>the autonomous 	system </a:t>
            </a:r>
            <a:r>
              <a:rPr lang="en-US" dirty="0"/>
              <a:t>to reach the destination (the shortest path to the </a:t>
            </a:r>
            <a:r>
              <a:rPr lang="en-US" dirty="0" smtClean="0"/>
              <a:t>	BGP next </a:t>
            </a:r>
            <a:r>
              <a:rPr lang="en-US" dirty="0"/>
              <a:t>hop).</a:t>
            </a:r>
          </a:p>
          <a:p>
            <a:r>
              <a:rPr lang="en-US" b="1" dirty="0"/>
              <a:t>Step 9. </a:t>
            </a:r>
            <a:r>
              <a:rPr lang="en-US" dirty="0"/>
              <a:t>For </a:t>
            </a:r>
            <a:r>
              <a:rPr lang="en-US" dirty="0" err="1"/>
              <a:t>eBGP</a:t>
            </a:r>
            <a:r>
              <a:rPr lang="en-US" dirty="0"/>
              <a:t> paths, select the oldest route, to </a:t>
            </a:r>
            <a:r>
              <a:rPr lang="en-US" dirty="0" smtClean="0"/>
              <a:t>	minimize </a:t>
            </a:r>
            <a:r>
              <a:rPr lang="en-US" dirty="0"/>
              <a:t>the effect of </a:t>
            </a:r>
            <a:r>
              <a:rPr lang="en-US" dirty="0" smtClean="0"/>
              <a:t>routes going </a:t>
            </a:r>
            <a:r>
              <a:rPr lang="en-US" dirty="0"/>
              <a:t>up and down </a:t>
            </a:r>
            <a:r>
              <a:rPr lang="en-US" dirty="0" smtClean="0"/>
              <a:t>	(</a:t>
            </a:r>
            <a:r>
              <a:rPr lang="en-US" dirty="0"/>
              <a:t>flapping).</a:t>
            </a:r>
          </a:p>
          <a:p>
            <a:r>
              <a:rPr lang="en-US" b="1" dirty="0"/>
              <a:t>Step 10. </a:t>
            </a:r>
            <a:r>
              <a:rPr lang="en-US" dirty="0"/>
              <a:t>Prefer the route with the lowest neighbor BGP </a:t>
            </a:r>
            <a:r>
              <a:rPr lang="en-US" dirty="0" smtClean="0"/>
              <a:t>	router </a:t>
            </a:r>
            <a:r>
              <a:rPr lang="en-US" dirty="0"/>
              <a:t>ID value.</a:t>
            </a:r>
          </a:p>
          <a:p>
            <a:r>
              <a:rPr lang="en-US" b="1" dirty="0"/>
              <a:t>Step 11. </a:t>
            </a:r>
            <a:r>
              <a:rPr lang="en-US" dirty="0"/>
              <a:t>If the BGP router IDs are the same, prefer the </a:t>
            </a:r>
            <a:r>
              <a:rPr lang="en-US" dirty="0" smtClean="0"/>
              <a:t>	route </a:t>
            </a:r>
            <a:r>
              <a:rPr lang="en-US" dirty="0"/>
              <a:t>with the lowest </a:t>
            </a:r>
            <a:r>
              <a:rPr lang="en-US" dirty="0" smtClean="0"/>
              <a:t>neighbor IP </a:t>
            </a:r>
            <a:r>
              <a:rPr lang="en-US" dirty="0"/>
              <a:t>address.</a:t>
            </a:r>
          </a:p>
        </p:txBody>
      </p:sp>
    </p:spTree>
    <p:extLst>
      <p:ext uri="{BB962C8B-B14F-4D97-AF65-F5344CB8AC3E}">
        <p14:creationId xmlns:p14="http://schemas.microsoft.com/office/powerpoint/2010/main" val="13909593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Path-Selection Decision Process with a </a:t>
            </a:r>
            <a:r>
              <a:rPr lang="en-US" dirty="0" err="1"/>
              <a:t>Multihomed</a:t>
            </a:r>
            <a:r>
              <a:rPr lang="en-US" dirty="0"/>
              <a:t> Connection</a:t>
            </a:r>
          </a:p>
        </p:txBody>
      </p:sp>
      <p:sp>
        <p:nvSpPr>
          <p:cNvPr id="3" name="Content Placeholder 2"/>
          <p:cNvSpPr>
            <a:spLocks noGrp="1"/>
          </p:cNvSpPr>
          <p:nvPr>
            <p:ph idx="1"/>
          </p:nvPr>
        </p:nvSpPr>
        <p:spPr/>
        <p:txBody>
          <a:bodyPr/>
          <a:lstStyle/>
          <a:p>
            <a:r>
              <a:rPr lang="en-US" b="1" dirty="0"/>
              <a:t>Step 1 </a:t>
            </a:r>
            <a:r>
              <a:rPr lang="en-US" dirty="0"/>
              <a:t>looks at weight, which by default is set to 0 for routes that were not </a:t>
            </a:r>
            <a:r>
              <a:rPr lang="en-US" dirty="0" smtClean="0"/>
              <a:t>originated by </a:t>
            </a:r>
            <a:r>
              <a:rPr lang="en-US" dirty="0"/>
              <a:t>this router.</a:t>
            </a:r>
          </a:p>
          <a:p>
            <a:r>
              <a:rPr lang="en-US" b="1" dirty="0" smtClean="0"/>
              <a:t>Step 2 </a:t>
            </a:r>
            <a:r>
              <a:rPr lang="en-US" dirty="0" smtClean="0"/>
              <a:t>compares local preference, which by default is set to 100 for all networks. Both Step 1 and Step 2 have an effect only if the network administrator configures the weight or local preference to a </a:t>
            </a:r>
            <a:r>
              <a:rPr lang="en-US" dirty="0" err="1" smtClean="0"/>
              <a:t>nondefault</a:t>
            </a:r>
            <a:r>
              <a:rPr lang="en-US" dirty="0" smtClean="0"/>
              <a:t> value.</a:t>
            </a:r>
          </a:p>
          <a:p>
            <a:r>
              <a:rPr lang="en-US" b="1" dirty="0"/>
              <a:t>Step 3 </a:t>
            </a:r>
            <a:r>
              <a:rPr lang="en-US" dirty="0"/>
              <a:t>looks at networks that are owned by this autonomous system. If one of the </a:t>
            </a:r>
            <a:r>
              <a:rPr lang="en-US" dirty="0" smtClean="0"/>
              <a:t>routes is </a:t>
            </a:r>
            <a:r>
              <a:rPr lang="en-US" dirty="0"/>
              <a:t>injected into the BGP table by the local router, the local router prefers it to any </a:t>
            </a:r>
            <a:r>
              <a:rPr lang="en-US" dirty="0" smtClean="0"/>
              <a:t>routes received </a:t>
            </a:r>
            <a:r>
              <a:rPr lang="en-US" dirty="0"/>
              <a:t>from other BGP routers.</a:t>
            </a:r>
          </a:p>
        </p:txBody>
      </p:sp>
    </p:spTree>
    <p:extLst>
      <p:ext uri="{BB962C8B-B14F-4D97-AF65-F5344CB8AC3E}">
        <p14:creationId xmlns:p14="http://schemas.microsoft.com/office/powerpoint/2010/main" val="17604787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Path-Selection Decision Process with a </a:t>
            </a:r>
            <a:r>
              <a:rPr lang="en-US" dirty="0" err="1"/>
              <a:t>Multihomed</a:t>
            </a:r>
            <a:r>
              <a:rPr lang="en-US" dirty="0"/>
              <a:t> Connection</a:t>
            </a:r>
          </a:p>
        </p:txBody>
      </p:sp>
      <p:sp>
        <p:nvSpPr>
          <p:cNvPr id="3" name="Content Placeholder 2"/>
          <p:cNvSpPr>
            <a:spLocks noGrp="1"/>
          </p:cNvSpPr>
          <p:nvPr>
            <p:ph idx="1"/>
          </p:nvPr>
        </p:nvSpPr>
        <p:spPr/>
        <p:txBody>
          <a:bodyPr>
            <a:normAutofit/>
          </a:bodyPr>
          <a:lstStyle/>
          <a:p>
            <a:r>
              <a:rPr lang="en-US" b="1" dirty="0"/>
              <a:t>Step 4 </a:t>
            </a:r>
            <a:r>
              <a:rPr lang="en-US" dirty="0"/>
              <a:t>selects the path that has the fewest autonomous systems to cross. This is the </a:t>
            </a:r>
            <a:r>
              <a:rPr lang="en-US" dirty="0" smtClean="0"/>
              <a:t>most common </a:t>
            </a:r>
            <a:r>
              <a:rPr lang="en-US" dirty="0"/>
              <a:t>reason a path is selected in BGP. </a:t>
            </a:r>
          </a:p>
          <a:p>
            <a:r>
              <a:rPr lang="en-US" b="1" dirty="0"/>
              <a:t>Step 5 </a:t>
            </a:r>
            <a:r>
              <a:rPr lang="en-US" dirty="0"/>
              <a:t>looks at how a network was introduced into BGP. This introduction is </a:t>
            </a:r>
            <a:r>
              <a:rPr lang="en-US" dirty="0" smtClean="0"/>
              <a:t>usually either </a:t>
            </a:r>
            <a:r>
              <a:rPr lang="en-US" dirty="0"/>
              <a:t>with </a:t>
            </a:r>
            <a:r>
              <a:rPr lang="en-US" b="1" dirty="0"/>
              <a:t>network </a:t>
            </a:r>
            <a:r>
              <a:rPr lang="en-US" dirty="0"/>
              <a:t>commands ( </a:t>
            </a:r>
            <a:r>
              <a:rPr lang="en-US" i="1" dirty="0" err="1"/>
              <a:t>i</a:t>
            </a:r>
            <a:r>
              <a:rPr lang="en-US" i="1" dirty="0"/>
              <a:t> </a:t>
            </a:r>
            <a:r>
              <a:rPr lang="en-US" dirty="0"/>
              <a:t>for an origin code) or through redistribution ( </a:t>
            </a:r>
            <a:r>
              <a:rPr lang="en-US" i="1" dirty="0"/>
              <a:t>? </a:t>
            </a:r>
            <a:r>
              <a:rPr lang="en-US" dirty="0"/>
              <a:t>for </a:t>
            </a:r>
            <a:r>
              <a:rPr lang="en-US" dirty="0" smtClean="0"/>
              <a:t>an origin </a:t>
            </a:r>
            <a:r>
              <a:rPr lang="en-US" dirty="0"/>
              <a:t>code).</a:t>
            </a:r>
          </a:p>
          <a:p>
            <a:r>
              <a:rPr lang="en-US" b="1" dirty="0"/>
              <a:t>Step 6 </a:t>
            </a:r>
            <a:r>
              <a:rPr lang="en-US" dirty="0"/>
              <a:t>looks at MED to judge where the neighbor autonomous system wants this </a:t>
            </a:r>
            <a:r>
              <a:rPr lang="en-US" dirty="0" smtClean="0"/>
              <a:t>autonomous system </a:t>
            </a:r>
            <a:r>
              <a:rPr lang="en-US" dirty="0"/>
              <a:t>to send packets for a given network. The Cisco IOS Software sets </a:t>
            </a:r>
            <a:r>
              <a:rPr lang="en-US" dirty="0" smtClean="0"/>
              <a:t>the MED </a:t>
            </a:r>
            <a:r>
              <a:rPr lang="en-US" dirty="0"/>
              <a:t>to 0 by default. </a:t>
            </a:r>
            <a:r>
              <a:rPr lang="en-US" sz="2000" i="1" dirty="0"/>
              <a:t>Therefore, MED does not participate in path selection unless </a:t>
            </a:r>
            <a:r>
              <a:rPr lang="en-US" sz="2000" i="1" dirty="0" smtClean="0"/>
              <a:t>the network </a:t>
            </a:r>
            <a:r>
              <a:rPr lang="en-US" sz="2000" i="1" dirty="0"/>
              <a:t>administrator of the neighbor autonomous system manipulates the paths </a:t>
            </a:r>
            <a:r>
              <a:rPr lang="en-US" sz="2000" i="1" dirty="0" smtClean="0"/>
              <a:t>using MED</a:t>
            </a:r>
            <a:r>
              <a:rPr lang="en-US" sz="2000" i="1" dirty="0"/>
              <a:t>.</a:t>
            </a:r>
          </a:p>
        </p:txBody>
      </p:sp>
    </p:spTree>
    <p:extLst>
      <p:ext uri="{BB962C8B-B14F-4D97-AF65-F5344CB8AC3E}">
        <p14:creationId xmlns:p14="http://schemas.microsoft.com/office/powerpoint/2010/main" val="24471766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Path-Selection Decision Process with a </a:t>
            </a:r>
            <a:r>
              <a:rPr lang="en-US" dirty="0" err="1"/>
              <a:t>Multihomed</a:t>
            </a:r>
            <a:r>
              <a:rPr lang="en-US" dirty="0"/>
              <a:t> Connection</a:t>
            </a:r>
          </a:p>
        </p:txBody>
      </p:sp>
      <p:sp>
        <p:nvSpPr>
          <p:cNvPr id="3" name="Content Placeholder 2"/>
          <p:cNvSpPr>
            <a:spLocks noGrp="1"/>
          </p:cNvSpPr>
          <p:nvPr>
            <p:ph idx="1"/>
          </p:nvPr>
        </p:nvSpPr>
        <p:spPr/>
        <p:txBody>
          <a:bodyPr>
            <a:normAutofit/>
          </a:bodyPr>
          <a:lstStyle/>
          <a:p>
            <a:r>
              <a:rPr lang="en-US" dirty="0" smtClean="0"/>
              <a:t>The second most </a:t>
            </a:r>
            <a:r>
              <a:rPr lang="en-US" dirty="0"/>
              <a:t>common decision point </a:t>
            </a:r>
            <a:r>
              <a:rPr lang="en-US" dirty="0" smtClean="0"/>
              <a:t>is </a:t>
            </a:r>
            <a:r>
              <a:rPr lang="en-US" b="1" dirty="0" smtClean="0"/>
              <a:t>Step 7</a:t>
            </a:r>
            <a:r>
              <a:rPr lang="en-US" dirty="0" smtClean="0"/>
              <a:t>, </a:t>
            </a:r>
            <a:r>
              <a:rPr lang="en-US" dirty="0"/>
              <a:t>which states that an externally learned path </a:t>
            </a:r>
            <a:r>
              <a:rPr lang="en-US" dirty="0" smtClean="0"/>
              <a:t>from an </a:t>
            </a:r>
            <a:r>
              <a:rPr lang="en-US" dirty="0" err="1"/>
              <a:t>eBGP</a:t>
            </a:r>
            <a:r>
              <a:rPr lang="en-US" dirty="0"/>
              <a:t> neighbor is preferred over a path learned from an </a:t>
            </a:r>
            <a:r>
              <a:rPr lang="en-US" dirty="0" err="1"/>
              <a:t>iBGP</a:t>
            </a:r>
            <a:r>
              <a:rPr lang="en-US" dirty="0"/>
              <a:t> neighbor. </a:t>
            </a:r>
            <a:r>
              <a:rPr lang="en-US" sz="2000" i="1" dirty="0"/>
              <a:t>A router </a:t>
            </a:r>
            <a:r>
              <a:rPr lang="en-US" sz="2000" i="1" dirty="0" smtClean="0"/>
              <a:t>in an </a:t>
            </a:r>
            <a:r>
              <a:rPr lang="en-US" sz="2000" i="1" dirty="0"/>
              <a:t>autonomous system prefers to use the ISP’s bandwidth to reach a network rather </a:t>
            </a:r>
            <a:r>
              <a:rPr lang="en-US" sz="2000" i="1" dirty="0" smtClean="0"/>
              <a:t>than using </a:t>
            </a:r>
            <a:r>
              <a:rPr lang="en-US" sz="2000" i="1" dirty="0"/>
              <a:t>internal bandwidth to reach an </a:t>
            </a:r>
            <a:r>
              <a:rPr lang="en-US" sz="2000" i="1" dirty="0" err="1"/>
              <a:t>iBGP</a:t>
            </a:r>
            <a:r>
              <a:rPr lang="en-US" sz="2000" i="1" dirty="0"/>
              <a:t> neighbor on the other side of its own </a:t>
            </a:r>
            <a:r>
              <a:rPr lang="en-US" sz="2000" i="1" dirty="0" smtClean="0"/>
              <a:t>autonomous system.</a:t>
            </a:r>
          </a:p>
          <a:p>
            <a:r>
              <a:rPr lang="en-US" dirty="0"/>
              <a:t>If the autonomous system path length is equal and the router in an autonomous </a:t>
            </a:r>
            <a:r>
              <a:rPr lang="en-US" dirty="0" smtClean="0"/>
              <a:t>system has </a:t>
            </a:r>
            <a:r>
              <a:rPr lang="en-US" dirty="0"/>
              <a:t>no </a:t>
            </a:r>
            <a:r>
              <a:rPr lang="en-US" dirty="0" err="1"/>
              <a:t>eBGP</a:t>
            </a:r>
            <a:r>
              <a:rPr lang="en-US" dirty="0"/>
              <a:t> neighbors for that network (only </a:t>
            </a:r>
            <a:r>
              <a:rPr lang="en-US" dirty="0" err="1"/>
              <a:t>iBGP</a:t>
            </a:r>
            <a:r>
              <a:rPr lang="en-US" dirty="0"/>
              <a:t> neighbors), it makes sense to </a:t>
            </a:r>
            <a:r>
              <a:rPr lang="en-US" dirty="0" smtClean="0"/>
              <a:t>take the </a:t>
            </a:r>
            <a:r>
              <a:rPr lang="en-US" dirty="0"/>
              <a:t>quickest path to the nearest exit point. </a:t>
            </a:r>
            <a:r>
              <a:rPr lang="en-US" b="1" dirty="0"/>
              <a:t>Step 8</a:t>
            </a:r>
            <a:r>
              <a:rPr lang="en-US" dirty="0"/>
              <a:t> looks for the closest </a:t>
            </a:r>
            <a:r>
              <a:rPr lang="en-US" dirty="0" err="1"/>
              <a:t>iBGP</a:t>
            </a:r>
            <a:r>
              <a:rPr lang="en-US" dirty="0"/>
              <a:t> </a:t>
            </a:r>
            <a:r>
              <a:rPr lang="en-US" dirty="0" smtClean="0"/>
              <a:t>neighbor; the </a:t>
            </a:r>
            <a:r>
              <a:rPr lang="en-US" dirty="0"/>
              <a:t>IGP metric determines what closest means. </a:t>
            </a:r>
          </a:p>
        </p:txBody>
      </p:sp>
    </p:spTree>
    <p:extLst>
      <p:ext uri="{BB962C8B-B14F-4D97-AF65-F5344CB8AC3E}">
        <p14:creationId xmlns:p14="http://schemas.microsoft.com/office/powerpoint/2010/main" val="5004305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Path-Selection Decision Process with a </a:t>
            </a:r>
            <a:r>
              <a:rPr lang="en-US" dirty="0" err="1"/>
              <a:t>Multihomed</a:t>
            </a:r>
            <a:r>
              <a:rPr lang="en-US" dirty="0"/>
              <a:t> Connection</a:t>
            </a:r>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oldest path (</a:t>
            </a:r>
            <a:r>
              <a:rPr lang="en-US" b="1" dirty="0"/>
              <a:t>Step 9</a:t>
            </a:r>
            <a:r>
              <a:rPr lang="en-US" dirty="0"/>
              <a:t>) is the </a:t>
            </a:r>
            <a:r>
              <a:rPr lang="en-US" dirty="0" smtClean="0"/>
              <a:t>next common </a:t>
            </a:r>
            <a:r>
              <a:rPr lang="en-US" dirty="0"/>
              <a:t>reason for selecting one path over another. </a:t>
            </a:r>
            <a:r>
              <a:rPr lang="en-US" dirty="0" smtClean="0"/>
              <a:t>The older </a:t>
            </a:r>
            <a:r>
              <a:rPr lang="en-US" dirty="0"/>
              <a:t>neighbor are considered more stable because they have been up </a:t>
            </a:r>
            <a:r>
              <a:rPr lang="en-US" dirty="0" smtClean="0"/>
              <a:t>longer. </a:t>
            </a:r>
          </a:p>
          <a:p>
            <a:r>
              <a:rPr lang="en-US" dirty="0" smtClean="0"/>
              <a:t>The next most common decision is to take the neighbor with the lowest BGP router ID, which is </a:t>
            </a:r>
            <a:r>
              <a:rPr lang="en-US" b="1" dirty="0" smtClean="0"/>
              <a:t>Step 10.</a:t>
            </a:r>
          </a:p>
          <a:p>
            <a:r>
              <a:rPr lang="en-US" dirty="0" smtClean="0"/>
              <a:t>If </a:t>
            </a:r>
            <a:r>
              <a:rPr lang="en-US" dirty="0"/>
              <a:t>the BGP router IDs are the same (for example, if the paths are to the same BGP router</a:t>
            </a:r>
            <a:r>
              <a:rPr lang="en-US" dirty="0" smtClean="0"/>
              <a:t>), </a:t>
            </a:r>
            <a:r>
              <a:rPr lang="en-US" b="1" dirty="0" smtClean="0"/>
              <a:t>Step </a:t>
            </a:r>
            <a:r>
              <a:rPr lang="en-US" b="1" dirty="0"/>
              <a:t>11 </a:t>
            </a:r>
            <a:r>
              <a:rPr lang="en-US" dirty="0"/>
              <a:t>states that the route with the lowest neighbor IP address is used.</a:t>
            </a:r>
          </a:p>
        </p:txBody>
      </p:sp>
    </p:spTree>
    <p:extLst>
      <p:ext uri="{BB962C8B-B14F-4D97-AF65-F5344CB8AC3E}">
        <p14:creationId xmlns:p14="http://schemas.microsoft.com/office/powerpoint/2010/main" val="13859633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Attributes</a:t>
            </a:r>
          </a:p>
        </p:txBody>
      </p:sp>
      <p:sp>
        <p:nvSpPr>
          <p:cNvPr id="3" name="Content Placeholder 2"/>
          <p:cNvSpPr>
            <a:spLocks noGrp="1"/>
          </p:cNvSpPr>
          <p:nvPr>
            <p:ph idx="1"/>
          </p:nvPr>
        </p:nvSpPr>
        <p:spPr/>
        <p:txBody>
          <a:bodyPr>
            <a:normAutofit/>
          </a:bodyPr>
          <a:lstStyle/>
          <a:p>
            <a:r>
              <a:rPr lang="en-US" dirty="0"/>
              <a:t>The following are some terms defining </a:t>
            </a:r>
            <a:r>
              <a:rPr lang="en-US" dirty="0" smtClean="0"/>
              <a:t>how these </a:t>
            </a:r>
            <a:r>
              <a:rPr lang="en-US" dirty="0"/>
              <a:t>attributes are implemented:</a:t>
            </a:r>
          </a:p>
          <a:p>
            <a:r>
              <a:rPr lang="en-US" dirty="0" smtClean="0"/>
              <a:t>An </a:t>
            </a:r>
            <a:r>
              <a:rPr lang="en-US" dirty="0"/>
              <a:t>attribute is either well-known or optional, mandatory or discretionary, and </a:t>
            </a:r>
            <a:r>
              <a:rPr lang="en-US" dirty="0" smtClean="0"/>
              <a:t>transitive or </a:t>
            </a:r>
            <a:r>
              <a:rPr lang="en-US" dirty="0"/>
              <a:t>nontransitive. An attribute might also be partial.</a:t>
            </a:r>
          </a:p>
          <a:p>
            <a:r>
              <a:rPr lang="en-US" dirty="0" smtClean="0"/>
              <a:t>Not </a:t>
            </a:r>
            <a:r>
              <a:rPr lang="en-US" dirty="0"/>
              <a:t>all combinations of these characteristics are valid; path attributes fall into </a:t>
            </a:r>
            <a:r>
              <a:rPr lang="en-US" dirty="0" smtClean="0"/>
              <a:t>four separate </a:t>
            </a:r>
            <a:r>
              <a:rPr lang="en-US" dirty="0"/>
              <a:t>categories:</a:t>
            </a:r>
          </a:p>
          <a:p>
            <a:pPr lvl="1"/>
            <a:r>
              <a:rPr lang="en-US" dirty="0" smtClean="0"/>
              <a:t>Well-known </a:t>
            </a:r>
            <a:r>
              <a:rPr lang="en-US" dirty="0"/>
              <a:t>mandatory</a:t>
            </a:r>
          </a:p>
          <a:p>
            <a:pPr lvl="1"/>
            <a:r>
              <a:rPr lang="en-US" dirty="0" smtClean="0"/>
              <a:t>Well-known </a:t>
            </a:r>
            <a:r>
              <a:rPr lang="en-US" dirty="0"/>
              <a:t>discretionary</a:t>
            </a:r>
          </a:p>
          <a:p>
            <a:pPr lvl="1"/>
            <a:r>
              <a:rPr lang="en-US" dirty="0" smtClean="0"/>
              <a:t>Optional </a:t>
            </a:r>
            <a:r>
              <a:rPr lang="en-US" dirty="0"/>
              <a:t>transitive</a:t>
            </a:r>
          </a:p>
          <a:p>
            <a:pPr lvl="1"/>
            <a:r>
              <a:rPr lang="en-US" dirty="0" smtClean="0"/>
              <a:t>Optional </a:t>
            </a:r>
            <a:r>
              <a:rPr lang="en-US" dirty="0"/>
              <a:t>nontransitive</a:t>
            </a:r>
          </a:p>
          <a:p>
            <a:r>
              <a:rPr lang="en-US" dirty="0" smtClean="0"/>
              <a:t>Only </a:t>
            </a:r>
            <a:r>
              <a:rPr lang="en-US" dirty="0"/>
              <a:t>optional transitive attributes might be marked as partial.</a:t>
            </a:r>
          </a:p>
        </p:txBody>
      </p:sp>
    </p:spTree>
    <p:extLst>
      <p:ext uri="{BB962C8B-B14F-4D97-AF65-F5344CB8AC3E}">
        <p14:creationId xmlns:p14="http://schemas.microsoft.com/office/powerpoint/2010/main" val="33802473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Well-Known Attributes</a:t>
            </a:r>
          </a:p>
        </p:txBody>
      </p:sp>
      <p:sp>
        <p:nvSpPr>
          <p:cNvPr id="3" name="Content Placeholder 2"/>
          <p:cNvSpPr>
            <a:spLocks noGrp="1"/>
          </p:cNvSpPr>
          <p:nvPr>
            <p:ph idx="1"/>
          </p:nvPr>
        </p:nvSpPr>
        <p:spPr/>
        <p:txBody>
          <a:bodyPr>
            <a:normAutofit/>
          </a:bodyPr>
          <a:lstStyle/>
          <a:p>
            <a:r>
              <a:rPr lang="en-US" dirty="0"/>
              <a:t>A well-known attribute is one that all BGP implementations must recognize and </a:t>
            </a:r>
            <a:r>
              <a:rPr lang="en-US" dirty="0" smtClean="0"/>
              <a:t>propagate to </a:t>
            </a:r>
            <a:r>
              <a:rPr lang="en-US" dirty="0"/>
              <a:t>BGP neighbors</a:t>
            </a:r>
            <a:r>
              <a:rPr lang="en-US" dirty="0" smtClean="0"/>
              <a:t>.</a:t>
            </a:r>
          </a:p>
          <a:p>
            <a:endParaRPr lang="en-US" dirty="0" smtClean="0"/>
          </a:p>
          <a:p>
            <a:r>
              <a:rPr lang="en-US" dirty="0"/>
              <a:t>There are two types of well-known attributes:</a:t>
            </a:r>
          </a:p>
          <a:p>
            <a:pPr lvl="1"/>
            <a:r>
              <a:rPr lang="en-US" b="1" dirty="0" smtClean="0"/>
              <a:t>Well-known </a:t>
            </a:r>
            <a:r>
              <a:rPr lang="en-US" b="1" dirty="0"/>
              <a:t>mandatory attribute: </a:t>
            </a:r>
            <a:r>
              <a:rPr lang="en-US" dirty="0"/>
              <a:t>A well-known mandatory attribute </a:t>
            </a:r>
            <a:r>
              <a:rPr lang="en-US" i="1" dirty="0"/>
              <a:t>must </a:t>
            </a:r>
            <a:r>
              <a:rPr lang="en-US" dirty="0" smtClean="0"/>
              <a:t>appear in </a:t>
            </a:r>
            <a:r>
              <a:rPr lang="en-US" dirty="0"/>
              <a:t>all BGP update messages.</a:t>
            </a:r>
          </a:p>
          <a:p>
            <a:pPr lvl="1"/>
            <a:r>
              <a:rPr lang="en-US" b="1" dirty="0" smtClean="0"/>
              <a:t>Well-known </a:t>
            </a:r>
            <a:r>
              <a:rPr lang="en-US" b="1" dirty="0"/>
              <a:t>discretionary attribute: </a:t>
            </a:r>
            <a:r>
              <a:rPr lang="en-US" dirty="0"/>
              <a:t>A well-known discretionary attribute does </a:t>
            </a:r>
            <a:r>
              <a:rPr lang="en-US" dirty="0" smtClean="0"/>
              <a:t>not have </a:t>
            </a:r>
            <a:r>
              <a:rPr lang="en-US" dirty="0"/>
              <a:t>to be present in all BGP update messages. </a:t>
            </a:r>
          </a:p>
        </p:txBody>
      </p:sp>
    </p:spTree>
    <p:extLst>
      <p:ext uri="{BB962C8B-B14F-4D97-AF65-F5344CB8AC3E}">
        <p14:creationId xmlns:p14="http://schemas.microsoft.com/office/powerpoint/2010/main" val="1812994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BGP Supports the Internet’s Hop-by-Hop Routing Paradigm</a:t>
            </a:r>
          </a:p>
        </p:txBody>
      </p:sp>
      <p:sp>
        <p:nvSpPr>
          <p:cNvPr id="3" name="Content Placeholder 2"/>
          <p:cNvSpPr>
            <a:spLocks noGrp="1"/>
          </p:cNvSpPr>
          <p:nvPr>
            <p:ph idx="1"/>
          </p:nvPr>
        </p:nvSpPr>
        <p:spPr/>
        <p:txBody>
          <a:bodyPr>
            <a:normAutofit/>
          </a:bodyPr>
          <a:lstStyle/>
          <a:p>
            <a:r>
              <a:rPr lang="en-US" sz="2000" dirty="0"/>
              <a:t>To reach the networks in autonomous system 64700, autonomous system 64512 </a:t>
            </a:r>
            <a:r>
              <a:rPr lang="en-US" sz="2000" dirty="0" smtClean="0"/>
              <a:t>can choose </a:t>
            </a:r>
            <a:r>
              <a:rPr lang="en-US" sz="2000" dirty="0"/>
              <a:t>to use the path through autonomous system 64520 or it can choose to </a:t>
            </a:r>
            <a:r>
              <a:rPr lang="en-US" sz="2000" dirty="0" smtClean="0"/>
              <a:t>go through </a:t>
            </a:r>
            <a:r>
              <a:rPr lang="en-US" sz="2000" dirty="0"/>
              <a:t>the path that autonomous system 64530 is advertising. </a:t>
            </a:r>
            <a:endParaRPr lang="en-US" sz="2000" dirty="0" smtClean="0"/>
          </a:p>
          <a:p>
            <a:r>
              <a:rPr lang="en-US" sz="2000" dirty="0" smtClean="0"/>
              <a:t>Autonomous system 64512 </a:t>
            </a:r>
            <a:r>
              <a:rPr lang="en-US" sz="2000" dirty="0"/>
              <a:t>selects the best path to take based on its own BGP routing policies.</a:t>
            </a:r>
          </a:p>
        </p:txBody>
      </p:sp>
      <p:pic>
        <p:nvPicPr>
          <p:cNvPr id="4" name="Picture 3"/>
          <p:cNvPicPr>
            <a:picLocks noChangeAspect="1"/>
          </p:cNvPicPr>
          <p:nvPr/>
        </p:nvPicPr>
        <p:blipFill>
          <a:blip r:embed="rId2"/>
          <a:stretch>
            <a:fillRect/>
          </a:stretch>
        </p:blipFill>
        <p:spPr>
          <a:xfrm>
            <a:off x="866313" y="3434171"/>
            <a:ext cx="7346530" cy="3192940"/>
          </a:xfrm>
          <a:prstGeom prst="rect">
            <a:avLst/>
          </a:prstGeom>
        </p:spPr>
      </p:pic>
    </p:spTree>
    <p:extLst>
      <p:ext uri="{BB962C8B-B14F-4D97-AF65-F5344CB8AC3E}">
        <p14:creationId xmlns:p14="http://schemas.microsoft.com/office/powerpoint/2010/main" val="23652952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Optional </a:t>
            </a:r>
            <a:r>
              <a:rPr lang="en-US" dirty="0" smtClean="0"/>
              <a:t>Attributes</a:t>
            </a:r>
            <a:endParaRPr lang="en-US" dirty="0"/>
          </a:p>
        </p:txBody>
      </p:sp>
      <p:sp>
        <p:nvSpPr>
          <p:cNvPr id="3" name="Content Placeholder 2"/>
          <p:cNvSpPr>
            <a:spLocks noGrp="1"/>
          </p:cNvSpPr>
          <p:nvPr>
            <p:ph idx="1"/>
          </p:nvPr>
        </p:nvSpPr>
        <p:spPr/>
        <p:txBody>
          <a:bodyPr>
            <a:normAutofit/>
          </a:bodyPr>
          <a:lstStyle/>
          <a:p>
            <a:r>
              <a:rPr lang="en-US" dirty="0" smtClean="0"/>
              <a:t>Attributes </a:t>
            </a:r>
            <a:r>
              <a:rPr lang="en-US" dirty="0"/>
              <a:t>that are not well known are called optional. </a:t>
            </a:r>
            <a:endParaRPr lang="en-US" dirty="0" smtClean="0"/>
          </a:p>
          <a:p>
            <a:r>
              <a:rPr lang="en-US" dirty="0" smtClean="0"/>
              <a:t>BGP </a:t>
            </a:r>
            <a:r>
              <a:rPr lang="en-US" dirty="0"/>
              <a:t>routers that implement </a:t>
            </a:r>
            <a:r>
              <a:rPr lang="en-US" dirty="0" smtClean="0"/>
              <a:t>an optional </a:t>
            </a:r>
            <a:r>
              <a:rPr lang="en-US" dirty="0"/>
              <a:t>attribute might propagate it to other BGP neighbors, depending on its meaning</a:t>
            </a:r>
            <a:r>
              <a:rPr lang="en-US" dirty="0" smtClean="0"/>
              <a:t>.</a:t>
            </a:r>
          </a:p>
          <a:p>
            <a:endParaRPr lang="en-US" dirty="0"/>
          </a:p>
          <a:p>
            <a:r>
              <a:rPr lang="en-US" dirty="0"/>
              <a:t>Optional attributes are either transitive or nontransitive, as follows:</a:t>
            </a:r>
          </a:p>
          <a:p>
            <a:pPr lvl="1"/>
            <a:r>
              <a:rPr lang="en-US" b="1" dirty="0" smtClean="0"/>
              <a:t>Optional </a:t>
            </a:r>
            <a:r>
              <a:rPr lang="en-US" b="1" dirty="0"/>
              <a:t>transitive: </a:t>
            </a:r>
            <a:r>
              <a:rPr lang="en-US" dirty="0"/>
              <a:t>BGP routers that do not implement an optional transitive </a:t>
            </a:r>
            <a:r>
              <a:rPr lang="en-US" dirty="0" smtClean="0"/>
              <a:t>attribute should </a:t>
            </a:r>
            <a:r>
              <a:rPr lang="en-US" dirty="0"/>
              <a:t>pass it to other BGP routers untouched and mark the attribute as partial.</a:t>
            </a:r>
          </a:p>
          <a:p>
            <a:pPr lvl="1"/>
            <a:r>
              <a:rPr lang="en-US" b="1" dirty="0" smtClean="0"/>
              <a:t>Optional </a:t>
            </a:r>
            <a:r>
              <a:rPr lang="en-US" b="1" dirty="0"/>
              <a:t>nontransitive: </a:t>
            </a:r>
            <a:r>
              <a:rPr lang="en-US" dirty="0"/>
              <a:t>BGP routers that do not implement an optional </a:t>
            </a:r>
            <a:r>
              <a:rPr lang="en-US" dirty="0" smtClean="0"/>
              <a:t>nontransitive attribute </a:t>
            </a:r>
            <a:r>
              <a:rPr lang="en-US" dirty="0"/>
              <a:t>must delete the attribute and must not pass it to other BGP routers.</a:t>
            </a:r>
          </a:p>
        </p:txBody>
      </p:sp>
    </p:spTree>
    <p:extLst>
      <p:ext uri="{BB962C8B-B14F-4D97-AF65-F5344CB8AC3E}">
        <p14:creationId xmlns:p14="http://schemas.microsoft.com/office/powerpoint/2010/main" val="4572386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BGP Attributes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attributes defined by BGP include the following:</a:t>
            </a:r>
          </a:p>
          <a:p>
            <a:r>
              <a:rPr lang="en-US" b="1" dirty="0" smtClean="0"/>
              <a:t>Well-known </a:t>
            </a:r>
            <a:r>
              <a:rPr lang="en-US" b="1" dirty="0"/>
              <a:t>mandatory attributes</a:t>
            </a:r>
          </a:p>
          <a:p>
            <a:pPr lvl="1"/>
            <a:r>
              <a:rPr lang="en-US" dirty="0" smtClean="0"/>
              <a:t>AS-path</a:t>
            </a:r>
            <a:endParaRPr lang="en-US" dirty="0"/>
          </a:p>
          <a:p>
            <a:pPr lvl="1"/>
            <a:r>
              <a:rPr lang="en-US" dirty="0" smtClean="0"/>
              <a:t>Next-hop</a:t>
            </a:r>
            <a:endParaRPr lang="en-US" dirty="0"/>
          </a:p>
          <a:p>
            <a:pPr lvl="1"/>
            <a:r>
              <a:rPr lang="en-US" dirty="0" smtClean="0"/>
              <a:t>Origin</a:t>
            </a:r>
            <a:endParaRPr lang="en-US" dirty="0"/>
          </a:p>
          <a:p>
            <a:r>
              <a:rPr lang="en-US" b="1" dirty="0" smtClean="0"/>
              <a:t>Well-known </a:t>
            </a:r>
            <a:r>
              <a:rPr lang="en-US" b="1" dirty="0"/>
              <a:t>discretionary attributes</a:t>
            </a:r>
          </a:p>
          <a:p>
            <a:pPr lvl="1"/>
            <a:r>
              <a:rPr lang="en-US" dirty="0" smtClean="0"/>
              <a:t>Local </a:t>
            </a:r>
            <a:r>
              <a:rPr lang="en-US" dirty="0"/>
              <a:t>preference</a:t>
            </a:r>
          </a:p>
          <a:p>
            <a:pPr lvl="1"/>
            <a:r>
              <a:rPr lang="en-US" dirty="0" smtClean="0"/>
              <a:t>Atomic </a:t>
            </a:r>
            <a:r>
              <a:rPr lang="en-US" dirty="0"/>
              <a:t>aggregate</a:t>
            </a:r>
          </a:p>
          <a:p>
            <a:r>
              <a:rPr lang="en-US" b="1" dirty="0" smtClean="0"/>
              <a:t>Optional </a:t>
            </a:r>
            <a:r>
              <a:rPr lang="en-US" b="1" dirty="0"/>
              <a:t>transitive attributes</a:t>
            </a:r>
          </a:p>
          <a:p>
            <a:pPr lvl="1"/>
            <a:r>
              <a:rPr lang="en-US" dirty="0" smtClean="0"/>
              <a:t>Aggregator</a:t>
            </a:r>
            <a:endParaRPr lang="en-US" dirty="0"/>
          </a:p>
          <a:p>
            <a:pPr lvl="1"/>
            <a:r>
              <a:rPr lang="en-US" dirty="0" smtClean="0"/>
              <a:t>Community</a:t>
            </a:r>
            <a:endParaRPr lang="en-US" dirty="0"/>
          </a:p>
          <a:p>
            <a:r>
              <a:rPr lang="en-US" b="1" dirty="0" smtClean="0"/>
              <a:t>Optional </a:t>
            </a:r>
            <a:r>
              <a:rPr lang="en-US" b="1" dirty="0"/>
              <a:t>nontransitive attribute</a:t>
            </a:r>
          </a:p>
          <a:p>
            <a:pPr lvl="1"/>
            <a:r>
              <a:rPr lang="en-US" dirty="0" smtClean="0"/>
              <a:t>MED</a:t>
            </a:r>
          </a:p>
          <a:p>
            <a:pPr lvl="1"/>
            <a:endParaRPr lang="en-US" dirty="0" smtClean="0"/>
          </a:p>
          <a:p>
            <a:r>
              <a:rPr lang="en-US" dirty="0"/>
              <a:t>In addition, Cisco has defined a weight attribute for BGP. The weight is </a:t>
            </a:r>
            <a:r>
              <a:rPr lang="en-US" dirty="0" smtClean="0"/>
              <a:t>configured locally </a:t>
            </a:r>
            <a:r>
              <a:rPr lang="en-US" dirty="0"/>
              <a:t>on a router and is not propagated to any other BGP routers.</a:t>
            </a:r>
          </a:p>
        </p:txBody>
      </p:sp>
    </p:spTree>
    <p:extLst>
      <p:ext uri="{BB962C8B-B14F-4D97-AF65-F5344CB8AC3E}">
        <p14:creationId xmlns:p14="http://schemas.microsoft.com/office/powerpoint/2010/main" val="37825480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AS-Path Attribute</a:t>
            </a:r>
          </a:p>
        </p:txBody>
      </p:sp>
      <p:sp>
        <p:nvSpPr>
          <p:cNvPr id="3" name="Content Placeholder 2"/>
          <p:cNvSpPr>
            <a:spLocks noGrp="1"/>
          </p:cNvSpPr>
          <p:nvPr>
            <p:ph idx="1"/>
          </p:nvPr>
        </p:nvSpPr>
        <p:spPr/>
        <p:txBody>
          <a:bodyPr/>
          <a:lstStyle/>
          <a:p>
            <a:r>
              <a:rPr lang="en-US" dirty="0"/>
              <a:t>The AS-path attribute is the list of autonomous system numbers that a route has </a:t>
            </a:r>
            <a:r>
              <a:rPr lang="en-US" dirty="0" smtClean="0"/>
              <a:t>traversed to </a:t>
            </a:r>
            <a:r>
              <a:rPr lang="en-US" dirty="0"/>
              <a:t>reach a destination, with the number of the autonomous system that </a:t>
            </a:r>
            <a:r>
              <a:rPr lang="en-US" dirty="0" smtClean="0"/>
              <a:t>originated the </a:t>
            </a:r>
            <a:r>
              <a:rPr lang="en-US" dirty="0"/>
              <a:t>route at the end of the list</a:t>
            </a:r>
            <a:r>
              <a:rPr lang="en-US" dirty="0" smtClean="0"/>
              <a:t>.</a:t>
            </a:r>
          </a:p>
          <a:p>
            <a:r>
              <a:rPr lang="en-US" dirty="0"/>
              <a:t>The AS-path attribute is a </a:t>
            </a:r>
            <a:r>
              <a:rPr lang="en-US" b="1" dirty="0"/>
              <a:t>well-known mandatory </a:t>
            </a:r>
            <a:r>
              <a:rPr lang="en-US" dirty="0"/>
              <a:t>attribute</a:t>
            </a:r>
          </a:p>
        </p:txBody>
      </p:sp>
      <p:pic>
        <p:nvPicPr>
          <p:cNvPr id="4" name="Picture 3"/>
          <p:cNvPicPr>
            <a:picLocks noChangeAspect="1"/>
          </p:cNvPicPr>
          <p:nvPr/>
        </p:nvPicPr>
        <p:blipFill>
          <a:blip r:embed="rId2"/>
          <a:stretch>
            <a:fillRect/>
          </a:stretch>
        </p:blipFill>
        <p:spPr>
          <a:xfrm>
            <a:off x="2016690" y="3102395"/>
            <a:ext cx="4609578" cy="3287647"/>
          </a:xfrm>
          <a:prstGeom prst="rect">
            <a:avLst/>
          </a:prstGeom>
        </p:spPr>
      </p:pic>
    </p:spTree>
    <p:extLst>
      <p:ext uri="{BB962C8B-B14F-4D97-AF65-F5344CB8AC3E}">
        <p14:creationId xmlns:p14="http://schemas.microsoft.com/office/powerpoint/2010/main" val="11071977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Next-Hop Attribute</a:t>
            </a:r>
          </a:p>
        </p:txBody>
      </p:sp>
      <p:sp>
        <p:nvSpPr>
          <p:cNvPr id="3" name="Content Placeholder 2"/>
          <p:cNvSpPr>
            <a:spLocks noGrp="1"/>
          </p:cNvSpPr>
          <p:nvPr>
            <p:ph idx="1"/>
          </p:nvPr>
        </p:nvSpPr>
        <p:spPr/>
        <p:txBody>
          <a:bodyPr/>
          <a:lstStyle/>
          <a:p>
            <a:r>
              <a:rPr lang="en-US" dirty="0"/>
              <a:t>The BGP next-hop attribute is a </a:t>
            </a:r>
            <a:r>
              <a:rPr lang="en-US" b="1" dirty="0"/>
              <a:t>well-known mandatory </a:t>
            </a:r>
            <a:r>
              <a:rPr lang="en-US" dirty="0"/>
              <a:t>attribute that indicates the </a:t>
            </a:r>
            <a:r>
              <a:rPr lang="en-US" dirty="0" smtClean="0"/>
              <a:t>next-hop IP </a:t>
            </a:r>
            <a:r>
              <a:rPr lang="en-US" dirty="0"/>
              <a:t>address that is to be used to reach a destination</a:t>
            </a:r>
            <a:r>
              <a:rPr lang="en-US" dirty="0" smtClean="0"/>
              <a:t>.</a:t>
            </a:r>
          </a:p>
          <a:p>
            <a:r>
              <a:rPr lang="en-US" dirty="0"/>
              <a:t>As discussed earlier, for </a:t>
            </a:r>
            <a:r>
              <a:rPr lang="en-US" dirty="0" err="1"/>
              <a:t>eBGP</a:t>
            </a:r>
            <a:r>
              <a:rPr lang="en-US" dirty="0"/>
              <a:t> the next-hop address is the IP address of the </a:t>
            </a:r>
            <a:r>
              <a:rPr lang="en-US" dirty="0" smtClean="0"/>
              <a:t>neighbor that </a:t>
            </a:r>
            <a:r>
              <a:rPr lang="en-US" dirty="0"/>
              <a:t>sent the update, but for </a:t>
            </a:r>
            <a:r>
              <a:rPr lang="en-US" dirty="0" err="1"/>
              <a:t>iBGP</a:t>
            </a:r>
            <a:r>
              <a:rPr lang="en-US" dirty="0"/>
              <a:t> the next hop advertised by </a:t>
            </a:r>
            <a:r>
              <a:rPr lang="en-US" dirty="0" err="1"/>
              <a:t>eBGP</a:t>
            </a:r>
            <a:r>
              <a:rPr lang="en-US" dirty="0"/>
              <a:t> is carried into </a:t>
            </a:r>
            <a:r>
              <a:rPr lang="en-US" dirty="0" err="1" smtClean="0"/>
              <a:t>iBGP</a:t>
            </a:r>
            <a:r>
              <a:rPr lang="en-US" dirty="0"/>
              <a:t> </a:t>
            </a:r>
            <a:r>
              <a:rPr lang="en-US" dirty="0" smtClean="0"/>
              <a:t>by </a:t>
            </a:r>
            <a:r>
              <a:rPr lang="en-US" dirty="0"/>
              <a:t>default.</a:t>
            </a:r>
          </a:p>
        </p:txBody>
      </p:sp>
    </p:spTree>
    <p:extLst>
      <p:ext uri="{BB962C8B-B14F-4D97-AF65-F5344CB8AC3E}">
        <p14:creationId xmlns:p14="http://schemas.microsoft.com/office/powerpoint/2010/main" val="41079775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 Attribute</a:t>
            </a:r>
          </a:p>
        </p:txBody>
      </p:sp>
      <p:sp>
        <p:nvSpPr>
          <p:cNvPr id="3" name="Content Placeholder 2"/>
          <p:cNvSpPr>
            <a:spLocks noGrp="1"/>
          </p:cNvSpPr>
          <p:nvPr>
            <p:ph idx="1"/>
          </p:nvPr>
        </p:nvSpPr>
        <p:spPr/>
        <p:txBody>
          <a:bodyPr>
            <a:normAutofit lnSpcReduction="10000"/>
          </a:bodyPr>
          <a:lstStyle/>
          <a:p>
            <a:r>
              <a:rPr lang="en-US" dirty="0"/>
              <a:t>The origin is a </a:t>
            </a:r>
            <a:r>
              <a:rPr lang="en-US" b="1" dirty="0"/>
              <a:t>well-known mandatory </a:t>
            </a:r>
            <a:r>
              <a:rPr lang="en-US" dirty="0"/>
              <a:t>attribute that defines the origin of the path information.</a:t>
            </a:r>
          </a:p>
          <a:p>
            <a:r>
              <a:rPr lang="en-US" dirty="0"/>
              <a:t>The origin attribute can be one of three values:</a:t>
            </a:r>
          </a:p>
          <a:p>
            <a:r>
              <a:rPr lang="en-US" b="1" dirty="0" smtClean="0"/>
              <a:t>IGP</a:t>
            </a:r>
          </a:p>
          <a:p>
            <a:pPr lvl="1"/>
            <a:r>
              <a:rPr lang="en-US" dirty="0" smtClean="0"/>
              <a:t>This </a:t>
            </a:r>
            <a:r>
              <a:rPr lang="en-US" dirty="0"/>
              <a:t>normally </a:t>
            </a:r>
            <a:r>
              <a:rPr lang="en-US" dirty="0" smtClean="0"/>
              <a:t>happens when </a:t>
            </a:r>
            <a:r>
              <a:rPr lang="en-US" dirty="0"/>
              <a:t>a </a:t>
            </a:r>
            <a:r>
              <a:rPr lang="en-US" b="1" dirty="0"/>
              <a:t>network </a:t>
            </a:r>
            <a:r>
              <a:rPr lang="en-US" dirty="0"/>
              <a:t>command is used to advertise the route via BGP. </a:t>
            </a:r>
            <a:endParaRPr lang="en-US" dirty="0" smtClean="0"/>
          </a:p>
          <a:p>
            <a:pPr lvl="1"/>
            <a:r>
              <a:rPr lang="en-US" dirty="0" smtClean="0"/>
              <a:t>An </a:t>
            </a:r>
            <a:r>
              <a:rPr lang="en-US" dirty="0"/>
              <a:t>origin </a:t>
            </a:r>
            <a:r>
              <a:rPr lang="en-US" dirty="0" smtClean="0"/>
              <a:t>of IGP </a:t>
            </a:r>
            <a:r>
              <a:rPr lang="en-US" dirty="0"/>
              <a:t>is indicated with an </a:t>
            </a:r>
            <a:r>
              <a:rPr lang="en-US" i="1" dirty="0" err="1"/>
              <a:t>i</a:t>
            </a:r>
            <a:r>
              <a:rPr lang="en-US" i="1" dirty="0"/>
              <a:t> </a:t>
            </a:r>
            <a:r>
              <a:rPr lang="en-US" dirty="0"/>
              <a:t>in the BGP table.</a:t>
            </a:r>
          </a:p>
          <a:p>
            <a:r>
              <a:rPr lang="en-US" b="1" dirty="0" smtClean="0"/>
              <a:t>EGP</a:t>
            </a:r>
          </a:p>
          <a:p>
            <a:pPr lvl="1"/>
            <a:r>
              <a:rPr lang="en-US" dirty="0" smtClean="0"/>
              <a:t>The </a:t>
            </a:r>
            <a:r>
              <a:rPr lang="en-US" dirty="0"/>
              <a:t>route is learned via EGP. </a:t>
            </a:r>
            <a:endParaRPr lang="en-US" dirty="0" smtClean="0"/>
          </a:p>
          <a:p>
            <a:pPr lvl="1"/>
            <a:r>
              <a:rPr lang="en-US" dirty="0" smtClean="0"/>
              <a:t>EGP </a:t>
            </a:r>
            <a:r>
              <a:rPr lang="en-US" dirty="0"/>
              <a:t>is considered a historic routing protocol and is not supported on the </a:t>
            </a:r>
            <a:r>
              <a:rPr lang="en-US" dirty="0" smtClean="0"/>
              <a:t>Internet.</a:t>
            </a:r>
            <a:endParaRPr lang="en-US" dirty="0"/>
          </a:p>
          <a:p>
            <a:r>
              <a:rPr lang="en-US" b="1" dirty="0" smtClean="0"/>
              <a:t>Incomplete</a:t>
            </a:r>
          </a:p>
          <a:p>
            <a:pPr lvl="1"/>
            <a:r>
              <a:rPr lang="en-US" dirty="0" smtClean="0"/>
              <a:t>The </a:t>
            </a:r>
            <a:r>
              <a:rPr lang="en-US" dirty="0"/>
              <a:t>route’s origin is unknown or is learned via some other means. </a:t>
            </a:r>
            <a:endParaRPr lang="en-US" dirty="0" smtClean="0"/>
          </a:p>
          <a:p>
            <a:pPr lvl="1"/>
            <a:r>
              <a:rPr lang="en-US" dirty="0" smtClean="0"/>
              <a:t>This usually </a:t>
            </a:r>
            <a:r>
              <a:rPr lang="en-US" dirty="0"/>
              <a:t>occurs when a route is redistributed into BGP. </a:t>
            </a:r>
          </a:p>
        </p:txBody>
      </p:sp>
    </p:spTree>
    <p:extLst>
      <p:ext uri="{BB962C8B-B14F-4D97-AF65-F5344CB8AC3E}">
        <p14:creationId xmlns:p14="http://schemas.microsoft.com/office/powerpoint/2010/main" val="35679360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Local-Preference Attribute</a:t>
            </a:r>
          </a:p>
        </p:txBody>
      </p:sp>
      <p:sp>
        <p:nvSpPr>
          <p:cNvPr id="3" name="Content Placeholder 2"/>
          <p:cNvSpPr>
            <a:spLocks noGrp="1"/>
          </p:cNvSpPr>
          <p:nvPr>
            <p:ph idx="1"/>
          </p:nvPr>
        </p:nvSpPr>
        <p:spPr/>
        <p:txBody>
          <a:bodyPr>
            <a:normAutofit/>
          </a:bodyPr>
          <a:lstStyle/>
          <a:p>
            <a:r>
              <a:rPr lang="en-US" dirty="0" smtClean="0"/>
              <a:t>Local preference is </a:t>
            </a:r>
            <a:r>
              <a:rPr lang="en-US" b="1" dirty="0" smtClean="0"/>
              <a:t>a well-known discretionary </a:t>
            </a:r>
            <a:r>
              <a:rPr lang="en-US" dirty="0" smtClean="0"/>
              <a:t>attribute that indicates to routers in the autonomous system which path is preferred to exit the autonomous system.</a:t>
            </a:r>
          </a:p>
          <a:p>
            <a:r>
              <a:rPr lang="en-US" dirty="0"/>
              <a:t>A path with a </a:t>
            </a:r>
            <a:r>
              <a:rPr lang="en-US" i="1" dirty="0"/>
              <a:t>higher </a:t>
            </a:r>
            <a:r>
              <a:rPr lang="en-US" dirty="0"/>
              <a:t>local preference is preferred.</a:t>
            </a:r>
          </a:p>
          <a:p>
            <a:r>
              <a:rPr lang="en-US" dirty="0"/>
              <a:t>The term </a:t>
            </a:r>
            <a:r>
              <a:rPr lang="en-US" i="1" dirty="0"/>
              <a:t>local </a:t>
            </a:r>
            <a:r>
              <a:rPr lang="en-US" dirty="0"/>
              <a:t>refers to inside the autonomous system. </a:t>
            </a:r>
            <a:endParaRPr lang="en-US" dirty="0" smtClean="0"/>
          </a:p>
          <a:p>
            <a:r>
              <a:rPr lang="en-US" dirty="0" smtClean="0"/>
              <a:t>The </a:t>
            </a:r>
            <a:r>
              <a:rPr lang="en-US" dirty="0"/>
              <a:t>local preference </a:t>
            </a:r>
            <a:r>
              <a:rPr lang="en-US" dirty="0" smtClean="0"/>
              <a:t>attribute is </a:t>
            </a:r>
            <a:r>
              <a:rPr lang="en-US" dirty="0"/>
              <a:t>sent only to </a:t>
            </a:r>
            <a:r>
              <a:rPr lang="en-US" dirty="0" err="1"/>
              <a:t>iBGP</a:t>
            </a:r>
            <a:r>
              <a:rPr lang="en-US" dirty="0"/>
              <a:t> neighbors; it is not passed to </a:t>
            </a:r>
            <a:r>
              <a:rPr lang="en-US" dirty="0" err="1"/>
              <a:t>eBGP</a:t>
            </a:r>
            <a:r>
              <a:rPr lang="en-US" dirty="0"/>
              <a:t> peers. </a:t>
            </a:r>
            <a:endParaRPr lang="en-US" dirty="0" smtClean="0"/>
          </a:p>
          <a:p>
            <a:r>
              <a:rPr lang="en-US" dirty="0" smtClean="0"/>
              <a:t>The </a:t>
            </a:r>
            <a:r>
              <a:rPr lang="en-US" dirty="0"/>
              <a:t>default value for local preference on a Cisco router </a:t>
            </a:r>
            <a:r>
              <a:rPr lang="en-US" dirty="0" smtClean="0"/>
              <a:t>is 100</a:t>
            </a:r>
            <a:r>
              <a:rPr lang="en-US" dirty="0"/>
              <a:t>.</a:t>
            </a:r>
          </a:p>
        </p:txBody>
      </p:sp>
    </p:spTree>
    <p:extLst>
      <p:ext uri="{BB962C8B-B14F-4D97-AF65-F5344CB8AC3E}">
        <p14:creationId xmlns:p14="http://schemas.microsoft.com/office/powerpoint/2010/main" val="198211756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Community Attribute</a:t>
            </a:r>
          </a:p>
        </p:txBody>
      </p:sp>
      <p:sp>
        <p:nvSpPr>
          <p:cNvPr id="3" name="Content Placeholder 2"/>
          <p:cNvSpPr>
            <a:spLocks noGrp="1"/>
          </p:cNvSpPr>
          <p:nvPr>
            <p:ph idx="1"/>
          </p:nvPr>
        </p:nvSpPr>
        <p:spPr/>
        <p:txBody>
          <a:bodyPr>
            <a:normAutofit/>
          </a:bodyPr>
          <a:lstStyle/>
          <a:p>
            <a:r>
              <a:rPr lang="en-US" dirty="0" smtClean="0"/>
              <a:t>BGP communities allow </a:t>
            </a:r>
            <a:r>
              <a:rPr lang="en-US" dirty="0"/>
              <a:t>routers to </a:t>
            </a:r>
            <a:r>
              <a:rPr lang="en-US" i="1" dirty="0"/>
              <a:t>tag </a:t>
            </a:r>
            <a:r>
              <a:rPr lang="en-US" dirty="0"/>
              <a:t>routes with an indicator (the </a:t>
            </a:r>
            <a:r>
              <a:rPr lang="en-US" i="1" dirty="0"/>
              <a:t>community </a:t>
            </a:r>
            <a:r>
              <a:rPr lang="en-US" dirty="0"/>
              <a:t>) and allow other routers </a:t>
            </a:r>
            <a:r>
              <a:rPr lang="en-US" dirty="0" smtClean="0"/>
              <a:t>to make </a:t>
            </a:r>
            <a:r>
              <a:rPr lang="en-US" dirty="0"/>
              <a:t>decisions based on that tag. </a:t>
            </a:r>
            <a:endParaRPr lang="en-US" dirty="0" smtClean="0"/>
          </a:p>
          <a:p>
            <a:r>
              <a:rPr lang="en-US" dirty="0" smtClean="0"/>
              <a:t>Any </a:t>
            </a:r>
            <a:r>
              <a:rPr lang="en-US" dirty="0"/>
              <a:t>BGP router can tag routes in incoming and </a:t>
            </a:r>
            <a:r>
              <a:rPr lang="en-US" dirty="0" smtClean="0"/>
              <a:t>outgoing routing </a:t>
            </a:r>
            <a:r>
              <a:rPr lang="en-US" dirty="0"/>
              <a:t>updates, or when doing redistribution. </a:t>
            </a:r>
            <a:endParaRPr lang="en-US" dirty="0" smtClean="0"/>
          </a:p>
          <a:p>
            <a:r>
              <a:rPr lang="en-US" dirty="0" smtClean="0"/>
              <a:t>Any </a:t>
            </a:r>
            <a:r>
              <a:rPr lang="en-US" dirty="0"/>
              <a:t>BGP router can filter routes </a:t>
            </a:r>
            <a:r>
              <a:rPr lang="en-US" dirty="0" smtClean="0"/>
              <a:t>in incoming </a:t>
            </a:r>
            <a:r>
              <a:rPr lang="en-US" dirty="0"/>
              <a:t>or outgoing updates or can select preferred routes based on communities (</a:t>
            </a:r>
            <a:r>
              <a:rPr lang="en-US" dirty="0" smtClean="0"/>
              <a:t>the tag</a:t>
            </a:r>
            <a:r>
              <a:rPr lang="en-US" dirty="0"/>
              <a:t>).</a:t>
            </a:r>
          </a:p>
          <a:p>
            <a:r>
              <a:rPr lang="en-US" dirty="0" smtClean="0"/>
              <a:t>Communities </a:t>
            </a:r>
            <a:r>
              <a:rPr lang="en-US" dirty="0"/>
              <a:t>are not restricted to one network or one </a:t>
            </a:r>
            <a:r>
              <a:rPr lang="en-US" dirty="0" smtClean="0"/>
              <a:t>autonomous system</a:t>
            </a:r>
            <a:r>
              <a:rPr lang="en-US" dirty="0"/>
              <a:t>, and they have no physical boundaries.</a:t>
            </a:r>
          </a:p>
          <a:p>
            <a:r>
              <a:rPr lang="en-US" dirty="0"/>
              <a:t>Communities are </a:t>
            </a:r>
            <a:r>
              <a:rPr lang="en-US" b="1" dirty="0"/>
              <a:t>optional transitive</a:t>
            </a:r>
            <a:r>
              <a:rPr lang="en-US" dirty="0"/>
              <a:t> attributes. </a:t>
            </a:r>
          </a:p>
        </p:txBody>
      </p:sp>
    </p:spTree>
    <p:extLst>
      <p:ext uri="{BB962C8B-B14F-4D97-AF65-F5344CB8AC3E}">
        <p14:creationId xmlns:p14="http://schemas.microsoft.com/office/powerpoint/2010/main" val="9315682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MED Attribute</a:t>
            </a:r>
          </a:p>
        </p:txBody>
      </p:sp>
      <p:sp>
        <p:nvSpPr>
          <p:cNvPr id="3" name="Content Placeholder 2"/>
          <p:cNvSpPr>
            <a:spLocks noGrp="1"/>
          </p:cNvSpPr>
          <p:nvPr>
            <p:ph idx="1"/>
          </p:nvPr>
        </p:nvSpPr>
        <p:spPr/>
        <p:txBody>
          <a:bodyPr>
            <a:normAutofit fontScale="92500" lnSpcReduction="10000"/>
          </a:bodyPr>
          <a:lstStyle/>
          <a:p>
            <a:r>
              <a:rPr lang="en-US" dirty="0"/>
              <a:t>The MED attribute, also called the </a:t>
            </a:r>
            <a:r>
              <a:rPr lang="en-US" i="1" dirty="0"/>
              <a:t>metric </a:t>
            </a:r>
            <a:r>
              <a:rPr lang="en-US" dirty="0"/>
              <a:t>, is an </a:t>
            </a:r>
            <a:r>
              <a:rPr lang="en-US" b="1" dirty="0"/>
              <a:t>optional </a:t>
            </a:r>
            <a:r>
              <a:rPr lang="en-US" b="1" dirty="0" smtClean="0"/>
              <a:t>nontransitive</a:t>
            </a:r>
            <a:r>
              <a:rPr lang="en-US" dirty="0" smtClean="0"/>
              <a:t> attribute.</a:t>
            </a:r>
          </a:p>
          <a:p>
            <a:r>
              <a:rPr lang="en-US" dirty="0"/>
              <a:t>The MED indicates to </a:t>
            </a:r>
            <a:r>
              <a:rPr lang="en-US" i="1" dirty="0"/>
              <a:t>external </a:t>
            </a:r>
            <a:r>
              <a:rPr lang="en-US" dirty="0"/>
              <a:t>neighbors the preferred path </a:t>
            </a:r>
            <a:r>
              <a:rPr lang="en-US" i="1" dirty="0"/>
              <a:t>into </a:t>
            </a:r>
            <a:r>
              <a:rPr lang="en-US" dirty="0"/>
              <a:t>an </a:t>
            </a:r>
            <a:r>
              <a:rPr lang="en-US" dirty="0" smtClean="0"/>
              <a:t>autonomous system</a:t>
            </a:r>
            <a:r>
              <a:rPr lang="en-US" dirty="0"/>
              <a:t>. This is a dynamic way for an autonomous system to </a:t>
            </a:r>
            <a:r>
              <a:rPr lang="en-US" b="1" u="sng" dirty="0"/>
              <a:t>try</a:t>
            </a:r>
            <a:r>
              <a:rPr lang="en-US" dirty="0"/>
              <a:t> to influence </a:t>
            </a:r>
            <a:r>
              <a:rPr lang="en-US" dirty="0" smtClean="0"/>
              <a:t>another autonomous </a:t>
            </a:r>
            <a:r>
              <a:rPr lang="en-US" dirty="0"/>
              <a:t>system as to which way it should choose to reach a certain route if </a:t>
            </a:r>
            <a:r>
              <a:rPr lang="en-US" dirty="0" smtClean="0"/>
              <a:t>there are </a:t>
            </a:r>
            <a:r>
              <a:rPr lang="en-US" dirty="0"/>
              <a:t>multiple entry points into the autonomous </a:t>
            </a:r>
            <a:r>
              <a:rPr lang="en-US" dirty="0" smtClean="0"/>
              <a:t>system.</a:t>
            </a:r>
          </a:p>
          <a:p>
            <a:r>
              <a:rPr lang="en-US" dirty="0"/>
              <a:t>A </a:t>
            </a:r>
            <a:r>
              <a:rPr lang="en-US" i="1" dirty="0"/>
              <a:t>lower </a:t>
            </a:r>
            <a:r>
              <a:rPr lang="en-US" dirty="0"/>
              <a:t>metric value is preferred</a:t>
            </a:r>
            <a:r>
              <a:rPr lang="en-US" dirty="0" smtClean="0"/>
              <a:t>.</a:t>
            </a:r>
          </a:p>
          <a:p>
            <a:r>
              <a:rPr lang="en-US" dirty="0"/>
              <a:t>Unlike local preference, the MED is exchanged between autonomous systems. </a:t>
            </a:r>
            <a:r>
              <a:rPr lang="en-US" dirty="0" smtClean="0"/>
              <a:t>The MED </a:t>
            </a:r>
            <a:r>
              <a:rPr lang="en-US" dirty="0"/>
              <a:t>is sent to </a:t>
            </a:r>
            <a:r>
              <a:rPr lang="en-US" dirty="0" err="1"/>
              <a:t>eBGP</a:t>
            </a:r>
            <a:r>
              <a:rPr lang="en-US" dirty="0"/>
              <a:t> peers; those routers propagate the MED within their </a:t>
            </a:r>
            <a:r>
              <a:rPr lang="en-US" dirty="0" smtClean="0"/>
              <a:t>autonomous system</a:t>
            </a:r>
            <a:r>
              <a:rPr lang="en-US" dirty="0"/>
              <a:t>, and the routers within the autonomous system use the MED, but do not </a:t>
            </a:r>
            <a:r>
              <a:rPr lang="en-US" dirty="0" smtClean="0"/>
              <a:t>pass it </a:t>
            </a:r>
            <a:r>
              <a:rPr lang="en-US" dirty="0"/>
              <a:t>on to the next autonomous system</a:t>
            </a:r>
            <a:r>
              <a:rPr lang="en-US" dirty="0" smtClean="0"/>
              <a:t>.</a:t>
            </a:r>
          </a:p>
          <a:p>
            <a:r>
              <a:rPr lang="en-US" dirty="0"/>
              <a:t>When the same update is passed on to </a:t>
            </a:r>
            <a:r>
              <a:rPr lang="en-US" dirty="0" smtClean="0"/>
              <a:t>another autonomous </a:t>
            </a:r>
            <a:r>
              <a:rPr lang="en-US" dirty="0"/>
              <a:t>system, the metric will be set back to the default of 0.</a:t>
            </a:r>
          </a:p>
        </p:txBody>
      </p:sp>
    </p:spTree>
    <p:extLst>
      <p:ext uri="{BB962C8B-B14F-4D97-AF65-F5344CB8AC3E}">
        <p14:creationId xmlns:p14="http://schemas.microsoft.com/office/powerpoint/2010/main" val="92411799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 Example</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97403" y="1339152"/>
            <a:ext cx="4072406" cy="3550340"/>
          </a:xfrm>
          <a:prstGeom prst="rect">
            <a:avLst/>
          </a:prstGeom>
        </p:spPr>
      </p:pic>
      <p:pic>
        <p:nvPicPr>
          <p:cNvPr id="6" name="Picture 5"/>
          <p:cNvPicPr>
            <a:picLocks noChangeAspect="1"/>
          </p:cNvPicPr>
          <p:nvPr/>
        </p:nvPicPr>
        <p:blipFill>
          <a:blip r:embed="rId3"/>
          <a:stretch>
            <a:fillRect/>
          </a:stretch>
        </p:blipFill>
        <p:spPr>
          <a:xfrm>
            <a:off x="3712239" y="2841041"/>
            <a:ext cx="6234748" cy="3629510"/>
          </a:xfrm>
          <a:prstGeom prst="rect">
            <a:avLst/>
          </a:prstGeom>
        </p:spPr>
      </p:pic>
    </p:spTree>
    <p:extLst>
      <p:ext uri="{BB962C8B-B14F-4D97-AF65-F5344CB8AC3E}">
        <p14:creationId xmlns:p14="http://schemas.microsoft.com/office/powerpoint/2010/main" val="11569894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Weight Attribute (Cisco Only)</a:t>
            </a:r>
          </a:p>
        </p:txBody>
      </p:sp>
      <p:sp>
        <p:nvSpPr>
          <p:cNvPr id="3" name="Content Placeholder 2"/>
          <p:cNvSpPr>
            <a:spLocks noGrp="1"/>
          </p:cNvSpPr>
          <p:nvPr>
            <p:ph idx="1"/>
          </p:nvPr>
        </p:nvSpPr>
        <p:spPr/>
        <p:txBody>
          <a:bodyPr/>
          <a:lstStyle/>
          <a:p>
            <a:r>
              <a:rPr lang="en-US" dirty="0"/>
              <a:t>The weight attribute is a </a:t>
            </a:r>
            <a:r>
              <a:rPr lang="en-US" b="1" dirty="0"/>
              <a:t>Cisco-defined</a:t>
            </a:r>
            <a:r>
              <a:rPr lang="en-US" dirty="0"/>
              <a:t> attribute used for the path-selection process. </a:t>
            </a:r>
            <a:endParaRPr lang="en-US" dirty="0" smtClean="0"/>
          </a:p>
          <a:p>
            <a:r>
              <a:rPr lang="en-US" dirty="0" smtClean="0"/>
              <a:t>The weight </a:t>
            </a:r>
            <a:r>
              <a:rPr lang="en-US" dirty="0"/>
              <a:t>attribute is configured locally and provides local routing policy only; it is </a:t>
            </a:r>
            <a:r>
              <a:rPr lang="en-US" i="1" dirty="0" smtClean="0"/>
              <a:t>not </a:t>
            </a:r>
            <a:r>
              <a:rPr lang="en-US" dirty="0" smtClean="0"/>
              <a:t>propagated </a:t>
            </a:r>
            <a:r>
              <a:rPr lang="en-US" dirty="0"/>
              <a:t>to </a:t>
            </a:r>
            <a:r>
              <a:rPr lang="en-US" i="1" dirty="0"/>
              <a:t>any </a:t>
            </a:r>
            <a:r>
              <a:rPr lang="en-US" dirty="0"/>
              <a:t>BGP neighbors</a:t>
            </a:r>
            <a:r>
              <a:rPr lang="en-US" dirty="0" smtClean="0"/>
              <a:t>.</a:t>
            </a:r>
          </a:p>
          <a:p>
            <a:r>
              <a:rPr lang="en-US" dirty="0"/>
              <a:t>Routes with a </a:t>
            </a:r>
            <a:r>
              <a:rPr lang="en-US" i="1" dirty="0"/>
              <a:t>higher </a:t>
            </a:r>
            <a:r>
              <a:rPr lang="en-US" dirty="0"/>
              <a:t>weight are preferred when multiple routes to the same </a:t>
            </a:r>
            <a:r>
              <a:rPr lang="en-US" dirty="0" smtClean="0"/>
              <a:t>destination exist</a:t>
            </a:r>
            <a:r>
              <a:rPr lang="en-US" dirty="0"/>
              <a:t>.</a:t>
            </a:r>
          </a:p>
          <a:p>
            <a:r>
              <a:rPr lang="en-US" dirty="0"/>
              <a:t>The weight can have a value from 0 to 65535. Paths that the router originates have </a:t>
            </a:r>
            <a:r>
              <a:rPr lang="en-US" dirty="0" smtClean="0"/>
              <a:t>a weight </a:t>
            </a:r>
            <a:r>
              <a:rPr lang="en-US" dirty="0"/>
              <a:t>of 32768 by default, and other paths have a weight of 0 by default.</a:t>
            </a:r>
          </a:p>
        </p:txBody>
      </p:sp>
    </p:spTree>
    <p:extLst>
      <p:ext uri="{BB962C8B-B14F-4D97-AF65-F5344CB8AC3E}">
        <p14:creationId xmlns:p14="http://schemas.microsoft.com/office/powerpoint/2010/main" val="4015055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10100</TotalTime>
  <Pages>28</Pages>
  <Words>14193</Words>
  <Application>Microsoft Office PowerPoint</Application>
  <PresentationFormat>On-screen Show (4:3)</PresentationFormat>
  <Paragraphs>940</Paragraphs>
  <Slides>212</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212</vt:i4>
      </vt:variant>
    </vt:vector>
  </HeadingPairs>
  <TitlesOfParts>
    <vt:vector size="218" baseType="lpstr">
      <vt:lpstr>Arial</vt:lpstr>
      <vt:lpstr>Consolas</vt:lpstr>
      <vt:lpstr>Courier New</vt:lpstr>
      <vt:lpstr>Times New Roman</vt:lpstr>
      <vt:lpstr>Wingdings</vt:lpstr>
      <vt:lpstr>CCNP Instructor PPT</vt:lpstr>
      <vt:lpstr>Chapter 7:  BGP Implementation</vt:lpstr>
      <vt:lpstr>Chapter 7 Objectives</vt:lpstr>
      <vt:lpstr>BGP Terminology, Concepts, and Operation</vt:lpstr>
      <vt:lpstr>BGP Path Vector Characteristics</vt:lpstr>
      <vt:lpstr>BGP Terminology, Concepts, and Operation</vt:lpstr>
      <vt:lpstr>BGP Use Between Autonomous Systems</vt:lpstr>
      <vt:lpstr>BGP Path Vector Characteristics</vt:lpstr>
      <vt:lpstr>BGP Path Vector Characteristics</vt:lpstr>
      <vt:lpstr>BGP Supports the Internet’s Hop-by-Hop Routing Paradigm</vt:lpstr>
      <vt:lpstr>BGP Characteristics </vt:lpstr>
      <vt:lpstr>BGP Packet</vt:lpstr>
      <vt:lpstr>BGP Characteristics </vt:lpstr>
      <vt:lpstr>BGP Tables</vt:lpstr>
      <vt:lpstr>BGP Table</vt:lpstr>
      <vt:lpstr>BGP Routing Process</vt:lpstr>
      <vt:lpstr>BGP Routing Process</vt:lpstr>
      <vt:lpstr>BGP Message Types</vt:lpstr>
      <vt:lpstr>Open and Keepalive Messages</vt:lpstr>
      <vt:lpstr>Open Message</vt:lpstr>
      <vt:lpstr>Update Messages</vt:lpstr>
      <vt:lpstr>Notification Messages</vt:lpstr>
      <vt:lpstr>BGP Neighbor States </vt:lpstr>
      <vt:lpstr>When to Use BGP</vt:lpstr>
      <vt:lpstr>When Not to Use BGP</vt:lpstr>
      <vt:lpstr>PowerPoint Presentation</vt:lpstr>
      <vt:lpstr>Implementing Basic BGP</vt:lpstr>
      <vt:lpstr>BGP Neighbor Relationships</vt:lpstr>
      <vt:lpstr>BGP Neighbor Relationships</vt:lpstr>
      <vt:lpstr>External BGP Neighbors</vt:lpstr>
      <vt:lpstr>External BGP Neighbors</vt:lpstr>
      <vt:lpstr>Internal BGP Neighbors</vt:lpstr>
      <vt:lpstr>Internal BGP Neighbors</vt:lpstr>
      <vt:lpstr>iBGP in a Transit Autonomous System</vt:lpstr>
      <vt:lpstr>iBGP in a Transit Autonomous System</vt:lpstr>
      <vt:lpstr>iBGP in a Nontransit Autonomous System</vt:lpstr>
      <vt:lpstr>TCP and Full Mesh</vt:lpstr>
      <vt:lpstr>BGP Partial-Mesh and Full-Mesh Examples</vt:lpstr>
      <vt:lpstr>Basic BGP Configuration Requirements</vt:lpstr>
      <vt:lpstr>Entering BGP Configuration Mode</vt:lpstr>
      <vt:lpstr>Defining BGP Neighbors and Activating BGP Sessions</vt:lpstr>
      <vt:lpstr>BGP Configuration Example</vt:lpstr>
      <vt:lpstr>Basic BGP Configuration and Verification</vt:lpstr>
      <vt:lpstr>Configuring and Verifying an eBGP Session</vt:lpstr>
      <vt:lpstr>Verifying an eBGP Session</vt:lpstr>
      <vt:lpstr>Verifying an eBGP Session</vt:lpstr>
      <vt:lpstr>Verifying an eBGP Session</vt:lpstr>
      <vt:lpstr>show ip bgp neighbors Command Options</vt:lpstr>
      <vt:lpstr>Configuring and Verifying an iBGP Session</vt:lpstr>
      <vt:lpstr>Configuring and Verifying an iBGP Session</vt:lpstr>
      <vt:lpstr>Advertising Networks in BGP</vt:lpstr>
      <vt:lpstr>Advertising Networks in BGP</vt:lpstr>
      <vt:lpstr>Advertising Networks in BGP</vt:lpstr>
      <vt:lpstr>Advertising Networks in BGP - Example</vt:lpstr>
      <vt:lpstr>Examining the BGP Table</vt:lpstr>
      <vt:lpstr>Examining the BGP Table</vt:lpstr>
      <vt:lpstr>Examining the BGP Table</vt:lpstr>
      <vt:lpstr>Examining the BGP Table</vt:lpstr>
      <vt:lpstr>Examining the BGP Table</vt:lpstr>
      <vt:lpstr>Next-Hop-Self Feature</vt:lpstr>
      <vt:lpstr>Next-Hop-Self Feature</vt:lpstr>
      <vt:lpstr>Next-Hop-Self Feature</vt:lpstr>
      <vt:lpstr>Configuring Next-Hop</vt:lpstr>
      <vt:lpstr>Understanding and Troubleshooting BGP Neighbor States</vt:lpstr>
      <vt:lpstr>idle state</vt:lpstr>
      <vt:lpstr>connect state </vt:lpstr>
      <vt:lpstr>open sent state</vt:lpstr>
      <vt:lpstr>active state</vt:lpstr>
      <vt:lpstr>open confirm state </vt:lpstr>
      <vt:lpstr>established state </vt:lpstr>
      <vt:lpstr>BGP Session Resilience</vt:lpstr>
      <vt:lpstr>BGP Session Resilience</vt:lpstr>
      <vt:lpstr>Sourcing BGP from Loopback Address</vt:lpstr>
      <vt:lpstr>Sourcing BGP from Loopback Address</vt:lpstr>
      <vt:lpstr>Sourcing BGP from Loopback Address - eBGP</vt:lpstr>
      <vt:lpstr>eBGP Multihop</vt:lpstr>
      <vt:lpstr>Resetting BGP Sessions</vt:lpstr>
      <vt:lpstr>Resetting BGP Sessions</vt:lpstr>
      <vt:lpstr>Monitoring Soft Reconfiguration</vt:lpstr>
      <vt:lpstr>Monitoring Soft Reconfiguration</vt:lpstr>
      <vt:lpstr>PowerPoint Presentation</vt:lpstr>
      <vt:lpstr>BGP Path Selection</vt:lpstr>
      <vt:lpstr>BGP Path-Selection Process</vt:lpstr>
      <vt:lpstr>BGP Path-Selection Process</vt:lpstr>
      <vt:lpstr>The Path-Selection Decision Process with a Multihomed Connection</vt:lpstr>
      <vt:lpstr>The Path-Selection Decision Process with a Multihomed Connection</vt:lpstr>
      <vt:lpstr>The Path-Selection Decision Process with a Multihomed Connection</vt:lpstr>
      <vt:lpstr>The Path-Selection Decision Process with a Multihomed Connection</vt:lpstr>
      <vt:lpstr>BGP Attributes</vt:lpstr>
      <vt:lpstr>Well-Known Attributes</vt:lpstr>
      <vt:lpstr>Optional Attributes</vt:lpstr>
      <vt:lpstr>Defined BGP Attributes</vt:lpstr>
      <vt:lpstr>The AS-Path Attribute</vt:lpstr>
      <vt:lpstr>The Next-Hop Attribute</vt:lpstr>
      <vt:lpstr>The Origin Attribute</vt:lpstr>
      <vt:lpstr>The Local-Preference Attribute</vt:lpstr>
      <vt:lpstr>The Community Attribute</vt:lpstr>
      <vt:lpstr>The MED Attribute</vt:lpstr>
      <vt:lpstr>MED Example</vt:lpstr>
      <vt:lpstr>The Weight Attribute (Cisco Only)</vt:lpstr>
      <vt:lpstr>The Weight Attribute (Cisco Only)</vt:lpstr>
      <vt:lpstr>Changing the Weight Using Route Maps</vt:lpstr>
      <vt:lpstr>Influencing BGP Path Selection</vt:lpstr>
      <vt:lpstr>show ip bgp</vt:lpstr>
      <vt:lpstr>show ip route bgp</vt:lpstr>
      <vt:lpstr>traceroute</vt:lpstr>
      <vt:lpstr>ISP3</vt:lpstr>
      <vt:lpstr>Changing the Weight</vt:lpstr>
      <vt:lpstr>Changing the Weight</vt:lpstr>
      <vt:lpstr>Changing Local Preference</vt:lpstr>
      <vt:lpstr>Changing Local Preference</vt:lpstr>
      <vt:lpstr>Setting the AS-Path</vt:lpstr>
      <vt:lpstr>Setting the AS-Path</vt:lpstr>
      <vt:lpstr>Setting the AS-Path</vt:lpstr>
      <vt:lpstr>PowerPoint Presentation</vt:lpstr>
      <vt:lpstr>Controlling BGP Routing Updates</vt:lpstr>
      <vt:lpstr>Filtering BGP Routing Updates</vt:lpstr>
      <vt:lpstr>BGP Filtering Using Prefix Lists</vt:lpstr>
      <vt:lpstr>BGP Filtering Using Prefix Lists - Example</vt:lpstr>
      <vt:lpstr>BGP Filtering Using AS-Path Access Lists</vt:lpstr>
      <vt:lpstr>BGP Filtering Using AS-Path Access Lists</vt:lpstr>
      <vt:lpstr>BGP Filtering Using AS-Path Access Lists - Example</vt:lpstr>
      <vt:lpstr>BGP Filtering Using Route Maps</vt:lpstr>
      <vt:lpstr>BGP Filtering Using Route Maps</vt:lpstr>
      <vt:lpstr>BGP Peer Groups</vt:lpstr>
      <vt:lpstr>Peer Group Configuration</vt:lpstr>
      <vt:lpstr>Peer Group Configuration Example</vt:lpstr>
      <vt:lpstr>Peer Group Configuration Example</vt:lpstr>
      <vt:lpstr>Implementing BGP for IPv6 Internet Connectivity</vt:lpstr>
      <vt:lpstr>Implementing BGP for IPv6 Internet Connectivity</vt:lpstr>
      <vt:lpstr>MP-BGP Support for IPv6</vt:lpstr>
      <vt:lpstr>MP-BGP</vt:lpstr>
      <vt:lpstr>MP-BGP</vt:lpstr>
      <vt:lpstr>MP-BGP</vt:lpstr>
      <vt:lpstr>Exchanging IPv6 Routes over an IPv4 Session</vt:lpstr>
      <vt:lpstr>Exchanging IPv6 Routes over an IPv4 Session</vt:lpstr>
      <vt:lpstr>Exchanging IPv6 Routes over an IPv4 Session</vt:lpstr>
      <vt:lpstr>Exchanging IPv6 Routes over an IPv4 Session</vt:lpstr>
      <vt:lpstr>Exchanging IPv6 Routes over an IPv6 Session</vt:lpstr>
      <vt:lpstr>BGP for IPv6 Configuration and Verification</vt:lpstr>
      <vt:lpstr>BGP for IPv6 Configuration and Verification</vt:lpstr>
      <vt:lpstr>BGP for IPv6 Configuration and Verification</vt:lpstr>
      <vt:lpstr>BGP for IPv6 Configuration and Verification</vt:lpstr>
      <vt:lpstr>BGP for IPv6 Configuration and Verification</vt:lpstr>
      <vt:lpstr>BGP for IPv6 Configuration and Verification</vt:lpstr>
      <vt:lpstr>BGP for IPv6 Configuration and Verification</vt:lpstr>
      <vt:lpstr>BGP for IPv6 Configuration and Verification</vt:lpstr>
      <vt:lpstr>Enable eBGP IPv6 Route Exchange</vt:lpstr>
      <vt:lpstr>Enable eBGP IPv6 Route Exchange</vt:lpstr>
      <vt:lpstr>Enable eBGP IPv6 Route Exchange</vt:lpstr>
      <vt:lpstr>Enable eBGP IPv6 Route Exchange</vt:lpstr>
      <vt:lpstr>Enable eBGP IPv6 Route Exchange</vt:lpstr>
      <vt:lpstr>Enable eBGP IPv6 Route Exchange</vt:lpstr>
      <vt:lpstr>Enable iBGP IPv6 Route Exchange</vt:lpstr>
      <vt:lpstr>Enable iBGP IPv6 Route Exchange</vt:lpstr>
      <vt:lpstr>Enable iBGP IPv6 Route Exchange</vt:lpstr>
      <vt:lpstr>Comparing IPv4 to Dual (IPv4/IPv6) BGP Transport</vt:lpstr>
      <vt:lpstr>BGP Filtering Mechanisms for IPv6</vt:lpstr>
      <vt:lpstr>IPv6 Prefix List Filtering</vt:lpstr>
      <vt:lpstr>IPv6 Path Selection with BGP Local Preference </vt:lpstr>
      <vt:lpstr>PowerPoint Presentation</vt:lpstr>
      <vt:lpstr>BGP Supplement</vt:lpstr>
      <vt:lpstr>BGP Route Summarization</vt:lpstr>
      <vt:lpstr>BGP Route Summarization</vt:lpstr>
      <vt:lpstr>Network Boundary Summarization</vt:lpstr>
      <vt:lpstr>Network Boundary Summarization</vt:lpstr>
      <vt:lpstr>BGP Route Summarization Using the network Command</vt:lpstr>
      <vt:lpstr>Cautions When Using the network Command for Summarization</vt:lpstr>
      <vt:lpstr>Cautions When Using the network Command for Summarization</vt:lpstr>
      <vt:lpstr>Creating a Summary Address in the BGP Table Using the aggregate-address Command</vt:lpstr>
      <vt:lpstr>Compare…</vt:lpstr>
      <vt:lpstr>Using the aggregate-address Command</vt:lpstr>
      <vt:lpstr>aggregate-address Example</vt:lpstr>
      <vt:lpstr>aggregate-address Example</vt:lpstr>
      <vt:lpstr>Communities</vt:lpstr>
      <vt:lpstr>Community Attribute</vt:lpstr>
      <vt:lpstr>Setting the Communities Configuration</vt:lpstr>
      <vt:lpstr>Sending the Communities Configuration</vt:lpstr>
      <vt:lpstr>BGP Communities Example</vt:lpstr>
      <vt:lpstr>Using the Communities Configuration</vt:lpstr>
      <vt:lpstr>Using the Communities Configuration</vt:lpstr>
      <vt:lpstr>BGP Communities Example Using Weight</vt:lpstr>
      <vt:lpstr>BGP Communities Example Using Weight</vt:lpstr>
      <vt:lpstr>BGP Communities Example Using Weight</vt:lpstr>
      <vt:lpstr>Route Reflectors</vt:lpstr>
      <vt:lpstr>Route Reflectors (PANIC MODE )</vt:lpstr>
      <vt:lpstr>Route Reflectors</vt:lpstr>
      <vt:lpstr>Route Reflectors</vt:lpstr>
      <vt:lpstr>Route Reflector Benefits</vt:lpstr>
      <vt:lpstr>Route Reflector Terminology</vt:lpstr>
      <vt:lpstr>Route Reflector Terminology</vt:lpstr>
      <vt:lpstr>Route Reflector Design</vt:lpstr>
      <vt:lpstr>Route Reflector Design Example</vt:lpstr>
      <vt:lpstr>Route Reflector Operation</vt:lpstr>
      <vt:lpstr>Route Reflector Migration Tips</vt:lpstr>
      <vt:lpstr>Bad Route Reflector Design</vt:lpstr>
      <vt:lpstr>Bad Route Reflector Design</vt:lpstr>
      <vt:lpstr>Good Route Reflector Design</vt:lpstr>
      <vt:lpstr>Good Route Reflector Design</vt:lpstr>
      <vt:lpstr>Route Reflector Configuration</vt:lpstr>
      <vt:lpstr>Advertising a Default Route</vt:lpstr>
      <vt:lpstr>Not Advertising Private Autonomous System Numbers</vt:lpstr>
      <vt:lpstr>Not Advertising Private Autonomous System Numbers</vt:lpstr>
      <vt:lpstr>Chapter 7 Summary</vt:lpstr>
      <vt:lpstr>Chapter 7 Summary</vt:lpstr>
      <vt:lpstr>Chapter 7 Summary</vt:lpstr>
      <vt:lpstr>Chapter 7 Summary</vt:lpstr>
      <vt:lpstr>Chapter 7 Summary</vt:lpstr>
      <vt:lpstr>Chapter 7 Summary</vt:lpstr>
      <vt:lpstr>Chapter 7 Summary</vt:lpstr>
      <vt:lpstr>Chapter 7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574</cp:revision>
  <cp:lastPrinted>1999-01-27T00:54:54Z</cp:lastPrinted>
  <dcterms:created xsi:type="dcterms:W3CDTF">2010-07-05T20:10:47Z</dcterms:created>
  <dcterms:modified xsi:type="dcterms:W3CDTF">2016-04-13T04:15:32Z</dcterms:modified>
</cp:coreProperties>
</file>