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117"/>
  </p:notesMasterIdLst>
  <p:handoutMasterIdLst>
    <p:handoutMasterId r:id="rId118"/>
  </p:handoutMasterIdLst>
  <p:sldIdLst>
    <p:sldId id="500" r:id="rId2"/>
    <p:sldId id="541" r:id="rId3"/>
    <p:sldId id="813" r:id="rId4"/>
    <p:sldId id="692" r:id="rId5"/>
    <p:sldId id="823" r:id="rId6"/>
    <p:sldId id="824" r:id="rId7"/>
    <p:sldId id="831" r:id="rId8"/>
    <p:sldId id="832" r:id="rId9"/>
    <p:sldId id="833" r:id="rId10"/>
    <p:sldId id="825" r:id="rId11"/>
    <p:sldId id="826" r:id="rId12"/>
    <p:sldId id="834" r:id="rId13"/>
    <p:sldId id="835" r:id="rId14"/>
    <p:sldId id="827" r:id="rId15"/>
    <p:sldId id="837" r:id="rId16"/>
    <p:sldId id="838" r:id="rId17"/>
    <p:sldId id="839" r:id="rId18"/>
    <p:sldId id="840" r:id="rId19"/>
    <p:sldId id="836" r:id="rId20"/>
    <p:sldId id="828" r:id="rId21"/>
    <p:sldId id="829" r:id="rId22"/>
    <p:sldId id="830" r:id="rId23"/>
    <p:sldId id="814" r:id="rId24"/>
    <p:sldId id="765" r:id="rId25"/>
    <p:sldId id="841" r:id="rId26"/>
    <p:sldId id="862" r:id="rId27"/>
    <p:sldId id="863" r:id="rId28"/>
    <p:sldId id="842" r:id="rId29"/>
    <p:sldId id="843" r:id="rId30"/>
    <p:sldId id="844" r:id="rId31"/>
    <p:sldId id="845" r:id="rId32"/>
    <p:sldId id="846" r:id="rId33"/>
    <p:sldId id="864" r:id="rId34"/>
    <p:sldId id="865" r:id="rId35"/>
    <p:sldId id="866" r:id="rId36"/>
    <p:sldId id="867" r:id="rId37"/>
    <p:sldId id="868" r:id="rId38"/>
    <p:sldId id="869" r:id="rId39"/>
    <p:sldId id="815" r:id="rId40"/>
    <p:sldId id="779" r:id="rId41"/>
    <p:sldId id="847" r:id="rId42"/>
    <p:sldId id="848" r:id="rId43"/>
    <p:sldId id="849" r:id="rId44"/>
    <p:sldId id="850" r:id="rId45"/>
    <p:sldId id="851" r:id="rId46"/>
    <p:sldId id="874" r:id="rId47"/>
    <p:sldId id="871" r:id="rId48"/>
    <p:sldId id="873" r:id="rId49"/>
    <p:sldId id="875" r:id="rId50"/>
    <p:sldId id="870" r:id="rId51"/>
    <p:sldId id="820" r:id="rId52"/>
    <p:sldId id="876" r:id="rId53"/>
    <p:sldId id="877" r:id="rId54"/>
    <p:sldId id="878" r:id="rId55"/>
    <p:sldId id="879" r:id="rId56"/>
    <p:sldId id="880" r:id="rId57"/>
    <p:sldId id="881" r:id="rId58"/>
    <p:sldId id="882" r:id="rId59"/>
    <p:sldId id="883" r:id="rId60"/>
    <p:sldId id="884" r:id="rId61"/>
    <p:sldId id="852" r:id="rId62"/>
    <p:sldId id="872" r:id="rId63"/>
    <p:sldId id="885" r:id="rId64"/>
    <p:sldId id="886" r:id="rId65"/>
    <p:sldId id="887" r:id="rId66"/>
    <p:sldId id="888" r:id="rId67"/>
    <p:sldId id="853" r:id="rId68"/>
    <p:sldId id="854" r:id="rId69"/>
    <p:sldId id="855" r:id="rId70"/>
    <p:sldId id="889" r:id="rId71"/>
    <p:sldId id="890" r:id="rId72"/>
    <p:sldId id="891" r:id="rId73"/>
    <p:sldId id="895" r:id="rId74"/>
    <p:sldId id="896" r:id="rId75"/>
    <p:sldId id="897" r:id="rId76"/>
    <p:sldId id="898" r:id="rId77"/>
    <p:sldId id="899" r:id="rId78"/>
    <p:sldId id="900" r:id="rId79"/>
    <p:sldId id="903" r:id="rId80"/>
    <p:sldId id="819" r:id="rId81"/>
    <p:sldId id="901" r:id="rId82"/>
    <p:sldId id="856" r:id="rId83"/>
    <p:sldId id="902" r:id="rId84"/>
    <p:sldId id="892" r:id="rId85"/>
    <p:sldId id="893" r:id="rId86"/>
    <p:sldId id="894" r:id="rId87"/>
    <p:sldId id="904" r:id="rId88"/>
    <p:sldId id="906" r:id="rId89"/>
    <p:sldId id="905" r:id="rId90"/>
    <p:sldId id="907" r:id="rId91"/>
    <p:sldId id="908" r:id="rId92"/>
    <p:sldId id="821" r:id="rId93"/>
    <p:sldId id="822" r:id="rId94"/>
    <p:sldId id="857" r:id="rId95"/>
    <p:sldId id="858" r:id="rId96"/>
    <p:sldId id="859" r:id="rId97"/>
    <p:sldId id="860" r:id="rId98"/>
    <p:sldId id="861" r:id="rId99"/>
    <p:sldId id="818" r:id="rId100"/>
    <p:sldId id="910" r:id="rId101"/>
    <p:sldId id="911" r:id="rId102"/>
    <p:sldId id="912" r:id="rId103"/>
    <p:sldId id="913" r:id="rId104"/>
    <p:sldId id="914" r:id="rId105"/>
    <p:sldId id="915" r:id="rId106"/>
    <p:sldId id="916" r:id="rId107"/>
    <p:sldId id="917" r:id="rId108"/>
    <p:sldId id="918" r:id="rId109"/>
    <p:sldId id="919" r:id="rId110"/>
    <p:sldId id="920" r:id="rId111"/>
    <p:sldId id="909" r:id="rId112"/>
    <p:sldId id="921" r:id="rId113"/>
    <p:sldId id="817" r:id="rId114"/>
    <p:sldId id="681" r:id="rId115"/>
    <p:sldId id="922" r:id="rId116"/>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9">
          <p15:clr>
            <a:srgbClr val="A4A3A4"/>
          </p15:clr>
        </p15:guide>
        <p15:guide id="2" pos="17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80261" autoAdjust="0"/>
  </p:normalViewPr>
  <p:slideViewPr>
    <p:cSldViewPr snapToGrid="0" showGuides="1">
      <p:cViewPr varScale="1">
        <p:scale>
          <a:sx n="62" d="100"/>
          <a:sy n="62" d="100"/>
        </p:scale>
        <p:origin x="1698" y="21"/>
      </p:cViewPr>
      <p:guideLst>
        <p:guide orient="horz" pos="2169"/>
        <p:guide pos="176"/>
      </p:guideLst>
    </p:cSldViewPr>
  </p:slideViewPr>
  <p:notesTextViewPr>
    <p:cViewPr>
      <p:scale>
        <a:sx n="100" d="100"/>
        <a:sy n="100" d="100"/>
      </p:scale>
      <p:origin x="0" y="0"/>
    </p:cViewPr>
  </p:notesTextViewPr>
  <p:sorterViewPr>
    <p:cViewPr>
      <p:scale>
        <a:sx n="66" d="100"/>
        <a:sy n="66" d="100"/>
      </p:scale>
      <p:origin x="0" y="5190"/>
    </p:cViewPr>
  </p:sorterViewPr>
  <p:notesViewPr>
    <p:cSldViewPr snapToGrid="0" showGuides="1">
      <p:cViewPr>
        <p:scale>
          <a:sx n="100" d="100"/>
          <a:sy n="100" d="100"/>
        </p:scale>
        <p:origin x="-1500" y="23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7150" y="8785225"/>
            <a:ext cx="2619375"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a:t>
            </a:r>
            <a:r>
              <a:rPr lang="en-US" sz="800"/>
              <a:t>reserved</a:t>
            </a:r>
            <a:r>
              <a:rPr lang="en-US" sz="800" smtClean="0"/>
              <a:t>.</a:t>
            </a:r>
            <a:endParaRPr lang="en-US" sz="800" dirty="0"/>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Academy Program</a:t>
            </a:r>
          </a:p>
          <a:p>
            <a:pPr>
              <a:buFontTx/>
              <a:buNone/>
            </a:pPr>
            <a:r>
              <a:rPr lang="en-US" b="1" dirty="0" smtClean="0"/>
              <a:t>CCNP</a:t>
            </a:r>
            <a:r>
              <a:rPr lang="en-US" b="1" baseline="0" dirty="0" smtClean="0"/>
              <a:t> ROUTE: Implementing IP Routing</a:t>
            </a:r>
            <a:endParaRPr lang="en-US" b="1" dirty="0" smtClean="0"/>
          </a:p>
          <a:p>
            <a:pPr>
              <a:buFontTx/>
              <a:buNone/>
            </a:pPr>
            <a:r>
              <a:rPr lang="en-US" sz="1300" b="1" dirty="0" smtClean="0"/>
              <a:t>Chapter 2: EIGRP Implementation</a:t>
            </a: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11</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100" b="1" dirty="0" smtClean="0"/>
              <a:t>1. </a:t>
            </a:r>
            <a:r>
              <a:rPr lang="en-US" sz="1100" dirty="0" smtClean="0"/>
              <a:t>A new router (router R1 in this example) comes up on the link and sends a hello packet through all its EIGRP-configured interfaces.</a:t>
            </a:r>
          </a:p>
          <a:p>
            <a:r>
              <a:rPr lang="en-US" sz="1100" b="1" dirty="0" smtClean="0"/>
              <a:t>2. </a:t>
            </a:r>
            <a:r>
              <a:rPr lang="en-US" sz="1100" dirty="0" smtClean="0"/>
              <a:t>Routers that are receiving the hello packet (R2) on one interface reply with update packets that contain all the routes that they have in their routing tables, except those that are learned through that interface (split horizon). </a:t>
            </a:r>
          </a:p>
          <a:p>
            <a:r>
              <a:rPr lang="en-US" sz="1100" dirty="0" smtClean="0"/>
              <a:t>R2 sends an update packet to R1, but a neighbor relationship is not established until R2 sends a hello packet to R1. The update packet from R2 has the initialization bit set, indicating that this is the initialization process. </a:t>
            </a:r>
            <a:r>
              <a:rPr lang="en-US" sz="1100" baseline="0" dirty="0" smtClean="0"/>
              <a:t> </a:t>
            </a:r>
            <a:r>
              <a:rPr lang="en-US" sz="1100" dirty="0" smtClean="0"/>
              <a:t>The update packet includes information about the routes that the neighbor (R2) is aware of, including the metric that the neighbor is advertising for each destination.</a:t>
            </a:r>
          </a:p>
          <a:p>
            <a:r>
              <a:rPr lang="en-US" sz="1100" dirty="0" smtClean="0"/>
              <a:t>3. After both routers have exchanged hellos and the neighbor adjacency is established, R1 replies to R2 with an ACK packet, indicating that it received the update information.</a:t>
            </a:r>
          </a:p>
          <a:p>
            <a:r>
              <a:rPr lang="en-US" sz="1100" dirty="0" smtClean="0"/>
              <a:t>4. R1 assimilates all the update packets in its topology table. The topology table includes all destinations that are advertised by neighboring adjacent routers. It lists each destination, all the neighbors that can reach the destination, and their associated metric.</a:t>
            </a:r>
          </a:p>
          <a:p>
            <a:r>
              <a:rPr lang="en-US" sz="1100" dirty="0" smtClean="0"/>
              <a:t>5. R1 sends an update packet to R2.</a:t>
            </a:r>
          </a:p>
          <a:p>
            <a:r>
              <a:rPr lang="en-US" sz="1100" dirty="0" smtClean="0"/>
              <a:t>6. Upon receiving the update packet, R2 sends an ACK packet to R1</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74668590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102</a:t>
            </a:fld>
            <a:endParaRPr lang="en-US" dirty="0"/>
          </a:p>
        </p:txBody>
      </p:sp>
    </p:spTree>
    <p:extLst>
      <p:ext uri="{BB962C8B-B14F-4D97-AF65-F5344CB8AC3E}">
        <p14:creationId xmlns:p14="http://schemas.microsoft.com/office/powerpoint/2010/main" val="194512501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103</a:t>
            </a:fld>
            <a:endParaRPr lang="en-US" dirty="0"/>
          </a:p>
        </p:txBody>
      </p:sp>
    </p:spTree>
    <p:extLst>
      <p:ext uri="{BB962C8B-B14F-4D97-AF65-F5344CB8AC3E}">
        <p14:creationId xmlns:p14="http://schemas.microsoft.com/office/powerpoint/2010/main" val="207995017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104</a:t>
            </a:fld>
            <a:endParaRPr lang="en-US" dirty="0"/>
          </a:p>
        </p:txBody>
      </p:sp>
    </p:spTree>
    <p:extLst>
      <p:ext uri="{BB962C8B-B14F-4D97-AF65-F5344CB8AC3E}">
        <p14:creationId xmlns:p14="http://schemas.microsoft.com/office/powerpoint/2010/main" val="49741510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105</a:t>
            </a:fld>
            <a:endParaRPr lang="en-US" dirty="0"/>
          </a:p>
        </p:txBody>
      </p:sp>
    </p:spTree>
    <p:extLst>
      <p:ext uri="{BB962C8B-B14F-4D97-AF65-F5344CB8AC3E}">
        <p14:creationId xmlns:p14="http://schemas.microsoft.com/office/powerpoint/2010/main" val="272739815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106</a:t>
            </a:fld>
            <a:endParaRPr lang="en-US" dirty="0"/>
          </a:p>
        </p:txBody>
      </p:sp>
    </p:spTree>
    <p:extLst>
      <p:ext uri="{BB962C8B-B14F-4D97-AF65-F5344CB8AC3E}">
        <p14:creationId xmlns:p14="http://schemas.microsoft.com/office/powerpoint/2010/main" val="363738319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107</a:t>
            </a:fld>
            <a:endParaRPr lang="en-US" dirty="0"/>
          </a:p>
        </p:txBody>
      </p:sp>
    </p:spTree>
    <p:extLst>
      <p:ext uri="{BB962C8B-B14F-4D97-AF65-F5344CB8AC3E}">
        <p14:creationId xmlns:p14="http://schemas.microsoft.com/office/powerpoint/2010/main" val="48278790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108</a:t>
            </a:fld>
            <a:endParaRPr lang="en-US" dirty="0"/>
          </a:p>
        </p:txBody>
      </p:sp>
    </p:spTree>
    <p:extLst>
      <p:ext uri="{BB962C8B-B14F-4D97-AF65-F5344CB8AC3E}">
        <p14:creationId xmlns:p14="http://schemas.microsoft.com/office/powerpoint/2010/main" val="39080594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109</a:t>
            </a:fld>
            <a:endParaRPr lang="en-US" dirty="0"/>
          </a:p>
        </p:txBody>
      </p:sp>
    </p:spTree>
    <p:extLst>
      <p:ext uri="{BB962C8B-B14F-4D97-AF65-F5344CB8AC3E}">
        <p14:creationId xmlns:p14="http://schemas.microsoft.com/office/powerpoint/2010/main" val="175620014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110</a:t>
            </a:fld>
            <a:endParaRPr lang="en-US" dirty="0"/>
          </a:p>
        </p:txBody>
      </p:sp>
    </p:spTree>
    <p:extLst>
      <p:ext uri="{BB962C8B-B14F-4D97-AF65-F5344CB8AC3E}">
        <p14:creationId xmlns:p14="http://schemas.microsoft.com/office/powerpoint/2010/main" val="104955994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111</a:t>
            </a:fld>
            <a:endParaRPr lang="en-US" dirty="0"/>
          </a:p>
        </p:txBody>
      </p:sp>
    </p:spTree>
    <p:extLst>
      <p:ext uri="{BB962C8B-B14F-4D97-AF65-F5344CB8AC3E}">
        <p14:creationId xmlns:p14="http://schemas.microsoft.com/office/powerpoint/2010/main" val="1576173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12</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67801266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112</a:t>
            </a:fld>
            <a:endParaRPr lang="en-US" dirty="0"/>
          </a:p>
        </p:txBody>
      </p:sp>
    </p:spTree>
    <p:extLst>
      <p:ext uri="{BB962C8B-B14F-4D97-AF65-F5344CB8AC3E}">
        <p14:creationId xmlns:p14="http://schemas.microsoft.com/office/powerpoint/2010/main" val="196278686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a:buFontTx/>
              <a:buNone/>
            </a:pPr>
            <a:endParaRPr lang="en-US" dirty="0" smtClean="0"/>
          </a:p>
        </p:txBody>
      </p:sp>
      <p:sp>
        <p:nvSpPr>
          <p:cNvPr id="24580" name="Slide Number Placeholder 3"/>
          <p:cNvSpPr>
            <a:spLocks noGrp="1"/>
          </p:cNvSpPr>
          <p:nvPr>
            <p:ph type="sldNum" sz="quarter" idx="5"/>
          </p:nvPr>
        </p:nvSpPr>
        <p:spPr>
          <a:noFill/>
        </p:spPr>
        <p:txBody>
          <a:bodyPr/>
          <a:lstStyle/>
          <a:p>
            <a:fld id="{7757FC66-78E3-4B4F-8568-92AC8FAA902C}" type="slidenum">
              <a:rPr lang="en-US" smtClean="0"/>
              <a:pPr/>
              <a:t>114</a:t>
            </a:fld>
            <a:endParaRPr lang="en-US" dirty="0" smtClean="0"/>
          </a:p>
        </p:txBody>
      </p:sp>
    </p:spTree>
    <p:extLst>
      <p:ext uri="{BB962C8B-B14F-4D97-AF65-F5344CB8AC3E}">
        <p14:creationId xmlns:p14="http://schemas.microsoft.com/office/powerpoint/2010/main" val="1855270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13</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100" kern="1200" dirty="0" smtClean="0">
                <a:solidFill>
                  <a:schemeClr val="tx1"/>
                </a:solidFill>
                <a:latin typeface="Arial" charset="0"/>
                <a:ea typeface="+mn-ea"/>
                <a:cs typeface="+mn-cs"/>
              </a:rPr>
              <a:t>The router ID is a 32-bit value and is configured as any IPv4 address except 0.0.0.0 and 255.255.255.255. A unique 32-bit value should be configured for each router. If the router ID is not explicitly configured, the router will select the highest address of its loopback interfaces. If there is no loopback interface on the router, it will select the highest IPv4 address of any other active local  interface. The router ID is not changed unless the EIGRP process is cleared or if the router ID is manually configured.</a:t>
            </a:r>
          </a:p>
        </p:txBody>
      </p:sp>
    </p:spTree>
    <p:extLst>
      <p:ext uri="{BB962C8B-B14F-4D97-AF65-F5344CB8AC3E}">
        <p14:creationId xmlns:p14="http://schemas.microsoft.com/office/powerpoint/2010/main" val="388635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14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0" indent="0">
              <a:lnSpc>
                <a:spcPct val="100000"/>
              </a:lnSpc>
              <a:spcBef>
                <a:spcPts val="0"/>
              </a:spcBef>
              <a:spcAft>
                <a:spcPts val="600"/>
              </a:spcAft>
              <a:buNone/>
            </a:pPr>
            <a:r>
              <a:rPr lang="en-US" sz="1100" kern="1200" dirty="0" smtClean="0">
                <a:solidFill>
                  <a:schemeClr val="tx1"/>
                </a:solidFill>
                <a:latin typeface="Arial" charset="0"/>
                <a:ea typeface="+mn-ea"/>
                <a:cs typeface="+mn-cs"/>
              </a:rPr>
              <a:t>The command output shows you neighbor relationships established within an autonomous</a:t>
            </a:r>
            <a:r>
              <a:rPr lang="en-US" sz="1100" kern="1200" baseline="0" dirty="0" smtClean="0">
                <a:solidFill>
                  <a:schemeClr val="tx1"/>
                </a:solidFill>
                <a:latin typeface="Arial" charset="0"/>
                <a:ea typeface="+mn-ea"/>
                <a:cs typeface="+mn-cs"/>
              </a:rPr>
              <a:t> </a:t>
            </a:r>
            <a:r>
              <a:rPr lang="en-US" sz="1100" kern="1200" dirty="0" smtClean="0">
                <a:solidFill>
                  <a:schemeClr val="tx1"/>
                </a:solidFill>
                <a:latin typeface="Arial" charset="0"/>
                <a:ea typeface="+mn-ea"/>
                <a:cs typeface="+mn-cs"/>
              </a:rPr>
              <a:t>system:</a:t>
            </a:r>
          </a:p>
          <a:p>
            <a:pPr marL="236538" indent="-244475">
              <a:lnSpc>
                <a:spcPct val="100000"/>
              </a:lnSpc>
              <a:spcBef>
                <a:spcPts val="0"/>
              </a:spcBef>
              <a:spcAft>
                <a:spcPts val="600"/>
              </a:spcAft>
            </a:pPr>
            <a:r>
              <a:rPr lang="en-US" sz="1100" b="1" kern="1200" dirty="0" smtClean="0">
                <a:solidFill>
                  <a:schemeClr val="tx1"/>
                </a:solidFill>
                <a:latin typeface="Arial" charset="0"/>
                <a:ea typeface="+mn-ea"/>
                <a:cs typeface="+mn-cs"/>
              </a:rPr>
              <a:t>H</a:t>
            </a:r>
            <a:r>
              <a:rPr lang="en-US" sz="1100" kern="1200" dirty="0" smtClean="0">
                <a:solidFill>
                  <a:schemeClr val="tx1"/>
                </a:solidFill>
                <a:latin typeface="Arial" charset="0"/>
                <a:ea typeface="+mn-ea"/>
                <a:cs typeface="+mn-cs"/>
              </a:rPr>
              <a:t> column shows you the order in which peering sessions were formed.</a:t>
            </a:r>
          </a:p>
          <a:p>
            <a:pPr marL="236538" indent="-244475">
              <a:lnSpc>
                <a:spcPct val="100000"/>
              </a:lnSpc>
              <a:spcBef>
                <a:spcPts val="0"/>
              </a:spcBef>
              <a:spcAft>
                <a:spcPts val="600"/>
              </a:spcAft>
            </a:pPr>
            <a:r>
              <a:rPr lang="en-US" sz="1100" b="1" kern="1200" dirty="0" smtClean="0">
                <a:solidFill>
                  <a:schemeClr val="tx1"/>
                </a:solidFill>
                <a:latin typeface="Arial" charset="0"/>
                <a:ea typeface="+mn-ea"/>
                <a:cs typeface="+mn-cs"/>
              </a:rPr>
              <a:t>Address</a:t>
            </a:r>
            <a:r>
              <a:rPr lang="en-US" sz="1100" kern="1200" dirty="0" smtClean="0">
                <a:solidFill>
                  <a:schemeClr val="tx1"/>
                </a:solidFill>
                <a:latin typeface="Arial" charset="0"/>
                <a:ea typeface="+mn-ea"/>
                <a:cs typeface="+mn-cs"/>
              </a:rPr>
              <a:t> column shows you the IP address of the EIGRP peer.</a:t>
            </a:r>
          </a:p>
          <a:p>
            <a:pPr marL="236538" indent="-244475">
              <a:lnSpc>
                <a:spcPct val="100000"/>
              </a:lnSpc>
              <a:spcBef>
                <a:spcPts val="0"/>
              </a:spcBef>
              <a:spcAft>
                <a:spcPts val="600"/>
              </a:spcAft>
            </a:pPr>
            <a:r>
              <a:rPr lang="en-US" sz="1100" b="1" kern="1200" dirty="0" smtClean="0">
                <a:solidFill>
                  <a:schemeClr val="tx1"/>
                </a:solidFill>
                <a:latin typeface="Arial" charset="0"/>
                <a:ea typeface="+mn-ea"/>
                <a:cs typeface="+mn-cs"/>
              </a:rPr>
              <a:t>Interface</a:t>
            </a:r>
            <a:r>
              <a:rPr lang="en-US" sz="1100" kern="1200" dirty="0" smtClean="0">
                <a:solidFill>
                  <a:schemeClr val="tx1"/>
                </a:solidFill>
                <a:latin typeface="Arial" charset="0"/>
                <a:ea typeface="+mn-ea"/>
                <a:cs typeface="+mn-cs"/>
              </a:rPr>
              <a:t> column shows you the interface to which the peer is connected.</a:t>
            </a:r>
          </a:p>
          <a:p>
            <a:pPr marL="236538" indent="-244475">
              <a:lnSpc>
                <a:spcPct val="100000"/>
              </a:lnSpc>
              <a:spcBef>
                <a:spcPts val="0"/>
              </a:spcBef>
              <a:spcAft>
                <a:spcPts val="600"/>
              </a:spcAft>
            </a:pPr>
            <a:r>
              <a:rPr lang="en-US" sz="1100" b="1" kern="1200" dirty="0" smtClean="0">
                <a:solidFill>
                  <a:schemeClr val="tx1"/>
                </a:solidFill>
                <a:latin typeface="Arial" charset="0"/>
                <a:ea typeface="+mn-ea"/>
                <a:cs typeface="+mn-cs"/>
              </a:rPr>
              <a:t>Hold and Uptime </a:t>
            </a:r>
            <a:r>
              <a:rPr lang="en-US" sz="1100" kern="1200" dirty="0" smtClean="0">
                <a:solidFill>
                  <a:schemeClr val="tx1"/>
                </a:solidFill>
                <a:latin typeface="Arial" charset="0"/>
                <a:ea typeface="+mn-ea"/>
                <a:cs typeface="+mn-cs"/>
              </a:rPr>
              <a:t>columns show you the amount of time, in seconds, that the</a:t>
            </a:r>
            <a:r>
              <a:rPr lang="en-US" sz="1100" kern="1200" baseline="0" dirty="0" smtClean="0">
                <a:solidFill>
                  <a:schemeClr val="tx1"/>
                </a:solidFill>
                <a:latin typeface="Arial" charset="0"/>
                <a:ea typeface="+mn-ea"/>
                <a:cs typeface="+mn-cs"/>
              </a:rPr>
              <a:t> </a:t>
            </a:r>
            <a:r>
              <a:rPr lang="en-US" sz="1100" kern="1200" dirty="0" smtClean="0">
                <a:solidFill>
                  <a:schemeClr val="tx1"/>
                </a:solidFill>
                <a:latin typeface="Arial" charset="0"/>
                <a:ea typeface="+mn-ea"/>
                <a:cs typeface="+mn-cs"/>
              </a:rPr>
              <a:t>router will wait to hear from its EIGRP peer before declaring it unreachable and the</a:t>
            </a:r>
            <a:r>
              <a:rPr lang="en-US" sz="1100" kern="1200" baseline="0" dirty="0" smtClean="0">
                <a:solidFill>
                  <a:schemeClr val="tx1"/>
                </a:solidFill>
                <a:latin typeface="Arial" charset="0"/>
                <a:ea typeface="+mn-ea"/>
                <a:cs typeface="+mn-cs"/>
              </a:rPr>
              <a:t> </a:t>
            </a:r>
            <a:r>
              <a:rPr lang="en-US" sz="1100" kern="1200" dirty="0" smtClean="0">
                <a:solidFill>
                  <a:schemeClr val="tx1"/>
                </a:solidFill>
                <a:latin typeface="Arial" charset="0"/>
                <a:ea typeface="+mn-ea"/>
                <a:cs typeface="+mn-cs"/>
              </a:rPr>
              <a:t>amount time since the neighbor relationship formed, respectively.</a:t>
            </a:r>
          </a:p>
          <a:p>
            <a:pPr marL="236538" indent="-244475">
              <a:lnSpc>
                <a:spcPct val="100000"/>
              </a:lnSpc>
              <a:spcBef>
                <a:spcPts val="0"/>
              </a:spcBef>
              <a:spcAft>
                <a:spcPts val="600"/>
              </a:spcAft>
            </a:pPr>
            <a:r>
              <a:rPr lang="en-US" sz="1100" b="1" kern="1200" dirty="0" smtClean="0">
                <a:solidFill>
                  <a:schemeClr val="tx1"/>
                </a:solidFill>
                <a:latin typeface="Arial" charset="0"/>
                <a:ea typeface="+mn-ea"/>
                <a:cs typeface="+mn-cs"/>
              </a:rPr>
              <a:t>SRTT</a:t>
            </a:r>
            <a:r>
              <a:rPr lang="en-US" sz="1100" kern="1200" dirty="0" smtClean="0">
                <a:solidFill>
                  <a:schemeClr val="tx1"/>
                </a:solidFill>
                <a:latin typeface="Arial" charset="0"/>
                <a:ea typeface="+mn-ea"/>
                <a:cs typeface="+mn-cs"/>
              </a:rPr>
              <a:t> column shows the amount of time, in milliseconds, required for the router to</a:t>
            </a:r>
            <a:r>
              <a:rPr lang="en-US" sz="1100" kern="1200" baseline="0" dirty="0" smtClean="0">
                <a:solidFill>
                  <a:schemeClr val="tx1"/>
                </a:solidFill>
                <a:latin typeface="Arial" charset="0"/>
                <a:ea typeface="+mn-ea"/>
                <a:cs typeface="+mn-cs"/>
              </a:rPr>
              <a:t> </a:t>
            </a:r>
            <a:r>
              <a:rPr lang="en-US" sz="1100" kern="1200" dirty="0" smtClean="0">
                <a:solidFill>
                  <a:schemeClr val="tx1"/>
                </a:solidFill>
                <a:latin typeface="Arial" charset="0"/>
                <a:ea typeface="+mn-ea"/>
                <a:cs typeface="+mn-cs"/>
              </a:rPr>
              <a:t>send an EIGP packet to its neighbor and receive an acknowledgment for that packet.</a:t>
            </a:r>
          </a:p>
          <a:p>
            <a:pPr marL="236538" indent="-244475">
              <a:lnSpc>
                <a:spcPct val="100000"/>
              </a:lnSpc>
              <a:spcBef>
                <a:spcPts val="0"/>
              </a:spcBef>
              <a:spcAft>
                <a:spcPts val="600"/>
              </a:spcAft>
            </a:pPr>
            <a:r>
              <a:rPr lang="en-US" sz="1100" b="1" kern="1200" dirty="0" smtClean="0">
                <a:solidFill>
                  <a:schemeClr val="tx1"/>
                </a:solidFill>
                <a:latin typeface="Arial" charset="0"/>
                <a:ea typeface="+mn-ea"/>
                <a:cs typeface="+mn-cs"/>
              </a:rPr>
              <a:t>RTO</a:t>
            </a:r>
            <a:r>
              <a:rPr lang="en-US" sz="1100" kern="1200" dirty="0" smtClean="0">
                <a:solidFill>
                  <a:schemeClr val="tx1"/>
                </a:solidFill>
                <a:latin typeface="Arial" charset="0"/>
                <a:ea typeface="+mn-ea"/>
                <a:cs typeface="+mn-cs"/>
              </a:rPr>
              <a:t> or Retransmission timeout column shows you the amount of time the router</a:t>
            </a:r>
            <a:r>
              <a:rPr lang="en-US" sz="1100" kern="1200" baseline="0" dirty="0" smtClean="0">
                <a:solidFill>
                  <a:schemeClr val="tx1"/>
                </a:solidFill>
                <a:latin typeface="Arial" charset="0"/>
                <a:ea typeface="+mn-ea"/>
                <a:cs typeface="+mn-cs"/>
              </a:rPr>
              <a:t> </a:t>
            </a:r>
            <a:r>
              <a:rPr lang="en-US" sz="1100" kern="1200" dirty="0" smtClean="0">
                <a:solidFill>
                  <a:schemeClr val="tx1"/>
                </a:solidFill>
                <a:latin typeface="Arial" charset="0"/>
                <a:ea typeface="+mn-ea"/>
                <a:cs typeface="+mn-cs"/>
              </a:rPr>
              <a:t>waits before sending a packet from the retransmission queue.</a:t>
            </a:r>
          </a:p>
          <a:p>
            <a:pPr marL="236538" indent="-244475">
              <a:lnSpc>
                <a:spcPct val="100000"/>
              </a:lnSpc>
              <a:spcBef>
                <a:spcPts val="0"/>
              </a:spcBef>
              <a:spcAft>
                <a:spcPts val="600"/>
              </a:spcAft>
            </a:pPr>
            <a:r>
              <a:rPr lang="en-US" sz="1100" b="1" kern="1200" dirty="0" smtClean="0">
                <a:solidFill>
                  <a:schemeClr val="tx1"/>
                </a:solidFill>
                <a:latin typeface="Arial" charset="0"/>
                <a:ea typeface="+mn-ea"/>
                <a:cs typeface="+mn-cs"/>
              </a:rPr>
              <a:t>Q</a:t>
            </a:r>
            <a:r>
              <a:rPr lang="en-US" sz="1100" kern="1200" dirty="0" smtClean="0">
                <a:solidFill>
                  <a:schemeClr val="tx1"/>
                </a:solidFill>
                <a:latin typeface="Arial" charset="0"/>
                <a:ea typeface="+mn-ea"/>
                <a:cs typeface="+mn-cs"/>
              </a:rPr>
              <a:t> or Queue count column shows you the number of packets that the software is</a:t>
            </a:r>
            <a:r>
              <a:rPr lang="en-US" sz="1100" kern="1200" baseline="0" dirty="0" smtClean="0">
                <a:solidFill>
                  <a:schemeClr val="tx1"/>
                </a:solidFill>
                <a:latin typeface="Arial" charset="0"/>
                <a:ea typeface="+mn-ea"/>
                <a:cs typeface="+mn-cs"/>
              </a:rPr>
              <a:t> </a:t>
            </a:r>
            <a:r>
              <a:rPr lang="en-US" sz="1100" kern="1200" dirty="0" smtClean="0">
                <a:solidFill>
                  <a:schemeClr val="tx1"/>
                </a:solidFill>
                <a:latin typeface="Arial" charset="0"/>
                <a:ea typeface="+mn-ea"/>
                <a:cs typeface="+mn-cs"/>
              </a:rPr>
              <a:t>waiting to send. In case of network congestion, this number becomes greater than</a:t>
            </a:r>
            <a:r>
              <a:rPr lang="en-US" sz="1100" kern="1200" baseline="0" dirty="0" smtClean="0">
                <a:solidFill>
                  <a:schemeClr val="tx1"/>
                </a:solidFill>
                <a:latin typeface="Arial" charset="0"/>
                <a:ea typeface="+mn-ea"/>
                <a:cs typeface="+mn-cs"/>
              </a:rPr>
              <a:t> </a:t>
            </a:r>
            <a:r>
              <a:rPr lang="en-US" sz="1100" kern="1200" dirty="0" smtClean="0">
                <a:solidFill>
                  <a:schemeClr val="tx1"/>
                </a:solidFill>
                <a:latin typeface="Arial" charset="0"/>
                <a:ea typeface="+mn-ea"/>
                <a:cs typeface="+mn-cs"/>
              </a:rPr>
              <a:t>zero.</a:t>
            </a:r>
          </a:p>
          <a:p>
            <a:pPr marL="0" indent="0">
              <a:lnSpc>
                <a:spcPct val="100000"/>
              </a:lnSpc>
              <a:spcBef>
                <a:spcPts val="0"/>
              </a:spcBef>
              <a:spcAft>
                <a:spcPts val="600"/>
              </a:spcAft>
              <a:buNone/>
            </a:pPr>
            <a:endParaRPr lang="en-US" sz="1100" kern="1200" dirty="0" smtClean="0">
              <a:solidFill>
                <a:schemeClr val="tx1"/>
              </a:solidFill>
              <a:latin typeface="Arial" charset="0"/>
              <a:ea typeface="+mn-ea"/>
              <a:cs typeface="+mn-cs"/>
            </a:endParaRPr>
          </a:p>
          <a:p>
            <a:pPr marL="0" indent="0">
              <a:lnSpc>
                <a:spcPct val="100000"/>
              </a:lnSpc>
              <a:spcBef>
                <a:spcPts val="0"/>
              </a:spcBef>
              <a:spcAft>
                <a:spcPts val="600"/>
              </a:spcAft>
              <a:buNone/>
            </a:pPr>
            <a:r>
              <a:rPr lang="en-US" sz="1100" kern="1200" dirty="0" smtClean="0">
                <a:solidFill>
                  <a:schemeClr val="tx1"/>
                </a:solidFill>
                <a:latin typeface="Arial" charset="0"/>
                <a:ea typeface="+mn-ea"/>
                <a:cs typeface="+mn-cs"/>
              </a:rPr>
              <a:t>Additional information is displayed if you use the detail keyword:</a:t>
            </a:r>
          </a:p>
          <a:p>
            <a:pPr marL="236538" indent="-244475">
              <a:lnSpc>
                <a:spcPct val="100000"/>
              </a:lnSpc>
              <a:spcBef>
                <a:spcPts val="0"/>
              </a:spcBef>
              <a:spcAft>
                <a:spcPts val="600"/>
              </a:spcAft>
            </a:pPr>
            <a:r>
              <a:rPr lang="en-US" sz="1100" b="1" kern="1200" dirty="0" err="1" smtClean="0">
                <a:solidFill>
                  <a:schemeClr val="tx1"/>
                </a:solidFill>
                <a:latin typeface="Arial" charset="0"/>
                <a:ea typeface="+mn-ea"/>
                <a:cs typeface="+mn-cs"/>
              </a:rPr>
              <a:t>Retrans</a:t>
            </a:r>
            <a:r>
              <a:rPr lang="en-US" sz="1100" kern="1200" dirty="0" smtClean="0">
                <a:solidFill>
                  <a:schemeClr val="tx1"/>
                </a:solidFill>
                <a:latin typeface="Arial" charset="0"/>
                <a:ea typeface="+mn-ea"/>
                <a:cs typeface="+mn-cs"/>
              </a:rPr>
              <a:t> shows you the number of times that a packet has been retransmitted.</a:t>
            </a:r>
          </a:p>
          <a:p>
            <a:pPr marL="236538" indent="-244475">
              <a:lnSpc>
                <a:spcPct val="100000"/>
              </a:lnSpc>
              <a:spcBef>
                <a:spcPts val="0"/>
              </a:spcBef>
              <a:spcAft>
                <a:spcPts val="600"/>
              </a:spcAft>
            </a:pPr>
            <a:r>
              <a:rPr lang="en-US" sz="1100" b="1" kern="1200" dirty="0" smtClean="0">
                <a:solidFill>
                  <a:schemeClr val="tx1"/>
                </a:solidFill>
                <a:latin typeface="Arial" charset="0"/>
                <a:ea typeface="+mn-ea"/>
                <a:cs typeface="+mn-cs"/>
              </a:rPr>
              <a:t>Retries</a:t>
            </a:r>
            <a:r>
              <a:rPr lang="en-US" sz="1100" kern="1200" dirty="0" smtClean="0">
                <a:solidFill>
                  <a:schemeClr val="tx1"/>
                </a:solidFill>
                <a:latin typeface="Arial" charset="0"/>
                <a:ea typeface="+mn-ea"/>
                <a:cs typeface="+mn-cs"/>
              </a:rPr>
              <a:t> shows you the number of times an attempt was made to retransmit the</a:t>
            </a:r>
            <a:r>
              <a:rPr lang="en-US" sz="1100" kern="1200" baseline="0" dirty="0" smtClean="0">
                <a:solidFill>
                  <a:schemeClr val="tx1"/>
                </a:solidFill>
                <a:latin typeface="Arial" charset="0"/>
                <a:ea typeface="+mn-ea"/>
                <a:cs typeface="+mn-cs"/>
              </a:rPr>
              <a:t> </a:t>
            </a:r>
            <a:r>
              <a:rPr lang="en-US" sz="1100" kern="1200" dirty="0" smtClean="0">
                <a:solidFill>
                  <a:schemeClr val="tx1"/>
                </a:solidFill>
                <a:latin typeface="Arial" charset="0"/>
                <a:ea typeface="+mn-ea"/>
                <a:cs typeface="+mn-cs"/>
              </a:rPr>
              <a:t>packet.</a:t>
            </a:r>
          </a:p>
          <a:p>
            <a:pPr marL="236538" indent="-244475">
              <a:lnSpc>
                <a:spcPct val="100000"/>
              </a:lnSpc>
              <a:spcBef>
                <a:spcPts val="0"/>
              </a:spcBef>
              <a:spcAft>
                <a:spcPts val="600"/>
              </a:spcAft>
            </a:pPr>
            <a:r>
              <a:rPr lang="en-US" sz="1100" b="1" kern="1200" dirty="0" smtClean="0">
                <a:solidFill>
                  <a:schemeClr val="tx1"/>
                </a:solidFill>
                <a:latin typeface="Arial" charset="0"/>
                <a:ea typeface="+mn-ea"/>
                <a:cs typeface="+mn-cs"/>
              </a:rPr>
              <a:t>Prefixes</a:t>
            </a:r>
            <a:r>
              <a:rPr lang="en-US" sz="1100" kern="1200" dirty="0" smtClean="0">
                <a:solidFill>
                  <a:schemeClr val="tx1"/>
                </a:solidFill>
                <a:latin typeface="Arial" charset="0"/>
                <a:ea typeface="+mn-ea"/>
                <a:cs typeface="+mn-cs"/>
              </a:rPr>
              <a:t> is the number of prefixes received from the peer.</a:t>
            </a:r>
          </a:p>
          <a:p>
            <a:pPr marL="0" indent="0">
              <a:lnSpc>
                <a:spcPct val="100000"/>
              </a:lnSpc>
              <a:spcBef>
                <a:spcPts val="0"/>
              </a:spcBef>
              <a:spcAft>
                <a:spcPts val="600"/>
              </a:spcAft>
              <a:buNone/>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404951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15</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0" indent="0">
              <a:lnSpc>
                <a:spcPct val="100000"/>
              </a:lnSpc>
              <a:spcBef>
                <a:spcPts val="0"/>
              </a:spcBef>
              <a:spcAft>
                <a:spcPts val="600"/>
              </a:spcAft>
              <a:buNone/>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179509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16</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0" indent="0">
              <a:lnSpc>
                <a:spcPct val="100000"/>
              </a:lnSpc>
              <a:spcBef>
                <a:spcPts val="0"/>
              </a:spcBef>
              <a:spcAft>
                <a:spcPts val="600"/>
              </a:spcAft>
              <a:buNone/>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177867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17</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0" indent="0">
              <a:lnSpc>
                <a:spcPct val="100000"/>
              </a:lnSpc>
              <a:spcBef>
                <a:spcPts val="0"/>
              </a:spcBef>
              <a:spcAft>
                <a:spcPts val="600"/>
              </a:spcAft>
              <a:buNone/>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921331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18</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Default Values in the pic</a:t>
            </a:r>
          </a:p>
          <a:p>
            <a:r>
              <a:rPr lang="en-US" sz="1200" b="0" i="0" u="none" strike="noStrike" kern="1200" baseline="0" dirty="0" smtClean="0">
                <a:solidFill>
                  <a:schemeClr val="tx1"/>
                </a:solidFill>
                <a:latin typeface="Arial" charset="0"/>
                <a:ea typeface="+mn-ea"/>
                <a:cs typeface="+mn-cs"/>
              </a:rPr>
              <a:t>Hello interval defaults to 5 seconds on all interfaces except on the low-speed NBMA links. Because Serial 2/0 uses Frame Relay with a default speed of 1544 Kbps, which is not greater than T1 speed, the hello timer defaults to 60 seconds. On NBMA links that are faster than T1, the hello timer defaults to 5 seconds</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4030872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19</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549564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20</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80029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r>
              <a:rPr lang="en-US" b="1" dirty="0" smtClean="0"/>
              <a:t>Chapter 1 Objectives</a:t>
            </a:r>
          </a:p>
        </p:txBody>
      </p:sp>
    </p:spTree>
    <p:extLst>
      <p:ext uri="{BB962C8B-B14F-4D97-AF65-F5344CB8AC3E}">
        <p14:creationId xmlns:p14="http://schemas.microsoft.com/office/powerpoint/2010/main" val="2066330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21</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The Layer 3 MPLS VPN backbone looks like a standard corporate backbone to the CE routers. The CE routers run standard IP routing software and exchange routing updates with the PE routers that appear to them as normal routers in the customer network. The backbone routers in SP network are hidden from the view of the customer, and CE routers are unaware of the Layer 3 MPLS VPN. Therefore, the internal topology of the MPLS backbone is transparent to the customer.</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125793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22</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A point-to-point MPLS L2 VPN solution is where an MPLS backbone provides a Layer 2 Ethernet point-to-point connection between the customer routers. When establishing EIGRP neighbor relationships over point-to-point WAN Ethernet links, every point-to-point connection will be in its own IP subnet. This solution is not very scalable as the number of your branch offices rises and you want to ensure direct communication between branches.</a:t>
            </a:r>
          </a:p>
          <a:p>
            <a:r>
              <a:rPr lang="en-US" sz="1200" b="0" i="0" u="none" strike="noStrike" kern="1200" baseline="0" dirty="0" smtClean="0">
                <a:solidFill>
                  <a:schemeClr val="tx1"/>
                </a:solidFill>
                <a:latin typeface="Arial" charset="0"/>
                <a:ea typeface="+mn-ea"/>
                <a:cs typeface="+mn-cs"/>
              </a:rPr>
              <a:t>When you establish EIGRP neighbor relationships on the shared segment, every router on the segment will be neighbor with all other routers. In this topology, you will typically want to configure EIGRP authentication between neighbors to prevent unauthorized persons to add routers to your WAN network.</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052400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23</a:t>
            </a:fld>
            <a:endParaRPr lang="en-US" dirty="0"/>
          </a:p>
        </p:txBody>
      </p:sp>
    </p:spTree>
    <p:extLst>
      <p:ext uri="{BB962C8B-B14F-4D97-AF65-F5344CB8AC3E}">
        <p14:creationId xmlns:p14="http://schemas.microsoft.com/office/powerpoint/2010/main" val="3661867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24</a:t>
            </a:fld>
            <a:endParaRPr lang="en-US" dirty="0"/>
          </a:p>
        </p:txBody>
      </p:sp>
    </p:spTree>
    <p:extLst>
      <p:ext uri="{BB962C8B-B14F-4D97-AF65-F5344CB8AC3E}">
        <p14:creationId xmlns:p14="http://schemas.microsoft.com/office/powerpoint/2010/main" val="3711095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25</a:t>
            </a:fld>
            <a:endParaRPr lang="en-US" dirty="0"/>
          </a:p>
        </p:txBody>
      </p:sp>
    </p:spTree>
    <p:extLst>
      <p:ext uri="{BB962C8B-B14F-4D97-AF65-F5344CB8AC3E}">
        <p14:creationId xmlns:p14="http://schemas.microsoft.com/office/powerpoint/2010/main" val="3204578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mn-ea"/>
                <a:cs typeface="+mn-cs"/>
              </a:rPr>
              <a:t>The numbers after the “Seq...” part of the debug output represent sequence and acknowledgment numbers. Looking at the debug output carefully, notice that each packet that is sent out </a:t>
            </a:r>
            <a:r>
              <a:rPr lang="en-US" sz="1200" b="0" i="0" u="none" strike="noStrike" kern="1200" baseline="0" dirty="0" err="1" smtClean="0">
                <a:solidFill>
                  <a:schemeClr val="tx1"/>
                </a:solidFill>
                <a:latin typeface="Arial" charset="0"/>
                <a:ea typeface="+mn-ea"/>
                <a:cs typeface="+mn-cs"/>
              </a:rPr>
              <a:t>reliabl</a:t>
            </a:r>
            <a:r>
              <a:rPr lang="en-US" sz="1200" b="0" i="0" u="none" strike="noStrike" kern="1200" baseline="0" dirty="0" smtClean="0">
                <a:solidFill>
                  <a:schemeClr val="tx1"/>
                </a:solidFill>
                <a:latin typeface="Arial" charset="0"/>
                <a:ea typeface="+mn-ea"/>
                <a:cs typeface="+mn-cs"/>
              </a:rPr>
              <a:t> has a sequence number. Acknowledgment that confirms a successful receipt of the packet must carry the same number as the received packet.</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26</a:t>
            </a:fld>
            <a:endParaRPr lang="en-US" dirty="0"/>
          </a:p>
        </p:txBody>
      </p:sp>
    </p:spTree>
    <p:extLst>
      <p:ext uri="{BB962C8B-B14F-4D97-AF65-F5344CB8AC3E}">
        <p14:creationId xmlns:p14="http://schemas.microsoft.com/office/powerpoint/2010/main" val="3956245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mn-ea"/>
                <a:cs typeface="+mn-cs"/>
              </a:rPr>
              <a:t>The numbers after the “Seq...” part of the debug output represent sequence and acknowledgment numbers. Looking at the debug output carefully, notice that each packet that is sent out </a:t>
            </a:r>
            <a:r>
              <a:rPr lang="en-US" sz="1200" b="0" i="0" u="none" strike="noStrike" kern="1200" baseline="0" dirty="0" err="1" smtClean="0">
                <a:solidFill>
                  <a:schemeClr val="tx1"/>
                </a:solidFill>
                <a:latin typeface="Arial" charset="0"/>
                <a:ea typeface="+mn-ea"/>
                <a:cs typeface="+mn-cs"/>
              </a:rPr>
              <a:t>reliabl</a:t>
            </a:r>
            <a:r>
              <a:rPr lang="en-US" sz="1200" b="0" i="0" u="none" strike="noStrike" kern="1200" baseline="0" dirty="0" smtClean="0">
                <a:solidFill>
                  <a:schemeClr val="tx1"/>
                </a:solidFill>
                <a:latin typeface="Arial" charset="0"/>
                <a:ea typeface="+mn-ea"/>
                <a:cs typeface="+mn-cs"/>
              </a:rPr>
              <a:t> has a sequence number. Acknowledgment that confirms a successful receipt of the packet must carry the same number as the received packet.</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27</a:t>
            </a:fld>
            <a:endParaRPr lang="en-US" dirty="0"/>
          </a:p>
        </p:txBody>
      </p:sp>
    </p:spTree>
    <p:extLst>
      <p:ext uri="{BB962C8B-B14F-4D97-AF65-F5344CB8AC3E}">
        <p14:creationId xmlns:p14="http://schemas.microsoft.com/office/powerpoint/2010/main" val="4128001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mn-ea"/>
                <a:cs typeface="+mn-cs"/>
              </a:rPr>
              <a:t>An internal route originated within an EIGRP autonomous system, meaning that a directly attached network that is configured in EIGRP is considered internal and is propagated through the EIGRP autonomous system. External routes, however, were learned by another routing protocol and redistributed to EIGRP. They are represented with code D EX.</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28</a:t>
            </a:fld>
            <a:endParaRPr lang="en-US" dirty="0"/>
          </a:p>
        </p:txBody>
      </p:sp>
    </p:spTree>
    <p:extLst>
      <p:ext uri="{BB962C8B-B14F-4D97-AF65-F5344CB8AC3E}">
        <p14:creationId xmlns:p14="http://schemas.microsoft.com/office/powerpoint/2010/main" val="2276765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mn-ea"/>
                <a:cs typeface="+mn-cs"/>
              </a:rPr>
              <a:t>EIGRP uses DUAL to calculate the best path to a destination network. It uses the distance information, also known as a composite metrics to select efficient, loop-free paths</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29</a:t>
            </a:fld>
            <a:endParaRPr lang="en-US" dirty="0"/>
          </a:p>
        </p:txBody>
      </p:sp>
    </p:spTree>
    <p:extLst>
      <p:ext uri="{BB962C8B-B14F-4D97-AF65-F5344CB8AC3E}">
        <p14:creationId xmlns:p14="http://schemas.microsoft.com/office/powerpoint/2010/main" val="2432355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FSM used by</a:t>
            </a:r>
            <a:r>
              <a:rPr lang="en-US" baseline="0" dirty="0" smtClean="0"/>
              <a:t> EIGRP</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30</a:t>
            </a:fld>
            <a:endParaRPr lang="en-US" dirty="0"/>
          </a:p>
        </p:txBody>
      </p:sp>
    </p:spTree>
    <p:extLst>
      <p:ext uri="{BB962C8B-B14F-4D97-AF65-F5344CB8AC3E}">
        <p14:creationId xmlns:p14="http://schemas.microsoft.com/office/powerpoint/2010/main" val="230688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765145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31</a:t>
            </a:fld>
            <a:endParaRPr lang="en-US" dirty="0"/>
          </a:p>
        </p:txBody>
      </p:sp>
    </p:spTree>
    <p:extLst>
      <p:ext uri="{BB962C8B-B14F-4D97-AF65-F5344CB8AC3E}">
        <p14:creationId xmlns:p14="http://schemas.microsoft.com/office/powerpoint/2010/main" val="2560482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mn-ea"/>
                <a:cs typeface="+mn-cs"/>
              </a:rPr>
              <a:t>You might find it in many books or online articles that maximum transmission unit (MTU) is also used in EIGRP metric calculations. Although it is true that MTU value is exchanged in the routing updates together with other metric components, it is never used for the metric calculation. It is only used as a tie-breaker, when the router needs to ignore some equal-cost paths to the same destination, because of too many equal-cost paths. In such cases, the route with the highest minimum MTU is preferred.</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32</a:t>
            </a:fld>
            <a:endParaRPr lang="en-US" dirty="0"/>
          </a:p>
        </p:txBody>
      </p:sp>
    </p:spTree>
    <p:extLst>
      <p:ext uri="{BB962C8B-B14F-4D97-AF65-F5344CB8AC3E}">
        <p14:creationId xmlns:p14="http://schemas.microsoft.com/office/powerpoint/2010/main" val="1059924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mn-ea"/>
                <a:cs typeface="+mn-cs"/>
              </a:rPr>
              <a:t>The format of the delay and bandwidth values that are used for EIGRP metric calculations is different from those that are displayed by the </a:t>
            </a:r>
            <a:r>
              <a:rPr lang="en-US" sz="1200" b="1" i="0" u="none" strike="noStrike" kern="1200" baseline="0" dirty="0" smtClean="0">
                <a:solidFill>
                  <a:schemeClr val="tx1"/>
                </a:solidFill>
                <a:latin typeface="Arial" charset="0"/>
                <a:ea typeface="+mn-ea"/>
                <a:cs typeface="+mn-cs"/>
              </a:rPr>
              <a:t>show interface </a:t>
            </a:r>
            <a:r>
              <a:rPr lang="en-US" sz="1200" b="0" i="0" u="none" strike="noStrike" kern="1200" baseline="0" dirty="0" smtClean="0">
                <a:solidFill>
                  <a:schemeClr val="tx1"/>
                </a:solidFill>
                <a:latin typeface="Arial" charset="0"/>
                <a:ea typeface="+mn-ea"/>
                <a:cs typeface="+mn-cs"/>
              </a:rPr>
              <a:t>command. The EIGRP delay value is the sum of the delays in the path, in tens of microseconds, whereas the </a:t>
            </a:r>
            <a:r>
              <a:rPr lang="en-US" sz="1200" b="1" i="0" u="none" strike="noStrike" kern="1200" baseline="0" dirty="0" smtClean="0">
                <a:solidFill>
                  <a:schemeClr val="tx1"/>
                </a:solidFill>
                <a:latin typeface="Arial" charset="0"/>
                <a:ea typeface="+mn-ea"/>
                <a:cs typeface="+mn-cs"/>
              </a:rPr>
              <a:t>show interface </a:t>
            </a:r>
            <a:r>
              <a:rPr lang="en-US" sz="1200" b="0" i="0" u="none" strike="noStrike" kern="1200" baseline="0" dirty="0" smtClean="0">
                <a:solidFill>
                  <a:schemeClr val="tx1"/>
                </a:solidFill>
                <a:latin typeface="Arial" charset="0"/>
                <a:ea typeface="+mn-ea"/>
                <a:cs typeface="+mn-cs"/>
              </a:rPr>
              <a:t>output displays the delay in microseconds. The EIGRP bandwidth is calculated using the minimum bandwidth link along the path, in kilobits per second. The value 10 7 is divided by this value. Sum of bandwidth and delay is multiplied by 256 to ensure backward compatibility with the EIGRP predecessor IGRP.</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33</a:t>
            </a:fld>
            <a:endParaRPr lang="en-US" dirty="0"/>
          </a:p>
        </p:txBody>
      </p:sp>
    </p:spTree>
    <p:extLst>
      <p:ext uri="{BB962C8B-B14F-4D97-AF65-F5344CB8AC3E}">
        <p14:creationId xmlns:p14="http://schemas.microsoft.com/office/powerpoint/2010/main" val="1851500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mn-ea"/>
                <a:cs typeface="+mn-cs"/>
              </a:rPr>
              <a:t>Bandwidth = (10,000,000 / 10,000) = 1,000</a:t>
            </a:r>
          </a:p>
          <a:p>
            <a:r>
              <a:rPr lang="en-US" sz="1200" b="0" i="0" u="none" strike="noStrike" kern="1200" baseline="0" dirty="0" smtClean="0">
                <a:solidFill>
                  <a:schemeClr val="tx1"/>
                </a:solidFill>
                <a:latin typeface="Arial" charset="0"/>
                <a:ea typeface="+mn-ea"/>
                <a:cs typeface="+mn-cs"/>
              </a:rPr>
              <a:t>Delay = [4000 + 1000 + 5000] = 10000 [tens of microseconds]</a:t>
            </a:r>
          </a:p>
          <a:p>
            <a:r>
              <a:rPr lang="en-US" sz="1200" b="0" i="0" u="none" strike="noStrike" kern="1200" baseline="0" dirty="0" smtClean="0">
                <a:solidFill>
                  <a:schemeClr val="tx1"/>
                </a:solidFill>
                <a:latin typeface="Arial" charset="0"/>
                <a:ea typeface="+mn-ea"/>
                <a:cs typeface="+mn-cs"/>
              </a:rPr>
              <a:t>Metric = (Bandwidth + Delay) * 256</a:t>
            </a:r>
          </a:p>
          <a:p>
            <a:r>
              <a:rPr lang="it-IT" sz="1200" b="0" i="0" u="none" strike="noStrike" kern="1200" baseline="0" dirty="0" smtClean="0">
                <a:solidFill>
                  <a:schemeClr val="tx1"/>
                </a:solidFill>
                <a:latin typeface="Arial" charset="0"/>
                <a:ea typeface="+mn-ea"/>
                <a:cs typeface="+mn-cs"/>
              </a:rPr>
              <a:t>Metric = (1000 + 10,000) * 256 = 2,816,000</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34</a:t>
            </a:fld>
            <a:endParaRPr lang="en-US" dirty="0"/>
          </a:p>
        </p:txBody>
      </p:sp>
    </p:spTree>
    <p:extLst>
      <p:ext uri="{BB962C8B-B14F-4D97-AF65-F5344CB8AC3E}">
        <p14:creationId xmlns:p14="http://schemas.microsoft.com/office/powerpoint/2010/main" val="3078183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mn-ea"/>
                <a:cs typeface="+mn-cs"/>
              </a:rPr>
              <a:t>Assume for a moment that the split horizon has been disabled on router C on the link between router A and C. When router A advertises a best path metric of 13 from router A to C, router C may advertise the same route back to router A with an increased metric of 15. In this case, router A will not know whether router C has an alternate path to the LAN network of router D or whether it is advertising the route for the best path just back to router A. Because RD over router C is greater than FD of the best path, router A will not rely on the RD from router C. This is how router A ensures that the EIGRP domain stays loop free.</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35</a:t>
            </a:fld>
            <a:endParaRPr lang="en-US" dirty="0"/>
          </a:p>
        </p:txBody>
      </p:sp>
    </p:spTree>
    <p:extLst>
      <p:ext uri="{BB962C8B-B14F-4D97-AF65-F5344CB8AC3E}">
        <p14:creationId xmlns:p14="http://schemas.microsoft.com/office/powerpoint/2010/main" val="2394055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36</a:t>
            </a:fld>
            <a:endParaRPr lang="en-US" dirty="0"/>
          </a:p>
        </p:txBody>
      </p:sp>
    </p:spTree>
    <p:extLst>
      <p:ext uri="{BB962C8B-B14F-4D97-AF65-F5344CB8AC3E}">
        <p14:creationId xmlns:p14="http://schemas.microsoft.com/office/powerpoint/2010/main" val="2203689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37</a:t>
            </a:fld>
            <a:endParaRPr lang="en-US" dirty="0"/>
          </a:p>
        </p:txBody>
      </p:sp>
    </p:spTree>
    <p:extLst>
      <p:ext uri="{BB962C8B-B14F-4D97-AF65-F5344CB8AC3E}">
        <p14:creationId xmlns:p14="http://schemas.microsoft.com/office/powerpoint/2010/main" val="1615832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38</a:t>
            </a:fld>
            <a:endParaRPr lang="en-US" dirty="0"/>
          </a:p>
        </p:txBody>
      </p:sp>
    </p:spTree>
    <p:extLst>
      <p:ext uri="{BB962C8B-B14F-4D97-AF65-F5344CB8AC3E}">
        <p14:creationId xmlns:p14="http://schemas.microsoft.com/office/powerpoint/2010/main" val="42115726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39</a:t>
            </a:fld>
            <a:endParaRPr lang="en-US" dirty="0"/>
          </a:p>
        </p:txBody>
      </p:sp>
    </p:spTree>
    <p:extLst>
      <p:ext uri="{BB962C8B-B14F-4D97-AF65-F5344CB8AC3E}">
        <p14:creationId xmlns:p14="http://schemas.microsoft.com/office/powerpoint/2010/main" val="23277870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40</a:t>
            </a:fld>
            <a:endParaRPr lang="en-US" dirty="0"/>
          </a:p>
        </p:txBody>
      </p:sp>
    </p:spTree>
    <p:extLst>
      <p:ext uri="{BB962C8B-B14F-4D97-AF65-F5344CB8AC3E}">
        <p14:creationId xmlns:p14="http://schemas.microsoft.com/office/powerpoint/2010/main" val="1465806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22747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41</a:t>
            </a:fld>
            <a:endParaRPr lang="en-US" dirty="0"/>
          </a:p>
        </p:txBody>
      </p:sp>
    </p:spTree>
    <p:extLst>
      <p:ext uri="{BB962C8B-B14F-4D97-AF65-F5344CB8AC3E}">
        <p14:creationId xmlns:p14="http://schemas.microsoft.com/office/powerpoint/2010/main" val="26140593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42</a:t>
            </a:fld>
            <a:endParaRPr lang="en-US" dirty="0"/>
          </a:p>
        </p:txBody>
      </p:sp>
    </p:spTree>
    <p:extLst>
      <p:ext uri="{BB962C8B-B14F-4D97-AF65-F5344CB8AC3E}">
        <p14:creationId xmlns:p14="http://schemas.microsoft.com/office/powerpoint/2010/main" val="19396825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43</a:t>
            </a:fld>
            <a:endParaRPr lang="en-US" dirty="0"/>
          </a:p>
        </p:txBody>
      </p:sp>
    </p:spTree>
    <p:extLst>
      <p:ext uri="{BB962C8B-B14F-4D97-AF65-F5344CB8AC3E}">
        <p14:creationId xmlns:p14="http://schemas.microsoft.com/office/powerpoint/2010/main" val="2403925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mn-ea"/>
                <a:cs typeface="+mn-cs"/>
              </a:rPr>
              <a:t>A router that is configured as a stub shares information about connected and summary routes with all neighboring routers by default. </a:t>
            </a:r>
          </a:p>
          <a:p>
            <a:r>
              <a:rPr lang="en-US" sz="1200" b="0" i="0" u="none" strike="noStrike" kern="1200" baseline="0" dirty="0" smtClean="0">
                <a:solidFill>
                  <a:schemeClr val="tx1"/>
                </a:solidFill>
                <a:latin typeface="Arial" charset="0"/>
                <a:ea typeface="+mn-ea"/>
                <a:cs typeface="+mn-cs"/>
              </a:rPr>
              <a:t>You can combine all stub options except for </a:t>
            </a:r>
            <a:r>
              <a:rPr lang="en-US" sz="1200" b="1" i="0" u="none" strike="noStrike" kern="1200" baseline="0" dirty="0" smtClean="0">
                <a:solidFill>
                  <a:schemeClr val="tx1"/>
                </a:solidFill>
                <a:latin typeface="Arial" charset="0"/>
                <a:ea typeface="+mn-ea"/>
                <a:cs typeface="+mn-cs"/>
              </a:rPr>
              <a:t>receive-only </a:t>
            </a:r>
            <a:r>
              <a:rPr lang="en-US" sz="1200" b="0" i="0" u="none" strike="noStrike" kern="1200" baseline="0" dirty="0" smtClean="0">
                <a:solidFill>
                  <a:schemeClr val="tx1"/>
                </a:solidFill>
                <a:latin typeface="Arial" charset="0"/>
                <a:ea typeface="+mn-ea"/>
                <a:cs typeface="+mn-cs"/>
              </a:rPr>
              <a:t>to achieve desired combination of advertised routes.</a:t>
            </a:r>
          </a:p>
          <a:p>
            <a:r>
              <a:rPr lang="en-US" sz="1200" b="0" i="0" u="none" strike="noStrike" kern="1200" baseline="0" dirty="0" smtClean="0">
                <a:solidFill>
                  <a:schemeClr val="tx1"/>
                </a:solidFill>
                <a:latin typeface="Arial" charset="0"/>
                <a:ea typeface="+mn-ea"/>
                <a:cs typeface="+mn-cs"/>
              </a:rPr>
              <a:t>The </a:t>
            </a:r>
            <a:r>
              <a:rPr lang="en-US" sz="1200" b="1" i="0" u="none" strike="noStrike" kern="1200" baseline="0" dirty="0" smtClean="0">
                <a:solidFill>
                  <a:schemeClr val="tx1"/>
                </a:solidFill>
                <a:latin typeface="Arial" charset="0"/>
                <a:ea typeface="+mn-ea"/>
                <a:cs typeface="+mn-cs"/>
              </a:rPr>
              <a:t>connected </a:t>
            </a:r>
            <a:r>
              <a:rPr lang="en-US" sz="1200" b="0" i="0" u="none" strike="noStrike" kern="1200" baseline="0" dirty="0" smtClean="0">
                <a:solidFill>
                  <a:schemeClr val="tx1"/>
                </a:solidFill>
                <a:latin typeface="Arial" charset="0"/>
                <a:ea typeface="+mn-ea"/>
                <a:cs typeface="+mn-cs"/>
              </a:rPr>
              <a:t>option permits the EIGRP stub router to advertise all connected routes for interfaces that are matched with an EIGRP network command. This option is enabled by default and is the most widely practical stub option.</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44</a:t>
            </a:fld>
            <a:endParaRPr lang="en-US" dirty="0"/>
          </a:p>
        </p:txBody>
      </p:sp>
    </p:spTree>
    <p:extLst>
      <p:ext uri="{BB962C8B-B14F-4D97-AF65-F5344CB8AC3E}">
        <p14:creationId xmlns:p14="http://schemas.microsoft.com/office/powerpoint/2010/main" val="18424867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45</a:t>
            </a:fld>
            <a:endParaRPr lang="en-US" dirty="0"/>
          </a:p>
        </p:txBody>
      </p:sp>
    </p:spTree>
    <p:extLst>
      <p:ext uri="{BB962C8B-B14F-4D97-AF65-F5344CB8AC3E}">
        <p14:creationId xmlns:p14="http://schemas.microsoft.com/office/powerpoint/2010/main" val="9365035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The </a:t>
            </a:r>
            <a:r>
              <a:rPr lang="en-US" b="1" dirty="0" smtClean="0"/>
              <a:t>receive-only </a:t>
            </a:r>
            <a:r>
              <a:rPr lang="en-US" sz="1200" b="0" i="0" u="none" strike="noStrike" kern="1200" baseline="0" dirty="0" smtClean="0">
                <a:solidFill>
                  <a:schemeClr val="tx1"/>
                </a:solidFill>
                <a:latin typeface="Arial" charset="0"/>
                <a:ea typeface="+mn-ea"/>
                <a:cs typeface="+mn-cs"/>
              </a:rPr>
              <a:t> option is rarely used. Two examples are when a router has a single interface or if Network Address Translation (NAT) with Port Address Translation (PAT) is configured, so all hosts are hidden behind a single WAN interface.</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46</a:t>
            </a:fld>
            <a:endParaRPr lang="en-US" dirty="0"/>
          </a:p>
        </p:txBody>
      </p:sp>
    </p:spTree>
    <p:extLst>
      <p:ext uri="{BB962C8B-B14F-4D97-AF65-F5344CB8AC3E}">
        <p14:creationId xmlns:p14="http://schemas.microsoft.com/office/powerpoint/2010/main" val="1665710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47</a:t>
            </a:fld>
            <a:endParaRPr lang="en-US" dirty="0"/>
          </a:p>
        </p:txBody>
      </p:sp>
    </p:spTree>
    <p:extLst>
      <p:ext uri="{BB962C8B-B14F-4D97-AF65-F5344CB8AC3E}">
        <p14:creationId xmlns:p14="http://schemas.microsoft.com/office/powerpoint/2010/main" val="25621412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Duas</a:t>
            </a:r>
            <a:r>
              <a:rPr lang="en-US" dirty="0" smtClean="0"/>
              <a:t> </a:t>
            </a:r>
            <a:r>
              <a:rPr lang="en-US" dirty="0" err="1" smtClean="0"/>
              <a:t>internas</a:t>
            </a:r>
            <a:r>
              <a:rPr lang="en-US" dirty="0" smtClean="0"/>
              <a:t> EIGRP (um</a:t>
            </a:r>
            <a:r>
              <a:rPr lang="en-US" baseline="0" dirty="0" smtClean="0"/>
              <a:t> </a:t>
            </a:r>
            <a:r>
              <a:rPr lang="en-US" baseline="0" dirty="0" err="1" smtClean="0"/>
              <a:t>sumario</a:t>
            </a:r>
            <a:r>
              <a:rPr lang="en-US" baseline="0" dirty="0" smtClean="0"/>
              <a:t> e </a:t>
            </a:r>
            <a:r>
              <a:rPr lang="en-US" baseline="0" dirty="0" err="1" smtClean="0"/>
              <a:t>uma</a:t>
            </a:r>
            <a:r>
              <a:rPr lang="en-US" baseline="0" dirty="0" smtClean="0"/>
              <a:t> connected) e Uma </a:t>
            </a:r>
            <a:r>
              <a:rPr lang="en-US" baseline="0" dirty="0" err="1" smtClean="0"/>
              <a:t>Externa</a:t>
            </a:r>
            <a:r>
              <a:rPr lang="en-US" baseline="0" dirty="0" smtClean="0"/>
              <a:t> (</a:t>
            </a:r>
            <a:r>
              <a:rPr lang="en-US" baseline="0" dirty="0" err="1" smtClean="0"/>
              <a:t>estatica</a:t>
            </a:r>
            <a:r>
              <a:rPr lang="en-US" baseline="0" dirty="0" smtClean="0"/>
              <a:t> </a:t>
            </a:r>
            <a:r>
              <a:rPr lang="en-US" baseline="0" dirty="0" err="1" smtClean="0"/>
              <a:t>distribuida</a:t>
            </a:r>
            <a:r>
              <a:rPr lang="en-US" baseline="0" dirty="0" smtClean="0"/>
              <a:t> do BR1A)</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48</a:t>
            </a:fld>
            <a:endParaRPr lang="en-US" dirty="0"/>
          </a:p>
        </p:txBody>
      </p:sp>
    </p:spTree>
    <p:extLst>
      <p:ext uri="{BB962C8B-B14F-4D97-AF65-F5344CB8AC3E}">
        <p14:creationId xmlns:p14="http://schemas.microsoft.com/office/powerpoint/2010/main" val="8944006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49</a:t>
            </a:fld>
            <a:endParaRPr lang="en-US" dirty="0"/>
          </a:p>
        </p:txBody>
      </p:sp>
    </p:spTree>
    <p:extLst>
      <p:ext uri="{BB962C8B-B14F-4D97-AF65-F5344CB8AC3E}">
        <p14:creationId xmlns:p14="http://schemas.microsoft.com/office/powerpoint/2010/main" val="34076493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50</a:t>
            </a:fld>
            <a:endParaRPr lang="en-US" dirty="0"/>
          </a:p>
        </p:txBody>
      </p:sp>
    </p:spTree>
    <p:extLst>
      <p:ext uri="{BB962C8B-B14F-4D97-AF65-F5344CB8AC3E}">
        <p14:creationId xmlns:p14="http://schemas.microsoft.com/office/powerpoint/2010/main" val="3096200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6</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5502702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51</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Notice in Example 2-37 that router HQ sees router BR1A a stub router. By default, stub routers advertise only connected and summary routes to their neighbors; all other routes are filtered. Also notice the information about the queries. HQ is now suppressing them because BR1A is configured as stub.</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0144991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52</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r>
              <a:rPr lang="en-US" sz="1100" kern="1200" dirty="0" smtClean="0">
                <a:solidFill>
                  <a:schemeClr val="tx1"/>
                </a:solidFill>
                <a:latin typeface="Arial" charset="0"/>
                <a:ea typeface="+mn-ea"/>
                <a:cs typeface="+mn-cs"/>
              </a:rPr>
              <a:t>The external route disappears</a:t>
            </a:r>
            <a:r>
              <a:rPr lang="en-US" sz="1100" kern="1200" baseline="0" dirty="0" smtClean="0">
                <a:solidFill>
                  <a:schemeClr val="tx1"/>
                </a:solidFill>
                <a:latin typeface="Arial" charset="0"/>
                <a:ea typeface="+mn-ea"/>
                <a:cs typeface="+mn-cs"/>
              </a:rPr>
              <a:t> because by default only connected and summary are announced from the stub router</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7133119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53</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2682819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r>
              <a:rPr lang="en-US" sz="1100" kern="1200" dirty="0" smtClean="0">
                <a:solidFill>
                  <a:schemeClr val="tx1"/>
                </a:solidFill>
                <a:latin typeface="Arial" charset="0"/>
                <a:ea typeface="+mn-ea"/>
                <a:cs typeface="+mn-cs"/>
              </a:rPr>
              <a:t>The summary route</a:t>
            </a:r>
            <a:r>
              <a:rPr lang="en-US" sz="1100" kern="1200" baseline="0" dirty="0" smtClean="0">
                <a:solidFill>
                  <a:schemeClr val="tx1"/>
                </a:solidFill>
                <a:latin typeface="Arial" charset="0"/>
                <a:ea typeface="+mn-ea"/>
                <a:cs typeface="+mn-cs"/>
              </a:rPr>
              <a:t> has disappear and only the connected routes are presented in the HQ Routing Table.</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4597835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55</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0634466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56</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Notice that all dynamic EIGRP routes have disappeared from the HQ’s routing table. Router BR1A is configured as receive-only stub and is not advertising any routes to HQ. This stub option can be useful in cases when all hosts behind router BR1A would be translated using NAT with PAT.</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3141857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57</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7822263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58</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9052921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59</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Resetting a neighbor relationship due to a lost reply message is very aggressive behavior. In large environments with slower links, it can cause long convergence times and network instability. </a:t>
            </a:r>
          </a:p>
          <a:p>
            <a:r>
              <a:rPr lang="en-US" sz="1200" b="0" i="0" u="none" strike="noStrike" kern="1200" baseline="0" dirty="0" smtClean="0">
                <a:solidFill>
                  <a:schemeClr val="tx1"/>
                </a:solidFill>
                <a:latin typeface="Arial" charset="0"/>
                <a:ea typeface="+mn-ea"/>
                <a:cs typeface="+mn-cs"/>
              </a:rPr>
              <a:t>Two new additional EIGRP packets were introduced to overcome the described limitation. When no reply to a query is received, EIGRP sends an SIA query packet when the active timer is halfway through (after 90 seconds). This enables the neighboring router to respond with a SIA reply and confirm to the upstream router that it is still searching for a replacement route.</a:t>
            </a:r>
          </a:p>
          <a:p>
            <a:pPr marL="0" indent="0">
              <a:buNone/>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5471397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60</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Resetting a neighbor relationship due to a lost reply message is very aggressive behavior. In large environments with slower links, it can cause long convergence times and network instability. </a:t>
            </a:r>
          </a:p>
          <a:p>
            <a:r>
              <a:rPr lang="en-US" sz="1200" b="0" i="0" u="none" strike="noStrike" kern="1200" baseline="0" dirty="0" smtClean="0">
                <a:solidFill>
                  <a:schemeClr val="tx1"/>
                </a:solidFill>
                <a:latin typeface="Arial" charset="0"/>
                <a:ea typeface="+mn-ea"/>
                <a:cs typeface="+mn-cs"/>
              </a:rPr>
              <a:t>Two new additional EIGRP packets were introduced to overcome the described limitation. When no reply to a query is received, EIGRP sends an SIA query packet when the active timer is halfway through (after 90 seconds). This enables the neighboring router to respond with a SIA reply and confirm to the upstream router that it is still searching for a replacement route.</a:t>
            </a:r>
          </a:p>
          <a:p>
            <a:pPr marL="0" indent="0">
              <a:buNone/>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408134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7</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3576793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61</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6547219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62</a:t>
            </a:fld>
            <a:endParaRPr lang="en-US" dirty="0"/>
          </a:p>
        </p:txBody>
      </p:sp>
    </p:spTree>
    <p:extLst>
      <p:ext uri="{BB962C8B-B14F-4D97-AF65-F5344CB8AC3E}">
        <p14:creationId xmlns:p14="http://schemas.microsoft.com/office/powerpoint/2010/main" val="22596317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63</a:t>
            </a:fld>
            <a:endParaRPr lang="en-US" dirty="0"/>
          </a:p>
        </p:txBody>
      </p:sp>
    </p:spTree>
    <p:extLst>
      <p:ext uri="{BB962C8B-B14F-4D97-AF65-F5344CB8AC3E}">
        <p14:creationId xmlns:p14="http://schemas.microsoft.com/office/powerpoint/2010/main" val="29658181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64</a:t>
            </a:fld>
            <a:endParaRPr lang="en-US" dirty="0"/>
          </a:p>
        </p:txBody>
      </p:sp>
    </p:spTree>
    <p:extLst>
      <p:ext uri="{BB962C8B-B14F-4D97-AF65-F5344CB8AC3E}">
        <p14:creationId xmlns:p14="http://schemas.microsoft.com/office/powerpoint/2010/main" val="18277877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65</a:t>
            </a:fld>
            <a:endParaRPr lang="en-US" dirty="0"/>
          </a:p>
        </p:txBody>
      </p:sp>
    </p:spTree>
    <p:extLst>
      <p:ext uri="{BB962C8B-B14F-4D97-AF65-F5344CB8AC3E}">
        <p14:creationId xmlns:p14="http://schemas.microsoft.com/office/powerpoint/2010/main" val="29360546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66</a:t>
            </a:fld>
            <a:endParaRPr lang="en-US" dirty="0"/>
          </a:p>
        </p:txBody>
      </p:sp>
    </p:spTree>
    <p:extLst>
      <p:ext uri="{BB962C8B-B14F-4D97-AF65-F5344CB8AC3E}">
        <p14:creationId xmlns:p14="http://schemas.microsoft.com/office/powerpoint/2010/main" val="13401942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67</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2032917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68</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4048213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69</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9165803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70</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In EIGRP, default routes cannot be directly injected as in OSPF, for example, where you can use the </a:t>
            </a:r>
            <a:r>
              <a:rPr lang="en-US" sz="1200" b="1" i="0" u="none" strike="noStrike" kern="1200" baseline="0" dirty="0" smtClean="0">
                <a:solidFill>
                  <a:schemeClr val="tx1"/>
                </a:solidFill>
                <a:latin typeface="Arial" charset="0"/>
                <a:ea typeface="+mn-ea"/>
                <a:cs typeface="+mn-cs"/>
              </a:rPr>
              <a:t>default-information originate </a:t>
            </a:r>
            <a:r>
              <a:rPr lang="en-US" sz="1200" b="0" i="0" u="none" strike="noStrike" kern="1200" baseline="0" dirty="0" smtClean="0">
                <a:solidFill>
                  <a:schemeClr val="tx1"/>
                </a:solidFill>
                <a:latin typeface="Arial" charset="0"/>
                <a:ea typeface="+mn-ea"/>
                <a:cs typeface="+mn-cs"/>
              </a:rPr>
              <a:t>command; however, you can summarize to 0.0.0.0/0 on an interface.</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44127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8</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40888830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71</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4467663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72</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4856170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73</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529546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74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7194073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75</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9610388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76</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6512595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77</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EIGRP does not load-share between multiple routes; it only installs the routes in the local routing table. The local routing table then enables switching hardware or software to load share between the multiple paths.</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2093058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78</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2323680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79</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4330701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81</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255789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9</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2815524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82</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3161301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83</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4012140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84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34208581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85</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If you have configured IPv6 routing protocols on the router, the command </a:t>
            </a:r>
            <a:r>
              <a:rPr lang="en-US" sz="1200" b="1" i="0" u="none" strike="noStrike" kern="1200" baseline="0" dirty="0" smtClean="0">
                <a:solidFill>
                  <a:schemeClr val="tx1"/>
                </a:solidFill>
                <a:latin typeface="Arial" charset="0"/>
                <a:ea typeface="+mn-ea"/>
                <a:cs typeface="+mn-cs"/>
              </a:rPr>
              <a:t>no ipv6 unicast-routing </a:t>
            </a:r>
            <a:r>
              <a:rPr lang="en-US" sz="1200" b="0" i="0" u="none" strike="noStrike" kern="1200" baseline="0" dirty="0" smtClean="0">
                <a:solidFill>
                  <a:schemeClr val="tx1"/>
                </a:solidFill>
                <a:latin typeface="Arial" charset="0"/>
                <a:ea typeface="+mn-ea"/>
                <a:cs typeface="+mn-cs"/>
              </a:rPr>
              <a:t>will remove all IPv6 routing protocol entries from the IPv6 routing table.</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6312890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86</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Each router participating in EIGRP for IPv4 and IPv6 is identified by a 32-bit router ID. Routers will try to determine the router ID based on the highest configured IPv4 address on a loopback interface or, if no loopback is configured, based on the highest configured IPv4 address on a physical interface. If no IPv4 interface is configured on the router, the router ID must be manually defined to make EIGRP for IPv6 operational.</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42737680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87</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8701232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88</a:t>
            </a:fld>
            <a:endParaRPr lang="en-US" dirty="0"/>
          </a:p>
        </p:txBody>
      </p:sp>
    </p:spTree>
    <p:extLst>
      <p:ext uri="{BB962C8B-B14F-4D97-AF65-F5344CB8AC3E}">
        <p14:creationId xmlns:p14="http://schemas.microsoft.com/office/powerpoint/2010/main" val="18839858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89</a:t>
            </a:fld>
            <a:endParaRPr lang="en-US" dirty="0"/>
          </a:p>
        </p:txBody>
      </p:sp>
    </p:spTree>
    <p:extLst>
      <p:ext uri="{BB962C8B-B14F-4D97-AF65-F5344CB8AC3E}">
        <p14:creationId xmlns:p14="http://schemas.microsoft.com/office/powerpoint/2010/main" val="387481095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90</a:t>
            </a:fld>
            <a:endParaRPr lang="en-US" dirty="0"/>
          </a:p>
        </p:txBody>
      </p:sp>
    </p:spTree>
    <p:extLst>
      <p:ext uri="{BB962C8B-B14F-4D97-AF65-F5344CB8AC3E}">
        <p14:creationId xmlns:p14="http://schemas.microsoft.com/office/powerpoint/2010/main" val="176123200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91</a:t>
            </a:fld>
            <a:endParaRPr lang="en-US" dirty="0"/>
          </a:p>
        </p:txBody>
      </p:sp>
    </p:spTree>
    <p:extLst>
      <p:ext uri="{BB962C8B-B14F-4D97-AF65-F5344CB8AC3E}">
        <p14:creationId xmlns:p14="http://schemas.microsoft.com/office/powerpoint/2010/main" val="3641706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10</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5892320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92</a:t>
            </a:fld>
            <a:endParaRPr lang="en-US" dirty="0"/>
          </a:p>
        </p:txBody>
      </p:sp>
    </p:spTree>
    <p:extLst>
      <p:ext uri="{BB962C8B-B14F-4D97-AF65-F5344CB8AC3E}">
        <p14:creationId xmlns:p14="http://schemas.microsoft.com/office/powerpoint/2010/main" val="41673069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93</a:t>
            </a:fld>
            <a:endParaRPr lang="en-US" dirty="0"/>
          </a:p>
        </p:txBody>
      </p:sp>
    </p:spTree>
    <p:extLst>
      <p:ext uri="{BB962C8B-B14F-4D97-AF65-F5344CB8AC3E}">
        <p14:creationId xmlns:p14="http://schemas.microsoft.com/office/powerpoint/2010/main" val="38661853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94</a:t>
            </a:fld>
            <a:endParaRPr lang="en-US" dirty="0"/>
          </a:p>
        </p:txBody>
      </p:sp>
    </p:spTree>
    <p:extLst>
      <p:ext uri="{BB962C8B-B14F-4D97-AF65-F5344CB8AC3E}">
        <p14:creationId xmlns:p14="http://schemas.microsoft.com/office/powerpoint/2010/main" val="20596263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95</a:t>
            </a:fld>
            <a:endParaRPr lang="en-US" dirty="0"/>
          </a:p>
        </p:txBody>
      </p:sp>
    </p:spTree>
    <p:extLst>
      <p:ext uri="{BB962C8B-B14F-4D97-AF65-F5344CB8AC3E}">
        <p14:creationId xmlns:p14="http://schemas.microsoft.com/office/powerpoint/2010/main" val="177947444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96</a:t>
            </a:fld>
            <a:endParaRPr lang="en-US" dirty="0"/>
          </a:p>
        </p:txBody>
      </p:sp>
    </p:spTree>
    <p:extLst>
      <p:ext uri="{BB962C8B-B14F-4D97-AF65-F5344CB8AC3E}">
        <p14:creationId xmlns:p14="http://schemas.microsoft.com/office/powerpoint/2010/main" val="202192252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97</a:t>
            </a:fld>
            <a:endParaRPr lang="en-US" dirty="0"/>
          </a:p>
        </p:txBody>
      </p:sp>
    </p:spTree>
    <p:extLst>
      <p:ext uri="{BB962C8B-B14F-4D97-AF65-F5344CB8AC3E}">
        <p14:creationId xmlns:p14="http://schemas.microsoft.com/office/powerpoint/2010/main" val="4948152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98</a:t>
            </a:fld>
            <a:endParaRPr lang="en-US" dirty="0"/>
          </a:p>
        </p:txBody>
      </p:sp>
    </p:spTree>
    <p:extLst>
      <p:ext uri="{BB962C8B-B14F-4D97-AF65-F5344CB8AC3E}">
        <p14:creationId xmlns:p14="http://schemas.microsoft.com/office/powerpoint/2010/main" val="394069227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The EIGRP </a:t>
            </a:r>
            <a:r>
              <a:rPr lang="en-US" sz="1200" b="1" i="0" u="none" strike="noStrike" kern="1200" baseline="0" dirty="0" smtClean="0">
                <a:solidFill>
                  <a:schemeClr val="tx1"/>
                </a:solidFill>
                <a:latin typeface="Arial" charset="0"/>
                <a:ea typeface="+mn-ea"/>
                <a:cs typeface="+mn-cs"/>
              </a:rPr>
              <a:t>address-family </a:t>
            </a:r>
            <a:r>
              <a:rPr lang="en-US" sz="1200" b="0" i="0" u="none" strike="noStrike" kern="1200" baseline="0" dirty="0" smtClean="0">
                <a:solidFill>
                  <a:schemeClr val="tx1"/>
                </a:solidFill>
                <a:latin typeface="Arial" charset="0"/>
                <a:ea typeface="+mn-ea"/>
                <a:cs typeface="+mn-cs"/>
              </a:rPr>
              <a:t>command is also available under classic or basic EIGRP for both IPv4 and IPv6. Configuration is similar to named EIGRP.</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99</a:t>
            </a:fld>
            <a:endParaRPr lang="en-US" dirty="0"/>
          </a:p>
        </p:txBody>
      </p:sp>
    </p:spTree>
    <p:extLst>
      <p:ext uri="{BB962C8B-B14F-4D97-AF65-F5344CB8AC3E}">
        <p14:creationId xmlns:p14="http://schemas.microsoft.com/office/powerpoint/2010/main" val="9236807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The EIGRP autonomous system numbers for the IPv4 and IPv6 address families do not have to be the same. The only requirement is that the same autonomous system number for IPv4 and the same autonomous system number for IPv6 be used by all routers in the same EIGRP routing domain.</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100</a:t>
            </a:fld>
            <a:endParaRPr lang="en-US" dirty="0"/>
          </a:p>
        </p:txBody>
      </p:sp>
    </p:spTree>
    <p:extLst>
      <p:ext uri="{BB962C8B-B14F-4D97-AF65-F5344CB8AC3E}">
        <p14:creationId xmlns:p14="http://schemas.microsoft.com/office/powerpoint/2010/main" val="14490283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101</a:t>
            </a:fld>
            <a:endParaRPr lang="en-US" dirty="0"/>
          </a:p>
        </p:txBody>
      </p:sp>
    </p:spTree>
    <p:extLst>
      <p:ext uri="{BB962C8B-B14F-4D97-AF65-F5344CB8AC3E}">
        <p14:creationId xmlns:p14="http://schemas.microsoft.com/office/powerpoint/2010/main" val="4213168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C0C0C4"/>
                </a:solidFill>
              </a:rPr>
              <a:t>© </a:t>
            </a:r>
            <a:r>
              <a:rPr lang="en-US" sz="700" dirty="0" smtClean="0">
                <a:solidFill>
                  <a:srgbClr val="C0C0C4"/>
                </a:solidFill>
              </a:rPr>
              <a:t>2007 – 2016, </a:t>
            </a:r>
            <a:r>
              <a:rPr lang="en-US" sz="700" dirty="0">
                <a:solidFill>
                  <a:srgbClr val="C0C0C4"/>
                </a:solidFill>
              </a:rPr>
              <a:t>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C0C0C4"/>
                </a:solidFill>
              </a:rPr>
              <a:t>Cisco Public</a:t>
            </a:r>
          </a:p>
        </p:txBody>
      </p:sp>
      <p:sp>
        <p:nvSpPr>
          <p:cNvPr id="7" name="Rectangle 5"/>
          <p:cNvSpPr>
            <a:spLocks noChangeArrowheads="1"/>
          </p:cNvSpPr>
          <p:nvPr/>
        </p:nvSpPr>
        <p:spPr bwMode="auto">
          <a:xfrm>
            <a:off x="193675" y="6562725"/>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ROUTE v7 Chapter </a:t>
            </a:r>
            <a:r>
              <a:rPr lang="en-US" sz="700" dirty="0">
                <a:solidFill>
                  <a:schemeClr val="tx1"/>
                </a:solidFill>
              </a:rPr>
              <a:t>1</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smtClean="0">
                <a:solidFill>
                  <a:schemeClr val="tx1"/>
                </a:solidFill>
              </a:rPr>
              <a:t>Chapter 1</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smtClean="0"/>
              <a:t>Body Text</a:t>
            </a:r>
          </a:p>
          <a:p>
            <a:pPr lvl="1"/>
            <a:r>
              <a:rPr lang="en-US" smtClean="0"/>
              <a:t>Second Level</a:t>
            </a:r>
          </a:p>
          <a:p>
            <a:pPr lvl="2"/>
            <a:r>
              <a:rPr lang="en-US" smtClean="0"/>
              <a:t>Third Level</a:t>
            </a:r>
          </a:p>
        </p:txBody>
      </p:sp>
      <p:sp>
        <p:nvSpPr>
          <p:cNvPr id="1289224" name="Rectangle 8"/>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a:t>
            </a:r>
            <a:r>
              <a:rPr lang="en-US" sz="700" dirty="0" smtClean="0">
                <a:solidFill>
                  <a:srgbClr val="D3D3D3"/>
                </a:solidFill>
              </a:rPr>
              <a:t>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D3D3D3"/>
                </a:solidFill>
              </a:rPr>
              <a:t>Cisco Public</a:t>
            </a:r>
          </a:p>
        </p:txBody>
      </p:sp>
      <p:pic>
        <p:nvPicPr>
          <p:cNvPr id="12" name="Picture 8" descr="Rev08_Cisco_BrandBar10_060408.png"/>
          <p:cNvPicPr>
            <a:picLocks noChangeAspect="1"/>
          </p:cNvPicPr>
          <p:nvPr/>
        </p:nvPicPr>
        <p:blipFill>
          <a:blip r:embed="rId25"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Lst>
  <p:timing>
    <p:tnLst>
      <p:par>
        <p:cTn id="1" dur="indefinite" restart="never" nodeType="tmRoot"/>
      </p:par>
    </p:tnLst>
  </p:timing>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98.xml"/><Relationship Id="rId1" Type="http://schemas.openxmlformats.org/officeDocument/2006/relationships/slideLayout" Target="../slideLayouts/slideLayout4.xml"/><Relationship Id="rId4" Type="http://schemas.openxmlformats.org/officeDocument/2006/relationships/image" Target="../media/image105.emf"/></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notesSlide" Target="../notesSlides/notesSlide104.xml"/><Relationship Id="rId1" Type="http://schemas.openxmlformats.org/officeDocument/2006/relationships/slideLayout" Target="../slideLayouts/slideLayout4.xml"/><Relationship Id="rId4" Type="http://schemas.openxmlformats.org/officeDocument/2006/relationships/image" Target="../media/image111.emf"/></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notesSlide" Target="../notesSlides/notesSlide106.xml"/><Relationship Id="rId1" Type="http://schemas.openxmlformats.org/officeDocument/2006/relationships/slideLayout" Target="../slideLayouts/slideLayout4.xml"/><Relationship Id="rId4" Type="http://schemas.openxmlformats.org/officeDocument/2006/relationships/image" Target="../media/image113.emf"/></Relationships>
</file>

<file path=ppt/slides/_rels/slide109.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notesSlide" Target="../notesSlides/notesSlide108.xml"/><Relationship Id="rId1" Type="http://schemas.openxmlformats.org/officeDocument/2006/relationships/slideLayout" Target="../slideLayouts/slideLayout4.xml"/><Relationship Id="rId4" Type="http://schemas.openxmlformats.org/officeDocument/2006/relationships/image" Target="../media/image116.emf"/></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11.xml"/><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0.emf"/><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8.emf"/></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4.emf"/></Relationships>
</file>

<file path=ppt/slides/_rels/slide3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35.emf"/></Relationships>
</file>

<file path=ppt/slides/_rels/slide3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36.emf"/></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40.emf"/></Relationships>
</file>

<file path=ppt/slides/_rels/slide4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43.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4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49.emf"/></Relationships>
</file>

<file path=ppt/slides/_rels/slide5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52.xml"/><Relationship Id="rId1" Type="http://schemas.openxmlformats.org/officeDocument/2006/relationships/slideLayout" Target="../slideLayouts/slideLayout4.xml"/><Relationship Id="rId5" Type="http://schemas.openxmlformats.org/officeDocument/2006/relationships/image" Target="../media/image54.emf"/><Relationship Id="rId4" Type="http://schemas.openxmlformats.org/officeDocument/2006/relationships/image" Target="../media/image53.emf"/></Relationships>
</file>

<file path=ppt/slides/_rels/slide5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image" Target="../media/image58.emf"/><Relationship Id="rId4" Type="http://schemas.openxmlformats.org/officeDocument/2006/relationships/image" Target="../media/image57.emf"/></Relationships>
</file>

<file path=ppt/slides/_rels/slide5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60.emf"/></Relationships>
</file>

<file path=ppt/slides/_rels/slide5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66.emf"/></Relationships>
</file>

<file path=ppt/slides/_rels/slide64.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68.emf"/></Relationships>
</file>

<file path=ppt/slides/_rels/slide65.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66.xml"/><Relationship Id="rId1" Type="http://schemas.openxmlformats.org/officeDocument/2006/relationships/slideLayout" Target="../slideLayouts/slideLayout4.xml"/><Relationship Id="rId5" Type="http://schemas.openxmlformats.org/officeDocument/2006/relationships/image" Target="../media/image64.emf"/><Relationship Id="rId4" Type="http://schemas.openxmlformats.org/officeDocument/2006/relationships/image" Target="../media/image72.emf"/></Relationships>
</file>

<file path=ppt/slides/_rels/slide68.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image" Target="../media/image74.emf"/></Relationships>
</file>

<file path=ppt/slides/_rels/slide69.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image" Target="../media/image7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image" Target="../media/image78.emf"/></Relationships>
</file>

<file path=ppt/slides/_rels/slide72.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image" Target="../media/image80.e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75.xml"/><Relationship Id="rId1" Type="http://schemas.openxmlformats.org/officeDocument/2006/relationships/slideLayout" Target="../slideLayouts/slideLayout4.xml"/><Relationship Id="rId5" Type="http://schemas.openxmlformats.org/officeDocument/2006/relationships/image" Target="../media/image84.emf"/><Relationship Id="rId4" Type="http://schemas.openxmlformats.org/officeDocument/2006/relationships/image" Target="../media/image83.emf"/></Relationships>
</file>

<file path=ppt/slides/_rels/slide77.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77.xml"/><Relationship Id="rId1" Type="http://schemas.openxmlformats.org/officeDocument/2006/relationships/slideLayout" Target="../slideLayouts/slideLayout4.xml"/><Relationship Id="rId4" Type="http://schemas.openxmlformats.org/officeDocument/2006/relationships/image" Target="../media/image87.emf"/></Relationships>
</file>

<file path=ppt/slides/_rels/slide79.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78.xml"/><Relationship Id="rId1" Type="http://schemas.openxmlformats.org/officeDocument/2006/relationships/slideLayout" Target="../slideLayouts/slideLayout4.xml"/><Relationship Id="rId4" Type="http://schemas.openxmlformats.org/officeDocument/2006/relationships/image" Target="../media/image89.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87.xml"/><Relationship Id="rId1" Type="http://schemas.openxmlformats.org/officeDocument/2006/relationships/slideLayout" Target="../slideLayouts/slideLayout4.xml"/><Relationship Id="rId4" Type="http://schemas.openxmlformats.org/officeDocument/2006/relationships/image" Target="../media/image95.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notesSlide" Target="../notesSlides/notesSlide89.xml"/><Relationship Id="rId1" Type="http://schemas.openxmlformats.org/officeDocument/2006/relationships/slideLayout" Target="../slideLayouts/slideLayout4.xml"/><Relationship Id="rId4" Type="http://schemas.openxmlformats.org/officeDocument/2006/relationships/image" Target="../media/image98.emf"/></Relationships>
</file>

<file path=ppt/slides/_rels/slide9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0.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96.xml"/><Relationship Id="rId1" Type="http://schemas.openxmlformats.org/officeDocument/2006/relationships/slideLayout" Target="../slideLayouts/slideLayout4.xml"/><Relationship Id="rId4" Type="http://schemas.openxmlformats.org/officeDocument/2006/relationships/image" Target="../media/image102.emf"/></Relationships>
</file>

<file path=ppt/slides/_rels/slide99.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a:bodyPr>
          <a:lstStyle/>
          <a:p>
            <a:r>
              <a:rPr lang="en-US" sz="2800" dirty="0" smtClean="0"/>
              <a:t>Chapter 2: </a:t>
            </a:r>
            <a:br>
              <a:rPr lang="en-US" sz="2800" dirty="0" smtClean="0"/>
            </a:br>
            <a:r>
              <a:rPr lang="en-US" sz="2800" dirty="0"/>
              <a:t>EIGRP Implementation</a:t>
            </a:r>
            <a:endParaRPr lang="en-US" sz="2800" dirty="0" smtClean="0">
              <a:solidFill>
                <a:schemeClr val="folHlink"/>
              </a:solidFill>
            </a:endParaRPr>
          </a:p>
        </p:txBody>
      </p:sp>
      <p:sp>
        <p:nvSpPr>
          <p:cNvPr id="6147" name="Rectangle 3"/>
          <p:cNvSpPr>
            <a:spLocks noGrp="1" noChangeArrowheads="1"/>
          </p:cNvSpPr>
          <p:nvPr>
            <p:ph type="subTitle" idx="1"/>
          </p:nvPr>
        </p:nvSpPr>
        <p:spPr>
          <a:xfrm>
            <a:off x="311150" y="4672013"/>
            <a:ext cx="6788150" cy="658812"/>
          </a:xfrm>
        </p:spPr>
        <p:txBody>
          <a:bodyPr/>
          <a:lstStyle/>
          <a:p>
            <a:r>
              <a:rPr lang="en-US" sz="2400" dirty="0" smtClean="0"/>
              <a:t>CCNP  ROUTE: Implementing IP Routing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EIGRP Reliable </a:t>
            </a:r>
            <a:r>
              <a:rPr lang="en-US" dirty="0" smtClean="0"/>
              <a:t>Transport</a:t>
            </a:r>
            <a:r>
              <a:rPr lang="en-US" dirty="0"/>
              <a:t/>
            </a:r>
            <a:br>
              <a:rPr lang="en-US" dirty="0"/>
            </a:br>
            <a:endParaRPr lang="en-US" dirty="0" smtClean="0"/>
          </a:p>
        </p:txBody>
      </p:sp>
      <p:sp>
        <p:nvSpPr>
          <p:cNvPr id="6" name="Content Placeholder 5"/>
          <p:cNvSpPr>
            <a:spLocks noGrp="1"/>
          </p:cNvSpPr>
          <p:nvPr>
            <p:ph idx="1"/>
          </p:nvPr>
        </p:nvSpPr>
        <p:spPr/>
        <p:txBody>
          <a:bodyPr>
            <a:normAutofit/>
          </a:bodyPr>
          <a:lstStyle/>
          <a:p>
            <a:r>
              <a:rPr lang="en-US" dirty="0"/>
              <a:t>EIGRP runs directly above the IP layer as its own </a:t>
            </a:r>
            <a:r>
              <a:rPr lang="en-US" dirty="0" smtClean="0"/>
              <a:t>protocol, numbered </a:t>
            </a:r>
            <a:r>
              <a:rPr lang="en-US" dirty="0"/>
              <a:t>88. </a:t>
            </a:r>
            <a:endParaRPr lang="en-US" dirty="0" smtClean="0"/>
          </a:p>
          <a:p>
            <a:r>
              <a:rPr lang="en-US" dirty="0" smtClean="0"/>
              <a:t>RTP </a:t>
            </a:r>
            <a:r>
              <a:rPr lang="en-US" dirty="0"/>
              <a:t>is the component of the EIGRP responsible for guaranteed, </a:t>
            </a:r>
            <a:r>
              <a:rPr lang="en-US" dirty="0" smtClean="0"/>
              <a:t>ordered delivery </a:t>
            </a:r>
            <a:r>
              <a:rPr lang="en-US" dirty="0"/>
              <a:t>of EIGRP packets to all neighbors. </a:t>
            </a:r>
            <a:endParaRPr lang="en-US" dirty="0" smtClean="0"/>
          </a:p>
          <a:p>
            <a:r>
              <a:rPr lang="en-US" dirty="0" smtClean="0"/>
              <a:t>It </a:t>
            </a:r>
            <a:r>
              <a:rPr lang="en-US" dirty="0"/>
              <a:t>supports intermixed transmission </a:t>
            </a:r>
            <a:r>
              <a:rPr lang="en-US" dirty="0" smtClean="0"/>
              <a:t>of multicast </a:t>
            </a:r>
            <a:r>
              <a:rPr lang="en-US" dirty="0"/>
              <a:t>or unicast packets</a:t>
            </a:r>
            <a:r>
              <a:rPr lang="en-US" dirty="0" smtClean="0"/>
              <a:t>.</a:t>
            </a:r>
          </a:p>
        </p:txBody>
      </p:sp>
      <p:pic>
        <p:nvPicPr>
          <p:cNvPr id="2" name="Picture 1"/>
          <p:cNvPicPr>
            <a:picLocks noChangeAspect="1"/>
          </p:cNvPicPr>
          <p:nvPr/>
        </p:nvPicPr>
        <p:blipFill>
          <a:blip r:embed="rId3"/>
          <a:stretch>
            <a:fillRect/>
          </a:stretch>
        </p:blipFill>
        <p:spPr>
          <a:xfrm>
            <a:off x="1932212" y="3833411"/>
            <a:ext cx="5214731" cy="2338422"/>
          </a:xfrm>
          <a:prstGeom prst="rect">
            <a:avLst/>
          </a:prstGeom>
        </p:spPr>
      </p:pic>
    </p:spTree>
    <p:extLst>
      <p:ext uri="{BB962C8B-B14F-4D97-AF65-F5344CB8AC3E}">
        <p14:creationId xmlns:p14="http://schemas.microsoft.com/office/powerpoint/2010/main" val="3536068481"/>
      </p:ext>
    </p:extLst>
  </p:cSld>
  <p:clrMapOvr>
    <a:masterClrMapping/>
  </p:clrMapOvr>
  <p:transition spd="med"/>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EIGRP for IPv6 Address Family</a:t>
            </a:r>
          </a:p>
        </p:txBody>
      </p:sp>
      <p:pic>
        <p:nvPicPr>
          <p:cNvPr id="5" name="Content Placeholder 4"/>
          <p:cNvPicPr>
            <a:picLocks noGrp="1" noChangeAspect="1"/>
          </p:cNvPicPr>
          <p:nvPr>
            <p:ph idx="1"/>
          </p:nvPr>
        </p:nvPicPr>
        <p:blipFill>
          <a:blip r:embed="rId3"/>
          <a:stretch>
            <a:fillRect/>
          </a:stretch>
        </p:blipFill>
        <p:spPr>
          <a:xfrm>
            <a:off x="280987" y="923498"/>
            <a:ext cx="8520113" cy="1606800"/>
          </a:xfrm>
          <a:prstGeom prst="rect">
            <a:avLst/>
          </a:prstGeom>
        </p:spPr>
      </p:pic>
      <p:pic>
        <p:nvPicPr>
          <p:cNvPr id="7" name="Picture 6"/>
          <p:cNvPicPr>
            <a:picLocks noChangeAspect="1"/>
          </p:cNvPicPr>
          <p:nvPr/>
        </p:nvPicPr>
        <p:blipFill>
          <a:blip r:embed="rId4"/>
          <a:stretch>
            <a:fillRect/>
          </a:stretch>
        </p:blipFill>
        <p:spPr>
          <a:xfrm>
            <a:off x="565122" y="3642025"/>
            <a:ext cx="7950256" cy="2608427"/>
          </a:xfrm>
          <a:prstGeom prst="rect">
            <a:avLst/>
          </a:prstGeom>
        </p:spPr>
      </p:pic>
      <p:sp>
        <p:nvSpPr>
          <p:cNvPr id="8" name="Rectangle 7"/>
          <p:cNvSpPr/>
          <p:nvPr/>
        </p:nvSpPr>
        <p:spPr>
          <a:xfrm>
            <a:off x="279400" y="2790696"/>
            <a:ext cx="8521700" cy="590931"/>
          </a:xfrm>
          <a:prstGeom prst="rect">
            <a:avLst/>
          </a:prstGeom>
        </p:spPr>
        <p:txBody>
          <a:bodyPr wrap="square">
            <a:spAutoFit/>
          </a:bodyPr>
          <a:lstStyle/>
          <a:p>
            <a:pPr algn="l"/>
            <a:r>
              <a:rPr lang="en-US" sz="1800" b="1" dirty="0">
                <a:latin typeface="Consolas" panose="020B0609020204030204" pitchFamily="49" charset="0"/>
                <a:cs typeface="Consolas" panose="020B0609020204030204" pitchFamily="49" charset="0"/>
              </a:rPr>
              <a:t>address-family ipv6 </a:t>
            </a:r>
            <a:r>
              <a:rPr lang="en-US" sz="1800" dirty="0">
                <a:latin typeface="Consolas" panose="020B0609020204030204" pitchFamily="49" charset="0"/>
                <a:cs typeface="Consolas" panose="020B0609020204030204" pitchFamily="49" charset="0"/>
              </a:rPr>
              <a:t>[ </a:t>
            </a:r>
            <a:r>
              <a:rPr lang="en-US" sz="1800" b="1" dirty="0">
                <a:latin typeface="Consolas" panose="020B0609020204030204" pitchFamily="49" charset="0"/>
                <a:cs typeface="Consolas" panose="020B0609020204030204" pitchFamily="49" charset="0"/>
              </a:rPr>
              <a:t>unicast </a:t>
            </a:r>
            <a:r>
              <a:rPr lang="en-US" sz="1800" dirty="0">
                <a:latin typeface="Consolas" panose="020B0609020204030204" pitchFamily="49" charset="0"/>
                <a:cs typeface="Consolas" panose="020B0609020204030204" pitchFamily="49" charset="0"/>
              </a:rPr>
              <a:t>] [ </a:t>
            </a:r>
            <a:r>
              <a:rPr lang="en-US" sz="1800" b="1" dirty="0" err="1">
                <a:latin typeface="Consolas" panose="020B0609020204030204" pitchFamily="49" charset="0"/>
                <a:cs typeface="Consolas" panose="020B0609020204030204" pitchFamily="49" charset="0"/>
              </a:rPr>
              <a:t>vrf</a:t>
            </a:r>
            <a:r>
              <a:rPr lang="en-US" sz="1800" b="1" dirty="0">
                <a:latin typeface="Consolas" panose="020B0609020204030204" pitchFamily="49" charset="0"/>
                <a:cs typeface="Consolas" panose="020B0609020204030204" pitchFamily="49" charset="0"/>
              </a:rPr>
              <a:t> </a:t>
            </a:r>
            <a:r>
              <a:rPr lang="en-US" sz="1800" i="1" dirty="0" err="1">
                <a:latin typeface="Consolas" panose="020B0609020204030204" pitchFamily="49" charset="0"/>
                <a:cs typeface="Consolas" panose="020B0609020204030204" pitchFamily="49" charset="0"/>
              </a:rPr>
              <a:t>vrf</a:t>
            </a:r>
            <a:r>
              <a:rPr lang="en-US" sz="1800" i="1" dirty="0">
                <a:latin typeface="Consolas" panose="020B0609020204030204" pitchFamily="49" charset="0"/>
                <a:cs typeface="Consolas" panose="020B0609020204030204" pitchFamily="49" charset="0"/>
              </a:rPr>
              <a:t>-name </a:t>
            </a:r>
            <a:r>
              <a:rPr lang="en-US" sz="1800" dirty="0">
                <a:latin typeface="Consolas" panose="020B0609020204030204" pitchFamily="49" charset="0"/>
                <a:cs typeface="Consolas" panose="020B0609020204030204" pitchFamily="49" charset="0"/>
              </a:rPr>
              <a:t>] </a:t>
            </a:r>
            <a:r>
              <a:rPr lang="en-US" sz="1800" b="1" dirty="0">
                <a:latin typeface="Consolas" panose="020B0609020204030204" pitchFamily="49" charset="0"/>
                <a:cs typeface="Consolas" panose="020B0609020204030204" pitchFamily="49" charset="0"/>
              </a:rPr>
              <a:t>autonomous-system </a:t>
            </a:r>
            <a:r>
              <a:rPr lang="en-US" sz="1800" i="1" dirty="0" smtClean="0">
                <a:latin typeface="Consolas" panose="020B0609020204030204" pitchFamily="49" charset="0"/>
                <a:cs typeface="Consolas" panose="020B0609020204030204" pitchFamily="49" charset="0"/>
              </a:rPr>
              <a:t>as-number</a:t>
            </a:r>
            <a:endParaRPr lang="en-US" sz="6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570178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EIGRP for IPv6 Address Family</a:t>
            </a:r>
          </a:p>
        </p:txBody>
      </p:sp>
      <p:sp>
        <p:nvSpPr>
          <p:cNvPr id="3" name="Content Placeholder 2"/>
          <p:cNvSpPr>
            <a:spLocks noGrp="1"/>
          </p:cNvSpPr>
          <p:nvPr>
            <p:ph idx="1"/>
          </p:nvPr>
        </p:nvSpPr>
        <p:spPr/>
        <p:txBody>
          <a:bodyPr>
            <a:normAutofit/>
          </a:bodyPr>
          <a:lstStyle/>
          <a:p>
            <a:r>
              <a:rPr lang="en-US" dirty="0" smtClean="0"/>
              <a:t>IPv6 </a:t>
            </a:r>
            <a:r>
              <a:rPr lang="en-US" dirty="0"/>
              <a:t>EIGRP neighbor relationship gets established as soon as you </a:t>
            </a:r>
            <a:r>
              <a:rPr lang="en-US" dirty="0" smtClean="0"/>
              <a:t>define the </a:t>
            </a:r>
            <a:r>
              <a:rPr lang="en-US" dirty="0"/>
              <a:t>IPv6 address family. </a:t>
            </a:r>
          </a:p>
          <a:p>
            <a:r>
              <a:rPr lang="en-US" dirty="0"/>
              <a:t>All IPv6-enabled interfaces are automatically included in the EIGRP for IPv6 process.</a:t>
            </a:r>
          </a:p>
          <a:p>
            <a:r>
              <a:rPr lang="en-US" dirty="0"/>
              <a:t>The IPv6 address family configuration will show up in the running configuration as a </a:t>
            </a:r>
            <a:r>
              <a:rPr lang="en-US" dirty="0" smtClean="0"/>
              <a:t>unicast address </a:t>
            </a:r>
            <a:r>
              <a:rPr lang="en-US" dirty="0"/>
              <a:t>family by default.</a:t>
            </a:r>
          </a:p>
          <a:p>
            <a:r>
              <a:rPr lang="en-US" dirty="0"/>
              <a:t>You can configure or remove individual interfaces from the EIGRP for IPv6 process </a:t>
            </a:r>
            <a:r>
              <a:rPr lang="en-US" dirty="0" smtClean="0"/>
              <a:t>by using </a:t>
            </a:r>
            <a:r>
              <a:rPr lang="en-US" dirty="0"/>
              <a:t>the </a:t>
            </a:r>
            <a:r>
              <a:rPr lang="en-US" b="1" dirty="0" err="1"/>
              <a:t>af</a:t>
            </a:r>
            <a:r>
              <a:rPr lang="en-US" b="1" dirty="0"/>
              <a:t>-interface </a:t>
            </a:r>
            <a:r>
              <a:rPr lang="en-US" i="1" dirty="0"/>
              <a:t>interface-type interface number </a:t>
            </a:r>
            <a:r>
              <a:rPr lang="en-US" dirty="0"/>
              <a:t>command in address </a:t>
            </a:r>
            <a:r>
              <a:rPr lang="en-US" dirty="0" smtClean="0"/>
              <a:t>family configuration</a:t>
            </a:r>
            <a:r>
              <a:rPr lang="en-US" dirty="0"/>
              <a:t> </a:t>
            </a:r>
            <a:r>
              <a:rPr lang="en-US" dirty="0" smtClean="0"/>
              <a:t>mode</a:t>
            </a:r>
          </a:p>
        </p:txBody>
      </p:sp>
    </p:spTree>
    <p:extLst>
      <p:ext uri="{BB962C8B-B14F-4D97-AF65-F5344CB8AC3E}">
        <p14:creationId xmlns:p14="http://schemas.microsoft.com/office/powerpoint/2010/main" val="139846386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EIGRP for IPv6 Address Family</a:t>
            </a:r>
          </a:p>
        </p:txBody>
      </p:sp>
      <p:sp>
        <p:nvSpPr>
          <p:cNvPr id="3" name="Content Placeholder 2"/>
          <p:cNvSpPr>
            <a:spLocks noGrp="1"/>
          </p:cNvSpPr>
          <p:nvPr>
            <p:ph idx="1"/>
          </p:nvPr>
        </p:nvSpPr>
        <p:spPr/>
        <p:txBody>
          <a:bodyPr/>
          <a:lstStyle/>
          <a:p>
            <a:endParaRPr lang="en-US" sz="2000" b="1" dirty="0" smtClean="0">
              <a:latin typeface="Consolas" panose="020B0609020204030204" pitchFamily="49" charset="0"/>
              <a:cs typeface="Consolas" panose="020B0609020204030204" pitchFamily="49" charset="0"/>
            </a:endParaRPr>
          </a:p>
          <a:p>
            <a:endParaRPr lang="en-US" sz="2000" b="1" dirty="0">
              <a:latin typeface="Consolas" panose="020B0609020204030204" pitchFamily="49" charset="0"/>
              <a:cs typeface="Consolas" panose="020B0609020204030204" pitchFamily="49" charset="0"/>
            </a:endParaRPr>
          </a:p>
          <a:p>
            <a:r>
              <a:rPr lang="en-US" sz="2000" b="1" dirty="0" err="1" smtClean="0">
                <a:latin typeface="Consolas" panose="020B0609020204030204" pitchFamily="49" charset="0"/>
                <a:cs typeface="Consolas" panose="020B0609020204030204" pitchFamily="49" charset="0"/>
              </a:rPr>
              <a:t>af</a:t>
            </a:r>
            <a:r>
              <a:rPr lang="en-US" sz="2000" b="1" dirty="0" smtClean="0">
                <a:latin typeface="Consolas" panose="020B0609020204030204" pitchFamily="49" charset="0"/>
                <a:cs typeface="Consolas" panose="020B0609020204030204" pitchFamily="49" charset="0"/>
              </a:rPr>
              <a:t>-interface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default </a:t>
            </a:r>
            <a:r>
              <a:rPr lang="en-US" sz="2000" dirty="0">
                <a:latin typeface="Consolas" panose="020B0609020204030204" pitchFamily="49" charset="0"/>
                <a:cs typeface="Consolas" panose="020B0609020204030204" pitchFamily="49" charset="0"/>
              </a:rPr>
              <a:t>| </a:t>
            </a:r>
            <a:r>
              <a:rPr lang="en-US" sz="2000" i="1" dirty="0">
                <a:latin typeface="Consolas" panose="020B0609020204030204" pitchFamily="49" charset="0"/>
                <a:cs typeface="Consolas" panose="020B0609020204030204" pitchFamily="49" charset="0"/>
              </a:rPr>
              <a:t>interface-type interface number </a:t>
            </a:r>
            <a:r>
              <a:rPr lang="en-US" sz="2000" dirty="0">
                <a:latin typeface="Consolas" panose="020B0609020204030204" pitchFamily="49" charset="0"/>
                <a:cs typeface="Consolas" panose="020B0609020204030204" pitchFamily="49" charset="0"/>
              </a:rPr>
              <a:t>}</a:t>
            </a:r>
          </a:p>
          <a:p>
            <a:endParaRPr lang="en-US" dirty="0"/>
          </a:p>
        </p:txBody>
      </p:sp>
      <p:pic>
        <p:nvPicPr>
          <p:cNvPr id="4" name="Picture 3"/>
          <p:cNvPicPr>
            <a:picLocks noChangeAspect="1"/>
          </p:cNvPicPr>
          <p:nvPr/>
        </p:nvPicPr>
        <p:blipFill>
          <a:blip r:embed="rId3"/>
          <a:stretch>
            <a:fillRect/>
          </a:stretch>
        </p:blipFill>
        <p:spPr>
          <a:xfrm>
            <a:off x="279400" y="2881813"/>
            <a:ext cx="8551572" cy="2307789"/>
          </a:xfrm>
          <a:prstGeom prst="rect">
            <a:avLst/>
          </a:prstGeom>
        </p:spPr>
      </p:pic>
    </p:spTree>
    <p:extLst>
      <p:ext uri="{BB962C8B-B14F-4D97-AF65-F5344CB8AC3E}">
        <p14:creationId xmlns:p14="http://schemas.microsoft.com/office/powerpoint/2010/main" val="53409800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Disabling EIGRP for IPv6 on an Interface</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79400" y="2925193"/>
            <a:ext cx="8696853" cy="1408197"/>
          </a:xfrm>
          <a:prstGeom prst="rect">
            <a:avLst/>
          </a:prstGeom>
        </p:spPr>
      </p:pic>
    </p:spTree>
    <p:extLst>
      <p:ext uri="{BB962C8B-B14F-4D97-AF65-F5344CB8AC3E}">
        <p14:creationId xmlns:p14="http://schemas.microsoft.com/office/powerpoint/2010/main" val="70832190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Named </a:t>
            </a:r>
            <a:r>
              <a:rPr lang="en-US" dirty="0"/>
              <a:t>EIGRP </a:t>
            </a:r>
            <a:r>
              <a:rPr lang="en-US" dirty="0" smtClean="0"/>
              <a:t>Final </a:t>
            </a:r>
            <a:r>
              <a:rPr lang="en-US" dirty="0" err="1" smtClean="0"/>
              <a:t>Config</a:t>
            </a:r>
            <a:endParaRPr lang="en-US" dirty="0"/>
          </a:p>
        </p:txBody>
      </p:sp>
      <p:pic>
        <p:nvPicPr>
          <p:cNvPr id="5" name="Content Placeholder 4"/>
          <p:cNvPicPr>
            <a:picLocks noGrp="1" noChangeAspect="1"/>
          </p:cNvPicPr>
          <p:nvPr>
            <p:ph idx="1"/>
          </p:nvPr>
        </p:nvPicPr>
        <p:blipFill>
          <a:blip r:embed="rId3"/>
          <a:stretch>
            <a:fillRect/>
          </a:stretch>
        </p:blipFill>
        <p:spPr>
          <a:xfrm>
            <a:off x="279400" y="1530849"/>
            <a:ext cx="8520113" cy="4436065"/>
          </a:xfrm>
          <a:prstGeom prst="rect">
            <a:avLst/>
          </a:prstGeom>
        </p:spPr>
      </p:pic>
    </p:spTree>
    <p:extLst>
      <p:ext uri="{BB962C8B-B14F-4D97-AF65-F5344CB8AC3E}">
        <p14:creationId xmlns:p14="http://schemas.microsoft.com/office/powerpoint/2010/main" val="77292939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EIGRP Summarization in Named </a:t>
            </a:r>
            <a:r>
              <a:rPr lang="en-US" dirty="0" smtClean="0"/>
              <a:t>Configuration</a:t>
            </a:r>
            <a:endParaRPr lang="en-US" dirty="0"/>
          </a:p>
        </p:txBody>
      </p:sp>
      <p:pic>
        <p:nvPicPr>
          <p:cNvPr id="4" name="Content Placeholder 3"/>
          <p:cNvPicPr>
            <a:picLocks noGrp="1" noChangeAspect="1"/>
          </p:cNvPicPr>
          <p:nvPr>
            <p:ph idx="1"/>
          </p:nvPr>
        </p:nvPicPr>
        <p:blipFill>
          <a:blip r:embed="rId3"/>
          <a:stretch>
            <a:fillRect/>
          </a:stretch>
        </p:blipFill>
        <p:spPr>
          <a:xfrm>
            <a:off x="279400" y="2659452"/>
            <a:ext cx="8520113" cy="2178859"/>
          </a:xfrm>
          <a:prstGeom prst="rect">
            <a:avLst/>
          </a:prstGeom>
        </p:spPr>
      </p:pic>
    </p:spTree>
    <p:extLst>
      <p:ext uri="{BB962C8B-B14F-4D97-AF65-F5344CB8AC3E}">
        <p14:creationId xmlns:p14="http://schemas.microsoft.com/office/powerpoint/2010/main" val="217243156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Configuring </a:t>
            </a:r>
            <a:r>
              <a:rPr lang="en-US" dirty="0" smtClean="0"/>
              <a:t>IPv6 </a:t>
            </a:r>
            <a:r>
              <a:rPr lang="en-US" dirty="0"/>
              <a:t>Passive</a:t>
            </a:r>
            <a:r>
              <a:rPr lang="en-US" dirty="0" smtClean="0"/>
              <a:t> Interfaces</a:t>
            </a:r>
            <a:endParaRPr lang="en-US" dirty="0"/>
          </a:p>
        </p:txBody>
      </p:sp>
      <p:sp>
        <p:nvSpPr>
          <p:cNvPr id="3" name="Content Placeholder 2"/>
          <p:cNvSpPr>
            <a:spLocks noGrp="1"/>
          </p:cNvSpPr>
          <p:nvPr>
            <p:ph idx="1"/>
          </p:nvPr>
        </p:nvSpPr>
        <p:spPr/>
        <p:txBody>
          <a:bodyPr/>
          <a:lstStyle/>
          <a:p>
            <a:endParaRPr lang="en-US" dirty="0"/>
          </a:p>
        </p:txBody>
      </p:sp>
      <p:grpSp>
        <p:nvGrpSpPr>
          <p:cNvPr id="6" name="Group 5"/>
          <p:cNvGrpSpPr/>
          <p:nvPr/>
        </p:nvGrpSpPr>
        <p:grpSpPr>
          <a:xfrm>
            <a:off x="279400" y="1957588"/>
            <a:ext cx="8603357" cy="3223922"/>
            <a:chOff x="-326341" y="2754840"/>
            <a:chExt cx="9809561" cy="3675921"/>
          </a:xfrm>
        </p:grpSpPr>
        <p:pic>
          <p:nvPicPr>
            <p:cNvPr id="4" name="Picture 3"/>
            <p:cNvPicPr>
              <a:picLocks noChangeAspect="1"/>
            </p:cNvPicPr>
            <p:nvPr/>
          </p:nvPicPr>
          <p:blipFill>
            <a:blip r:embed="rId3"/>
            <a:stretch>
              <a:fillRect/>
            </a:stretch>
          </p:blipFill>
          <p:spPr>
            <a:xfrm>
              <a:off x="-326341" y="2754840"/>
              <a:ext cx="9796682" cy="1348320"/>
            </a:xfrm>
            <a:prstGeom prst="rect">
              <a:avLst/>
            </a:prstGeom>
          </p:spPr>
        </p:pic>
        <p:pic>
          <p:nvPicPr>
            <p:cNvPr id="5" name="Picture 4"/>
            <p:cNvPicPr>
              <a:picLocks noChangeAspect="1"/>
            </p:cNvPicPr>
            <p:nvPr/>
          </p:nvPicPr>
          <p:blipFill>
            <a:blip r:embed="rId4"/>
            <a:stretch>
              <a:fillRect/>
            </a:stretch>
          </p:blipFill>
          <p:spPr>
            <a:xfrm>
              <a:off x="-313462" y="4090281"/>
              <a:ext cx="9796682" cy="2340480"/>
            </a:xfrm>
            <a:prstGeom prst="rect">
              <a:avLst/>
            </a:prstGeom>
          </p:spPr>
        </p:pic>
      </p:grpSp>
    </p:spTree>
    <p:extLst>
      <p:ext uri="{BB962C8B-B14F-4D97-AF65-F5344CB8AC3E}">
        <p14:creationId xmlns:p14="http://schemas.microsoft.com/office/powerpoint/2010/main" val="14026673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Named EIGRP Configuration </a:t>
            </a:r>
            <a:r>
              <a:rPr lang="en-US" dirty="0" smtClean="0"/>
              <a:t>Modes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a:t>
            </a:r>
            <a:r>
              <a:rPr lang="en-US" dirty="0" smtClean="0"/>
              <a:t>hree </a:t>
            </a:r>
            <a:r>
              <a:rPr lang="en-US" dirty="0"/>
              <a:t>different configuration </a:t>
            </a:r>
            <a:r>
              <a:rPr lang="en-US" dirty="0" smtClean="0"/>
              <a:t>modes:</a:t>
            </a:r>
          </a:p>
          <a:p>
            <a:r>
              <a:rPr lang="en-US" b="1" dirty="0" smtClean="0"/>
              <a:t>Address family configuration mode</a:t>
            </a:r>
          </a:p>
          <a:p>
            <a:pPr lvl="1"/>
            <a:r>
              <a:rPr lang="en-US" dirty="0" smtClean="0"/>
              <a:t>General EIGRP configuration commands for selected </a:t>
            </a:r>
            <a:r>
              <a:rPr lang="en-US" dirty="0"/>
              <a:t>address family are entered under address family configuration mode. </a:t>
            </a:r>
            <a:r>
              <a:rPr lang="en-US" dirty="0" smtClean="0"/>
              <a:t>Here you </a:t>
            </a:r>
            <a:r>
              <a:rPr lang="en-US" dirty="0"/>
              <a:t>can configure the router ID and define network </a:t>
            </a:r>
            <a:r>
              <a:rPr lang="en-US" dirty="0" smtClean="0"/>
              <a:t>statements and also </a:t>
            </a:r>
            <a:r>
              <a:rPr lang="en-US" dirty="0"/>
              <a:t>configure router as an EIGRP stub.</a:t>
            </a:r>
          </a:p>
          <a:p>
            <a:pPr lvl="1"/>
            <a:r>
              <a:rPr lang="en-US" dirty="0"/>
              <a:t>Address family configuration mode gives you access to two additional </a:t>
            </a:r>
            <a:r>
              <a:rPr lang="en-US" dirty="0" smtClean="0"/>
              <a:t>configuration modes</a:t>
            </a:r>
            <a:r>
              <a:rPr lang="en-US" dirty="0"/>
              <a:t>: address family interface configuration mode and address family </a:t>
            </a:r>
            <a:r>
              <a:rPr lang="en-US" dirty="0" smtClean="0"/>
              <a:t>topology configuration </a:t>
            </a:r>
            <a:r>
              <a:rPr lang="en-US" dirty="0"/>
              <a:t>mode.</a:t>
            </a:r>
          </a:p>
          <a:p>
            <a:r>
              <a:rPr lang="en-US" b="1" dirty="0" smtClean="0"/>
              <a:t>Address </a:t>
            </a:r>
            <a:r>
              <a:rPr lang="en-US" b="1" dirty="0"/>
              <a:t>family </a:t>
            </a:r>
            <a:r>
              <a:rPr lang="en-US" b="1" dirty="0" smtClean="0"/>
              <a:t>interface configuration mode</a:t>
            </a:r>
            <a:endParaRPr lang="en-US" dirty="0"/>
          </a:p>
          <a:p>
            <a:pPr lvl="1"/>
            <a:r>
              <a:rPr lang="en-US" dirty="0" smtClean="0"/>
              <a:t>You </a:t>
            </a:r>
            <a:r>
              <a:rPr lang="en-US" dirty="0"/>
              <a:t>should use address family interface configuration </a:t>
            </a:r>
            <a:r>
              <a:rPr lang="en-US" dirty="0" smtClean="0"/>
              <a:t>mode for </a:t>
            </a:r>
            <a:r>
              <a:rPr lang="en-US" dirty="0"/>
              <a:t>all those commands that you have previously configured directly under </a:t>
            </a:r>
            <a:r>
              <a:rPr lang="en-US" dirty="0" smtClean="0"/>
              <a:t>interfaces. Most </a:t>
            </a:r>
            <a:r>
              <a:rPr lang="en-US" dirty="0"/>
              <a:t>common options are setting summarization with the </a:t>
            </a:r>
            <a:r>
              <a:rPr lang="en-US" b="1" dirty="0" smtClean="0"/>
              <a:t>summary-address </a:t>
            </a:r>
            <a:r>
              <a:rPr lang="en-US" dirty="0" smtClean="0"/>
              <a:t>command </a:t>
            </a:r>
            <a:r>
              <a:rPr lang="en-US" dirty="0"/>
              <a:t>or marking interfaces as passive using </a:t>
            </a:r>
            <a:r>
              <a:rPr lang="en-US" b="1" dirty="0"/>
              <a:t>passive-interface </a:t>
            </a:r>
            <a:r>
              <a:rPr lang="en-US" dirty="0"/>
              <a:t>command. </a:t>
            </a:r>
            <a:r>
              <a:rPr lang="en-US" dirty="0" smtClean="0"/>
              <a:t>You can </a:t>
            </a:r>
            <a:r>
              <a:rPr lang="en-US" dirty="0"/>
              <a:t>also modify default hello and hold-time timers</a:t>
            </a:r>
            <a:r>
              <a:rPr lang="en-US" dirty="0" smtClean="0"/>
              <a:t>.</a:t>
            </a:r>
          </a:p>
          <a:p>
            <a:r>
              <a:rPr lang="en-US" b="1" dirty="0" smtClean="0"/>
              <a:t>Address </a:t>
            </a:r>
            <a:r>
              <a:rPr lang="en-US" b="1" dirty="0"/>
              <a:t>family topology configuration </a:t>
            </a:r>
            <a:r>
              <a:rPr lang="en-US" b="1" dirty="0" smtClean="0"/>
              <a:t>mode</a:t>
            </a:r>
          </a:p>
          <a:p>
            <a:pPr lvl="1"/>
            <a:r>
              <a:rPr lang="en-US" dirty="0" smtClean="0"/>
              <a:t>Address </a:t>
            </a:r>
            <a:r>
              <a:rPr lang="en-US" dirty="0"/>
              <a:t>family topology </a:t>
            </a:r>
            <a:r>
              <a:rPr lang="en-US" dirty="0" smtClean="0"/>
              <a:t>configuration mode </a:t>
            </a:r>
            <a:r>
              <a:rPr lang="en-US" dirty="0"/>
              <a:t>gathers all configuration options that directly impact the EIGRP </a:t>
            </a:r>
            <a:r>
              <a:rPr lang="en-US" dirty="0" smtClean="0"/>
              <a:t>topology table</a:t>
            </a:r>
            <a:r>
              <a:rPr lang="en-US" dirty="0"/>
              <a:t>. Here you can set load-balancing parameters such as </a:t>
            </a:r>
            <a:r>
              <a:rPr lang="en-US" b="1" dirty="0"/>
              <a:t>variance </a:t>
            </a:r>
            <a:r>
              <a:rPr lang="en-US" dirty="0"/>
              <a:t>and </a:t>
            </a:r>
            <a:r>
              <a:rPr lang="en-US" b="1" dirty="0" smtClean="0"/>
              <a:t>maximum-paths, </a:t>
            </a:r>
            <a:r>
              <a:rPr lang="en-US" dirty="0" smtClean="0"/>
              <a:t>or </a:t>
            </a:r>
            <a:r>
              <a:rPr lang="en-US" dirty="0"/>
              <a:t>you can redistribute static routes using the </a:t>
            </a:r>
            <a:r>
              <a:rPr lang="en-US" b="1" dirty="0"/>
              <a:t>redistribute </a:t>
            </a:r>
            <a:r>
              <a:rPr lang="en-US" dirty="0"/>
              <a:t>command.</a:t>
            </a:r>
          </a:p>
        </p:txBody>
      </p:sp>
    </p:spTree>
    <p:extLst>
      <p:ext uri="{BB962C8B-B14F-4D97-AF65-F5344CB8AC3E}">
        <p14:creationId xmlns:p14="http://schemas.microsoft.com/office/powerpoint/2010/main" val="31388109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 Family Configuration Mode</a:t>
            </a:r>
          </a:p>
        </p:txBody>
      </p:sp>
      <p:sp>
        <p:nvSpPr>
          <p:cNvPr id="3" name="Content Placeholder 2"/>
          <p:cNvSpPr>
            <a:spLocks noGrp="1"/>
          </p:cNvSpPr>
          <p:nvPr>
            <p:ph idx="1"/>
          </p:nvPr>
        </p:nvSpPr>
        <p:spPr/>
        <p:txBody>
          <a:bodyPr/>
          <a:lstStyle/>
          <a:p>
            <a:endParaRPr lang="en-US" dirty="0"/>
          </a:p>
        </p:txBody>
      </p:sp>
      <p:grpSp>
        <p:nvGrpSpPr>
          <p:cNvPr id="7" name="Group 6"/>
          <p:cNvGrpSpPr/>
          <p:nvPr/>
        </p:nvGrpSpPr>
        <p:grpSpPr>
          <a:xfrm>
            <a:off x="463639" y="1173785"/>
            <a:ext cx="8440031" cy="5150508"/>
            <a:chOff x="-326341" y="2266077"/>
            <a:chExt cx="9796682" cy="5978401"/>
          </a:xfrm>
        </p:grpSpPr>
        <p:pic>
          <p:nvPicPr>
            <p:cNvPr id="5" name="Picture 4"/>
            <p:cNvPicPr>
              <a:picLocks noChangeAspect="1"/>
            </p:cNvPicPr>
            <p:nvPr/>
          </p:nvPicPr>
          <p:blipFill>
            <a:blip r:embed="rId3"/>
            <a:stretch>
              <a:fillRect/>
            </a:stretch>
          </p:blipFill>
          <p:spPr>
            <a:xfrm>
              <a:off x="-326341" y="2266077"/>
              <a:ext cx="9796682" cy="1450080"/>
            </a:xfrm>
            <a:prstGeom prst="rect">
              <a:avLst/>
            </a:prstGeom>
          </p:spPr>
        </p:pic>
        <p:pic>
          <p:nvPicPr>
            <p:cNvPr id="6" name="Picture 5"/>
            <p:cNvPicPr>
              <a:picLocks noChangeAspect="1"/>
            </p:cNvPicPr>
            <p:nvPr/>
          </p:nvPicPr>
          <p:blipFill>
            <a:blip r:embed="rId4"/>
            <a:stretch>
              <a:fillRect/>
            </a:stretch>
          </p:blipFill>
          <p:spPr>
            <a:xfrm>
              <a:off x="-326341" y="3716157"/>
              <a:ext cx="9796682" cy="4528321"/>
            </a:xfrm>
            <a:prstGeom prst="rect">
              <a:avLst/>
            </a:prstGeom>
          </p:spPr>
        </p:pic>
      </p:grpSp>
    </p:spTree>
    <p:extLst>
      <p:ext uri="{BB962C8B-B14F-4D97-AF65-F5344CB8AC3E}">
        <p14:creationId xmlns:p14="http://schemas.microsoft.com/office/powerpoint/2010/main" val="360890999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Address Family Interface Configuration Mode</a:t>
            </a:r>
          </a:p>
        </p:txBody>
      </p:sp>
      <p:pic>
        <p:nvPicPr>
          <p:cNvPr id="4" name="Content Placeholder 3"/>
          <p:cNvPicPr>
            <a:picLocks noGrp="1" noChangeAspect="1"/>
          </p:cNvPicPr>
          <p:nvPr>
            <p:ph idx="1"/>
          </p:nvPr>
        </p:nvPicPr>
        <p:blipFill>
          <a:blip r:embed="rId3"/>
          <a:stretch>
            <a:fillRect/>
          </a:stretch>
        </p:blipFill>
        <p:spPr>
          <a:xfrm>
            <a:off x="631065" y="925109"/>
            <a:ext cx="7662929" cy="5651903"/>
          </a:xfrm>
          <a:prstGeom prst="rect">
            <a:avLst/>
          </a:prstGeom>
        </p:spPr>
      </p:pic>
    </p:spTree>
    <p:extLst>
      <p:ext uri="{BB962C8B-B14F-4D97-AF65-F5344CB8AC3E}">
        <p14:creationId xmlns:p14="http://schemas.microsoft.com/office/powerpoint/2010/main" val="4034724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dirty="0"/>
              <a:t>EIGRP Operation Overview</a:t>
            </a:r>
            <a:endParaRPr lang="en-US" dirty="0" smtClean="0"/>
          </a:p>
        </p:txBody>
      </p:sp>
      <p:sp>
        <p:nvSpPr>
          <p:cNvPr id="6" name="Content Placeholder 5"/>
          <p:cNvSpPr>
            <a:spLocks noGrp="1"/>
          </p:cNvSpPr>
          <p:nvPr>
            <p:ph idx="1"/>
          </p:nvPr>
        </p:nvSpPr>
        <p:spPr/>
        <p:txBody>
          <a:bodyPr>
            <a:normAutofit/>
          </a:bodyPr>
          <a:lstStyle/>
          <a:p>
            <a:endParaRPr lang="en-US" dirty="0" smtClean="0"/>
          </a:p>
        </p:txBody>
      </p:sp>
      <p:pic>
        <p:nvPicPr>
          <p:cNvPr id="2" name="Picture 1"/>
          <p:cNvPicPr>
            <a:picLocks noChangeAspect="1"/>
          </p:cNvPicPr>
          <p:nvPr/>
        </p:nvPicPr>
        <p:blipFill>
          <a:blip r:embed="rId3"/>
          <a:stretch>
            <a:fillRect/>
          </a:stretch>
        </p:blipFill>
        <p:spPr>
          <a:xfrm>
            <a:off x="732658" y="1039179"/>
            <a:ext cx="7613839" cy="5275560"/>
          </a:xfrm>
          <a:prstGeom prst="rect">
            <a:avLst/>
          </a:prstGeom>
        </p:spPr>
      </p:pic>
    </p:spTree>
    <p:extLst>
      <p:ext uri="{BB962C8B-B14F-4D97-AF65-F5344CB8AC3E}">
        <p14:creationId xmlns:p14="http://schemas.microsoft.com/office/powerpoint/2010/main" val="62401792"/>
      </p:ext>
    </p:extLst>
  </p:cSld>
  <p:clrMapOvr>
    <a:masterClrMapping/>
  </p:clrMapOvr>
  <p:transition spd="med"/>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Address Family Topology Configuration Mode</a:t>
            </a:r>
          </a:p>
        </p:txBody>
      </p:sp>
      <p:sp>
        <p:nvSpPr>
          <p:cNvPr id="3" name="Content Placeholder 2"/>
          <p:cNvSpPr>
            <a:spLocks noGrp="1"/>
          </p:cNvSpPr>
          <p:nvPr>
            <p:ph idx="1"/>
          </p:nvPr>
        </p:nvSpPr>
        <p:spPr/>
        <p:txBody>
          <a:bodyPr/>
          <a:lstStyle/>
          <a:p>
            <a:endParaRPr lang="en-US" dirty="0"/>
          </a:p>
        </p:txBody>
      </p:sp>
      <p:grpSp>
        <p:nvGrpSpPr>
          <p:cNvPr id="6" name="Group 5"/>
          <p:cNvGrpSpPr/>
          <p:nvPr/>
        </p:nvGrpSpPr>
        <p:grpSpPr>
          <a:xfrm>
            <a:off x="772730" y="936733"/>
            <a:ext cx="7624293" cy="5624612"/>
            <a:chOff x="-326341" y="2875680"/>
            <a:chExt cx="9796682" cy="7227233"/>
          </a:xfrm>
        </p:grpSpPr>
        <p:pic>
          <p:nvPicPr>
            <p:cNvPr id="4" name="Picture 3"/>
            <p:cNvPicPr>
              <a:picLocks noChangeAspect="1"/>
            </p:cNvPicPr>
            <p:nvPr/>
          </p:nvPicPr>
          <p:blipFill>
            <a:blip r:embed="rId3"/>
            <a:stretch>
              <a:fillRect/>
            </a:stretch>
          </p:blipFill>
          <p:spPr>
            <a:xfrm>
              <a:off x="-326341" y="2875680"/>
              <a:ext cx="9796682" cy="1106640"/>
            </a:xfrm>
            <a:prstGeom prst="rect">
              <a:avLst/>
            </a:prstGeom>
          </p:spPr>
        </p:pic>
        <p:pic>
          <p:nvPicPr>
            <p:cNvPr id="5" name="Picture 4"/>
            <p:cNvPicPr>
              <a:picLocks noChangeAspect="1"/>
            </p:cNvPicPr>
            <p:nvPr/>
          </p:nvPicPr>
          <p:blipFill>
            <a:blip r:embed="rId4"/>
            <a:stretch>
              <a:fillRect/>
            </a:stretch>
          </p:blipFill>
          <p:spPr>
            <a:xfrm>
              <a:off x="-326341" y="3946432"/>
              <a:ext cx="9796682" cy="6156481"/>
            </a:xfrm>
            <a:prstGeom prst="rect">
              <a:avLst/>
            </a:prstGeom>
          </p:spPr>
        </p:pic>
      </p:grpSp>
    </p:spTree>
    <p:extLst>
      <p:ext uri="{BB962C8B-B14F-4D97-AF65-F5344CB8AC3E}">
        <p14:creationId xmlns:p14="http://schemas.microsoft.com/office/powerpoint/2010/main" val="359924926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Chapter </a:t>
            </a:r>
            <a:r>
              <a:rPr lang="en-US" smtClean="0"/>
              <a:t>2 </a:t>
            </a:r>
            <a:r>
              <a:rPr lang="en-US"/>
              <a:t>Summary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EIGRP </a:t>
            </a:r>
            <a:r>
              <a:rPr lang="en-US" dirty="0"/>
              <a:t>is an advanced distance vector protocol.</a:t>
            </a:r>
          </a:p>
          <a:p>
            <a:r>
              <a:rPr lang="en-US" dirty="0" smtClean="0"/>
              <a:t>EIGRP </a:t>
            </a:r>
            <a:r>
              <a:rPr lang="en-US" dirty="0"/>
              <a:t>uses RTP for reliable, guaranteed delivery of packets.</a:t>
            </a:r>
          </a:p>
          <a:p>
            <a:r>
              <a:rPr lang="en-US" dirty="0" smtClean="0"/>
              <a:t>Hello </a:t>
            </a:r>
            <a:r>
              <a:rPr lang="en-US" dirty="0"/>
              <a:t>and hold timers can be adapted to influence network convergence.</a:t>
            </a:r>
          </a:p>
          <a:p>
            <a:r>
              <a:rPr lang="en-US" dirty="0" smtClean="0"/>
              <a:t>IGRP </a:t>
            </a:r>
            <a:r>
              <a:rPr lang="en-US" dirty="0"/>
              <a:t>adapts well to various technologies such as Frame Relay, Layer 3 </a:t>
            </a:r>
            <a:r>
              <a:rPr lang="en-US" dirty="0" smtClean="0"/>
              <a:t>MPLS VPN</a:t>
            </a:r>
            <a:r>
              <a:rPr lang="en-US" dirty="0"/>
              <a:t>, and Layer 2 MPLS VPN.</a:t>
            </a:r>
          </a:p>
          <a:p>
            <a:r>
              <a:rPr lang="en-US" dirty="0" smtClean="0"/>
              <a:t>EIGRP </a:t>
            </a:r>
            <a:r>
              <a:rPr lang="en-US" dirty="0"/>
              <a:t>uses hello, update, query, reply, and acknowledgment packets.</a:t>
            </a:r>
          </a:p>
          <a:p>
            <a:r>
              <a:rPr lang="en-US" dirty="0" smtClean="0"/>
              <a:t>EIGRP </a:t>
            </a:r>
            <a:r>
              <a:rPr lang="en-US" dirty="0"/>
              <a:t>uses a composite metric that is by default based on bandwidth and delay.</a:t>
            </a:r>
          </a:p>
          <a:p>
            <a:r>
              <a:rPr lang="en-US" dirty="0" smtClean="0"/>
              <a:t>Reported distance is the metric value reported by the neighboring router.</a:t>
            </a:r>
          </a:p>
          <a:p>
            <a:r>
              <a:rPr lang="en-US" dirty="0" smtClean="0"/>
              <a:t>Feasible </a:t>
            </a:r>
            <a:r>
              <a:rPr lang="en-US" dirty="0"/>
              <a:t>distance is the lowest distance to a destination from the perspective of </a:t>
            </a:r>
            <a:r>
              <a:rPr lang="en-US" dirty="0" smtClean="0"/>
              <a:t>the local </a:t>
            </a:r>
            <a:r>
              <a:rPr lang="en-US" dirty="0"/>
              <a:t>router.</a:t>
            </a:r>
          </a:p>
          <a:p>
            <a:r>
              <a:rPr lang="en-US" dirty="0" smtClean="0"/>
              <a:t>Alternative </a:t>
            </a:r>
            <a:r>
              <a:rPr lang="en-US" dirty="0"/>
              <a:t>path must satisfy the feasibility condition to become a feasible successor.</a:t>
            </a:r>
          </a:p>
          <a:p>
            <a:r>
              <a:rPr lang="en-US" dirty="0"/>
              <a:t>The reported distance of an alternate path must be less than the feasible distance.</a:t>
            </a:r>
          </a:p>
          <a:p>
            <a:r>
              <a:rPr lang="en-US" dirty="0" smtClean="0"/>
              <a:t>When </a:t>
            </a:r>
            <a:r>
              <a:rPr lang="en-US" dirty="0"/>
              <a:t>a route is lost and no feasible successor is available, queries are sent to </a:t>
            </a:r>
            <a:r>
              <a:rPr lang="en-US" dirty="0" smtClean="0"/>
              <a:t>all neighboring </a:t>
            </a:r>
            <a:r>
              <a:rPr lang="en-US" dirty="0"/>
              <a:t>routers on all interfaces.</a:t>
            </a:r>
          </a:p>
          <a:p>
            <a:r>
              <a:rPr lang="en-US" dirty="0" smtClean="0"/>
              <a:t>EIGRP </a:t>
            </a:r>
            <a:r>
              <a:rPr lang="en-US" dirty="0"/>
              <a:t>stub configuration improves network stability and reduces resource utilization.</a:t>
            </a:r>
          </a:p>
          <a:p>
            <a:r>
              <a:rPr lang="en-US" dirty="0" smtClean="0"/>
              <a:t>Summarization </a:t>
            </a:r>
            <a:r>
              <a:rPr lang="en-US" dirty="0"/>
              <a:t>decreases the size of the IP routing table and optimizes exchange </a:t>
            </a:r>
            <a:r>
              <a:rPr lang="en-US" dirty="0" smtClean="0"/>
              <a:t>of routing </a:t>
            </a:r>
            <a:r>
              <a:rPr lang="en-US" dirty="0"/>
              <a:t>information</a:t>
            </a:r>
            <a:r>
              <a:rPr lang="en-US" dirty="0" smtClean="0"/>
              <a:t>.</a:t>
            </a:r>
            <a:endParaRPr lang="en-US" dirty="0"/>
          </a:p>
        </p:txBody>
      </p:sp>
    </p:spTree>
    <p:extLst>
      <p:ext uri="{BB962C8B-B14F-4D97-AF65-F5344CB8AC3E}">
        <p14:creationId xmlns:p14="http://schemas.microsoft.com/office/powerpoint/2010/main" val="167548029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2 </a:t>
            </a:r>
            <a:r>
              <a:rPr lang="en-US" dirty="0"/>
              <a:t>Summary</a:t>
            </a:r>
          </a:p>
        </p:txBody>
      </p:sp>
      <p:sp>
        <p:nvSpPr>
          <p:cNvPr id="3" name="Content Placeholder 2"/>
          <p:cNvSpPr>
            <a:spLocks noGrp="1"/>
          </p:cNvSpPr>
          <p:nvPr>
            <p:ph idx="1"/>
          </p:nvPr>
        </p:nvSpPr>
        <p:spPr/>
        <p:txBody>
          <a:bodyPr>
            <a:normAutofit fontScale="77500" lnSpcReduction="20000"/>
          </a:bodyPr>
          <a:lstStyle/>
          <a:p>
            <a:r>
              <a:rPr lang="en-US" dirty="0"/>
              <a:t>EIGRP performs equal-cost load balancing.</a:t>
            </a:r>
          </a:p>
          <a:p>
            <a:r>
              <a:rPr lang="en-US" dirty="0"/>
              <a:t>To support unequal-cost load balancing, a </a:t>
            </a:r>
            <a:r>
              <a:rPr lang="en-US" b="1" dirty="0"/>
              <a:t>variance </a:t>
            </a:r>
            <a:r>
              <a:rPr lang="en-US" dirty="0"/>
              <a:t>parameter must be configured.</a:t>
            </a:r>
          </a:p>
          <a:p>
            <a:r>
              <a:rPr lang="en-US" dirty="0" smtClean="0"/>
              <a:t>EIGRP </a:t>
            </a:r>
            <a:r>
              <a:rPr lang="en-US" dirty="0"/>
              <a:t>for IPv6 uses IPv6 link-local addresses to form neighbor relationships.</a:t>
            </a:r>
          </a:p>
          <a:p>
            <a:r>
              <a:rPr lang="en-US" dirty="0" smtClean="0"/>
              <a:t>EIGRP </a:t>
            </a:r>
            <a:r>
              <a:rPr lang="en-US" dirty="0"/>
              <a:t>for IPv6 supports only manual prefix summarization.</a:t>
            </a:r>
          </a:p>
          <a:p>
            <a:r>
              <a:rPr lang="en-US" dirty="0" smtClean="0"/>
              <a:t>To </a:t>
            </a:r>
            <a:r>
              <a:rPr lang="en-US" dirty="0"/>
              <a:t>configure EIGRP for IPv6, you must define the routing process and </a:t>
            </a:r>
            <a:r>
              <a:rPr lang="en-US" dirty="0" smtClean="0"/>
              <a:t>configure interfaces </a:t>
            </a:r>
            <a:r>
              <a:rPr lang="en-US" dirty="0"/>
              <a:t>participating in EIGRP routing.</a:t>
            </a:r>
          </a:p>
          <a:p>
            <a:r>
              <a:rPr lang="en-US" dirty="0" smtClean="0"/>
              <a:t> EIGRP </a:t>
            </a:r>
            <a:r>
              <a:rPr lang="en-US" dirty="0"/>
              <a:t>for IPv6 verification commands have similar syntax to EIGRP for </a:t>
            </a:r>
            <a:r>
              <a:rPr lang="en-US" dirty="0" smtClean="0"/>
              <a:t>IPv4 commands</a:t>
            </a:r>
            <a:r>
              <a:rPr lang="en-US" dirty="0"/>
              <a:t>.</a:t>
            </a:r>
          </a:p>
          <a:p>
            <a:r>
              <a:rPr lang="en-US" dirty="0" smtClean="0"/>
              <a:t>Classic </a:t>
            </a:r>
            <a:r>
              <a:rPr lang="en-US" dirty="0"/>
              <a:t>EIGRP configuration is divided over different configuration modes.</a:t>
            </a:r>
          </a:p>
          <a:p>
            <a:r>
              <a:rPr lang="en-US" dirty="0" smtClean="0"/>
              <a:t>Named </a:t>
            </a:r>
            <a:r>
              <a:rPr lang="en-US" dirty="0"/>
              <a:t>EIGRP configuration gathers EIGRP configuration in one place.</a:t>
            </a:r>
          </a:p>
          <a:p>
            <a:r>
              <a:rPr lang="en-US" dirty="0" smtClean="0"/>
              <a:t>Named </a:t>
            </a:r>
            <a:r>
              <a:rPr lang="en-US" dirty="0"/>
              <a:t>EIGRP configuration unifies configuration commands for different </a:t>
            </a:r>
            <a:r>
              <a:rPr lang="en-US" dirty="0" smtClean="0"/>
              <a:t>address families</a:t>
            </a:r>
            <a:r>
              <a:rPr lang="en-US" dirty="0"/>
              <a:t>.</a:t>
            </a:r>
          </a:p>
          <a:p>
            <a:r>
              <a:rPr lang="en-US" dirty="0" smtClean="0"/>
              <a:t>Named </a:t>
            </a:r>
            <a:r>
              <a:rPr lang="en-US" dirty="0"/>
              <a:t>EIGRP configuration is hierarchically organized using three address </a:t>
            </a:r>
            <a:r>
              <a:rPr lang="en-US" dirty="0" smtClean="0"/>
              <a:t>family configuration </a:t>
            </a:r>
            <a:r>
              <a:rPr lang="en-US" dirty="0"/>
              <a:t>modes.</a:t>
            </a:r>
          </a:p>
          <a:p>
            <a:r>
              <a:rPr lang="en-US" dirty="0" smtClean="0"/>
              <a:t>The </a:t>
            </a:r>
            <a:r>
              <a:rPr lang="en-US" dirty="0"/>
              <a:t>same </a:t>
            </a:r>
            <a:r>
              <a:rPr lang="en-US" dirty="0" smtClean="0"/>
              <a:t>verification </a:t>
            </a:r>
            <a:r>
              <a:rPr lang="en-US" dirty="0"/>
              <a:t>commands for classic EIGRP are used to verify named </a:t>
            </a:r>
            <a:r>
              <a:rPr lang="en-US" dirty="0" smtClean="0"/>
              <a:t>EIGRP configuration</a:t>
            </a:r>
            <a:r>
              <a:rPr lang="en-US" dirty="0"/>
              <a:t>.</a:t>
            </a:r>
          </a:p>
        </p:txBody>
      </p:sp>
    </p:spTree>
    <p:extLst>
      <p:ext uri="{BB962C8B-B14F-4D97-AF65-F5344CB8AC3E}">
        <p14:creationId xmlns:p14="http://schemas.microsoft.com/office/powerpoint/2010/main" val="393374157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dirty="0" smtClean="0">
                <a:ea typeface="Times New Roman"/>
                <a:cs typeface="Arial"/>
              </a:rPr>
              <a:t>CCNPv7_ROUTE_Lab2-1_EIGRP-Load-Balancing</a:t>
            </a:r>
            <a:endParaRPr lang="en-US" b="1" dirty="0">
              <a:ea typeface="Times New Roman"/>
              <a:cs typeface="Arial"/>
            </a:endParaRPr>
          </a:p>
          <a:p>
            <a:r>
              <a:rPr lang="en-US" b="1" dirty="0" smtClean="0"/>
              <a:t>CCNPv7_ROUTE_Lab2-2_EIGRP-Stub-Routing</a:t>
            </a:r>
          </a:p>
          <a:p>
            <a:r>
              <a:rPr lang="en-US" b="1" dirty="0" smtClean="0"/>
              <a:t>CCNPv7_ROUTE_Lab2-3_EIGRP-IPv6</a:t>
            </a:r>
          </a:p>
          <a:p>
            <a:r>
              <a:rPr lang="en-US" b="1" dirty="0" smtClean="0"/>
              <a:t>CCNPv7_ROUTE_Lab2-4_EIGRP-Named-Configuration</a:t>
            </a:r>
            <a:endParaRPr lang="en-US" b="1" dirty="0"/>
          </a:p>
        </p:txBody>
      </p:sp>
      <p:sp>
        <p:nvSpPr>
          <p:cNvPr id="5" name="Title 4"/>
          <p:cNvSpPr>
            <a:spLocks noGrp="1"/>
          </p:cNvSpPr>
          <p:nvPr>
            <p:ph type="title"/>
          </p:nvPr>
        </p:nvSpPr>
        <p:spPr/>
        <p:txBody>
          <a:bodyPr/>
          <a:lstStyle/>
          <a:p>
            <a:r>
              <a:rPr lang="en-US" dirty="0" smtClean="0"/>
              <a:t>Chapter 2 Labs</a:t>
            </a:r>
            <a:endParaRPr lang="en-US" dirty="0"/>
          </a:p>
        </p:txBody>
      </p:sp>
    </p:spTree>
    <p:extLst>
      <p:ext uri="{BB962C8B-B14F-4D97-AF65-F5344CB8AC3E}">
        <p14:creationId xmlns:p14="http://schemas.microsoft.com/office/powerpoint/2010/main" val="140831812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17411" name="Picture 3" descr="CNA_largo-onwhite"/>
          <p:cNvPicPr>
            <a:picLocks noChangeAspect="1" noChangeArrowheads="1"/>
          </p:cNvPicPr>
          <p:nvPr/>
        </p:nvPicPr>
        <p:blipFill>
          <a:blip r:embed="rId3"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Acknowledgment </a:t>
            </a:r>
            <a:endParaRPr lang="zh-CN" altLang="en-US" dirty="0"/>
          </a:p>
        </p:txBody>
      </p:sp>
      <p:sp>
        <p:nvSpPr>
          <p:cNvPr id="3" name="Content Placeholder 2"/>
          <p:cNvSpPr>
            <a:spLocks noGrp="1"/>
          </p:cNvSpPr>
          <p:nvPr>
            <p:ph sz="quarter" idx="10"/>
          </p:nvPr>
        </p:nvSpPr>
        <p:spPr/>
        <p:txBody>
          <a:bodyPr>
            <a:normAutofit/>
          </a:bodyPr>
          <a:lstStyle/>
          <a:p>
            <a:pPr marL="285750" indent="-285750">
              <a:buFont typeface="Arial" panose="020B0604020202020204" pitchFamily="34" charset="0"/>
              <a:buChar char="•"/>
            </a:pPr>
            <a:r>
              <a:rPr lang="en-US" altLang="zh-CN" sz="1800" dirty="0"/>
              <a:t>Some of images and texts are from </a:t>
            </a:r>
            <a:r>
              <a:rPr lang="en-US" altLang="en-US" sz="1800" dirty="0"/>
              <a:t>Implementing Cisco IP Routing (ROUTE) Foundation Learning Guide by Diane </a:t>
            </a:r>
            <a:r>
              <a:rPr lang="en-US" altLang="en-US" sz="1800" dirty="0" err="1"/>
              <a:t>Teare</a:t>
            </a:r>
            <a:r>
              <a:rPr lang="en-US" altLang="en-US" sz="1800" dirty="0"/>
              <a:t>, Bob </a:t>
            </a:r>
            <a:r>
              <a:rPr lang="en-US" altLang="en-US" sz="1800" dirty="0" err="1"/>
              <a:t>Vachon</a:t>
            </a:r>
            <a:r>
              <a:rPr lang="en-US" altLang="en-US" sz="1800" dirty="0"/>
              <a:t> and Rick Graziani (1587204568)</a:t>
            </a:r>
          </a:p>
          <a:p>
            <a:pPr marL="285750" indent="-285750">
              <a:buFont typeface="Arial" panose="020B0604020202020204" pitchFamily="34" charset="0"/>
              <a:buChar char="•"/>
            </a:pPr>
            <a:r>
              <a:rPr lang="en-US" altLang="zh-CN" sz="1800" dirty="0"/>
              <a:t>Copyright © 2015 </a:t>
            </a:r>
            <a:r>
              <a:rPr lang="en-US" altLang="zh-CN" sz="1800" dirty="0" smtClean="0"/>
              <a:t>– 2016 Cisco </a:t>
            </a:r>
            <a:r>
              <a:rPr lang="en-US" altLang="zh-CN" sz="1800" dirty="0"/>
              <a:t>Systems, Inc.</a:t>
            </a:r>
            <a:endParaRPr lang="en-US" altLang="en-US" sz="1800" dirty="0"/>
          </a:p>
          <a:p>
            <a:pPr marL="285750" indent="-285750">
              <a:buFont typeface="Arial" panose="020B0604020202020204" pitchFamily="34" charset="0"/>
              <a:buChar char="•"/>
            </a:pPr>
            <a:r>
              <a:rPr lang="en-US" altLang="en-US" sz="1800" dirty="0"/>
              <a:t>Special Thanks </a:t>
            </a:r>
            <a:r>
              <a:rPr lang="en-US" altLang="en-US" sz="1800" dirty="0" smtClean="0"/>
              <a:t>to </a:t>
            </a:r>
            <a:r>
              <a:rPr lang="en-US" altLang="en-US" sz="1800" i="1" dirty="0" smtClean="0"/>
              <a:t>Bruno </a:t>
            </a:r>
            <a:r>
              <a:rPr lang="en-US" altLang="en-US" sz="1800" i="1" dirty="0"/>
              <a:t>Silva</a:t>
            </a:r>
            <a:endParaRPr lang="en-US" altLang="en-US" sz="1400" i="1" dirty="0"/>
          </a:p>
        </p:txBody>
      </p:sp>
    </p:spTree>
    <p:extLst>
      <p:ext uri="{BB962C8B-B14F-4D97-AF65-F5344CB8AC3E}">
        <p14:creationId xmlns:p14="http://schemas.microsoft.com/office/powerpoint/2010/main" val="344906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Configuring and Verifying Basic EIGRP for IPv4</a:t>
            </a:r>
            <a:endParaRPr lang="en-US" dirty="0" smtClean="0"/>
          </a:p>
        </p:txBody>
      </p:sp>
      <p:sp>
        <p:nvSpPr>
          <p:cNvPr id="6" name="Content Placeholder 5"/>
          <p:cNvSpPr>
            <a:spLocks noGrp="1"/>
          </p:cNvSpPr>
          <p:nvPr>
            <p:ph idx="1"/>
          </p:nvPr>
        </p:nvSpPr>
        <p:spPr/>
        <p:txBody>
          <a:bodyPr>
            <a:normAutofit/>
          </a:bodyPr>
          <a:lstStyle/>
          <a:p>
            <a:endParaRPr lang="en-US" dirty="0" smtClean="0"/>
          </a:p>
        </p:txBody>
      </p:sp>
      <p:pic>
        <p:nvPicPr>
          <p:cNvPr id="3" name="Picture 2"/>
          <p:cNvPicPr>
            <a:picLocks noChangeAspect="1"/>
          </p:cNvPicPr>
          <p:nvPr/>
        </p:nvPicPr>
        <p:blipFill>
          <a:blip r:embed="rId3"/>
          <a:stretch>
            <a:fillRect/>
          </a:stretch>
        </p:blipFill>
        <p:spPr>
          <a:xfrm>
            <a:off x="447421" y="996578"/>
            <a:ext cx="7923056" cy="3980921"/>
          </a:xfrm>
          <a:prstGeom prst="rect">
            <a:avLst/>
          </a:prstGeom>
        </p:spPr>
      </p:pic>
      <p:pic>
        <p:nvPicPr>
          <p:cNvPr id="4" name="Picture 3"/>
          <p:cNvPicPr>
            <a:picLocks noChangeAspect="1"/>
          </p:cNvPicPr>
          <p:nvPr/>
        </p:nvPicPr>
        <p:blipFill>
          <a:blip r:embed="rId4"/>
          <a:stretch>
            <a:fillRect/>
          </a:stretch>
        </p:blipFill>
        <p:spPr>
          <a:xfrm>
            <a:off x="660770" y="4887511"/>
            <a:ext cx="7757615" cy="1774512"/>
          </a:xfrm>
          <a:prstGeom prst="rect">
            <a:avLst/>
          </a:prstGeom>
        </p:spPr>
      </p:pic>
    </p:spTree>
    <p:extLst>
      <p:ext uri="{BB962C8B-B14F-4D97-AF65-F5344CB8AC3E}">
        <p14:creationId xmlns:p14="http://schemas.microsoft.com/office/powerpoint/2010/main" val="256738506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Configuring and Verifying Basic EIGRP for IPv4</a:t>
            </a:r>
            <a:endParaRPr lang="en-US" dirty="0" smtClean="0"/>
          </a:p>
        </p:txBody>
      </p:sp>
      <p:sp>
        <p:nvSpPr>
          <p:cNvPr id="6" name="Content Placeholder 5"/>
          <p:cNvSpPr>
            <a:spLocks noGrp="1"/>
          </p:cNvSpPr>
          <p:nvPr>
            <p:ph idx="1"/>
          </p:nvPr>
        </p:nvSpPr>
        <p:spPr/>
        <p:txBody>
          <a:bodyPr>
            <a:normAutofit/>
          </a:bodyPr>
          <a:lstStyle/>
          <a:p>
            <a:endParaRPr lang="en-US" dirty="0" smtClean="0"/>
          </a:p>
        </p:txBody>
      </p:sp>
      <p:pic>
        <p:nvPicPr>
          <p:cNvPr id="3" name="Picture 2"/>
          <p:cNvPicPr>
            <a:picLocks noChangeAspect="1"/>
          </p:cNvPicPr>
          <p:nvPr/>
        </p:nvPicPr>
        <p:blipFill>
          <a:blip r:embed="rId3"/>
          <a:stretch>
            <a:fillRect/>
          </a:stretch>
        </p:blipFill>
        <p:spPr>
          <a:xfrm>
            <a:off x="447421" y="996578"/>
            <a:ext cx="7923056" cy="3980921"/>
          </a:xfrm>
          <a:prstGeom prst="rect">
            <a:avLst/>
          </a:prstGeom>
        </p:spPr>
      </p:pic>
      <p:pic>
        <p:nvPicPr>
          <p:cNvPr id="2" name="Picture 1"/>
          <p:cNvPicPr>
            <a:picLocks noChangeAspect="1"/>
          </p:cNvPicPr>
          <p:nvPr/>
        </p:nvPicPr>
        <p:blipFill>
          <a:blip r:embed="rId4"/>
          <a:stretch>
            <a:fillRect/>
          </a:stretch>
        </p:blipFill>
        <p:spPr>
          <a:xfrm>
            <a:off x="447421" y="4857914"/>
            <a:ext cx="7032172" cy="844766"/>
          </a:xfrm>
          <a:prstGeom prst="rect">
            <a:avLst/>
          </a:prstGeom>
        </p:spPr>
      </p:pic>
      <p:pic>
        <p:nvPicPr>
          <p:cNvPr id="5" name="Picture 4"/>
          <p:cNvPicPr>
            <a:picLocks noChangeAspect="1"/>
          </p:cNvPicPr>
          <p:nvPr/>
        </p:nvPicPr>
        <p:blipFill>
          <a:blip r:embed="rId5"/>
          <a:stretch>
            <a:fillRect/>
          </a:stretch>
        </p:blipFill>
        <p:spPr>
          <a:xfrm>
            <a:off x="1810676" y="5740331"/>
            <a:ext cx="7068420" cy="862932"/>
          </a:xfrm>
          <a:prstGeom prst="rect">
            <a:avLst/>
          </a:prstGeom>
        </p:spPr>
      </p:pic>
    </p:spTree>
    <p:extLst>
      <p:ext uri="{BB962C8B-B14F-4D97-AF65-F5344CB8AC3E}">
        <p14:creationId xmlns:p14="http://schemas.microsoft.com/office/powerpoint/2010/main" val="256585851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dirty="0"/>
              <a:t>Verifying EIGRP Neighbor Relationships</a:t>
            </a:r>
            <a:endParaRPr lang="en-US" dirty="0" smtClean="0"/>
          </a:p>
        </p:txBody>
      </p:sp>
      <p:sp>
        <p:nvSpPr>
          <p:cNvPr id="6" name="Content Placeholder 5"/>
          <p:cNvSpPr>
            <a:spLocks noGrp="1"/>
          </p:cNvSpPr>
          <p:nvPr>
            <p:ph idx="1"/>
          </p:nvPr>
        </p:nvSpPr>
        <p:spPr/>
        <p:txBody>
          <a:bodyPr>
            <a:normAutofit/>
          </a:bodyPr>
          <a:lstStyle/>
          <a:p>
            <a:endParaRPr lang="en-US" dirty="0" smtClean="0"/>
          </a:p>
        </p:txBody>
      </p:sp>
      <p:grpSp>
        <p:nvGrpSpPr>
          <p:cNvPr id="4" name="Group 3"/>
          <p:cNvGrpSpPr/>
          <p:nvPr/>
        </p:nvGrpSpPr>
        <p:grpSpPr>
          <a:xfrm>
            <a:off x="246978" y="2032101"/>
            <a:ext cx="8585200" cy="3433876"/>
            <a:chOff x="-351721" y="2214240"/>
            <a:chExt cx="9847442" cy="4000477"/>
          </a:xfrm>
        </p:grpSpPr>
        <p:pic>
          <p:nvPicPr>
            <p:cNvPr id="2" name="Picture 1"/>
            <p:cNvPicPr>
              <a:picLocks noChangeAspect="1"/>
            </p:cNvPicPr>
            <p:nvPr/>
          </p:nvPicPr>
          <p:blipFill>
            <a:blip r:embed="rId3"/>
            <a:stretch>
              <a:fillRect/>
            </a:stretch>
          </p:blipFill>
          <p:spPr>
            <a:xfrm>
              <a:off x="-351721" y="2214240"/>
              <a:ext cx="9847442" cy="2429520"/>
            </a:xfrm>
            <a:prstGeom prst="rect">
              <a:avLst/>
            </a:prstGeom>
          </p:spPr>
        </p:pic>
        <p:pic>
          <p:nvPicPr>
            <p:cNvPr id="3" name="Picture 2"/>
            <p:cNvPicPr>
              <a:picLocks noChangeAspect="1"/>
            </p:cNvPicPr>
            <p:nvPr/>
          </p:nvPicPr>
          <p:blipFill>
            <a:blip r:embed="rId4"/>
            <a:stretch>
              <a:fillRect/>
            </a:stretch>
          </p:blipFill>
          <p:spPr>
            <a:xfrm>
              <a:off x="-351721" y="4573837"/>
              <a:ext cx="9847442" cy="1640880"/>
            </a:xfrm>
            <a:prstGeom prst="rect">
              <a:avLst/>
            </a:prstGeom>
          </p:spPr>
        </p:pic>
      </p:grpSp>
    </p:spTree>
    <p:extLst>
      <p:ext uri="{BB962C8B-B14F-4D97-AF65-F5344CB8AC3E}">
        <p14:creationId xmlns:p14="http://schemas.microsoft.com/office/powerpoint/2010/main" val="131462590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dirty="0"/>
              <a:t>Verifying the EIGRP Interfaces</a:t>
            </a:r>
            <a:endParaRPr lang="en-US" dirty="0" smtClean="0"/>
          </a:p>
        </p:txBody>
      </p:sp>
      <p:pic>
        <p:nvPicPr>
          <p:cNvPr id="8" name="Content Placeholder 7"/>
          <p:cNvPicPr>
            <a:picLocks noGrp="1" noChangeAspect="1"/>
          </p:cNvPicPr>
          <p:nvPr>
            <p:ph idx="1"/>
          </p:nvPr>
        </p:nvPicPr>
        <p:blipFill>
          <a:blip r:embed="rId3"/>
          <a:stretch>
            <a:fillRect/>
          </a:stretch>
        </p:blipFill>
        <p:spPr>
          <a:xfrm>
            <a:off x="279400" y="971559"/>
            <a:ext cx="6949860" cy="1499188"/>
          </a:xfrm>
          <a:prstGeom prst="rect">
            <a:avLst/>
          </a:prstGeom>
        </p:spPr>
      </p:pic>
      <p:pic>
        <p:nvPicPr>
          <p:cNvPr id="7" name="Picture 6"/>
          <p:cNvPicPr>
            <a:picLocks noChangeAspect="1"/>
          </p:cNvPicPr>
          <p:nvPr/>
        </p:nvPicPr>
        <p:blipFill>
          <a:blip r:embed="rId4"/>
          <a:stretch>
            <a:fillRect/>
          </a:stretch>
        </p:blipFill>
        <p:spPr>
          <a:xfrm>
            <a:off x="768536" y="2470747"/>
            <a:ext cx="8032564" cy="3890892"/>
          </a:xfrm>
          <a:prstGeom prst="rect">
            <a:avLst/>
          </a:prstGeom>
        </p:spPr>
      </p:pic>
    </p:spTree>
    <p:extLst>
      <p:ext uri="{BB962C8B-B14F-4D97-AF65-F5344CB8AC3E}">
        <p14:creationId xmlns:p14="http://schemas.microsoft.com/office/powerpoint/2010/main" val="209634157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dirty="0"/>
              <a:t>Verifying the EIGRP Networks</a:t>
            </a:r>
            <a:endParaRPr lang="en-US" dirty="0" smtClean="0"/>
          </a:p>
        </p:txBody>
      </p:sp>
      <p:pic>
        <p:nvPicPr>
          <p:cNvPr id="3" name="Content Placeholder 2"/>
          <p:cNvPicPr>
            <a:picLocks noGrp="1" noChangeAspect="1"/>
          </p:cNvPicPr>
          <p:nvPr>
            <p:ph idx="1"/>
          </p:nvPr>
        </p:nvPicPr>
        <p:blipFill>
          <a:blip r:embed="rId3"/>
          <a:stretch>
            <a:fillRect/>
          </a:stretch>
        </p:blipFill>
        <p:spPr>
          <a:xfrm>
            <a:off x="280988" y="1795714"/>
            <a:ext cx="8520112" cy="3755522"/>
          </a:xfrm>
          <a:prstGeom prst="rect">
            <a:avLst/>
          </a:prstGeom>
        </p:spPr>
      </p:pic>
    </p:spTree>
    <p:extLst>
      <p:ext uri="{BB962C8B-B14F-4D97-AF65-F5344CB8AC3E}">
        <p14:creationId xmlns:p14="http://schemas.microsoft.com/office/powerpoint/2010/main" val="159522669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dirty="0"/>
              <a:t>Configuring Passive Interfaces</a:t>
            </a:r>
            <a:endParaRPr lang="en-US" dirty="0" smtClean="0"/>
          </a:p>
        </p:txBody>
      </p:sp>
      <p:sp>
        <p:nvSpPr>
          <p:cNvPr id="2" name="Content Placeholder 1"/>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79400" y="1183340"/>
            <a:ext cx="8390252" cy="2135035"/>
          </a:xfrm>
          <a:prstGeom prst="rect">
            <a:avLst/>
          </a:prstGeom>
        </p:spPr>
      </p:pic>
      <p:pic>
        <p:nvPicPr>
          <p:cNvPr id="5" name="Picture 4"/>
          <p:cNvPicPr>
            <a:picLocks noChangeAspect="1"/>
          </p:cNvPicPr>
          <p:nvPr/>
        </p:nvPicPr>
        <p:blipFill>
          <a:blip r:embed="rId4"/>
          <a:stretch>
            <a:fillRect/>
          </a:stretch>
        </p:blipFill>
        <p:spPr>
          <a:xfrm>
            <a:off x="569327" y="3591892"/>
            <a:ext cx="8390252" cy="2449330"/>
          </a:xfrm>
          <a:prstGeom prst="rect">
            <a:avLst/>
          </a:prstGeom>
        </p:spPr>
      </p:pic>
    </p:spTree>
    <p:extLst>
      <p:ext uri="{BB962C8B-B14F-4D97-AF65-F5344CB8AC3E}">
        <p14:creationId xmlns:p14="http://schemas.microsoft.com/office/powerpoint/2010/main" val="306236146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dirty="0"/>
              <a:t>Verifying Hello and Hold Timers</a:t>
            </a:r>
            <a:endParaRPr lang="en-US" dirty="0" smtClean="0"/>
          </a:p>
        </p:txBody>
      </p:sp>
      <p:sp>
        <p:nvSpPr>
          <p:cNvPr id="2" name="Content Placeholder 1"/>
          <p:cNvSpPr>
            <a:spLocks noGrp="1"/>
          </p:cNvSpPr>
          <p:nvPr>
            <p:ph idx="1"/>
          </p:nvPr>
        </p:nvSpPr>
        <p:spPr/>
        <p:txBody>
          <a:bodyPr/>
          <a:lstStyle/>
          <a:p>
            <a:endParaRPr lang="en-US" dirty="0"/>
          </a:p>
        </p:txBody>
      </p:sp>
      <p:pic>
        <p:nvPicPr>
          <p:cNvPr id="3" name="Picture 2"/>
          <p:cNvPicPr>
            <a:picLocks noChangeAspect="1"/>
          </p:cNvPicPr>
          <p:nvPr/>
        </p:nvPicPr>
        <p:blipFill>
          <a:blip r:embed="rId3"/>
          <a:stretch>
            <a:fillRect/>
          </a:stretch>
        </p:blipFill>
        <p:spPr>
          <a:xfrm>
            <a:off x="279400" y="1968871"/>
            <a:ext cx="8569589" cy="3249010"/>
          </a:xfrm>
          <a:prstGeom prst="rect">
            <a:avLst/>
          </a:prstGeom>
        </p:spPr>
      </p:pic>
    </p:spTree>
    <p:extLst>
      <p:ext uri="{BB962C8B-B14F-4D97-AF65-F5344CB8AC3E}">
        <p14:creationId xmlns:p14="http://schemas.microsoft.com/office/powerpoint/2010/main" val="317449717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dirty="0"/>
              <a:t>EIGRP </a:t>
            </a:r>
            <a:r>
              <a:rPr lang="en-US" dirty="0" smtClean="0"/>
              <a:t>Timers</a:t>
            </a:r>
          </a:p>
        </p:txBody>
      </p:sp>
      <p:sp>
        <p:nvSpPr>
          <p:cNvPr id="6" name="Content Placeholder 5"/>
          <p:cNvSpPr>
            <a:spLocks noGrp="1"/>
          </p:cNvSpPr>
          <p:nvPr>
            <p:ph idx="1"/>
          </p:nvPr>
        </p:nvSpPr>
        <p:spPr/>
        <p:txBody>
          <a:bodyPr>
            <a:normAutofit/>
          </a:bodyPr>
          <a:lstStyle/>
          <a:p>
            <a:r>
              <a:rPr lang="en-US" sz="2000" dirty="0"/>
              <a:t>EIGRP determines default timer values based on link type. </a:t>
            </a:r>
            <a:r>
              <a:rPr lang="en-US" sz="2000" dirty="0" smtClean="0"/>
              <a:t>If default values are not suitable for a specific network topology, you can manipulate values to improve convergence </a:t>
            </a:r>
            <a:r>
              <a:rPr lang="en-US" sz="2000" dirty="0"/>
              <a:t>time. </a:t>
            </a:r>
            <a:endParaRPr lang="en-US" sz="2000" dirty="0" smtClean="0"/>
          </a:p>
          <a:p>
            <a:r>
              <a:rPr lang="en-US" sz="2000" dirty="0" smtClean="0"/>
              <a:t>EIGRP </a:t>
            </a:r>
            <a:r>
              <a:rPr lang="en-US" sz="2000" dirty="0"/>
              <a:t>hello and hold timers </a:t>
            </a:r>
            <a:r>
              <a:rPr lang="en-US" sz="2000" dirty="0" smtClean="0"/>
              <a:t>between neighbors </a:t>
            </a:r>
            <a:r>
              <a:rPr lang="en-US" sz="2000" dirty="0"/>
              <a:t>do not need to be identical to successfully establish EIGRP neighbor </a:t>
            </a:r>
            <a:r>
              <a:rPr lang="en-US" sz="2000" dirty="0" smtClean="0"/>
              <a:t>relationship; however</a:t>
            </a:r>
            <a:r>
              <a:rPr lang="en-US" sz="2000" dirty="0"/>
              <a:t>, asymmetrical timers may lead to flapping EIGRP neighbor </a:t>
            </a:r>
            <a:r>
              <a:rPr lang="en-US" sz="2000" dirty="0" smtClean="0"/>
              <a:t>relationships and </a:t>
            </a:r>
            <a:r>
              <a:rPr lang="en-US" sz="2000" dirty="0"/>
              <a:t>network instability</a:t>
            </a:r>
            <a:r>
              <a:rPr lang="en-US" dirty="0" smtClean="0"/>
              <a:t>.</a:t>
            </a:r>
            <a:endParaRPr lang="en-US" dirty="0"/>
          </a:p>
        </p:txBody>
      </p:sp>
      <p:pic>
        <p:nvPicPr>
          <p:cNvPr id="2" name="Picture 1"/>
          <p:cNvPicPr>
            <a:picLocks noChangeAspect="1"/>
          </p:cNvPicPr>
          <p:nvPr/>
        </p:nvPicPr>
        <p:blipFill>
          <a:blip r:embed="rId3"/>
          <a:stretch>
            <a:fillRect/>
          </a:stretch>
        </p:blipFill>
        <p:spPr>
          <a:xfrm>
            <a:off x="279400" y="3530675"/>
            <a:ext cx="8704151" cy="3001936"/>
          </a:xfrm>
          <a:prstGeom prst="rect">
            <a:avLst/>
          </a:prstGeom>
        </p:spPr>
      </p:pic>
    </p:spTree>
    <p:extLst>
      <p:ext uri="{BB962C8B-B14F-4D97-AF65-F5344CB8AC3E}">
        <p14:creationId xmlns:p14="http://schemas.microsoft.com/office/powerpoint/2010/main" val="174827096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Chapter 2 Objectives</a:t>
            </a:r>
          </a:p>
        </p:txBody>
      </p:sp>
      <p:sp>
        <p:nvSpPr>
          <p:cNvPr id="7" name="Content Placeholder 6"/>
          <p:cNvSpPr>
            <a:spLocks noGrp="1"/>
          </p:cNvSpPr>
          <p:nvPr>
            <p:ph idx="1"/>
          </p:nvPr>
        </p:nvSpPr>
        <p:spPr/>
        <p:txBody>
          <a:bodyPr/>
          <a:lstStyle/>
          <a:p>
            <a:r>
              <a:rPr lang="en-US" dirty="0" smtClean="0"/>
              <a:t>Establishing </a:t>
            </a:r>
            <a:r>
              <a:rPr lang="en-US" dirty="0"/>
              <a:t>EIGRP Neighbor Relationships</a:t>
            </a:r>
          </a:p>
          <a:p>
            <a:r>
              <a:rPr lang="en-US" dirty="0" smtClean="0"/>
              <a:t>Building </a:t>
            </a:r>
            <a:r>
              <a:rPr lang="en-US" dirty="0"/>
              <a:t>the EIGRP Topology Table</a:t>
            </a:r>
          </a:p>
          <a:p>
            <a:r>
              <a:rPr lang="en-US" dirty="0" smtClean="0"/>
              <a:t>Optimizing </a:t>
            </a:r>
            <a:r>
              <a:rPr lang="en-US" dirty="0"/>
              <a:t>EIGRP Behavior</a:t>
            </a:r>
          </a:p>
          <a:p>
            <a:r>
              <a:rPr lang="en-US" dirty="0" smtClean="0"/>
              <a:t>Configuring </a:t>
            </a:r>
            <a:r>
              <a:rPr lang="en-US" dirty="0"/>
              <a:t>EIGRP for IPv6</a:t>
            </a:r>
          </a:p>
          <a:p>
            <a:r>
              <a:rPr lang="en-US" dirty="0" smtClean="0"/>
              <a:t>Named </a:t>
            </a:r>
            <a:r>
              <a:rPr lang="en-US" dirty="0"/>
              <a:t>EIGRP Configuration</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smtClean="0"/>
              <a:t>EIGRP </a:t>
            </a:r>
            <a:r>
              <a:rPr lang="en-US" dirty="0"/>
              <a:t>Adjacencies in a Frame Relay </a:t>
            </a:r>
            <a:r>
              <a:rPr lang="en-US" dirty="0" smtClean="0"/>
              <a:t>Network</a:t>
            </a:r>
          </a:p>
        </p:txBody>
      </p:sp>
      <p:sp>
        <p:nvSpPr>
          <p:cNvPr id="6" name="Content Placeholder 5"/>
          <p:cNvSpPr>
            <a:spLocks noGrp="1"/>
          </p:cNvSpPr>
          <p:nvPr>
            <p:ph idx="1"/>
          </p:nvPr>
        </p:nvSpPr>
        <p:spPr/>
        <p:txBody>
          <a:bodyPr>
            <a:normAutofit/>
          </a:bodyPr>
          <a:lstStyle/>
          <a:p>
            <a:r>
              <a:rPr lang="en-US" dirty="0"/>
              <a:t>When configuring EIGRP over point-to-multipoint </a:t>
            </a:r>
            <a:r>
              <a:rPr lang="en-US" dirty="0" err="1"/>
              <a:t>subinterfaces</a:t>
            </a:r>
            <a:r>
              <a:rPr lang="en-US" dirty="0"/>
              <a:t>, a single IP subnet </a:t>
            </a:r>
            <a:r>
              <a:rPr lang="en-US" dirty="0" smtClean="0"/>
              <a:t>is used</a:t>
            </a:r>
            <a:r>
              <a:rPr lang="en-US" dirty="0"/>
              <a:t>. </a:t>
            </a:r>
            <a:endParaRPr lang="en-US" dirty="0" smtClean="0"/>
          </a:p>
          <a:p>
            <a:r>
              <a:rPr lang="en-US" dirty="0" smtClean="0"/>
              <a:t>To </a:t>
            </a:r>
            <a:r>
              <a:rPr lang="en-US" dirty="0"/>
              <a:t>emulate broadcast </a:t>
            </a:r>
            <a:r>
              <a:rPr lang="en-US" dirty="0" err="1"/>
              <a:t>multiaccess</a:t>
            </a:r>
            <a:r>
              <a:rPr lang="en-US" dirty="0"/>
              <a:t> network and enable EIGRP to send </a:t>
            </a:r>
            <a:r>
              <a:rPr lang="en-US" dirty="0" smtClean="0"/>
              <a:t>multicast packets </a:t>
            </a:r>
            <a:r>
              <a:rPr lang="en-US" dirty="0"/>
              <a:t>over Frame Relay virtual circuits (VCs), you must add the broadcast keyword </a:t>
            </a:r>
            <a:r>
              <a:rPr lang="en-US" dirty="0" smtClean="0"/>
              <a:t>in the </a:t>
            </a:r>
            <a:r>
              <a:rPr lang="en-US" dirty="0"/>
              <a:t>Frame Relay static mapping statement </a:t>
            </a:r>
            <a:endParaRPr lang="en-US" dirty="0" smtClean="0"/>
          </a:p>
          <a:p>
            <a:pPr lvl="1"/>
            <a:r>
              <a:rPr lang="en-US" b="1" dirty="0" smtClean="0">
                <a:latin typeface="Consolas" panose="020B0609020204030204" pitchFamily="49" charset="0"/>
                <a:cs typeface="Consolas" panose="020B0609020204030204" pitchFamily="49" charset="0"/>
              </a:rPr>
              <a:t>frame-relay </a:t>
            </a:r>
            <a:r>
              <a:rPr lang="en-US" b="1" dirty="0">
                <a:latin typeface="Consolas" panose="020B0609020204030204" pitchFamily="49" charset="0"/>
                <a:cs typeface="Consolas" panose="020B0609020204030204" pitchFamily="49" charset="0"/>
              </a:rPr>
              <a:t>map </a:t>
            </a:r>
            <a:r>
              <a:rPr lang="en-US" b="1" dirty="0" err="1">
                <a:latin typeface="Consolas" panose="020B0609020204030204" pitchFamily="49" charset="0"/>
                <a:cs typeface="Consolas" panose="020B0609020204030204" pitchFamily="49" charset="0"/>
              </a:rPr>
              <a:t>ip</a:t>
            </a:r>
            <a:r>
              <a:rPr lang="en-US" b="1" dirty="0">
                <a:latin typeface="Consolas" panose="020B0609020204030204" pitchFamily="49" charset="0"/>
                <a:cs typeface="Consolas" panose="020B0609020204030204" pitchFamily="49" charset="0"/>
              </a:rPr>
              <a:t> </a:t>
            </a:r>
            <a:r>
              <a:rPr lang="en-US" i="1" dirty="0" err="1">
                <a:latin typeface="Consolas" panose="020B0609020204030204" pitchFamily="49" charset="0"/>
                <a:cs typeface="Consolas" panose="020B0609020204030204" pitchFamily="49" charset="0"/>
              </a:rPr>
              <a:t>ip</a:t>
            </a:r>
            <a:r>
              <a:rPr lang="en-US" i="1" dirty="0">
                <a:latin typeface="Consolas" panose="020B0609020204030204" pitchFamily="49" charset="0"/>
                <a:cs typeface="Consolas" panose="020B0609020204030204" pitchFamily="49" charset="0"/>
              </a:rPr>
              <a:t>-address </a:t>
            </a:r>
            <a:r>
              <a:rPr lang="en-US" i="1" dirty="0" err="1" smtClean="0">
                <a:latin typeface="Consolas" panose="020B0609020204030204" pitchFamily="49" charset="0"/>
                <a:cs typeface="Consolas" panose="020B0609020204030204" pitchFamily="49" charset="0"/>
              </a:rPr>
              <a:t>dlci</a:t>
            </a:r>
            <a:r>
              <a:rPr lang="en-US" i="1" dirty="0">
                <a:latin typeface="Consolas" panose="020B0609020204030204" pitchFamily="49" charset="0"/>
                <a:cs typeface="Consolas" panose="020B0609020204030204" pitchFamily="49" charset="0"/>
              </a:rPr>
              <a:t> </a:t>
            </a:r>
            <a:r>
              <a:rPr lang="en-US" b="1" dirty="0" smtClean="0">
                <a:latin typeface="Consolas" panose="020B0609020204030204" pitchFamily="49" charset="0"/>
                <a:cs typeface="Consolas" panose="020B0609020204030204" pitchFamily="49" charset="0"/>
              </a:rPr>
              <a:t>broadcast </a:t>
            </a:r>
          </a:p>
          <a:p>
            <a:r>
              <a:rPr lang="en-US" dirty="0"/>
              <a:t>When configuring EIGRP over point-to-point </a:t>
            </a:r>
            <a:r>
              <a:rPr lang="en-US" dirty="0" err="1"/>
              <a:t>subinterfaces</a:t>
            </a:r>
            <a:r>
              <a:rPr lang="en-US" dirty="0"/>
              <a:t>, a different IP subnet is </a:t>
            </a:r>
            <a:r>
              <a:rPr lang="en-US" dirty="0" smtClean="0"/>
              <a:t>used for </a:t>
            </a:r>
            <a:r>
              <a:rPr lang="en-US" dirty="0"/>
              <a:t>each </a:t>
            </a:r>
            <a:r>
              <a:rPr lang="en-US" dirty="0" err="1"/>
              <a:t>subinterface</a:t>
            </a:r>
            <a:r>
              <a:rPr lang="en-US" dirty="0" smtClean="0"/>
              <a:t>.</a:t>
            </a:r>
          </a:p>
          <a:p>
            <a:pPr lvl="1"/>
            <a:r>
              <a:rPr lang="en-US" dirty="0" smtClean="0"/>
              <a:t>These </a:t>
            </a:r>
            <a:r>
              <a:rPr lang="en-US" dirty="0"/>
              <a:t>are logical interfaces that are emulating a </a:t>
            </a:r>
            <a:r>
              <a:rPr lang="en-US" dirty="0" smtClean="0"/>
              <a:t>leased line network </a:t>
            </a:r>
            <a:r>
              <a:rPr lang="en-US" dirty="0"/>
              <a:t>and are a routing equivalent to point-to-point physical interfaces</a:t>
            </a:r>
            <a:endParaRPr lang="en-US"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9336843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EIGRP </a:t>
            </a:r>
            <a:r>
              <a:rPr lang="en-US" dirty="0" smtClean="0"/>
              <a:t>Adjacencies </a:t>
            </a:r>
            <a:r>
              <a:rPr lang="en-US" dirty="0"/>
              <a:t>in a Layer 3 MPLS VPN </a:t>
            </a:r>
            <a:r>
              <a:rPr lang="en-US" dirty="0" smtClean="0"/>
              <a:t>Network</a:t>
            </a:r>
          </a:p>
        </p:txBody>
      </p:sp>
      <p:sp>
        <p:nvSpPr>
          <p:cNvPr id="6" name="Content Placeholder 5"/>
          <p:cNvSpPr>
            <a:spLocks noGrp="1"/>
          </p:cNvSpPr>
          <p:nvPr>
            <p:ph idx="1"/>
          </p:nvPr>
        </p:nvSpPr>
        <p:spPr>
          <a:xfrm>
            <a:off x="280746" y="4337901"/>
            <a:ext cx="8520354" cy="2076547"/>
          </a:xfrm>
        </p:spPr>
        <p:txBody>
          <a:bodyPr>
            <a:normAutofit/>
          </a:bodyPr>
          <a:lstStyle/>
          <a:p>
            <a:r>
              <a:rPr lang="en-US" dirty="0"/>
              <a:t>Provider-edge (PE) routers participate in customer routing, guaranteeing </a:t>
            </a:r>
            <a:r>
              <a:rPr lang="en-US" dirty="0" smtClean="0"/>
              <a:t>optimum routing </a:t>
            </a:r>
            <a:r>
              <a:rPr lang="en-US" dirty="0"/>
              <a:t>between customer sites.</a:t>
            </a:r>
          </a:p>
          <a:p>
            <a:r>
              <a:rPr lang="en-US" dirty="0" smtClean="0"/>
              <a:t>PE </a:t>
            </a:r>
            <a:r>
              <a:rPr lang="en-US" dirty="0"/>
              <a:t>routers carry a separate set of routes for each customer, resulting in perfect </a:t>
            </a:r>
            <a:r>
              <a:rPr lang="en-US" dirty="0" smtClean="0"/>
              <a:t>isolation between </a:t>
            </a:r>
            <a:r>
              <a:rPr lang="en-US" dirty="0"/>
              <a:t>the customers.</a:t>
            </a:r>
            <a:endParaRPr lang="en-US" dirty="0" smtClean="0"/>
          </a:p>
        </p:txBody>
      </p:sp>
      <p:pic>
        <p:nvPicPr>
          <p:cNvPr id="2" name="Picture 1"/>
          <p:cNvPicPr>
            <a:picLocks noChangeAspect="1"/>
          </p:cNvPicPr>
          <p:nvPr/>
        </p:nvPicPr>
        <p:blipFill>
          <a:blip r:embed="rId3"/>
          <a:stretch>
            <a:fillRect/>
          </a:stretch>
        </p:blipFill>
        <p:spPr>
          <a:xfrm>
            <a:off x="1062517" y="1183340"/>
            <a:ext cx="6954121" cy="3154561"/>
          </a:xfrm>
          <a:prstGeom prst="rect">
            <a:avLst/>
          </a:prstGeom>
        </p:spPr>
      </p:pic>
    </p:spTree>
    <p:extLst>
      <p:ext uri="{BB962C8B-B14F-4D97-AF65-F5344CB8AC3E}">
        <p14:creationId xmlns:p14="http://schemas.microsoft.com/office/powerpoint/2010/main" val="2308438202"/>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smtClean="0"/>
              <a:t>EIGRP Adjacencies </a:t>
            </a:r>
            <a:r>
              <a:rPr lang="en-US" dirty="0"/>
              <a:t>in a Layer 2 MPLS VPN Ethernet N</a:t>
            </a:r>
            <a:r>
              <a:rPr lang="en-US" dirty="0" smtClean="0"/>
              <a:t>etwork</a:t>
            </a:r>
          </a:p>
        </p:txBody>
      </p:sp>
      <p:sp>
        <p:nvSpPr>
          <p:cNvPr id="6" name="Content Placeholder 5"/>
          <p:cNvSpPr>
            <a:spLocks noGrp="1"/>
          </p:cNvSpPr>
          <p:nvPr>
            <p:ph idx="1"/>
          </p:nvPr>
        </p:nvSpPr>
        <p:spPr>
          <a:xfrm>
            <a:off x="279401" y="4541421"/>
            <a:ext cx="8520354" cy="1773318"/>
          </a:xfrm>
        </p:spPr>
        <p:txBody>
          <a:bodyPr>
            <a:normAutofit fontScale="62500" lnSpcReduction="20000"/>
          </a:bodyPr>
          <a:lstStyle/>
          <a:p>
            <a:r>
              <a:rPr lang="en-US" dirty="0" smtClean="0"/>
              <a:t>Customer </a:t>
            </a:r>
            <a:r>
              <a:rPr lang="en-US" dirty="0"/>
              <a:t>routers are located within single metropolitan area and they may be </a:t>
            </a:r>
            <a:r>
              <a:rPr lang="en-US" dirty="0" smtClean="0"/>
              <a:t>connected over </a:t>
            </a:r>
            <a:r>
              <a:rPr lang="en-US" dirty="0"/>
              <a:t>the local Layer 2 MPLS VPN switch network. Customer traffic </a:t>
            </a:r>
            <a:r>
              <a:rPr lang="en-US" dirty="0" smtClean="0"/>
              <a:t>never passes </a:t>
            </a:r>
            <a:r>
              <a:rPr lang="en-US" dirty="0"/>
              <a:t>through the SP backbone.</a:t>
            </a:r>
          </a:p>
          <a:p>
            <a:r>
              <a:rPr lang="en-US" dirty="0" smtClean="0"/>
              <a:t>Customer </a:t>
            </a:r>
            <a:r>
              <a:rPr lang="en-US" dirty="0"/>
              <a:t>routers are located between several geographically distant areas that </a:t>
            </a:r>
            <a:r>
              <a:rPr lang="en-US" dirty="0" smtClean="0"/>
              <a:t>need to </a:t>
            </a:r>
            <a:r>
              <a:rPr lang="en-US" dirty="0"/>
              <a:t>be connected over L2 MPLS VPN with point-to-point links through the SP backbone.</a:t>
            </a:r>
          </a:p>
          <a:p>
            <a:r>
              <a:rPr lang="en-US" dirty="0" smtClean="0"/>
              <a:t>Customer </a:t>
            </a:r>
            <a:r>
              <a:rPr lang="en-US" dirty="0"/>
              <a:t>routers are located between several geographically distant areas that </a:t>
            </a:r>
            <a:r>
              <a:rPr lang="en-US" dirty="0" smtClean="0"/>
              <a:t>need to </a:t>
            </a:r>
            <a:r>
              <a:rPr lang="en-US" dirty="0"/>
              <a:t>be connected over L2 MPLS VPN with multipoint links through the SP </a:t>
            </a:r>
            <a:r>
              <a:rPr lang="en-US" dirty="0" smtClean="0"/>
              <a:t>core. From </a:t>
            </a:r>
            <a:r>
              <a:rPr lang="en-US" dirty="0"/>
              <a:t>the customer perspective SP network looks like a LAN switch.</a:t>
            </a:r>
            <a:endParaRPr lang="en-US" dirty="0" smtClean="0"/>
          </a:p>
        </p:txBody>
      </p:sp>
      <p:pic>
        <p:nvPicPr>
          <p:cNvPr id="2" name="Picture 1"/>
          <p:cNvPicPr>
            <a:picLocks noChangeAspect="1"/>
          </p:cNvPicPr>
          <p:nvPr/>
        </p:nvPicPr>
        <p:blipFill>
          <a:blip r:embed="rId3"/>
          <a:stretch>
            <a:fillRect/>
          </a:stretch>
        </p:blipFill>
        <p:spPr>
          <a:xfrm>
            <a:off x="1646257" y="1183340"/>
            <a:ext cx="5786641" cy="3358081"/>
          </a:xfrm>
          <a:prstGeom prst="rect">
            <a:avLst/>
          </a:prstGeom>
        </p:spPr>
      </p:pic>
    </p:spTree>
    <p:extLst>
      <p:ext uri="{BB962C8B-B14F-4D97-AF65-F5344CB8AC3E}">
        <p14:creationId xmlns:p14="http://schemas.microsoft.com/office/powerpoint/2010/main" val="3080510327"/>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a:solidFill>
                  <a:schemeClr val="bg1"/>
                </a:solidFill>
                <a:latin typeface="+mj-lt"/>
                <a:ea typeface="+mj-ea"/>
                <a:cs typeface="+mj-cs"/>
              </a:rPr>
              <a:t>Building the EIGRP Topology Table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Building the EIGRP Topology </a:t>
            </a:r>
            <a:r>
              <a:rPr lang="en-US" dirty="0" smtClean="0"/>
              <a:t>Table</a:t>
            </a:r>
            <a:endParaRPr lang="en-US" dirty="0"/>
          </a:p>
        </p:txBody>
      </p:sp>
      <p:sp>
        <p:nvSpPr>
          <p:cNvPr id="4" name="Content Placeholder 3"/>
          <p:cNvSpPr>
            <a:spLocks noGrp="1"/>
          </p:cNvSpPr>
          <p:nvPr>
            <p:ph idx="1"/>
          </p:nvPr>
        </p:nvSpPr>
        <p:spPr/>
        <p:txBody>
          <a:bodyPr/>
          <a:lstStyle/>
          <a:p>
            <a:r>
              <a:rPr lang="en-US" dirty="0"/>
              <a:t>EIGRP Neighbors Routing Information </a:t>
            </a:r>
            <a:r>
              <a:rPr lang="en-US" dirty="0" smtClean="0"/>
              <a:t>Exchange</a:t>
            </a:r>
          </a:p>
          <a:p>
            <a:r>
              <a:rPr lang="en-US" dirty="0" smtClean="0"/>
              <a:t>How </a:t>
            </a:r>
            <a:r>
              <a:rPr lang="en-US" dirty="0"/>
              <a:t>EIGRP </a:t>
            </a:r>
            <a:r>
              <a:rPr lang="en-US" dirty="0" smtClean="0"/>
              <a:t>Chooses </a:t>
            </a:r>
            <a:r>
              <a:rPr lang="en-US" dirty="0"/>
              <a:t>the </a:t>
            </a:r>
            <a:r>
              <a:rPr lang="en-US" dirty="0" smtClean="0"/>
              <a:t>Best </a:t>
            </a:r>
            <a:r>
              <a:rPr lang="en-US" dirty="0"/>
              <a:t>P</a:t>
            </a:r>
            <a:r>
              <a:rPr lang="en-US" dirty="0" smtClean="0"/>
              <a:t>ath </a:t>
            </a:r>
            <a:r>
              <a:rPr lang="en-US" dirty="0"/>
              <a:t>through the </a:t>
            </a:r>
            <a:r>
              <a:rPr lang="en-US" dirty="0" smtClean="0"/>
              <a:t>Network</a:t>
            </a:r>
            <a:endParaRPr lang="en-US" dirty="0"/>
          </a:p>
          <a:p>
            <a:r>
              <a:rPr lang="en-US" dirty="0" smtClean="0"/>
              <a:t>Calculate </a:t>
            </a:r>
            <a:r>
              <a:rPr lang="en-US" dirty="0"/>
              <a:t>EIGRP </a:t>
            </a:r>
            <a:r>
              <a:rPr lang="en-US" dirty="0" smtClean="0"/>
              <a:t>Metric</a:t>
            </a:r>
            <a:endParaRPr lang="en-US" dirty="0"/>
          </a:p>
          <a:p>
            <a:r>
              <a:rPr lang="en-US" dirty="0"/>
              <a:t>F</a:t>
            </a:r>
            <a:r>
              <a:rPr lang="en-US" dirty="0" smtClean="0"/>
              <a:t>easibility </a:t>
            </a:r>
            <a:r>
              <a:rPr lang="en-US" dirty="0"/>
              <a:t>C</a:t>
            </a:r>
            <a:r>
              <a:rPr lang="en-US" dirty="0" smtClean="0"/>
              <a:t>ondition </a:t>
            </a:r>
            <a:r>
              <a:rPr lang="en-US" dirty="0"/>
              <a:t>prevents loops in EIGRP </a:t>
            </a:r>
            <a:r>
              <a:rPr lang="en-US" dirty="0" smtClean="0"/>
              <a:t>Networks</a:t>
            </a:r>
            <a:endParaRPr lang="en-US" dirty="0"/>
          </a:p>
          <a:p>
            <a:r>
              <a:rPr lang="en-US" dirty="0" smtClean="0"/>
              <a:t>Understand </a:t>
            </a:r>
            <a:r>
              <a:rPr lang="en-US" dirty="0"/>
              <a:t>EIGRP </a:t>
            </a:r>
            <a:r>
              <a:rPr lang="en-US" dirty="0" smtClean="0"/>
              <a:t>Path </a:t>
            </a:r>
            <a:r>
              <a:rPr lang="en-US" dirty="0"/>
              <a:t>S</a:t>
            </a:r>
            <a:r>
              <a:rPr lang="en-US" dirty="0" smtClean="0"/>
              <a:t>election </a:t>
            </a:r>
            <a:r>
              <a:rPr lang="en-US" dirty="0"/>
              <a:t>P</a:t>
            </a:r>
            <a:r>
              <a:rPr lang="en-US" dirty="0" smtClean="0"/>
              <a:t>rocess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EIGRP Neighbors Routing Information </a:t>
            </a:r>
            <a:r>
              <a:rPr lang="en-US" dirty="0"/>
              <a:t>E</a:t>
            </a:r>
            <a:r>
              <a:rPr lang="en-US" dirty="0" smtClean="0"/>
              <a:t>xchange</a:t>
            </a:r>
            <a:endParaRPr lang="en-US" dirty="0"/>
          </a:p>
        </p:txBody>
      </p:sp>
      <p:sp>
        <p:nvSpPr>
          <p:cNvPr id="4" name="Content Placeholder 3"/>
          <p:cNvSpPr>
            <a:spLocks noGrp="1"/>
          </p:cNvSpPr>
          <p:nvPr>
            <p:ph idx="1"/>
          </p:nvPr>
        </p:nvSpPr>
        <p:spPr/>
        <p:txBody>
          <a:bodyPr/>
          <a:lstStyle/>
          <a:p>
            <a:endParaRPr lang="en-US" dirty="0" smtClean="0"/>
          </a:p>
        </p:txBody>
      </p:sp>
      <p:pic>
        <p:nvPicPr>
          <p:cNvPr id="2" name="Picture 1"/>
          <p:cNvPicPr>
            <a:picLocks noChangeAspect="1"/>
          </p:cNvPicPr>
          <p:nvPr/>
        </p:nvPicPr>
        <p:blipFill>
          <a:blip r:embed="rId3"/>
          <a:stretch>
            <a:fillRect/>
          </a:stretch>
        </p:blipFill>
        <p:spPr>
          <a:xfrm>
            <a:off x="279400" y="1564680"/>
            <a:ext cx="8520355" cy="4335610"/>
          </a:xfrm>
          <a:prstGeom prst="rect">
            <a:avLst/>
          </a:prstGeom>
        </p:spPr>
      </p:pic>
    </p:spTree>
    <p:extLst>
      <p:ext uri="{BB962C8B-B14F-4D97-AF65-F5344CB8AC3E}">
        <p14:creationId xmlns:p14="http://schemas.microsoft.com/office/powerpoint/2010/main" val="18038356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EIGRP Neighbors Routing Information </a:t>
            </a:r>
            <a:r>
              <a:rPr lang="en-US" dirty="0"/>
              <a:t>E</a:t>
            </a:r>
            <a:r>
              <a:rPr lang="en-US" dirty="0" smtClean="0"/>
              <a:t>xchange</a:t>
            </a:r>
            <a:endParaRPr lang="en-US" dirty="0"/>
          </a:p>
        </p:txBody>
      </p:sp>
      <p:sp>
        <p:nvSpPr>
          <p:cNvPr id="4" name="Content Placeholder 3"/>
          <p:cNvSpPr>
            <a:spLocks noGrp="1"/>
          </p:cNvSpPr>
          <p:nvPr>
            <p:ph idx="1"/>
          </p:nvPr>
        </p:nvSpPr>
        <p:spPr/>
        <p:txBody>
          <a:bodyPr/>
          <a:lstStyle/>
          <a:p>
            <a:endParaRPr lang="en-US" dirty="0" smtClean="0"/>
          </a:p>
        </p:txBody>
      </p:sp>
      <p:pic>
        <p:nvPicPr>
          <p:cNvPr id="5" name="Picture 4"/>
          <p:cNvPicPr>
            <a:picLocks noChangeAspect="1"/>
          </p:cNvPicPr>
          <p:nvPr/>
        </p:nvPicPr>
        <p:blipFill>
          <a:blip r:embed="rId3"/>
          <a:stretch>
            <a:fillRect/>
          </a:stretch>
        </p:blipFill>
        <p:spPr>
          <a:xfrm>
            <a:off x="634167" y="1183340"/>
            <a:ext cx="5558474" cy="825690"/>
          </a:xfrm>
          <a:prstGeom prst="rect">
            <a:avLst/>
          </a:prstGeom>
        </p:spPr>
      </p:pic>
      <p:pic>
        <p:nvPicPr>
          <p:cNvPr id="6" name="Picture 5"/>
          <p:cNvPicPr>
            <a:picLocks noChangeAspect="1"/>
          </p:cNvPicPr>
          <p:nvPr/>
        </p:nvPicPr>
        <p:blipFill>
          <a:blip r:embed="rId4"/>
          <a:stretch>
            <a:fillRect/>
          </a:stretch>
        </p:blipFill>
        <p:spPr>
          <a:xfrm>
            <a:off x="2615179" y="1620195"/>
            <a:ext cx="5587126" cy="5083380"/>
          </a:xfrm>
          <a:prstGeom prst="rect">
            <a:avLst/>
          </a:prstGeom>
        </p:spPr>
      </p:pic>
    </p:spTree>
    <p:extLst>
      <p:ext uri="{BB962C8B-B14F-4D97-AF65-F5344CB8AC3E}">
        <p14:creationId xmlns:p14="http://schemas.microsoft.com/office/powerpoint/2010/main" val="2852253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Verifying EIGRP Packet Traffic</a:t>
            </a:r>
          </a:p>
        </p:txBody>
      </p:sp>
      <p:sp>
        <p:nvSpPr>
          <p:cNvPr id="4" name="Content Placeholder 3"/>
          <p:cNvSpPr>
            <a:spLocks noGrp="1"/>
          </p:cNvSpPr>
          <p:nvPr>
            <p:ph idx="1"/>
          </p:nvPr>
        </p:nvSpPr>
        <p:spPr/>
        <p:txBody>
          <a:bodyPr/>
          <a:lstStyle/>
          <a:p>
            <a:endParaRPr lang="en-US" dirty="0" smtClean="0"/>
          </a:p>
        </p:txBody>
      </p:sp>
      <p:pic>
        <p:nvPicPr>
          <p:cNvPr id="2" name="Picture 1"/>
          <p:cNvPicPr>
            <a:picLocks noChangeAspect="1"/>
          </p:cNvPicPr>
          <p:nvPr/>
        </p:nvPicPr>
        <p:blipFill>
          <a:blip r:embed="rId3"/>
          <a:stretch>
            <a:fillRect/>
          </a:stretch>
        </p:blipFill>
        <p:spPr>
          <a:xfrm>
            <a:off x="380341" y="1528549"/>
            <a:ext cx="8383318" cy="3800902"/>
          </a:xfrm>
          <a:prstGeom prst="rect">
            <a:avLst/>
          </a:prstGeom>
        </p:spPr>
      </p:pic>
    </p:spTree>
    <p:extLst>
      <p:ext uri="{BB962C8B-B14F-4D97-AF65-F5344CB8AC3E}">
        <p14:creationId xmlns:p14="http://schemas.microsoft.com/office/powerpoint/2010/main" val="1399479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Verifying the EIGRP Routes</a:t>
            </a:r>
          </a:p>
        </p:txBody>
      </p:sp>
      <p:sp>
        <p:nvSpPr>
          <p:cNvPr id="4" name="Content Placeholder 3"/>
          <p:cNvSpPr>
            <a:spLocks noGrp="1"/>
          </p:cNvSpPr>
          <p:nvPr>
            <p:ph idx="1"/>
          </p:nvPr>
        </p:nvSpPr>
        <p:spPr/>
        <p:txBody>
          <a:bodyPr/>
          <a:lstStyle/>
          <a:p>
            <a:endParaRPr lang="en-US" dirty="0" smtClean="0"/>
          </a:p>
        </p:txBody>
      </p:sp>
      <p:grpSp>
        <p:nvGrpSpPr>
          <p:cNvPr id="6" name="Group 5"/>
          <p:cNvGrpSpPr/>
          <p:nvPr/>
        </p:nvGrpSpPr>
        <p:grpSpPr>
          <a:xfrm>
            <a:off x="279400" y="1792385"/>
            <a:ext cx="8520356" cy="3913308"/>
            <a:chOff x="-351721" y="2360520"/>
            <a:chExt cx="9861090" cy="4651371"/>
          </a:xfrm>
        </p:grpSpPr>
        <p:pic>
          <p:nvPicPr>
            <p:cNvPr id="2" name="Picture 1"/>
            <p:cNvPicPr>
              <a:picLocks noChangeAspect="1"/>
            </p:cNvPicPr>
            <p:nvPr/>
          </p:nvPicPr>
          <p:blipFill>
            <a:blip r:embed="rId3"/>
            <a:stretch>
              <a:fillRect/>
            </a:stretch>
          </p:blipFill>
          <p:spPr>
            <a:xfrm>
              <a:off x="-351721" y="2360520"/>
              <a:ext cx="9847442" cy="2136960"/>
            </a:xfrm>
            <a:prstGeom prst="rect">
              <a:avLst/>
            </a:prstGeom>
          </p:spPr>
        </p:pic>
        <p:pic>
          <p:nvPicPr>
            <p:cNvPr id="5" name="Picture 4"/>
            <p:cNvPicPr>
              <a:picLocks noChangeAspect="1"/>
            </p:cNvPicPr>
            <p:nvPr/>
          </p:nvPicPr>
          <p:blipFill>
            <a:blip r:embed="rId4"/>
            <a:stretch>
              <a:fillRect/>
            </a:stretch>
          </p:blipFill>
          <p:spPr>
            <a:xfrm>
              <a:off x="-338073" y="4378851"/>
              <a:ext cx="9847442" cy="2633040"/>
            </a:xfrm>
            <a:prstGeom prst="rect">
              <a:avLst/>
            </a:prstGeom>
          </p:spPr>
        </p:pic>
      </p:grpSp>
    </p:spTree>
    <p:extLst>
      <p:ext uri="{BB962C8B-B14F-4D97-AF65-F5344CB8AC3E}">
        <p14:creationId xmlns:p14="http://schemas.microsoft.com/office/powerpoint/2010/main" val="37887386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Choosing the Best </a:t>
            </a:r>
            <a:r>
              <a:rPr lang="en-US" dirty="0" smtClean="0"/>
              <a:t>Path (DUAL)</a:t>
            </a:r>
            <a:endParaRPr lang="en-US" dirty="0"/>
          </a:p>
        </p:txBody>
      </p:sp>
      <p:sp>
        <p:nvSpPr>
          <p:cNvPr id="4" name="Content Placeholder 3"/>
          <p:cNvSpPr>
            <a:spLocks noGrp="1"/>
          </p:cNvSpPr>
          <p:nvPr>
            <p:ph idx="1"/>
          </p:nvPr>
        </p:nvSpPr>
        <p:spPr/>
        <p:txBody>
          <a:bodyPr/>
          <a:lstStyle/>
          <a:p>
            <a:endParaRPr lang="en-US" dirty="0" smtClean="0"/>
          </a:p>
        </p:txBody>
      </p:sp>
      <p:pic>
        <p:nvPicPr>
          <p:cNvPr id="2" name="Picture 1"/>
          <p:cNvPicPr>
            <a:picLocks noChangeAspect="1"/>
          </p:cNvPicPr>
          <p:nvPr/>
        </p:nvPicPr>
        <p:blipFill>
          <a:blip r:embed="rId3"/>
          <a:stretch>
            <a:fillRect/>
          </a:stretch>
        </p:blipFill>
        <p:spPr>
          <a:xfrm>
            <a:off x="195284" y="957652"/>
            <a:ext cx="8688588" cy="5582774"/>
          </a:xfrm>
          <a:prstGeom prst="rect">
            <a:avLst/>
          </a:prstGeom>
        </p:spPr>
      </p:pic>
    </p:spTree>
    <p:extLst>
      <p:ext uri="{BB962C8B-B14F-4D97-AF65-F5344CB8AC3E}">
        <p14:creationId xmlns:p14="http://schemas.microsoft.com/office/powerpoint/2010/main" val="2865989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Establishing EIGRP Neighbor </a:t>
            </a:r>
            <a:r>
              <a:rPr lang="en-US" sz="3000" b="0" dirty="0" smtClean="0">
                <a:solidFill>
                  <a:schemeClr val="bg1"/>
                </a:solidFill>
              </a:rPr>
              <a:t>Relationships</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EIGRP Topology Table</a:t>
            </a:r>
          </a:p>
        </p:txBody>
      </p:sp>
      <p:sp>
        <p:nvSpPr>
          <p:cNvPr id="4" name="Content Placeholder 3"/>
          <p:cNvSpPr>
            <a:spLocks noGrp="1"/>
          </p:cNvSpPr>
          <p:nvPr>
            <p:ph idx="1"/>
          </p:nvPr>
        </p:nvSpPr>
        <p:spPr/>
        <p:txBody>
          <a:bodyPr/>
          <a:lstStyle/>
          <a:p>
            <a:endParaRPr lang="en-US" dirty="0" smtClean="0"/>
          </a:p>
        </p:txBody>
      </p:sp>
      <p:pic>
        <p:nvPicPr>
          <p:cNvPr id="2" name="Picture 1"/>
          <p:cNvPicPr>
            <a:picLocks noChangeAspect="1"/>
          </p:cNvPicPr>
          <p:nvPr/>
        </p:nvPicPr>
        <p:blipFill>
          <a:blip r:embed="rId3"/>
          <a:stretch>
            <a:fillRect/>
          </a:stretch>
        </p:blipFill>
        <p:spPr>
          <a:xfrm>
            <a:off x="624400" y="1183340"/>
            <a:ext cx="7830356" cy="7070050"/>
          </a:xfrm>
          <a:prstGeom prst="rect">
            <a:avLst/>
          </a:prstGeom>
        </p:spPr>
      </p:pic>
    </p:spTree>
    <p:extLst>
      <p:ext uri="{BB962C8B-B14F-4D97-AF65-F5344CB8AC3E}">
        <p14:creationId xmlns:p14="http://schemas.microsoft.com/office/powerpoint/2010/main" val="2206782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EIGRP Routing Information</a:t>
            </a:r>
            <a:endParaRPr lang="en-US" dirty="0"/>
          </a:p>
        </p:txBody>
      </p:sp>
      <p:sp>
        <p:nvSpPr>
          <p:cNvPr id="4" name="Content Placeholder 3"/>
          <p:cNvSpPr>
            <a:spLocks noGrp="1"/>
          </p:cNvSpPr>
          <p:nvPr>
            <p:ph idx="1"/>
          </p:nvPr>
        </p:nvSpPr>
        <p:spPr/>
        <p:txBody>
          <a:bodyPr>
            <a:normAutofit/>
          </a:bodyPr>
          <a:lstStyle/>
          <a:p>
            <a:r>
              <a:rPr lang="en-US" dirty="0"/>
              <a:t>O</a:t>
            </a:r>
            <a:r>
              <a:rPr lang="en-US" dirty="0" smtClean="0"/>
              <a:t>nly </a:t>
            </a:r>
            <a:r>
              <a:rPr lang="en-US" dirty="0"/>
              <a:t>the routes </a:t>
            </a:r>
            <a:r>
              <a:rPr lang="en-US" dirty="0" smtClean="0"/>
              <a:t>that are </a:t>
            </a:r>
            <a:r>
              <a:rPr lang="en-US" dirty="0"/>
              <a:t>used by EIGRP, the successor routes, get advertised.</a:t>
            </a:r>
          </a:p>
          <a:p>
            <a:r>
              <a:rPr lang="en-US" dirty="0" smtClean="0"/>
              <a:t>Subnets </a:t>
            </a:r>
            <a:r>
              <a:rPr lang="en-US" dirty="0"/>
              <a:t>of directly connected interfaces on which EIGRP has been enabled </a:t>
            </a:r>
            <a:r>
              <a:rPr lang="en-US" dirty="0" smtClean="0"/>
              <a:t>using the </a:t>
            </a:r>
            <a:r>
              <a:rPr lang="en-US" b="1" dirty="0"/>
              <a:t>network </a:t>
            </a:r>
            <a:r>
              <a:rPr lang="en-US" dirty="0"/>
              <a:t>command</a:t>
            </a:r>
          </a:p>
          <a:p>
            <a:r>
              <a:rPr lang="en-US" dirty="0" smtClean="0"/>
              <a:t>Subnets </a:t>
            </a:r>
            <a:r>
              <a:rPr lang="en-US" dirty="0"/>
              <a:t>learned by redistribution of routes into EIGRP from other routing </a:t>
            </a:r>
            <a:r>
              <a:rPr lang="en-US" dirty="0" smtClean="0"/>
              <a:t>protocols or </a:t>
            </a:r>
            <a:r>
              <a:rPr lang="en-US" dirty="0"/>
              <a:t>routing information sources</a:t>
            </a:r>
          </a:p>
          <a:p>
            <a:r>
              <a:rPr lang="en-US" dirty="0"/>
              <a:t>Redistribution is a method of taking routing information from one source and </a:t>
            </a:r>
            <a:r>
              <a:rPr lang="en-US" dirty="0" smtClean="0"/>
              <a:t>advertising it </a:t>
            </a:r>
            <a:r>
              <a:rPr lang="en-US" dirty="0"/>
              <a:t>into another routing protocol. </a:t>
            </a:r>
            <a:endParaRPr lang="en-US" dirty="0" smtClean="0"/>
          </a:p>
          <a:p>
            <a:r>
              <a:rPr lang="en-US" dirty="0" smtClean="0"/>
              <a:t>Redistribution </a:t>
            </a:r>
            <a:r>
              <a:rPr lang="en-US" dirty="0"/>
              <a:t>is used in situations when multiple </a:t>
            </a:r>
            <a:r>
              <a:rPr lang="en-US" dirty="0" smtClean="0"/>
              <a:t>routing protocols </a:t>
            </a:r>
            <a:r>
              <a:rPr lang="en-US" dirty="0"/>
              <a:t>are used in the same autonomous </a:t>
            </a:r>
            <a:r>
              <a:rPr lang="en-US" dirty="0" smtClean="0"/>
              <a:t>system, or when you want </a:t>
            </a:r>
            <a:r>
              <a:rPr lang="en-US" dirty="0"/>
              <a:t>to include already-defined static routes into the selected routing protocol.</a:t>
            </a:r>
            <a:endParaRPr lang="en-US" dirty="0" smtClean="0"/>
          </a:p>
        </p:txBody>
      </p:sp>
    </p:spTree>
    <p:extLst>
      <p:ext uri="{BB962C8B-B14F-4D97-AF65-F5344CB8AC3E}">
        <p14:creationId xmlns:p14="http://schemas.microsoft.com/office/powerpoint/2010/main" val="3209356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EIGRP Metric</a:t>
            </a:r>
          </a:p>
        </p:txBody>
      </p:sp>
      <p:sp>
        <p:nvSpPr>
          <p:cNvPr id="4" name="Content Placeholder 3"/>
          <p:cNvSpPr>
            <a:spLocks noGrp="1"/>
          </p:cNvSpPr>
          <p:nvPr>
            <p:ph idx="1"/>
          </p:nvPr>
        </p:nvSpPr>
        <p:spPr/>
        <p:txBody>
          <a:bodyPr>
            <a:normAutofit/>
          </a:bodyPr>
          <a:lstStyle/>
          <a:p>
            <a:pPr marL="0" indent="0">
              <a:buNone/>
            </a:pPr>
            <a:r>
              <a:rPr lang="en-US" dirty="0"/>
              <a:t>EIGRP uses a composite metric to determine the best path to the destination. The </a:t>
            </a:r>
            <a:r>
              <a:rPr lang="en-US" dirty="0" smtClean="0"/>
              <a:t>metric’s value </a:t>
            </a:r>
            <a:r>
              <a:rPr lang="en-US" dirty="0"/>
              <a:t>derives from a formula that can use the following parameters:</a:t>
            </a:r>
          </a:p>
          <a:p>
            <a:r>
              <a:rPr lang="en-US" b="1" dirty="0" smtClean="0"/>
              <a:t>Bandwidth</a:t>
            </a:r>
            <a:r>
              <a:rPr lang="en-US" b="1" dirty="0"/>
              <a:t>: </a:t>
            </a:r>
            <a:r>
              <a:rPr lang="en-US" dirty="0"/>
              <a:t>Least value of the bandwidth for all links between the local router </a:t>
            </a:r>
            <a:r>
              <a:rPr lang="en-US" dirty="0" smtClean="0"/>
              <a:t>and the </a:t>
            </a:r>
            <a:r>
              <a:rPr lang="en-US" dirty="0"/>
              <a:t>destination.</a:t>
            </a:r>
          </a:p>
          <a:p>
            <a:r>
              <a:rPr lang="en-US" b="1" dirty="0" smtClean="0"/>
              <a:t>Delay</a:t>
            </a:r>
            <a:r>
              <a:rPr lang="en-US" b="1" dirty="0"/>
              <a:t>: </a:t>
            </a:r>
            <a:r>
              <a:rPr lang="en-US" dirty="0"/>
              <a:t>Cumulative delay obtained as sum of values of all delays for all </a:t>
            </a:r>
            <a:r>
              <a:rPr lang="en-US" dirty="0" smtClean="0"/>
              <a:t>links between </a:t>
            </a:r>
            <a:r>
              <a:rPr lang="en-US" dirty="0"/>
              <a:t>the source and destination.</a:t>
            </a:r>
          </a:p>
          <a:p>
            <a:r>
              <a:rPr lang="en-US" b="1" dirty="0" smtClean="0"/>
              <a:t>Reliability</a:t>
            </a:r>
            <a:r>
              <a:rPr lang="en-US" b="1" dirty="0"/>
              <a:t>: </a:t>
            </a:r>
            <a:r>
              <a:rPr lang="en-US" dirty="0"/>
              <a:t>This value represents the worst reliability between source and </a:t>
            </a:r>
            <a:r>
              <a:rPr lang="en-US" dirty="0" smtClean="0"/>
              <a:t>destination (based </a:t>
            </a:r>
            <a:r>
              <a:rPr lang="en-US" dirty="0"/>
              <a:t>on </a:t>
            </a:r>
            <a:r>
              <a:rPr lang="en-US" dirty="0" err="1"/>
              <a:t>keepalives</a:t>
            </a:r>
            <a:r>
              <a:rPr lang="en-US" dirty="0"/>
              <a:t>).</a:t>
            </a:r>
          </a:p>
          <a:p>
            <a:r>
              <a:rPr lang="en-US" b="1" dirty="0" smtClean="0"/>
              <a:t>Load</a:t>
            </a:r>
            <a:r>
              <a:rPr lang="en-US" b="1" dirty="0"/>
              <a:t>: </a:t>
            </a:r>
            <a:r>
              <a:rPr lang="en-US" dirty="0"/>
              <a:t>This value represents the worst load on the link between the source and </a:t>
            </a:r>
            <a:r>
              <a:rPr lang="en-US" dirty="0" smtClean="0"/>
              <a:t>the destination </a:t>
            </a:r>
            <a:r>
              <a:rPr lang="en-US" dirty="0"/>
              <a:t>(based on the packet rate and the configured bandwidth of the interface).</a:t>
            </a:r>
            <a:endParaRPr lang="en-US" dirty="0" smtClean="0"/>
          </a:p>
        </p:txBody>
      </p:sp>
    </p:spTree>
    <p:extLst>
      <p:ext uri="{BB962C8B-B14F-4D97-AF65-F5344CB8AC3E}">
        <p14:creationId xmlns:p14="http://schemas.microsoft.com/office/powerpoint/2010/main" val="3744720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EIGRP Metric Calculation</a:t>
            </a:r>
          </a:p>
        </p:txBody>
      </p:sp>
      <p:sp>
        <p:nvSpPr>
          <p:cNvPr id="4" name="Content Placeholder 3"/>
          <p:cNvSpPr>
            <a:spLocks noGrp="1"/>
          </p:cNvSpPr>
          <p:nvPr>
            <p:ph idx="1"/>
          </p:nvPr>
        </p:nvSpPr>
        <p:spPr/>
        <p:txBody>
          <a:bodyPr>
            <a:normAutofit/>
          </a:bodyPr>
          <a:lstStyle/>
          <a:p>
            <a:pPr marL="0" indent="0">
              <a:buNone/>
            </a:pPr>
            <a:r>
              <a:rPr lang="en-US" sz="2000" dirty="0">
                <a:latin typeface="Consolas" panose="020B0609020204030204" pitchFamily="49" charset="0"/>
                <a:cs typeface="Consolas" panose="020B0609020204030204" pitchFamily="49" charset="0"/>
              </a:rPr>
              <a:t>Metric = [(K1 * Bandwidth + [(K2 * Bandwidth) / (256 – Load)] + K3 * </a:t>
            </a:r>
            <a:r>
              <a:rPr lang="en-US" sz="2000" dirty="0" smtClean="0">
                <a:latin typeface="Consolas" panose="020B0609020204030204" pitchFamily="49" charset="0"/>
                <a:cs typeface="Consolas" panose="020B0609020204030204" pitchFamily="49" charset="0"/>
              </a:rPr>
              <a:t>Delay</a:t>
            </a:r>
            <a:r>
              <a:rPr lang="en-US" sz="2000" dirty="0">
                <a:latin typeface="Consolas" panose="020B0609020204030204" pitchFamily="49" charset="0"/>
                <a:cs typeface="Consolas" panose="020B0609020204030204" pitchFamily="49" charset="0"/>
              </a:rPr>
              <a:t>) * K5</a:t>
            </a:r>
            <a:r>
              <a:rPr lang="en-US" sz="2000" dirty="0" smtClean="0">
                <a:latin typeface="Consolas" panose="020B0609020204030204" pitchFamily="49" charset="0"/>
                <a:cs typeface="Consolas" panose="020B0609020204030204" pitchFamily="49" charset="0"/>
              </a:rPr>
              <a:t>/(</a:t>
            </a:r>
            <a:r>
              <a:rPr lang="en-US" sz="2000" dirty="0">
                <a:latin typeface="Consolas" panose="020B0609020204030204" pitchFamily="49" charset="0"/>
                <a:cs typeface="Consolas" panose="020B0609020204030204" pitchFamily="49" charset="0"/>
              </a:rPr>
              <a:t>K4 + Reliability)] * </a:t>
            </a:r>
            <a:r>
              <a:rPr lang="en-US" sz="2000" dirty="0" smtClean="0">
                <a:latin typeface="Consolas" panose="020B0609020204030204" pitchFamily="49" charset="0"/>
                <a:cs typeface="Consolas" panose="020B0609020204030204" pitchFamily="49" charset="0"/>
              </a:rPr>
              <a:t>256</a:t>
            </a:r>
          </a:p>
          <a:p>
            <a:endParaRPr lang="en-US" sz="2000" dirty="0">
              <a:latin typeface="Consolas" panose="020B0609020204030204" pitchFamily="49" charset="0"/>
              <a:cs typeface="Consolas" panose="020B0609020204030204" pitchFamily="49" charset="0"/>
            </a:endParaRPr>
          </a:p>
          <a:p>
            <a:r>
              <a:rPr lang="en-US" dirty="0"/>
              <a:t>With the default K-Values K1=1, K2=0, K3=1, K4=0, K5=0</a:t>
            </a:r>
          </a:p>
          <a:p>
            <a:endParaRPr lang="en-US" sz="2000" dirty="0">
              <a:latin typeface="Consolas" panose="020B0609020204030204" pitchFamily="49" charset="0"/>
              <a:cs typeface="Consolas" panose="020B0609020204030204" pitchFamily="49" charset="0"/>
            </a:endParaRPr>
          </a:p>
          <a:p>
            <a:r>
              <a:rPr lang="en-US" sz="2000" dirty="0" smtClean="0">
                <a:latin typeface="Consolas" panose="020B0609020204030204" pitchFamily="49" charset="0"/>
                <a:cs typeface="Consolas" panose="020B0609020204030204" pitchFamily="49" charset="0"/>
              </a:rPr>
              <a:t>Metric = (Bandwidth + Delay) * 256</a:t>
            </a:r>
          </a:p>
          <a:p>
            <a:endParaRPr lang="en-US" sz="2000" dirty="0">
              <a:latin typeface="Consolas" panose="020B0609020204030204" pitchFamily="49" charset="0"/>
              <a:cs typeface="Consolas" panose="020B0609020204030204" pitchFamily="49" charset="0"/>
            </a:endParaRPr>
          </a:p>
          <a:p>
            <a:r>
              <a:rPr lang="en-US" sz="2000" dirty="0"/>
              <a:t>Note that changing the K values is not recommended.</a:t>
            </a:r>
            <a:endParaRPr lang="en-US" sz="20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5191965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EIGRP Metric Calculation Example</a:t>
            </a:r>
          </a:p>
        </p:txBody>
      </p:sp>
      <p:sp>
        <p:nvSpPr>
          <p:cNvPr id="4" name="Content Placeholder 3"/>
          <p:cNvSpPr>
            <a:spLocks noGrp="1"/>
          </p:cNvSpPr>
          <p:nvPr>
            <p:ph idx="1"/>
          </p:nvPr>
        </p:nvSpPr>
        <p:spPr>
          <a:xfrm>
            <a:off x="279401" y="4345087"/>
            <a:ext cx="8520354" cy="1969652"/>
          </a:xfrm>
        </p:spPr>
        <p:txBody>
          <a:bodyPr>
            <a:normAutofit fontScale="77500" lnSpcReduction="20000"/>
          </a:bodyPr>
          <a:lstStyle/>
          <a:p>
            <a:r>
              <a:rPr lang="en-US" dirty="0"/>
              <a:t>Bandwidth = (</a:t>
            </a:r>
            <a:r>
              <a:rPr lang="en-US" dirty="0" smtClean="0"/>
              <a:t>10^7 </a:t>
            </a:r>
            <a:r>
              <a:rPr lang="en-US" dirty="0"/>
              <a:t>/ Least bandwidth in kilobits per </a:t>
            </a:r>
            <a:r>
              <a:rPr lang="en-US" dirty="0" smtClean="0"/>
              <a:t>second)</a:t>
            </a:r>
          </a:p>
          <a:p>
            <a:r>
              <a:rPr lang="en-US" dirty="0" smtClean="0"/>
              <a:t>Delay </a:t>
            </a:r>
            <a:r>
              <a:rPr lang="en-US" dirty="0"/>
              <a:t>= </a:t>
            </a:r>
            <a:r>
              <a:rPr lang="en-US" dirty="0" smtClean="0"/>
              <a:t>microseconds/10</a:t>
            </a:r>
          </a:p>
          <a:p>
            <a:r>
              <a:rPr lang="en-US" kern="1200" dirty="0">
                <a:latin typeface="Arial" charset="0"/>
              </a:rPr>
              <a:t>Metric = (Bandwidth + Delay) * </a:t>
            </a:r>
            <a:r>
              <a:rPr lang="en-US" kern="1200" dirty="0" smtClean="0">
                <a:latin typeface="Arial" charset="0"/>
              </a:rPr>
              <a:t>256 </a:t>
            </a:r>
          </a:p>
          <a:p>
            <a:r>
              <a:rPr lang="en-US" kern="1200" dirty="0" smtClean="0">
                <a:latin typeface="Consolas" panose="020B0609020204030204" pitchFamily="49" charset="0"/>
                <a:cs typeface="Consolas" panose="020B0609020204030204" pitchFamily="49" charset="0"/>
              </a:rPr>
              <a:t>Bandwidth </a:t>
            </a:r>
            <a:r>
              <a:rPr lang="en-US" kern="1200" dirty="0">
                <a:latin typeface="Consolas" panose="020B0609020204030204" pitchFamily="49" charset="0"/>
                <a:cs typeface="Consolas" panose="020B0609020204030204" pitchFamily="49" charset="0"/>
              </a:rPr>
              <a:t>= (10,000,000 / 10,000) = 1,000</a:t>
            </a:r>
          </a:p>
          <a:p>
            <a:r>
              <a:rPr lang="en-US" kern="1200" dirty="0">
                <a:latin typeface="Consolas" panose="020B0609020204030204" pitchFamily="49" charset="0"/>
                <a:cs typeface="Consolas" panose="020B0609020204030204" pitchFamily="49" charset="0"/>
              </a:rPr>
              <a:t>Delay = [4000 + 1000 + 5000] = 10000 [tens of microseconds]</a:t>
            </a:r>
          </a:p>
          <a:p>
            <a:r>
              <a:rPr lang="it-IT" kern="1200" dirty="0" smtClean="0">
                <a:latin typeface="Consolas" panose="020B0609020204030204" pitchFamily="49" charset="0"/>
                <a:cs typeface="Consolas" panose="020B0609020204030204" pitchFamily="49" charset="0"/>
              </a:rPr>
              <a:t>Metric </a:t>
            </a:r>
            <a:r>
              <a:rPr lang="it-IT" kern="1200" dirty="0">
                <a:latin typeface="Consolas" panose="020B0609020204030204" pitchFamily="49" charset="0"/>
                <a:cs typeface="Consolas" panose="020B0609020204030204" pitchFamily="49" charset="0"/>
              </a:rPr>
              <a:t>= (1000 + 10,000) * 256 = 2,816,000</a:t>
            </a:r>
          </a:p>
          <a:p>
            <a:endParaRPr lang="en-US" dirty="0" smtClean="0"/>
          </a:p>
        </p:txBody>
      </p:sp>
      <p:pic>
        <p:nvPicPr>
          <p:cNvPr id="2" name="Picture 1"/>
          <p:cNvPicPr>
            <a:picLocks noChangeAspect="1"/>
          </p:cNvPicPr>
          <p:nvPr/>
        </p:nvPicPr>
        <p:blipFill>
          <a:blip r:embed="rId3"/>
          <a:stretch>
            <a:fillRect/>
          </a:stretch>
        </p:blipFill>
        <p:spPr>
          <a:xfrm>
            <a:off x="395296" y="1289475"/>
            <a:ext cx="8288564" cy="2874174"/>
          </a:xfrm>
          <a:prstGeom prst="rect">
            <a:avLst/>
          </a:prstGeom>
        </p:spPr>
      </p:pic>
    </p:spTree>
    <p:extLst>
      <p:ext uri="{BB962C8B-B14F-4D97-AF65-F5344CB8AC3E}">
        <p14:creationId xmlns:p14="http://schemas.microsoft.com/office/powerpoint/2010/main" val="28421573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EIGRP </a:t>
            </a:r>
            <a:r>
              <a:rPr lang="en-US" dirty="0" smtClean="0"/>
              <a:t>Successor and FS Example</a:t>
            </a:r>
            <a:endParaRPr lang="en-US" dirty="0"/>
          </a:p>
        </p:txBody>
      </p:sp>
      <p:pic>
        <p:nvPicPr>
          <p:cNvPr id="2" name="Content Placeholder 1"/>
          <p:cNvPicPr>
            <a:picLocks noGrp="1" noChangeAspect="1"/>
          </p:cNvPicPr>
          <p:nvPr>
            <p:ph idx="1"/>
          </p:nvPr>
        </p:nvPicPr>
        <p:blipFill>
          <a:blip r:embed="rId3"/>
          <a:stretch>
            <a:fillRect/>
          </a:stretch>
        </p:blipFill>
        <p:spPr>
          <a:xfrm>
            <a:off x="280987" y="2188148"/>
            <a:ext cx="8520113" cy="2760858"/>
          </a:xfrm>
          <a:prstGeom prst="rect">
            <a:avLst/>
          </a:prstGeom>
        </p:spPr>
      </p:pic>
    </p:spTree>
    <p:extLst>
      <p:ext uri="{BB962C8B-B14F-4D97-AF65-F5344CB8AC3E}">
        <p14:creationId xmlns:p14="http://schemas.microsoft.com/office/powerpoint/2010/main" val="3845081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EIGRP Path Calculation Example</a:t>
            </a:r>
          </a:p>
        </p:txBody>
      </p:sp>
      <p:sp>
        <p:nvSpPr>
          <p:cNvPr id="4" name="Content Placeholder 3"/>
          <p:cNvSpPr>
            <a:spLocks noGrp="1"/>
          </p:cNvSpPr>
          <p:nvPr>
            <p:ph idx="1"/>
          </p:nvPr>
        </p:nvSpPr>
        <p:spPr>
          <a:xfrm>
            <a:off x="279401" y="3812146"/>
            <a:ext cx="8520354" cy="2502593"/>
          </a:xfrm>
        </p:spPr>
        <p:txBody>
          <a:bodyPr>
            <a:normAutofit/>
          </a:bodyPr>
          <a:lstStyle/>
          <a:p>
            <a:r>
              <a:rPr lang="en-US" dirty="0" smtClean="0"/>
              <a:t>Reported Distance</a:t>
            </a:r>
          </a:p>
        </p:txBody>
      </p:sp>
      <p:pic>
        <p:nvPicPr>
          <p:cNvPr id="2" name="Picture 1"/>
          <p:cNvPicPr>
            <a:picLocks noChangeAspect="1"/>
          </p:cNvPicPr>
          <p:nvPr/>
        </p:nvPicPr>
        <p:blipFill>
          <a:blip r:embed="rId3"/>
          <a:stretch>
            <a:fillRect/>
          </a:stretch>
        </p:blipFill>
        <p:spPr>
          <a:xfrm>
            <a:off x="656437" y="920310"/>
            <a:ext cx="7766281" cy="2493120"/>
          </a:xfrm>
          <a:prstGeom prst="rect">
            <a:avLst/>
          </a:prstGeom>
        </p:spPr>
      </p:pic>
      <p:pic>
        <p:nvPicPr>
          <p:cNvPr id="5" name="Picture 4"/>
          <p:cNvPicPr>
            <a:picLocks noChangeAspect="1"/>
          </p:cNvPicPr>
          <p:nvPr/>
        </p:nvPicPr>
        <p:blipFill>
          <a:blip r:embed="rId4"/>
          <a:stretch>
            <a:fillRect/>
          </a:stretch>
        </p:blipFill>
        <p:spPr>
          <a:xfrm>
            <a:off x="279400" y="4314850"/>
            <a:ext cx="8542398" cy="1557916"/>
          </a:xfrm>
          <a:prstGeom prst="rect">
            <a:avLst/>
          </a:prstGeom>
        </p:spPr>
      </p:pic>
    </p:spTree>
    <p:extLst>
      <p:ext uri="{BB962C8B-B14F-4D97-AF65-F5344CB8AC3E}">
        <p14:creationId xmlns:p14="http://schemas.microsoft.com/office/powerpoint/2010/main" val="22506638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EIGRP Path Calculation Example</a:t>
            </a:r>
          </a:p>
        </p:txBody>
      </p:sp>
      <p:sp>
        <p:nvSpPr>
          <p:cNvPr id="4" name="Content Placeholder 3"/>
          <p:cNvSpPr>
            <a:spLocks noGrp="1"/>
          </p:cNvSpPr>
          <p:nvPr>
            <p:ph idx="1"/>
          </p:nvPr>
        </p:nvSpPr>
        <p:spPr>
          <a:xfrm>
            <a:off x="279401" y="3812146"/>
            <a:ext cx="8520354" cy="2502593"/>
          </a:xfrm>
        </p:spPr>
        <p:txBody>
          <a:bodyPr>
            <a:normAutofit/>
          </a:bodyPr>
          <a:lstStyle/>
          <a:p>
            <a:r>
              <a:rPr lang="en-US" dirty="0" err="1" smtClean="0"/>
              <a:t>Fisable</a:t>
            </a:r>
            <a:r>
              <a:rPr lang="en-US" dirty="0" smtClean="0"/>
              <a:t> Distance</a:t>
            </a:r>
          </a:p>
        </p:txBody>
      </p:sp>
      <p:pic>
        <p:nvPicPr>
          <p:cNvPr id="2" name="Picture 1"/>
          <p:cNvPicPr>
            <a:picLocks noChangeAspect="1"/>
          </p:cNvPicPr>
          <p:nvPr/>
        </p:nvPicPr>
        <p:blipFill>
          <a:blip r:embed="rId3"/>
          <a:stretch>
            <a:fillRect/>
          </a:stretch>
        </p:blipFill>
        <p:spPr>
          <a:xfrm>
            <a:off x="656437" y="920310"/>
            <a:ext cx="7766281" cy="2493120"/>
          </a:xfrm>
          <a:prstGeom prst="rect">
            <a:avLst/>
          </a:prstGeom>
        </p:spPr>
      </p:pic>
      <p:pic>
        <p:nvPicPr>
          <p:cNvPr id="6" name="Picture 5"/>
          <p:cNvPicPr>
            <a:picLocks noChangeAspect="1"/>
          </p:cNvPicPr>
          <p:nvPr/>
        </p:nvPicPr>
        <p:blipFill>
          <a:blip r:embed="rId4"/>
          <a:stretch>
            <a:fillRect/>
          </a:stretch>
        </p:blipFill>
        <p:spPr>
          <a:xfrm>
            <a:off x="279399" y="4525983"/>
            <a:ext cx="8520356" cy="1412118"/>
          </a:xfrm>
          <a:prstGeom prst="rect">
            <a:avLst/>
          </a:prstGeom>
        </p:spPr>
      </p:pic>
    </p:spTree>
    <p:extLst>
      <p:ext uri="{BB962C8B-B14F-4D97-AF65-F5344CB8AC3E}">
        <p14:creationId xmlns:p14="http://schemas.microsoft.com/office/powerpoint/2010/main" val="20846773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EIGRP Path Calculation Example</a:t>
            </a:r>
          </a:p>
        </p:txBody>
      </p:sp>
      <p:sp>
        <p:nvSpPr>
          <p:cNvPr id="4" name="Content Placeholder 3"/>
          <p:cNvSpPr>
            <a:spLocks noGrp="1"/>
          </p:cNvSpPr>
          <p:nvPr>
            <p:ph idx="1"/>
          </p:nvPr>
        </p:nvSpPr>
        <p:spPr>
          <a:xfrm>
            <a:off x="279401" y="3812146"/>
            <a:ext cx="8520354" cy="2502593"/>
          </a:xfrm>
        </p:spPr>
        <p:txBody>
          <a:bodyPr>
            <a:normAutofit/>
          </a:bodyPr>
          <a:lstStyle/>
          <a:p>
            <a:r>
              <a:rPr lang="en-US" dirty="0" smtClean="0"/>
              <a:t>Successor</a:t>
            </a:r>
          </a:p>
          <a:p>
            <a:r>
              <a:rPr lang="en-US" dirty="0" err="1" smtClean="0"/>
              <a:t>Fisable</a:t>
            </a:r>
            <a:r>
              <a:rPr lang="en-US" dirty="0" smtClean="0"/>
              <a:t> Successor</a:t>
            </a:r>
          </a:p>
        </p:txBody>
      </p:sp>
      <p:pic>
        <p:nvPicPr>
          <p:cNvPr id="2" name="Picture 1"/>
          <p:cNvPicPr>
            <a:picLocks noChangeAspect="1"/>
          </p:cNvPicPr>
          <p:nvPr/>
        </p:nvPicPr>
        <p:blipFill>
          <a:blip r:embed="rId3"/>
          <a:stretch>
            <a:fillRect/>
          </a:stretch>
        </p:blipFill>
        <p:spPr>
          <a:xfrm>
            <a:off x="656437" y="920310"/>
            <a:ext cx="7766281" cy="2493120"/>
          </a:xfrm>
          <a:prstGeom prst="rect">
            <a:avLst/>
          </a:prstGeom>
        </p:spPr>
      </p:pic>
      <p:pic>
        <p:nvPicPr>
          <p:cNvPr id="5" name="Picture 4"/>
          <p:cNvPicPr>
            <a:picLocks noChangeAspect="1"/>
          </p:cNvPicPr>
          <p:nvPr/>
        </p:nvPicPr>
        <p:blipFill>
          <a:blip r:embed="rId4"/>
          <a:stretch>
            <a:fillRect/>
          </a:stretch>
        </p:blipFill>
        <p:spPr>
          <a:xfrm>
            <a:off x="358415" y="4705818"/>
            <a:ext cx="8441340" cy="1425059"/>
          </a:xfrm>
          <a:prstGeom prst="rect">
            <a:avLst/>
          </a:prstGeom>
        </p:spPr>
      </p:pic>
    </p:spTree>
    <p:extLst>
      <p:ext uri="{BB962C8B-B14F-4D97-AF65-F5344CB8AC3E}">
        <p14:creationId xmlns:p14="http://schemas.microsoft.com/office/powerpoint/2010/main" val="28476977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2800" b="1" kern="0" dirty="0">
                <a:solidFill>
                  <a:schemeClr val="bg1"/>
                </a:solidFill>
                <a:latin typeface="+mj-lt"/>
                <a:ea typeface="+mj-ea"/>
                <a:cs typeface="+mj-cs"/>
              </a:rPr>
              <a:t>Optimizing EIGRP Behavior</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Enhanced Interior Gateway Routing Protocol (EIGRP)</a:t>
            </a:r>
            <a:endParaRPr lang="en-US" dirty="0" smtClean="0"/>
          </a:p>
        </p:txBody>
      </p:sp>
      <p:sp>
        <p:nvSpPr>
          <p:cNvPr id="6" name="Content Placeholder 5"/>
          <p:cNvSpPr>
            <a:spLocks noGrp="1"/>
          </p:cNvSpPr>
          <p:nvPr>
            <p:ph idx="1"/>
          </p:nvPr>
        </p:nvSpPr>
        <p:spPr/>
        <p:txBody>
          <a:bodyPr>
            <a:normAutofit/>
          </a:bodyPr>
          <a:lstStyle/>
          <a:p>
            <a:r>
              <a:rPr lang="en-US" dirty="0"/>
              <a:t>Enhanced Interior Gateway Routing Protocol (EIGRP) </a:t>
            </a:r>
            <a:r>
              <a:rPr lang="en-US" dirty="0" smtClean="0"/>
              <a:t>is </a:t>
            </a:r>
            <a:r>
              <a:rPr lang="en-US" dirty="0"/>
              <a:t>an advanced distance </a:t>
            </a:r>
            <a:r>
              <a:rPr lang="en-US" dirty="0" smtClean="0"/>
              <a:t>vector routing </a:t>
            </a:r>
            <a:r>
              <a:rPr lang="en-US" dirty="0"/>
              <a:t>protocol designed by Cisco. </a:t>
            </a:r>
            <a:endParaRPr lang="en-US" dirty="0" smtClean="0"/>
          </a:p>
          <a:p>
            <a:r>
              <a:rPr lang="en-US" dirty="0" smtClean="0"/>
              <a:t>The </a:t>
            </a:r>
            <a:r>
              <a:rPr lang="en-US" dirty="0"/>
              <a:t>basic </a:t>
            </a:r>
            <a:r>
              <a:rPr lang="en-US" dirty="0" smtClean="0"/>
              <a:t>configuration </a:t>
            </a:r>
            <a:r>
              <a:rPr lang="en-US" dirty="0"/>
              <a:t>is simple and easy </a:t>
            </a:r>
            <a:r>
              <a:rPr lang="en-US" dirty="0" smtClean="0"/>
              <a:t>to understand</a:t>
            </a:r>
            <a:r>
              <a:rPr lang="en-US" dirty="0"/>
              <a:t>, so it is commonly used in smaller networks. </a:t>
            </a:r>
            <a:endParaRPr lang="en-US" dirty="0" smtClean="0"/>
          </a:p>
          <a:p>
            <a:r>
              <a:rPr lang="en-US" dirty="0" smtClean="0"/>
              <a:t>Its </a:t>
            </a:r>
            <a:r>
              <a:rPr lang="en-US" dirty="0"/>
              <a:t>advanced features, </a:t>
            </a:r>
            <a:r>
              <a:rPr lang="en-US" dirty="0" smtClean="0"/>
              <a:t>which provide </a:t>
            </a:r>
            <a:r>
              <a:rPr lang="en-US" dirty="0"/>
              <a:t>rapid convergence, higher scalability, and support for multiple routed </a:t>
            </a:r>
            <a:r>
              <a:rPr lang="en-US" dirty="0" smtClean="0"/>
              <a:t>protocols, fulfill </a:t>
            </a:r>
            <a:r>
              <a:rPr lang="en-US" dirty="0"/>
              <a:t>requirements in complex network environments.</a:t>
            </a:r>
          </a:p>
          <a:p>
            <a:r>
              <a:rPr lang="en-US" dirty="0"/>
              <a:t>EIGRP supports both IPv4 and IPv6. </a:t>
            </a:r>
            <a:endParaRPr lang="en-US" dirty="0" smtClean="0"/>
          </a:p>
          <a:p>
            <a:r>
              <a:rPr lang="en-US" dirty="0" smtClean="0"/>
              <a:t>Although </a:t>
            </a:r>
            <a:r>
              <a:rPr lang="en-US" dirty="0"/>
              <a:t>standard EIGRP </a:t>
            </a:r>
            <a:r>
              <a:rPr lang="en-US" dirty="0" smtClean="0"/>
              <a:t>configuration between </a:t>
            </a:r>
            <a:r>
              <a:rPr lang="en-US" dirty="0"/>
              <a:t>IPv4 and IPv6 differs, it can be </a:t>
            </a:r>
            <a:r>
              <a:rPr lang="en-US" dirty="0" smtClean="0"/>
              <a:t>unified </a:t>
            </a:r>
            <a:r>
              <a:rPr lang="en-US" dirty="0"/>
              <a:t>using newly introduced named </a:t>
            </a:r>
            <a:r>
              <a:rPr lang="en-US" dirty="0" smtClean="0"/>
              <a:t>EIGRP configuration </a:t>
            </a:r>
            <a:r>
              <a:rPr lang="en-US" dirty="0"/>
              <a:t>mode.</a:t>
            </a:r>
            <a:endParaRPr lang="en-US" dirty="0" smtClean="0"/>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Optimizing EIGRP Behavior</a:t>
            </a:r>
          </a:p>
        </p:txBody>
      </p:sp>
      <p:sp>
        <p:nvSpPr>
          <p:cNvPr id="3" name="Content Placeholder 2"/>
          <p:cNvSpPr>
            <a:spLocks noGrp="1"/>
          </p:cNvSpPr>
          <p:nvPr>
            <p:ph idx="1"/>
          </p:nvPr>
        </p:nvSpPr>
        <p:spPr/>
        <p:txBody>
          <a:bodyPr/>
          <a:lstStyle/>
          <a:p>
            <a:r>
              <a:rPr lang="en-US" dirty="0" smtClean="0"/>
              <a:t>EIGRP </a:t>
            </a:r>
            <a:r>
              <a:rPr lang="en-US" dirty="0"/>
              <a:t>queries</a:t>
            </a:r>
          </a:p>
          <a:p>
            <a:r>
              <a:rPr lang="en-US" dirty="0" smtClean="0"/>
              <a:t>Describe </a:t>
            </a:r>
            <a:r>
              <a:rPr lang="en-US" dirty="0"/>
              <a:t>how stub routing can be used to reduce the amount of queries </a:t>
            </a:r>
            <a:r>
              <a:rPr lang="en-US" dirty="0" smtClean="0"/>
              <a:t>when EIGRP </a:t>
            </a:r>
            <a:r>
              <a:rPr lang="en-US" dirty="0"/>
              <a:t>goes active</a:t>
            </a:r>
          </a:p>
          <a:p>
            <a:r>
              <a:rPr lang="en-US" dirty="0" smtClean="0"/>
              <a:t>EIGRP </a:t>
            </a:r>
            <a:r>
              <a:rPr lang="en-US" dirty="0"/>
              <a:t>stuck-in-active issue</a:t>
            </a:r>
          </a:p>
          <a:p>
            <a:r>
              <a:rPr lang="en-US" dirty="0" smtClean="0"/>
              <a:t>Explain </a:t>
            </a:r>
            <a:r>
              <a:rPr lang="en-US" dirty="0"/>
              <a:t>how using summary routes lessen the impact of query scope when </a:t>
            </a:r>
            <a:r>
              <a:rPr lang="en-US" dirty="0" smtClean="0"/>
              <a:t>EIGRP goes </a:t>
            </a:r>
            <a:r>
              <a:rPr lang="en-US" dirty="0"/>
              <a:t>active</a:t>
            </a:r>
          </a:p>
          <a:p>
            <a:r>
              <a:rPr lang="en-US" dirty="0" smtClean="0"/>
              <a:t>Describe </a:t>
            </a:r>
            <a:r>
              <a:rPr lang="en-US" dirty="0"/>
              <a:t>load-balancing options with EIGRP</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EIGRP Queries</a:t>
            </a:r>
          </a:p>
        </p:txBody>
      </p:sp>
      <p:sp>
        <p:nvSpPr>
          <p:cNvPr id="3" name="Content Placeholder 2"/>
          <p:cNvSpPr>
            <a:spLocks noGrp="1"/>
          </p:cNvSpPr>
          <p:nvPr>
            <p:ph idx="1"/>
          </p:nvPr>
        </p:nvSpPr>
        <p:spPr>
          <a:xfrm>
            <a:off x="279401" y="4411307"/>
            <a:ext cx="8520354" cy="1903432"/>
          </a:xfrm>
        </p:spPr>
        <p:txBody>
          <a:bodyPr>
            <a:normAutofit/>
          </a:bodyPr>
          <a:lstStyle/>
          <a:p>
            <a:r>
              <a:rPr lang="en-US" dirty="0"/>
              <a:t>When a router </a:t>
            </a:r>
            <a:r>
              <a:rPr lang="en-US" dirty="0" smtClean="0"/>
              <a:t>loses a </a:t>
            </a:r>
            <a:r>
              <a:rPr lang="en-US" dirty="0"/>
              <a:t>route and does not have a feasible successor in its topology table, it looks for an </a:t>
            </a:r>
            <a:r>
              <a:rPr lang="en-US" dirty="0" smtClean="0"/>
              <a:t>alternative path </a:t>
            </a:r>
            <a:r>
              <a:rPr lang="en-US" dirty="0"/>
              <a:t>to the destination. </a:t>
            </a:r>
            <a:endParaRPr lang="en-US" dirty="0" smtClean="0"/>
          </a:p>
          <a:p>
            <a:r>
              <a:rPr lang="en-US" dirty="0" smtClean="0"/>
              <a:t>This </a:t>
            </a:r>
            <a:r>
              <a:rPr lang="en-US" dirty="0"/>
              <a:t>is known as </a:t>
            </a:r>
            <a:r>
              <a:rPr lang="en-US" i="1" dirty="0"/>
              <a:t>going active </a:t>
            </a:r>
            <a:r>
              <a:rPr lang="en-US" dirty="0"/>
              <a:t>on a route.</a:t>
            </a:r>
          </a:p>
        </p:txBody>
      </p:sp>
      <p:pic>
        <p:nvPicPr>
          <p:cNvPr id="4" name="Picture 3"/>
          <p:cNvPicPr>
            <a:picLocks noChangeAspect="1"/>
          </p:cNvPicPr>
          <p:nvPr/>
        </p:nvPicPr>
        <p:blipFill>
          <a:blip r:embed="rId3"/>
          <a:stretch>
            <a:fillRect/>
          </a:stretch>
        </p:blipFill>
        <p:spPr>
          <a:xfrm>
            <a:off x="279400" y="1108037"/>
            <a:ext cx="8397026" cy="3303270"/>
          </a:xfrm>
          <a:prstGeom prst="rect">
            <a:avLst/>
          </a:prstGeom>
        </p:spPr>
      </p:pic>
    </p:spTree>
    <p:extLst>
      <p:ext uri="{BB962C8B-B14F-4D97-AF65-F5344CB8AC3E}">
        <p14:creationId xmlns:p14="http://schemas.microsoft.com/office/powerpoint/2010/main" val="36391578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Route</a:t>
            </a:r>
          </a:p>
        </p:txBody>
      </p:sp>
      <p:sp>
        <p:nvSpPr>
          <p:cNvPr id="3" name="Content Placeholder 2"/>
          <p:cNvSpPr>
            <a:spLocks noGrp="1"/>
          </p:cNvSpPr>
          <p:nvPr>
            <p:ph idx="1"/>
          </p:nvPr>
        </p:nvSpPr>
        <p:spPr>
          <a:xfrm>
            <a:off x="279401" y="4868214"/>
            <a:ext cx="8520354" cy="1446525"/>
          </a:xfrm>
        </p:spPr>
        <p:txBody>
          <a:bodyPr>
            <a:normAutofit fontScale="85000" lnSpcReduction="10000"/>
          </a:bodyPr>
          <a:lstStyle/>
          <a:p>
            <a:r>
              <a:rPr lang="en-US" dirty="0"/>
              <a:t>Two major solutions exist to optimize the query </a:t>
            </a:r>
            <a:r>
              <a:rPr lang="en-US" dirty="0" smtClean="0"/>
              <a:t>propagation process </a:t>
            </a:r>
            <a:r>
              <a:rPr lang="en-US" dirty="0"/>
              <a:t>and to limit the amount of unnecessary EIGRP load on the links. </a:t>
            </a:r>
            <a:endParaRPr lang="en-US" dirty="0" smtClean="0"/>
          </a:p>
          <a:p>
            <a:pPr lvl="1"/>
            <a:r>
              <a:rPr lang="en-US" dirty="0" smtClean="0"/>
              <a:t>Route </a:t>
            </a:r>
            <a:r>
              <a:rPr lang="en-US" dirty="0"/>
              <a:t>summarization </a:t>
            </a:r>
          </a:p>
          <a:p>
            <a:pPr lvl="1"/>
            <a:r>
              <a:rPr lang="en-US" dirty="0" smtClean="0"/>
              <a:t>EIGRP </a:t>
            </a:r>
            <a:r>
              <a:rPr lang="en-US" dirty="0"/>
              <a:t>stub </a:t>
            </a:r>
            <a:r>
              <a:rPr lang="en-US" dirty="0" smtClean="0"/>
              <a:t>routing</a:t>
            </a:r>
            <a:endParaRPr lang="en-US" dirty="0"/>
          </a:p>
        </p:txBody>
      </p:sp>
      <p:grpSp>
        <p:nvGrpSpPr>
          <p:cNvPr id="8" name="Group 7"/>
          <p:cNvGrpSpPr/>
          <p:nvPr/>
        </p:nvGrpSpPr>
        <p:grpSpPr>
          <a:xfrm>
            <a:off x="234100" y="881122"/>
            <a:ext cx="8610956" cy="3871182"/>
            <a:chOff x="234100" y="1422035"/>
            <a:chExt cx="8610956" cy="3871182"/>
          </a:xfrm>
        </p:grpSpPr>
        <p:pic>
          <p:nvPicPr>
            <p:cNvPr id="4" name="Picture 3"/>
            <p:cNvPicPr>
              <a:picLocks noChangeAspect="1"/>
            </p:cNvPicPr>
            <p:nvPr/>
          </p:nvPicPr>
          <p:blipFill>
            <a:blip r:embed="rId3"/>
            <a:stretch>
              <a:fillRect/>
            </a:stretch>
          </p:blipFill>
          <p:spPr>
            <a:xfrm>
              <a:off x="256566" y="1422035"/>
              <a:ext cx="8588490" cy="1284051"/>
            </a:xfrm>
            <a:prstGeom prst="rect">
              <a:avLst/>
            </a:prstGeom>
          </p:spPr>
        </p:pic>
        <p:pic>
          <p:nvPicPr>
            <p:cNvPr id="5" name="Picture 4"/>
            <p:cNvPicPr>
              <a:picLocks noChangeAspect="1"/>
            </p:cNvPicPr>
            <p:nvPr/>
          </p:nvPicPr>
          <p:blipFill>
            <a:blip r:embed="rId4"/>
            <a:stretch>
              <a:fillRect/>
            </a:stretch>
          </p:blipFill>
          <p:spPr>
            <a:xfrm>
              <a:off x="234100" y="2689447"/>
              <a:ext cx="8588491" cy="2603770"/>
            </a:xfrm>
            <a:prstGeom prst="rect">
              <a:avLst/>
            </a:prstGeom>
          </p:spPr>
        </p:pic>
      </p:grpSp>
    </p:spTree>
    <p:extLst>
      <p:ext uri="{BB962C8B-B14F-4D97-AF65-F5344CB8AC3E}">
        <p14:creationId xmlns:p14="http://schemas.microsoft.com/office/powerpoint/2010/main" val="24821676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EIGRP Stub Routers</a:t>
            </a:r>
          </a:p>
        </p:txBody>
      </p:sp>
      <p:sp>
        <p:nvSpPr>
          <p:cNvPr id="3" name="Content Placeholder 2"/>
          <p:cNvSpPr>
            <a:spLocks noGrp="1"/>
          </p:cNvSpPr>
          <p:nvPr>
            <p:ph idx="1"/>
          </p:nvPr>
        </p:nvSpPr>
        <p:spPr>
          <a:xfrm>
            <a:off x="279401" y="4101878"/>
            <a:ext cx="8520354" cy="2212861"/>
          </a:xfrm>
        </p:spPr>
        <p:txBody>
          <a:bodyPr>
            <a:normAutofit/>
          </a:bodyPr>
          <a:lstStyle/>
          <a:p>
            <a:r>
              <a:rPr lang="en-US" dirty="0"/>
              <a:t>Routers configured as stubs do not forward EIGRP learned routes to other </a:t>
            </a:r>
            <a:r>
              <a:rPr lang="en-US" dirty="0" smtClean="0"/>
              <a:t>neighbors, and </a:t>
            </a:r>
            <a:r>
              <a:rPr lang="en-US" dirty="0"/>
              <a:t>more importantly, </a:t>
            </a:r>
            <a:r>
              <a:rPr lang="en-US" dirty="0" err="1"/>
              <a:t>nonstub</a:t>
            </a:r>
            <a:r>
              <a:rPr lang="en-US" dirty="0"/>
              <a:t> routers do not send query messages to stub routers.</a:t>
            </a:r>
          </a:p>
          <a:p>
            <a:r>
              <a:rPr lang="en-US" dirty="0"/>
              <a:t>This saves CPU cycles and bandwidth and speeds up convergence.</a:t>
            </a:r>
          </a:p>
        </p:txBody>
      </p:sp>
      <p:pic>
        <p:nvPicPr>
          <p:cNvPr id="4" name="Picture 3"/>
          <p:cNvPicPr>
            <a:picLocks noChangeAspect="1"/>
          </p:cNvPicPr>
          <p:nvPr/>
        </p:nvPicPr>
        <p:blipFill>
          <a:blip r:embed="rId3"/>
          <a:stretch>
            <a:fillRect/>
          </a:stretch>
        </p:blipFill>
        <p:spPr>
          <a:xfrm>
            <a:off x="495612" y="1183340"/>
            <a:ext cx="8087932" cy="2918538"/>
          </a:xfrm>
          <a:prstGeom prst="rect">
            <a:avLst/>
          </a:prstGeom>
        </p:spPr>
      </p:pic>
    </p:spTree>
    <p:extLst>
      <p:ext uri="{BB962C8B-B14F-4D97-AF65-F5344CB8AC3E}">
        <p14:creationId xmlns:p14="http://schemas.microsoft.com/office/powerpoint/2010/main" val="14402013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EIGRP Stub Options</a:t>
            </a:r>
          </a:p>
        </p:txBody>
      </p:sp>
      <p:sp>
        <p:nvSpPr>
          <p:cNvPr id="3" name="Content Placeholder 2"/>
          <p:cNvSpPr>
            <a:spLocks noGrp="1"/>
          </p:cNvSpPr>
          <p:nvPr>
            <p:ph idx="1"/>
          </p:nvPr>
        </p:nvSpPr>
        <p:spPr>
          <a:xfrm>
            <a:off x="279401" y="4166570"/>
            <a:ext cx="8520354" cy="2148169"/>
          </a:xfrm>
        </p:spPr>
        <p:txBody>
          <a:bodyPr>
            <a:normAutofit/>
          </a:bodyPr>
          <a:lstStyle/>
          <a:p>
            <a:r>
              <a:rPr lang="en-US" dirty="0"/>
              <a:t>To configure a router as a stub </a:t>
            </a:r>
            <a:r>
              <a:rPr lang="en-US" dirty="0" smtClean="0"/>
              <a:t>use </a:t>
            </a:r>
            <a:r>
              <a:rPr lang="en-US" dirty="0"/>
              <a:t>the </a:t>
            </a:r>
            <a:r>
              <a:rPr lang="en-US" b="1" dirty="0" err="1"/>
              <a:t>eigrp</a:t>
            </a:r>
            <a:r>
              <a:rPr lang="en-US" b="1" dirty="0"/>
              <a:t> stub </a:t>
            </a:r>
            <a:r>
              <a:rPr lang="en-US" dirty="0"/>
              <a:t>command in router configuration mode or address </a:t>
            </a:r>
            <a:r>
              <a:rPr lang="en-US" dirty="0" smtClean="0"/>
              <a:t>family configuration </a:t>
            </a:r>
            <a:r>
              <a:rPr lang="en-US" dirty="0"/>
              <a:t>mode. </a:t>
            </a:r>
            <a:endParaRPr lang="en-US" dirty="0" smtClean="0"/>
          </a:p>
          <a:p>
            <a:r>
              <a:rPr lang="en-US" dirty="0" smtClean="0"/>
              <a:t>To </a:t>
            </a:r>
            <a:r>
              <a:rPr lang="en-US" dirty="0"/>
              <a:t>disable the EIGRP stub routing feature, use the </a:t>
            </a:r>
            <a:r>
              <a:rPr lang="en-US" b="1" dirty="0"/>
              <a:t>no </a:t>
            </a:r>
            <a:r>
              <a:rPr lang="en-US" dirty="0"/>
              <a:t>form of </a:t>
            </a:r>
            <a:r>
              <a:rPr lang="en-US" dirty="0" smtClean="0"/>
              <a:t>this command</a:t>
            </a:r>
            <a:r>
              <a:rPr lang="en-US" dirty="0"/>
              <a:t>.</a:t>
            </a:r>
          </a:p>
        </p:txBody>
      </p:sp>
      <p:grpSp>
        <p:nvGrpSpPr>
          <p:cNvPr id="6" name="Group 5"/>
          <p:cNvGrpSpPr/>
          <p:nvPr/>
        </p:nvGrpSpPr>
        <p:grpSpPr>
          <a:xfrm>
            <a:off x="248917" y="961796"/>
            <a:ext cx="8581321" cy="3204774"/>
            <a:chOff x="-351721" y="2405040"/>
            <a:chExt cx="9847442" cy="3677619"/>
          </a:xfrm>
        </p:grpSpPr>
        <p:pic>
          <p:nvPicPr>
            <p:cNvPr id="4" name="Picture 3"/>
            <p:cNvPicPr>
              <a:picLocks noChangeAspect="1"/>
            </p:cNvPicPr>
            <p:nvPr/>
          </p:nvPicPr>
          <p:blipFill>
            <a:blip r:embed="rId3"/>
            <a:stretch>
              <a:fillRect/>
            </a:stretch>
          </p:blipFill>
          <p:spPr>
            <a:xfrm>
              <a:off x="-351721" y="2405040"/>
              <a:ext cx="9847442" cy="2047920"/>
            </a:xfrm>
            <a:prstGeom prst="rect">
              <a:avLst/>
            </a:prstGeom>
          </p:spPr>
        </p:pic>
        <p:pic>
          <p:nvPicPr>
            <p:cNvPr id="5" name="Picture 4"/>
            <p:cNvPicPr>
              <a:picLocks noChangeAspect="1"/>
            </p:cNvPicPr>
            <p:nvPr/>
          </p:nvPicPr>
          <p:blipFill>
            <a:blip r:embed="rId4"/>
            <a:stretch>
              <a:fillRect/>
            </a:stretch>
          </p:blipFill>
          <p:spPr>
            <a:xfrm>
              <a:off x="-351721" y="4390899"/>
              <a:ext cx="9847442" cy="1691760"/>
            </a:xfrm>
            <a:prstGeom prst="rect">
              <a:avLst/>
            </a:prstGeom>
          </p:spPr>
        </p:pic>
      </p:grpSp>
    </p:spTree>
    <p:extLst>
      <p:ext uri="{BB962C8B-B14F-4D97-AF65-F5344CB8AC3E}">
        <p14:creationId xmlns:p14="http://schemas.microsoft.com/office/powerpoint/2010/main" val="25318868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EIGRP Stub Options</a:t>
            </a:r>
          </a:p>
        </p:txBody>
      </p:sp>
      <p:sp>
        <p:nvSpPr>
          <p:cNvPr id="3" name="Content Placeholder 2"/>
          <p:cNvSpPr>
            <a:spLocks noGrp="1"/>
          </p:cNvSpPr>
          <p:nvPr>
            <p:ph idx="1"/>
          </p:nvPr>
        </p:nvSpPr>
        <p:spPr/>
        <p:txBody>
          <a:bodyPr>
            <a:normAutofit lnSpcReduction="10000"/>
          </a:bodyPr>
          <a:lstStyle/>
          <a:p>
            <a:r>
              <a:rPr lang="en-US" kern="1200" dirty="0">
                <a:latin typeface="Arial" charset="0"/>
              </a:rPr>
              <a:t>A router that is configured as a stub shares information about </a:t>
            </a:r>
            <a:r>
              <a:rPr lang="en-US" b="1" kern="1200" dirty="0">
                <a:latin typeface="Arial" charset="0"/>
              </a:rPr>
              <a:t>connected</a:t>
            </a:r>
            <a:r>
              <a:rPr lang="en-US" kern="1200" dirty="0">
                <a:latin typeface="Arial" charset="0"/>
              </a:rPr>
              <a:t> and </a:t>
            </a:r>
            <a:r>
              <a:rPr lang="en-US" b="1" kern="1200" dirty="0">
                <a:latin typeface="Arial" charset="0"/>
              </a:rPr>
              <a:t>summary</a:t>
            </a:r>
            <a:r>
              <a:rPr lang="en-US" kern="1200" dirty="0">
                <a:latin typeface="Arial" charset="0"/>
              </a:rPr>
              <a:t> routes with all neighboring routers by default. </a:t>
            </a:r>
          </a:p>
          <a:p>
            <a:r>
              <a:rPr lang="en-US" kern="1200" dirty="0">
                <a:latin typeface="Arial" charset="0"/>
              </a:rPr>
              <a:t>You can combine all stub options except for </a:t>
            </a:r>
            <a:r>
              <a:rPr lang="en-US" b="1" kern="1200" dirty="0">
                <a:latin typeface="Arial" charset="0"/>
              </a:rPr>
              <a:t>receive-only </a:t>
            </a:r>
            <a:r>
              <a:rPr lang="en-US" kern="1200" dirty="0">
                <a:latin typeface="Arial" charset="0"/>
              </a:rPr>
              <a:t>to achieve desired combination of advertised routes.</a:t>
            </a:r>
          </a:p>
          <a:p>
            <a:r>
              <a:rPr lang="en-US" kern="1200" dirty="0">
                <a:latin typeface="Arial" charset="0"/>
              </a:rPr>
              <a:t>The </a:t>
            </a:r>
            <a:r>
              <a:rPr lang="en-US" b="1" kern="1200" dirty="0">
                <a:latin typeface="Arial" charset="0"/>
              </a:rPr>
              <a:t>connected </a:t>
            </a:r>
            <a:r>
              <a:rPr lang="en-US" kern="1200" dirty="0">
                <a:latin typeface="Arial" charset="0"/>
              </a:rPr>
              <a:t>option permits the EIGRP stub router to advertise all connected routes for interfaces that are matched with an EIGRP network command. This option is enabled by default and is the most widely practical stub option</a:t>
            </a:r>
            <a:r>
              <a:rPr lang="en-US" kern="1200" dirty="0" smtClean="0">
                <a:latin typeface="Arial" charset="0"/>
              </a:rPr>
              <a:t>.</a:t>
            </a:r>
          </a:p>
          <a:p>
            <a:r>
              <a:rPr lang="en-US" dirty="0"/>
              <a:t>The </a:t>
            </a:r>
            <a:r>
              <a:rPr lang="en-US" b="1" dirty="0"/>
              <a:t>summary </a:t>
            </a:r>
            <a:r>
              <a:rPr lang="en-US" dirty="0"/>
              <a:t>option permits the EIGRP stub router to send summary routes. You </a:t>
            </a:r>
            <a:r>
              <a:rPr lang="en-US" dirty="0" smtClean="0"/>
              <a:t>can create </a:t>
            </a:r>
            <a:r>
              <a:rPr lang="en-US" dirty="0"/>
              <a:t>summary routes manually, or you can create them automatically by enabling </a:t>
            </a:r>
            <a:r>
              <a:rPr lang="en-US" b="1" dirty="0" smtClean="0"/>
              <a:t>auto-summary </a:t>
            </a:r>
            <a:r>
              <a:rPr lang="en-US" dirty="0" smtClean="0"/>
              <a:t>at </a:t>
            </a:r>
            <a:r>
              <a:rPr lang="en-US" dirty="0"/>
              <a:t>a major network boundary router.</a:t>
            </a:r>
          </a:p>
          <a:p>
            <a:endParaRPr lang="en-US" dirty="0"/>
          </a:p>
        </p:txBody>
      </p:sp>
    </p:spTree>
    <p:extLst>
      <p:ext uri="{BB962C8B-B14F-4D97-AF65-F5344CB8AC3E}">
        <p14:creationId xmlns:p14="http://schemas.microsoft.com/office/powerpoint/2010/main" val="817388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EIGRP Stub Options</a:t>
            </a:r>
          </a:p>
        </p:txBody>
      </p:sp>
      <p:sp>
        <p:nvSpPr>
          <p:cNvPr id="3" name="Content Placeholder 2"/>
          <p:cNvSpPr>
            <a:spLocks noGrp="1"/>
          </p:cNvSpPr>
          <p:nvPr>
            <p:ph idx="1"/>
          </p:nvPr>
        </p:nvSpPr>
        <p:spPr/>
        <p:txBody>
          <a:bodyPr>
            <a:normAutofit/>
          </a:bodyPr>
          <a:lstStyle/>
          <a:p>
            <a:r>
              <a:rPr lang="en-US" dirty="0" smtClean="0"/>
              <a:t>The </a:t>
            </a:r>
            <a:r>
              <a:rPr lang="en-US" b="1" dirty="0"/>
              <a:t>static </a:t>
            </a:r>
            <a:r>
              <a:rPr lang="en-US" dirty="0"/>
              <a:t>option permits the EIGRP stub router to advertise static routes. You still </a:t>
            </a:r>
            <a:r>
              <a:rPr lang="en-US" dirty="0" smtClean="0"/>
              <a:t>need to </a:t>
            </a:r>
            <a:r>
              <a:rPr lang="en-US" dirty="0"/>
              <a:t>redistribute static routes into EIGRP using the </a:t>
            </a:r>
            <a:r>
              <a:rPr lang="en-US" b="1" dirty="0"/>
              <a:t>redistribute static </a:t>
            </a:r>
            <a:r>
              <a:rPr lang="en-US" dirty="0"/>
              <a:t>command</a:t>
            </a:r>
            <a:r>
              <a:rPr lang="en-US" dirty="0" smtClean="0"/>
              <a:t>.</a:t>
            </a:r>
          </a:p>
          <a:p>
            <a:r>
              <a:rPr lang="en-US" dirty="0"/>
              <a:t>The </a:t>
            </a:r>
            <a:r>
              <a:rPr lang="en-US" b="1" dirty="0"/>
              <a:t>redistribute </a:t>
            </a:r>
            <a:r>
              <a:rPr lang="en-US" dirty="0"/>
              <a:t>option permits the EIGRP stub router to advertise all redistributed </a:t>
            </a:r>
            <a:r>
              <a:rPr lang="en-US" dirty="0" smtClean="0"/>
              <a:t>routes, as </a:t>
            </a:r>
            <a:r>
              <a:rPr lang="en-US" dirty="0"/>
              <a:t>long as redistribution is configured on the stub router using the </a:t>
            </a:r>
            <a:r>
              <a:rPr lang="en-US" b="1" dirty="0"/>
              <a:t>redistribute </a:t>
            </a:r>
            <a:r>
              <a:rPr lang="en-US" dirty="0"/>
              <a:t>command</a:t>
            </a:r>
            <a:r>
              <a:rPr lang="en-US" dirty="0" smtClean="0"/>
              <a:t>.</a:t>
            </a:r>
          </a:p>
          <a:p>
            <a:r>
              <a:rPr lang="en-US" dirty="0"/>
              <a:t>The </a:t>
            </a:r>
            <a:r>
              <a:rPr lang="en-US" b="1" dirty="0"/>
              <a:t>receive-only </a:t>
            </a:r>
            <a:r>
              <a:rPr lang="en-US" dirty="0"/>
              <a:t>option restricts the stub router from sharing any of its routes </a:t>
            </a:r>
            <a:r>
              <a:rPr lang="en-US" dirty="0" smtClean="0"/>
              <a:t>with any </a:t>
            </a:r>
            <a:r>
              <a:rPr lang="en-US" dirty="0"/>
              <a:t>other router within an EIGRP autonomous system. This option does not </a:t>
            </a:r>
            <a:r>
              <a:rPr lang="en-US" dirty="0" smtClean="0"/>
              <a:t>permit any </a:t>
            </a:r>
            <a:r>
              <a:rPr lang="en-US" dirty="0"/>
              <a:t>other option to be specified because it prevents any type of route from being sent.</a:t>
            </a:r>
          </a:p>
          <a:p>
            <a:endParaRPr lang="en-US" dirty="0"/>
          </a:p>
        </p:txBody>
      </p:sp>
    </p:spTree>
    <p:extLst>
      <p:ext uri="{BB962C8B-B14F-4D97-AF65-F5344CB8AC3E}">
        <p14:creationId xmlns:p14="http://schemas.microsoft.com/office/powerpoint/2010/main" val="10777414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8795" y="2026878"/>
            <a:ext cx="8281566" cy="3444322"/>
          </a:xfrm>
          <a:prstGeom prst="rect">
            <a:avLst/>
          </a:prstGeom>
        </p:spPr>
      </p:pic>
      <p:sp>
        <p:nvSpPr>
          <p:cNvPr id="2" name="Title 1"/>
          <p:cNvSpPr>
            <a:spLocks noGrp="1"/>
          </p:cNvSpPr>
          <p:nvPr>
            <p:ph type="title"/>
          </p:nvPr>
        </p:nvSpPr>
        <p:spPr/>
        <p:txBody>
          <a:bodyPr>
            <a:normAutofit fontScale="90000"/>
          </a:bodyPr>
          <a:lstStyle/>
          <a:p>
            <a:r>
              <a:rPr lang="en-US" dirty="0"/>
              <a:t>EIGRP Topology for Configuring Stub Routers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0763896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Configuration (HQ)</a:t>
            </a:r>
            <a:endParaRPr lang="en-US" dirty="0"/>
          </a:p>
        </p:txBody>
      </p: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664769" y="961839"/>
            <a:ext cx="7749617" cy="5574400"/>
          </a:xfrm>
          <a:prstGeom prst="rect">
            <a:avLst/>
          </a:prstGeom>
        </p:spPr>
      </p:pic>
    </p:spTree>
    <p:extLst>
      <p:ext uri="{BB962C8B-B14F-4D97-AF65-F5344CB8AC3E}">
        <p14:creationId xmlns:p14="http://schemas.microsoft.com/office/powerpoint/2010/main" val="41359454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Configuration (BR1A)</a:t>
            </a:r>
            <a:endParaRPr lang="en-US" dirty="0"/>
          </a:p>
        </p:txBody>
      </p:sp>
      <p:sp>
        <p:nvSpPr>
          <p:cNvPr id="3" name="Content Placeholder 2"/>
          <p:cNvSpPr>
            <a:spLocks noGrp="1"/>
          </p:cNvSpPr>
          <p:nvPr>
            <p:ph idx="1"/>
          </p:nvPr>
        </p:nvSpPr>
        <p:spPr/>
        <p:txBody>
          <a:bodyPr/>
          <a:lstStyle/>
          <a:p>
            <a:endParaRPr lang="en-US" dirty="0"/>
          </a:p>
        </p:txBody>
      </p:sp>
      <p:grpSp>
        <p:nvGrpSpPr>
          <p:cNvPr id="11" name="Group 10"/>
          <p:cNvGrpSpPr/>
          <p:nvPr/>
        </p:nvGrpSpPr>
        <p:grpSpPr>
          <a:xfrm>
            <a:off x="867615" y="784943"/>
            <a:ext cx="6833951" cy="5874431"/>
            <a:chOff x="-326341" y="-11761"/>
            <a:chExt cx="9813931" cy="8436008"/>
          </a:xfrm>
        </p:grpSpPr>
        <p:pic>
          <p:nvPicPr>
            <p:cNvPr id="9" name="Picture 8"/>
            <p:cNvPicPr>
              <a:picLocks noChangeAspect="1"/>
            </p:cNvPicPr>
            <p:nvPr/>
          </p:nvPicPr>
          <p:blipFill>
            <a:blip r:embed="rId3"/>
            <a:stretch>
              <a:fillRect/>
            </a:stretch>
          </p:blipFill>
          <p:spPr>
            <a:xfrm>
              <a:off x="-326341" y="-11761"/>
              <a:ext cx="9796682" cy="6881521"/>
            </a:xfrm>
            <a:prstGeom prst="rect">
              <a:avLst/>
            </a:prstGeom>
          </p:spPr>
        </p:pic>
        <p:pic>
          <p:nvPicPr>
            <p:cNvPr id="10" name="Picture 9"/>
            <p:cNvPicPr>
              <a:picLocks noChangeAspect="1"/>
            </p:cNvPicPr>
            <p:nvPr/>
          </p:nvPicPr>
          <p:blipFill>
            <a:blip r:embed="rId4"/>
            <a:stretch>
              <a:fillRect/>
            </a:stretch>
          </p:blipFill>
          <p:spPr>
            <a:xfrm>
              <a:off x="-309092" y="6821527"/>
              <a:ext cx="9796682" cy="1602720"/>
            </a:xfrm>
            <a:prstGeom prst="rect">
              <a:avLst/>
            </a:prstGeom>
          </p:spPr>
        </p:pic>
      </p:grpSp>
    </p:spTree>
    <p:extLst>
      <p:ext uri="{BB962C8B-B14F-4D97-AF65-F5344CB8AC3E}">
        <p14:creationId xmlns:p14="http://schemas.microsoft.com/office/powerpoint/2010/main" val="467028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a:t>Establishing EIGRP Neighbor Relationships</a:t>
            </a:r>
            <a:endParaRPr lang="en-US" dirty="0" smtClean="0"/>
          </a:p>
        </p:txBody>
      </p:sp>
      <p:sp>
        <p:nvSpPr>
          <p:cNvPr id="6" name="Content Placeholder 5"/>
          <p:cNvSpPr>
            <a:spLocks noGrp="1"/>
          </p:cNvSpPr>
          <p:nvPr>
            <p:ph idx="1"/>
          </p:nvPr>
        </p:nvSpPr>
        <p:spPr/>
        <p:txBody>
          <a:bodyPr>
            <a:normAutofit/>
          </a:bodyPr>
          <a:lstStyle/>
          <a:p>
            <a:r>
              <a:rPr lang="en-US" dirty="0" smtClean="0"/>
              <a:t>EIGRP Characteristics</a:t>
            </a:r>
            <a:endParaRPr lang="en-US" dirty="0"/>
          </a:p>
          <a:p>
            <a:r>
              <a:rPr lang="en-US" dirty="0" smtClean="0"/>
              <a:t>EIGRP Reliable Transport</a:t>
            </a:r>
            <a:endParaRPr lang="en-US" dirty="0"/>
          </a:p>
          <a:p>
            <a:r>
              <a:rPr lang="en-US" dirty="0"/>
              <a:t>EIGRP Operation </a:t>
            </a:r>
            <a:r>
              <a:rPr lang="en-US" dirty="0" smtClean="0"/>
              <a:t>Overview</a:t>
            </a:r>
          </a:p>
          <a:p>
            <a:r>
              <a:rPr lang="en-US" dirty="0"/>
              <a:t>Configuring and Verifying Basic EIGRP for IPv4</a:t>
            </a:r>
          </a:p>
          <a:p>
            <a:r>
              <a:rPr lang="en-US" dirty="0" smtClean="0"/>
              <a:t>EIGRP Timers</a:t>
            </a:r>
            <a:endParaRPr lang="en-US" dirty="0"/>
          </a:p>
          <a:p>
            <a:r>
              <a:rPr lang="en-US" dirty="0" smtClean="0"/>
              <a:t>EIGRP Adjacencies in </a:t>
            </a:r>
            <a:r>
              <a:rPr lang="en-US" dirty="0"/>
              <a:t>a Frame Relay </a:t>
            </a:r>
            <a:r>
              <a:rPr lang="en-US" dirty="0" smtClean="0"/>
              <a:t>Network</a:t>
            </a:r>
            <a:endParaRPr lang="en-US" dirty="0"/>
          </a:p>
          <a:p>
            <a:r>
              <a:rPr lang="en-US" dirty="0" smtClean="0"/>
              <a:t>EIGRP Adjacencies in </a:t>
            </a:r>
            <a:r>
              <a:rPr lang="en-US" dirty="0"/>
              <a:t>a Layer 3 MPLS VPN </a:t>
            </a:r>
            <a:r>
              <a:rPr lang="en-US" dirty="0" smtClean="0"/>
              <a:t>Network</a:t>
            </a:r>
            <a:endParaRPr lang="en-US" dirty="0"/>
          </a:p>
          <a:p>
            <a:r>
              <a:rPr lang="en-US" dirty="0" smtClean="0"/>
              <a:t>EIGRP Adjacencies </a:t>
            </a:r>
            <a:r>
              <a:rPr lang="en-US" dirty="0"/>
              <a:t>in a Layer 2 MPLS VPN </a:t>
            </a:r>
            <a:r>
              <a:rPr lang="en-US" dirty="0" smtClean="0"/>
              <a:t>Ethernet Network</a:t>
            </a:r>
          </a:p>
        </p:txBody>
      </p:sp>
    </p:spTree>
    <p:extLst>
      <p:ext uri="{BB962C8B-B14F-4D97-AF65-F5344CB8AC3E}">
        <p14:creationId xmlns:p14="http://schemas.microsoft.com/office/powerpoint/2010/main" val="3684663313"/>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an </a:t>
            </a:r>
            <a:r>
              <a:rPr lang="en-US" dirty="0"/>
              <a:t>EIGRP Stub Router</a:t>
            </a:r>
          </a:p>
        </p:txBody>
      </p:sp>
      <p:sp>
        <p:nvSpPr>
          <p:cNvPr id="3" name="Content Placeholder 2"/>
          <p:cNvSpPr>
            <a:spLocks noGrp="1"/>
          </p:cNvSpPr>
          <p:nvPr>
            <p:ph idx="1"/>
          </p:nvPr>
        </p:nvSpPr>
        <p:spPr>
          <a:xfrm>
            <a:off x="279401" y="5682627"/>
            <a:ext cx="8520354" cy="632112"/>
          </a:xfrm>
        </p:spPr>
        <p:txBody>
          <a:bodyPr>
            <a:normAutofit fontScale="92500" lnSpcReduction="20000"/>
          </a:bodyPr>
          <a:lstStyle/>
          <a:p>
            <a:r>
              <a:rPr lang="en-US" dirty="0"/>
              <a:t>When the BR1A router is configured as a stub, the EIGRP adjacency needs to be reestablished.</a:t>
            </a:r>
          </a:p>
        </p:txBody>
      </p:sp>
      <p:grpSp>
        <p:nvGrpSpPr>
          <p:cNvPr id="6" name="Group 5"/>
          <p:cNvGrpSpPr/>
          <p:nvPr/>
        </p:nvGrpSpPr>
        <p:grpSpPr>
          <a:xfrm>
            <a:off x="545131" y="901975"/>
            <a:ext cx="7988893" cy="4780652"/>
            <a:chOff x="-351721" y="2570400"/>
            <a:chExt cx="9860321" cy="5900538"/>
          </a:xfrm>
        </p:grpSpPr>
        <p:pic>
          <p:nvPicPr>
            <p:cNvPr id="4" name="Picture 3"/>
            <p:cNvPicPr>
              <a:picLocks noChangeAspect="1"/>
            </p:cNvPicPr>
            <p:nvPr/>
          </p:nvPicPr>
          <p:blipFill>
            <a:blip r:embed="rId3"/>
            <a:stretch>
              <a:fillRect/>
            </a:stretch>
          </p:blipFill>
          <p:spPr>
            <a:xfrm>
              <a:off x="-351721" y="2570400"/>
              <a:ext cx="9847442" cy="1717200"/>
            </a:xfrm>
            <a:prstGeom prst="rect">
              <a:avLst/>
            </a:prstGeom>
          </p:spPr>
        </p:pic>
        <p:pic>
          <p:nvPicPr>
            <p:cNvPr id="5" name="Picture 4"/>
            <p:cNvPicPr>
              <a:picLocks noChangeAspect="1"/>
            </p:cNvPicPr>
            <p:nvPr/>
          </p:nvPicPr>
          <p:blipFill>
            <a:blip r:embed="rId4"/>
            <a:stretch>
              <a:fillRect/>
            </a:stretch>
          </p:blipFill>
          <p:spPr>
            <a:xfrm>
              <a:off x="-338842" y="4184297"/>
              <a:ext cx="9847442" cy="4286641"/>
            </a:xfrm>
            <a:prstGeom prst="rect">
              <a:avLst/>
            </a:prstGeom>
          </p:spPr>
        </p:pic>
      </p:grpSp>
    </p:spTree>
    <p:extLst>
      <p:ext uri="{BB962C8B-B14F-4D97-AF65-F5344CB8AC3E}">
        <p14:creationId xmlns:p14="http://schemas.microsoft.com/office/powerpoint/2010/main" val="37053170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BR1A Verified as an EIGRP Stub on HQ</a:t>
            </a:r>
            <a:endParaRPr lang="en-US" dirty="0" smtClean="0"/>
          </a:p>
        </p:txBody>
      </p:sp>
      <p:sp>
        <p:nvSpPr>
          <p:cNvPr id="6" name="Content Placeholder 5"/>
          <p:cNvSpPr>
            <a:spLocks noGrp="1"/>
          </p:cNvSpPr>
          <p:nvPr>
            <p:ph idx="1"/>
          </p:nvPr>
        </p:nvSpPr>
        <p:spPr/>
        <p:txBody>
          <a:bodyPr>
            <a:normAutofit/>
          </a:bodyPr>
          <a:lstStyle/>
          <a:p>
            <a:endParaRPr lang="en-US" dirty="0" smtClean="0"/>
          </a:p>
        </p:txBody>
      </p:sp>
      <p:pic>
        <p:nvPicPr>
          <p:cNvPr id="3" name="Picture 2"/>
          <p:cNvPicPr>
            <a:picLocks noChangeAspect="1"/>
          </p:cNvPicPr>
          <p:nvPr/>
        </p:nvPicPr>
        <p:blipFill>
          <a:blip r:embed="rId3"/>
          <a:stretch>
            <a:fillRect/>
          </a:stretch>
        </p:blipFill>
        <p:spPr>
          <a:xfrm>
            <a:off x="302589" y="1946784"/>
            <a:ext cx="8473977" cy="3604510"/>
          </a:xfrm>
          <a:prstGeom prst="rect">
            <a:avLst/>
          </a:prstGeom>
        </p:spPr>
      </p:pic>
    </p:spTree>
    <p:extLst>
      <p:ext uri="{BB962C8B-B14F-4D97-AF65-F5344CB8AC3E}">
        <p14:creationId xmlns:p14="http://schemas.microsoft.com/office/powerpoint/2010/main" val="4283213356"/>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Change in the routing tables</a:t>
            </a:r>
          </a:p>
        </p:txBody>
      </p:sp>
      <p:sp>
        <p:nvSpPr>
          <p:cNvPr id="6" name="Content Placeholder 5"/>
          <p:cNvSpPr>
            <a:spLocks noGrp="1"/>
          </p:cNvSpPr>
          <p:nvPr>
            <p:ph idx="1"/>
          </p:nvPr>
        </p:nvSpPr>
        <p:spPr/>
        <p:txBody>
          <a:bodyPr>
            <a:normAutofit/>
          </a:bodyPr>
          <a:lstStyle/>
          <a:p>
            <a:r>
              <a:rPr lang="en-US" dirty="0" smtClean="0"/>
              <a:t>BR1A Routing Table stays exactly the same</a:t>
            </a:r>
          </a:p>
        </p:txBody>
      </p:sp>
      <p:pic>
        <p:nvPicPr>
          <p:cNvPr id="2" name="Picture 1"/>
          <p:cNvPicPr>
            <a:picLocks noChangeAspect="1"/>
          </p:cNvPicPr>
          <p:nvPr/>
        </p:nvPicPr>
        <p:blipFill>
          <a:blip r:embed="rId3"/>
          <a:stretch>
            <a:fillRect/>
          </a:stretch>
        </p:blipFill>
        <p:spPr>
          <a:xfrm>
            <a:off x="953037" y="1650383"/>
            <a:ext cx="7370200" cy="4931429"/>
          </a:xfrm>
          <a:prstGeom prst="rect">
            <a:avLst/>
          </a:prstGeom>
        </p:spPr>
      </p:pic>
    </p:spTree>
    <p:extLst>
      <p:ext uri="{BB962C8B-B14F-4D97-AF65-F5344CB8AC3E}">
        <p14:creationId xmlns:p14="http://schemas.microsoft.com/office/powerpoint/2010/main" val="2015323460"/>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Configuring an EIGRP </a:t>
            </a:r>
            <a:r>
              <a:rPr lang="en-US" dirty="0"/>
              <a:t>Connected Stub</a:t>
            </a:r>
            <a:endParaRPr lang="en-US" dirty="0" smtClean="0"/>
          </a:p>
        </p:txBody>
      </p:sp>
      <p:sp>
        <p:nvSpPr>
          <p:cNvPr id="6" name="Content Placeholder 5"/>
          <p:cNvSpPr>
            <a:spLocks noGrp="1"/>
          </p:cNvSpPr>
          <p:nvPr>
            <p:ph idx="1"/>
          </p:nvPr>
        </p:nvSpPr>
        <p:spPr/>
        <p:txBody>
          <a:bodyPr>
            <a:normAutofit/>
          </a:bodyPr>
          <a:lstStyle/>
          <a:p>
            <a:endParaRPr lang="en-US" dirty="0" smtClean="0"/>
          </a:p>
        </p:txBody>
      </p:sp>
      <p:pic>
        <p:nvPicPr>
          <p:cNvPr id="2" name="Picture 1"/>
          <p:cNvPicPr>
            <a:picLocks noChangeAspect="1"/>
          </p:cNvPicPr>
          <p:nvPr/>
        </p:nvPicPr>
        <p:blipFill>
          <a:blip r:embed="rId3"/>
          <a:stretch>
            <a:fillRect/>
          </a:stretch>
        </p:blipFill>
        <p:spPr>
          <a:xfrm>
            <a:off x="279400" y="1108037"/>
            <a:ext cx="8671851" cy="1655150"/>
          </a:xfrm>
          <a:prstGeom prst="rect">
            <a:avLst/>
          </a:prstGeom>
        </p:spPr>
      </p:pic>
      <p:grpSp>
        <p:nvGrpSpPr>
          <p:cNvPr id="5" name="Group 4"/>
          <p:cNvGrpSpPr/>
          <p:nvPr/>
        </p:nvGrpSpPr>
        <p:grpSpPr>
          <a:xfrm>
            <a:off x="236074" y="3151089"/>
            <a:ext cx="8758502" cy="3163650"/>
            <a:chOff x="-326341" y="2595840"/>
            <a:chExt cx="9796682" cy="3879600"/>
          </a:xfrm>
        </p:grpSpPr>
        <p:pic>
          <p:nvPicPr>
            <p:cNvPr id="3" name="Picture 2"/>
            <p:cNvPicPr>
              <a:picLocks noChangeAspect="1"/>
            </p:cNvPicPr>
            <p:nvPr/>
          </p:nvPicPr>
          <p:blipFill>
            <a:blip r:embed="rId4"/>
            <a:stretch>
              <a:fillRect/>
            </a:stretch>
          </p:blipFill>
          <p:spPr>
            <a:xfrm>
              <a:off x="-326341" y="2595840"/>
              <a:ext cx="9796682" cy="1666320"/>
            </a:xfrm>
            <a:prstGeom prst="rect">
              <a:avLst/>
            </a:prstGeom>
          </p:spPr>
        </p:pic>
        <p:pic>
          <p:nvPicPr>
            <p:cNvPr id="4" name="Picture 3"/>
            <p:cNvPicPr>
              <a:picLocks noChangeAspect="1"/>
            </p:cNvPicPr>
            <p:nvPr/>
          </p:nvPicPr>
          <p:blipFill>
            <a:blip r:embed="rId5"/>
            <a:stretch>
              <a:fillRect/>
            </a:stretch>
          </p:blipFill>
          <p:spPr>
            <a:xfrm>
              <a:off x="-326341" y="4262160"/>
              <a:ext cx="9796682" cy="2213280"/>
            </a:xfrm>
            <a:prstGeom prst="rect">
              <a:avLst/>
            </a:prstGeom>
          </p:spPr>
        </p:pic>
      </p:grpSp>
    </p:spTree>
    <p:extLst>
      <p:ext uri="{BB962C8B-B14F-4D97-AF65-F5344CB8AC3E}">
        <p14:creationId xmlns:p14="http://schemas.microsoft.com/office/powerpoint/2010/main" val="3697246815"/>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Change in the routing tables</a:t>
            </a:r>
            <a:endParaRPr lang="en-US" dirty="0" smtClean="0"/>
          </a:p>
        </p:txBody>
      </p:sp>
      <p:sp>
        <p:nvSpPr>
          <p:cNvPr id="6" name="Content Placeholder 5"/>
          <p:cNvSpPr>
            <a:spLocks noGrp="1"/>
          </p:cNvSpPr>
          <p:nvPr>
            <p:ph idx="1"/>
          </p:nvPr>
        </p:nvSpPr>
        <p:spPr/>
        <p:txBody>
          <a:bodyPr>
            <a:normAutofit/>
          </a:bodyPr>
          <a:lstStyle/>
          <a:p>
            <a:endParaRPr lang="en-US" dirty="0" smtClean="0"/>
          </a:p>
        </p:txBody>
      </p:sp>
      <p:pic>
        <p:nvPicPr>
          <p:cNvPr id="2" name="Picture 1"/>
          <p:cNvPicPr>
            <a:picLocks noChangeAspect="1"/>
          </p:cNvPicPr>
          <p:nvPr/>
        </p:nvPicPr>
        <p:blipFill>
          <a:blip r:embed="rId3"/>
          <a:stretch>
            <a:fillRect/>
          </a:stretch>
        </p:blipFill>
        <p:spPr>
          <a:xfrm>
            <a:off x="414785" y="985535"/>
            <a:ext cx="8249586" cy="5527007"/>
          </a:xfrm>
          <a:prstGeom prst="rect">
            <a:avLst/>
          </a:prstGeom>
        </p:spPr>
      </p:pic>
    </p:spTree>
    <p:extLst>
      <p:ext uri="{BB962C8B-B14F-4D97-AF65-F5344CB8AC3E}">
        <p14:creationId xmlns:p14="http://schemas.microsoft.com/office/powerpoint/2010/main" val="118392876"/>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dirty="0" smtClean="0"/>
              <a:t>Configuring an </a:t>
            </a:r>
            <a:r>
              <a:rPr lang="en-US" dirty="0"/>
              <a:t>EIGRP Receive-Only Stub</a:t>
            </a:r>
            <a:endParaRPr lang="en-US" dirty="0" smtClean="0"/>
          </a:p>
        </p:txBody>
      </p:sp>
      <p:sp>
        <p:nvSpPr>
          <p:cNvPr id="6" name="Content Placeholder 5"/>
          <p:cNvSpPr>
            <a:spLocks noGrp="1"/>
          </p:cNvSpPr>
          <p:nvPr>
            <p:ph idx="1"/>
          </p:nvPr>
        </p:nvSpPr>
        <p:spPr/>
        <p:txBody>
          <a:bodyPr>
            <a:normAutofit/>
          </a:bodyPr>
          <a:lstStyle/>
          <a:p>
            <a:endParaRPr lang="en-US" dirty="0" smtClean="0"/>
          </a:p>
        </p:txBody>
      </p:sp>
      <p:grpSp>
        <p:nvGrpSpPr>
          <p:cNvPr id="8" name="Group 7"/>
          <p:cNvGrpSpPr/>
          <p:nvPr/>
        </p:nvGrpSpPr>
        <p:grpSpPr>
          <a:xfrm>
            <a:off x="486248" y="1183340"/>
            <a:ext cx="8106660" cy="1922680"/>
            <a:chOff x="-351721" y="2716680"/>
            <a:chExt cx="9847442" cy="2314246"/>
          </a:xfrm>
        </p:grpSpPr>
        <p:pic>
          <p:nvPicPr>
            <p:cNvPr id="5" name="Picture 4"/>
            <p:cNvPicPr>
              <a:picLocks noChangeAspect="1"/>
            </p:cNvPicPr>
            <p:nvPr/>
          </p:nvPicPr>
          <p:blipFill>
            <a:blip r:embed="rId3"/>
            <a:stretch>
              <a:fillRect/>
            </a:stretch>
          </p:blipFill>
          <p:spPr>
            <a:xfrm>
              <a:off x="-351721" y="2716680"/>
              <a:ext cx="9847442" cy="1424640"/>
            </a:xfrm>
            <a:prstGeom prst="rect">
              <a:avLst/>
            </a:prstGeom>
          </p:spPr>
        </p:pic>
        <p:pic>
          <p:nvPicPr>
            <p:cNvPr id="7" name="Picture 6"/>
            <p:cNvPicPr>
              <a:picLocks noChangeAspect="1"/>
            </p:cNvPicPr>
            <p:nvPr/>
          </p:nvPicPr>
          <p:blipFill>
            <a:blip r:embed="rId4"/>
            <a:stretch>
              <a:fillRect/>
            </a:stretch>
          </p:blipFill>
          <p:spPr>
            <a:xfrm>
              <a:off x="-351721" y="4076926"/>
              <a:ext cx="9847442" cy="954000"/>
            </a:xfrm>
            <a:prstGeom prst="rect">
              <a:avLst/>
            </a:prstGeom>
          </p:spPr>
        </p:pic>
      </p:grpSp>
      <p:pic>
        <p:nvPicPr>
          <p:cNvPr id="9" name="Picture 8"/>
          <p:cNvPicPr>
            <a:picLocks noChangeAspect="1"/>
          </p:cNvPicPr>
          <p:nvPr/>
        </p:nvPicPr>
        <p:blipFill>
          <a:blip r:embed="rId5"/>
          <a:stretch>
            <a:fillRect/>
          </a:stretch>
        </p:blipFill>
        <p:spPr>
          <a:xfrm>
            <a:off x="486248" y="3196173"/>
            <a:ext cx="8106659" cy="3371798"/>
          </a:xfrm>
          <a:prstGeom prst="rect">
            <a:avLst/>
          </a:prstGeom>
        </p:spPr>
      </p:pic>
    </p:spTree>
    <p:extLst>
      <p:ext uri="{BB962C8B-B14F-4D97-AF65-F5344CB8AC3E}">
        <p14:creationId xmlns:p14="http://schemas.microsoft.com/office/powerpoint/2010/main" val="4070566573"/>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Change in the routing tables</a:t>
            </a:r>
            <a:endParaRPr lang="en-US" dirty="0" smtClean="0"/>
          </a:p>
        </p:txBody>
      </p:sp>
      <p:sp>
        <p:nvSpPr>
          <p:cNvPr id="6" name="Content Placeholder 5"/>
          <p:cNvSpPr>
            <a:spLocks noGrp="1"/>
          </p:cNvSpPr>
          <p:nvPr>
            <p:ph idx="1"/>
          </p:nvPr>
        </p:nvSpPr>
        <p:spPr/>
        <p:txBody>
          <a:bodyPr>
            <a:normAutofit/>
          </a:bodyPr>
          <a:lstStyle/>
          <a:p>
            <a:endParaRPr lang="en-US" dirty="0" smtClean="0"/>
          </a:p>
        </p:txBody>
      </p:sp>
      <p:grpSp>
        <p:nvGrpSpPr>
          <p:cNvPr id="4" name="Group 3"/>
          <p:cNvGrpSpPr/>
          <p:nvPr/>
        </p:nvGrpSpPr>
        <p:grpSpPr>
          <a:xfrm>
            <a:off x="211904" y="1145688"/>
            <a:ext cx="8655347" cy="5206702"/>
            <a:chOff x="-326341" y="1120319"/>
            <a:chExt cx="9796682" cy="5893282"/>
          </a:xfrm>
        </p:grpSpPr>
        <p:pic>
          <p:nvPicPr>
            <p:cNvPr id="2" name="Picture 1"/>
            <p:cNvPicPr>
              <a:picLocks noChangeAspect="1"/>
            </p:cNvPicPr>
            <p:nvPr/>
          </p:nvPicPr>
          <p:blipFill>
            <a:blip r:embed="rId3"/>
            <a:stretch>
              <a:fillRect/>
            </a:stretch>
          </p:blipFill>
          <p:spPr>
            <a:xfrm>
              <a:off x="-326341" y="1120319"/>
              <a:ext cx="9796682" cy="4617361"/>
            </a:xfrm>
            <a:prstGeom prst="rect">
              <a:avLst/>
            </a:prstGeom>
          </p:spPr>
        </p:pic>
        <p:pic>
          <p:nvPicPr>
            <p:cNvPr id="3" name="Picture 2"/>
            <p:cNvPicPr>
              <a:picLocks noChangeAspect="1"/>
            </p:cNvPicPr>
            <p:nvPr/>
          </p:nvPicPr>
          <p:blipFill>
            <a:blip r:embed="rId4"/>
            <a:stretch>
              <a:fillRect/>
            </a:stretch>
          </p:blipFill>
          <p:spPr>
            <a:xfrm>
              <a:off x="-326341" y="5716161"/>
              <a:ext cx="9796682" cy="1297440"/>
            </a:xfrm>
            <a:prstGeom prst="rect">
              <a:avLst/>
            </a:prstGeom>
          </p:spPr>
        </p:pic>
      </p:grpSp>
    </p:spTree>
    <p:extLst>
      <p:ext uri="{BB962C8B-B14F-4D97-AF65-F5344CB8AC3E}">
        <p14:creationId xmlns:p14="http://schemas.microsoft.com/office/powerpoint/2010/main" val="866040041"/>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Stuck in Active</a:t>
            </a:r>
            <a:endParaRPr lang="en-US" dirty="0" smtClean="0"/>
          </a:p>
        </p:txBody>
      </p:sp>
      <p:sp>
        <p:nvSpPr>
          <p:cNvPr id="6" name="Content Placeholder 5"/>
          <p:cNvSpPr>
            <a:spLocks noGrp="1"/>
          </p:cNvSpPr>
          <p:nvPr>
            <p:ph idx="1"/>
          </p:nvPr>
        </p:nvSpPr>
        <p:spPr>
          <a:xfrm>
            <a:off x="280746" y="887126"/>
            <a:ext cx="8520354" cy="5131399"/>
          </a:xfrm>
        </p:spPr>
        <p:txBody>
          <a:bodyPr>
            <a:normAutofit/>
          </a:bodyPr>
          <a:lstStyle/>
          <a:p>
            <a:r>
              <a:rPr lang="en-US" dirty="0"/>
              <a:t>Once a route goes active and the query sequence </a:t>
            </a:r>
            <a:r>
              <a:rPr lang="en-US" dirty="0" smtClean="0"/>
              <a:t>I initiated</a:t>
            </a:r>
            <a:r>
              <a:rPr lang="en-US" dirty="0"/>
              <a:t>, it can only come out of </a:t>
            </a:r>
            <a:r>
              <a:rPr lang="en-US" dirty="0" smtClean="0"/>
              <a:t>the active </a:t>
            </a:r>
            <a:r>
              <a:rPr lang="en-US" dirty="0"/>
              <a:t>state and transition to the passive state when it receives a reply for every </a:t>
            </a:r>
            <a:r>
              <a:rPr lang="en-US" dirty="0" smtClean="0"/>
              <a:t>generated query</a:t>
            </a:r>
            <a:r>
              <a:rPr lang="en-US" dirty="0"/>
              <a:t>. </a:t>
            </a:r>
            <a:endParaRPr lang="en-US" dirty="0" smtClean="0"/>
          </a:p>
          <a:p>
            <a:r>
              <a:rPr lang="en-US" dirty="0" smtClean="0"/>
              <a:t>If </a:t>
            </a:r>
            <a:r>
              <a:rPr lang="en-US" dirty="0"/>
              <a:t>the router does not receive a reply to all the outstanding queries within </a:t>
            </a:r>
            <a:r>
              <a:rPr lang="en-US" dirty="0" smtClean="0"/>
              <a:t>3 minutes </a:t>
            </a:r>
            <a:r>
              <a:rPr lang="en-US" dirty="0"/>
              <a:t>(the default time), the route goes into the stuck-in-active (SIA) state.</a:t>
            </a:r>
            <a:endParaRPr lang="en-US" dirty="0" smtClean="0"/>
          </a:p>
        </p:txBody>
      </p:sp>
      <p:pic>
        <p:nvPicPr>
          <p:cNvPr id="2" name="Picture 1"/>
          <p:cNvPicPr>
            <a:picLocks noChangeAspect="1"/>
          </p:cNvPicPr>
          <p:nvPr/>
        </p:nvPicPr>
        <p:blipFill>
          <a:blip r:embed="rId3"/>
          <a:stretch>
            <a:fillRect/>
          </a:stretch>
        </p:blipFill>
        <p:spPr>
          <a:xfrm>
            <a:off x="1350891" y="3817448"/>
            <a:ext cx="6378718" cy="2544658"/>
          </a:xfrm>
          <a:prstGeom prst="rect">
            <a:avLst/>
          </a:prstGeom>
        </p:spPr>
      </p:pic>
    </p:spTree>
    <p:extLst>
      <p:ext uri="{BB962C8B-B14F-4D97-AF65-F5344CB8AC3E}">
        <p14:creationId xmlns:p14="http://schemas.microsoft.com/office/powerpoint/2010/main" val="2397936566"/>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Stuck in Active</a:t>
            </a:r>
            <a:endParaRPr lang="en-US" dirty="0" smtClean="0"/>
          </a:p>
        </p:txBody>
      </p:sp>
      <p:sp>
        <p:nvSpPr>
          <p:cNvPr id="6" name="Content Placeholder 5"/>
          <p:cNvSpPr>
            <a:spLocks noGrp="1"/>
          </p:cNvSpPr>
          <p:nvPr>
            <p:ph idx="1"/>
          </p:nvPr>
        </p:nvSpPr>
        <p:spPr>
          <a:xfrm>
            <a:off x="280746" y="887126"/>
            <a:ext cx="8520354" cy="5131399"/>
          </a:xfrm>
        </p:spPr>
        <p:txBody>
          <a:bodyPr>
            <a:normAutofit/>
          </a:bodyPr>
          <a:lstStyle/>
          <a:p>
            <a:r>
              <a:rPr lang="en-US" dirty="0"/>
              <a:t>This </a:t>
            </a:r>
            <a:r>
              <a:rPr lang="en-US" dirty="0" smtClean="0"/>
              <a:t>timer is </a:t>
            </a:r>
            <a:r>
              <a:rPr lang="en-US" dirty="0"/>
              <a:t>called the active timer. </a:t>
            </a:r>
            <a:endParaRPr lang="en-US" dirty="0" smtClean="0"/>
          </a:p>
          <a:p>
            <a:r>
              <a:rPr lang="en-US" dirty="0" smtClean="0"/>
              <a:t>Once </a:t>
            </a:r>
            <a:r>
              <a:rPr lang="en-US" dirty="0"/>
              <a:t>the active timer expires, the neighbor relationship </a:t>
            </a:r>
            <a:r>
              <a:rPr lang="en-US" dirty="0" smtClean="0"/>
              <a:t>is reset</a:t>
            </a:r>
            <a:r>
              <a:rPr lang="en-US" dirty="0"/>
              <a:t>. </a:t>
            </a:r>
            <a:endParaRPr lang="en-US" dirty="0" smtClean="0"/>
          </a:p>
          <a:p>
            <a:r>
              <a:rPr lang="en-US" dirty="0" smtClean="0"/>
              <a:t>This </a:t>
            </a:r>
            <a:r>
              <a:rPr lang="en-US" dirty="0"/>
              <a:t>setting causes the router to go active on all routes that were known </a:t>
            </a:r>
            <a:r>
              <a:rPr lang="en-US" dirty="0" smtClean="0"/>
              <a:t>through the </a:t>
            </a:r>
            <a:r>
              <a:rPr lang="en-US" dirty="0"/>
              <a:t>lost neighbor and to re-advertise all the routes that it knows to the lost neighbor</a:t>
            </a:r>
            <a:r>
              <a:rPr lang="en-US" dirty="0" smtClean="0"/>
              <a:t>.</a:t>
            </a:r>
          </a:p>
        </p:txBody>
      </p:sp>
      <p:pic>
        <p:nvPicPr>
          <p:cNvPr id="2" name="Picture 1"/>
          <p:cNvPicPr>
            <a:picLocks noChangeAspect="1"/>
          </p:cNvPicPr>
          <p:nvPr/>
        </p:nvPicPr>
        <p:blipFill>
          <a:blip r:embed="rId3"/>
          <a:stretch>
            <a:fillRect/>
          </a:stretch>
        </p:blipFill>
        <p:spPr>
          <a:xfrm>
            <a:off x="1350891" y="3817448"/>
            <a:ext cx="6378718" cy="2544658"/>
          </a:xfrm>
          <a:prstGeom prst="rect">
            <a:avLst/>
          </a:prstGeom>
        </p:spPr>
      </p:pic>
    </p:spTree>
    <p:extLst>
      <p:ext uri="{BB962C8B-B14F-4D97-AF65-F5344CB8AC3E}">
        <p14:creationId xmlns:p14="http://schemas.microsoft.com/office/powerpoint/2010/main" val="2116517507"/>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Stuck in Active</a:t>
            </a:r>
            <a:endParaRPr lang="en-US" dirty="0" smtClean="0"/>
          </a:p>
        </p:txBody>
      </p:sp>
      <p:sp>
        <p:nvSpPr>
          <p:cNvPr id="6" name="Content Placeholder 5"/>
          <p:cNvSpPr>
            <a:spLocks noGrp="1"/>
          </p:cNvSpPr>
          <p:nvPr>
            <p:ph idx="1"/>
          </p:nvPr>
        </p:nvSpPr>
        <p:spPr>
          <a:xfrm>
            <a:off x="280746" y="887126"/>
            <a:ext cx="8520354" cy="5131399"/>
          </a:xfrm>
        </p:spPr>
        <p:txBody>
          <a:bodyPr>
            <a:normAutofit/>
          </a:bodyPr>
          <a:lstStyle/>
          <a:p>
            <a:r>
              <a:rPr lang="en-US" kern="1200" dirty="0">
                <a:latin typeface="Arial" charset="0"/>
              </a:rPr>
              <a:t>Two new additional EIGRP packets were introduced to overcome the described limitation. </a:t>
            </a:r>
            <a:endParaRPr lang="en-US" kern="1200" dirty="0" smtClean="0">
              <a:latin typeface="Arial" charset="0"/>
            </a:endParaRPr>
          </a:p>
          <a:p>
            <a:r>
              <a:rPr lang="en-US" kern="1200" dirty="0" smtClean="0">
                <a:latin typeface="Arial" charset="0"/>
              </a:rPr>
              <a:t>When </a:t>
            </a:r>
            <a:r>
              <a:rPr lang="en-US" kern="1200" dirty="0">
                <a:latin typeface="Arial" charset="0"/>
              </a:rPr>
              <a:t>no reply to a query is received, EIGRP sends an SIA query packet when the active timer is halfway through (after 90 seconds). </a:t>
            </a:r>
            <a:endParaRPr lang="en-US" kern="1200" dirty="0" smtClean="0">
              <a:latin typeface="Arial" charset="0"/>
            </a:endParaRPr>
          </a:p>
          <a:p>
            <a:r>
              <a:rPr lang="en-US" kern="1200" dirty="0" smtClean="0">
                <a:latin typeface="Arial" charset="0"/>
              </a:rPr>
              <a:t>This </a:t>
            </a:r>
            <a:r>
              <a:rPr lang="en-US" kern="1200" dirty="0">
                <a:latin typeface="Arial" charset="0"/>
              </a:rPr>
              <a:t>enables the neighboring router to respond with a SIA reply and confirm to the upstream router that it is still searching for a replacement route.</a:t>
            </a:r>
          </a:p>
        </p:txBody>
      </p:sp>
      <p:pic>
        <p:nvPicPr>
          <p:cNvPr id="3" name="Picture 2"/>
          <p:cNvPicPr>
            <a:picLocks noChangeAspect="1"/>
          </p:cNvPicPr>
          <p:nvPr/>
        </p:nvPicPr>
        <p:blipFill>
          <a:blip r:embed="rId3"/>
          <a:stretch>
            <a:fillRect/>
          </a:stretch>
        </p:blipFill>
        <p:spPr>
          <a:xfrm>
            <a:off x="374938" y="4226685"/>
            <a:ext cx="8426162" cy="1933440"/>
          </a:xfrm>
          <a:prstGeom prst="rect">
            <a:avLst/>
          </a:prstGeom>
        </p:spPr>
      </p:pic>
    </p:spTree>
    <p:extLst>
      <p:ext uri="{BB962C8B-B14F-4D97-AF65-F5344CB8AC3E}">
        <p14:creationId xmlns:p14="http://schemas.microsoft.com/office/powerpoint/2010/main" val="329462409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dirty="0"/>
              <a:t>EIGRP </a:t>
            </a:r>
            <a:r>
              <a:rPr lang="en-US" dirty="0" smtClean="0"/>
              <a:t>Characteristics</a:t>
            </a:r>
          </a:p>
        </p:txBody>
      </p:sp>
      <p:sp>
        <p:nvSpPr>
          <p:cNvPr id="6" name="Content Placeholder 5"/>
          <p:cNvSpPr>
            <a:spLocks noGrp="1"/>
          </p:cNvSpPr>
          <p:nvPr>
            <p:ph idx="1"/>
          </p:nvPr>
        </p:nvSpPr>
        <p:spPr/>
        <p:txBody>
          <a:bodyPr>
            <a:normAutofit/>
          </a:bodyPr>
          <a:lstStyle/>
          <a:p>
            <a:pPr marL="0" indent="0">
              <a:buNone/>
            </a:pPr>
            <a:r>
              <a:rPr lang="en-US" b="1" dirty="0" smtClean="0"/>
              <a:t>Fast convergence</a:t>
            </a:r>
          </a:p>
          <a:p>
            <a:r>
              <a:rPr lang="en-US" dirty="0" smtClean="0"/>
              <a:t>EIGRP </a:t>
            </a:r>
            <a:r>
              <a:rPr lang="en-US" dirty="0"/>
              <a:t>uses the diffusing update algorithm (DUAL) to </a:t>
            </a:r>
            <a:r>
              <a:rPr lang="en-US" dirty="0" smtClean="0"/>
              <a:t>achieve rapid </a:t>
            </a:r>
            <a:r>
              <a:rPr lang="en-US" dirty="0"/>
              <a:t>convergence. A router running EIGRP stores its neighbors’ routing tables </a:t>
            </a:r>
            <a:r>
              <a:rPr lang="en-US" dirty="0" smtClean="0"/>
              <a:t>so that </a:t>
            </a:r>
            <a:r>
              <a:rPr lang="en-US" dirty="0"/>
              <a:t>it can quickly adapt to changes in the network. </a:t>
            </a:r>
            <a:endParaRPr lang="en-US" dirty="0" smtClean="0"/>
          </a:p>
          <a:p>
            <a:r>
              <a:rPr lang="en-US" dirty="0" smtClean="0"/>
              <a:t>If </a:t>
            </a:r>
            <a:r>
              <a:rPr lang="en-US" dirty="0"/>
              <a:t>no appropriate route exists in the local routing table and no appropriate backup route exists in the topology </a:t>
            </a:r>
            <a:r>
              <a:rPr lang="en-US" dirty="0" smtClean="0"/>
              <a:t>table, EIGRP </a:t>
            </a:r>
            <a:r>
              <a:rPr lang="en-US" dirty="0"/>
              <a:t>queries its neighbors to discover an alternative route. These queries are </a:t>
            </a:r>
            <a:r>
              <a:rPr lang="en-US" dirty="0" smtClean="0"/>
              <a:t>propagated until </a:t>
            </a:r>
            <a:r>
              <a:rPr lang="en-US" dirty="0"/>
              <a:t>an alternative route is found or until it is determined that no </a:t>
            </a:r>
            <a:r>
              <a:rPr lang="en-US" dirty="0" smtClean="0"/>
              <a:t>alternative route </a:t>
            </a:r>
            <a:r>
              <a:rPr lang="en-US" dirty="0"/>
              <a:t>exists.</a:t>
            </a:r>
            <a:endParaRPr lang="en-US" dirty="0" smtClean="0"/>
          </a:p>
        </p:txBody>
      </p:sp>
    </p:spTree>
    <p:extLst>
      <p:ext uri="{BB962C8B-B14F-4D97-AF65-F5344CB8AC3E}">
        <p14:creationId xmlns:p14="http://schemas.microsoft.com/office/powerpoint/2010/main" val="154771190"/>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Stuck in Active</a:t>
            </a:r>
            <a:endParaRPr lang="en-US" dirty="0" smtClean="0"/>
          </a:p>
        </p:txBody>
      </p:sp>
      <p:sp>
        <p:nvSpPr>
          <p:cNvPr id="6" name="Content Placeholder 5"/>
          <p:cNvSpPr>
            <a:spLocks noGrp="1"/>
          </p:cNvSpPr>
          <p:nvPr>
            <p:ph idx="1"/>
          </p:nvPr>
        </p:nvSpPr>
        <p:spPr>
          <a:xfrm>
            <a:off x="280746" y="887126"/>
            <a:ext cx="8520354" cy="5131399"/>
          </a:xfrm>
        </p:spPr>
        <p:txBody>
          <a:bodyPr>
            <a:normAutofit/>
          </a:bodyPr>
          <a:lstStyle/>
          <a:p>
            <a:r>
              <a:rPr lang="en-US" sz="1800" dirty="0" smtClean="0"/>
              <a:t>R1 </a:t>
            </a:r>
            <a:r>
              <a:rPr lang="en-US" sz="1800" dirty="0"/>
              <a:t>queries downstream R2 (with an SIA query) at the midway point of the </a:t>
            </a:r>
            <a:r>
              <a:rPr lang="en-US" sz="1800" dirty="0" smtClean="0"/>
              <a:t>active timer about </a:t>
            </a:r>
            <a:r>
              <a:rPr lang="en-US" sz="1800" dirty="0"/>
              <a:t>the status of the route.</a:t>
            </a:r>
          </a:p>
          <a:p>
            <a:r>
              <a:rPr lang="en-US" sz="1800" dirty="0" smtClean="0"/>
              <a:t>R2 </a:t>
            </a:r>
            <a:r>
              <a:rPr lang="en-US" sz="1800" dirty="0"/>
              <a:t>responds (with an SIA reply) that it still is searching for a replacement route.</a:t>
            </a:r>
          </a:p>
          <a:p>
            <a:r>
              <a:rPr lang="en-US" sz="1800" dirty="0" smtClean="0"/>
              <a:t>Upon </a:t>
            </a:r>
            <a:r>
              <a:rPr lang="en-US" sz="1800" dirty="0"/>
              <a:t>receiving this SIA reply response packet, R1 validates the status of R2 </a:t>
            </a:r>
            <a:r>
              <a:rPr lang="en-US" sz="1800" dirty="0" smtClean="0"/>
              <a:t>and does </a:t>
            </a:r>
            <a:r>
              <a:rPr lang="en-US" sz="1800" dirty="0"/>
              <a:t>not terminate the neighbor relationship.</a:t>
            </a:r>
          </a:p>
          <a:p>
            <a:r>
              <a:rPr lang="en-US" sz="1800" dirty="0" smtClean="0"/>
              <a:t>Meanwhile</a:t>
            </a:r>
            <a:r>
              <a:rPr lang="en-US" sz="1800" dirty="0"/>
              <a:t>, R2 will send up to three SIA queries to R3. If they go unanswered, </a:t>
            </a:r>
            <a:r>
              <a:rPr lang="en-US" sz="1800" dirty="0" smtClean="0"/>
              <a:t>R2 will </a:t>
            </a:r>
            <a:r>
              <a:rPr lang="en-US" sz="1800" dirty="0"/>
              <a:t>terminate the neighbor relationship with R3. R2 will then update R1 with an </a:t>
            </a:r>
            <a:r>
              <a:rPr lang="en-US" sz="1800" dirty="0" smtClean="0"/>
              <a:t>SIA reply </a:t>
            </a:r>
            <a:r>
              <a:rPr lang="en-US" sz="1800" dirty="0"/>
              <a:t>indicating that the network 192.168.14.0/24 is unreachable.</a:t>
            </a:r>
          </a:p>
          <a:p>
            <a:r>
              <a:rPr lang="en-US" sz="1800" dirty="0" smtClean="0"/>
              <a:t>R1 </a:t>
            </a:r>
            <a:r>
              <a:rPr lang="en-US" sz="1800" dirty="0"/>
              <a:t>and R2 will remove the active route from their topology tables. The </a:t>
            </a:r>
            <a:r>
              <a:rPr lang="en-US" sz="1800" dirty="0" smtClean="0"/>
              <a:t>neighbor relationship </a:t>
            </a:r>
            <a:r>
              <a:rPr lang="en-US" sz="1800" dirty="0"/>
              <a:t>between R1 and R2 remains intact.</a:t>
            </a:r>
            <a:endParaRPr lang="en-US" sz="1800" kern="1200" dirty="0">
              <a:latin typeface="Arial" charset="0"/>
            </a:endParaRPr>
          </a:p>
        </p:txBody>
      </p:sp>
      <p:pic>
        <p:nvPicPr>
          <p:cNvPr id="3" name="Picture 2"/>
          <p:cNvPicPr>
            <a:picLocks noChangeAspect="1"/>
          </p:cNvPicPr>
          <p:nvPr/>
        </p:nvPicPr>
        <p:blipFill>
          <a:blip r:embed="rId3"/>
          <a:stretch>
            <a:fillRect/>
          </a:stretch>
        </p:blipFill>
        <p:spPr>
          <a:xfrm>
            <a:off x="374938" y="4226685"/>
            <a:ext cx="8426162" cy="1933440"/>
          </a:xfrm>
          <a:prstGeom prst="rect">
            <a:avLst/>
          </a:prstGeom>
        </p:spPr>
      </p:pic>
    </p:spTree>
    <p:extLst>
      <p:ext uri="{BB962C8B-B14F-4D97-AF65-F5344CB8AC3E}">
        <p14:creationId xmlns:p14="http://schemas.microsoft.com/office/powerpoint/2010/main" val="2399424947"/>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Reducing Query Scope by Using Summary Routes</a:t>
            </a:r>
            <a:endParaRPr lang="en-US" dirty="0" smtClean="0"/>
          </a:p>
        </p:txBody>
      </p:sp>
      <p:sp>
        <p:nvSpPr>
          <p:cNvPr id="6" name="Content Placeholder 5"/>
          <p:cNvSpPr>
            <a:spLocks noGrp="1"/>
          </p:cNvSpPr>
          <p:nvPr>
            <p:ph idx="1"/>
          </p:nvPr>
        </p:nvSpPr>
        <p:spPr/>
        <p:txBody>
          <a:bodyPr>
            <a:normAutofit/>
          </a:bodyPr>
          <a:lstStyle/>
          <a:p>
            <a:endParaRPr lang="en-US" dirty="0" smtClean="0"/>
          </a:p>
        </p:txBody>
      </p:sp>
      <p:pic>
        <p:nvPicPr>
          <p:cNvPr id="2" name="Picture 1"/>
          <p:cNvPicPr>
            <a:picLocks noChangeAspect="1"/>
          </p:cNvPicPr>
          <p:nvPr/>
        </p:nvPicPr>
        <p:blipFill>
          <a:blip r:embed="rId3"/>
          <a:stretch>
            <a:fillRect/>
          </a:stretch>
        </p:blipFill>
        <p:spPr>
          <a:xfrm>
            <a:off x="339825" y="2367072"/>
            <a:ext cx="8399506" cy="2763933"/>
          </a:xfrm>
          <a:prstGeom prst="rect">
            <a:avLst/>
          </a:prstGeom>
        </p:spPr>
      </p:pic>
    </p:spTree>
    <p:extLst>
      <p:ext uri="{BB962C8B-B14F-4D97-AF65-F5344CB8AC3E}">
        <p14:creationId xmlns:p14="http://schemas.microsoft.com/office/powerpoint/2010/main" val="1055269878"/>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Configuring EIGRP Summarization</a:t>
            </a:r>
            <a:endParaRPr lang="en-US" dirty="0"/>
          </a:p>
        </p:txBody>
      </p:sp>
      <p:sp>
        <p:nvSpPr>
          <p:cNvPr id="3" name="Content Placeholder 2"/>
          <p:cNvSpPr>
            <a:spLocks noGrp="1"/>
          </p:cNvSpPr>
          <p:nvPr>
            <p:ph idx="1"/>
          </p:nvPr>
        </p:nvSpPr>
        <p:spPr/>
        <p:txBody>
          <a:bodyPr/>
          <a:lstStyle/>
          <a:p>
            <a:r>
              <a:rPr lang="en-US" dirty="0"/>
              <a:t>Implementing EIGRP summarization provides several benefits. Not only does it </a:t>
            </a:r>
            <a:r>
              <a:rPr lang="en-US" dirty="0" smtClean="0"/>
              <a:t>reduce the </a:t>
            </a:r>
            <a:r>
              <a:rPr lang="en-US" dirty="0"/>
              <a:t>size of routing tables on the routers, but it also limits the query scope.</a:t>
            </a:r>
          </a:p>
        </p:txBody>
      </p:sp>
      <p:pic>
        <p:nvPicPr>
          <p:cNvPr id="4" name="Picture 3"/>
          <p:cNvPicPr>
            <a:picLocks noChangeAspect="1"/>
          </p:cNvPicPr>
          <p:nvPr/>
        </p:nvPicPr>
        <p:blipFill>
          <a:blip r:embed="rId3"/>
          <a:stretch>
            <a:fillRect/>
          </a:stretch>
        </p:blipFill>
        <p:spPr>
          <a:xfrm>
            <a:off x="529537" y="2760872"/>
            <a:ext cx="8020081" cy="3345361"/>
          </a:xfrm>
          <a:prstGeom prst="rect">
            <a:avLst/>
          </a:prstGeom>
        </p:spPr>
      </p:pic>
    </p:spTree>
    <p:extLst>
      <p:ext uri="{BB962C8B-B14F-4D97-AF65-F5344CB8AC3E}">
        <p14:creationId xmlns:p14="http://schemas.microsoft.com/office/powerpoint/2010/main" val="27249525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HQ RT without summarization</a:t>
            </a:r>
            <a:endParaRPr lang="en-US" dirty="0"/>
          </a:p>
        </p:txBody>
      </p:sp>
      <p:sp>
        <p:nvSpPr>
          <p:cNvPr id="3" name="Content Placeholder 2"/>
          <p:cNvSpPr>
            <a:spLocks noGrp="1"/>
          </p:cNvSpPr>
          <p:nvPr>
            <p:ph idx="1"/>
          </p:nvPr>
        </p:nvSpPr>
        <p:spPr/>
        <p:txBody>
          <a:bodyPr/>
          <a:lstStyle/>
          <a:p>
            <a:endParaRPr lang="en-US" dirty="0"/>
          </a:p>
        </p:txBody>
      </p:sp>
      <p:grpSp>
        <p:nvGrpSpPr>
          <p:cNvPr id="6" name="Group 5"/>
          <p:cNvGrpSpPr/>
          <p:nvPr/>
        </p:nvGrpSpPr>
        <p:grpSpPr>
          <a:xfrm>
            <a:off x="620191" y="1326268"/>
            <a:ext cx="7838773" cy="7275784"/>
            <a:chOff x="-123301" y="1921679"/>
            <a:chExt cx="9403481" cy="8728113"/>
          </a:xfrm>
        </p:grpSpPr>
        <p:pic>
          <p:nvPicPr>
            <p:cNvPr id="4" name="Picture 3"/>
            <p:cNvPicPr>
              <a:picLocks noChangeAspect="1"/>
            </p:cNvPicPr>
            <p:nvPr/>
          </p:nvPicPr>
          <p:blipFill>
            <a:blip r:embed="rId3"/>
            <a:stretch>
              <a:fillRect/>
            </a:stretch>
          </p:blipFill>
          <p:spPr>
            <a:xfrm>
              <a:off x="-123301" y="1921679"/>
              <a:ext cx="9390602" cy="3014641"/>
            </a:xfrm>
            <a:prstGeom prst="rect">
              <a:avLst/>
            </a:prstGeom>
          </p:spPr>
        </p:pic>
        <p:pic>
          <p:nvPicPr>
            <p:cNvPr id="5" name="Picture 4"/>
            <p:cNvPicPr>
              <a:picLocks noChangeAspect="1"/>
            </p:cNvPicPr>
            <p:nvPr/>
          </p:nvPicPr>
          <p:blipFill>
            <a:blip r:embed="rId4"/>
            <a:stretch>
              <a:fillRect/>
            </a:stretch>
          </p:blipFill>
          <p:spPr>
            <a:xfrm>
              <a:off x="-110422" y="4811311"/>
              <a:ext cx="9390602" cy="5838481"/>
            </a:xfrm>
            <a:prstGeom prst="rect">
              <a:avLst/>
            </a:prstGeom>
          </p:spPr>
        </p:pic>
      </p:grpSp>
    </p:spTree>
    <p:extLst>
      <p:ext uri="{BB962C8B-B14F-4D97-AF65-F5344CB8AC3E}">
        <p14:creationId xmlns:p14="http://schemas.microsoft.com/office/powerpoint/2010/main" val="10474033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Enable auto-summarization in the BRs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79400" y="1561153"/>
            <a:ext cx="8262749" cy="1701225"/>
          </a:xfrm>
          <a:prstGeom prst="rect">
            <a:avLst/>
          </a:prstGeom>
        </p:spPr>
      </p:pic>
      <p:pic>
        <p:nvPicPr>
          <p:cNvPr id="5" name="Picture 4"/>
          <p:cNvPicPr>
            <a:picLocks noChangeAspect="1"/>
          </p:cNvPicPr>
          <p:nvPr/>
        </p:nvPicPr>
        <p:blipFill>
          <a:blip r:embed="rId4"/>
          <a:stretch>
            <a:fillRect/>
          </a:stretch>
        </p:blipFill>
        <p:spPr>
          <a:xfrm>
            <a:off x="537006" y="3715494"/>
            <a:ext cx="8262749" cy="2003417"/>
          </a:xfrm>
          <a:prstGeom prst="rect">
            <a:avLst/>
          </a:prstGeom>
        </p:spPr>
      </p:pic>
    </p:spTree>
    <p:extLst>
      <p:ext uri="{BB962C8B-B14F-4D97-AF65-F5344CB8AC3E}">
        <p14:creationId xmlns:p14="http://schemas.microsoft.com/office/powerpoint/2010/main" val="5235436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HQ RT </a:t>
            </a:r>
            <a:r>
              <a:rPr lang="en-US" dirty="0" smtClean="0"/>
              <a:t>after summarization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850006" y="937458"/>
            <a:ext cx="7186410" cy="5587501"/>
          </a:xfrm>
          <a:prstGeom prst="rect">
            <a:avLst/>
          </a:prstGeom>
        </p:spPr>
      </p:pic>
    </p:spTree>
    <p:extLst>
      <p:ext uri="{BB962C8B-B14F-4D97-AF65-F5344CB8AC3E}">
        <p14:creationId xmlns:p14="http://schemas.microsoft.com/office/powerpoint/2010/main" val="15278454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Testing Connectivity from HQ to the Summarized Network</a:t>
            </a:r>
          </a:p>
        </p:txBody>
      </p:sp>
      <p:sp>
        <p:nvSpPr>
          <p:cNvPr id="3" name="Content Placeholder 2"/>
          <p:cNvSpPr>
            <a:spLocks noGrp="1"/>
          </p:cNvSpPr>
          <p:nvPr>
            <p:ph idx="1"/>
          </p:nvPr>
        </p:nvSpPr>
        <p:spPr>
          <a:xfrm>
            <a:off x="279401" y="1648496"/>
            <a:ext cx="8520354" cy="4666243"/>
          </a:xfrm>
        </p:spPr>
        <p:txBody>
          <a:bodyPr/>
          <a:lstStyle/>
          <a:p>
            <a:r>
              <a:rPr lang="en-US" dirty="0"/>
              <a:t>Because both routes have the same cost, HQ will load </a:t>
            </a:r>
            <a:r>
              <a:rPr lang="en-US" dirty="0" smtClean="0"/>
              <a:t>balance between </a:t>
            </a:r>
            <a:r>
              <a:rPr lang="en-US" dirty="0"/>
              <a:t>these two </a:t>
            </a:r>
            <a:r>
              <a:rPr lang="en-US" dirty="0" smtClean="0"/>
              <a:t>routes causing unreachability issues.</a:t>
            </a:r>
          </a:p>
          <a:p>
            <a:endParaRPr lang="en-US" dirty="0"/>
          </a:p>
          <a:p>
            <a:endParaRPr lang="en-US" dirty="0" smtClean="0"/>
          </a:p>
          <a:p>
            <a:endParaRPr lang="en-US" dirty="0"/>
          </a:p>
          <a:p>
            <a:endParaRPr lang="en-US" dirty="0" smtClean="0"/>
          </a:p>
          <a:p>
            <a:endParaRPr lang="en-US" dirty="0"/>
          </a:p>
          <a:p>
            <a:r>
              <a:rPr lang="en-US" dirty="0" smtClean="0"/>
              <a:t>This occurs because both remote networks belong to the same classfull, creating a discontinuous network connection.</a:t>
            </a:r>
            <a:endParaRPr lang="en-US" dirty="0"/>
          </a:p>
        </p:txBody>
      </p:sp>
      <p:pic>
        <p:nvPicPr>
          <p:cNvPr id="5" name="Picture 4"/>
          <p:cNvPicPr>
            <a:picLocks noChangeAspect="1"/>
          </p:cNvPicPr>
          <p:nvPr/>
        </p:nvPicPr>
        <p:blipFill>
          <a:blip r:embed="rId3"/>
          <a:stretch>
            <a:fillRect/>
          </a:stretch>
        </p:blipFill>
        <p:spPr>
          <a:xfrm>
            <a:off x="530741" y="3030711"/>
            <a:ext cx="8017673" cy="1436655"/>
          </a:xfrm>
          <a:prstGeom prst="rect">
            <a:avLst/>
          </a:prstGeom>
        </p:spPr>
      </p:pic>
    </p:spTree>
    <p:extLst>
      <p:ext uri="{BB962C8B-B14F-4D97-AF65-F5344CB8AC3E}">
        <p14:creationId xmlns:p14="http://schemas.microsoft.com/office/powerpoint/2010/main" val="22678689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dirty="0"/>
              <a:t>Configuring Manual </a:t>
            </a:r>
            <a:r>
              <a:rPr lang="en-US" dirty="0" smtClean="0"/>
              <a:t>Summarization</a:t>
            </a:r>
          </a:p>
        </p:txBody>
      </p:sp>
      <p:sp>
        <p:nvSpPr>
          <p:cNvPr id="6" name="Content Placeholder 5"/>
          <p:cNvSpPr>
            <a:spLocks noGrp="1"/>
          </p:cNvSpPr>
          <p:nvPr>
            <p:ph idx="1"/>
          </p:nvPr>
        </p:nvSpPr>
        <p:spPr>
          <a:xfrm>
            <a:off x="285694" y="1108037"/>
            <a:ext cx="8553340" cy="5151265"/>
          </a:xfrm>
        </p:spPr>
        <p:txBody>
          <a:bodyPr>
            <a:normAutofit/>
          </a:bodyPr>
          <a:lstStyle/>
          <a:p>
            <a:endParaRPr lang="en-US" dirty="0" smtClean="0"/>
          </a:p>
        </p:txBody>
      </p:sp>
      <p:pic>
        <p:nvPicPr>
          <p:cNvPr id="2" name="Picture 1"/>
          <p:cNvPicPr>
            <a:picLocks noChangeAspect="1"/>
          </p:cNvPicPr>
          <p:nvPr/>
        </p:nvPicPr>
        <p:blipFill>
          <a:blip r:embed="rId3"/>
          <a:stretch>
            <a:fillRect/>
          </a:stretch>
        </p:blipFill>
        <p:spPr>
          <a:xfrm>
            <a:off x="521141" y="4130682"/>
            <a:ext cx="8082445" cy="1215233"/>
          </a:xfrm>
          <a:prstGeom prst="rect">
            <a:avLst/>
          </a:prstGeom>
        </p:spPr>
      </p:pic>
      <p:pic>
        <p:nvPicPr>
          <p:cNvPr id="3" name="Picture 2"/>
          <p:cNvPicPr>
            <a:picLocks noChangeAspect="1"/>
          </p:cNvPicPr>
          <p:nvPr/>
        </p:nvPicPr>
        <p:blipFill>
          <a:blip r:embed="rId4"/>
          <a:stretch>
            <a:fillRect/>
          </a:stretch>
        </p:blipFill>
        <p:spPr>
          <a:xfrm>
            <a:off x="468867" y="5345915"/>
            <a:ext cx="8186992" cy="1224334"/>
          </a:xfrm>
          <a:prstGeom prst="rect">
            <a:avLst/>
          </a:prstGeom>
        </p:spPr>
      </p:pic>
      <p:pic>
        <p:nvPicPr>
          <p:cNvPr id="7" name="Picture 6"/>
          <p:cNvPicPr>
            <a:picLocks noChangeAspect="1"/>
          </p:cNvPicPr>
          <p:nvPr/>
        </p:nvPicPr>
        <p:blipFill>
          <a:blip r:embed="rId5"/>
          <a:stretch>
            <a:fillRect/>
          </a:stretch>
        </p:blipFill>
        <p:spPr>
          <a:xfrm>
            <a:off x="927280" y="1007576"/>
            <a:ext cx="6968338" cy="2906654"/>
          </a:xfrm>
          <a:prstGeom prst="rect">
            <a:avLst/>
          </a:prstGeom>
        </p:spPr>
      </p:pic>
    </p:spTree>
    <p:extLst>
      <p:ext uri="{BB962C8B-B14F-4D97-AF65-F5344CB8AC3E}">
        <p14:creationId xmlns:p14="http://schemas.microsoft.com/office/powerpoint/2010/main" val="2244780192"/>
      </p:ext>
    </p:ext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HQ </a:t>
            </a:r>
            <a:r>
              <a:rPr lang="en-US" dirty="0" smtClean="0"/>
              <a:t>BR1A after Manual Summarization</a:t>
            </a:r>
          </a:p>
        </p:txBody>
      </p:sp>
      <p:sp>
        <p:nvSpPr>
          <p:cNvPr id="6" name="Content Placeholder 5"/>
          <p:cNvSpPr>
            <a:spLocks noGrp="1"/>
          </p:cNvSpPr>
          <p:nvPr>
            <p:ph idx="1"/>
          </p:nvPr>
        </p:nvSpPr>
        <p:spPr/>
        <p:txBody>
          <a:bodyPr>
            <a:normAutofit/>
          </a:bodyPr>
          <a:lstStyle/>
          <a:p>
            <a:endParaRPr lang="en-US" dirty="0" smtClean="0"/>
          </a:p>
        </p:txBody>
      </p:sp>
      <p:grpSp>
        <p:nvGrpSpPr>
          <p:cNvPr id="4" name="Group 3"/>
          <p:cNvGrpSpPr/>
          <p:nvPr/>
        </p:nvGrpSpPr>
        <p:grpSpPr>
          <a:xfrm>
            <a:off x="781046" y="941335"/>
            <a:ext cx="7517064" cy="7033227"/>
            <a:chOff x="-123301" y="1559159"/>
            <a:chExt cx="9403481" cy="8798224"/>
          </a:xfrm>
        </p:grpSpPr>
        <p:pic>
          <p:nvPicPr>
            <p:cNvPr id="2" name="Picture 1"/>
            <p:cNvPicPr>
              <a:picLocks noChangeAspect="1"/>
            </p:cNvPicPr>
            <p:nvPr/>
          </p:nvPicPr>
          <p:blipFill>
            <a:blip r:embed="rId3"/>
            <a:stretch>
              <a:fillRect/>
            </a:stretch>
          </p:blipFill>
          <p:spPr>
            <a:xfrm>
              <a:off x="-123301" y="1559159"/>
              <a:ext cx="9390602" cy="3739681"/>
            </a:xfrm>
            <a:prstGeom prst="rect">
              <a:avLst/>
            </a:prstGeom>
          </p:spPr>
        </p:pic>
        <p:pic>
          <p:nvPicPr>
            <p:cNvPr id="3" name="Picture 2"/>
            <p:cNvPicPr>
              <a:picLocks noChangeAspect="1"/>
            </p:cNvPicPr>
            <p:nvPr/>
          </p:nvPicPr>
          <p:blipFill>
            <a:blip r:embed="rId4"/>
            <a:stretch>
              <a:fillRect/>
            </a:stretch>
          </p:blipFill>
          <p:spPr>
            <a:xfrm>
              <a:off x="-110422" y="5129462"/>
              <a:ext cx="9390602" cy="5227921"/>
            </a:xfrm>
            <a:prstGeom prst="rect">
              <a:avLst/>
            </a:prstGeom>
          </p:spPr>
        </p:pic>
      </p:grpSp>
    </p:spTree>
    <p:extLst>
      <p:ext uri="{BB962C8B-B14F-4D97-AF65-F5344CB8AC3E}">
        <p14:creationId xmlns:p14="http://schemas.microsoft.com/office/powerpoint/2010/main" val="1427673869"/>
      </p:ext>
    </p:ext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HQ RT </a:t>
            </a:r>
            <a:r>
              <a:rPr lang="en-US" dirty="0" smtClean="0"/>
              <a:t>after Manual Summarization</a:t>
            </a:r>
          </a:p>
        </p:txBody>
      </p:sp>
      <p:sp>
        <p:nvSpPr>
          <p:cNvPr id="6" name="Content Placeholder 5"/>
          <p:cNvSpPr>
            <a:spLocks noGrp="1"/>
          </p:cNvSpPr>
          <p:nvPr>
            <p:ph idx="1"/>
          </p:nvPr>
        </p:nvSpPr>
        <p:spPr/>
        <p:txBody>
          <a:bodyPr>
            <a:normAutofit/>
          </a:bodyPr>
          <a:lstStyle/>
          <a:p>
            <a:endParaRPr lang="en-US" dirty="0" smtClean="0"/>
          </a:p>
        </p:txBody>
      </p:sp>
      <p:grpSp>
        <p:nvGrpSpPr>
          <p:cNvPr id="4" name="Group 3"/>
          <p:cNvGrpSpPr/>
          <p:nvPr/>
        </p:nvGrpSpPr>
        <p:grpSpPr>
          <a:xfrm>
            <a:off x="608066" y="927279"/>
            <a:ext cx="7863024" cy="6085734"/>
            <a:chOff x="279400" y="2304362"/>
            <a:chExt cx="9390602" cy="7452808"/>
          </a:xfrm>
        </p:grpSpPr>
        <p:pic>
          <p:nvPicPr>
            <p:cNvPr id="2" name="Picture 1"/>
            <p:cNvPicPr>
              <a:picLocks noChangeAspect="1"/>
            </p:cNvPicPr>
            <p:nvPr/>
          </p:nvPicPr>
          <p:blipFill>
            <a:blip r:embed="rId3"/>
            <a:stretch>
              <a:fillRect/>
            </a:stretch>
          </p:blipFill>
          <p:spPr>
            <a:xfrm>
              <a:off x="279400" y="2304362"/>
              <a:ext cx="9390602" cy="1068480"/>
            </a:xfrm>
            <a:prstGeom prst="rect">
              <a:avLst/>
            </a:prstGeom>
          </p:spPr>
        </p:pic>
        <p:pic>
          <p:nvPicPr>
            <p:cNvPr id="3" name="Picture 2"/>
            <p:cNvPicPr>
              <a:picLocks noChangeAspect="1"/>
            </p:cNvPicPr>
            <p:nvPr/>
          </p:nvPicPr>
          <p:blipFill>
            <a:blip r:embed="rId4"/>
            <a:stretch>
              <a:fillRect/>
            </a:stretch>
          </p:blipFill>
          <p:spPr>
            <a:xfrm>
              <a:off x="279400" y="3282689"/>
              <a:ext cx="9339842" cy="6474481"/>
            </a:xfrm>
            <a:prstGeom prst="rect">
              <a:avLst/>
            </a:prstGeom>
          </p:spPr>
        </p:pic>
      </p:grpSp>
    </p:spTree>
    <p:extLst>
      <p:ext uri="{BB962C8B-B14F-4D97-AF65-F5344CB8AC3E}">
        <p14:creationId xmlns:p14="http://schemas.microsoft.com/office/powerpoint/2010/main" val="209619592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dirty="0"/>
              <a:t>EIGRP </a:t>
            </a:r>
            <a:r>
              <a:rPr lang="en-US" dirty="0" smtClean="0"/>
              <a:t>Characteristics</a:t>
            </a:r>
          </a:p>
        </p:txBody>
      </p:sp>
      <p:sp>
        <p:nvSpPr>
          <p:cNvPr id="6" name="Content Placeholder 5"/>
          <p:cNvSpPr>
            <a:spLocks noGrp="1"/>
          </p:cNvSpPr>
          <p:nvPr>
            <p:ph idx="1"/>
          </p:nvPr>
        </p:nvSpPr>
        <p:spPr/>
        <p:txBody>
          <a:bodyPr>
            <a:normAutofit/>
          </a:bodyPr>
          <a:lstStyle/>
          <a:p>
            <a:pPr marL="0" indent="0">
              <a:buNone/>
            </a:pPr>
            <a:r>
              <a:rPr lang="en-US" b="1" dirty="0" smtClean="0"/>
              <a:t>Partial updates</a:t>
            </a:r>
            <a:r>
              <a:rPr lang="en-US" dirty="0" smtClean="0"/>
              <a:t> </a:t>
            </a:r>
          </a:p>
          <a:p>
            <a:r>
              <a:rPr lang="en-US" dirty="0" smtClean="0"/>
              <a:t>EIGRP </a:t>
            </a:r>
            <a:r>
              <a:rPr lang="en-US" dirty="0"/>
              <a:t>sends partial triggered updates rather than periodic </a:t>
            </a:r>
            <a:r>
              <a:rPr lang="en-US" dirty="0" smtClean="0"/>
              <a:t>updates. These </a:t>
            </a:r>
            <a:r>
              <a:rPr lang="en-US" dirty="0"/>
              <a:t>updates are sent only when the path or the metric for a route changes. </a:t>
            </a:r>
            <a:r>
              <a:rPr lang="en-US" dirty="0" smtClean="0"/>
              <a:t>They contain </a:t>
            </a:r>
            <a:r>
              <a:rPr lang="en-US" dirty="0"/>
              <a:t>information about only that changed link rather than the entire </a:t>
            </a:r>
            <a:r>
              <a:rPr lang="en-US" dirty="0" smtClean="0"/>
              <a:t>routing table</a:t>
            </a:r>
            <a:r>
              <a:rPr lang="en-US" dirty="0"/>
              <a:t>. Propagation of these partial updates is automatically bounded so that </a:t>
            </a:r>
            <a:r>
              <a:rPr lang="en-US" dirty="0" smtClean="0"/>
              <a:t>only those </a:t>
            </a:r>
            <a:r>
              <a:rPr lang="en-US" dirty="0"/>
              <a:t>routers that require the information are updated. As a result, EIGRP </a:t>
            </a:r>
            <a:r>
              <a:rPr lang="en-US" dirty="0" smtClean="0"/>
              <a:t>consumes significantly </a:t>
            </a:r>
            <a:r>
              <a:rPr lang="en-US" dirty="0"/>
              <a:t>less bandwidth than IGRP. This behavior also differs from </a:t>
            </a:r>
            <a:r>
              <a:rPr lang="en-US" dirty="0" smtClean="0"/>
              <a:t>link-state protocol </a:t>
            </a:r>
            <a:r>
              <a:rPr lang="en-US" dirty="0"/>
              <a:t>operation, which sends a change update to all routers within an area</a:t>
            </a:r>
            <a:r>
              <a:rPr lang="en-US" dirty="0" smtClean="0"/>
              <a:t>.</a:t>
            </a:r>
            <a:endParaRPr lang="en-US" dirty="0"/>
          </a:p>
        </p:txBody>
      </p:sp>
    </p:spTree>
    <p:extLst>
      <p:ext uri="{BB962C8B-B14F-4D97-AF65-F5344CB8AC3E}">
        <p14:creationId xmlns:p14="http://schemas.microsoft.com/office/powerpoint/2010/main" val="3849766175"/>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Obtaining Default Route</a:t>
            </a:r>
            <a:endParaRPr lang="en-US" dirty="0" smtClean="0"/>
          </a:p>
        </p:txBody>
      </p:sp>
      <p:sp>
        <p:nvSpPr>
          <p:cNvPr id="6" name="Content Placeholder 5"/>
          <p:cNvSpPr>
            <a:spLocks noGrp="1"/>
          </p:cNvSpPr>
          <p:nvPr>
            <p:ph idx="1"/>
          </p:nvPr>
        </p:nvSpPr>
        <p:spPr/>
        <p:txBody>
          <a:bodyPr>
            <a:normAutofit/>
          </a:bodyPr>
          <a:lstStyle/>
          <a:p>
            <a:r>
              <a:rPr lang="en-US" dirty="0"/>
              <a:t>The candidate can be a statically configured default route defined locally with </a:t>
            </a:r>
            <a:r>
              <a:rPr lang="en-US" dirty="0" smtClean="0"/>
              <a:t>the command </a:t>
            </a:r>
            <a:r>
              <a:rPr lang="en-US" b="1" dirty="0" err="1"/>
              <a:t>ip</a:t>
            </a:r>
            <a:r>
              <a:rPr lang="en-US" b="1" dirty="0"/>
              <a:t> route 0.0.0.0 0.0.0.0 </a:t>
            </a:r>
            <a:r>
              <a:rPr lang="en-US" i="1" dirty="0"/>
              <a:t>next-hop | interface </a:t>
            </a:r>
            <a:r>
              <a:rPr lang="en-US" dirty="0"/>
              <a:t>. </a:t>
            </a:r>
            <a:endParaRPr lang="en-US" dirty="0" smtClean="0"/>
          </a:p>
          <a:p>
            <a:r>
              <a:rPr lang="en-US" dirty="0" smtClean="0"/>
              <a:t>The </a:t>
            </a:r>
            <a:r>
              <a:rPr lang="en-US" dirty="0"/>
              <a:t>candidate </a:t>
            </a:r>
            <a:r>
              <a:rPr lang="en-US" dirty="0" smtClean="0"/>
              <a:t>can </a:t>
            </a:r>
            <a:r>
              <a:rPr lang="en-US" dirty="0" err="1" smtClean="0"/>
              <a:t>alsobe</a:t>
            </a:r>
            <a:r>
              <a:rPr lang="en-US" dirty="0" smtClean="0"/>
              <a:t>  </a:t>
            </a:r>
            <a:r>
              <a:rPr lang="en-US" dirty="0"/>
              <a:t>a default route announced by the dynamic routing </a:t>
            </a:r>
            <a:r>
              <a:rPr lang="en-US" dirty="0" smtClean="0"/>
              <a:t>protocol. EIGRP </a:t>
            </a:r>
            <a:r>
              <a:rPr lang="en-US" dirty="0"/>
              <a:t>can redistribute statically defined default routes by using the </a:t>
            </a:r>
            <a:r>
              <a:rPr lang="en-US" b="1" dirty="0" smtClean="0"/>
              <a:t>redistribute static </a:t>
            </a:r>
            <a:r>
              <a:rPr lang="en-US" dirty="0"/>
              <a:t>configuration command.</a:t>
            </a:r>
          </a:p>
          <a:p>
            <a:r>
              <a:rPr lang="en-US" dirty="0" smtClean="0"/>
              <a:t>In </a:t>
            </a:r>
            <a:r>
              <a:rPr lang="en-US" dirty="0"/>
              <a:t>addition, any </a:t>
            </a:r>
            <a:r>
              <a:rPr lang="en-US" dirty="0" err="1"/>
              <a:t>classful</a:t>
            </a:r>
            <a:r>
              <a:rPr lang="en-US" dirty="0"/>
              <a:t> network residing in the local routing table can become </a:t>
            </a:r>
            <a:r>
              <a:rPr lang="en-US" dirty="0" smtClean="0"/>
              <a:t>a default </a:t>
            </a:r>
            <a:r>
              <a:rPr lang="en-US" dirty="0"/>
              <a:t>candidate when used with the </a:t>
            </a:r>
            <a:r>
              <a:rPr lang="en-US" b="1" dirty="0" err="1"/>
              <a:t>ip</a:t>
            </a:r>
            <a:r>
              <a:rPr lang="en-US" b="1" dirty="0"/>
              <a:t> default-network </a:t>
            </a:r>
            <a:r>
              <a:rPr lang="en-US" dirty="0"/>
              <a:t>configuration </a:t>
            </a:r>
            <a:r>
              <a:rPr lang="en-US" dirty="0" smtClean="0"/>
              <a:t>command. </a:t>
            </a:r>
          </a:p>
          <a:p>
            <a:pPr lvl="1"/>
            <a:r>
              <a:rPr lang="en-US" dirty="0" smtClean="0"/>
              <a:t>The command attaches an exterior flag to any </a:t>
            </a:r>
            <a:r>
              <a:rPr lang="en-US" dirty="0" err="1" smtClean="0"/>
              <a:t>classful</a:t>
            </a:r>
            <a:r>
              <a:rPr lang="en-US" dirty="0" smtClean="0"/>
              <a:t> EIGRP route, thus making it a candidate for a default route.</a:t>
            </a:r>
          </a:p>
        </p:txBody>
      </p:sp>
    </p:spTree>
    <p:extLst>
      <p:ext uri="{BB962C8B-B14F-4D97-AF65-F5344CB8AC3E}">
        <p14:creationId xmlns:p14="http://schemas.microsoft.com/office/powerpoint/2010/main" val="2263589813"/>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Redistributing Static </a:t>
            </a:r>
          </a:p>
        </p:txBody>
      </p:sp>
      <p:sp>
        <p:nvSpPr>
          <p:cNvPr id="6" name="Content Placeholder 5"/>
          <p:cNvSpPr>
            <a:spLocks noGrp="1"/>
          </p:cNvSpPr>
          <p:nvPr>
            <p:ph idx="1"/>
          </p:nvPr>
        </p:nvSpPr>
        <p:spPr/>
        <p:txBody>
          <a:bodyPr>
            <a:normAutofit/>
          </a:bodyPr>
          <a:lstStyle/>
          <a:p>
            <a:endParaRPr lang="en-US" dirty="0" smtClean="0"/>
          </a:p>
        </p:txBody>
      </p:sp>
      <p:grpSp>
        <p:nvGrpSpPr>
          <p:cNvPr id="8" name="Group 7"/>
          <p:cNvGrpSpPr/>
          <p:nvPr/>
        </p:nvGrpSpPr>
        <p:grpSpPr>
          <a:xfrm>
            <a:off x="307597" y="1413466"/>
            <a:ext cx="8492158" cy="4671146"/>
            <a:chOff x="180304" y="3502458"/>
            <a:chExt cx="9293816" cy="5669592"/>
          </a:xfrm>
        </p:grpSpPr>
        <p:pic>
          <p:nvPicPr>
            <p:cNvPr id="5" name="Picture 4"/>
            <p:cNvPicPr>
              <a:picLocks noChangeAspect="1"/>
            </p:cNvPicPr>
            <p:nvPr/>
          </p:nvPicPr>
          <p:blipFill>
            <a:blip r:embed="rId3"/>
            <a:stretch>
              <a:fillRect/>
            </a:stretch>
          </p:blipFill>
          <p:spPr>
            <a:xfrm>
              <a:off x="185038" y="3502458"/>
              <a:ext cx="9289082" cy="419760"/>
            </a:xfrm>
            <a:prstGeom prst="rect">
              <a:avLst/>
            </a:prstGeom>
          </p:spPr>
        </p:pic>
        <p:pic>
          <p:nvPicPr>
            <p:cNvPr id="7" name="Picture 6"/>
            <p:cNvPicPr>
              <a:picLocks noChangeAspect="1"/>
            </p:cNvPicPr>
            <p:nvPr/>
          </p:nvPicPr>
          <p:blipFill>
            <a:blip r:embed="rId4"/>
            <a:stretch>
              <a:fillRect/>
            </a:stretch>
          </p:blipFill>
          <p:spPr>
            <a:xfrm>
              <a:off x="180304" y="3867809"/>
              <a:ext cx="9289082" cy="5304241"/>
            </a:xfrm>
            <a:prstGeom prst="rect">
              <a:avLst/>
            </a:prstGeom>
          </p:spPr>
        </p:pic>
      </p:grpSp>
    </p:spTree>
    <p:extLst>
      <p:ext uri="{BB962C8B-B14F-4D97-AF65-F5344CB8AC3E}">
        <p14:creationId xmlns:p14="http://schemas.microsoft.com/office/powerpoint/2010/main" val="819016275"/>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Redistributing Static </a:t>
            </a:r>
            <a:endParaRPr lang="en-US" dirty="0" smtClean="0"/>
          </a:p>
        </p:txBody>
      </p:sp>
      <p:sp>
        <p:nvSpPr>
          <p:cNvPr id="6" name="Content Placeholder 5"/>
          <p:cNvSpPr>
            <a:spLocks noGrp="1"/>
          </p:cNvSpPr>
          <p:nvPr>
            <p:ph idx="1"/>
          </p:nvPr>
        </p:nvSpPr>
        <p:spPr/>
        <p:txBody>
          <a:bodyPr>
            <a:normAutofit/>
          </a:bodyPr>
          <a:lstStyle/>
          <a:p>
            <a:endParaRPr lang="en-US" dirty="0" smtClean="0"/>
          </a:p>
        </p:txBody>
      </p:sp>
      <p:grpSp>
        <p:nvGrpSpPr>
          <p:cNvPr id="4" name="Group 3"/>
          <p:cNvGrpSpPr/>
          <p:nvPr/>
        </p:nvGrpSpPr>
        <p:grpSpPr>
          <a:xfrm>
            <a:off x="772507" y="1108037"/>
            <a:ext cx="7534141" cy="5478260"/>
            <a:chOff x="-72541" y="3219120"/>
            <a:chExt cx="9289082" cy="6754321"/>
          </a:xfrm>
        </p:grpSpPr>
        <p:pic>
          <p:nvPicPr>
            <p:cNvPr id="2" name="Picture 1"/>
            <p:cNvPicPr>
              <a:picLocks noChangeAspect="1"/>
            </p:cNvPicPr>
            <p:nvPr/>
          </p:nvPicPr>
          <p:blipFill>
            <a:blip r:embed="rId3"/>
            <a:stretch>
              <a:fillRect/>
            </a:stretch>
          </p:blipFill>
          <p:spPr>
            <a:xfrm>
              <a:off x="-72541" y="3219120"/>
              <a:ext cx="9289082" cy="419760"/>
            </a:xfrm>
            <a:prstGeom prst="rect">
              <a:avLst/>
            </a:prstGeom>
          </p:spPr>
        </p:pic>
        <p:pic>
          <p:nvPicPr>
            <p:cNvPr id="3" name="Picture 2"/>
            <p:cNvPicPr>
              <a:picLocks noChangeAspect="1"/>
            </p:cNvPicPr>
            <p:nvPr/>
          </p:nvPicPr>
          <p:blipFill>
            <a:blip r:embed="rId4"/>
            <a:stretch>
              <a:fillRect/>
            </a:stretch>
          </p:blipFill>
          <p:spPr>
            <a:xfrm>
              <a:off x="-72541" y="3638880"/>
              <a:ext cx="9289082" cy="6334561"/>
            </a:xfrm>
            <a:prstGeom prst="rect">
              <a:avLst/>
            </a:prstGeom>
          </p:spPr>
        </p:pic>
      </p:grpSp>
    </p:spTree>
    <p:extLst>
      <p:ext uri="{BB962C8B-B14F-4D97-AF65-F5344CB8AC3E}">
        <p14:creationId xmlns:p14="http://schemas.microsoft.com/office/powerpoint/2010/main" val="1500978491"/>
      </p:ext>
    </p:extLst>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Load Balancing with EIGRP</a:t>
            </a:r>
            <a:endParaRPr lang="en-US" dirty="0" smtClean="0"/>
          </a:p>
        </p:txBody>
      </p:sp>
      <p:sp>
        <p:nvSpPr>
          <p:cNvPr id="6" name="Content Placeholder 5"/>
          <p:cNvSpPr>
            <a:spLocks noGrp="1"/>
          </p:cNvSpPr>
          <p:nvPr>
            <p:ph idx="1"/>
          </p:nvPr>
        </p:nvSpPr>
        <p:spPr/>
        <p:txBody>
          <a:bodyPr>
            <a:normAutofit/>
          </a:bodyPr>
          <a:lstStyle/>
          <a:p>
            <a:r>
              <a:rPr lang="en-US" dirty="0"/>
              <a:t>EIGRP can distribute traffic over multiple links leading to the same destination </a:t>
            </a:r>
            <a:r>
              <a:rPr lang="en-US" dirty="0" smtClean="0"/>
              <a:t>to increase </a:t>
            </a:r>
            <a:r>
              <a:rPr lang="en-US" dirty="0"/>
              <a:t>the effective network bandwidth. </a:t>
            </a:r>
            <a:endParaRPr lang="en-US" dirty="0" smtClean="0"/>
          </a:p>
          <a:p>
            <a:r>
              <a:rPr lang="en-US" dirty="0" smtClean="0"/>
              <a:t>It </a:t>
            </a:r>
            <a:r>
              <a:rPr lang="en-US" dirty="0"/>
              <a:t>supports load balancing over </a:t>
            </a:r>
            <a:r>
              <a:rPr lang="en-US" dirty="0" smtClean="0"/>
              <a:t>equal-metric paths </a:t>
            </a:r>
            <a:r>
              <a:rPr lang="en-US" dirty="0"/>
              <a:t>and also </a:t>
            </a:r>
            <a:r>
              <a:rPr lang="en-US" dirty="0" smtClean="0"/>
              <a:t>over unequal-metric paths.</a:t>
            </a:r>
          </a:p>
          <a:p>
            <a:r>
              <a:rPr lang="en-US" dirty="0"/>
              <a:t>EIGRP enables load balancing between a maximum of four equal-metric paths </a:t>
            </a:r>
            <a:r>
              <a:rPr lang="en-US" dirty="0" smtClean="0"/>
              <a:t>by default.</a:t>
            </a:r>
          </a:p>
          <a:p>
            <a:r>
              <a:rPr lang="en-US" dirty="0"/>
              <a:t>T</a:t>
            </a:r>
            <a:r>
              <a:rPr lang="en-US" dirty="0" smtClean="0"/>
              <a:t>he </a:t>
            </a:r>
            <a:r>
              <a:rPr lang="en-US" dirty="0"/>
              <a:t>maximum number of parallel routes that an IP </a:t>
            </a:r>
            <a:r>
              <a:rPr lang="en-US" dirty="0" smtClean="0"/>
              <a:t>routing protocol </a:t>
            </a:r>
            <a:r>
              <a:rPr lang="en-US" dirty="0"/>
              <a:t>can support </a:t>
            </a:r>
            <a:r>
              <a:rPr lang="en-US" dirty="0" smtClean="0"/>
              <a:t> can be changed using </a:t>
            </a:r>
            <a:r>
              <a:rPr lang="en-US" dirty="0"/>
              <a:t>the </a:t>
            </a:r>
            <a:r>
              <a:rPr lang="en-US" b="1" dirty="0"/>
              <a:t>maximum-paths </a:t>
            </a:r>
            <a:r>
              <a:rPr lang="en-US" dirty="0"/>
              <a:t>router configuration command.</a:t>
            </a:r>
            <a:endParaRPr lang="en-US" dirty="0" smtClean="0"/>
          </a:p>
        </p:txBody>
      </p:sp>
    </p:spTree>
    <p:extLst>
      <p:ext uri="{BB962C8B-B14F-4D97-AF65-F5344CB8AC3E}">
        <p14:creationId xmlns:p14="http://schemas.microsoft.com/office/powerpoint/2010/main" val="2703110205"/>
      </p:ext>
    </p:extLst>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Load Balancing with EIGRP</a:t>
            </a:r>
            <a:endParaRPr lang="en-US" dirty="0" smtClean="0"/>
          </a:p>
        </p:txBody>
      </p:sp>
      <p:sp>
        <p:nvSpPr>
          <p:cNvPr id="6" name="Content Placeholder 5"/>
          <p:cNvSpPr>
            <a:spLocks noGrp="1"/>
          </p:cNvSpPr>
          <p:nvPr>
            <p:ph idx="1"/>
          </p:nvPr>
        </p:nvSpPr>
        <p:spPr/>
        <p:txBody>
          <a:bodyPr>
            <a:normAutofit/>
          </a:bodyPr>
          <a:lstStyle/>
          <a:p>
            <a:r>
              <a:rPr lang="en-US" dirty="0"/>
              <a:t>When a packet is process switched, load balancing over equal-metric paths occurs on </a:t>
            </a:r>
            <a:r>
              <a:rPr lang="en-US" dirty="0" smtClean="0"/>
              <a:t>a per-packet </a:t>
            </a:r>
            <a:r>
              <a:rPr lang="en-US" dirty="0"/>
              <a:t>basis. </a:t>
            </a:r>
            <a:endParaRPr lang="en-US" dirty="0" smtClean="0"/>
          </a:p>
          <a:p>
            <a:r>
              <a:rPr lang="en-US" dirty="0" smtClean="0"/>
              <a:t>When </a:t>
            </a:r>
            <a:r>
              <a:rPr lang="en-US" dirty="0"/>
              <a:t>packets are fast switched, load balancing over equal-metric </a:t>
            </a:r>
            <a:r>
              <a:rPr lang="en-US" dirty="0" smtClean="0"/>
              <a:t>paths occurs </a:t>
            </a:r>
            <a:r>
              <a:rPr lang="en-US" dirty="0"/>
              <a:t>on a per-destination basis. </a:t>
            </a:r>
            <a:endParaRPr lang="en-US" dirty="0" smtClean="0"/>
          </a:p>
          <a:p>
            <a:r>
              <a:rPr lang="en-US" dirty="0" smtClean="0"/>
              <a:t>Cisco </a:t>
            </a:r>
            <a:r>
              <a:rPr lang="en-US" dirty="0"/>
              <a:t>Express Forwarding (CEF) switching, enabled </a:t>
            </a:r>
            <a:r>
              <a:rPr lang="en-US" dirty="0" smtClean="0"/>
              <a:t>by default</a:t>
            </a:r>
            <a:r>
              <a:rPr lang="en-US" dirty="0"/>
              <a:t>, supports both per-packet and per-destination load balancing.</a:t>
            </a:r>
          </a:p>
          <a:p>
            <a:r>
              <a:rPr lang="en-US" dirty="0"/>
              <a:t>Load balancing over unequal-metric links is disabled by default. </a:t>
            </a:r>
            <a:endParaRPr lang="en-US" dirty="0" smtClean="0"/>
          </a:p>
          <a:p>
            <a:r>
              <a:rPr lang="en-US" dirty="0" smtClean="0"/>
              <a:t>Only </a:t>
            </a:r>
            <a:r>
              <a:rPr lang="en-US" dirty="0"/>
              <a:t>feasible </a:t>
            </a:r>
            <a:r>
              <a:rPr lang="en-US" dirty="0" smtClean="0"/>
              <a:t>successor paths </a:t>
            </a:r>
            <a:r>
              <a:rPr lang="en-US" dirty="0"/>
              <a:t>can be included in the EIGRP load-balancing, to ensure the topology stays </a:t>
            </a:r>
            <a:r>
              <a:rPr lang="en-US" dirty="0" smtClean="0"/>
              <a:t>loop free</a:t>
            </a:r>
            <a:r>
              <a:rPr lang="en-US" dirty="0"/>
              <a:t>.</a:t>
            </a:r>
            <a:endParaRPr lang="en-US" dirty="0" smtClean="0"/>
          </a:p>
        </p:txBody>
      </p:sp>
    </p:spTree>
    <p:extLst>
      <p:ext uri="{BB962C8B-B14F-4D97-AF65-F5344CB8AC3E}">
        <p14:creationId xmlns:p14="http://schemas.microsoft.com/office/powerpoint/2010/main" val="928171627"/>
      </p:ext>
    </p:extLst>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Configuring EIGRP Load Balancing</a:t>
            </a:r>
            <a:endParaRPr lang="en-US" dirty="0" smtClean="0"/>
          </a:p>
        </p:txBody>
      </p:sp>
      <p:sp>
        <p:nvSpPr>
          <p:cNvPr id="6" name="Content Placeholder 5"/>
          <p:cNvSpPr>
            <a:spLocks noGrp="1"/>
          </p:cNvSpPr>
          <p:nvPr>
            <p:ph idx="1"/>
          </p:nvPr>
        </p:nvSpPr>
        <p:spPr/>
        <p:txBody>
          <a:bodyPr>
            <a:normAutofit/>
          </a:bodyPr>
          <a:lstStyle/>
          <a:p>
            <a:endParaRPr lang="en-US" dirty="0" smtClean="0"/>
          </a:p>
        </p:txBody>
      </p:sp>
      <p:pic>
        <p:nvPicPr>
          <p:cNvPr id="2" name="Picture 1"/>
          <p:cNvPicPr>
            <a:picLocks noChangeAspect="1"/>
          </p:cNvPicPr>
          <p:nvPr/>
        </p:nvPicPr>
        <p:blipFill>
          <a:blip r:embed="rId3"/>
          <a:stretch>
            <a:fillRect/>
          </a:stretch>
        </p:blipFill>
        <p:spPr>
          <a:xfrm>
            <a:off x="485113" y="1311751"/>
            <a:ext cx="8314642" cy="4506862"/>
          </a:xfrm>
          <a:prstGeom prst="rect">
            <a:avLst/>
          </a:prstGeom>
        </p:spPr>
      </p:pic>
    </p:spTree>
    <p:extLst>
      <p:ext uri="{BB962C8B-B14F-4D97-AF65-F5344CB8AC3E}">
        <p14:creationId xmlns:p14="http://schemas.microsoft.com/office/powerpoint/2010/main" val="3063775508"/>
      </p:ext>
    </p:extLst>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Configuring EIGRP Load Balancing</a:t>
            </a:r>
            <a:endParaRPr lang="en-US" dirty="0" smtClean="0"/>
          </a:p>
        </p:txBody>
      </p:sp>
      <p:pic>
        <p:nvPicPr>
          <p:cNvPr id="5" name="Content Placeholder 4"/>
          <p:cNvPicPr>
            <a:picLocks noGrp="1" noChangeAspect="1"/>
          </p:cNvPicPr>
          <p:nvPr>
            <p:ph idx="1"/>
          </p:nvPr>
        </p:nvPicPr>
        <p:blipFill>
          <a:blip r:embed="rId3"/>
          <a:stretch>
            <a:fillRect/>
          </a:stretch>
        </p:blipFill>
        <p:spPr>
          <a:xfrm>
            <a:off x="2086884" y="3659009"/>
            <a:ext cx="6042928" cy="3053431"/>
          </a:xfrm>
          <a:prstGeom prst="rect">
            <a:avLst/>
          </a:prstGeom>
          <a:ln>
            <a:solidFill>
              <a:schemeClr val="tx1"/>
            </a:solidFill>
          </a:ln>
        </p:spPr>
      </p:pic>
      <p:grpSp>
        <p:nvGrpSpPr>
          <p:cNvPr id="4" name="Group 3"/>
          <p:cNvGrpSpPr/>
          <p:nvPr/>
        </p:nvGrpSpPr>
        <p:grpSpPr>
          <a:xfrm>
            <a:off x="412122" y="1108037"/>
            <a:ext cx="7137579" cy="2306626"/>
            <a:chOff x="-72541" y="3270000"/>
            <a:chExt cx="9289082" cy="3001920"/>
          </a:xfrm>
        </p:grpSpPr>
        <p:pic>
          <p:nvPicPr>
            <p:cNvPr id="2" name="Picture 1"/>
            <p:cNvPicPr>
              <a:picLocks noChangeAspect="1"/>
            </p:cNvPicPr>
            <p:nvPr/>
          </p:nvPicPr>
          <p:blipFill>
            <a:blip r:embed="rId4"/>
            <a:stretch>
              <a:fillRect/>
            </a:stretch>
          </p:blipFill>
          <p:spPr>
            <a:xfrm>
              <a:off x="-72541" y="3270000"/>
              <a:ext cx="9289082" cy="318000"/>
            </a:xfrm>
            <a:prstGeom prst="rect">
              <a:avLst/>
            </a:prstGeom>
          </p:spPr>
        </p:pic>
        <p:pic>
          <p:nvPicPr>
            <p:cNvPr id="3" name="Picture 2"/>
            <p:cNvPicPr>
              <a:picLocks noChangeAspect="1"/>
            </p:cNvPicPr>
            <p:nvPr/>
          </p:nvPicPr>
          <p:blipFill>
            <a:blip r:embed="rId5"/>
            <a:stretch>
              <a:fillRect/>
            </a:stretch>
          </p:blipFill>
          <p:spPr>
            <a:xfrm>
              <a:off x="-72541" y="3588000"/>
              <a:ext cx="9289082" cy="2683920"/>
            </a:xfrm>
            <a:prstGeom prst="rect">
              <a:avLst/>
            </a:prstGeom>
          </p:spPr>
        </p:pic>
      </p:grpSp>
    </p:spTree>
    <p:extLst>
      <p:ext uri="{BB962C8B-B14F-4D97-AF65-F5344CB8AC3E}">
        <p14:creationId xmlns:p14="http://schemas.microsoft.com/office/powerpoint/2010/main" val="3904534082"/>
      </p:ext>
    </p:extLst>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smtClean="0"/>
              <a:t>Load </a:t>
            </a:r>
            <a:r>
              <a:rPr lang="en-US" dirty="0"/>
              <a:t>Balancing Across Unequal-Metric Paths</a:t>
            </a:r>
            <a:endParaRPr lang="en-US" dirty="0" smtClean="0"/>
          </a:p>
        </p:txBody>
      </p:sp>
      <p:sp>
        <p:nvSpPr>
          <p:cNvPr id="6" name="Content Placeholder 5"/>
          <p:cNvSpPr>
            <a:spLocks noGrp="1"/>
          </p:cNvSpPr>
          <p:nvPr>
            <p:ph idx="1"/>
          </p:nvPr>
        </p:nvSpPr>
        <p:spPr/>
        <p:txBody>
          <a:bodyPr>
            <a:normAutofit/>
          </a:bodyPr>
          <a:lstStyle/>
          <a:p>
            <a:r>
              <a:rPr lang="en-US" dirty="0"/>
              <a:t>The route must be loop free. This condition is satisfied when the advertised </a:t>
            </a:r>
            <a:r>
              <a:rPr lang="en-US" dirty="0" smtClean="0"/>
              <a:t>distance is </a:t>
            </a:r>
            <a:r>
              <a:rPr lang="en-US" dirty="0"/>
              <a:t>less than the total distance, or when the route is a feasible successor.</a:t>
            </a:r>
          </a:p>
          <a:p>
            <a:r>
              <a:rPr lang="en-US" dirty="0" smtClean="0"/>
              <a:t>The </a:t>
            </a:r>
            <a:r>
              <a:rPr lang="en-US" dirty="0"/>
              <a:t>metric of the route must be lower than the metric of the best route (the </a:t>
            </a:r>
            <a:r>
              <a:rPr lang="en-US" dirty="0" smtClean="0"/>
              <a:t>successor) multiplied </a:t>
            </a:r>
            <a:r>
              <a:rPr lang="en-US" dirty="0"/>
              <a:t>by the variance that is configured on the router.</a:t>
            </a:r>
            <a:endParaRPr lang="en-US" dirty="0" smtClean="0"/>
          </a:p>
        </p:txBody>
      </p:sp>
      <p:pic>
        <p:nvPicPr>
          <p:cNvPr id="2" name="Picture 1"/>
          <p:cNvPicPr>
            <a:picLocks noChangeAspect="1"/>
          </p:cNvPicPr>
          <p:nvPr/>
        </p:nvPicPr>
        <p:blipFill>
          <a:blip r:embed="rId3"/>
          <a:stretch>
            <a:fillRect/>
          </a:stretch>
        </p:blipFill>
        <p:spPr>
          <a:xfrm>
            <a:off x="453090" y="4754513"/>
            <a:ext cx="8172975" cy="723504"/>
          </a:xfrm>
          <a:prstGeom prst="rect">
            <a:avLst/>
          </a:prstGeom>
        </p:spPr>
      </p:pic>
    </p:spTree>
    <p:extLst>
      <p:ext uri="{BB962C8B-B14F-4D97-AF65-F5344CB8AC3E}">
        <p14:creationId xmlns:p14="http://schemas.microsoft.com/office/powerpoint/2010/main" val="3941113181"/>
      </p:ext>
    </p:extLst>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Verifying EIGRP Load-Balance</a:t>
            </a:r>
          </a:p>
        </p:txBody>
      </p:sp>
      <p:sp>
        <p:nvSpPr>
          <p:cNvPr id="6" name="Content Placeholder 5"/>
          <p:cNvSpPr>
            <a:spLocks noGrp="1"/>
          </p:cNvSpPr>
          <p:nvPr>
            <p:ph idx="1"/>
          </p:nvPr>
        </p:nvSpPr>
        <p:spPr/>
        <p:txBody>
          <a:bodyPr>
            <a:normAutofit/>
          </a:bodyPr>
          <a:lstStyle/>
          <a:p>
            <a:endParaRPr lang="en-US" dirty="0" smtClean="0"/>
          </a:p>
        </p:txBody>
      </p:sp>
      <p:grpSp>
        <p:nvGrpSpPr>
          <p:cNvPr id="4" name="Group 3"/>
          <p:cNvGrpSpPr/>
          <p:nvPr/>
        </p:nvGrpSpPr>
        <p:grpSpPr>
          <a:xfrm>
            <a:off x="469854" y="2298758"/>
            <a:ext cx="8139448" cy="2900562"/>
            <a:chOff x="-72541" y="3225480"/>
            <a:chExt cx="9289082" cy="3790561"/>
          </a:xfrm>
        </p:grpSpPr>
        <p:pic>
          <p:nvPicPr>
            <p:cNvPr id="2" name="Picture 1"/>
            <p:cNvPicPr>
              <a:picLocks noChangeAspect="1"/>
            </p:cNvPicPr>
            <p:nvPr/>
          </p:nvPicPr>
          <p:blipFill>
            <a:blip r:embed="rId3"/>
            <a:stretch>
              <a:fillRect/>
            </a:stretch>
          </p:blipFill>
          <p:spPr>
            <a:xfrm>
              <a:off x="-72541" y="3225480"/>
              <a:ext cx="9289082" cy="407040"/>
            </a:xfrm>
            <a:prstGeom prst="rect">
              <a:avLst/>
            </a:prstGeom>
          </p:spPr>
        </p:pic>
        <p:pic>
          <p:nvPicPr>
            <p:cNvPr id="3" name="Picture 2"/>
            <p:cNvPicPr>
              <a:picLocks noChangeAspect="1"/>
            </p:cNvPicPr>
            <p:nvPr/>
          </p:nvPicPr>
          <p:blipFill>
            <a:blip r:embed="rId4"/>
            <a:stretch>
              <a:fillRect/>
            </a:stretch>
          </p:blipFill>
          <p:spPr>
            <a:xfrm>
              <a:off x="-72541" y="3632520"/>
              <a:ext cx="9289082" cy="3383521"/>
            </a:xfrm>
            <a:prstGeom prst="rect">
              <a:avLst/>
            </a:prstGeom>
          </p:spPr>
        </p:pic>
      </p:grpSp>
    </p:spTree>
    <p:extLst>
      <p:ext uri="{BB962C8B-B14F-4D97-AF65-F5344CB8AC3E}">
        <p14:creationId xmlns:p14="http://schemas.microsoft.com/office/powerpoint/2010/main" val="2667988746"/>
      </p:ext>
    </p:extLst>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Verifying EIGRP Load-Balance</a:t>
            </a:r>
          </a:p>
        </p:txBody>
      </p:sp>
      <p:sp>
        <p:nvSpPr>
          <p:cNvPr id="6" name="Content Placeholder 5"/>
          <p:cNvSpPr>
            <a:spLocks noGrp="1"/>
          </p:cNvSpPr>
          <p:nvPr>
            <p:ph idx="1"/>
          </p:nvPr>
        </p:nvSpPr>
        <p:spPr/>
        <p:txBody>
          <a:bodyPr>
            <a:normAutofit/>
          </a:bodyPr>
          <a:lstStyle/>
          <a:p>
            <a:endParaRPr lang="en-US" dirty="0" smtClean="0"/>
          </a:p>
        </p:txBody>
      </p:sp>
      <p:grpSp>
        <p:nvGrpSpPr>
          <p:cNvPr id="13" name="Group 12"/>
          <p:cNvGrpSpPr/>
          <p:nvPr/>
        </p:nvGrpSpPr>
        <p:grpSpPr>
          <a:xfrm>
            <a:off x="901502" y="1004552"/>
            <a:ext cx="7276152" cy="6960295"/>
            <a:chOff x="-97921" y="1400159"/>
            <a:chExt cx="9339842" cy="8934401"/>
          </a:xfrm>
        </p:grpSpPr>
        <p:pic>
          <p:nvPicPr>
            <p:cNvPr id="11" name="Picture 10"/>
            <p:cNvPicPr>
              <a:picLocks noChangeAspect="1"/>
            </p:cNvPicPr>
            <p:nvPr/>
          </p:nvPicPr>
          <p:blipFill>
            <a:blip r:embed="rId3"/>
            <a:stretch>
              <a:fillRect/>
            </a:stretch>
          </p:blipFill>
          <p:spPr>
            <a:xfrm>
              <a:off x="-97921" y="1400159"/>
              <a:ext cx="9339842" cy="4057681"/>
            </a:xfrm>
            <a:prstGeom prst="rect">
              <a:avLst/>
            </a:prstGeom>
          </p:spPr>
        </p:pic>
        <p:pic>
          <p:nvPicPr>
            <p:cNvPr id="12" name="Picture 11"/>
            <p:cNvPicPr>
              <a:picLocks noChangeAspect="1"/>
            </p:cNvPicPr>
            <p:nvPr/>
          </p:nvPicPr>
          <p:blipFill>
            <a:blip r:embed="rId4"/>
            <a:stretch>
              <a:fillRect/>
            </a:stretch>
          </p:blipFill>
          <p:spPr>
            <a:xfrm>
              <a:off x="-97921" y="5437359"/>
              <a:ext cx="9339842" cy="4897201"/>
            </a:xfrm>
            <a:prstGeom prst="rect">
              <a:avLst/>
            </a:prstGeom>
          </p:spPr>
        </p:pic>
      </p:grpSp>
    </p:spTree>
    <p:extLst>
      <p:ext uri="{BB962C8B-B14F-4D97-AF65-F5344CB8AC3E}">
        <p14:creationId xmlns:p14="http://schemas.microsoft.com/office/powerpoint/2010/main" val="294457228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dirty="0"/>
              <a:t>EIGRP </a:t>
            </a:r>
            <a:r>
              <a:rPr lang="en-US" dirty="0" smtClean="0"/>
              <a:t>Characteristics</a:t>
            </a:r>
          </a:p>
        </p:txBody>
      </p:sp>
      <p:sp>
        <p:nvSpPr>
          <p:cNvPr id="6" name="Content Placeholder 5"/>
          <p:cNvSpPr>
            <a:spLocks noGrp="1"/>
          </p:cNvSpPr>
          <p:nvPr>
            <p:ph idx="1"/>
          </p:nvPr>
        </p:nvSpPr>
        <p:spPr/>
        <p:txBody>
          <a:bodyPr>
            <a:normAutofit/>
          </a:bodyPr>
          <a:lstStyle/>
          <a:p>
            <a:pPr marL="0" indent="0">
              <a:buNone/>
            </a:pPr>
            <a:r>
              <a:rPr lang="en-US" b="1" dirty="0" smtClean="0"/>
              <a:t>Multiple </a:t>
            </a:r>
            <a:r>
              <a:rPr lang="en-US" b="1" dirty="0"/>
              <a:t>network layer </a:t>
            </a:r>
            <a:r>
              <a:rPr lang="en-US" b="1" dirty="0" smtClean="0"/>
              <a:t>support</a:t>
            </a:r>
            <a:r>
              <a:rPr lang="en-US" dirty="0" smtClean="0"/>
              <a:t> </a:t>
            </a:r>
          </a:p>
          <a:p>
            <a:r>
              <a:rPr lang="en-US" dirty="0" smtClean="0"/>
              <a:t>EIGRP </a:t>
            </a:r>
            <a:r>
              <a:rPr lang="en-US" dirty="0"/>
              <a:t>supports IP Version 4 (IPv4) and </a:t>
            </a:r>
            <a:r>
              <a:rPr lang="en-US" dirty="0" smtClean="0"/>
              <a:t>IP Version </a:t>
            </a:r>
            <a:r>
              <a:rPr lang="en-US" dirty="0"/>
              <a:t>6 (IPv6) using protocol-dependent modules that are responsible for </a:t>
            </a:r>
            <a:r>
              <a:rPr lang="en-US" dirty="0" smtClean="0"/>
              <a:t>protocol requirements </a:t>
            </a:r>
            <a:r>
              <a:rPr lang="en-US" dirty="0"/>
              <a:t>specific to the network layer. EIGRP’s rapid convergence </a:t>
            </a:r>
            <a:r>
              <a:rPr lang="en-US" dirty="0" smtClean="0"/>
              <a:t>and sophisticated </a:t>
            </a:r>
            <a:r>
              <a:rPr lang="en-US" dirty="0"/>
              <a:t>metric offer superior performance and stability when implemented </a:t>
            </a:r>
            <a:r>
              <a:rPr lang="en-US" dirty="0" smtClean="0"/>
              <a:t>in IPv4 </a:t>
            </a:r>
            <a:r>
              <a:rPr lang="en-US" dirty="0"/>
              <a:t>and IPv6 networks.</a:t>
            </a:r>
          </a:p>
          <a:p>
            <a:pPr marL="0" indent="0">
              <a:buNone/>
            </a:pPr>
            <a:r>
              <a:rPr lang="en-US" b="1" dirty="0" smtClean="0"/>
              <a:t>Use </a:t>
            </a:r>
            <a:r>
              <a:rPr lang="en-US" b="1" dirty="0"/>
              <a:t>of multicast and </a:t>
            </a:r>
            <a:r>
              <a:rPr lang="en-US" b="1" dirty="0" smtClean="0"/>
              <a:t>unicast</a:t>
            </a:r>
            <a:r>
              <a:rPr lang="en-US" dirty="0" smtClean="0"/>
              <a:t> </a:t>
            </a:r>
          </a:p>
          <a:p>
            <a:r>
              <a:rPr lang="en-US" dirty="0" smtClean="0"/>
              <a:t>For </a:t>
            </a:r>
            <a:r>
              <a:rPr lang="en-US" dirty="0"/>
              <a:t>communication between routers, EIGRP </a:t>
            </a:r>
            <a:r>
              <a:rPr lang="en-US" dirty="0" smtClean="0"/>
              <a:t>uses multicast </a:t>
            </a:r>
            <a:r>
              <a:rPr lang="en-US" dirty="0"/>
              <a:t>and unicast rather than broadcast. As a result, end stations are </a:t>
            </a:r>
            <a:r>
              <a:rPr lang="en-US" dirty="0" smtClean="0"/>
              <a:t>unaffected by </a:t>
            </a:r>
            <a:r>
              <a:rPr lang="en-US" dirty="0"/>
              <a:t>routing updates or queries. The multicast address used for EIGRP for IPv4 </a:t>
            </a:r>
            <a:r>
              <a:rPr lang="en-US" dirty="0" smtClean="0"/>
              <a:t>is 224.0.0.10</a:t>
            </a:r>
            <a:r>
              <a:rPr lang="en-US" dirty="0"/>
              <a:t>, and the multicast address for EIGRP for IPv6 is FF00::A.</a:t>
            </a:r>
            <a:endParaRPr lang="en-US" dirty="0" smtClean="0"/>
          </a:p>
        </p:txBody>
      </p:sp>
    </p:spTree>
    <p:extLst>
      <p:ext uri="{BB962C8B-B14F-4D97-AF65-F5344CB8AC3E}">
        <p14:creationId xmlns:p14="http://schemas.microsoft.com/office/powerpoint/2010/main" val="2296711214"/>
      </p:ext>
    </p:extLst>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Configuring EIGRP for IPv6</a:t>
            </a:r>
          </a:p>
        </p:txBody>
      </p:sp>
    </p:spTree>
    <p:extLst>
      <p:ext uri="{BB962C8B-B14F-4D97-AF65-F5344CB8AC3E}">
        <p14:creationId xmlns:p14="http://schemas.microsoft.com/office/powerpoint/2010/main" val="1628869015"/>
      </p:ext>
    </p:extLst>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Configuring EIGRP for IPv6</a:t>
            </a:r>
            <a:endParaRPr lang="en-US" dirty="0" smtClean="0"/>
          </a:p>
        </p:txBody>
      </p:sp>
      <p:sp>
        <p:nvSpPr>
          <p:cNvPr id="6" name="Content Placeholder 5"/>
          <p:cNvSpPr>
            <a:spLocks noGrp="1"/>
          </p:cNvSpPr>
          <p:nvPr>
            <p:ph idx="1"/>
          </p:nvPr>
        </p:nvSpPr>
        <p:spPr/>
        <p:txBody>
          <a:bodyPr>
            <a:normAutofit/>
          </a:bodyPr>
          <a:lstStyle/>
          <a:p>
            <a:r>
              <a:rPr lang="en-US" dirty="0"/>
              <a:t>D</a:t>
            </a:r>
            <a:r>
              <a:rPr lang="en-US" dirty="0" smtClean="0"/>
              <a:t>ifferences </a:t>
            </a:r>
            <a:r>
              <a:rPr lang="en-US" dirty="0"/>
              <a:t>and </a:t>
            </a:r>
            <a:r>
              <a:rPr lang="en-US" dirty="0" smtClean="0"/>
              <a:t>Similarities </a:t>
            </a:r>
            <a:r>
              <a:rPr lang="en-US" dirty="0"/>
              <a:t>of EIGRP for IPv4 and IPv6</a:t>
            </a:r>
          </a:p>
          <a:p>
            <a:r>
              <a:rPr lang="en-US" dirty="0" smtClean="0"/>
              <a:t>Configure </a:t>
            </a:r>
            <a:r>
              <a:rPr lang="en-US" dirty="0"/>
              <a:t>B</a:t>
            </a:r>
            <a:r>
              <a:rPr lang="en-US" dirty="0" smtClean="0"/>
              <a:t>asic </a:t>
            </a:r>
            <a:r>
              <a:rPr lang="en-US" dirty="0"/>
              <a:t>EIGRP for IPv6 S</a:t>
            </a:r>
            <a:r>
              <a:rPr lang="en-US" dirty="0" smtClean="0"/>
              <a:t>ettings</a:t>
            </a:r>
            <a:endParaRPr lang="en-US" dirty="0"/>
          </a:p>
          <a:p>
            <a:r>
              <a:rPr lang="en-US" dirty="0" smtClean="0"/>
              <a:t>Configure </a:t>
            </a:r>
            <a:r>
              <a:rPr lang="en-US" dirty="0"/>
              <a:t>and </a:t>
            </a:r>
            <a:r>
              <a:rPr lang="en-US" dirty="0" smtClean="0"/>
              <a:t>Verify </a:t>
            </a:r>
            <a:r>
              <a:rPr lang="en-US" dirty="0"/>
              <a:t>EIGRP for IPv6 </a:t>
            </a:r>
            <a:r>
              <a:rPr lang="en-US" dirty="0" smtClean="0"/>
              <a:t>Summarization</a:t>
            </a:r>
            <a:endParaRPr lang="en-US" dirty="0"/>
          </a:p>
          <a:p>
            <a:r>
              <a:rPr lang="en-US" dirty="0" smtClean="0"/>
              <a:t>Verify </a:t>
            </a:r>
            <a:r>
              <a:rPr lang="en-US" dirty="0"/>
              <a:t>basic EIGRP for IPv6 settings</a:t>
            </a:r>
            <a:endParaRPr lang="en-US" dirty="0" smtClean="0"/>
          </a:p>
        </p:txBody>
      </p:sp>
    </p:spTree>
    <p:extLst>
      <p:ext uri="{BB962C8B-B14F-4D97-AF65-F5344CB8AC3E}">
        <p14:creationId xmlns:p14="http://schemas.microsoft.com/office/powerpoint/2010/main" val="1384671309"/>
      </p:ext>
    </p:extLst>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Overview of EIGRP for IPv6</a:t>
            </a:r>
            <a:endParaRPr lang="en-US" dirty="0" smtClean="0"/>
          </a:p>
        </p:txBody>
      </p:sp>
      <p:sp>
        <p:nvSpPr>
          <p:cNvPr id="6" name="Content Placeholder 5"/>
          <p:cNvSpPr>
            <a:spLocks noGrp="1"/>
          </p:cNvSpPr>
          <p:nvPr>
            <p:ph idx="1"/>
          </p:nvPr>
        </p:nvSpPr>
        <p:spPr/>
        <p:txBody>
          <a:bodyPr>
            <a:normAutofit fontScale="92500"/>
          </a:bodyPr>
          <a:lstStyle/>
          <a:p>
            <a:r>
              <a:rPr lang="en-US" dirty="0" smtClean="0"/>
              <a:t>EIGRP </a:t>
            </a:r>
            <a:r>
              <a:rPr lang="en-US" dirty="0"/>
              <a:t>for IPv6 uses IPv6 prefixes and lengths rather than IPv4 subnets and masks.</a:t>
            </a:r>
          </a:p>
          <a:p>
            <a:r>
              <a:rPr lang="en-US" dirty="0" smtClean="0"/>
              <a:t>To </a:t>
            </a:r>
            <a:r>
              <a:rPr lang="en-US" dirty="0"/>
              <a:t>establish EIGRP for IPv6 neighbor relationship, it uses IPv6 link-local </a:t>
            </a:r>
            <a:r>
              <a:rPr lang="en-US" dirty="0" smtClean="0"/>
              <a:t>addresses. EIGRP </a:t>
            </a:r>
            <a:r>
              <a:rPr lang="en-US" dirty="0"/>
              <a:t>for IPv4 does not have the concept of link-local address.</a:t>
            </a:r>
          </a:p>
          <a:p>
            <a:r>
              <a:rPr lang="en-US" dirty="0" smtClean="0"/>
              <a:t>EIGRP </a:t>
            </a:r>
            <a:r>
              <a:rPr lang="en-US" dirty="0"/>
              <a:t>uses built-in authentication features of the IPv6 protocol rather than </a:t>
            </a:r>
            <a:r>
              <a:rPr lang="en-US" dirty="0" smtClean="0"/>
              <a:t>protocol specific authentication </a:t>
            </a:r>
            <a:r>
              <a:rPr lang="en-US" dirty="0"/>
              <a:t>implemented with IPv4 to guarantee message authentication.</a:t>
            </a:r>
          </a:p>
          <a:p>
            <a:r>
              <a:rPr lang="en-US" dirty="0" smtClean="0"/>
              <a:t>To </a:t>
            </a:r>
            <a:r>
              <a:rPr lang="en-US" dirty="0"/>
              <a:t>transport routing information, EIGRP for IPv6 encapsulates IPv6 prefixes in </a:t>
            </a:r>
            <a:r>
              <a:rPr lang="en-US" dirty="0" smtClean="0"/>
              <a:t>the IPv6 </a:t>
            </a:r>
            <a:r>
              <a:rPr lang="en-US" dirty="0"/>
              <a:t>messages, not in the IPv4 packets.</a:t>
            </a:r>
          </a:p>
          <a:p>
            <a:r>
              <a:rPr lang="en-US" dirty="0" smtClean="0"/>
              <a:t>IPv6 </a:t>
            </a:r>
            <a:r>
              <a:rPr lang="en-US" dirty="0"/>
              <a:t>has no concept of the </a:t>
            </a:r>
            <a:r>
              <a:rPr lang="en-US" dirty="0" err="1"/>
              <a:t>classful</a:t>
            </a:r>
            <a:r>
              <a:rPr lang="en-US" dirty="0"/>
              <a:t> network; so when you use EIGRP for IPv6, </a:t>
            </a:r>
            <a:r>
              <a:rPr lang="en-US" dirty="0" smtClean="0"/>
              <a:t>there is </a:t>
            </a:r>
            <a:r>
              <a:rPr lang="en-US" dirty="0"/>
              <a:t>no automatic summarization at the class boundaries. The only way to </a:t>
            </a:r>
            <a:r>
              <a:rPr lang="en-US" dirty="0" smtClean="0"/>
              <a:t>summarize IPv6-advertised </a:t>
            </a:r>
            <a:r>
              <a:rPr lang="en-US" dirty="0"/>
              <a:t>prefixes is through manual summarization</a:t>
            </a:r>
            <a:r>
              <a:rPr lang="en-US" dirty="0" smtClean="0"/>
              <a:t>.</a:t>
            </a:r>
            <a:endParaRPr lang="en-US" dirty="0"/>
          </a:p>
        </p:txBody>
      </p:sp>
    </p:spTree>
    <p:extLst>
      <p:ext uri="{BB962C8B-B14F-4D97-AF65-F5344CB8AC3E}">
        <p14:creationId xmlns:p14="http://schemas.microsoft.com/office/powerpoint/2010/main" val="1824302485"/>
      </p:ext>
    </p:extLst>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Overview of EIGRP for IPv6</a:t>
            </a:r>
            <a:endParaRPr lang="en-US" dirty="0" smtClean="0"/>
          </a:p>
        </p:txBody>
      </p:sp>
      <p:sp>
        <p:nvSpPr>
          <p:cNvPr id="6" name="Content Placeholder 5"/>
          <p:cNvSpPr>
            <a:spLocks noGrp="1"/>
          </p:cNvSpPr>
          <p:nvPr>
            <p:ph idx="1"/>
          </p:nvPr>
        </p:nvSpPr>
        <p:spPr/>
        <p:txBody>
          <a:bodyPr>
            <a:normAutofit/>
          </a:bodyPr>
          <a:lstStyle/>
          <a:p>
            <a:r>
              <a:rPr lang="en-US" dirty="0"/>
              <a:t>If IPv4 address is not configured on the router, EIGRP for IPv6 requires an EIGRP router ID before it can start running. In IPv4, if you do not configure the EIGRP router ID, the router will automatically assign it using the highest loopback or the highest active interface IPv4 address.</a:t>
            </a:r>
          </a:p>
          <a:p>
            <a:r>
              <a:rPr lang="en-US" dirty="0" smtClean="0"/>
              <a:t>EIGRP </a:t>
            </a:r>
            <a:r>
              <a:rPr lang="en-US" dirty="0"/>
              <a:t>for IPv6 under a specific interface intended to send and receive routing protocol messages. In EIGRP for IPv4, you configure interfaces under the routing protocol configuration mode.</a:t>
            </a:r>
          </a:p>
          <a:p>
            <a:r>
              <a:rPr lang="en-US" dirty="0"/>
              <a:t>EIGRP for IPv6 uses assigned dedicated multicast address FF02::A, whereas EIGRP for IPv4 uses dedicated multicast address 224.0.0.10.</a:t>
            </a:r>
          </a:p>
          <a:p>
            <a:pPr marL="0" indent="0">
              <a:buNone/>
            </a:pPr>
            <a:endParaRPr lang="en-US" dirty="0" smtClean="0"/>
          </a:p>
        </p:txBody>
      </p:sp>
    </p:spTree>
    <p:extLst>
      <p:ext uri="{BB962C8B-B14F-4D97-AF65-F5344CB8AC3E}">
        <p14:creationId xmlns:p14="http://schemas.microsoft.com/office/powerpoint/2010/main" val="1528357868"/>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Configuring and Verifying EIGRP for IPv6</a:t>
            </a:r>
            <a:endParaRPr lang="en-US" dirty="0" smtClean="0"/>
          </a:p>
        </p:txBody>
      </p:sp>
      <p:sp>
        <p:nvSpPr>
          <p:cNvPr id="6" name="Content Placeholder 5"/>
          <p:cNvSpPr>
            <a:spLocks noGrp="1"/>
          </p:cNvSpPr>
          <p:nvPr>
            <p:ph idx="1"/>
          </p:nvPr>
        </p:nvSpPr>
        <p:spPr/>
        <p:txBody>
          <a:bodyPr>
            <a:normAutofit/>
          </a:bodyPr>
          <a:lstStyle/>
          <a:p>
            <a:endParaRPr lang="en-US" dirty="0" smtClean="0"/>
          </a:p>
        </p:txBody>
      </p:sp>
      <p:pic>
        <p:nvPicPr>
          <p:cNvPr id="2" name="Picture 1"/>
          <p:cNvPicPr>
            <a:picLocks noChangeAspect="1"/>
          </p:cNvPicPr>
          <p:nvPr/>
        </p:nvPicPr>
        <p:blipFill>
          <a:blip r:embed="rId3"/>
          <a:stretch>
            <a:fillRect/>
          </a:stretch>
        </p:blipFill>
        <p:spPr>
          <a:xfrm>
            <a:off x="478777" y="1612078"/>
            <a:ext cx="8121601" cy="4273921"/>
          </a:xfrm>
          <a:prstGeom prst="rect">
            <a:avLst/>
          </a:prstGeom>
        </p:spPr>
      </p:pic>
    </p:spTree>
    <p:extLst>
      <p:ext uri="{BB962C8B-B14F-4D97-AF65-F5344CB8AC3E}">
        <p14:creationId xmlns:p14="http://schemas.microsoft.com/office/powerpoint/2010/main" val="4033914917"/>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Configuring and Verifying EIGRP for IPv6</a:t>
            </a:r>
            <a:endParaRPr lang="en-US" dirty="0" smtClean="0"/>
          </a:p>
        </p:txBody>
      </p:sp>
      <p:sp>
        <p:nvSpPr>
          <p:cNvPr id="6" name="Content Placeholder 5"/>
          <p:cNvSpPr>
            <a:spLocks noGrp="1"/>
          </p:cNvSpPr>
          <p:nvPr>
            <p:ph idx="1"/>
          </p:nvPr>
        </p:nvSpPr>
        <p:spPr>
          <a:xfrm>
            <a:off x="280746" y="2934867"/>
            <a:ext cx="8520354" cy="2165168"/>
          </a:xfrm>
        </p:spPr>
        <p:txBody>
          <a:bodyPr>
            <a:normAutofit/>
          </a:bodyPr>
          <a:lstStyle/>
          <a:p>
            <a:pPr marL="0" indent="0">
              <a:buNone/>
            </a:pPr>
            <a:r>
              <a:rPr lang="en-US" dirty="0"/>
              <a:t>The </a:t>
            </a:r>
            <a:r>
              <a:rPr lang="en-US" b="1" dirty="0"/>
              <a:t>ipv6 unicast-routing </a:t>
            </a:r>
            <a:r>
              <a:rPr lang="en-US" dirty="0"/>
              <a:t>command enables the router:</a:t>
            </a:r>
          </a:p>
          <a:p>
            <a:r>
              <a:rPr lang="en-US" dirty="0" smtClean="0"/>
              <a:t>To </a:t>
            </a:r>
            <a:r>
              <a:rPr lang="en-US" dirty="0"/>
              <a:t>be configured for static and dynamic IPv6 routing</a:t>
            </a:r>
          </a:p>
          <a:p>
            <a:r>
              <a:rPr lang="en-US" dirty="0" smtClean="0"/>
              <a:t>To </a:t>
            </a:r>
            <a:r>
              <a:rPr lang="en-US" dirty="0"/>
              <a:t>forward IPv6 packets</a:t>
            </a:r>
          </a:p>
          <a:p>
            <a:r>
              <a:rPr lang="en-US" dirty="0" smtClean="0"/>
              <a:t>To </a:t>
            </a:r>
            <a:r>
              <a:rPr lang="en-US" dirty="0"/>
              <a:t>send ICMPv6 router advertisement messages</a:t>
            </a:r>
            <a:endParaRPr lang="en-US" dirty="0" smtClean="0"/>
          </a:p>
        </p:txBody>
      </p:sp>
      <p:pic>
        <p:nvPicPr>
          <p:cNvPr id="2" name="Picture 1"/>
          <p:cNvPicPr>
            <a:picLocks noChangeAspect="1"/>
          </p:cNvPicPr>
          <p:nvPr/>
        </p:nvPicPr>
        <p:blipFill>
          <a:blip r:embed="rId3"/>
          <a:stretch>
            <a:fillRect/>
          </a:stretch>
        </p:blipFill>
        <p:spPr>
          <a:xfrm>
            <a:off x="223300" y="1628148"/>
            <a:ext cx="8632555" cy="1046728"/>
          </a:xfrm>
          <a:prstGeom prst="rect">
            <a:avLst/>
          </a:prstGeom>
        </p:spPr>
      </p:pic>
    </p:spTree>
    <p:extLst>
      <p:ext uri="{BB962C8B-B14F-4D97-AF65-F5344CB8AC3E}">
        <p14:creationId xmlns:p14="http://schemas.microsoft.com/office/powerpoint/2010/main" val="375162535"/>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Configuring and Verifying EIGRP for IPv6</a:t>
            </a:r>
            <a:endParaRPr lang="en-US" dirty="0" smtClean="0"/>
          </a:p>
        </p:txBody>
      </p:sp>
      <p:sp>
        <p:nvSpPr>
          <p:cNvPr id="6" name="Content Placeholder 5"/>
          <p:cNvSpPr>
            <a:spLocks noGrp="1"/>
          </p:cNvSpPr>
          <p:nvPr>
            <p:ph idx="1"/>
          </p:nvPr>
        </p:nvSpPr>
        <p:spPr>
          <a:xfrm>
            <a:off x="279401" y="1738646"/>
            <a:ext cx="8520354" cy="4576093"/>
          </a:xfrm>
        </p:spPr>
        <p:txBody>
          <a:bodyPr>
            <a:normAutofit fontScale="92500" lnSpcReduction="10000"/>
          </a:bodyPr>
          <a:lstStyle/>
          <a:p>
            <a:r>
              <a:rPr lang="en-US" dirty="0" smtClean="0"/>
              <a:t>EIGRP </a:t>
            </a:r>
            <a:r>
              <a:rPr lang="en-US" dirty="0"/>
              <a:t>for IPv6 has a shutdown feature. </a:t>
            </a:r>
            <a:endParaRPr lang="en-US" dirty="0" smtClean="0"/>
          </a:p>
          <a:p>
            <a:r>
              <a:rPr lang="en-US" dirty="0" smtClean="0"/>
              <a:t>The </a:t>
            </a:r>
            <a:r>
              <a:rPr lang="en-US" dirty="0"/>
              <a:t>routing process must be in “</a:t>
            </a:r>
            <a:r>
              <a:rPr lang="en-US" dirty="0" smtClean="0"/>
              <a:t>no shutdown</a:t>
            </a:r>
            <a:r>
              <a:rPr lang="en-US" dirty="0"/>
              <a:t>” mode for EIGRP for IPv6 processing. </a:t>
            </a:r>
            <a:endParaRPr lang="en-US" dirty="0" smtClean="0"/>
          </a:p>
          <a:p>
            <a:r>
              <a:rPr lang="en-US" dirty="0" smtClean="0"/>
              <a:t>No </a:t>
            </a:r>
            <a:r>
              <a:rPr lang="en-US" dirty="0"/>
              <a:t>shutdown is the default on </a:t>
            </a:r>
            <a:r>
              <a:rPr lang="en-US" dirty="0" smtClean="0"/>
              <a:t>later IOSs</a:t>
            </a:r>
            <a:r>
              <a:rPr lang="en-US" dirty="0"/>
              <a:t>.  </a:t>
            </a:r>
            <a:r>
              <a:rPr lang="en-US" dirty="0" smtClean="0"/>
              <a:t>If </a:t>
            </a:r>
            <a:r>
              <a:rPr lang="en-US" dirty="0"/>
              <a:t>necessary, you might have to issue the </a:t>
            </a:r>
            <a:r>
              <a:rPr lang="en-US" b="1" dirty="0"/>
              <a:t>no shutdown </a:t>
            </a:r>
            <a:r>
              <a:rPr lang="en-US" dirty="0"/>
              <a:t>command in EIGRP for </a:t>
            </a:r>
            <a:r>
              <a:rPr lang="en-US" dirty="0" smtClean="0"/>
              <a:t>IPv6 configuration </a:t>
            </a:r>
            <a:r>
              <a:rPr lang="en-US" dirty="0"/>
              <a:t>mode</a:t>
            </a:r>
            <a:r>
              <a:rPr lang="en-US" dirty="0" smtClean="0"/>
              <a:t>.</a:t>
            </a:r>
          </a:p>
          <a:p>
            <a:r>
              <a:rPr lang="en-US" dirty="0"/>
              <a:t>Another important parameter is the EIGRP router ID</a:t>
            </a:r>
            <a:r>
              <a:rPr lang="en-US" dirty="0" smtClean="0"/>
              <a:t>.</a:t>
            </a:r>
          </a:p>
          <a:p>
            <a:r>
              <a:rPr lang="nn-NO" dirty="0"/>
              <a:t>Like EIGRP for IPv4, EIGRP </a:t>
            </a:r>
            <a:r>
              <a:rPr lang="nn-NO" dirty="0" smtClean="0"/>
              <a:t>for </a:t>
            </a:r>
            <a:r>
              <a:rPr lang="en-US" dirty="0" smtClean="0"/>
              <a:t>IPv6 </a:t>
            </a:r>
            <a:r>
              <a:rPr lang="en-US" dirty="0"/>
              <a:t>uses a 32-bit router ID. </a:t>
            </a:r>
            <a:endParaRPr lang="en-US" dirty="0" smtClean="0"/>
          </a:p>
          <a:p>
            <a:r>
              <a:rPr lang="en-US" dirty="0" smtClean="0"/>
              <a:t>If </a:t>
            </a:r>
            <a:r>
              <a:rPr lang="en-US" dirty="0"/>
              <a:t>no IPv4 active address is configured on the router, </a:t>
            </a:r>
            <a:r>
              <a:rPr lang="en-US" dirty="0" smtClean="0"/>
              <a:t>the router </a:t>
            </a:r>
            <a:r>
              <a:rPr lang="en-US" dirty="0"/>
              <a:t>will not be able to choose the EIGRP router ID. </a:t>
            </a:r>
            <a:endParaRPr lang="en-US" dirty="0" smtClean="0"/>
          </a:p>
          <a:p>
            <a:r>
              <a:rPr lang="en-US" dirty="0" smtClean="0"/>
              <a:t>In </a:t>
            </a:r>
            <a:r>
              <a:rPr lang="en-US" dirty="0"/>
              <a:t>this case, you must </a:t>
            </a:r>
            <a:r>
              <a:rPr lang="en-US" dirty="0" smtClean="0"/>
              <a:t>configure the </a:t>
            </a:r>
            <a:r>
              <a:rPr lang="en-US" dirty="0"/>
              <a:t>router ID manually under the EIGRP routing </a:t>
            </a:r>
            <a:r>
              <a:rPr lang="en-US" dirty="0" smtClean="0"/>
              <a:t>process</a:t>
            </a:r>
            <a:r>
              <a:rPr lang="en-US" kern="1200" dirty="0" smtClean="0">
                <a:latin typeface="Arial" charset="0"/>
              </a:rPr>
              <a:t> </a:t>
            </a:r>
            <a:r>
              <a:rPr lang="en-US" kern="1200" dirty="0">
                <a:latin typeface="Arial" charset="0"/>
              </a:rPr>
              <a:t>to make EIGRP for IPv6 operational.</a:t>
            </a:r>
            <a:endParaRPr lang="en-US" sz="2000" kern="1200" dirty="0">
              <a:latin typeface="Arial" charset="0"/>
            </a:endParaRPr>
          </a:p>
          <a:p>
            <a:endParaRPr lang="en-US" dirty="0" smtClean="0"/>
          </a:p>
        </p:txBody>
      </p:sp>
      <p:pic>
        <p:nvPicPr>
          <p:cNvPr id="2" name="Picture 1"/>
          <p:cNvPicPr>
            <a:picLocks noChangeAspect="1"/>
          </p:cNvPicPr>
          <p:nvPr/>
        </p:nvPicPr>
        <p:blipFill>
          <a:blip r:embed="rId3"/>
          <a:stretch>
            <a:fillRect/>
          </a:stretch>
        </p:blipFill>
        <p:spPr>
          <a:xfrm>
            <a:off x="237719" y="973609"/>
            <a:ext cx="8603718" cy="765037"/>
          </a:xfrm>
          <a:prstGeom prst="rect">
            <a:avLst/>
          </a:prstGeom>
        </p:spPr>
      </p:pic>
    </p:spTree>
    <p:extLst>
      <p:ext uri="{BB962C8B-B14F-4D97-AF65-F5344CB8AC3E}">
        <p14:creationId xmlns:p14="http://schemas.microsoft.com/office/powerpoint/2010/main" val="3362718972"/>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Configuring and Verifying EIGRP for IPv6</a:t>
            </a:r>
            <a:endParaRPr lang="en-US" dirty="0" smtClean="0"/>
          </a:p>
        </p:txBody>
      </p:sp>
      <p:sp>
        <p:nvSpPr>
          <p:cNvPr id="6" name="Content Placeholder 5"/>
          <p:cNvSpPr>
            <a:spLocks noGrp="1"/>
          </p:cNvSpPr>
          <p:nvPr>
            <p:ph idx="1"/>
          </p:nvPr>
        </p:nvSpPr>
        <p:spPr/>
        <p:txBody>
          <a:bodyPr>
            <a:normAutofit/>
          </a:bodyPr>
          <a:lstStyle/>
          <a:p>
            <a:r>
              <a:rPr lang="en-US" dirty="0"/>
              <a:t>Before you enable EIGRP for IPv6 on the interface, it must have a </a:t>
            </a:r>
            <a:r>
              <a:rPr lang="en-US" dirty="0" smtClean="0"/>
              <a:t>valid IPv6 </a:t>
            </a:r>
            <a:r>
              <a:rPr lang="en-US" dirty="0"/>
              <a:t>link-local address. </a:t>
            </a:r>
          </a:p>
          <a:p>
            <a:r>
              <a:rPr lang="en-US" dirty="0" smtClean="0"/>
              <a:t>EIGRP </a:t>
            </a:r>
            <a:r>
              <a:rPr lang="en-US" dirty="0"/>
              <a:t>for IPv6 uses link-local addresses to </a:t>
            </a:r>
            <a:r>
              <a:rPr lang="en-US" dirty="0" smtClean="0"/>
              <a:t>form EIGRP </a:t>
            </a:r>
            <a:r>
              <a:rPr lang="en-US" dirty="0"/>
              <a:t>neighbor relationships.</a:t>
            </a:r>
            <a:endParaRPr lang="en-US" dirty="0" smtClean="0"/>
          </a:p>
        </p:txBody>
      </p:sp>
      <p:pic>
        <p:nvPicPr>
          <p:cNvPr id="3" name="Picture 2"/>
          <p:cNvPicPr>
            <a:picLocks noChangeAspect="1"/>
          </p:cNvPicPr>
          <p:nvPr/>
        </p:nvPicPr>
        <p:blipFill>
          <a:blip r:embed="rId3"/>
          <a:stretch>
            <a:fillRect/>
          </a:stretch>
        </p:blipFill>
        <p:spPr>
          <a:xfrm>
            <a:off x="286744" y="3171075"/>
            <a:ext cx="8513011" cy="2214003"/>
          </a:xfrm>
          <a:prstGeom prst="rect">
            <a:avLst/>
          </a:prstGeom>
        </p:spPr>
      </p:pic>
    </p:spTree>
    <p:extLst>
      <p:ext uri="{BB962C8B-B14F-4D97-AF65-F5344CB8AC3E}">
        <p14:creationId xmlns:p14="http://schemas.microsoft.com/office/powerpoint/2010/main" val="470493958"/>
      </p:ext>
    </p:extLst>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Link-Local Importance for IPv6 Routing</a:t>
            </a:r>
          </a:p>
        </p:txBody>
      </p:sp>
      <p:sp>
        <p:nvSpPr>
          <p:cNvPr id="4" name="Content Placeholder 3"/>
          <p:cNvSpPr>
            <a:spLocks noGrp="1"/>
          </p:cNvSpPr>
          <p:nvPr>
            <p:ph idx="1"/>
          </p:nvPr>
        </p:nvSpPr>
        <p:spPr/>
        <p:txBody>
          <a:bodyPr/>
          <a:lstStyle/>
          <a:p>
            <a:r>
              <a:rPr lang="en-US" dirty="0"/>
              <a:t>The link-local address is automatically created on an interface when the interface </a:t>
            </a:r>
            <a:r>
              <a:rPr lang="en-US" dirty="0" smtClean="0"/>
              <a:t>obtains a </a:t>
            </a:r>
            <a:r>
              <a:rPr lang="en-US" dirty="0"/>
              <a:t>global IPv6 address, either manually or dynamically. </a:t>
            </a:r>
            <a:endParaRPr lang="en-US" dirty="0" smtClean="0"/>
          </a:p>
          <a:p>
            <a:r>
              <a:rPr lang="en-US" dirty="0" smtClean="0"/>
              <a:t>IPv6 </a:t>
            </a:r>
            <a:r>
              <a:rPr lang="en-US" dirty="0"/>
              <a:t>can also be enabled on an interface without assigning a global unicast address </a:t>
            </a:r>
            <a:r>
              <a:rPr lang="en-US" dirty="0" smtClean="0"/>
              <a:t>using the </a:t>
            </a:r>
            <a:r>
              <a:rPr lang="en-US" dirty="0"/>
              <a:t>interface mode command </a:t>
            </a:r>
            <a:r>
              <a:rPr lang="en-US" b="1" dirty="0"/>
              <a:t>ipv6 </a:t>
            </a:r>
            <a:r>
              <a:rPr lang="en-US" b="1" dirty="0" smtClean="0"/>
              <a:t>enable</a:t>
            </a:r>
            <a:r>
              <a:rPr lang="en-US" dirty="0" smtClean="0"/>
              <a:t>. </a:t>
            </a:r>
          </a:p>
          <a:p>
            <a:r>
              <a:rPr lang="en-US" dirty="0" smtClean="0"/>
              <a:t>In both cases, </a:t>
            </a:r>
            <a:r>
              <a:rPr lang="en-US" dirty="0"/>
              <a:t>IPv6 link-local address will </a:t>
            </a:r>
            <a:r>
              <a:rPr lang="en-US" dirty="0" smtClean="0"/>
              <a:t>be assigned </a:t>
            </a:r>
            <a:r>
              <a:rPr lang="en-US" dirty="0"/>
              <a:t>automatically to the </a:t>
            </a:r>
            <a:r>
              <a:rPr lang="en-US" dirty="0" smtClean="0"/>
              <a:t>interface using EUI-64.</a:t>
            </a:r>
          </a:p>
        </p:txBody>
      </p:sp>
    </p:spTree>
    <p:extLst>
      <p:ext uri="{BB962C8B-B14F-4D97-AF65-F5344CB8AC3E}">
        <p14:creationId xmlns:p14="http://schemas.microsoft.com/office/powerpoint/2010/main" val="424094633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Verifying EIGRP for IPv6 Neighbor </a:t>
            </a:r>
            <a:r>
              <a:rPr lang="en-US" dirty="0" smtClean="0"/>
              <a:t>Adjacency and Topology Table</a:t>
            </a:r>
            <a:endParaRPr lang="en-US" dirty="0"/>
          </a:p>
        </p:txBody>
      </p:sp>
      <p:sp>
        <p:nvSpPr>
          <p:cNvPr id="4" name="Content Placeholder 3"/>
          <p:cNvSpPr>
            <a:spLocks noGrp="1"/>
          </p:cNvSpPr>
          <p:nvPr>
            <p:ph idx="1"/>
          </p:nvPr>
        </p:nvSpPr>
        <p:spPr/>
        <p:txBody>
          <a:bodyPr/>
          <a:lstStyle/>
          <a:p>
            <a:endParaRPr lang="en-US" dirty="0" smtClean="0"/>
          </a:p>
        </p:txBody>
      </p:sp>
      <p:pic>
        <p:nvPicPr>
          <p:cNvPr id="2" name="Picture 1"/>
          <p:cNvPicPr>
            <a:picLocks noChangeAspect="1"/>
          </p:cNvPicPr>
          <p:nvPr/>
        </p:nvPicPr>
        <p:blipFill>
          <a:blip r:embed="rId3"/>
          <a:stretch>
            <a:fillRect/>
          </a:stretch>
        </p:blipFill>
        <p:spPr>
          <a:xfrm>
            <a:off x="279400" y="1183340"/>
            <a:ext cx="7309441" cy="1590000"/>
          </a:xfrm>
          <a:prstGeom prst="rect">
            <a:avLst/>
          </a:prstGeom>
        </p:spPr>
      </p:pic>
      <p:pic>
        <p:nvPicPr>
          <p:cNvPr id="5" name="Picture 4"/>
          <p:cNvPicPr>
            <a:picLocks noChangeAspect="1"/>
          </p:cNvPicPr>
          <p:nvPr/>
        </p:nvPicPr>
        <p:blipFill>
          <a:blip r:embed="rId4"/>
          <a:stretch>
            <a:fillRect/>
          </a:stretch>
        </p:blipFill>
        <p:spPr>
          <a:xfrm>
            <a:off x="1983346" y="2773340"/>
            <a:ext cx="6816409" cy="3906006"/>
          </a:xfrm>
          <a:prstGeom prst="rect">
            <a:avLst/>
          </a:prstGeom>
        </p:spPr>
      </p:pic>
    </p:spTree>
    <p:extLst>
      <p:ext uri="{BB962C8B-B14F-4D97-AF65-F5344CB8AC3E}">
        <p14:creationId xmlns:p14="http://schemas.microsoft.com/office/powerpoint/2010/main" val="3361044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dirty="0"/>
              <a:t>EIGRP </a:t>
            </a:r>
            <a:r>
              <a:rPr lang="en-US" dirty="0" smtClean="0"/>
              <a:t>Characteristics</a:t>
            </a:r>
          </a:p>
        </p:txBody>
      </p:sp>
      <p:sp>
        <p:nvSpPr>
          <p:cNvPr id="6" name="Content Placeholder 5"/>
          <p:cNvSpPr>
            <a:spLocks noGrp="1"/>
          </p:cNvSpPr>
          <p:nvPr>
            <p:ph idx="1"/>
          </p:nvPr>
        </p:nvSpPr>
        <p:spPr/>
        <p:txBody>
          <a:bodyPr>
            <a:normAutofit/>
          </a:bodyPr>
          <a:lstStyle/>
          <a:p>
            <a:pPr marL="0" indent="0">
              <a:buNone/>
            </a:pPr>
            <a:r>
              <a:rPr lang="en-US" b="1" dirty="0" smtClean="0"/>
              <a:t>VLSM support</a:t>
            </a:r>
            <a:r>
              <a:rPr lang="en-US" dirty="0" smtClean="0"/>
              <a:t> </a:t>
            </a:r>
          </a:p>
          <a:p>
            <a:r>
              <a:rPr lang="en-US" dirty="0" smtClean="0"/>
              <a:t>EIGRP </a:t>
            </a:r>
            <a:r>
              <a:rPr lang="en-US" dirty="0"/>
              <a:t>is a classless routing protocol, which means that it </a:t>
            </a:r>
            <a:r>
              <a:rPr lang="en-US" dirty="0" smtClean="0"/>
              <a:t>advertises a </a:t>
            </a:r>
            <a:r>
              <a:rPr lang="en-US" dirty="0"/>
              <a:t>subnet mask for each destination network. This enables EIGRP to support </a:t>
            </a:r>
            <a:r>
              <a:rPr lang="en-US" dirty="0" smtClean="0"/>
              <a:t>discontinuous subnetworks </a:t>
            </a:r>
            <a:r>
              <a:rPr lang="en-US" dirty="0"/>
              <a:t>and VLSM</a:t>
            </a:r>
            <a:r>
              <a:rPr lang="en-US" dirty="0" smtClean="0"/>
              <a:t>.</a:t>
            </a:r>
          </a:p>
          <a:p>
            <a:pPr marL="0" indent="0">
              <a:buNone/>
            </a:pPr>
            <a:r>
              <a:rPr lang="en-US" b="1" dirty="0" smtClean="0"/>
              <a:t>Sophisticated metric</a:t>
            </a:r>
          </a:p>
          <a:p>
            <a:r>
              <a:rPr lang="en-US" dirty="0" smtClean="0"/>
              <a:t>EIGRP </a:t>
            </a:r>
            <a:r>
              <a:rPr lang="en-US" dirty="0"/>
              <a:t>represents metric values in a 32-bit format to </a:t>
            </a:r>
            <a:r>
              <a:rPr lang="en-US" dirty="0" smtClean="0"/>
              <a:t>provide enough </a:t>
            </a:r>
            <a:r>
              <a:rPr lang="en-US" dirty="0"/>
              <a:t>granularity. EIGRP supports unequal metric load balancing, which </a:t>
            </a:r>
            <a:r>
              <a:rPr lang="en-US" dirty="0" smtClean="0"/>
              <a:t>allows administrators </a:t>
            </a:r>
            <a:r>
              <a:rPr lang="en-US" dirty="0"/>
              <a:t>to distribute traffic flow more efficiently in their networks.</a:t>
            </a:r>
            <a:endParaRPr lang="en-US" dirty="0" smtClean="0"/>
          </a:p>
        </p:txBody>
      </p:sp>
    </p:spTree>
    <p:extLst>
      <p:ext uri="{BB962C8B-B14F-4D97-AF65-F5344CB8AC3E}">
        <p14:creationId xmlns:p14="http://schemas.microsoft.com/office/powerpoint/2010/main" val="3060200482"/>
      </p:ext>
    </p:extLst>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Verifying EIGRP for IPv6 Routing Table</a:t>
            </a:r>
            <a:endParaRPr lang="en-US" dirty="0"/>
          </a:p>
        </p:txBody>
      </p:sp>
      <p:sp>
        <p:nvSpPr>
          <p:cNvPr id="4" name="Content Placeholder 3"/>
          <p:cNvSpPr>
            <a:spLocks noGrp="1"/>
          </p:cNvSpPr>
          <p:nvPr>
            <p:ph idx="1"/>
          </p:nvPr>
        </p:nvSpPr>
        <p:spPr/>
        <p:txBody>
          <a:bodyPr/>
          <a:lstStyle/>
          <a:p>
            <a:endParaRPr lang="en-US" dirty="0" smtClean="0"/>
          </a:p>
        </p:txBody>
      </p:sp>
      <p:pic>
        <p:nvPicPr>
          <p:cNvPr id="2" name="Picture 1"/>
          <p:cNvPicPr>
            <a:picLocks noChangeAspect="1"/>
          </p:cNvPicPr>
          <p:nvPr/>
        </p:nvPicPr>
        <p:blipFill>
          <a:blip r:embed="rId3"/>
          <a:stretch>
            <a:fillRect/>
          </a:stretch>
        </p:blipFill>
        <p:spPr>
          <a:xfrm>
            <a:off x="197402" y="1129722"/>
            <a:ext cx="8684352" cy="5238634"/>
          </a:xfrm>
          <a:prstGeom prst="rect">
            <a:avLst/>
          </a:prstGeom>
        </p:spPr>
      </p:pic>
    </p:spTree>
    <p:extLst>
      <p:ext uri="{BB962C8B-B14F-4D97-AF65-F5344CB8AC3E}">
        <p14:creationId xmlns:p14="http://schemas.microsoft.com/office/powerpoint/2010/main" val="25970606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Configuring EIGRP for IPv6 Summary Route</a:t>
            </a:r>
          </a:p>
        </p:txBody>
      </p:sp>
      <p:sp>
        <p:nvSpPr>
          <p:cNvPr id="4" name="Content Placeholder 3"/>
          <p:cNvSpPr>
            <a:spLocks noGrp="1"/>
          </p:cNvSpPr>
          <p:nvPr>
            <p:ph idx="1"/>
          </p:nvPr>
        </p:nvSpPr>
        <p:spPr/>
        <p:txBody>
          <a:bodyPr/>
          <a:lstStyle/>
          <a:p>
            <a:endParaRPr lang="en-US" dirty="0" smtClean="0"/>
          </a:p>
        </p:txBody>
      </p:sp>
      <p:pic>
        <p:nvPicPr>
          <p:cNvPr id="2" name="Picture 1"/>
          <p:cNvPicPr>
            <a:picLocks noChangeAspect="1"/>
          </p:cNvPicPr>
          <p:nvPr/>
        </p:nvPicPr>
        <p:blipFill>
          <a:blip r:embed="rId3"/>
          <a:stretch>
            <a:fillRect/>
          </a:stretch>
        </p:blipFill>
        <p:spPr>
          <a:xfrm>
            <a:off x="437881" y="1458422"/>
            <a:ext cx="8216722" cy="2472966"/>
          </a:xfrm>
          <a:prstGeom prst="rect">
            <a:avLst/>
          </a:prstGeom>
        </p:spPr>
      </p:pic>
      <p:pic>
        <p:nvPicPr>
          <p:cNvPr id="5" name="Picture 4"/>
          <p:cNvPicPr>
            <a:picLocks noChangeAspect="1"/>
          </p:cNvPicPr>
          <p:nvPr/>
        </p:nvPicPr>
        <p:blipFill>
          <a:blip r:embed="rId4"/>
          <a:stretch>
            <a:fillRect/>
          </a:stretch>
        </p:blipFill>
        <p:spPr>
          <a:xfrm>
            <a:off x="442084" y="4330283"/>
            <a:ext cx="8259076" cy="1220562"/>
          </a:xfrm>
          <a:prstGeom prst="rect">
            <a:avLst/>
          </a:prstGeom>
        </p:spPr>
      </p:pic>
    </p:spTree>
    <p:extLst>
      <p:ext uri="{BB962C8B-B14F-4D97-AF65-F5344CB8AC3E}">
        <p14:creationId xmlns:p14="http://schemas.microsoft.com/office/powerpoint/2010/main" val="40625928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a:solidFill>
                  <a:schemeClr val="bg1"/>
                </a:solidFill>
                <a:latin typeface="+mj-lt"/>
                <a:ea typeface="+mj-ea"/>
                <a:cs typeface="+mj-cs"/>
              </a:rPr>
              <a:t>Named EIGRP Configuration</a:t>
            </a:r>
          </a:p>
        </p:txBody>
      </p:sp>
    </p:spTree>
    <p:extLst>
      <p:ext uri="{BB962C8B-B14F-4D97-AF65-F5344CB8AC3E}">
        <p14:creationId xmlns:p14="http://schemas.microsoft.com/office/powerpoint/2010/main" val="2325920621"/>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Named EIGRP </a:t>
            </a:r>
            <a:r>
              <a:rPr lang="en-US" dirty="0" smtClean="0"/>
              <a:t>Configuration</a:t>
            </a:r>
            <a:endParaRPr lang="en-US" dirty="0"/>
          </a:p>
        </p:txBody>
      </p:sp>
      <p:sp>
        <p:nvSpPr>
          <p:cNvPr id="4" name="Content Placeholder 3"/>
          <p:cNvSpPr>
            <a:spLocks noGrp="1"/>
          </p:cNvSpPr>
          <p:nvPr>
            <p:ph idx="1"/>
          </p:nvPr>
        </p:nvSpPr>
        <p:spPr/>
        <p:txBody>
          <a:bodyPr/>
          <a:lstStyle/>
          <a:p>
            <a:r>
              <a:rPr lang="en-US" dirty="0" smtClean="0"/>
              <a:t>Describe </a:t>
            </a:r>
            <a:r>
              <a:rPr lang="en-US" dirty="0"/>
              <a:t>how EIGRP named configuration is different from the classic EIGRP configuration</a:t>
            </a:r>
          </a:p>
          <a:p>
            <a:r>
              <a:rPr lang="en-US" dirty="0" smtClean="0"/>
              <a:t>Explain </a:t>
            </a:r>
            <a:r>
              <a:rPr lang="en-US" dirty="0"/>
              <a:t>what is configured under different address family configuration modes</a:t>
            </a:r>
          </a:p>
          <a:p>
            <a:r>
              <a:rPr lang="en-US" dirty="0" smtClean="0"/>
              <a:t>Compare </a:t>
            </a:r>
            <a:r>
              <a:rPr lang="en-US" dirty="0"/>
              <a:t>examples of classic and named EIGRP configuration</a:t>
            </a:r>
          </a:p>
          <a:p>
            <a:r>
              <a:rPr lang="en-US" dirty="0" smtClean="0"/>
              <a:t>Configuring </a:t>
            </a:r>
            <a:r>
              <a:rPr lang="en-US" dirty="0"/>
              <a:t>and verifying EIGRP for IPv6</a:t>
            </a:r>
            <a:endParaRPr lang="en-US" dirty="0" smtClean="0"/>
          </a:p>
        </p:txBody>
      </p:sp>
    </p:spTree>
    <p:extLst>
      <p:ext uri="{BB962C8B-B14F-4D97-AF65-F5344CB8AC3E}">
        <p14:creationId xmlns:p14="http://schemas.microsoft.com/office/powerpoint/2010/main" val="17014982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Named EIGRP Configuration</a:t>
            </a:r>
          </a:p>
        </p:txBody>
      </p:sp>
      <p:sp>
        <p:nvSpPr>
          <p:cNvPr id="4" name="Content Placeholder 3"/>
          <p:cNvSpPr>
            <a:spLocks noGrp="1"/>
          </p:cNvSpPr>
          <p:nvPr>
            <p:ph idx="1"/>
          </p:nvPr>
        </p:nvSpPr>
        <p:spPr/>
        <p:txBody>
          <a:bodyPr>
            <a:normAutofit/>
          </a:bodyPr>
          <a:lstStyle/>
          <a:p>
            <a:r>
              <a:rPr lang="en-US" dirty="0"/>
              <a:t>Configuring EIGRP for both IPv4 and IPv6 on the same router can become a </a:t>
            </a:r>
            <a:r>
              <a:rPr lang="en-US" dirty="0" smtClean="0"/>
              <a:t>complex task </a:t>
            </a:r>
            <a:r>
              <a:rPr lang="en-US" dirty="0"/>
              <a:t>because configuration takes place using different router configuration </a:t>
            </a:r>
            <a:r>
              <a:rPr lang="en-US" dirty="0" smtClean="0"/>
              <a:t>modes</a:t>
            </a:r>
          </a:p>
          <a:p>
            <a:r>
              <a:rPr lang="en-US" dirty="0" smtClean="0"/>
              <a:t>A </a:t>
            </a:r>
            <a:r>
              <a:rPr lang="en-US" dirty="0"/>
              <a:t>newer configuration </a:t>
            </a:r>
            <a:r>
              <a:rPr lang="en-US" dirty="0" smtClean="0"/>
              <a:t>enables the </a:t>
            </a:r>
            <a:r>
              <a:rPr lang="en-US" dirty="0"/>
              <a:t>configuration of EIGRP for both IPv4 and IPv6 under a single configuration mode.</a:t>
            </a:r>
          </a:p>
          <a:p>
            <a:r>
              <a:rPr lang="en-US" dirty="0"/>
              <a:t>EIGRP named configuration helps eliminate configuration complexity that occurs </a:t>
            </a:r>
            <a:r>
              <a:rPr lang="en-US" dirty="0" smtClean="0"/>
              <a:t>when configuring </a:t>
            </a:r>
            <a:r>
              <a:rPr lang="en-US" dirty="0"/>
              <a:t>EIGRP for both IPv4 and </a:t>
            </a:r>
            <a:r>
              <a:rPr lang="en-US" dirty="0" smtClean="0"/>
              <a:t>IPv6</a:t>
            </a:r>
          </a:p>
          <a:p>
            <a:r>
              <a:rPr lang="en-US" dirty="0" smtClean="0"/>
              <a:t>EIGRP </a:t>
            </a:r>
            <a:r>
              <a:rPr lang="en-US" dirty="0"/>
              <a:t>named configuration is available in Cisco IOS Release 15.0(1)M and later releases.</a:t>
            </a:r>
            <a:endParaRPr lang="en-US" dirty="0" smtClean="0"/>
          </a:p>
        </p:txBody>
      </p:sp>
    </p:spTree>
    <p:extLst>
      <p:ext uri="{BB962C8B-B14F-4D97-AF65-F5344CB8AC3E}">
        <p14:creationId xmlns:p14="http://schemas.microsoft.com/office/powerpoint/2010/main" val="356139395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Configuring Named EIGRP</a:t>
            </a:r>
          </a:p>
        </p:txBody>
      </p:sp>
      <p:sp>
        <p:nvSpPr>
          <p:cNvPr id="4" name="Content Placeholder 3"/>
          <p:cNvSpPr>
            <a:spLocks noGrp="1"/>
          </p:cNvSpPr>
          <p:nvPr>
            <p:ph idx="1"/>
          </p:nvPr>
        </p:nvSpPr>
        <p:spPr/>
        <p:txBody>
          <a:bodyPr/>
          <a:lstStyle/>
          <a:p>
            <a:endParaRPr lang="en-US" dirty="0" smtClean="0"/>
          </a:p>
        </p:txBody>
      </p:sp>
      <p:pic>
        <p:nvPicPr>
          <p:cNvPr id="2" name="Picture 1"/>
          <p:cNvPicPr>
            <a:picLocks noChangeAspect="1"/>
          </p:cNvPicPr>
          <p:nvPr/>
        </p:nvPicPr>
        <p:blipFill>
          <a:blip r:embed="rId3"/>
          <a:stretch>
            <a:fillRect/>
          </a:stretch>
        </p:blipFill>
        <p:spPr>
          <a:xfrm>
            <a:off x="553662" y="1532077"/>
            <a:ext cx="8246093" cy="4164584"/>
          </a:xfrm>
          <a:prstGeom prst="rect">
            <a:avLst/>
          </a:prstGeom>
        </p:spPr>
      </p:pic>
    </p:spTree>
    <p:extLst>
      <p:ext uri="{BB962C8B-B14F-4D97-AF65-F5344CB8AC3E}">
        <p14:creationId xmlns:p14="http://schemas.microsoft.com/office/powerpoint/2010/main" val="15766836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Configuring Named </a:t>
            </a:r>
            <a:r>
              <a:rPr lang="en-US" dirty="0" smtClean="0"/>
              <a:t>EIGRP (Previous </a:t>
            </a:r>
            <a:r>
              <a:rPr lang="en-US" dirty="0" err="1" smtClean="0"/>
              <a:t>Config</a:t>
            </a:r>
            <a:r>
              <a:rPr lang="en-US" dirty="0" smtClean="0"/>
              <a:t>)</a:t>
            </a:r>
            <a:endParaRPr lang="en-US" dirty="0"/>
          </a:p>
        </p:txBody>
      </p:sp>
      <p:pic>
        <p:nvPicPr>
          <p:cNvPr id="2" name="Content Placeholder 1"/>
          <p:cNvPicPr>
            <a:picLocks noGrp="1" noChangeAspect="1"/>
          </p:cNvPicPr>
          <p:nvPr>
            <p:ph idx="1"/>
          </p:nvPr>
        </p:nvPicPr>
        <p:blipFill>
          <a:blip r:embed="rId3"/>
          <a:stretch>
            <a:fillRect/>
          </a:stretch>
        </p:blipFill>
        <p:spPr>
          <a:xfrm>
            <a:off x="1483042" y="1182688"/>
            <a:ext cx="6112829" cy="5132387"/>
          </a:xfrm>
          <a:prstGeom prst="rect">
            <a:avLst/>
          </a:prstGeom>
        </p:spPr>
      </p:pic>
    </p:spTree>
    <p:extLst>
      <p:ext uri="{BB962C8B-B14F-4D97-AF65-F5344CB8AC3E}">
        <p14:creationId xmlns:p14="http://schemas.microsoft.com/office/powerpoint/2010/main" val="84041013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Address Families</a:t>
            </a:r>
          </a:p>
        </p:txBody>
      </p:sp>
      <p:sp>
        <p:nvSpPr>
          <p:cNvPr id="4" name="Content Placeholder 3"/>
          <p:cNvSpPr>
            <a:spLocks noGrp="1"/>
          </p:cNvSpPr>
          <p:nvPr>
            <p:ph idx="1"/>
          </p:nvPr>
        </p:nvSpPr>
        <p:spPr/>
        <p:txBody>
          <a:bodyPr/>
          <a:lstStyle/>
          <a:p>
            <a:r>
              <a:rPr lang="en-US" dirty="0"/>
              <a:t>EIGRP named configuration mode uses the global configuration command </a:t>
            </a:r>
            <a:r>
              <a:rPr lang="en-US" b="1" dirty="0"/>
              <a:t>router </a:t>
            </a:r>
            <a:r>
              <a:rPr lang="en-US" b="1" dirty="0" err="1" smtClean="0"/>
              <a:t>eigrp</a:t>
            </a:r>
            <a:r>
              <a:rPr lang="en-US" b="1" dirty="0"/>
              <a:t> </a:t>
            </a:r>
            <a:r>
              <a:rPr lang="en-US" i="1" dirty="0" smtClean="0"/>
              <a:t>virtual-instance-name</a:t>
            </a:r>
            <a:r>
              <a:rPr lang="en-US" dirty="0" smtClean="0"/>
              <a:t>. </a:t>
            </a:r>
          </a:p>
          <a:p>
            <a:r>
              <a:rPr lang="en-US" dirty="0" smtClean="0"/>
              <a:t>Both </a:t>
            </a:r>
            <a:r>
              <a:rPr lang="en-US" dirty="0"/>
              <a:t>EIGRP for IPv4 and IPv6 can be configured within </a:t>
            </a:r>
            <a:r>
              <a:rPr lang="en-US" dirty="0" smtClean="0"/>
              <a:t>this same </a:t>
            </a:r>
            <a:r>
              <a:rPr lang="en-US" dirty="0"/>
              <a:t>mode</a:t>
            </a:r>
            <a:r>
              <a:rPr lang="en-US" dirty="0" smtClean="0"/>
              <a:t>.</a:t>
            </a:r>
          </a:p>
          <a:p>
            <a:r>
              <a:rPr lang="en-US" dirty="0"/>
              <a:t>EIGRP supports multiple protocols and can carry information about many </a:t>
            </a:r>
            <a:r>
              <a:rPr lang="en-US" dirty="0" smtClean="0"/>
              <a:t>different route </a:t>
            </a:r>
            <a:r>
              <a:rPr lang="en-US" dirty="0"/>
              <a:t>types. </a:t>
            </a:r>
            <a:endParaRPr lang="en-US" dirty="0" smtClean="0"/>
          </a:p>
          <a:p>
            <a:r>
              <a:rPr lang="en-US" dirty="0" smtClean="0"/>
              <a:t>Named </a:t>
            </a:r>
            <a:r>
              <a:rPr lang="en-US" dirty="0"/>
              <a:t>EIGRP </a:t>
            </a:r>
            <a:r>
              <a:rPr lang="en-US" dirty="0" smtClean="0"/>
              <a:t>configuration organizes </a:t>
            </a:r>
            <a:r>
              <a:rPr lang="en-US" dirty="0"/>
              <a:t>specific route </a:t>
            </a:r>
            <a:r>
              <a:rPr lang="en-US" dirty="0" smtClean="0"/>
              <a:t>types under </a:t>
            </a:r>
            <a:r>
              <a:rPr lang="en-US" dirty="0"/>
              <a:t>the same address family.</a:t>
            </a:r>
          </a:p>
          <a:p>
            <a:r>
              <a:rPr lang="en-US" dirty="0"/>
              <a:t>IPv4 unicast and IPv6 unicast are two of the most commonly used address families.</a:t>
            </a:r>
            <a:endParaRPr lang="en-US" dirty="0" smtClean="0"/>
          </a:p>
        </p:txBody>
      </p:sp>
    </p:spTree>
    <p:extLst>
      <p:ext uri="{BB962C8B-B14F-4D97-AF65-F5344CB8AC3E}">
        <p14:creationId xmlns:p14="http://schemas.microsoft.com/office/powerpoint/2010/main" val="293265485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EIGRP for IPv4 Address Family</a:t>
            </a:r>
          </a:p>
        </p:txBody>
      </p:sp>
      <p:pic>
        <p:nvPicPr>
          <p:cNvPr id="2" name="Content Placeholder 1"/>
          <p:cNvPicPr>
            <a:picLocks noGrp="1" noChangeAspect="1"/>
          </p:cNvPicPr>
          <p:nvPr>
            <p:ph idx="1"/>
          </p:nvPr>
        </p:nvPicPr>
        <p:blipFill>
          <a:blip r:embed="rId3"/>
          <a:stretch>
            <a:fillRect/>
          </a:stretch>
        </p:blipFill>
        <p:spPr>
          <a:xfrm>
            <a:off x="280987" y="1108037"/>
            <a:ext cx="8520113" cy="1089542"/>
          </a:xfrm>
          <a:prstGeom prst="rect">
            <a:avLst/>
          </a:prstGeom>
        </p:spPr>
      </p:pic>
      <p:pic>
        <p:nvPicPr>
          <p:cNvPr id="5" name="Picture 4"/>
          <p:cNvPicPr>
            <a:picLocks noChangeAspect="1"/>
          </p:cNvPicPr>
          <p:nvPr/>
        </p:nvPicPr>
        <p:blipFill>
          <a:blip r:embed="rId4"/>
          <a:stretch>
            <a:fillRect/>
          </a:stretch>
        </p:blipFill>
        <p:spPr>
          <a:xfrm>
            <a:off x="457997" y="2940237"/>
            <a:ext cx="8164506" cy="3632609"/>
          </a:xfrm>
          <a:prstGeom prst="rect">
            <a:avLst/>
          </a:prstGeom>
        </p:spPr>
      </p:pic>
      <p:sp>
        <p:nvSpPr>
          <p:cNvPr id="6" name="Rectangle 5"/>
          <p:cNvSpPr/>
          <p:nvPr/>
        </p:nvSpPr>
        <p:spPr>
          <a:xfrm>
            <a:off x="333330" y="2268734"/>
            <a:ext cx="8413839" cy="590931"/>
          </a:xfrm>
          <a:prstGeom prst="rect">
            <a:avLst/>
          </a:prstGeom>
        </p:spPr>
        <p:txBody>
          <a:bodyPr wrap="square">
            <a:spAutoFit/>
          </a:bodyPr>
          <a:lstStyle/>
          <a:p>
            <a:pPr algn="l"/>
            <a:r>
              <a:rPr lang="en-US" sz="1800" b="1" dirty="0">
                <a:latin typeface="Consolas" panose="020B0609020204030204" pitchFamily="49" charset="0"/>
                <a:cs typeface="Consolas" panose="020B0609020204030204" pitchFamily="49" charset="0"/>
              </a:rPr>
              <a:t>address-family ipv4 </a:t>
            </a:r>
            <a:r>
              <a:rPr lang="en-US" sz="1800" dirty="0">
                <a:latin typeface="Consolas" panose="020B0609020204030204" pitchFamily="49" charset="0"/>
                <a:cs typeface="Consolas" panose="020B0609020204030204" pitchFamily="49" charset="0"/>
              </a:rPr>
              <a:t>[ </a:t>
            </a:r>
            <a:r>
              <a:rPr lang="en-US" sz="1800" b="1" dirty="0">
                <a:latin typeface="Consolas" panose="020B0609020204030204" pitchFamily="49" charset="0"/>
                <a:cs typeface="Consolas" panose="020B0609020204030204" pitchFamily="49" charset="0"/>
              </a:rPr>
              <a:t>multicast </a:t>
            </a:r>
            <a:r>
              <a:rPr lang="en-US" sz="1800" dirty="0">
                <a:latin typeface="Consolas" panose="020B0609020204030204" pitchFamily="49" charset="0"/>
                <a:cs typeface="Consolas" panose="020B0609020204030204" pitchFamily="49" charset="0"/>
              </a:rPr>
              <a:t>] [ </a:t>
            </a:r>
            <a:r>
              <a:rPr lang="en-US" sz="1800" b="1" dirty="0">
                <a:latin typeface="Consolas" panose="020B0609020204030204" pitchFamily="49" charset="0"/>
                <a:cs typeface="Consolas" panose="020B0609020204030204" pitchFamily="49" charset="0"/>
              </a:rPr>
              <a:t>unicast </a:t>
            </a:r>
            <a:r>
              <a:rPr lang="en-US" sz="1800" dirty="0">
                <a:latin typeface="Consolas" panose="020B0609020204030204" pitchFamily="49" charset="0"/>
                <a:cs typeface="Consolas" panose="020B0609020204030204" pitchFamily="49" charset="0"/>
              </a:rPr>
              <a:t>] [ </a:t>
            </a:r>
            <a:r>
              <a:rPr lang="en-US" sz="1800" b="1" dirty="0" err="1">
                <a:latin typeface="Consolas" panose="020B0609020204030204" pitchFamily="49" charset="0"/>
                <a:cs typeface="Consolas" panose="020B0609020204030204" pitchFamily="49" charset="0"/>
              </a:rPr>
              <a:t>vrf</a:t>
            </a:r>
            <a:r>
              <a:rPr lang="en-US" sz="1800" b="1" dirty="0">
                <a:latin typeface="Consolas" panose="020B0609020204030204" pitchFamily="49" charset="0"/>
                <a:cs typeface="Consolas" panose="020B0609020204030204" pitchFamily="49" charset="0"/>
              </a:rPr>
              <a:t> </a:t>
            </a:r>
            <a:r>
              <a:rPr lang="en-US" sz="1800" i="1" dirty="0" err="1">
                <a:latin typeface="Consolas" panose="020B0609020204030204" pitchFamily="49" charset="0"/>
                <a:cs typeface="Consolas" panose="020B0609020204030204" pitchFamily="49" charset="0"/>
              </a:rPr>
              <a:t>vrf</a:t>
            </a:r>
            <a:r>
              <a:rPr lang="en-US" sz="1800" i="1" dirty="0">
                <a:latin typeface="Consolas" panose="020B0609020204030204" pitchFamily="49" charset="0"/>
                <a:cs typeface="Consolas" panose="020B0609020204030204" pitchFamily="49" charset="0"/>
              </a:rPr>
              <a:t>-name </a:t>
            </a:r>
            <a:r>
              <a:rPr lang="en-US" sz="1800" dirty="0">
                <a:latin typeface="Consolas" panose="020B0609020204030204" pitchFamily="49" charset="0"/>
                <a:cs typeface="Consolas" panose="020B0609020204030204" pitchFamily="49" charset="0"/>
              </a:rPr>
              <a:t>] </a:t>
            </a:r>
            <a:r>
              <a:rPr lang="en-US" sz="1800" b="1" dirty="0" smtClean="0">
                <a:latin typeface="Consolas" panose="020B0609020204030204" pitchFamily="49" charset="0"/>
                <a:cs typeface="Consolas" panose="020B0609020204030204" pitchFamily="49" charset="0"/>
              </a:rPr>
              <a:t>autonomous-system </a:t>
            </a:r>
            <a:r>
              <a:rPr lang="en-US" sz="1800" i="1" dirty="0" smtClean="0">
                <a:latin typeface="Consolas" panose="020B0609020204030204" pitchFamily="49" charset="0"/>
                <a:cs typeface="Consolas" panose="020B0609020204030204" pitchFamily="49" charset="0"/>
              </a:rPr>
              <a:t>as-number</a:t>
            </a:r>
            <a:endParaRPr lang="en-US"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63808014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EIGRP for IPv4 Address Family</a:t>
            </a:r>
          </a:p>
        </p:txBody>
      </p:sp>
      <p:sp>
        <p:nvSpPr>
          <p:cNvPr id="3" name="Content Placeholder 2"/>
          <p:cNvSpPr>
            <a:spLocks noGrp="1"/>
          </p:cNvSpPr>
          <p:nvPr>
            <p:ph idx="1"/>
          </p:nvPr>
        </p:nvSpPr>
        <p:spPr/>
        <p:txBody>
          <a:bodyPr>
            <a:normAutofit/>
          </a:bodyPr>
          <a:lstStyle/>
          <a:p>
            <a:r>
              <a:rPr lang="en-US" dirty="0"/>
              <a:t>The </a:t>
            </a:r>
            <a:r>
              <a:rPr lang="en-US" b="1" dirty="0"/>
              <a:t>address-family </a:t>
            </a:r>
            <a:r>
              <a:rPr lang="en-US" dirty="0"/>
              <a:t>command enables the IPv4 address family and starts EIGRP for </a:t>
            </a:r>
            <a:r>
              <a:rPr lang="en-US" dirty="0" smtClean="0"/>
              <a:t>the defined </a:t>
            </a:r>
            <a:r>
              <a:rPr lang="en-US" dirty="0"/>
              <a:t>autonomous </a:t>
            </a:r>
            <a:r>
              <a:rPr lang="en-US" dirty="0" smtClean="0"/>
              <a:t>system.</a:t>
            </a:r>
            <a:endParaRPr lang="en-US" dirty="0"/>
          </a:p>
          <a:p>
            <a:r>
              <a:rPr lang="en-US" dirty="0"/>
              <a:t>In IPv4 address family configuration mode, you can enable EIGRP for specific </a:t>
            </a:r>
            <a:r>
              <a:rPr lang="en-US" dirty="0" smtClean="0"/>
              <a:t>interfaces by </a:t>
            </a:r>
            <a:r>
              <a:rPr lang="en-US" dirty="0"/>
              <a:t>using the </a:t>
            </a:r>
            <a:r>
              <a:rPr lang="en-US" b="1" dirty="0"/>
              <a:t>network </a:t>
            </a:r>
            <a:r>
              <a:rPr lang="en-US" dirty="0"/>
              <a:t>command, and you can define some other general parameters </a:t>
            </a:r>
            <a:r>
              <a:rPr lang="en-US" dirty="0" smtClean="0"/>
              <a:t>such as </a:t>
            </a:r>
            <a:r>
              <a:rPr lang="en-US" b="1" dirty="0"/>
              <a:t>router-id </a:t>
            </a:r>
            <a:r>
              <a:rPr lang="en-US" dirty="0"/>
              <a:t>or </a:t>
            </a:r>
            <a:r>
              <a:rPr lang="en-US" b="1" dirty="0" err="1"/>
              <a:t>eigrp</a:t>
            </a:r>
            <a:r>
              <a:rPr lang="en-US" b="1" dirty="0"/>
              <a:t> </a:t>
            </a:r>
            <a:r>
              <a:rPr lang="en-US" b="1" dirty="0" smtClean="0"/>
              <a:t>stub</a:t>
            </a:r>
            <a:r>
              <a:rPr lang="en-US" dirty="0" smtClean="0"/>
              <a:t>.</a:t>
            </a:r>
            <a:endParaRPr lang="en-US" dirty="0"/>
          </a:p>
          <a:p>
            <a:r>
              <a:rPr lang="en-US" dirty="0"/>
              <a:t>Unless specified otherwise, address family is by default defined as unicast address </a:t>
            </a:r>
            <a:r>
              <a:rPr lang="en-US" dirty="0" smtClean="0"/>
              <a:t>family</a:t>
            </a:r>
            <a:r>
              <a:rPr lang="en-US" dirty="0"/>
              <a:t> </a:t>
            </a:r>
            <a:r>
              <a:rPr lang="en-US" dirty="0" smtClean="0"/>
              <a:t>used the exchange unicast routes.</a:t>
            </a:r>
            <a:endParaRPr lang="en-US" dirty="0"/>
          </a:p>
        </p:txBody>
      </p:sp>
      <p:pic>
        <p:nvPicPr>
          <p:cNvPr id="6" name="Picture 5"/>
          <p:cNvPicPr>
            <a:picLocks noChangeAspect="1"/>
          </p:cNvPicPr>
          <p:nvPr/>
        </p:nvPicPr>
        <p:blipFill>
          <a:blip r:embed="rId3"/>
          <a:stretch>
            <a:fillRect/>
          </a:stretch>
        </p:blipFill>
        <p:spPr>
          <a:xfrm>
            <a:off x="308964" y="5278160"/>
            <a:ext cx="8490791" cy="1036579"/>
          </a:xfrm>
          <a:prstGeom prst="rect">
            <a:avLst/>
          </a:prstGeom>
        </p:spPr>
      </p:pic>
    </p:spTree>
    <p:extLst>
      <p:ext uri="{BB962C8B-B14F-4D97-AF65-F5344CB8AC3E}">
        <p14:creationId xmlns:p14="http://schemas.microsoft.com/office/powerpoint/2010/main" val="3770957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 Instructor PPT2</Template>
  <TotalTime>9416</TotalTime>
  <Pages>28</Pages>
  <Words>6572</Words>
  <Application>Microsoft Office PowerPoint</Application>
  <PresentationFormat>On-screen Show (4:3)</PresentationFormat>
  <Paragraphs>516</Paragraphs>
  <Slides>115</Slides>
  <Notes>111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115</vt:i4>
      </vt:variant>
    </vt:vector>
  </HeadingPairs>
  <TitlesOfParts>
    <vt:vector size="121" baseType="lpstr">
      <vt:lpstr>Arial</vt:lpstr>
      <vt:lpstr>Consolas</vt:lpstr>
      <vt:lpstr>Courier New</vt:lpstr>
      <vt:lpstr>Times New Roman</vt:lpstr>
      <vt:lpstr>Wingdings</vt:lpstr>
      <vt:lpstr>CCNP Instructor PPT</vt:lpstr>
      <vt:lpstr>Chapter 2:  EIGRP Implementation</vt:lpstr>
      <vt:lpstr>Chapter 2 Objectives</vt:lpstr>
      <vt:lpstr>Establishing EIGRP Neighbor Relationships</vt:lpstr>
      <vt:lpstr>Enhanced Interior Gateway Routing Protocol (EIGRP)</vt:lpstr>
      <vt:lpstr>Establishing EIGRP Neighbor Relationships</vt:lpstr>
      <vt:lpstr>EIGRP Characteristics</vt:lpstr>
      <vt:lpstr>EIGRP Characteristics</vt:lpstr>
      <vt:lpstr>EIGRP Characteristics</vt:lpstr>
      <vt:lpstr>EIGRP Characteristics</vt:lpstr>
      <vt:lpstr>EIGRP Reliable Transport </vt:lpstr>
      <vt:lpstr>EIGRP Operation Overview</vt:lpstr>
      <vt:lpstr>Configuring and Verifying Basic EIGRP for IPv4</vt:lpstr>
      <vt:lpstr>Configuring and Verifying Basic EIGRP for IPv4</vt:lpstr>
      <vt:lpstr>Verifying EIGRP Neighbor Relationships</vt:lpstr>
      <vt:lpstr>Verifying the EIGRP Interfaces</vt:lpstr>
      <vt:lpstr>Verifying the EIGRP Networks</vt:lpstr>
      <vt:lpstr>Configuring Passive Interfaces</vt:lpstr>
      <vt:lpstr>Verifying Hello and Hold Timers</vt:lpstr>
      <vt:lpstr>EIGRP Timers</vt:lpstr>
      <vt:lpstr>EIGRP Adjacencies in a Frame Relay Network</vt:lpstr>
      <vt:lpstr>EIGRP Adjacencies in a Layer 3 MPLS VPN Network</vt:lpstr>
      <vt:lpstr>EIGRP Adjacencies in a Layer 2 MPLS VPN Ethernet Network</vt:lpstr>
      <vt:lpstr>PowerPoint Presentation</vt:lpstr>
      <vt:lpstr>Building the EIGRP Topology Table</vt:lpstr>
      <vt:lpstr>EIGRP Neighbors Routing Information Exchange</vt:lpstr>
      <vt:lpstr>EIGRP Neighbors Routing Information Exchange</vt:lpstr>
      <vt:lpstr>Verifying EIGRP Packet Traffic</vt:lpstr>
      <vt:lpstr>Verifying the EIGRP Routes</vt:lpstr>
      <vt:lpstr>Choosing the Best Path (DUAL)</vt:lpstr>
      <vt:lpstr>EIGRP Topology Table</vt:lpstr>
      <vt:lpstr>EIGRP Routing Information</vt:lpstr>
      <vt:lpstr>EIGRP Metric</vt:lpstr>
      <vt:lpstr>EIGRP Metric Calculation</vt:lpstr>
      <vt:lpstr>EIGRP Metric Calculation Example</vt:lpstr>
      <vt:lpstr>EIGRP Successor and FS Example</vt:lpstr>
      <vt:lpstr>EIGRP Path Calculation Example</vt:lpstr>
      <vt:lpstr>EIGRP Path Calculation Example</vt:lpstr>
      <vt:lpstr>EIGRP Path Calculation Example</vt:lpstr>
      <vt:lpstr>PowerPoint Presentation</vt:lpstr>
      <vt:lpstr>Optimizing EIGRP Behavior</vt:lpstr>
      <vt:lpstr>EIGRP Queries</vt:lpstr>
      <vt:lpstr>Active Route</vt:lpstr>
      <vt:lpstr>EIGRP Stub Routers</vt:lpstr>
      <vt:lpstr>EIGRP Stub Options</vt:lpstr>
      <vt:lpstr>EIGRP Stub Options</vt:lpstr>
      <vt:lpstr>EIGRP Stub Options</vt:lpstr>
      <vt:lpstr>EIGRP Topology for Configuring Stub Routers</vt:lpstr>
      <vt:lpstr>Initial Configuration (HQ)</vt:lpstr>
      <vt:lpstr>Initial Configuration (BR1A)</vt:lpstr>
      <vt:lpstr>Configuring an EIGRP Stub Router</vt:lpstr>
      <vt:lpstr>BR1A Verified as an EIGRP Stub on HQ</vt:lpstr>
      <vt:lpstr>Change in the routing tables</vt:lpstr>
      <vt:lpstr>Configuring an EIGRP Connected Stub</vt:lpstr>
      <vt:lpstr>Change in the routing tables</vt:lpstr>
      <vt:lpstr>Configuring an EIGRP Receive-Only Stub</vt:lpstr>
      <vt:lpstr>Change in the routing tables</vt:lpstr>
      <vt:lpstr>Stuck in Active</vt:lpstr>
      <vt:lpstr>Stuck in Active</vt:lpstr>
      <vt:lpstr>Stuck in Active</vt:lpstr>
      <vt:lpstr>Stuck in Active</vt:lpstr>
      <vt:lpstr>Reducing Query Scope by Using Summary Routes</vt:lpstr>
      <vt:lpstr>Configuring EIGRP Summarization</vt:lpstr>
      <vt:lpstr>HQ RT without summarization</vt:lpstr>
      <vt:lpstr>Enable auto-summarization in the BRs</vt:lpstr>
      <vt:lpstr>HQ RT after summarization</vt:lpstr>
      <vt:lpstr>Testing Connectivity from HQ to the Summarized Network</vt:lpstr>
      <vt:lpstr>Configuring Manual Summarization</vt:lpstr>
      <vt:lpstr>HQ BR1A after Manual Summarization</vt:lpstr>
      <vt:lpstr>HQ RT after Manual Summarization</vt:lpstr>
      <vt:lpstr>Obtaining Default Route</vt:lpstr>
      <vt:lpstr>Redistributing Static </vt:lpstr>
      <vt:lpstr>Redistributing Static </vt:lpstr>
      <vt:lpstr>Load Balancing with EIGRP</vt:lpstr>
      <vt:lpstr>Load Balancing with EIGRP</vt:lpstr>
      <vt:lpstr>Configuring EIGRP Load Balancing</vt:lpstr>
      <vt:lpstr>Configuring EIGRP Load Balancing</vt:lpstr>
      <vt:lpstr>Load Balancing Across Unequal-Metric Paths</vt:lpstr>
      <vt:lpstr>Verifying EIGRP Load-Balance</vt:lpstr>
      <vt:lpstr>Verifying EIGRP Load-Balance</vt:lpstr>
      <vt:lpstr>Configuring EIGRP for IPv6</vt:lpstr>
      <vt:lpstr>Configuring EIGRP for IPv6</vt:lpstr>
      <vt:lpstr>Overview of EIGRP for IPv6</vt:lpstr>
      <vt:lpstr>Overview of EIGRP for IPv6</vt:lpstr>
      <vt:lpstr>Configuring and Verifying EIGRP for IPv6</vt:lpstr>
      <vt:lpstr>Configuring and Verifying EIGRP for IPv6</vt:lpstr>
      <vt:lpstr>Configuring and Verifying EIGRP for IPv6</vt:lpstr>
      <vt:lpstr>Configuring and Verifying EIGRP for IPv6</vt:lpstr>
      <vt:lpstr>Link-Local Importance for IPv6 Routing</vt:lpstr>
      <vt:lpstr>Verifying EIGRP for IPv6 Neighbor Adjacency and Topology Table</vt:lpstr>
      <vt:lpstr>Verifying EIGRP for IPv6 Routing Table</vt:lpstr>
      <vt:lpstr>Configuring EIGRP for IPv6 Summary Route</vt:lpstr>
      <vt:lpstr>PowerPoint Presentation</vt:lpstr>
      <vt:lpstr>Named EIGRP Configuration</vt:lpstr>
      <vt:lpstr>Named EIGRP Configuration</vt:lpstr>
      <vt:lpstr>Configuring Named EIGRP</vt:lpstr>
      <vt:lpstr>Configuring Named EIGRP (Previous Config)</vt:lpstr>
      <vt:lpstr>Address Families</vt:lpstr>
      <vt:lpstr>EIGRP for IPv4 Address Family</vt:lpstr>
      <vt:lpstr>EIGRP for IPv4 Address Family</vt:lpstr>
      <vt:lpstr>EIGRP for IPv6 Address Family</vt:lpstr>
      <vt:lpstr>EIGRP for IPv6 Address Family</vt:lpstr>
      <vt:lpstr>EIGRP for IPv6 Address Family</vt:lpstr>
      <vt:lpstr>Disabling EIGRP for IPv6 on an Interface</vt:lpstr>
      <vt:lpstr>Named EIGRP Final Config</vt:lpstr>
      <vt:lpstr>EIGRP Summarization in Named Configuration</vt:lpstr>
      <vt:lpstr>Configuring IPv6 Passive Interfaces</vt:lpstr>
      <vt:lpstr>Named EIGRP Configuration Modes </vt:lpstr>
      <vt:lpstr>Address Family Configuration Mode</vt:lpstr>
      <vt:lpstr>Address Family Interface Configuration Mode</vt:lpstr>
      <vt:lpstr>Address Family Topology Configuration Mode</vt:lpstr>
      <vt:lpstr>Chapter 2 Summary</vt:lpstr>
      <vt:lpstr>Chapter 2 Summary</vt:lpstr>
      <vt:lpstr>Chapter 2 Labs</vt:lpstr>
      <vt:lpstr>PowerPoint Presentation</vt:lpstr>
      <vt:lpstr>Acknowledgment </vt:lpstr>
    </vt:vector>
  </TitlesOfParts>
  <Company>Cisco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subject/>
  <dc:creator>Cisco Systems</dc:creator>
  <cp:keywords/>
  <dc:description/>
  <cp:lastModifiedBy>Kang Liu -T (kanliu - ZHONG GUO GUO JI  JI SHU ZHI LI HE ZUO GONG SI at Cisco)</cp:lastModifiedBy>
  <cp:revision>476</cp:revision>
  <cp:lastPrinted>1999-01-27T00:54:54Z</cp:lastPrinted>
  <dcterms:created xsi:type="dcterms:W3CDTF">2010-07-05T20:10:47Z</dcterms:created>
  <dcterms:modified xsi:type="dcterms:W3CDTF">2016-04-13T04:14:13Z</dcterms:modified>
</cp:coreProperties>
</file>