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B0BEA-2FB1-483E-A8AC-C8DB0946BDD6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8249C-45A8-4298-9468-1F763D279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1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F7311B5-74BA-4F31-BA5C-6AA60DE793EF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89628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FBD7803-1846-4266-B374-503C475B3463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49995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FEEEDA0-C010-4CB3-A4EC-0B757897B261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87127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C9C81B5-409D-4908-8266-68DCF622BF5E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122820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C72180F9-3998-433E-9A16-8D7E1712F8EF}" type="slidenum">
              <a:rPr lang="en-US" altLang="en-US" sz="1200" smtClean="0"/>
              <a:pPr/>
              <a:t>10</a:t>
            </a:fld>
            <a:endParaRPr lang="en-US" altLang="en-US" sz="12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0486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38DEE28-862C-423D-AB01-C617E0CE4983}" type="slidenum">
              <a:rPr lang="en-US" altLang="en-US" sz="1200" smtClean="0"/>
              <a:pPr/>
              <a:t>11</a:t>
            </a:fld>
            <a:endParaRPr lang="en-US" altLang="en-US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0000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15890FB5-7BB9-45C4-BB6D-15CCE3E299F5}" type="slidenum">
              <a:rPr lang="en-US" altLang="en-US" sz="1200" smtClean="0"/>
              <a:pPr/>
              <a:t>13</a:t>
            </a:fld>
            <a:endParaRPr lang="en-US" altLang="en-US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54458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A6BC715-2E6B-4E4B-B6F8-2BC741B3E442}" type="slidenum">
              <a:rPr lang="en-US" altLang="en-US" sz="1200" smtClean="0"/>
              <a:pPr/>
              <a:t>14</a:t>
            </a:fld>
            <a:endParaRPr lang="en-US" altLang="en-US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7748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i="1" dirty="0" smtClean="0"/>
              <a:t>CompTIA Security+ Study Guide (SY0-501)</a:t>
            </a:r>
            <a:endParaRPr lang="en-US" alt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Chapter </a:t>
            </a:r>
            <a:r>
              <a:rPr lang="en-US" altLang="en-US" dirty="0" smtClean="0"/>
              <a:t>10: Social Engineering and Other </a:t>
            </a:r>
            <a:r>
              <a:rPr lang="en-US" altLang="en-US" dirty="0" smtClean="0"/>
              <a:t>Foes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637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3"/>
          <p:cNvSpPr>
            <a:spLocks noGrp="1"/>
          </p:cNvSpPr>
          <p:nvPr>
            <p:ph idx="1"/>
          </p:nvPr>
        </p:nvSpPr>
        <p:spPr>
          <a:xfrm>
            <a:off x="2286000" y="1828800"/>
            <a:ext cx="6400800" cy="4525963"/>
          </a:xfrm>
        </p:spPr>
        <p:txBody>
          <a:bodyPr/>
          <a:lstStyle/>
          <a:p>
            <a:r>
              <a:rPr lang="en-US" altLang="en-US" sz="2400" dirty="0" smtClean="0"/>
              <a:t>Biometrics</a:t>
            </a:r>
          </a:p>
          <a:p>
            <a:pPr lvl="1"/>
            <a:r>
              <a:rPr lang="en-US" altLang="en-US" sz="2400" dirty="0" smtClean="0"/>
              <a:t>Use </a:t>
            </a:r>
            <a:r>
              <a:rPr lang="en-US" altLang="en-US" sz="2400" dirty="0" smtClean="0"/>
              <a:t>some kind of unique biological trait to identify a person, such as fingerprints, patterns on the retina, and handprints</a:t>
            </a:r>
          </a:p>
          <a:p>
            <a:r>
              <a:rPr lang="en-US" altLang="en-US" sz="2400" dirty="0" smtClean="0"/>
              <a:t>Protected </a:t>
            </a:r>
            <a:r>
              <a:rPr lang="en-US" altLang="en-US" sz="2400" dirty="0" smtClean="0"/>
              <a:t>distribution</a:t>
            </a:r>
            <a:endParaRPr lang="en-US" altLang="en-US" sz="2400" dirty="0" smtClean="0"/>
          </a:p>
          <a:p>
            <a:r>
              <a:rPr lang="en-US" altLang="en-US" sz="2400" dirty="0" smtClean="0"/>
              <a:t>Alarms</a:t>
            </a:r>
          </a:p>
          <a:p>
            <a:r>
              <a:rPr lang="en-US" altLang="en-US" sz="2400" dirty="0" smtClean="0"/>
              <a:t>Motion </a:t>
            </a:r>
            <a:r>
              <a:rPr lang="en-US" altLang="en-US" sz="2400" dirty="0" smtClean="0"/>
              <a:t>detection</a:t>
            </a:r>
            <a:endParaRPr lang="en-US" altLang="en-US" sz="2400" dirty="0" smtClean="0"/>
          </a:p>
        </p:txBody>
      </p:sp>
      <p:sp>
        <p:nvSpPr>
          <p:cNvPr id="11267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10: Social Engineering and Other Foes</a:t>
            </a:r>
          </a:p>
        </p:txBody>
      </p:sp>
    </p:spTree>
    <p:extLst>
      <p:ext uri="{BB962C8B-B14F-4D97-AF65-F5344CB8AC3E}">
        <p14:creationId xmlns:p14="http://schemas.microsoft.com/office/powerpoint/2010/main" val="378383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idx="1"/>
          </p:nvPr>
        </p:nvSpPr>
        <p:spPr>
          <a:xfrm>
            <a:off x="2286000" y="1981200"/>
            <a:ext cx="6400800" cy="4525963"/>
          </a:xfrm>
        </p:spPr>
        <p:txBody>
          <a:bodyPr/>
          <a:lstStyle/>
          <a:p>
            <a:r>
              <a:rPr lang="en-US" altLang="en-US" dirty="0" smtClean="0"/>
              <a:t>Environmental </a:t>
            </a:r>
            <a:r>
              <a:rPr lang="en-US" altLang="en-US" dirty="0" smtClean="0"/>
              <a:t>controls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HVAC</a:t>
            </a:r>
          </a:p>
          <a:p>
            <a:pPr lvl="1"/>
            <a:r>
              <a:rPr lang="en-US" altLang="en-US" dirty="0" smtClean="0"/>
              <a:t>Fire </a:t>
            </a:r>
            <a:r>
              <a:rPr lang="en-US" altLang="en-US" dirty="0" smtClean="0"/>
              <a:t>suppression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EMI </a:t>
            </a:r>
            <a:r>
              <a:rPr lang="en-US" altLang="en-US" dirty="0" smtClean="0"/>
              <a:t>shielding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12291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10: Social Engineering and Other Foes</a:t>
            </a:r>
          </a:p>
        </p:txBody>
      </p:sp>
    </p:spTree>
    <p:extLst>
      <p:ext uri="{BB962C8B-B14F-4D97-AF65-F5344CB8AC3E}">
        <p14:creationId xmlns:p14="http://schemas.microsoft.com/office/powerpoint/2010/main" val="390335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EMI Interference</a:t>
            </a: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05000"/>
            <a:ext cx="6767713" cy="2653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620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Surge </a:t>
            </a:r>
            <a:r>
              <a:rPr lang="en-US" altLang="en-US" sz="2400" dirty="0" smtClean="0"/>
              <a:t>protectors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Protect </a:t>
            </a:r>
            <a:r>
              <a:rPr lang="en-US" altLang="en-US" sz="2400" dirty="0" smtClean="0"/>
              <a:t>electrical components from momentary or instantaneous increases (called spikes) in a power line</a:t>
            </a:r>
          </a:p>
          <a:p>
            <a:r>
              <a:rPr lang="en-US" altLang="en-US" sz="2400" dirty="0" smtClean="0"/>
              <a:t>Power </a:t>
            </a:r>
            <a:r>
              <a:rPr lang="en-US" altLang="en-US" sz="2400" dirty="0" smtClean="0"/>
              <a:t>conditioners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Active </a:t>
            </a:r>
            <a:r>
              <a:rPr lang="en-US" altLang="en-US" sz="2400" dirty="0" smtClean="0"/>
              <a:t>devices that effectively isolate and regulate voltage in a building</a:t>
            </a:r>
          </a:p>
          <a:p>
            <a:r>
              <a:rPr lang="en-US" altLang="en-US" sz="2400" dirty="0" smtClean="0"/>
              <a:t>Backup </a:t>
            </a:r>
            <a:r>
              <a:rPr lang="en-US" altLang="en-US" sz="2400" dirty="0" smtClean="0"/>
              <a:t>power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Generally </a:t>
            </a:r>
            <a:r>
              <a:rPr lang="en-US" altLang="en-US" sz="2400" dirty="0" smtClean="0"/>
              <a:t>used in situations where continuous power is needed in the event of a power loss</a:t>
            </a:r>
          </a:p>
          <a:p>
            <a:pPr>
              <a:buFontTx/>
              <a:buNone/>
            </a:pPr>
            <a:endParaRPr lang="en-US" altLang="en-US" dirty="0" smtClean="0"/>
          </a:p>
        </p:txBody>
      </p:sp>
      <p:sp>
        <p:nvSpPr>
          <p:cNvPr id="14339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Products that Solve Most Electrical Line Problems:</a:t>
            </a:r>
          </a:p>
        </p:txBody>
      </p:sp>
    </p:spTree>
    <p:extLst>
      <p:ext uri="{BB962C8B-B14F-4D97-AF65-F5344CB8AC3E}">
        <p14:creationId xmlns:p14="http://schemas.microsoft.com/office/powerpoint/2010/main" val="151675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EMI </a:t>
            </a:r>
            <a:r>
              <a:rPr lang="en-US" altLang="en-US" sz="2400" dirty="0" smtClean="0"/>
              <a:t>shielding</a:t>
            </a:r>
            <a:endParaRPr lang="en-US" altLang="en-US" sz="2400" dirty="0" smtClean="0"/>
          </a:p>
          <a:p>
            <a:pPr lvl="1"/>
            <a:r>
              <a:rPr lang="en-US" altLang="en-US" sz="2000" i="1" dirty="0" smtClean="0"/>
              <a:t>Electromagnetic interference (EMI)</a:t>
            </a:r>
          </a:p>
          <a:p>
            <a:pPr lvl="1"/>
            <a:r>
              <a:rPr lang="en-US" altLang="en-US" sz="2000" i="1" dirty="0" smtClean="0"/>
              <a:t>frequency interference (RFI)</a:t>
            </a:r>
            <a:endParaRPr lang="en-US" altLang="en-US" sz="2000" dirty="0" smtClean="0"/>
          </a:p>
          <a:p>
            <a:r>
              <a:rPr lang="en-US" altLang="en-US" sz="2400" dirty="0" smtClean="0"/>
              <a:t>T</a:t>
            </a:r>
            <a:r>
              <a:rPr lang="en-US" altLang="en-US" sz="2400" b="0" dirty="0" smtClean="0"/>
              <a:t>he </a:t>
            </a:r>
            <a:r>
              <a:rPr lang="en-US" altLang="en-US" sz="2400" b="0" dirty="0" smtClean="0"/>
              <a:t>process of preventing electronic emissions from your computer systems from being used to gather intelligence and preventing outside electronic emissions from disrupting your information-processing abilities</a:t>
            </a:r>
          </a:p>
          <a:p>
            <a:r>
              <a:rPr lang="en-US" altLang="en-US" sz="2400" dirty="0" smtClean="0"/>
              <a:t>Hot and </a:t>
            </a:r>
            <a:r>
              <a:rPr lang="en-US" altLang="en-US" sz="2400" dirty="0" smtClean="0"/>
              <a:t>cold aisles</a:t>
            </a:r>
            <a:endParaRPr lang="en-US" altLang="en-US" sz="2400" dirty="0" smtClean="0"/>
          </a:p>
          <a:p>
            <a:endParaRPr lang="en-US" altLang="en-US" sz="2400" b="0" dirty="0" smtClean="0"/>
          </a:p>
          <a:p>
            <a:pPr>
              <a:buFontTx/>
              <a:buNone/>
            </a:pPr>
            <a:endParaRPr lang="en-US" altLang="en-US" sz="2400" dirty="0" smtClean="0"/>
          </a:p>
        </p:txBody>
      </p:sp>
      <p:sp>
        <p:nvSpPr>
          <p:cNvPr id="15363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10: Physical and</a:t>
            </a:r>
            <a:br>
              <a:rPr lang="en-US" altLang="en-US" smtClean="0"/>
            </a:br>
            <a:r>
              <a:rPr lang="en-US" altLang="en-US" smtClean="0"/>
              <a:t>Hardware-Based Security</a:t>
            </a:r>
          </a:p>
        </p:txBody>
      </p:sp>
    </p:spTree>
    <p:extLst>
      <p:ext uri="{BB962C8B-B14F-4D97-AF65-F5344CB8AC3E}">
        <p14:creationId xmlns:p14="http://schemas.microsoft.com/office/powerpoint/2010/main" val="119344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Hot and Cold Aisles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622" y="1640548"/>
            <a:ext cx="6902978" cy="3007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8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3"/>
          <p:cNvSpPr>
            <a:spLocks noGrp="1"/>
          </p:cNvSpPr>
          <p:nvPr>
            <p:ph idx="1"/>
          </p:nvPr>
        </p:nvSpPr>
        <p:spPr>
          <a:xfrm>
            <a:off x="2209800" y="1905000"/>
            <a:ext cx="6705600" cy="4525963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Compare and contrast types of </a:t>
            </a:r>
            <a:r>
              <a:rPr lang="en-US" altLang="en-US" sz="2400" dirty="0" smtClean="0"/>
              <a:t>attacks</a:t>
            </a:r>
            <a:endParaRPr lang="en-US" altLang="en-US" sz="2400" dirty="0" smtClean="0"/>
          </a:p>
          <a:p>
            <a:r>
              <a:rPr lang="en-US" altLang="en-US" sz="2400" dirty="0"/>
              <a:t>Explain the importance of physical security </a:t>
            </a:r>
            <a:r>
              <a:rPr lang="en-US" altLang="en-US" sz="2400" dirty="0" smtClean="0"/>
              <a:t>controls</a:t>
            </a:r>
            <a:endParaRPr lang="en-US" altLang="en-US" sz="2400" dirty="0" smtClean="0"/>
          </a:p>
          <a:p>
            <a:r>
              <a:rPr lang="en-US" altLang="en-US" sz="2400" dirty="0" smtClean="0"/>
              <a:t>Compare </a:t>
            </a:r>
            <a:r>
              <a:rPr lang="en-US" altLang="en-US" sz="2400" dirty="0"/>
              <a:t>and contrast various types of </a:t>
            </a:r>
            <a:r>
              <a:rPr lang="en-US" altLang="en-US" sz="2400" dirty="0" smtClean="0"/>
              <a:t>controls</a:t>
            </a:r>
            <a:endParaRPr lang="en-US" altLang="en-US" sz="2400" dirty="0" smtClean="0"/>
          </a:p>
          <a:p>
            <a:r>
              <a:rPr lang="en-US" altLang="en-US" sz="2400" dirty="0"/>
              <a:t>Given a scenario, carry out data security </a:t>
            </a:r>
            <a:r>
              <a:rPr lang="en-US" altLang="en-US" sz="2400" dirty="0" smtClean="0"/>
              <a:t>and privacy </a:t>
            </a:r>
            <a:r>
              <a:rPr lang="en-US" altLang="en-US" sz="2400" dirty="0" smtClean="0"/>
              <a:t>practices</a:t>
            </a:r>
            <a:endParaRPr lang="en-US" altLang="en-US" sz="2400" dirty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307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10: Social Engineering and Other Foes</a:t>
            </a:r>
          </a:p>
        </p:txBody>
      </p:sp>
    </p:spTree>
    <p:extLst>
      <p:ext uri="{BB962C8B-B14F-4D97-AF65-F5344CB8AC3E}">
        <p14:creationId xmlns:p14="http://schemas.microsoft.com/office/powerpoint/2010/main" val="309621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	Social Engineering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438400" y="1295400"/>
            <a:ext cx="6248400" cy="4525963"/>
          </a:xfrm>
        </p:spPr>
        <p:txBody>
          <a:bodyPr/>
          <a:lstStyle/>
          <a:p>
            <a:r>
              <a:rPr lang="en-US" altLang="en-US" sz="2400" dirty="0" smtClean="0"/>
              <a:t>Social engineering </a:t>
            </a:r>
          </a:p>
          <a:p>
            <a:pPr lvl="1"/>
            <a:r>
              <a:rPr lang="en-US" altLang="en-US" sz="1800" dirty="0" smtClean="0"/>
              <a:t>The </a:t>
            </a:r>
            <a:r>
              <a:rPr lang="en-US" altLang="en-US" sz="1800" dirty="0" smtClean="0"/>
              <a:t>process by which intruders gain access to your facilities, your network</a:t>
            </a:r>
            <a:r>
              <a:rPr lang="en-US" altLang="en-US" sz="1800" i="1" dirty="0" smtClean="0"/>
              <a:t>, </a:t>
            </a:r>
            <a:r>
              <a:rPr lang="en-US" altLang="en-US" sz="1800" dirty="0" smtClean="0"/>
              <a:t>and even to your employees by exploiting the generally trusting nature of people.</a:t>
            </a:r>
          </a:p>
          <a:p>
            <a:r>
              <a:rPr lang="en-US" altLang="en-US" sz="2400" dirty="0" smtClean="0"/>
              <a:t>Social </a:t>
            </a:r>
            <a:r>
              <a:rPr lang="en-US" altLang="en-US" sz="2400" dirty="0" smtClean="0"/>
              <a:t>engineering attacks </a:t>
            </a:r>
            <a:r>
              <a:rPr lang="en-US" altLang="en-US" sz="2400" dirty="0" smtClean="0"/>
              <a:t>(types of)</a:t>
            </a:r>
          </a:p>
          <a:p>
            <a:pPr lvl="1"/>
            <a:r>
              <a:rPr lang="en-US" altLang="en-US" sz="1800" dirty="0" smtClean="0"/>
              <a:t>Shoulder </a:t>
            </a:r>
            <a:r>
              <a:rPr lang="en-US" altLang="en-US" sz="1800" dirty="0" smtClean="0"/>
              <a:t>surfing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Dumpster </a:t>
            </a:r>
            <a:r>
              <a:rPr lang="en-US" altLang="en-US" sz="1800" dirty="0" smtClean="0"/>
              <a:t>diving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Tailgating</a:t>
            </a:r>
          </a:p>
          <a:p>
            <a:pPr lvl="1"/>
            <a:r>
              <a:rPr lang="en-US" altLang="en-US" sz="1800" dirty="0" smtClean="0"/>
              <a:t>Impersonation</a:t>
            </a:r>
          </a:p>
          <a:p>
            <a:pPr lvl="1"/>
            <a:r>
              <a:rPr lang="en-US" altLang="en-US" sz="1800" dirty="0" smtClean="0"/>
              <a:t>Hoaxes</a:t>
            </a:r>
          </a:p>
          <a:p>
            <a:pPr lvl="1"/>
            <a:r>
              <a:rPr lang="en-US" altLang="en-US" sz="1800" dirty="0" smtClean="0"/>
              <a:t>Whaling</a:t>
            </a:r>
          </a:p>
          <a:p>
            <a:pPr lvl="1"/>
            <a:r>
              <a:rPr lang="en-US" altLang="en-US" sz="1800" dirty="0" err="1" smtClean="0"/>
              <a:t>Vishing</a:t>
            </a: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236042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Principles Behind Social Engineering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Authority</a:t>
            </a:r>
          </a:p>
          <a:p>
            <a:r>
              <a:rPr lang="en-US" altLang="en-US" dirty="0" smtClean="0"/>
              <a:t>Intimidation</a:t>
            </a:r>
          </a:p>
          <a:p>
            <a:r>
              <a:rPr lang="en-US" altLang="en-US" dirty="0" smtClean="0"/>
              <a:t>Consensus/social </a:t>
            </a:r>
            <a:r>
              <a:rPr lang="en-US" altLang="en-US" dirty="0"/>
              <a:t>p</a:t>
            </a:r>
            <a:r>
              <a:rPr lang="en-US" altLang="en-US" dirty="0" smtClean="0"/>
              <a:t>roof</a:t>
            </a:r>
            <a:endParaRPr lang="en-US" altLang="en-US" dirty="0" smtClean="0"/>
          </a:p>
          <a:p>
            <a:r>
              <a:rPr lang="en-US" altLang="en-US" dirty="0" smtClean="0"/>
              <a:t>Scarcity</a:t>
            </a:r>
          </a:p>
          <a:p>
            <a:r>
              <a:rPr lang="en-US" altLang="en-US" dirty="0" smtClean="0"/>
              <a:t>Urgency</a:t>
            </a:r>
          </a:p>
          <a:p>
            <a:r>
              <a:rPr lang="en-US" altLang="en-US" dirty="0" smtClean="0"/>
              <a:t>Familiarity/liking</a:t>
            </a:r>
            <a:endParaRPr lang="en-US" altLang="en-US" dirty="0" smtClean="0"/>
          </a:p>
          <a:p>
            <a:r>
              <a:rPr lang="en-US" altLang="en-US" dirty="0" smtClean="0"/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882422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Access </a:t>
            </a:r>
            <a:r>
              <a:rPr lang="en-US" altLang="en-US" sz="2400" dirty="0" smtClean="0"/>
              <a:t>controls</a:t>
            </a:r>
          </a:p>
          <a:p>
            <a:pPr lvl="1"/>
            <a:r>
              <a:rPr lang="en-US" altLang="en-US" sz="2000" dirty="0" smtClean="0"/>
              <a:t>A </a:t>
            </a:r>
            <a:r>
              <a:rPr lang="en-US" altLang="en-US" sz="2000" dirty="0" smtClean="0"/>
              <a:t>critical part of physical </a:t>
            </a:r>
            <a:r>
              <a:rPr lang="en-US" altLang="en-US" sz="2000" dirty="0" smtClean="0"/>
              <a:t>security</a:t>
            </a:r>
            <a:endParaRPr lang="en-US" altLang="en-US" sz="2000" dirty="0" smtClean="0"/>
          </a:p>
          <a:p>
            <a:r>
              <a:rPr lang="en-US" altLang="en-US" sz="2400" dirty="0" smtClean="0"/>
              <a:t>Physical barriers</a:t>
            </a:r>
          </a:p>
          <a:p>
            <a:pPr lvl="1"/>
            <a:r>
              <a:rPr lang="en-US" altLang="en-US" sz="2400" dirty="0" smtClean="0"/>
              <a:t>Objective: to </a:t>
            </a:r>
            <a:r>
              <a:rPr lang="en-US" altLang="en-US" sz="2400" dirty="0" smtClean="0"/>
              <a:t>prevent access to computers and network systems</a:t>
            </a:r>
          </a:p>
          <a:p>
            <a:r>
              <a:rPr lang="en-US" altLang="en-US" sz="2400" dirty="0" smtClean="0"/>
              <a:t>Multiple barrier system</a:t>
            </a:r>
          </a:p>
          <a:p>
            <a:pPr lvl="1"/>
            <a:r>
              <a:rPr lang="en-US" altLang="en-US" sz="2400" dirty="0" smtClean="0"/>
              <a:t>Having more than one physical barrier to cross </a:t>
            </a:r>
          </a:p>
          <a:p>
            <a:pPr lvl="1"/>
            <a:r>
              <a:rPr lang="en-US" altLang="en-US" sz="2400" dirty="0" smtClean="0"/>
              <a:t>Systems should have a minimum of three physical barriers</a:t>
            </a:r>
          </a:p>
          <a:p>
            <a:pPr>
              <a:buFontTx/>
              <a:buNone/>
            </a:pPr>
            <a:endParaRPr lang="en-US" altLang="en-US" i="1" dirty="0" smtClean="0"/>
          </a:p>
        </p:txBody>
      </p:sp>
      <p:sp>
        <p:nvSpPr>
          <p:cNvPr id="614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Physical Security</a:t>
            </a:r>
          </a:p>
        </p:txBody>
      </p:sp>
    </p:spTree>
    <p:extLst>
      <p:ext uri="{BB962C8B-B14F-4D97-AF65-F5344CB8AC3E}">
        <p14:creationId xmlns:p14="http://schemas.microsoft.com/office/powerpoint/2010/main" val="85269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914400"/>
            <a:ext cx="6182562" cy="481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50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Hardware </a:t>
            </a:r>
            <a:r>
              <a:rPr lang="en-US" altLang="en-US" sz="2400" dirty="0" smtClean="0"/>
              <a:t>locks </a:t>
            </a:r>
            <a:r>
              <a:rPr lang="en-US" altLang="en-US" sz="2400" dirty="0" smtClean="0"/>
              <a:t>and </a:t>
            </a:r>
            <a:r>
              <a:rPr lang="en-US" altLang="en-US" sz="2400" dirty="0" smtClean="0"/>
              <a:t>security</a:t>
            </a:r>
            <a:endParaRPr lang="en-US" altLang="en-US" sz="2400" dirty="0" smtClean="0"/>
          </a:p>
          <a:p>
            <a:pPr lvl="1"/>
            <a:r>
              <a:rPr lang="en-US" altLang="en-US" sz="2400" dirty="0" smtClean="0"/>
              <a:t>Involves </a:t>
            </a:r>
            <a:r>
              <a:rPr lang="en-US" altLang="en-US" sz="2400" dirty="0" smtClean="0"/>
              <a:t>applying physical security modifications to secure the system(s)and prevent them from leaving the facility</a:t>
            </a:r>
          </a:p>
          <a:p>
            <a:r>
              <a:rPr lang="en-US" altLang="en-US" sz="2400" dirty="0" smtClean="0"/>
              <a:t>Mantraps</a:t>
            </a:r>
          </a:p>
          <a:p>
            <a:pPr lvl="1"/>
            <a:r>
              <a:rPr lang="en-US" altLang="en-US" sz="2400" dirty="0" smtClean="0"/>
              <a:t>Require </a:t>
            </a:r>
            <a:r>
              <a:rPr lang="en-US" altLang="en-US" sz="2400" dirty="0" smtClean="0"/>
              <a:t>visual identification, as well as authentication, to gain access</a:t>
            </a:r>
          </a:p>
        </p:txBody>
      </p:sp>
      <p:sp>
        <p:nvSpPr>
          <p:cNvPr id="819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10: Social Engineering and Other Foes</a:t>
            </a:r>
          </a:p>
        </p:txBody>
      </p:sp>
    </p:spTree>
    <p:extLst>
      <p:ext uri="{BB962C8B-B14F-4D97-AF65-F5344CB8AC3E}">
        <p14:creationId xmlns:p14="http://schemas.microsoft.com/office/powerpoint/2010/main" val="402566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Hardware Locks</a:t>
            </a:r>
            <a:endParaRPr lang="en-US" altLang="en-US" dirty="0" smtClean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725" y="1828800"/>
            <a:ext cx="5467350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6554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Chapter 10: Social Engineering and Other Foes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/>
              <a:t>Video </a:t>
            </a:r>
            <a:r>
              <a:rPr lang="en-US" altLang="en-US" dirty="0" smtClean="0"/>
              <a:t>surveillance</a:t>
            </a:r>
            <a:endParaRPr lang="en-US" altLang="en-US" dirty="0" smtClean="0"/>
          </a:p>
          <a:p>
            <a:r>
              <a:rPr lang="en-US" altLang="en-US" dirty="0" smtClean="0"/>
              <a:t>Camera vs. </a:t>
            </a:r>
            <a:r>
              <a:rPr lang="en-US" altLang="en-US" dirty="0" smtClean="0"/>
              <a:t>guard</a:t>
            </a:r>
            <a:endParaRPr lang="en-US" altLang="en-US" dirty="0" smtClean="0"/>
          </a:p>
          <a:p>
            <a:r>
              <a:rPr lang="en-US" altLang="en-US" dirty="0" smtClean="0"/>
              <a:t>Fencing/perimeter security</a:t>
            </a:r>
            <a:endParaRPr lang="en-US" altLang="en-US" dirty="0" smtClean="0"/>
          </a:p>
          <a:p>
            <a:r>
              <a:rPr lang="en-US" altLang="en-US" dirty="0" smtClean="0"/>
              <a:t>Access </a:t>
            </a:r>
            <a:r>
              <a:rPr lang="en-US" altLang="en-US" dirty="0" smtClean="0"/>
              <a:t>list</a:t>
            </a:r>
            <a:endParaRPr lang="en-US" altLang="en-US" dirty="0" smtClean="0"/>
          </a:p>
          <a:p>
            <a:r>
              <a:rPr lang="en-US" altLang="en-US" dirty="0" smtClean="0"/>
              <a:t>Proper </a:t>
            </a:r>
            <a:r>
              <a:rPr lang="en-US" altLang="en-US" dirty="0" smtClean="0"/>
              <a:t>lighting</a:t>
            </a:r>
            <a:endParaRPr lang="en-US" altLang="en-US" dirty="0" smtClean="0"/>
          </a:p>
          <a:p>
            <a:r>
              <a:rPr lang="en-US" altLang="en-US" dirty="0" smtClean="0"/>
              <a:t>Signs</a:t>
            </a:r>
          </a:p>
          <a:p>
            <a:r>
              <a:rPr lang="en-US" altLang="en-US" dirty="0" smtClean="0"/>
              <a:t>Guards</a:t>
            </a:r>
          </a:p>
          <a:p>
            <a:r>
              <a:rPr lang="en-US" altLang="en-US" dirty="0" smtClean="0"/>
              <a:t>Barricades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8862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390</Words>
  <Application>Microsoft Office PowerPoint</Application>
  <PresentationFormat>On-screen Show (4:3)</PresentationFormat>
  <Paragraphs>85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CompTIA Security+ Study Guide (SY0-501)</vt:lpstr>
      <vt:lpstr>Chapter 10: Social Engineering and Other Foes</vt:lpstr>
      <vt:lpstr> Social Engineering</vt:lpstr>
      <vt:lpstr>Principles Behind Social Engineering</vt:lpstr>
      <vt:lpstr>Physical Security</vt:lpstr>
      <vt:lpstr>PowerPoint Presentation</vt:lpstr>
      <vt:lpstr>Chapter 10: Social Engineering and Other Foes</vt:lpstr>
      <vt:lpstr>Hardware Locks</vt:lpstr>
      <vt:lpstr>Chapter 10: Social Engineering and Other Foes</vt:lpstr>
      <vt:lpstr>Chapter 10: Social Engineering and Other Foes</vt:lpstr>
      <vt:lpstr>Chapter 10: Social Engineering and Other Foes</vt:lpstr>
      <vt:lpstr>EMI Interference</vt:lpstr>
      <vt:lpstr>Products that Solve Most Electrical Line Problems:</vt:lpstr>
      <vt:lpstr>Chapter 10: Physical and Hardware-Based Security</vt:lpstr>
      <vt:lpstr>Hot and Cold Aisles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8</cp:revision>
  <dcterms:created xsi:type="dcterms:W3CDTF">2013-06-05T20:52:46Z</dcterms:created>
  <dcterms:modified xsi:type="dcterms:W3CDTF">2017-10-18T18:33:03Z</dcterms:modified>
</cp:coreProperties>
</file>