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2E9CA-2BF1-46EA-B45C-F9785367178A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6B0CE-0468-40BB-804A-EE395BF9B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23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376C6FE-1F79-4A8A-A408-0FE37018C86B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27992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4F6B13A-BF7A-4CFB-8B43-7CE371678045}" type="slidenum">
              <a:rPr lang="en-US" altLang="en-US" sz="1200" smtClean="0"/>
              <a:pPr/>
              <a:t>10</a:t>
            </a:fld>
            <a:endParaRPr lang="en-US" altLang="en-US" sz="120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94425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7AEA5B5-5616-450B-AB58-632FA7E90C2E}" type="slidenum">
              <a:rPr lang="en-US" altLang="en-US" sz="1200" smtClean="0"/>
              <a:pPr/>
              <a:t>11</a:t>
            </a:fld>
            <a:endParaRPr lang="en-US" altLang="en-US" sz="12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950936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42C8536-C698-45C7-8221-C05276E55DB8}" type="slidenum">
              <a:rPr lang="en-US" altLang="en-US" sz="1200" smtClean="0"/>
              <a:pPr/>
              <a:t>14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3069943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260240EF-56B3-4751-BD24-511C5A6B5F94}" type="slidenum">
              <a:rPr lang="en-US" altLang="en-US" sz="1200" smtClean="0"/>
              <a:pPr/>
              <a:t>15</a:t>
            </a:fld>
            <a:endParaRPr lang="en-US" altLang="en-US" sz="12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33283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C97E54C-2820-44BC-ADAC-635C0C892E94}" type="slidenum">
              <a:rPr lang="en-US" altLang="en-US" sz="1200" smtClean="0"/>
              <a:pPr/>
              <a:t>16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129457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5B3F07E-37E9-40FA-8D66-27955419E530}" type="slidenum">
              <a:rPr lang="en-US" altLang="en-US" sz="1200" smtClean="0"/>
              <a:pPr/>
              <a:t>17</a:t>
            </a:fld>
            <a:endParaRPr lang="en-US" altLang="en-US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211680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BC9697-4F81-4AAE-9EC8-B76106AA553F}" type="slidenum">
              <a:rPr lang="en-US" altLang="en-US" sz="1200" smtClean="0"/>
              <a:pPr/>
              <a:t>18</a:t>
            </a:fld>
            <a:endParaRPr lang="en-US" altLang="en-US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394195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C2B3543-F779-4C01-8190-65E56DA4F52B}" type="slidenum">
              <a:rPr lang="en-US" altLang="en-US" sz="1200" smtClean="0"/>
              <a:pPr/>
              <a:t>19</a:t>
            </a:fld>
            <a:endParaRPr lang="en-US" altLang="en-US" sz="12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56454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B3193E4-B721-481A-9FC6-2F44838F7D1A}" type="slidenum">
              <a:rPr lang="en-US" altLang="en-US" sz="1200" smtClean="0"/>
              <a:pPr/>
              <a:t>20</a:t>
            </a:fld>
            <a:endParaRPr lang="en-US" altLang="en-US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537317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B757EAB-284B-433A-9D01-BF278369E81B}" type="slidenum">
              <a:rPr lang="en-US" altLang="en-US" sz="1200" smtClean="0"/>
              <a:pPr/>
              <a:t>21</a:t>
            </a:fld>
            <a:endParaRPr lang="en-US" alt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54553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28046EE-D7E7-4B05-BE66-58E34E1254F5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42940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26F2043-51AA-45B1-94E0-26F4A0556CD3}" type="slidenum">
              <a:rPr lang="en-US" altLang="en-US" sz="1200" smtClean="0"/>
              <a:pPr/>
              <a:t>3</a:t>
            </a:fld>
            <a:endParaRPr lang="en-US" altLang="en-US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11288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945CCC9-CBF2-49B0-A201-E1B00BF5153C}" type="slidenum">
              <a:rPr lang="en-US" altLang="en-US" sz="1200" smtClean="0"/>
              <a:pPr/>
              <a:t>4</a:t>
            </a:fld>
            <a:endParaRPr lang="en-US" altLang="en-US" sz="120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09074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635E292-1655-4460-BAA2-077F9BDF3159}" type="slidenum">
              <a:rPr lang="en-US" altLang="en-US" sz="1200" smtClean="0"/>
              <a:pPr/>
              <a:t>5</a:t>
            </a:fld>
            <a:endParaRPr lang="en-US" altLang="en-US" sz="12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60940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2F5F6F06-71BB-4E9C-BB44-4C69D9AFE96A}" type="slidenum">
              <a:rPr lang="en-US" altLang="en-US" sz="1200" smtClean="0"/>
              <a:pPr/>
              <a:t>6</a:t>
            </a:fld>
            <a:endParaRPr lang="en-US" altLang="en-US" sz="120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42098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F2988C5-7DFD-473B-BFED-58A9E792BFBD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34023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B053038-F325-47C2-AFF0-97D2D80D4F82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40674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25FE1A7-00E0-478A-A0E1-986362115E8A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73372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 smtClean="0"/>
              <a:t>CompTIA Security+ Study Guide (SY0-501)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Chapter 8:</a:t>
            </a:r>
          </a:p>
          <a:p>
            <a:r>
              <a:rPr lang="en-US" altLang="en-US" dirty="0" smtClean="0"/>
              <a:t>Cryptography</a:t>
            </a:r>
          </a:p>
        </p:txBody>
      </p:sp>
    </p:spTree>
    <p:extLst>
      <p:ext uri="{BB962C8B-B14F-4D97-AF65-F5344CB8AC3E}">
        <p14:creationId xmlns:p14="http://schemas.microsoft.com/office/powerpoint/2010/main" val="29674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457200"/>
            <a:ext cx="7543800" cy="6858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 smtClean="0"/>
              <a:t>Origins of Encryption Standards</a:t>
            </a:r>
            <a:endParaRPr lang="en-US" altLang="en-US" sz="4000" b="0" dirty="0" smtClean="0"/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Early cryptography standards were primarily designed to secure communications for the government and </a:t>
            </a:r>
            <a:r>
              <a:rPr lang="en-US" altLang="en-US" sz="2400" dirty="0" smtClean="0"/>
              <a:t>military.</a:t>
            </a:r>
            <a:endParaRPr lang="en-US" altLang="en-US" sz="2400" dirty="0" smtClean="0"/>
          </a:p>
          <a:p>
            <a:r>
              <a:rPr lang="en-US" altLang="en-US" sz="2400" dirty="0" smtClean="0"/>
              <a:t>Government agencies play a role.</a:t>
            </a:r>
            <a:endParaRPr lang="en-US" altLang="en-US" sz="2400" dirty="0" smtClean="0"/>
          </a:p>
          <a:p>
            <a:pPr lvl="1"/>
            <a:r>
              <a:rPr lang="en-US" altLang="en-US" sz="2000" dirty="0" smtClean="0"/>
              <a:t>National Security Agency (NSA)</a:t>
            </a:r>
          </a:p>
          <a:p>
            <a:pPr lvl="1"/>
            <a:r>
              <a:rPr lang="en-US" altLang="en-US" sz="2000" dirty="0" smtClean="0"/>
              <a:t>National Security Agency/Central Security Service</a:t>
            </a:r>
          </a:p>
          <a:p>
            <a:pPr lvl="1"/>
            <a:r>
              <a:rPr lang="en-US" altLang="en-US" sz="2000" dirty="0" smtClean="0"/>
              <a:t>National Institute of Standards and Technology</a:t>
            </a:r>
          </a:p>
          <a:p>
            <a:pPr lvl="1"/>
            <a:r>
              <a:rPr lang="en-US" altLang="en-US" sz="2000" dirty="0" smtClean="0"/>
              <a:t>National Institute of Standards and Technology (NIST)</a:t>
            </a:r>
          </a:p>
        </p:txBody>
      </p:sp>
    </p:spTree>
    <p:extLst>
      <p:ext uri="{BB962C8B-B14F-4D97-AF65-F5344CB8AC3E}">
        <p14:creationId xmlns:p14="http://schemas.microsoft.com/office/powerpoint/2010/main" val="219851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10668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Public-Key </a:t>
            </a:r>
            <a:r>
              <a:rPr lang="en-US" altLang="en-US" dirty="0"/>
              <a:t>Infrastructure X.509/Public-Key Cryptography Standards</a:t>
            </a:r>
          </a:p>
        </p:txBody>
      </p:sp>
      <p:sp>
        <p:nvSpPr>
          <p:cNvPr id="1331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en-US" sz="2400" dirty="0" smtClean="0"/>
          </a:p>
          <a:p>
            <a:r>
              <a:rPr lang="en-US" altLang="en-US" sz="2400" i="1" dirty="0" smtClean="0"/>
              <a:t>Public-Key Infrastructure X.509 (PKIX)</a:t>
            </a:r>
          </a:p>
          <a:p>
            <a:pPr lvl="1"/>
            <a:r>
              <a:rPr lang="en-US" altLang="en-US" sz="2400" dirty="0" smtClean="0"/>
              <a:t>The </a:t>
            </a:r>
            <a:r>
              <a:rPr lang="en-US" altLang="en-US" sz="2400" dirty="0" smtClean="0"/>
              <a:t>working group formed by the IETF to develop standards and models for the PKI </a:t>
            </a:r>
            <a:r>
              <a:rPr lang="en-US" altLang="en-US" sz="2400" dirty="0" smtClean="0"/>
              <a:t>environment</a:t>
            </a:r>
            <a:endParaRPr lang="en-US" altLang="en-US" sz="2400" dirty="0" smtClean="0"/>
          </a:p>
          <a:p>
            <a:r>
              <a:rPr lang="en-US" altLang="en-US" sz="2400" i="1" dirty="0" smtClean="0"/>
              <a:t>Public-Key Cryptography Standards (PKCS) </a:t>
            </a:r>
          </a:p>
          <a:p>
            <a:pPr lvl="1"/>
            <a:r>
              <a:rPr lang="en-US" altLang="en-US" sz="2400" dirty="0" smtClean="0"/>
              <a:t>A </a:t>
            </a:r>
            <a:r>
              <a:rPr lang="en-US" altLang="en-US" sz="2400" dirty="0" smtClean="0"/>
              <a:t>set of voluntary standards created by RSA and security </a:t>
            </a:r>
            <a:r>
              <a:rPr lang="en-US" altLang="en-US" sz="2400" dirty="0" smtClean="0"/>
              <a:t>leaders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1283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Chapter 8: Cryptography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dirty="0" smtClean="0"/>
              <a:t>X.509</a:t>
            </a:r>
          </a:p>
          <a:p>
            <a:pPr lvl="1"/>
            <a:r>
              <a:rPr lang="en-US" altLang="en-US" sz="1800" dirty="0" smtClean="0"/>
              <a:t>Defines </a:t>
            </a:r>
            <a:r>
              <a:rPr lang="en-US" altLang="en-US" sz="1800" dirty="0" smtClean="0"/>
              <a:t>the certificate formats and fields for public </a:t>
            </a:r>
            <a:r>
              <a:rPr lang="en-US" altLang="en-US" sz="1800" dirty="0" smtClean="0"/>
              <a:t>keys; also </a:t>
            </a:r>
            <a:r>
              <a:rPr lang="en-US" altLang="en-US" sz="1800" dirty="0" smtClean="0"/>
              <a:t>defines the procedures that should be used to distribute public </a:t>
            </a:r>
            <a:r>
              <a:rPr lang="en-US" altLang="en-US" sz="1800" dirty="0" smtClean="0"/>
              <a:t>keys</a:t>
            </a:r>
            <a:endParaRPr lang="en-US" altLang="en-US" sz="1800" dirty="0" smtClean="0"/>
          </a:p>
          <a:p>
            <a:r>
              <a:rPr lang="en-US" altLang="en-US" sz="1800" dirty="0" smtClean="0"/>
              <a:t>SSL and TLS</a:t>
            </a:r>
          </a:p>
          <a:p>
            <a:pPr lvl="1"/>
            <a:r>
              <a:rPr lang="en-US" altLang="en-US" sz="1800" i="1" dirty="0" smtClean="0"/>
              <a:t>Secure Sockets Layer (SSL)</a:t>
            </a:r>
          </a:p>
          <a:p>
            <a:pPr lvl="2"/>
            <a:r>
              <a:rPr lang="en-US" altLang="en-US" sz="1800" dirty="0" smtClean="0"/>
              <a:t>Used </a:t>
            </a:r>
            <a:r>
              <a:rPr lang="en-US" altLang="en-US" sz="1800" dirty="0" smtClean="0"/>
              <a:t>to establish a secure communication connection between two TCP-based </a:t>
            </a:r>
            <a:r>
              <a:rPr lang="en-US" altLang="en-US" sz="1800" dirty="0" smtClean="0"/>
              <a:t>machines</a:t>
            </a:r>
            <a:endParaRPr lang="en-US" altLang="en-US" sz="1800" dirty="0" smtClean="0"/>
          </a:p>
          <a:p>
            <a:r>
              <a:rPr lang="en-US" altLang="en-US" sz="1800" dirty="0" smtClean="0"/>
              <a:t>Certificate Management Protocol (CMP)</a:t>
            </a:r>
          </a:p>
          <a:p>
            <a:pPr lvl="1"/>
            <a:r>
              <a:rPr lang="en-US" altLang="en-US" sz="1800" dirty="0" smtClean="0"/>
              <a:t>A messaging </a:t>
            </a:r>
            <a:r>
              <a:rPr lang="en-US" altLang="en-US" sz="1800" dirty="0" smtClean="0"/>
              <a:t>protocol used between PKI </a:t>
            </a:r>
            <a:r>
              <a:rPr lang="en-US" altLang="en-US" sz="1800" dirty="0" smtClean="0"/>
              <a:t>entities</a:t>
            </a:r>
            <a:endParaRPr lang="en-US" altLang="en-US" sz="1800" dirty="0" smtClean="0"/>
          </a:p>
          <a:p>
            <a:pPr lvl="1">
              <a:buFontTx/>
              <a:buNone/>
            </a:pPr>
            <a:endParaRPr lang="en-US" altLang="en-US" sz="1800" dirty="0" smtClean="0"/>
          </a:p>
          <a:p>
            <a:r>
              <a:rPr lang="en-US" altLang="en-US" sz="1800" dirty="0" smtClean="0"/>
              <a:t>Secure Multipurpose Internet Mail Extensions (S/MIME)</a:t>
            </a:r>
          </a:p>
          <a:p>
            <a:pPr lvl="1"/>
            <a:r>
              <a:rPr lang="en-US" altLang="en-US" sz="1800" dirty="0" smtClean="0"/>
              <a:t>A </a:t>
            </a:r>
            <a:r>
              <a:rPr lang="en-US" altLang="en-US" sz="1800" dirty="0" smtClean="0"/>
              <a:t>standard used for encrypting </a:t>
            </a:r>
            <a:r>
              <a:rPr lang="en-US" altLang="en-US" sz="1800" dirty="0" smtClean="0"/>
              <a:t>e-mail</a:t>
            </a: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506308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Chapter 8: Cryptography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Pretty Good Privacy (PGP) </a:t>
            </a:r>
          </a:p>
          <a:p>
            <a:pPr lvl="1"/>
            <a:r>
              <a:rPr lang="en-US" altLang="en-US" sz="2400" dirty="0" smtClean="0"/>
              <a:t>A </a:t>
            </a:r>
            <a:r>
              <a:rPr lang="en-US" altLang="en-US" sz="2400" dirty="0" smtClean="0"/>
              <a:t>freeware e‑mail encryption </a:t>
            </a:r>
            <a:r>
              <a:rPr lang="en-US" altLang="en-US" sz="2400" dirty="0" smtClean="0"/>
              <a:t>system</a:t>
            </a:r>
            <a:endParaRPr lang="en-US" altLang="en-US" sz="2400" dirty="0" smtClean="0"/>
          </a:p>
          <a:p>
            <a:r>
              <a:rPr lang="en-US" altLang="en-US" sz="2800" dirty="0" smtClean="0"/>
              <a:t>Hypertext Transport Protocol over SSL (HTTPS)</a:t>
            </a:r>
          </a:p>
          <a:p>
            <a:r>
              <a:rPr lang="en-US" altLang="en-US" sz="2800" dirty="0" smtClean="0"/>
              <a:t>Secure Hypertext Transport Protocol (S-HTTP)</a:t>
            </a:r>
          </a:p>
          <a:p>
            <a:r>
              <a:rPr lang="en-US" altLang="en-US" sz="2800" dirty="0" smtClean="0"/>
              <a:t>IP Security (</a:t>
            </a:r>
            <a:r>
              <a:rPr lang="en-US" altLang="en-US" sz="2800" dirty="0" err="1" smtClean="0"/>
              <a:t>IPSec</a:t>
            </a:r>
            <a:r>
              <a:rPr lang="en-US" alt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11520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Chapter 8: Cryptography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Tunneling protocols</a:t>
            </a:r>
          </a:p>
          <a:p>
            <a:pPr lvl="1"/>
            <a:r>
              <a:rPr lang="en-US" altLang="en-US" sz="2000" dirty="0" smtClean="0"/>
              <a:t>Adds </a:t>
            </a:r>
            <a:r>
              <a:rPr lang="en-US" altLang="en-US" sz="2000" dirty="0" smtClean="0"/>
              <a:t>a capability to the network</a:t>
            </a:r>
          </a:p>
          <a:p>
            <a:pPr lvl="1"/>
            <a:r>
              <a:rPr lang="en-US" altLang="en-US" sz="2000" dirty="0" smtClean="0"/>
              <a:t>Common </a:t>
            </a:r>
            <a:r>
              <a:rPr lang="en-US" altLang="en-US" sz="2000" dirty="0" smtClean="0"/>
              <a:t>protocols used for </a:t>
            </a:r>
            <a:r>
              <a:rPr lang="en-US" altLang="en-US" sz="2000" dirty="0" smtClean="0"/>
              <a:t>tunneling</a:t>
            </a:r>
            <a:endParaRPr lang="en-US" altLang="en-US" sz="2000" dirty="0" smtClean="0"/>
          </a:p>
          <a:p>
            <a:pPr lvl="2"/>
            <a:r>
              <a:rPr lang="en-US" altLang="en-US" sz="2000" dirty="0" smtClean="0"/>
              <a:t>Point-to-Point Tunneling Protocol (PPTP)</a:t>
            </a:r>
          </a:p>
          <a:p>
            <a:pPr lvl="2"/>
            <a:r>
              <a:rPr lang="en-US" altLang="en-US" sz="2000" dirty="0" smtClean="0"/>
              <a:t>Layer 2 Forwarding (L2F)</a:t>
            </a:r>
          </a:p>
          <a:p>
            <a:pPr lvl="2"/>
            <a:r>
              <a:rPr lang="en-US" altLang="en-US" sz="2000" dirty="0" smtClean="0"/>
              <a:t>Tunneling Protocol (L2TP</a:t>
            </a:r>
            <a:r>
              <a:rPr lang="en-US" altLang="en-US" sz="2000" dirty="0" smtClean="0"/>
              <a:t>)</a:t>
            </a:r>
            <a:endParaRPr lang="en-US" altLang="en-US" sz="2000" dirty="0" smtClean="0"/>
          </a:p>
          <a:p>
            <a:pPr lvl="2">
              <a:buFontTx/>
              <a:buNone/>
            </a:pPr>
            <a:endParaRPr lang="en-US" altLang="en-US" sz="2000" i="1" dirty="0" smtClean="0"/>
          </a:p>
          <a:p>
            <a:r>
              <a:rPr lang="en-US" altLang="en-US" sz="2000" dirty="0" smtClean="0"/>
              <a:t>Federal </a:t>
            </a:r>
            <a:r>
              <a:rPr lang="en-US" altLang="en-US" sz="2000" dirty="0" smtClean="0"/>
              <a:t>Information Processing Standard (FIPS)</a:t>
            </a:r>
          </a:p>
          <a:p>
            <a:pPr lvl="1"/>
            <a:r>
              <a:rPr lang="en-US" altLang="en-US" sz="2000" dirty="0" smtClean="0"/>
              <a:t>A set </a:t>
            </a:r>
            <a:r>
              <a:rPr lang="en-US" altLang="en-US" sz="2000" dirty="0" smtClean="0"/>
              <a:t>of guidelines for the United States federal government information </a:t>
            </a:r>
            <a:r>
              <a:rPr lang="en-US" altLang="en-US" sz="2000" dirty="0" smtClean="0"/>
              <a:t>systems</a:t>
            </a:r>
            <a:endParaRPr lang="en-US" altLang="en-US" sz="2000" i="1" dirty="0" smtClean="0"/>
          </a:p>
          <a:p>
            <a:pPr>
              <a:buFontTx/>
              <a:buNone/>
            </a:pPr>
            <a:endParaRPr lang="en-US" altLang="en-US" i="1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6396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Public Key Infrastructure</a:t>
            </a:r>
          </a:p>
        </p:txBody>
      </p:sp>
      <p:sp>
        <p:nvSpPr>
          <p:cNvPr id="409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Public Key Infrastructure (PKI) is intended to provide a means of providing security to messages and transactions on a grand scale.</a:t>
            </a:r>
          </a:p>
          <a:p>
            <a:pPr>
              <a:defRPr/>
            </a:pPr>
            <a:r>
              <a:rPr lang="en-US" sz="2400" dirty="0" smtClean="0"/>
              <a:t>PKI is a </a:t>
            </a:r>
            <a:r>
              <a:rPr lang="en-US" sz="2400" dirty="0" smtClean="0"/>
              <a:t>two-key, asymmetric system </a:t>
            </a:r>
            <a:r>
              <a:rPr lang="en-US" sz="2400" dirty="0" smtClean="0"/>
              <a:t>with four main </a:t>
            </a:r>
            <a:r>
              <a:rPr lang="en-US" sz="2400" dirty="0" smtClean="0"/>
              <a:t>components.</a:t>
            </a:r>
            <a:endParaRPr lang="en-US" sz="2000" dirty="0" smtClean="0"/>
          </a:p>
          <a:p>
            <a:pPr lvl="1">
              <a:defRPr/>
            </a:pPr>
            <a:r>
              <a:rPr lang="en-US" sz="2000" dirty="0" smtClean="0"/>
              <a:t>Certificate </a:t>
            </a:r>
            <a:r>
              <a:rPr lang="en-US" sz="2000" dirty="0" smtClean="0"/>
              <a:t>authority (CA)</a:t>
            </a:r>
          </a:p>
          <a:p>
            <a:pPr lvl="1">
              <a:defRPr/>
            </a:pPr>
            <a:r>
              <a:rPr lang="en-US" sz="2000" dirty="0" smtClean="0"/>
              <a:t>Registration </a:t>
            </a:r>
            <a:r>
              <a:rPr lang="en-US" sz="2000" dirty="0" smtClean="0"/>
              <a:t>authority (RA</a:t>
            </a:r>
          </a:p>
          <a:p>
            <a:pPr lvl="1">
              <a:defRPr/>
            </a:pPr>
            <a:r>
              <a:rPr lang="en-US" sz="2000" dirty="0" smtClean="0"/>
              <a:t>RSA (the encryption algorithm)</a:t>
            </a:r>
          </a:p>
          <a:p>
            <a:pPr lvl="1">
              <a:defRPr/>
            </a:pPr>
            <a:r>
              <a:rPr lang="en-US" sz="2000" dirty="0" smtClean="0"/>
              <a:t>Digital </a:t>
            </a:r>
            <a:r>
              <a:rPr lang="en-US" sz="2000" dirty="0" smtClean="0"/>
              <a:t>certificates</a:t>
            </a:r>
          </a:p>
        </p:txBody>
      </p:sp>
    </p:spTree>
    <p:extLst>
      <p:ext uri="{BB962C8B-B14F-4D97-AF65-F5344CB8AC3E}">
        <p14:creationId xmlns:p14="http://schemas.microsoft.com/office/powerpoint/2010/main" val="214229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smtClean="0"/>
              <a:t>Chapter 8: Cryptography</a:t>
            </a:r>
            <a:br>
              <a:rPr lang="en-US" altLang="en-US" sz="4000" smtClean="0"/>
            </a:br>
            <a:endParaRPr lang="en-US" altLang="en-US" sz="4000" b="0" smtClean="0"/>
          </a:p>
        </p:txBody>
      </p:sp>
      <p:sp>
        <p:nvSpPr>
          <p:cNvPr id="1843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 smtClean="0"/>
              <a:t>Certificate </a:t>
            </a:r>
            <a:r>
              <a:rPr lang="en-US" altLang="en-US" sz="2000" dirty="0" smtClean="0"/>
              <a:t>authority (CA)</a:t>
            </a:r>
          </a:p>
          <a:p>
            <a:pPr lvl="1"/>
            <a:r>
              <a:rPr lang="en-US" altLang="en-US" sz="2000" dirty="0" smtClean="0"/>
              <a:t>An </a:t>
            </a:r>
            <a:r>
              <a:rPr lang="en-US" altLang="en-US" sz="2000" dirty="0" smtClean="0"/>
              <a:t>organization that is responsible for issuing, revoking, and distributing </a:t>
            </a:r>
            <a:r>
              <a:rPr lang="en-US" altLang="en-US" sz="2000" dirty="0" smtClean="0"/>
              <a:t>certificates</a:t>
            </a:r>
            <a:endParaRPr lang="en-US" altLang="en-US" sz="2000" dirty="0" smtClean="0"/>
          </a:p>
          <a:p>
            <a:r>
              <a:rPr lang="en-US" altLang="en-US" sz="2000" dirty="0" smtClean="0"/>
              <a:t>Registration </a:t>
            </a:r>
            <a:r>
              <a:rPr lang="en-US" altLang="en-US" sz="2000" dirty="0" smtClean="0"/>
              <a:t>authority (</a:t>
            </a:r>
            <a:r>
              <a:rPr lang="en-US" altLang="en-US" sz="2000" dirty="0" smtClean="0"/>
              <a:t>RA)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Can </a:t>
            </a:r>
            <a:r>
              <a:rPr lang="en-US" altLang="en-US" sz="2000" dirty="0" smtClean="0"/>
              <a:t>distribute keys, accept registrations for the CA, and validate </a:t>
            </a:r>
            <a:r>
              <a:rPr lang="en-US" altLang="en-US" sz="2000" dirty="0" smtClean="0"/>
              <a:t>identities</a:t>
            </a:r>
            <a:endParaRPr lang="en-US" altLang="en-US" sz="2000" dirty="0" smtClean="0"/>
          </a:p>
          <a:p>
            <a:r>
              <a:rPr lang="en-US" altLang="en-US" sz="2000" dirty="0" smtClean="0"/>
              <a:t>Local </a:t>
            </a:r>
            <a:r>
              <a:rPr lang="en-US" altLang="en-US" sz="2000" dirty="0" smtClean="0"/>
              <a:t>registration authority (LRA)</a:t>
            </a:r>
          </a:p>
          <a:p>
            <a:pPr lvl="1"/>
            <a:r>
              <a:rPr lang="en-US" altLang="en-US" sz="2000" dirty="0" smtClean="0"/>
              <a:t>Can </a:t>
            </a:r>
            <a:r>
              <a:rPr lang="en-US" altLang="en-US" sz="2000" dirty="0" smtClean="0"/>
              <a:t>be used to identify or establish the identity of an individual for certificate </a:t>
            </a:r>
            <a:r>
              <a:rPr lang="en-US" altLang="en-US" sz="2000" dirty="0" smtClean="0"/>
              <a:t>issuance</a:t>
            </a:r>
            <a:endParaRPr lang="en-US" altLang="en-US" sz="2000" i="1" dirty="0" smtClean="0"/>
          </a:p>
          <a:p>
            <a:pPr lvl="1">
              <a:buFontTx/>
              <a:buNone/>
            </a:pPr>
            <a:endParaRPr lang="en-US" altLang="en-US" i="1" dirty="0" smtClean="0"/>
          </a:p>
          <a:p>
            <a:pPr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139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Certificates</a:t>
            </a:r>
            <a:endParaRPr lang="en-US" altLang="en-US" dirty="0" smtClean="0"/>
          </a:p>
          <a:p>
            <a:r>
              <a:rPr lang="en-US" altLang="en-US" sz="2800" b="0" dirty="0" smtClean="0"/>
              <a:t>provide the primary method of identifying that a given user is valid</a:t>
            </a:r>
          </a:p>
          <a:p>
            <a:r>
              <a:rPr lang="en-US" altLang="en-US" sz="2800" b="0" dirty="0" smtClean="0"/>
              <a:t>can be used to store authorization information </a:t>
            </a:r>
          </a:p>
          <a:p>
            <a:r>
              <a:rPr lang="en-US" altLang="en-US" sz="2800" b="0" dirty="0" smtClean="0"/>
              <a:t>can verify or certify that a system is using the correct software and processes to communicate</a:t>
            </a:r>
          </a:p>
          <a:p>
            <a:endParaRPr lang="en-US" altLang="en-US" dirty="0" smtClean="0"/>
          </a:p>
        </p:txBody>
      </p:sp>
      <p:sp>
        <p:nvSpPr>
          <p:cNvPr id="1945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Implementing Certificates</a:t>
            </a:r>
          </a:p>
        </p:txBody>
      </p:sp>
    </p:spTree>
    <p:extLst>
      <p:ext uri="{BB962C8B-B14F-4D97-AF65-F5344CB8AC3E}">
        <p14:creationId xmlns:p14="http://schemas.microsoft.com/office/powerpoint/2010/main" val="394467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Certificate </a:t>
            </a:r>
            <a:r>
              <a:rPr lang="en-US" altLang="en-US" sz="2800" dirty="0" smtClean="0"/>
              <a:t>policies</a:t>
            </a:r>
            <a:endParaRPr lang="en-US" altLang="en-US" sz="2800" dirty="0" smtClean="0"/>
          </a:p>
          <a:p>
            <a:pPr lvl="1"/>
            <a:r>
              <a:rPr lang="en-US" altLang="en-US" dirty="0" smtClean="0"/>
              <a:t>Define </a:t>
            </a:r>
            <a:r>
              <a:rPr lang="en-US" altLang="en-US" dirty="0" smtClean="0"/>
              <a:t>what certificates do</a:t>
            </a:r>
          </a:p>
          <a:p>
            <a:pPr lvl="1">
              <a:buFontTx/>
              <a:buNone/>
            </a:pPr>
            <a:endParaRPr lang="en-US" altLang="en-US" dirty="0" smtClean="0"/>
          </a:p>
          <a:p>
            <a:r>
              <a:rPr lang="en-US" altLang="en-US" sz="2800" dirty="0" smtClean="0"/>
              <a:t>Certificate </a:t>
            </a:r>
            <a:r>
              <a:rPr lang="en-US" altLang="en-US" sz="2800" dirty="0"/>
              <a:t>p</a:t>
            </a:r>
            <a:r>
              <a:rPr lang="en-US" altLang="en-US" sz="2800" dirty="0" smtClean="0"/>
              <a:t>ractice statement </a:t>
            </a:r>
            <a:r>
              <a:rPr lang="en-US" altLang="en-US" sz="2800" dirty="0" smtClean="0"/>
              <a:t>(CPS)</a:t>
            </a:r>
          </a:p>
          <a:p>
            <a:pPr lvl="1"/>
            <a:r>
              <a:rPr lang="en-US" altLang="en-US" dirty="0" smtClean="0"/>
              <a:t>A </a:t>
            </a:r>
            <a:r>
              <a:rPr lang="en-US" altLang="en-US" dirty="0" smtClean="0"/>
              <a:t>detailed statement the CA uses to issue certificates and implement its </a:t>
            </a:r>
            <a:r>
              <a:rPr lang="en-US" altLang="en-US" dirty="0" smtClean="0"/>
              <a:t>policies</a:t>
            </a:r>
            <a:endParaRPr lang="en-US" altLang="en-US" dirty="0" smtClean="0"/>
          </a:p>
          <a:p>
            <a:pPr>
              <a:buFontTx/>
              <a:buNone/>
            </a:pPr>
            <a:endParaRPr lang="en-US" altLang="en-US" dirty="0" smtClean="0"/>
          </a:p>
        </p:txBody>
      </p:sp>
      <p:sp>
        <p:nvSpPr>
          <p:cNvPr id="20483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8: Cryptography</a:t>
            </a:r>
            <a:br>
              <a:rPr lang="en-US" altLang="en-US" smtClean="0"/>
            </a:b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3424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Certificate revocation</a:t>
            </a:r>
          </a:p>
          <a:p>
            <a:pPr lvl="1"/>
            <a:r>
              <a:rPr lang="en-US" altLang="en-US" dirty="0" smtClean="0"/>
              <a:t>The </a:t>
            </a:r>
            <a:r>
              <a:rPr lang="en-US" altLang="en-US" dirty="0" smtClean="0"/>
              <a:t>process of revoking a certificate before it expires</a:t>
            </a:r>
          </a:p>
          <a:p>
            <a:r>
              <a:rPr lang="en-US" altLang="en-US" sz="2800" dirty="0" smtClean="0"/>
              <a:t>Certificate </a:t>
            </a:r>
            <a:r>
              <a:rPr lang="en-US" altLang="en-US" sz="2800" dirty="0" smtClean="0"/>
              <a:t>revocation list </a:t>
            </a:r>
            <a:r>
              <a:rPr lang="en-US" altLang="en-US" sz="2800" dirty="0" smtClean="0"/>
              <a:t>(CRL)</a:t>
            </a:r>
          </a:p>
          <a:p>
            <a:r>
              <a:rPr lang="it-IT" altLang="en-US" sz="2800" dirty="0" smtClean="0"/>
              <a:t>Online Certificate Status Protocol (OCSP)</a:t>
            </a:r>
          </a:p>
          <a:p>
            <a:r>
              <a:rPr lang="en-US" altLang="en-US" sz="2800" i="1" dirty="0" smtClean="0"/>
              <a:t>Repository</a:t>
            </a:r>
          </a:p>
          <a:p>
            <a:pPr lvl="1"/>
            <a:r>
              <a:rPr lang="en-US" altLang="en-US" dirty="0" smtClean="0"/>
              <a:t>A </a:t>
            </a:r>
            <a:r>
              <a:rPr lang="en-US" altLang="en-US" dirty="0" smtClean="0"/>
              <a:t>database or database server where the certificates are stored</a:t>
            </a:r>
          </a:p>
          <a:p>
            <a:pPr>
              <a:buFontTx/>
              <a:buNone/>
            </a:pPr>
            <a:endParaRPr lang="en-US" altLang="en-US" i="1" dirty="0" smtClean="0"/>
          </a:p>
        </p:txBody>
      </p:sp>
      <p:sp>
        <p:nvSpPr>
          <p:cNvPr id="2150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Certificate Revocation</a:t>
            </a:r>
          </a:p>
        </p:txBody>
      </p:sp>
    </p:spTree>
    <p:extLst>
      <p:ext uri="{BB962C8B-B14F-4D97-AF65-F5344CB8AC3E}">
        <p14:creationId xmlns:p14="http://schemas.microsoft.com/office/powerpoint/2010/main" val="252000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Chapter 8: Cryptography</a:t>
            </a:r>
          </a:p>
        </p:txBody>
      </p:sp>
      <p:sp>
        <p:nvSpPr>
          <p:cNvPr id="307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Compare and contrast types of </a:t>
            </a:r>
            <a:r>
              <a:rPr lang="en-US" altLang="en-US" sz="2400" dirty="0" smtClean="0"/>
              <a:t>attacks</a:t>
            </a:r>
            <a:endParaRPr lang="en-US" altLang="en-US" sz="2400" dirty="0" smtClean="0"/>
          </a:p>
          <a:p>
            <a:r>
              <a:rPr lang="en-US" altLang="en-US" sz="2400" dirty="0"/>
              <a:t>Compare and contrast basic concepts </a:t>
            </a:r>
            <a:r>
              <a:rPr lang="en-US" altLang="en-US" sz="2400" dirty="0" smtClean="0"/>
              <a:t>of </a:t>
            </a:r>
            <a:r>
              <a:rPr lang="en-US" altLang="en-US" sz="2400" dirty="0" smtClean="0"/>
              <a:t>cryptography</a:t>
            </a:r>
            <a:endParaRPr lang="en-US" altLang="en-US" sz="2400" dirty="0" smtClean="0"/>
          </a:p>
          <a:p>
            <a:r>
              <a:rPr lang="en-US" altLang="en-US" sz="2400" dirty="0"/>
              <a:t>Explain cryptography algorithms and their </a:t>
            </a:r>
            <a:r>
              <a:rPr lang="en-US" altLang="en-US" sz="2400" dirty="0" smtClean="0"/>
              <a:t>basic </a:t>
            </a:r>
            <a:r>
              <a:rPr lang="en-US" altLang="en-US" sz="2400" dirty="0" smtClean="0"/>
              <a:t>characteristics</a:t>
            </a:r>
            <a:endParaRPr lang="en-US" altLang="en-US" sz="2400" dirty="0" smtClean="0"/>
          </a:p>
          <a:p>
            <a:r>
              <a:rPr lang="en-US" altLang="en-US" sz="2400" dirty="0"/>
              <a:t>Given a scenario, install and configure </a:t>
            </a:r>
            <a:r>
              <a:rPr lang="en-US" altLang="en-US" sz="2400" dirty="0" smtClean="0"/>
              <a:t>wireless security </a:t>
            </a:r>
            <a:r>
              <a:rPr lang="en-US" altLang="en-US" sz="2400" dirty="0" smtClean="0"/>
              <a:t>settings</a:t>
            </a:r>
            <a:endParaRPr lang="en-US" altLang="en-US" sz="2400" dirty="0" smtClean="0"/>
          </a:p>
          <a:p>
            <a:r>
              <a:rPr lang="en-US" altLang="en-US" sz="2400" dirty="0"/>
              <a:t>Given a scenario, implement public key </a:t>
            </a:r>
            <a:r>
              <a:rPr lang="en-US" altLang="en-US" sz="2400" dirty="0" smtClean="0"/>
              <a:t>infrastructure</a:t>
            </a:r>
            <a:endParaRPr lang="en-US" altLang="en-US" sz="2400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74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Four main types of trust models are used with </a:t>
            </a:r>
            <a:r>
              <a:rPr lang="en-US" altLang="en-US" dirty="0" smtClean="0"/>
              <a:t>PKI.</a:t>
            </a:r>
            <a:endParaRPr lang="en-US" altLang="en-US" dirty="0" smtClean="0"/>
          </a:p>
          <a:p>
            <a:pPr lvl="1"/>
            <a:r>
              <a:rPr lang="en-US" altLang="en-US" b="0" dirty="0" smtClean="0"/>
              <a:t>Hierarchical</a:t>
            </a:r>
            <a:endParaRPr lang="en-US" altLang="en-US" b="0" dirty="0" smtClean="0"/>
          </a:p>
          <a:p>
            <a:pPr lvl="1"/>
            <a:r>
              <a:rPr lang="en-US" altLang="en-US" b="0" dirty="0" smtClean="0"/>
              <a:t>Bridge</a:t>
            </a:r>
            <a:endParaRPr lang="en-US" altLang="en-US" b="0" dirty="0" smtClean="0"/>
          </a:p>
          <a:p>
            <a:pPr lvl="1"/>
            <a:r>
              <a:rPr lang="en-US" altLang="en-US" b="0" dirty="0" smtClean="0"/>
              <a:t>Mesh</a:t>
            </a:r>
            <a:endParaRPr lang="en-US" altLang="en-US" b="0" dirty="0" smtClean="0"/>
          </a:p>
          <a:p>
            <a:pPr lvl="1"/>
            <a:r>
              <a:rPr lang="en-US" altLang="en-US" b="0" dirty="0" smtClean="0"/>
              <a:t>Hybrid </a:t>
            </a:r>
            <a:endParaRPr lang="en-US" altLang="en-US" b="0" dirty="0" smtClean="0"/>
          </a:p>
        </p:txBody>
      </p:sp>
      <p:sp>
        <p:nvSpPr>
          <p:cNvPr id="2253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Trust Models</a:t>
            </a:r>
          </a:p>
        </p:txBody>
      </p:sp>
    </p:spTree>
    <p:extLst>
      <p:ext uri="{BB962C8B-B14F-4D97-AF65-F5344CB8AC3E}">
        <p14:creationId xmlns:p14="http://schemas.microsoft.com/office/powerpoint/2010/main" val="125636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i="1" dirty="0" smtClean="0"/>
              <a:t>Hierarchical </a:t>
            </a:r>
            <a:r>
              <a:rPr lang="en-US" altLang="en-US" sz="1800" i="1" dirty="0" smtClean="0"/>
              <a:t>trust model</a:t>
            </a:r>
          </a:p>
          <a:p>
            <a:pPr lvl="1"/>
            <a:r>
              <a:rPr lang="en-US" altLang="en-US" sz="1800" dirty="0" smtClean="0"/>
              <a:t>Also </a:t>
            </a:r>
            <a:r>
              <a:rPr lang="en-US" altLang="en-US" sz="1800" dirty="0" smtClean="0"/>
              <a:t>known as a </a:t>
            </a:r>
            <a:r>
              <a:rPr lang="en-US" altLang="en-US" sz="1800" i="1" dirty="0" smtClean="0"/>
              <a:t>tree; a </a:t>
            </a:r>
            <a:r>
              <a:rPr lang="en-US" altLang="en-US" sz="1800" i="1" dirty="0" smtClean="0"/>
              <a:t>root CA at the top provides all the </a:t>
            </a:r>
            <a:r>
              <a:rPr lang="en-US" altLang="en-US" sz="1800" dirty="0" smtClean="0"/>
              <a:t>information</a:t>
            </a:r>
          </a:p>
          <a:p>
            <a:pPr lvl="1">
              <a:buFontTx/>
              <a:buNone/>
            </a:pPr>
            <a:endParaRPr lang="en-US" altLang="en-US" sz="1800" i="1" dirty="0" smtClean="0"/>
          </a:p>
          <a:p>
            <a:r>
              <a:rPr lang="en-US" altLang="en-US" sz="1800" i="1" dirty="0" err="1" smtClean="0"/>
              <a:t>Nridge</a:t>
            </a:r>
            <a:r>
              <a:rPr lang="en-US" altLang="en-US" sz="1800" i="1" dirty="0" smtClean="0"/>
              <a:t> </a:t>
            </a:r>
            <a:r>
              <a:rPr lang="en-US" altLang="en-US" sz="1800" i="1" dirty="0" smtClean="0"/>
              <a:t>trust model</a:t>
            </a:r>
          </a:p>
          <a:p>
            <a:pPr lvl="1"/>
            <a:r>
              <a:rPr lang="en-US" altLang="en-US" sz="1800" dirty="0" smtClean="0"/>
              <a:t>A </a:t>
            </a:r>
            <a:r>
              <a:rPr lang="en-US" altLang="en-US" sz="1800" dirty="0" smtClean="0"/>
              <a:t>peer-to-peer relationship exists between the root CAs</a:t>
            </a:r>
            <a:endParaRPr lang="en-US" altLang="en-US" sz="1800" i="1" dirty="0" smtClean="0"/>
          </a:p>
          <a:p>
            <a:pPr lvl="1"/>
            <a:endParaRPr lang="en-US" altLang="en-US" sz="1800" i="1" dirty="0" smtClean="0"/>
          </a:p>
          <a:p>
            <a:r>
              <a:rPr lang="en-US" altLang="en-US" sz="1800" i="1" dirty="0" smtClean="0"/>
              <a:t>Mesh </a:t>
            </a:r>
            <a:r>
              <a:rPr lang="en-US" altLang="en-US" sz="1800" i="1" dirty="0" smtClean="0"/>
              <a:t>trust model</a:t>
            </a:r>
          </a:p>
          <a:p>
            <a:pPr lvl="1"/>
            <a:r>
              <a:rPr lang="en-US" altLang="en-US" sz="1800" dirty="0" smtClean="0"/>
              <a:t>Expands </a:t>
            </a:r>
            <a:r>
              <a:rPr lang="en-US" altLang="en-US" sz="1800" dirty="0" smtClean="0"/>
              <a:t>the concepts of the bridge model by supporting multiple paths and multiple root CAs</a:t>
            </a:r>
          </a:p>
          <a:p>
            <a:pPr lvl="1">
              <a:buFontTx/>
              <a:buNone/>
            </a:pPr>
            <a:endParaRPr lang="en-US" altLang="en-US" sz="1800" i="1" dirty="0" smtClean="0"/>
          </a:p>
          <a:p>
            <a:r>
              <a:rPr lang="en-US" altLang="en-US" sz="1800" i="1" dirty="0" smtClean="0"/>
              <a:t>Hybrid </a:t>
            </a:r>
            <a:r>
              <a:rPr lang="en-US" altLang="en-US" sz="1800" i="1" dirty="0" smtClean="0"/>
              <a:t>trust model</a:t>
            </a:r>
          </a:p>
          <a:p>
            <a:pPr lvl="1"/>
            <a:r>
              <a:rPr lang="en-US" altLang="en-US" sz="1800" dirty="0" smtClean="0"/>
              <a:t>Can </a:t>
            </a:r>
            <a:r>
              <a:rPr lang="en-US" altLang="en-US" sz="1800" dirty="0" smtClean="0"/>
              <a:t>use the capabilities of any or all of the structures discussed in the previous sections</a:t>
            </a:r>
          </a:p>
        </p:txBody>
      </p:sp>
      <p:sp>
        <p:nvSpPr>
          <p:cNvPr id="2355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Trust Models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781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An Overview of Cryptography</a:t>
            </a:r>
          </a:p>
        </p:txBody>
      </p:sp>
      <p:sp>
        <p:nvSpPr>
          <p:cNvPr id="409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 smtClean="0"/>
              <a:t>Cryptography is a field almost as old as humankind.</a:t>
            </a:r>
          </a:p>
          <a:p>
            <a:r>
              <a:rPr lang="en-US" altLang="en-US" sz="2000" dirty="0" smtClean="0"/>
              <a:t>Parts of:</a:t>
            </a:r>
          </a:p>
          <a:p>
            <a:pPr lvl="1"/>
            <a:r>
              <a:rPr lang="en-US" altLang="en-US" sz="2000" dirty="0" smtClean="0"/>
              <a:t>Understanding </a:t>
            </a:r>
            <a:r>
              <a:rPr lang="en-US" altLang="en-US" sz="2000" dirty="0" smtClean="0"/>
              <a:t>nonmathematical cryptography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Substitution </a:t>
            </a:r>
            <a:r>
              <a:rPr lang="en-US" altLang="en-US" sz="2000" dirty="0" smtClean="0"/>
              <a:t>ciphers</a:t>
            </a:r>
            <a:endParaRPr lang="en-US" altLang="en-US" sz="2000" dirty="0" smtClean="0"/>
          </a:p>
          <a:p>
            <a:pPr lvl="2"/>
            <a:r>
              <a:rPr lang="en-US" altLang="en-US" sz="2000" dirty="0" smtClean="0"/>
              <a:t>A type </a:t>
            </a:r>
            <a:r>
              <a:rPr lang="en-US" altLang="en-US" sz="2000" dirty="0" smtClean="0"/>
              <a:t>of coding or ciphering system that changes one character or symbol into </a:t>
            </a:r>
            <a:r>
              <a:rPr lang="en-US" altLang="en-US" sz="2000" dirty="0" smtClean="0"/>
              <a:t>another</a:t>
            </a:r>
            <a:endParaRPr lang="en-US" altLang="en-US" sz="2000" b="1" dirty="0" smtClean="0"/>
          </a:p>
          <a:p>
            <a:pPr lvl="1"/>
            <a:r>
              <a:rPr lang="en-US" altLang="en-US" sz="2000" dirty="0" smtClean="0"/>
              <a:t> Transposition </a:t>
            </a:r>
            <a:r>
              <a:rPr lang="en-US" altLang="en-US" sz="2000" dirty="0" smtClean="0"/>
              <a:t>ciphers </a:t>
            </a:r>
            <a:r>
              <a:rPr lang="en-US" altLang="en-US" sz="2000" dirty="0" smtClean="0"/>
              <a:t>(transportation code)</a:t>
            </a:r>
          </a:p>
          <a:p>
            <a:pPr lvl="2"/>
            <a:r>
              <a:rPr lang="en-US" altLang="en-US" sz="2000" dirty="0" smtClean="0"/>
              <a:t>Involves </a:t>
            </a:r>
            <a:r>
              <a:rPr lang="en-US" altLang="en-US" sz="2000" dirty="0" smtClean="0"/>
              <a:t>transposing or scrambling the letters in a certain </a:t>
            </a:r>
            <a:r>
              <a:rPr lang="en-US" altLang="en-US" sz="2000" dirty="0" smtClean="0"/>
              <a:t>manner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4715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Chapter 8: Cryptography</a:t>
            </a:r>
            <a:endParaRPr lang="en-US" altLang="en-US" sz="4000" b="0" smtClean="0"/>
          </a:p>
        </p:txBody>
      </p:sp>
      <p:sp>
        <p:nvSpPr>
          <p:cNvPr id="5123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000" dirty="0" smtClean="0"/>
              <a:t>Steganography</a:t>
            </a:r>
          </a:p>
          <a:p>
            <a:pPr lvl="1"/>
            <a:r>
              <a:rPr lang="en-US" altLang="en-US" sz="2000" dirty="0" smtClean="0"/>
              <a:t>The </a:t>
            </a:r>
            <a:r>
              <a:rPr lang="en-US" altLang="en-US" sz="2000" dirty="0" smtClean="0"/>
              <a:t>process of hiding a message in a medium such as a digital image, audio file, or other </a:t>
            </a:r>
            <a:r>
              <a:rPr lang="en-US" altLang="en-US" sz="2000" dirty="0" smtClean="0"/>
              <a:t>file</a:t>
            </a:r>
            <a:endParaRPr lang="en-US" altLang="en-US" sz="2000" dirty="0" smtClean="0"/>
          </a:p>
          <a:p>
            <a:r>
              <a:rPr lang="en-US" altLang="en-US" sz="2000" dirty="0" smtClean="0"/>
              <a:t>Hybrid </a:t>
            </a:r>
            <a:r>
              <a:rPr lang="en-US" altLang="en-US" sz="2000" dirty="0" smtClean="0"/>
              <a:t>systems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Best when two </a:t>
            </a:r>
            <a:r>
              <a:rPr lang="en-US" altLang="en-US" sz="2000" dirty="0" smtClean="0"/>
              <a:t>or more of these methods of </a:t>
            </a:r>
            <a:r>
              <a:rPr lang="en-US" altLang="en-US" sz="2000" dirty="0" smtClean="0"/>
              <a:t>nonmathematical cryptography are combined</a:t>
            </a:r>
            <a:endParaRPr lang="en-US" altLang="en-US" sz="2000" dirty="0" smtClean="0"/>
          </a:p>
          <a:p>
            <a:r>
              <a:rPr lang="en-US" altLang="en-US" sz="2000" dirty="0" smtClean="0"/>
              <a:t>Mathematical cryptography</a:t>
            </a:r>
          </a:p>
          <a:p>
            <a:pPr lvl="1"/>
            <a:r>
              <a:rPr lang="en-US" altLang="en-US" sz="2000" dirty="0" smtClean="0"/>
              <a:t>Deals </a:t>
            </a:r>
            <a:r>
              <a:rPr lang="en-US" altLang="en-US" sz="2000" dirty="0" smtClean="0"/>
              <a:t>with using mathematical processes on characters or </a:t>
            </a:r>
            <a:r>
              <a:rPr lang="en-US" altLang="en-US" sz="2000" dirty="0" smtClean="0"/>
              <a:t>messages</a:t>
            </a:r>
            <a:endParaRPr lang="en-US" altLang="en-US" sz="2000" dirty="0" smtClean="0"/>
          </a:p>
          <a:p>
            <a:r>
              <a:rPr lang="en-US" altLang="en-US" sz="2000" dirty="0"/>
              <a:t>Hashing</a:t>
            </a:r>
          </a:p>
          <a:p>
            <a:pPr lvl="1"/>
            <a:r>
              <a:rPr lang="en-US" altLang="en-US" sz="2000" dirty="0" smtClean="0"/>
              <a:t>Refers </a:t>
            </a:r>
            <a:r>
              <a:rPr lang="en-US" altLang="en-US" sz="2000" dirty="0" smtClean="0"/>
              <a:t>to performing a calculation on a message and converting it into a numeric hash </a:t>
            </a:r>
            <a:r>
              <a:rPr lang="en-US" altLang="en-US" sz="2000" dirty="0" smtClean="0"/>
              <a:t>value</a:t>
            </a:r>
            <a:endParaRPr lang="en-US" altLang="en-US" sz="2000" dirty="0" smtClean="0"/>
          </a:p>
          <a:p>
            <a:pPr lvl="1">
              <a:buFontTx/>
              <a:buNone/>
            </a:pP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79907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smtClean="0"/>
              <a:t>Working with Symmetric Algorithms</a:t>
            </a:r>
          </a:p>
        </p:txBody>
      </p:sp>
      <p:sp>
        <p:nvSpPr>
          <p:cNvPr id="614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0" dirty="0" smtClean="0"/>
              <a:t>Symmetric algorithms require both ends of an encrypted message to have the same key and processing algorithms.</a:t>
            </a:r>
          </a:p>
          <a:p>
            <a:r>
              <a:rPr lang="en-US" altLang="en-US" sz="2400" dirty="0" smtClean="0"/>
              <a:t>Some </a:t>
            </a:r>
            <a:r>
              <a:rPr lang="en-US" altLang="en-US" sz="2400" dirty="0" smtClean="0"/>
              <a:t>common standards </a:t>
            </a:r>
            <a:r>
              <a:rPr lang="en-US" altLang="en-US" sz="2400" dirty="0" smtClean="0"/>
              <a:t>that use </a:t>
            </a:r>
            <a:r>
              <a:rPr lang="en-US" altLang="en-US" sz="2400" dirty="0" smtClean="0"/>
              <a:t>symmetric algorithms are the following:</a:t>
            </a:r>
            <a:endParaRPr lang="en-US" altLang="en-US" sz="2400" dirty="0" smtClean="0"/>
          </a:p>
          <a:p>
            <a:pPr lvl="1"/>
            <a:r>
              <a:rPr lang="en-US" altLang="en-US" sz="2000" i="1" dirty="0" smtClean="0"/>
              <a:t>Data Encryption Standard (DES)</a:t>
            </a:r>
          </a:p>
          <a:p>
            <a:pPr lvl="1"/>
            <a:r>
              <a:rPr lang="en-US" altLang="en-US" sz="2000" i="1" dirty="0" smtClean="0"/>
              <a:t>Triple-DES (3DES)</a:t>
            </a:r>
          </a:p>
          <a:p>
            <a:pPr lvl="1"/>
            <a:r>
              <a:rPr lang="en-US" altLang="en-US" sz="2000" i="1" dirty="0" smtClean="0"/>
              <a:t>Advanced Encryption Standard (AES)</a:t>
            </a:r>
          </a:p>
          <a:p>
            <a:pPr lvl="1"/>
            <a:r>
              <a:rPr lang="en-US" altLang="en-US" sz="2000" i="1" dirty="0" smtClean="0"/>
              <a:t>CAST</a:t>
            </a:r>
          </a:p>
          <a:p>
            <a:pPr lvl="1"/>
            <a:r>
              <a:rPr lang="en-US" altLang="en-US" sz="2000" i="1" dirty="0" err="1" smtClean="0"/>
              <a:t>GOST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77895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smtClean="0"/>
              <a:t>Working with Asymmetric Algorithms</a:t>
            </a:r>
          </a:p>
        </p:txBody>
      </p:sp>
      <p:sp>
        <p:nvSpPr>
          <p:cNvPr id="717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0" smtClean="0"/>
              <a:t>Asymmetric algorithms use two keys to encrypt and decrypt data.</a:t>
            </a:r>
          </a:p>
          <a:p>
            <a:pPr lvl="1"/>
            <a:r>
              <a:rPr lang="en-US" altLang="en-US" sz="2000" i="1" smtClean="0"/>
              <a:t>Public key</a:t>
            </a:r>
          </a:p>
          <a:p>
            <a:pPr lvl="1"/>
            <a:r>
              <a:rPr lang="en-US" altLang="en-US" sz="2000" i="1" smtClean="0"/>
              <a:t>Private key</a:t>
            </a:r>
          </a:p>
        </p:txBody>
      </p:sp>
    </p:spTree>
    <p:extLst>
      <p:ext uri="{BB962C8B-B14F-4D97-AF65-F5344CB8AC3E}">
        <p14:creationId xmlns:p14="http://schemas.microsoft.com/office/powerpoint/2010/main" val="201671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Chapter 8: Cryptography</a:t>
            </a: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dirty="0" smtClean="0"/>
              <a:t>Cryptographic algorithms</a:t>
            </a:r>
          </a:p>
          <a:p>
            <a:pPr lvl="1"/>
            <a:r>
              <a:rPr lang="en-US" altLang="en-US" sz="2400" dirty="0" smtClean="0"/>
              <a:t>Are </a:t>
            </a:r>
            <a:r>
              <a:rPr lang="en-US" altLang="en-US" sz="2400" dirty="0" smtClean="0"/>
              <a:t>used to encode a message from its unencrypted or clear-text state into an encrypted </a:t>
            </a:r>
            <a:r>
              <a:rPr lang="en-US" altLang="en-US" sz="2400" dirty="0" smtClean="0"/>
              <a:t>message</a:t>
            </a:r>
            <a:endParaRPr lang="en-US" altLang="en-US" sz="2400" i="1" dirty="0" smtClean="0"/>
          </a:p>
          <a:p>
            <a:r>
              <a:rPr lang="en-US" altLang="en-US" sz="2400" dirty="0" smtClean="0"/>
              <a:t>Hashing</a:t>
            </a:r>
          </a:p>
          <a:p>
            <a:pPr lvl="1"/>
            <a:r>
              <a:rPr lang="en-US" altLang="en-US" sz="2400" dirty="0" smtClean="0"/>
              <a:t>The </a:t>
            </a:r>
            <a:r>
              <a:rPr lang="en-US" altLang="en-US" sz="2400" dirty="0" smtClean="0"/>
              <a:t>process of converting a message, or data, into a numeric </a:t>
            </a:r>
            <a:r>
              <a:rPr lang="en-US" altLang="en-US" sz="2400" dirty="0" smtClean="0"/>
              <a:t>value</a:t>
            </a:r>
            <a:endParaRPr lang="en-US" altLang="en-US" sz="2400" i="1" dirty="0" smtClean="0"/>
          </a:p>
          <a:p>
            <a:r>
              <a:rPr lang="en-US" altLang="en-US" sz="2400" dirty="0" smtClean="0"/>
              <a:t>Secure Hash Algorithm (SHA)</a:t>
            </a:r>
          </a:p>
          <a:p>
            <a:r>
              <a:rPr lang="en-US" altLang="en-US" sz="2400" dirty="0" smtClean="0"/>
              <a:t>Message Digest Algorithm (MD)</a:t>
            </a:r>
          </a:p>
          <a:p>
            <a:r>
              <a:rPr lang="en-US" altLang="en-US" sz="2400" dirty="0" smtClean="0"/>
              <a:t>Rainbow </a:t>
            </a:r>
            <a:r>
              <a:rPr lang="en-US" altLang="en-US" sz="2400" dirty="0" smtClean="0"/>
              <a:t>tables </a:t>
            </a:r>
            <a:r>
              <a:rPr lang="en-US" altLang="en-US" sz="2400" dirty="0" smtClean="0"/>
              <a:t>and </a:t>
            </a:r>
            <a:r>
              <a:rPr lang="en-US" altLang="en-US" sz="2400" dirty="0" smtClean="0"/>
              <a:t>salt</a:t>
            </a:r>
            <a:endParaRPr lang="en-US" altLang="en-US" sz="2400" dirty="0" smtClean="0"/>
          </a:p>
          <a:p>
            <a:r>
              <a:rPr lang="en-US" altLang="en-US" sz="2400" dirty="0" smtClean="0"/>
              <a:t>Key </a:t>
            </a:r>
            <a:r>
              <a:rPr lang="en-US" altLang="en-US" sz="2400" dirty="0" smtClean="0"/>
              <a:t>stretching</a:t>
            </a:r>
            <a:endParaRPr lang="en-US" altLang="en-US" sz="2400" dirty="0" smtClean="0"/>
          </a:p>
          <a:p>
            <a:pPr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757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Code-Breaking </a:t>
            </a:r>
            <a:r>
              <a:rPr lang="en-US" altLang="en-US" sz="4000" dirty="0" smtClean="0"/>
              <a:t>Techniques</a:t>
            </a:r>
          </a:p>
        </p:txBody>
      </p:sp>
      <p:sp>
        <p:nvSpPr>
          <p:cNvPr id="9219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000" dirty="0" smtClean="0"/>
              <a:t>Frequency </a:t>
            </a:r>
            <a:r>
              <a:rPr lang="en-US" altLang="en-US" sz="2000" dirty="0" smtClean="0"/>
              <a:t>analysis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Involves </a:t>
            </a:r>
            <a:r>
              <a:rPr lang="en-US" altLang="en-US" sz="2000" dirty="0" smtClean="0"/>
              <a:t>looking at blocks of an encrypted message to determine if any common patterns </a:t>
            </a:r>
            <a:r>
              <a:rPr lang="en-US" altLang="en-US" sz="2000" dirty="0" smtClean="0"/>
              <a:t>exist</a:t>
            </a:r>
            <a:endParaRPr lang="en-US" altLang="en-US" sz="2000" dirty="0" smtClean="0"/>
          </a:p>
          <a:p>
            <a:r>
              <a:rPr lang="en-US" altLang="en-US" sz="2000" dirty="0" smtClean="0"/>
              <a:t>Algorithm </a:t>
            </a:r>
            <a:r>
              <a:rPr lang="en-US" altLang="en-US" sz="2000" dirty="0" smtClean="0"/>
              <a:t>errors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A </a:t>
            </a:r>
            <a:r>
              <a:rPr lang="en-US" altLang="en-US" sz="2000" dirty="0" smtClean="0"/>
              <a:t>method or set of instructions used to perform a task or </a:t>
            </a:r>
            <a:r>
              <a:rPr lang="en-US" altLang="en-US" sz="2000" dirty="0" smtClean="0"/>
              <a:t>instruction</a:t>
            </a:r>
            <a:endParaRPr lang="en-US" altLang="en-US" sz="2000" dirty="0" smtClean="0"/>
          </a:p>
          <a:p>
            <a:r>
              <a:rPr lang="en-US" altLang="en-US" sz="2000" dirty="0" smtClean="0"/>
              <a:t>Brute-force attacks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Can </a:t>
            </a:r>
            <a:r>
              <a:rPr lang="en-US" altLang="en-US" sz="2000" dirty="0" smtClean="0"/>
              <a:t>be accomplished by applying every possible combination of characters that could be the </a:t>
            </a:r>
            <a:r>
              <a:rPr lang="en-US" altLang="en-US" sz="2000" dirty="0" smtClean="0"/>
              <a:t>key</a:t>
            </a:r>
            <a:endParaRPr lang="en-US" altLang="en-US" sz="2000" dirty="0" smtClean="0"/>
          </a:p>
          <a:p>
            <a:r>
              <a:rPr lang="en-US" altLang="en-US" sz="2000" dirty="0" smtClean="0"/>
              <a:t>Exploiting </a:t>
            </a:r>
            <a:r>
              <a:rPr lang="en-US" altLang="en-US" sz="2000" dirty="0" smtClean="0"/>
              <a:t>human error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One </a:t>
            </a:r>
            <a:r>
              <a:rPr lang="en-US" altLang="en-US" sz="2000" dirty="0" smtClean="0"/>
              <a:t>of the major causes of encryption </a:t>
            </a:r>
            <a:r>
              <a:rPr lang="en-US" altLang="en-US" sz="2000" dirty="0" smtClean="0"/>
              <a:t>vulnerabilities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36408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Chapter 8: Cryptography</a:t>
            </a:r>
          </a:p>
        </p:txBody>
      </p:sp>
      <p:sp>
        <p:nvSpPr>
          <p:cNvPr id="1024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Cryptographic system</a:t>
            </a:r>
          </a:p>
          <a:p>
            <a:pPr lvl="1"/>
            <a:r>
              <a:rPr lang="en-US" altLang="en-US" dirty="0" smtClean="0"/>
              <a:t>A cryptographic system is a system, method, or process that is used to provide encryption and decryption.</a:t>
            </a:r>
          </a:p>
          <a:p>
            <a:r>
              <a:rPr lang="en-US" altLang="en-US" sz="2400" dirty="0" smtClean="0"/>
              <a:t>Confidentiality and </a:t>
            </a:r>
            <a:r>
              <a:rPr lang="en-US" altLang="en-US" sz="2400" dirty="0" smtClean="0"/>
              <a:t>strength</a:t>
            </a:r>
            <a:endParaRPr lang="en-US" altLang="en-US" sz="2400" dirty="0" smtClean="0"/>
          </a:p>
          <a:p>
            <a:r>
              <a:rPr lang="en-US" altLang="en-US" sz="2400" dirty="0" smtClean="0"/>
              <a:t>Integrity</a:t>
            </a:r>
          </a:p>
          <a:p>
            <a:r>
              <a:rPr lang="en-US" altLang="en-US" sz="2400" dirty="0" smtClean="0"/>
              <a:t>Digital </a:t>
            </a:r>
            <a:r>
              <a:rPr lang="en-US" altLang="en-US" sz="2400" dirty="0"/>
              <a:t>s</a:t>
            </a:r>
            <a:r>
              <a:rPr lang="en-US" altLang="en-US" sz="2400" dirty="0" smtClean="0"/>
              <a:t>ignatures</a:t>
            </a:r>
            <a:endParaRPr lang="en-US" altLang="en-US" sz="2400" dirty="0" smtClean="0"/>
          </a:p>
          <a:p>
            <a:r>
              <a:rPr lang="en-US" altLang="en-US" sz="2400" dirty="0" smtClean="0"/>
              <a:t>Authentication</a:t>
            </a:r>
          </a:p>
          <a:p>
            <a:r>
              <a:rPr lang="en-US" altLang="en-US" sz="2400" dirty="0" smtClean="0"/>
              <a:t>Nonrepudiation</a:t>
            </a:r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969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976</Words>
  <Application>Microsoft Office PowerPoint</Application>
  <PresentationFormat>On-screen Show (4:3)</PresentationFormat>
  <Paragraphs>173</Paragraphs>
  <Slides>21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CompTIA Security+ Study Guide (SY0-501)</vt:lpstr>
      <vt:lpstr>Chapter 8: Cryptography</vt:lpstr>
      <vt:lpstr>An Overview of Cryptography</vt:lpstr>
      <vt:lpstr>Chapter 8: Cryptography</vt:lpstr>
      <vt:lpstr>Working with Symmetric Algorithms</vt:lpstr>
      <vt:lpstr>Working with Asymmetric Algorithms</vt:lpstr>
      <vt:lpstr>Chapter 8: Cryptography</vt:lpstr>
      <vt:lpstr>Code-Breaking Techniques</vt:lpstr>
      <vt:lpstr>Chapter 8: Cryptography</vt:lpstr>
      <vt:lpstr>Origins of Encryption Standards</vt:lpstr>
      <vt:lpstr> Public-Key Infrastructure X.509/Public-Key Cryptography Standards</vt:lpstr>
      <vt:lpstr>Chapter 8: Cryptography</vt:lpstr>
      <vt:lpstr>Chapter 8: Cryptography</vt:lpstr>
      <vt:lpstr>Chapter 8: Cryptography</vt:lpstr>
      <vt:lpstr>Public Key Infrastructure</vt:lpstr>
      <vt:lpstr>Chapter 8: Cryptography </vt:lpstr>
      <vt:lpstr>Implementing Certificates</vt:lpstr>
      <vt:lpstr>Chapter 8: Cryptography </vt:lpstr>
      <vt:lpstr>Certificate Revocation</vt:lpstr>
      <vt:lpstr>Trust Models</vt:lpstr>
      <vt:lpstr>Trust Models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6</cp:revision>
  <dcterms:created xsi:type="dcterms:W3CDTF">2013-06-05T20:52:46Z</dcterms:created>
  <dcterms:modified xsi:type="dcterms:W3CDTF">2017-10-18T18:28:42Z</dcterms:modified>
</cp:coreProperties>
</file>