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8" r:id="rId2"/>
    <p:sldId id="259" r:id="rId3"/>
    <p:sldId id="272" r:id="rId4"/>
    <p:sldId id="273" r:id="rId5"/>
    <p:sldId id="274" r:id="rId6"/>
    <p:sldId id="275" r:id="rId7"/>
    <p:sldId id="276" r:id="rId8"/>
    <p:sldId id="277" r:id="rId9"/>
    <p:sldId id="260" r:id="rId10"/>
    <p:sldId id="261" r:id="rId11"/>
    <p:sldId id="262" r:id="rId12"/>
    <p:sldId id="263" r:id="rId13"/>
    <p:sldId id="264" r:id="rId14"/>
    <p:sldId id="265"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C6700C-B151-4D75-BD2D-82E309B50341}" type="datetimeFigureOut">
              <a:rPr lang="en-US" smtClean="0"/>
              <a:t>10/18/2017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44C6F6-B83A-48FD-B770-03BA7551FE25}" type="slidenum">
              <a:rPr lang="en-US" smtClean="0"/>
              <a:t>‹#›</a:t>
            </a:fld>
            <a:endParaRPr lang="en-US"/>
          </a:p>
        </p:txBody>
      </p:sp>
    </p:spTree>
    <p:extLst>
      <p:ext uri="{BB962C8B-B14F-4D97-AF65-F5344CB8AC3E}">
        <p14:creationId xmlns:p14="http://schemas.microsoft.com/office/powerpoint/2010/main" val="3484254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FDDD286B-A8FB-48F8-BBDF-387F783F3206}" type="slidenum">
              <a:rPr lang="en-US" altLang="en-US" sz="1200" smtClean="0"/>
              <a:pPr/>
              <a:t>1</a:t>
            </a:fld>
            <a:endParaRPr lang="en-US" altLang="en-US" sz="120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36320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8891A651-B7B9-4028-8DC0-E2C4BE593E17}" type="slidenum">
              <a:rPr lang="en-US" altLang="en-US" sz="1200" smtClean="0"/>
              <a:pPr/>
              <a:t>16</a:t>
            </a:fld>
            <a:endParaRPr lang="en-US" altLang="en-US" sz="1200" smtClean="0"/>
          </a:p>
        </p:txBody>
      </p:sp>
    </p:spTree>
    <p:extLst>
      <p:ext uri="{BB962C8B-B14F-4D97-AF65-F5344CB8AC3E}">
        <p14:creationId xmlns:p14="http://schemas.microsoft.com/office/powerpoint/2010/main" val="2668009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0C00A2AE-3462-4D47-B7C1-47F12C881956}" type="slidenum">
              <a:rPr lang="en-US" altLang="en-US" sz="1200" smtClean="0"/>
              <a:pPr/>
              <a:t>2</a:t>
            </a:fld>
            <a:endParaRPr lang="en-US" altLang="en-US" sz="1200"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60187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257D5CBD-B9C5-43EC-9F79-2A14814A8B55}" type="slidenum">
              <a:rPr lang="en-US" altLang="en-US" sz="1200" smtClean="0"/>
              <a:pPr/>
              <a:t>9</a:t>
            </a:fld>
            <a:endParaRPr lang="en-US" altLang="en-US" sz="1200"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38405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B772EDCE-4C8F-431A-B34C-A7DA6BCA8EBC}" type="slidenum">
              <a:rPr lang="en-US" altLang="en-US" sz="1200" smtClean="0"/>
              <a:pPr/>
              <a:t>10</a:t>
            </a:fld>
            <a:endParaRPr lang="en-US" altLang="en-US" sz="1200"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598634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9C7A66E4-F9B2-497A-9EAD-893C68D1399B}" type="slidenum">
              <a:rPr lang="en-US" altLang="en-US" sz="1200" smtClean="0"/>
              <a:pPr/>
              <a:t>11</a:t>
            </a:fld>
            <a:endParaRPr lang="en-US" altLang="en-US" sz="120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159525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440D25BB-0362-4C6E-BF3A-735C9C2FB22B}" type="slidenum">
              <a:rPr lang="en-US" altLang="en-US" sz="1200" smtClean="0"/>
              <a:pPr/>
              <a:t>12</a:t>
            </a:fld>
            <a:endParaRPr lang="en-US" altLang="en-US" sz="120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31192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B9F7E64B-D487-4E84-A696-7CF9ACAB0EA9}" type="slidenum">
              <a:rPr lang="en-US" altLang="en-US" sz="1200" smtClean="0"/>
              <a:pPr/>
              <a:t>13</a:t>
            </a:fld>
            <a:endParaRPr lang="en-US" altLang="en-US" sz="1200"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52913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D79F958E-81A8-4924-8C9A-F008447FB8F5}" type="slidenum">
              <a:rPr lang="en-US" altLang="en-US" sz="1200" smtClean="0"/>
              <a:pPr/>
              <a:t>14</a:t>
            </a:fld>
            <a:endParaRPr lang="en-US" altLang="en-US" sz="120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09002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defRPr>
            </a:lvl1pPr>
            <a:lvl2pPr marL="742950" indent="-285750">
              <a:defRPr sz="2400">
                <a:solidFill>
                  <a:schemeClr val="tx1"/>
                </a:solidFill>
                <a:latin typeface="Times New Roman" charset="0"/>
              </a:defRPr>
            </a:lvl2pPr>
            <a:lvl3pPr marL="1143000" indent="-228600">
              <a:defRPr sz="2400">
                <a:solidFill>
                  <a:schemeClr val="tx1"/>
                </a:solidFill>
                <a:latin typeface="Times New Roman" charset="0"/>
              </a:defRPr>
            </a:lvl3pPr>
            <a:lvl4pPr marL="1600200" indent="-228600">
              <a:defRPr sz="2400">
                <a:solidFill>
                  <a:schemeClr val="tx1"/>
                </a:solidFill>
                <a:latin typeface="Times New Roman" charset="0"/>
              </a:defRPr>
            </a:lvl4pPr>
            <a:lvl5pPr marL="2057400" indent="-22860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fld id="{CDE0C98E-54ED-42BE-BC29-C1F706C85395}" type="slidenum">
              <a:rPr lang="en-US" altLang="en-US" sz="1200" smtClean="0"/>
              <a:pPr/>
              <a:t>15</a:t>
            </a:fld>
            <a:endParaRPr lang="en-US" altLang="en-US" sz="120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476755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C00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2589D81E-C9EA-4359-B926-F4C2977B0011}" type="datetimeFigureOut">
              <a:rPr lang="en-US" smtClean="0"/>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1A4B1-F47F-41B7-8B82-B81D0023B6F2}" type="slidenum">
              <a:rPr lang="en-US" smtClean="0"/>
              <a:t>‹#›</a:t>
            </a:fld>
            <a:endParaRPr lang="en-US"/>
          </a:p>
        </p:txBody>
      </p:sp>
      <p:sp>
        <p:nvSpPr>
          <p:cNvPr id="7" name="Rectangle 5"/>
          <p:cNvSpPr>
            <a:spLocks noChangeArrowheads="1"/>
          </p:cNvSpPr>
          <p:nvPr userDrawn="1"/>
        </p:nvSpPr>
        <p:spPr bwMode="auto">
          <a:xfrm>
            <a:off x="-9525" y="0"/>
            <a:ext cx="9144000" cy="685800"/>
          </a:xfrm>
          <a:prstGeom prst="rect">
            <a:avLst/>
          </a:prstGeom>
          <a:solidFill>
            <a:schemeClr val="tx1"/>
          </a:solidFill>
          <a:ln w="9525">
            <a:solidFill>
              <a:schemeClr val="tx1"/>
            </a:solidFill>
            <a:miter lim="800000"/>
            <a:headEnd/>
            <a:tailEnd/>
          </a:ln>
        </p:spPr>
        <p:txBody>
          <a:bodyPr wrap="none" anchor="ctr"/>
          <a:lstStyle/>
          <a:p>
            <a:endParaRPr lang="en-US"/>
          </a:p>
        </p:txBody>
      </p:sp>
      <p:pic>
        <p:nvPicPr>
          <p:cNvPr id="8" name="Picture 3" descr="T:\Sybex\Admin\Instructor Materials\Instructor Material Instructions\logoGraphics\sybex_awb_ko_50.tif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086600" y="65088"/>
            <a:ext cx="1676400" cy="61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588" y="0"/>
            <a:ext cx="1820863" cy="674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8738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9D81E-C9EA-4359-B926-F4C2977B0011}" type="datetimeFigureOut">
              <a:rPr lang="en-US" smtClean="0"/>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1A4B1-F47F-41B7-8B82-B81D0023B6F2}" type="slidenum">
              <a:rPr lang="en-US" smtClean="0"/>
              <a:t>‹#›</a:t>
            </a:fld>
            <a:endParaRPr lang="en-US"/>
          </a:p>
        </p:txBody>
      </p:sp>
    </p:spTree>
    <p:extLst>
      <p:ext uri="{BB962C8B-B14F-4D97-AF65-F5344CB8AC3E}">
        <p14:creationId xmlns:p14="http://schemas.microsoft.com/office/powerpoint/2010/main" val="3459505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9D81E-C9EA-4359-B926-F4C2977B0011}" type="datetimeFigureOut">
              <a:rPr lang="en-US" smtClean="0"/>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1A4B1-F47F-41B7-8B82-B81D0023B6F2}" type="slidenum">
              <a:rPr lang="en-US" smtClean="0"/>
              <a:t>‹#›</a:t>
            </a:fld>
            <a:endParaRPr lang="en-US"/>
          </a:p>
        </p:txBody>
      </p:sp>
    </p:spTree>
    <p:extLst>
      <p:ext uri="{BB962C8B-B14F-4D97-AF65-F5344CB8AC3E}">
        <p14:creationId xmlns:p14="http://schemas.microsoft.com/office/powerpoint/2010/main" val="647861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6400800" cy="1143000"/>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2286000" y="1600200"/>
            <a:ext cx="64008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13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5999" y="4406900"/>
            <a:ext cx="6208713"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285999" y="2906713"/>
            <a:ext cx="62087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89D81E-C9EA-4359-B926-F4C2977B0011}" type="datetimeFigureOut">
              <a:rPr lang="en-US" smtClean="0"/>
              <a:t>10/18/2017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1A4B1-F47F-41B7-8B82-B81D0023B6F2}" type="slidenum">
              <a:rPr lang="en-US" smtClean="0"/>
              <a:t>‹#›</a:t>
            </a:fld>
            <a:endParaRPr lang="en-US"/>
          </a:p>
        </p:txBody>
      </p:sp>
      <p:sp>
        <p:nvSpPr>
          <p:cNvPr id="7"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8"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68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6400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2362200" y="1586816"/>
            <a:ext cx="2895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86400" y="1600200"/>
            <a:ext cx="3200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89D81E-C9EA-4359-B926-F4C2977B0011}" type="datetimeFigureOut">
              <a:rPr lang="en-US" smtClean="0"/>
              <a:t>10/18/2017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1A4B1-F47F-41B7-8B82-B81D0023B6F2}" type="slidenum">
              <a:rPr lang="en-US" smtClean="0"/>
              <a:t>‹#›</a:t>
            </a:fld>
            <a:endParaRPr lang="en-US"/>
          </a:p>
        </p:txBody>
      </p:sp>
      <p:sp>
        <p:nvSpPr>
          <p:cNvPr id="8"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8925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6400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286000" y="1535113"/>
            <a:ext cx="2895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286000" y="2209800"/>
            <a:ext cx="2897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410200" y="1535113"/>
            <a:ext cx="327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10200" y="2174874"/>
            <a:ext cx="3276600" cy="399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89D81E-C9EA-4359-B926-F4C2977B0011}" type="datetimeFigureOut">
              <a:rPr lang="en-US" smtClean="0"/>
              <a:t>10/18/2017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61A4B1-F47F-41B7-8B82-B81D0023B6F2}" type="slidenum">
              <a:rPr lang="en-US" smtClean="0"/>
              <a:t>‹#›</a:t>
            </a:fld>
            <a:endParaRPr lang="en-US"/>
          </a:p>
        </p:txBody>
      </p:sp>
      <p:sp>
        <p:nvSpPr>
          <p:cNvPr id="10"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Rectangle 11"/>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567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0" y="274638"/>
            <a:ext cx="6400800" cy="1143000"/>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89D81E-C9EA-4359-B926-F4C2977B0011}" type="datetimeFigureOut">
              <a:rPr lang="en-US" smtClean="0"/>
              <a:t>10/18/2017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61A4B1-F47F-41B7-8B82-B81D0023B6F2}" type="slidenum">
              <a:rPr lang="en-US" smtClean="0"/>
              <a:t>‹#›</a:t>
            </a:fld>
            <a:endParaRPr lang="en-US"/>
          </a:p>
        </p:txBody>
      </p:sp>
      <p:sp>
        <p:nvSpPr>
          <p:cNvPr id="6"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382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9D81E-C9EA-4359-B926-F4C2977B0011}" type="datetimeFigureOut">
              <a:rPr lang="en-US" smtClean="0"/>
              <a:t>10/18/2017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61A4B1-F47F-41B7-8B82-B81D0023B6F2}" type="slidenum">
              <a:rPr lang="en-US" smtClean="0"/>
              <a:t>‹#›</a:t>
            </a:fld>
            <a:endParaRPr lang="en-US"/>
          </a:p>
        </p:txBody>
      </p:sp>
      <p:sp>
        <p:nvSpPr>
          <p:cNvPr id="5"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6"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663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9800" y="273050"/>
            <a:ext cx="220980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495800" y="273050"/>
            <a:ext cx="41910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209800" y="1430860"/>
            <a:ext cx="220980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9D81E-C9EA-4359-B926-F4C2977B0011}" type="datetimeFigureOut">
              <a:rPr lang="en-US" smtClean="0"/>
              <a:t>10/18/2017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1A4B1-F47F-41B7-8B82-B81D0023B6F2}" type="slidenum">
              <a:rPr lang="en-US" smtClean="0"/>
              <a:t>‹#›</a:t>
            </a:fld>
            <a:endParaRPr lang="en-US"/>
          </a:p>
        </p:txBody>
      </p:sp>
      <p:sp>
        <p:nvSpPr>
          <p:cNvPr id="8"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47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7000"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667000" y="6096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667000"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9D81E-C9EA-4359-B926-F4C2977B0011}" type="datetimeFigureOut">
              <a:rPr lang="en-US" smtClean="0"/>
              <a:t>10/18/2017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1A4B1-F47F-41B7-8B82-B81D0023B6F2}" type="slidenum">
              <a:rPr lang="en-US" smtClean="0"/>
              <a:t>‹#›</a:t>
            </a:fld>
            <a:endParaRPr lang="en-US"/>
          </a:p>
        </p:txBody>
      </p:sp>
      <p:sp>
        <p:nvSpPr>
          <p:cNvPr id="8" name="Rectangle 4"/>
          <p:cNvSpPr>
            <a:spLocks noChangeArrowheads="1"/>
          </p:cNvSpPr>
          <p:nvPr userDrawn="1"/>
        </p:nvSpPr>
        <p:spPr bwMode="auto">
          <a:xfrm>
            <a:off x="3175" y="0"/>
            <a:ext cx="2057400" cy="6858000"/>
          </a:xfrm>
          <a:prstGeom prst="rect">
            <a:avLst/>
          </a:prstGeom>
          <a:solidFill>
            <a:srgbClr val="CC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9"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094491"/>
            <a:ext cx="2060575" cy="763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userDrawn="1"/>
        </p:nvSpPr>
        <p:spPr>
          <a:xfrm>
            <a:off x="3175" y="0"/>
            <a:ext cx="2057399" cy="838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3" descr="T:\Sybex\Admin\Instructor Materials\Instructor Material Instructions\logoGraphics\sybex_awb_ko_50.tiff"/>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75923" y="166116"/>
            <a:ext cx="1371601" cy="5059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05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9D81E-C9EA-4359-B926-F4C2977B0011}" type="datetimeFigureOut">
              <a:rPr lang="en-US" smtClean="0"/>
              <a:t>10/18/2017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1A4B1-F47F-41B7-8B82-B81D0023B6F2}" type="slidenum">
              <a:rPr lang="en-US" smtClean="0"/>
              <a:t>‹#›</a:t>
            </a:fld>
            <a:endParaRPr lang="en-US"/>
          </a:p>
        </p:txBody>
      </p:sp>
    </p:spTree>
    <p:extLst>
      <p:ext uri="{BB962C8B-B14F-4D97-AF65-F5344CB8AC3E}">
        <p14:creationId xmlns:p14="http://schemas.microsoft.com/office/powerpoint/2010/main" val="1114524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en-US" b="1" dirty="0" smtClean="0"/>
              <a:t>CompTIA Security+ Study Guide (SY0-501)</a:t>
            </a:r>
          </a:p>
        </p:txBody>
      </p:sp>
      <p:sp>
        <p:nvSpPr>
          <p:cNvPr id="2051" name="Rectangle 3"/>
          <p:cNvSpPr>
            <a:spLocks noGrp="1" noChangeArrowheads="1"/>
          </p:cNvSpPr>
          <p:nvPr>
            <p:ph type="subTitle" idx="1"/>
          </p:nvPr>
        </p:nvSpPr>
        <p:spPr>
          <a:noFill/>
        </p:spPr>
        <p:txBody>
          <a:bodyPr>
            <a:normAutofit/>
          </a:bodyPr>
          <a:lstStyle/>
          <a:p>
            <a:r>
              <a:rPr lang="en-US" altLang="en-US" dirty="0" smtClean="0"/>
              <a:t>Chapter 4:</a:t>
            </a:r>
          </a:p>
          <a:p>
            <a:r>
              <a:rPr lang="en-US" altLang="en-US" dirty="0" smtClean="0"/>
              <a:t>Identity and Access Management</a:t>
            </a:r>
          </a:p>
        </p:txBody>
      </p:sp>
    </p:spTree>
    <p:extLst>
      <p:ext uri="{BB962C8B-B14F-4D97-AF65-F5344CB8AC3E}">
        <p14:creationId xmlns:p14="http://schemas.microsoft.com/office/powerpoint/2010/main" val="578300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3"/>
          <p:cNvSpPr>
            <a:spLocks noGrp="1"/>
          </p:cNvSpPr>
          <p:nvPr>
            <p:ph idx="1"/>
          </p:nvPr>
        </p:nvSpPr>
        <p:spPr>
          <a:xfrm>
            <a:off x="2133600" y="1874838"/>
            <a:ext cx="6553200" cy="4525962"/>
          </a:xfrm>
        </p:spPr>
        <p:txBody>
          <a:bodyPr/>
          <a:lstStyle/>
          <a:p>
            <a:r>
              <a:rPr lang="en-US" altLang="en-US" dirty="0" smtClean="0"/>
              <a:t>Authentication </a:t>
            </a:r>
            <a:r>
              <a:rPr lang="en-US" altLang="en-US" dirty="0" smtClean="0"/>
              <a:t>(single factor</a:t>
            </a:r>
            <a:r>
              <a:rPr lang="en-US" altLang="en-US" dirty="0" smtClean="0"/>
              <a:t>) and </a:t>
            </a:r>
            <a:r>
              <a:rPr lang="en-US" altLang="en-US" dirty="0" smtClean="0"/>
              <a:t>authorization</a:t>
            </a:r>
            <a:endParaRPr lang="en-US" altLang="en-US" dirty="0" smtClean="0"/>
          </a:p>
          <a:p>
            <a:pPr lvl="1"/>
            <a:r>
              <a:rPr lang="en-US" altLang="en-US" dirty="0" smtClean="0"/>
              <a:t>Single-factor </a:t>
            </a:r>
            <a:r>
              <a:rPr lang="en-US" altLang="en-US" dirty="0" smtClean="0"/>
              <a:t>authentication (SFA)</a:t>
            </a:r>
          </a:p>
          <a:p>
            <a:pPr lvl="1"/>
            <a:r>
              <a:rPr lang="en-US" altLang="en-US" dirty="0"/>
              <a:t>U</a:t>
            </a:r>
            <a:r>
              <a:rPr lang="en-US" altLang="en-US" dirty="0" smtClean="0"/>
              <a:t>sername </a:t>
            </a:r>
            <a:r>
              <a:rPr lang="en-US" altLang="en-US" dirty="0" smtClean="0"/>
              <a:t>and password</a:t>
            </a:r>
          </a:p>
          <a:p>
            <a:r>
              <a:rPr lang="en-US" altLang="en-US" dirty="0" smtClean="0"/>
              <a:t>Multifactor </a:t>
            </a:r>
            <a:r>
              <a:rPr lang="en-US" altLang="en-US" dirty="0" smtClean="0"/>
              <a:t>authentication</a:t>
            </a:r>
            <a:endParaRPr lang="en-US" altLang="en-US" dirty="0" smtClean="0"/>
          </a:p>
          <a:p>
            <a:pPr lvl="1"/>
            <a:r>
              <a:rPr lang="en-US" altLang="en-US" dirty="0" smtClean="0"/>
              <a:t>Multifactor </a:t>
            </a:r>
            <a:r>
              <a:rPr lang="en-US" altLang="en-US" dirty="0" smtClean="0"/>
              <a:t>system</a:t>
            </a:r>
          </a:p>
          <a:p>
            <a:pPr lvl="1"/>
            <a:r>
              <a:rPr lang="en-US" altLang="en-US" dirty="0" smtClean="0"/>
              <a:t>Two-factor </a:t>
            </a:r>
            <a:r>
              <a:rPr lang="en-US" altLang="en-US" dirty="0" smtClean="0"/>
              <a:t>authentication system</a:t>
            </a:r>
          </a:p>
          <a:p>
            <a:pPr>
              <a:buFontTx/>
              <a:buNone/>
            </a:pPr>
            <a:endParaRPr lang="en-US" altLang="en-US" dirty="0" smtClean="0"/>
          </a:p>
          <a:p>
            <a:endParaRPr lang="en-US" altLang="en-US" dirty="0" smtClean="0"/>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7285356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3"/>
          <p:cNvSpPr>
            <a:spLocks noGrp="1"/>
          </p:cNvSpPr>
          <p:nvPr>
            <p:ph idx="1"/>
          </p:nvPr>
        </p:nvSpPr>
        <p:spPr>
          <a:xfrm>
            <a:off x="2286000" y="1874838"/>
            <a:ext cx="6400800" cy="4525962"/>
          </a:xfrm>
        </p:spPr>
        <p:txBody>
          <a:bodyPr/>
          <a:lstStyle/>
          <a:p>
            <a:r>
              <a:rPr lang="en-US" altLang="en-US" dirty="0" smtClean="0"/>
              <a:t>Biometrics</a:t>
            </a:r>
          </a:p>
          <a:p>
            <a:r>
              <a:rPr lang="en-US" altLang="en-US" dirty="0" smtClean="0"/>
              <a:t>Federations</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1634340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en-US" altLang="en-US" sz="4000" smtClean="0"/>
              <a:t>Potential Authentication and Access Problems</a:t>
            </a:r>
          </a:p>
        </p:txBody>
      </p:sp>
      <p:sp>
        <p:nvSpPr>
          <p:cNvPr id="7171" name="Content Placeholder 3"/>
          <p:cNvSpPr>
            <a:spLocks noGrp="1"/>
          </p:cNvSpPr>
          <p:nvPr>
            <p:ph idx="1"/>
          </p:nvPr>
        </p:nvSpPr>
        <p:spPr/>
        <p:txBody>
          <a:bodyPr/>
          <a:lstStyle/>
          <a:p>
            <a:r>
              <a:rPr lang="en-US" altLang="en-US" dirty="0" smtClean="0"/>
              <a:t>Transitive Access</a:t>
            </a:r>
          </a:p>
          <a:p>
            <a:pPr lvl="1"/>
            <a:r>
              <a:rPr lang="en-US" altLang="en-US" sz="2400" dirty="0" smtClean="0"/>
              <a:t>One </a:t>
            </a:r>
            <a:r>
              <a:rPr lang="en-US" altLang="en-US" sz="2400" dirty="0" smtClean="0"/>
              <a:t>party</a:t>
            </a:r>
            <a:r>
              <a:rPr lang="en-US" altLang="en-US" sz="2400" i="1" dirty="0" smtClean="0"/>
              <a:t> (A) </a:t>
            </a:r>
            <a:r>
              <a:rPr lang="en-US" altLang="en-US" sz="2400" dirty="0" smtClean="0"/>
              <a:t>trusts another party (B). If the second party (B) trusts another party (C), then a relationship can exist where the third party (C) is trusted by the first party (A).</a:t>
            </a:r>
          </a:p>
        </p:txBody>
      </p:sp>
    </p:spTree>
    <p:extLst>
      <p:ext uri="{BB962C8B-B14F-4D97-AF65-F5344CB8AC3E}">
        <p14:creationId xmlns:p14="http://schemas.microsoft.com/office/powerpoint/2010/main" val="27222625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066800" y="685800"/>
            <a:ext cx="7772400" cy="685800"/>
          </a:xfrm>
        </p:spPr>
        <p:txBody>
          <a:bodyPr>
            <a:normAutofit fontScale="90000"/>
          </a:bodyPr>
          <a:lstStyle/>
          <a:p>
            <a:endParaRPr lang="en-US" altLang="en-US" sz="4000" dirty="0" smtClean="0"/>
          </a:p>
        </p:txBody>
      </p:sp>
      <p:sp>
        <p:nvSpPr>
          <p:cNvPr id="8195" name="Content Placeholder 3"/>
          <p:cNvSpPr>
            <a:spLocks noGrp="1"/>
          </p:cNvSpPr>
          <p:nvPr>
            <p:ph idx="1"/>
          </p:nvPr>
        </p:nvSpPr>
        <p:spPr/>
        <p:txBody>
          <a:bodyPr>
            <a:normAutofit/>
          </a:bodyPr>
          <a:lstStyle/>
          <a:p>
            <a:endParaRPr lang="en-US" altLang="en-US" sz="2800" i="1" dirty="0" smtClean="0"/>
          </a:p>
          <a:p>
            <a:r>
              <a:rPr lang="en-US" altLang="en-US" sz="3600" dirty="0" smtClean="0"/>
              <a:t>LDAP</a:t>
            </a:r>
          </a:p>
          <a:p>
            <a:r>
              <a:rPr lang="en-US" altLang="en-US" sz="3600" dirty="0"/>
              <a:t>PAP, </a:t>
            </a:r>
            <a:r>
              <a:rPr lang="en-US" altLang="en-US" sz="3600" dirty="0" err="1"/>
              <a:t>SPAP</a:t>
            </a:r>
            <a:r>
              <a:rPr lang="en-US" altLang="en-US" sz="3600" dirty="0"/>
              <a:t>, and </a:t>
            </a:r>
            <a:r>
              <a:rPr lang="en-US" altLang="en-US" sz="3600" dirty="0" smtClean="0"/>
              <a:t>CHAP</a:t>
            </a:r>
          </a:p>
          <a:p>
            <a:r>
              <a:rPr lang="en-US" altLang="en-US" sz="3600" dirty="0" smtClean="0"/>
              <a:t>Kerberos</a:t>
            </a:r>
          </a:p>
          <a:p>
            <a:r>
              <a:rPr lang="en-US" altLang="en-US" sz="3600" dirty="0" smtClean="0"/>
              <a:t>RADIUS</a:t>
            </a:r>
          </a:p>
        </p:txBody>
      </p:sp>
    </p:spTree>
    <p:extLst>
      <p:ext uri="{BB962C8B-B14F-4D97-AF65-F5344CB8AC3E}">
        <p14:creationId xmlns:p14="http://schemas.microsoft.com/office/powerpoint/2010/main" val="592516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066800" y="762000"/>
            <a:ext cx="7772400" cy="685800"/>
          </a:xfrm>
        </p:spPr>
        <p:txBody>
          <a:bodyPr>
            <a:normAutofit fontScale="90000"/>
          </a:bodyPr>
          <a:lstStyle/>
          <a:p>
            <a:r>
              <a:rPr lang="en-US" altLang="en-US" sz="4000" smtClean="0"/>
              <a:t>Chapter 4: Access Control, Authentication, and</a:t>
            </a:r>
            <a:br>
              <a:rPr lang="en-US" altLang="en-US" sz="4000" smtClean="0"/>
            </a:br>
            <a:r>
              <a:rPr lang="en-US" altLang="en-US" sz="4000" smtClean="0"/>
              <a:t>Authorization</a:t>
            </a:r>
          </a:p>
        </p:txBody>
      </p:sp>
      <p:sp>
        <p:nvSpPr>
          <p:cNvPr id="9219" name="Content Placeholder 3"/>
          <p:cNvSpPr>
            <a:spLocks noGrp="1"/>
          </p:cNvSpPr>
          <p:nvPr>
            <p:ph idx="1"/>
          </p:nvPr>
        </p:nvSpPr>
        <p:spPr>
          <a:xfrm>
            <a:off x="2133600" y="1951038"/>
            <a:ext cx="6553200" cy="4525962"/>
          </a:xfrm>
        </p:spPr>
        <p:txBody>
          <a:bodyPr>
            <a:normAutofit/>
          </a:bodyPr>
          <a:lstStyle/>
          <a:p>
            <a:r>
              <a:rPr lang="en-US" altLang="en-US" dirty="0" smtClean="0"/>
              <a:t>TACACS/TACACS+/XTACACS</a:t>
            </a:r>
          </a:p>
          <a:p>
            <a:pPr lvl="1"/>
            <a:r>
              <a:rPr lang="en-US" altLang="en-US" sz="2400" dirty="0" smtClean="0"/>
              <a:t>This is </a:t>
            </a:r>
            <a:r>
              <a:rPr lang="en-US" altLang="en-US" sz="2400" dirty="0" smtClean="0"/>
              <a:t>a client-server-oriented environment, and it operates in a manner similar to how RADIUS operates.</a:t>
            </a:r>
          </a:p>
          <a:p>
            <a:r>
              <a:rPr lang="en-US" altLang="en-US" dirty="0" smtClean="0"/>
              <a:t>OATH</a:t>
            </a:r>
          </a:p>
          <a:p>
            <a:r>
              <a:rPr lang="en-US" altLang="en-US" dirty="0" smtClean="0"/>
              <a:t>One-time passwords</a:t>
            </a:r>
            <a:endParaRPr lang="en-US" altLang="en-US" sz="2400" dirty="0" smtClean="0"/>
          </a:p>
          <a:p>
            <a:r>
              <a:rPr lang="en-US" altLang="en-US" dirty="0" smtClean="0"/>
              <a:t>SAML</a:t>
            </a:r>
          </a:p>
          <a:p>
            <a:pPr lvl="1"/>
            <a:r>
              <a:rPr lang="en-US" altLang="en-US" dirty="0" smtClean="0"/>
              <a:t>Security Assessment Markup Language</a:t>
            </a:r>
          </a:p>
        </p:txBody>
      </p:sp>
    </p:spTree>
    <p:extLst>
      <p:ext uri="{BB962C8B-B14F-4D97-AF65-F5344CB8AC3E}">
        <p14:creationId xmlns:p14="http://schemas.microsoft.com/office/powerpoint/2010/main" val="2217306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z="4000" smtClean="0"/>
              <a:t>Access Control </a:t>
            </a:r>
          </a:p>
        </p:txBody>
      </p:sp>
      <p:sp>
        <p:nvSpPr>
          <p:cNvPr id="11267" name="Content Placeholder 3"/>
          <p:cNvSpPr>
            <a:spLocks noGrp="1"/>
          </p:cNvSpPr>
          <p:nvPr>
            <p:ph idx="1"/>
          </p:nvPr>
        </p:nvSpPr>
        <p:spPr>
          <a:xfrm>
            <a:off x="2209800" y="1371600"/>
            <a:ext cx="6477000" cy="4525963"/>
          </a:xfrm>
        </p:spPr>
        <p:txBody>
          <a:bodyPr>
            <a:normAutofit fontScale="85000" lnSpcReduction="20000"/>
          </a:bodyPr>
          <a:lstStyle/>
          <a:p>
            <a:pPr>
              <a:buFontTx/>
              <a:buNone/>
              <a:defRPr/>
            </a:pPr>
            <a:r>
              <a:rPr lang="en-US" b="1" dirty="0" smtClean="0"/>
              <a:t>Five </a:t>
            </a:r>
            <a:r>
              <a:rPr lang="en-US" b="1" dirty="0" smtClean="0"/>
              <a:t>primary methods</a:t>
            </a:r>
            <a:endParaRPr lang="en-US" b="1" dirty="0" smtClean="0"/>
          </a:p>
          <a:p>
            <a:pPr>
              <a:defRPr/>
            </a:pPr>
            <a:r>
              <a:rPr lang="en-US" dirty="0" smtClean="0"/>
              <a:t>Mandatory </a:t>
            </a:r>
            <a:r>
              <a:rPr lang="en-US" dirty="0" smtClean="0"/>
              <a:t>access control </a:t>
            </a:r>
            <a:r>
              <a:rPr lang="en-US" dirty="0" smtClean="0"/>
              <a:t>(MAC) </a:t>
            </a:r>
          </a:p>
          <a:p>
            <a:pPr lvl="1" indent="-342900">
              <a:defRPr/>
            </a:pPr>
            <a:r>
              <a:rPr lang="en-US" sz="2400" dirty="0" smtClean="0"/>
              <a:t>All access </a:t>
            </a:r>
            <a:r>
              <a:rPr lang="en-US" sz="2400" dirty="0" smtClean="0"/>
              <a:t>predefined</a:t>
            </a:r>
            <a:endParaRPr lang="en-US" sz="2400" dirty="0" smtClean="0"/>
          </a:p>
          <a:p>
            <a:pPr>
              <a:defRPr/>
            </a:pPr>
            <a:r>
              <a:rPr lang="en-US" dirty="0" smtClean="0"/>
              <a:t>Discretionary </a:t>
            </a:r>
            <a:r>
              <a:rPr lang="en-US" dirty="0" smtClean="0"/>
              <a:t>access control </a:t>
            </a:r>
            <a:r>
              <a:rPr lang="en-US" dirty="0" smtClean="0"/>
              <a:t>(DAC) </a:t>
            </a:r>
            <a:endParaRPr lang="en-US" dirty="0" smtClean="0"/>
          </a:p>
          <a:p>
            <a:pPr lvl="1">
              <a:defRPr/>
            </a:pPr>
            <a:r>
              <a:rPr lang="en-US" sz="2100" dirty="0"/>
              <a:t>Incorporates</a:t>
            </a:r>
            <a:r>
              <a:rPr lang="en-US" sz="2000" b="0" dirty="0" smtClean="0"/>
              <a:t> </a:t>
            </a:r>
            <a:r>
              <a:rPr lang="en-US" sz="2000" b="0" dirty="0" smtClean="0"/>
              <a:t>some </a:t>
            </a:r>
            <a:r>
              <a:rPr lang="en-US" sz="2000" b="0" dirty="0" smtClean="0"/>
              <a:t>flexibility</a:t>
            </a:r>
            <a:endParaRPr lang="en-US" sz="2400" b="0" dirty="0" smtClean="0"/>
          </a:p>
          <a:p>
            <a:pPr>
              <a:defRPr/>
            </a:pPr>
            <a:r>
              <a:rPr lang="en-US" dirty="0" smtClean="0"/>
              <a:t>Role-based access control </a:t>
            </a:r>
            <a:r>
              <a:rPr lang="en-US" dirty="0" smtClean="0"/>
              <a:t>(RBAC) </a:t>
            </a:r>
            <a:endParaRPr lang="en-US" dirty="0" smtClean="0"/>
          </a:p>
          <a:p>
            <a:pPr lvl="1">
              <a:defRPr/>
            </a:pPr>
            <a:r>
              <a:rPr lang="en-US" sz="2000" b="0" dirty="0" smtClean="0"/>
              <a:t>Allows </a:t>
            </a:r>
            <a:r>
              <a:rPr lang="en-US" sz="2000" b="0" dirty="0" smtClean="0"/>
              <a:t>the user’s role to dictate access </a:t>
            </a:r>
            <a:r>
              <a:rPr lang="en-US" sz="2000" b="0" dirty="0" smtClean="0"/>
              <a:t>capabilities</a:t>
            </a:r>
            <a:endParaRPr lang="en-US" sz="2400" b="0" dirty="0" smtClean="0"/>
          </a:p>
          <a:p>
            <a:pPr>
              <a:defRPr/>
            </a:pPr>
            <a:r>
              <a:rPr lang="en-US" dirty="0" smtClean="0"/>
              <a:t>Rule-based access control </a:t>
            </a:r>
            <a:r>
              <a:rPr lang="en-US" dirty="0" smtClean="0"/>
              <a:t>(RBAC)</a:t>
            </a:r>
          </a:p>
          <a:p>
            <a:pPr lvl="1" indent="-342900">
              <a:defRPr/>
            </a:pPr>
            <a:r>
              <a:rPr lang="en-US" sz="2400" dirty="0" smtClean="0"/>
              <a:t>Limits user to preconfigured policies</a:t>
            </a:r>
          </a:p>
          <a:p>
            <a:pPr>
              <a:defRPr/>
            </a:pPr>
            <a:r>
              <a:rPr lang="en-US" dirty="0" smtClean="0"/>
              <a:t>Attribute-based </a:t>
            </a:r>
            <a:r>
              <a:rPr lang="en-US" dirty="0"/>
              <a:t>access control (ABAC) </a:t>
            </a:r>
            <a:r>
              <a:rPr lang="en-US" dirty="0" smtClean="0"/>
              <a:t>	</a:t>
            </a:r>
            <a:r>
              <a:rPr lang="en-US" sz="2300" dirty="0" smtClean="0"/>
              <a:t>Considers </a:t>
            </a:r>
            <a:r>
              <a:rPr lang="en-US" sz="2300" dirty="0"/>
              <a:t>all of the various attributes associated </a:t>
            </a:r>
            <a:r>
              <a:rPr lang="en-US" sz="2300" dirty="0" smtClean="0"/>
              <a:t>	with </a:t>
            </a:r>
            <a:r>
              <a:rPr lang="en-US" sz="2300" dirty="0"/>
              <a:t>the subject </a:t>
            </a:r>
            <a:r>
              <a:rPr lang="en-US" sz="2300" dirty="0" smtClean="0"/>
              <a:t>and object </a:t>
            </a:r>
            <a:r>
              <a:rPr lang="en-US" sz="2300" dirty="0"/>
              <a:t>in making the access </a:t>
            </a:r>
            <a:r>
              <a:rPr lang="en-US" sz="2300" dirty="0" smtClean="0"/>
              <a:t>	control </a:t>
            </a:r>
            <a:r>
              <a:rPr lang="en-US" sz="2300" dirty="0"/>
              <a:t>decision</a:t>
            </a:r>
            <a:endParaRPr lang="en-US" sz="2300" dirty="0" smtClean="0"/>
          </a:p>
          <a:p>
            <a:pPr>
              <a:buFontTx/>
              <a:buNone/>
              <a:defRPr/>
            </a:pPr>
            <a:endParaRPr lang="en-US" dirty="0" smtClean="0"/>
          </a:p>
        </p:txBody>
      </p:sp>
    </p:spTree>
    <p:extLst>
      <p:ext uri="{BB962C8B-B14F-4D97-AF65-F5344CB8AC3E}">
        <p14:creationId xmlns:p14="http://schemas.microsoft.com/office/powerpoint/2010/main" val="3688623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a:bodyPr>
          <a:lstStyle/>
          <a:p>
            <a:endParaRPr lang="en-US" altLang="en-US" dirty="0" smtClean="0"/>
          </a:p>
        </p:txBody>
      </p:sp>
      <p:sp>
        <p:nvSpPr>
          <p:cNvPr id="12291" name="Content Placeholder 3"/>
          <p:cNvSpPr>
            <a:spLocks noGrp="1"/>
          </p:cNvSpPr>
          <p:nvPr>
            <p:ph idx="1"/>
          </p:nvPr>
        </p:nvSpPr>
        <p:spPr/>
        <p:txBody>
          <a:bodyPr/>
          <a:lstStyle/>
          <a:p>
            <a:r>
              <a:rPr lang="en-US" altLang="en-US" dirty="0" smtClean="0"/>
              <a:t>Smart </a:t>
            </a:r>
            <a:r>
              <a:rPr lang="en-US" altLang="en-US" dirty="0" smtClean="0"/>
              <a:t>cards</a:t>
            </a:r>
            <a:endParaRPr lang="en-US" altLang="en-US" dirty="0" smtClean="0"/>
          </a:p>
          <a:p>
            <a:pPr lvl="1"/>
            <a:r>
              <a:rPr lang="en-US" altLang="en-US" dirty="0" smtClean="0"/>
              <a:t>Common </a:t>
            </a:r>
            <a:r>
              <a:rPr lang="en-US" altLang="en-US" dirty="0" smtClean="0"/>
              <a:t>access card </a:t>
            </a:r>
            <a:r>
              <a:rPr lang="en-US" altLang="en-US" dirty="0" smtClean="0"/>
              <a:t>(CAC)</a:t>
            </a:r>
          </a:p>
          <a:p>
            <a:pPr lvl="1"/>
            <a:r>
              <a:rPr lang="en-US" altLang="en-US" smtClean="0"/>
              <a:t>Personal </a:t>
            </a:r>
            <a:r>
              <a:rPr lang="en-US" altLang="en-US" smtClean="0"/>
              <a:t>identification verification card </a:t>
            </a:r>
            <a:r>
              <a:rPr lang="en-US" altLang="en-US" dirty="0" smtClean="0"/>
              <a:t>(PIV)</a:t>
            </a:r>
          </a:p>
          <a:p>
            <a:pPr>
              <a:buFontTx/>
              <a:buNone/>
            </a:pPr>
            <a:endParaRPr lang="en-US" altLang="en-US" dirty="0" smtClean="0"/>
          </a:p>
        </p:txBody>
      </p:sp>
    </p:spTree>
    <p:extLst>
      <p:ext uri="{BB962C8B-B14F-4D97-AF65-F5344CB8AC3E}">
        <p14:creationId xmlns:p14="http://schemas.microsoft.com/office/powerpoint/2010/main" val="2907622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057400" y="152400"/>
            <a:ext cx="7086600" cy="1828800"/>
          </a:xfrm>
        </p:spPr>
        <p:txBody>
          <a:bodyPr>
            <a:normAutofit/>
          </a:bodyPr>
          <a:lstStyle/>
          <a:p>
            <a:r>
              <a:rPr lang="en-US" altLang="en-US" sz="4000" dirty="0" smtClean="0"/>
              <a:t>Chapter 4: Identity and Access Management</a:t>
            </a:r>
          </a:p>
        </p:txBody>
      </p:sp>
      <p:sp>
        <p:nvSpPr>
          <p:cNvPr id="3075" name="Content Placeholder 3"/>
          <p:cNvSpPr>
            <a:spLocks noGrp="1"/>
          </p:cNvSpPr>
          <p:nvPr>
            <p:ph idx="1"/>
          </p:nvPr>
        </p:nvSpPr>
        <p:spPr>
          <a:xfrm>
            <a:off x="2133600" y="2027238"/>
            <a:ext cx="6553200" cy="4525962"/>
          </a:xfrm>
        </p:spPr>
        <p:txBody>
          <a:bodyPr>
            <a:normAutofit lnSpcReduction="10000"/>
          </a:bodyPr>
          <a:lstStyle/>
          <a:p>
            <a:r>
              <a:rPr lang="en-US" altLang="en-US" sz="2400" dirty="0"/>
              <a:t>Given a scenario, use appropriate software tools </a:t>
            </a:r>
            <a:r>
              <a:rPr lang="en-US" altLang="en-US" sz="2400" dirty="0" smtClean="0"/>
              <a:t>to assess </a:t>
            </a:r>
            <a:r>
              <a:rPr lang="en-US" altLang="en-US" sz="2400" dirty="0"/>
              <a:t>the security posture of an </a:t>
            </a:r>
            <a:r>
              <a:rPr lang="en-US" altLang="en-US" sz="2400" dirty="0" smtClean="0"/>
              <a:t>organization</a:t>
            </a:r>
            <a:endParaRPr lang="en-US" altLang="en-US" sz="2400" dirty="0" smtClean="0"/>
          </a:p>
          <a:p>
            <a:r>
              <a:rPr lang="en-US" altLang="en-US" sz="2400" dirty="0"/>
              <a:t>Given a scenario, troubleshoot common security </a:t>
            </a:r>
            <a:r>
              <a:rPr lang="en-US" altLang="en-US" sz="2400" dirty="0" smtClean="0"/>
              <a:t>issues</a:t>
            </a:r>
            <a:endParaRPr lang="en-US" altLang="en-US" sz="2400" dirty="0" smtClean="0"/>
          </a:p>
          <a:p>
            <a:r>
              <a:rPr lang="en-US" altLang="en-US" sz="2400" dirty="0"/>
              <a:t>Given a scenario, analyze and interpret output </a:t>
            </a:r>
            <a:r>
              <a:rPr lang="en-US" altLang="en-US" sz="2400" dirty="0" smtClean="0"/>
              <a:t>from security </a:t>
            </a:r>
            <a:r>
              <a:rPr lang="en-US" altLang="en-US" sz="2400" dirty="0" smtClean="0"/>
              <a:t>technologies</a:t>
            </a:r>
            <a:endParaRPr lang="en-US" altLang="en-US" sz="2400" dirty="0" smtClean="0"/>
          </a:p>
          <a:p>
            <a:r>
              <a:rPr lang="en-US" altLang="en-US" sz="2400" dirty="0"/>
              <a:t>Compare and contrast identity and </a:t>
            </a:r>
            <a:r>
              <a:rPr lang="en-US" altLang="en-US" sz="2400" dirty="0" smtClean="0"/>
              <a:t>access management </a:t>
            </a:r>
            <a:r>
              <a:rPr lang="en-US" altLang="en-US" sz="2400" dirty="0" smtClean="0"/>
              <a:t>concepts</a:t>
            </a:r>
            <a:endParaRPr lang="en-US" altLang="en-US" sz="2400" dirty="0" smtClean="0"/>
          </a:p>
          <a:p>
            <a:r>
              <a:rPr lang="en-US" altLang="en-US" sz="2400" dirty="0"/>
              <a:t>Given a scenario, install and configure identity </a:t>
            </a:r>
            <a:r>
              <a:rPr lang="en-US" altLang="en-US" sz="2400" dirty="0" smtClean="0"/>
              <a:t>and access </a:t>
            </a:r>
            <a:r>
              <a:rPr lang="en-US" altLang="en-US" sz="2400" dirty="0" smtClean="0"/>
              <a:t>services</a:t>
            </a:r>
            <a:endParaRPr lang="en-US" altLang="en-US" sz="2400" dirty="0" smtClean="0"/>
          </a:p>
          <a:p>
            <a:r>
              <a:rPr lang="en-US" altLang="en-US" sz="2400" dirty="0"/>
              <a:t>Given a scenario, implement identity and </a:t>
            </a:r>
            <a:r>
              <a:rPr lang="en-US" altLang="en-US" sz="2400" dirty="0" smtClean="0"/>
              <a:t>access management </a:t>
            </a:r>
            <a:r>
              <a:rPr lang="en-US" altLang="en-US" sz="2400" dirty="0" smtClean="0"/>
              <a:t>control</a:t>
            </a:r>
            <a:endParaRPr lang="en-US" altLang="en-US" sz="2400" dirty="0" smtClean="0"/>
          </a:p>
        </p:txBody>
      </p:sp>
    </p:spTree>
    <p:extLst>
      <p:ext uri="{BB962C8B-B14F-4D97-AF65-F5344CB8AC3E}">
        <p14:creationId xmlns:p14="http://schemas.microsoft.com/office/powerpoint/2010/main" val="19361141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Tools to Assess Your Network</a:t>
            </a:r>
          </a:p>
        </p:txBody>
      </p:sp>
      <p:sp>
        <p:nvSpPr>
          <p:cNvPr id="3" name="Content Placeholder 2"/>
          <p:cNvSpPr>
            <a:spLocks noGrp="1"/>
          </p:cNvSpPr>
          <p:nvPr>
            <p:ph idx="1"/>
          </p:nvPr>
        </p:nvSpPr>
        <p:spPr/>
        <p:txBody>
          <a:bodyPr/>
          <a:lstStyle/>
          <a:p>
            <a:r>
              <a:rPr lang="en-US" dirty="0"/>
              <a:t>Protocol </a:t>
            </a:r>
            <a:r>
              <a:rPr lang="en-US" dirty="0" smtClean="0"/>
              <a:t>analyzers</a:t>
            </a:r>
            <a:endParaRPr lang="en-US" dirty="0" smtClean="0"/>
          </a:p>
          <a:p>
            <a:pPr lvl="1"/>
            <a:r>
              <a:rPr lang="en-US" dirty="0" err="1" smtClean="0"/>
              <a:t>tcpdump</a:t>
            </a:r>
            <a:endParaRPr lang="en-US" dirty="0" smtClean="0"/>
          </a:p>
          <a:p>
            <a:pPr lvl="1"/>
            <a:r>
              <a:rPr lang="en-US" dirty="0" smtClean="0"/>
              <a:t>Wireshark</a:t>
            </a:r>
          </a:p>
          <a:p>
            <a:r>
              <a:rPr lang="en-US" dirty="0" smtClean="0"/>
              <a:t>Network </a:t>
            </a:r>
            <a:r>
              <a:rPr lang="en-US" dirty="0" smtClean="0"/>
              <a:t>scanners</a:t>
            </a:r>
            <a:endParaRPr lang="en-US" dirty="0" smtClean="0"/>
          </a:p>
          <a:p>
            <a:pPr lvl="1"/>
            <a:r>
              <a:rPr lang="en-US" dirty="0"/>
              <a:t>Solar </a:t>
            </a:r>
            <a:r>
              <a:rPr lang="en-US" dirty="0" smtClean="0"/>
              <a:t>Winds</a:t>
            </a:r>
          </a:p>
          <a:p>
            <a:pPr lvl="1"/>
            <a:r>
              <a:rPr lang="en-US" dirty="0" err="1" smtClean="0"/>
              <a:t>LanHelper</a:t>
            </a:r>
            <a:endParaRPr lang="en-US" dirty="0" smtClean="0"/>
          </a:p>
          <a:p>
            <a:pPr lvl="1"/>
            <a:r>
              <a:rPr lang="en-US" dirty="0"/>
              <a:t>Wireless </a:t>
            </a:r>
            <a:r>
              <a:rPr lang="en-US" dirty="0" smtClean="0"/>
              <a:t>scanners </a:t>
            </a:r>
            <a:r>
              <a:rPr lang="en-US" dirty="0"/>
              <a:t>and </a:t>
            </a:r>
            <a:r>
              <a:rPr lang="en-US" dirty="0" smtClean="0"/>
              <a:t>crackers</a:t>
            </a:r>
            <a:endParaRPr lang="en-US" dirty="0" smtClean="0"/>
          </a:p>
          <a:p>
            <a:pPr lvl="2"/>
            <a:r>
              <a:rPr lang="en-US" dirty="0" err="1" smtClean="0"/>
              <a:t>Aircrack</a:t>
            </a:r>
            <a:endParaRPr lang="en-US" dirty="0"/>
          </a:p>
        </p:txBody>
      </p:sp>
    </p:spTree>
    <p:extLst>
      <p:ext uri="{BB962C8B-B14F-4D97-AF65-F5344CB8AC3E}">
        <p14:creationId xmlns:p14="http://schemas.microsoft.com/office/powerpoint/2010/main" val="3177548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Tools to Assess Your </a:t>
            </a:r>
            <a:r>
              <a:rPr lang="en-US" dirty="0" smtClean="0"/>
              <a:t>Network </a:t>
            </a:r>
            <a:r>
              <a:rPr lang="en-US" dirty="0" smtClean="0"/>
              <a:t>Continued</a:t>
            </a:r>
            <a:endParaRPr lang="en-US" dirty="0"/>
          </a:p>
        </p:txBody>
      </p:sp>
      <p:sp>
        <p:nvSpPr>
          <p:cNvPr id="3" name="Content Placeholder 2"/>
          <p:cNvSpPr>
            <a:spLocks noGrp="1"/>
          </p:cNvSpPr>
          <p:nvPr>
            <p:ph idx="1"/>
          </p:nvPr>
        </p:nvSpPr>
        <p:spPr/>
        <p:txBody>
          <a:bodyPr/>
          <a:lstStyle/>
          <a:p>
            <a:r>
              <a:rPr lang="en-US" dirty="0" smtClean="0"/>
              <a:t>Password crackers</a:t>
            </a:r>
          </a:p>
          <a:p>
            <a:pPr lvl="1"/>
            <a:r>
              <a:rPr lang="en-US" dirty="0" err="1" smtClean="0"/>
              <a:t>pwdump</a:t>
            </a:r>
            <a:endParaRPr lang="en-US" dirty="0" smtClean="0"/>
          </a:p>
          <a:p>
            <a:pPr lvl="1"/>
            <a:r>
              <a:rPr lang="en-US" dirty="0" err="1" smtClean="0"/>
              <a:t>Ophcrack</a:t>
            </a:r>
            <a:endParaRPr lang="en-US" dirty="0" smtClean="0"/>
          </a:p>
          <a:p>
            <a:r>
              <a:rPr lang="en-US" dirty="0" smtClean="0"/>
              <a:t>Vulnerability scanners</a:t>
            </a:r>
          </a:p>
          <a:p>
            <a:pPr lvl="1"/>
            <a:r>
              <a:rPr lang="en-US" dirty="0" smtClean="0"/>
              <a:t>Nessus</a:t>
            </a:r>
          </a:p>
          <a:p>
            <a:pPr lvl="1"/>
            <a:r>
              <a:rPr lang="en-US" dirty="0" err="1" smtClean="0"/>
              <a:t>MBSA</a:t>
            </a:r>
            <a:endParaRPr lang="en-US" dirty="0" smtClean="0"/>
          </a:p>
          <a:p>
            <a:pPr lvl="1"/>
            <a:r>
              <a:rPr lang="en-US" dirty="0" err="1"/>
              <a:t>OWASP</a:t>
            </a:r>
            <a:r>
              <a:rPr lang="en-US" dirty="0"/>
              <a:t> Zap</a:t>
            </a:r>
          </a:p>
        </p:txBody>
      </p:sp>
    </p:spTree>
    <p:extLst>
      <p:ext uri="{BB962C8B-B14F-4D97-AF65-F5344CB8AC3E}">
        <p14:creationId xmlns:p14="http://schemas.microsoft.com/office/powerpoint/2010/main" val="3444502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Command-Line </a:t>
            </a:r>
            <a:r>
              <a:rPr lang="en-US" dirty="0" smtClean="0"/>
              <a:t>Tools</a:t>
            </a:r>
            <a:endParaRPr lang="en-US" dirty="0"/>
          </a:p>
        </p:txBody>
      </p:sp>
      <p:sp>
        <p:nvSpPr>
          <p:cNvPr id="3" name="Content Placeholder 2"/>
          <p:cNvSpPr>
            <a:spLocks noGrp="1"/>
          </p:cNvSpPr>
          <p:nvPr>
            <p:ph idx="1"/>
          </p:nvPr>
        </p:nvSpPr>
        <p:spPr/>
        <p:txBody>
          <a:bodyPr>
            <a:normAutofit lnSpcReduction="10000"/>
          </a:bodyPr>
          <a:lstStyle/>
          <a:p>
            <a:r>
              <a:rPr lang="en-US" dirty="0" smtClean="0"/>
              <a:t>ping</a:t>
            </a:r>
          </a:p>
          <a:p>
            <a:r>
              <a:rPr lang="en-US" dirty="0" err="1" smtClean="0"/>
              <a:t>netstat</a:t>
            </a:r>
            <a:endParaRPr lang="en-US" dirty="0" smtClean="0"/>
          </a:p>
          <a:p>
            <a:r>
              <a:rPr lang="en-US" dirty="0" err="1" smtClean="0"/>
              <a:t>tracert</a:t>
            </a:r>
            <a:endParaRPr lang="en-US" dirty="0" smtClean="0"/>
          </a:p>
          <a:p>
            <a:r>
              <a:rPr lang="en-US" dirty="0" err="1" smtClean="0"/>
              <a:t>nslookup</a:t>
            </a:r>
            <a:r>
              <a:rPr lang="en-US" dirty="0" smtClean="0"/>
              <a:t>/dig</a:t>
            </a:r>
          </a:p>
          <a:p>
            <a:r>
              <a:rPr lang="en-US" dirty="0" err="1" smtClean="0"/>
              <a:t>arp</a:t>
            </a:r>
            <a:endParaRPr lang="en-US" dirty="0" smtClean="0"/>
          </a:p>
          <a:p>
            <a:r>
              <a:rPr lang="en-US" dirty="0" smtClean="0"/>
              <a:t>ipconfig/</a:t>
            </a:r>
            <a:r>
              <a:rPr lang="en-US" dirty="0" err="1" smtClean="0"/>
              <a:t>ip</a:t>
            </a:r>
            <a:r>
              <a:rPr lang="en-US" dirty="0" smtClean="0"/>
              <a:t>/</a:t>
            </a:r>
            <a:r>
              <a:rPr lang="en-US" dirty="0" err="1" smtClean="0"/>
              <a:t>ifconfig</a:t>
            </a:r>
            <a:endParaRPr lang="en-US" dirty="0"/>
          </a:p>
          <a:p>
            <a:r>
              <a:rPr lang="en-US" dirty="0" err="1" smtClean="0"/>
              <a:t>nmap</a:t>
            </a:r>
            <a:endParaRPr lang="en-US" dirty="0" smtClean="0"/>
          </a:p>
          <a:p>
            <a:r>
              <a:rPr lang="en-US" dirty="0" err="1" smtClean="0"/>
              <a:t>netcat</a:t>
            </a:r>
            <a:endParaRPr lang="en-US" dirty="0" smtClean="0"/>
          </a:p>
          <a:p>
            <a:endParaRPr lang="en-US" dirty="0"/>
          </a:p>
        </p:txBody>
      </p:sp>
    </p:spTree>
    <p:extLst>
      <p:ext uri="{BB962C8B-B14F-4D97-AF65-F5344CB8AC3E}">
        <p14:creationId xmlns:p14="http://schemas.microsoft.com/office/powerpoint/2010/main" val="4133119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Tools</a:t>
            </a:r>
          </a:p>
        </p:txBody>
      </p:sp>
      <p:sp>
        <p:nvSpPr>
          <p:cNvPr id="3" name="Content Placeholder 2"/>
          <p:cNvSpPr>
            <a:spLocks noGrp="1"/>
          </p:cNvSpPr>
          <p:nvPr>
            <p:ph idx="1"/>
          </p:nvPr>
        </p:nvSpPr>
        <p:spPr/>
        <p:txBody>
          <a:bodyPr/>
          <a:lstStyle/>
          <a:p>
            <a:r>
              <a:rPr lang="en-US" dirty="0" smtClean="0"/>
              <a:t>General networking tools</a:t>
            </a:r>
          </a:p>
          <a:p>
            <a:r>
              <a:rPr lang="en-US" dirty="0" smtClean="0"/>
              <a:t>Honeypots</a:t>
            </a:r>
          </a:p>
          <a:p>
            <a:r>
              <a:rPr lang="en-US" dirty="0"/>
              <a:t>Steganography </a:t>
            </a:r>
            <a:r>
              <a:rPr lang="en-US" dirty="0" smtClean="0"/>
              <a:t>tools</a:t>
            </a:r>
            <a:endParaRPr lang="en-US" dirty="0"/>
          </a:p>
        </p:txBody>
      </p:sp>
    </p:spTree>
    <p:extLst>
      <p:ext uri="{BB962C8B-B14F-4D97-AF65-F5344CB8AC3E}">
        <p14:creationId xmlns:p14="http://schemas.microsoft.com/office/powerpoint/2010/main" val="339047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Troubleshooting Common Security Issues</a:t>
            </a:r>
            <a:endParaRPr lang="en-US" dirty="0"/>
          </a:p>
        </p:txBody>
      </p:sp>
      <p:sp>
        <p:nvSpPr>
          <p:cNvPr id="3" name="Content Placeholder 2"/>
          <p:cNvSpPr>
            <a:spLocks noGrp="1"/>
          </p:cNvSpPr>
          <p:nvPr>
            <p:ph idx="1"/>
          </p:nvPr>
        </p:nvSpPr>
        <p:spPr/>
        <p:txBody>
          <a:bodyPr/>
          <a:lstStyle/>
          <a:p>
            <a:r>
              <a:rPr lang="en-US" dirty="0" smtClean="0"/>
              <a:t>Access issues</a:t>
            </a:r>
          </a:p>
          <a:p>
            <a:r>
              <a:rPr lang="en-US" dirty="0" smtClean="0"/>
              <a:t>Configuration issues</a:t>
            </a:r>
          </a:p>
          <a:p>
            <a:r>
              <a:rPr lang="en-US" dirty="0"/>
              <a:t>Digital </a:t>
            </a:r>
            <a:r>
              <a:rPr lang="en-US" dirty="0" smtClean="0"/>
              <a:t>certificate issues</a:t>
            </a:r>
          </a:p>
          <a:p>
            <a:r>
              <a:rPr lang="en-US" dirty="0"/>
              <a:t>Personnel </a:t>
            </a:r>
            <a:r>
              <a:rPr lang="en-US" dirty="0" smtClean="0"/>
              <a:t>issues</a:t>
            </a:r>
          </a:p>
          <a:p>
            <a:r>
              <a:rPr lang="en-US" dirty="0" smtClean="0"/>
              <a:t>Other issues</a:t>
            </a:r>
            <a:endParaRPr lang="en-US" dirty="0"/>
          </a:p>
        </p:txBody>
      </p:sp>
    </p:spTree>
    <p:extLst>
      <p:ext uri="{BB962C8B-B14F-4D97-AF65-F5344CB8AC3E}">
        <p14:creationId xmlns:p14="http://schemas.microsoft.com/office/powerpoint/2010/main" val="176402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Security Technologies</a:t>
            </a:r>
          </a:p>
        </p:txBody>
      </p:sp>
      <p:sp>
        <p:nvSpPr>
          <p:cNvPr id="3" name="Content Placeholder 2"/>
          <p:cNvSpPr>
            <a:spLocks noGrp="1"/>
          </p:cNvSpPr>
          <p:nvPr>
            <p:ph idx="1"/>
          </p:nvPr>
        </p:nvSpPr>
        <p:spPr/>
        <p:txBody>
          <a:bodyPr/>
          <a:lstStyle/>
          <a:p>
            <a:r>
              <a:rPr lang="en-US" dirty="0"/>
              <a:t>Intrusion </a:t>
            </a:r>
            <a:r>
              <a:rPr lang="en-US" dirty="0" smtClean="0"/>
              <a:t>detection systems</a:t>
            </a:r>
            <a:endParaRPr lang="en-US" dirty="0" smtClean="0"/>
          </a:p>
          <a:p>
            <a:r>
              <a:rPr lang="en-US" dirty="0" smtClean="0"/>
              <a:t>Antimalware</a:t>
            </a:r>
          </a:p>
          <a:p>
            <a:r>
              <a:rPr lang="en-US" dirty="0"/>
              <a:t>Firewalls and </a:t>
            </a:r>
            <a:r>
              <a:rPr lang="en-US" dirty="0" smtClean="0"/>
              <a:t>related devices</a:t>
            </a:r>
            <a:endParaRPr lang="en-US" dirty="0" smtClean="0"/>
          </a:p>
          <a:p>
            <a:r>
              <a:rPr lang="en-US" dirty="0" smtClean="0"/>
              <a:t>Other </a:t>
            </a:r>
            <a:r>
              <a:rPr lang="en-US" dirty="0" smtClean="0"/>
              <a:t>systems</a:t>
            </a:r>
            <a:endParaRPr lang="en-US" dirty="0"/>
          </a:p>
        </p:txBody>
      </p:sp>
    </p:spTree>
    <p:extLst>
      <p:ext uri="{BB962C8B-B14F-4D97-AF65-F5344CB8AC3E}">
        <p14:creationId xmlns:p14="http://schemas.microsoft.com/office/powerpoint/2010/main" val="3850233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r>
              <a:rPr lang="en-US" altLang="en-US" sz="4000" smtClean="0"/>
              <a:t>Identification vs. Authentication</a:t>
            </a:r>
          </a:p>
        </p:txBody>
      </p:sp>
      <p:sp>
        <p:nvSpPr>
          <p:cNvPr id="4099" name="Content Placeholder 3"/>
          <p:cNvSpPr>
            <a:spLocks noGrp="1"/>
          </p:cNvSpPr>
          <p:nvPr>
            <p:ph idx="1"/>
          </p:nvPr>
        </p:nvSpPr>
        <p:spPr/>
        <p:txBody>
          <a:bodyPr/>
          <a:lstStyle/>
          <a:p>
            <a:r>
              <a:rPr lang="en-US" altLang="en-US" dirty="0" smtClean="0"/>
              <a:t>Identification</a:t>
            </a:r>
          </a:p>
          <a:p>
            <a:pPr lvl="1"/>
            <a:r>
              <a:rPr lang="en-US" altLang="en-US" sz="2000" dirty="0" smtClean="0"/>
              <a:t>Requires </a:t>
            </a:r>
            <a:r>
              <a:rPr lang="en-US" altLang="en-US" sz="2000" dirty="0" smtClean="0"/>
              <a:t>a human to intercede and verify that someone is who they say they are</a:t>
            </a:r>
          </a:p>
          <a:p>
            <a:endParaRPr lang="en-US" altLang="en-US" dirty="0" smtClean="0"/>
          </a:p>
          <a:p>
            <a:r>
              <a:rPr lang="en-US" altLang="en-US" dirty="0" smtClean="0"/>
              <a:t>Authentication</a:t>
            </a:r>
          </a:p>
          <a:p>
            <a:pPr lvl="1"/>
            <a:r>
              <a:rPr lang="en-US" altLang="en-US" sz="2000" dirty="0" smtClean="0"/>
              <a:t>The </a:t>
            </a:r>
            <a:r>
              <a:rPr lang="en-US" altLang="en-US" sz="2000" dirty="0" smtClean="0"/>
              <a:t>user may not be who they are supposed to be, but they have indeed given the correct combination of values (such as username and password, tokens, or biometrics) and thus they are authenticated.</a:t>
            </a:r>
          </a:p>
        </p:txBody>
      </p:sp>
    </p:spTree>
    <p:extLst>
      <p:ext uri="{BB962C8B-B14F-4D97-AF65-F5344CB8AC3E}">
        <p14:creationId xmlns:p14="http://schemas.microsoft.com/office/powerpoint/2010/main" val="1960580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429</Words>
  <Application>Microsoft Office PowerPoint</Application>
  <PresentationFormat>On-screen Show (4:3)</PresentationFormat>
  <Paragraphs>104</Paragraphs>
  <Slides>16</Slides>
  <Notes>10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CompTIA Security+ Study Guide (SY0-501)</vt:lpstr>
      <vt:lpstr>Chapter 4: Identity and Access Management</vt:lpstr>
      <vt:lpstr>Tools to Assess Your Network</vt:lpstr>
      <vt:lpstr>Tools to Assess Your Network Continued</vt:lpstr>
      <vt:lpstr>Command-Line Tools</vt:lpstr>
      <vt:lpstr>Additional Tools</vt:lpstr>
      <vt:lpstr>Troubleshooting Common Security Issues</vt:lpstr>
      <vt:lpstr>Security Technologies</vt:lpstr>
      <vt:lpstr>Identification vs. Authentication</vt:lpstr>
      <vt:lpstr>PowerPoint Presentation</vt:lpstr>
      <vt:lpstr>PowerPoint Presentation</vt:lpstr>
      <vt:lpstr>Potential Authentication and Access Problems</vt:lpstr>
      <vt:lpstr>PowerPoint Presentation</vt:lpstr>
      <vt:lpstr>Chapter 4: Access Control, Authentication, and Authorization</vt:lpstr>
      <vt:lpstr>Access Control </vt:lpstr>
      <vt:lpstr>PowerPoint Presentation</vt:lpstr>
    </vt:vector>
  </TitlesOfParts>
  <Company>John Wiley and Sons,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O'Brien, Connor - San Francisco</dc:creator>
  <cp:lastModifiedBy>Kim Wimpsett</cp:lastModifiedBy>
  <cp:revision>9</cp:revision>
  <dcterms:created xsi:type="dcterms:W3CDTF">2013-06-05T20:52:46Z</dcterms:created>
  <dcterms:modified xsi:type="dcterms:W3CDTF">2017-10-18T18:15:22Z</dcterms:modified>
</cp:coreProperties>
</file>