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259" r:id="rId3"/>
    <p:sldId id="260" r:id="rId4"/>
    <p:sldId id="261" r:id="rId5"/>
    <p:sldId id="262" r:id="rId6"/>
    <p:sldId id="276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7" r:id="rId18"/>
    <p:sldId id="273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 dirty="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5636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6F7AF8E-87AE-435F-8F2E-B1CCB16161FE}" type="slidenum">
              <a:rPr lang="en-US" altLang="en-US" sz="1200" smtClean="0"/>
              <a:pPr/>
              <a:t>11</a:t>
            </a:fld>
            <a:endParaRPr lang="en-US" altLang="en-US" sz="1200" dirty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13437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9725A52-747B-4060-85A4-D165D34FAEE5}" type="slidenum">
              <a:rPr lang="en-US" altLang="en-US" sz="1200" smtClean="0"/>
              <a:pPr/>
              <a:t>12</a:t>
            </a:fld>
            <a:endParaRPr lang="en-US" alt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5826426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F4D0AAF1-5923-47F0-8350-EE1EA43E8B9A}" type="slidenum">
              <a:rPr lang="en-US" altLang="en-US" sz="1200" smtClean="0"/>
              <a:pPr/>
              <a:t>13</a:t>
            </a:fld>
            <a:endParaRPr lang="en-US" altLang="en-US" sz="1200" dirty="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79676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D3E404D-2B39-4A1E-A695-C49760B22F62}" type="slidenum">
              <a:rPr lang="en-US" altLang="en-US" sz="1200" smtClean="0"/>
              <a:pPr/>
              <a:t>14</a:t>
            </a:fld>
            <a:endParaRPr lang="en-US" altLang="en-US" sz="1200" dirty="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962761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F86BFCD-2B05-405C-89CF-C8EB085C41D0}" type="slidenum">
              <a:rPr lang="en-US" altLang="en-US" sz="1200" smtClean="0"/>
              <a:pPr/>
              <a:t>15</a:t>
            </a:fld>
            <a:endParaRPr lang="en-US" altLang="en-US" sz="1200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99486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C33B580-F3A0-49EC-A2FA-69909FEA5982}" type="slidenum">
              <a:rPr lang="en-US" altLang="en-US" sz="1200" smtClean="0"/>
              <a:pPr/>
              <a:t>16</a:t>
            </a:fld>
            <a:endParaRPr lang="en-US" altLang="en-US" sz="1200" dirty="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024060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C33B580-F3A0-49EC-A2FA-69909FEA5982}" type="slidenum">
              <a:rPr lang="en-US" altLang="en-US" sz="1200" smtClean="0">
                <a:solidFill>
                  <a:prstClr val="black"/>
                </a:solidFill>
              </a:rPr>
              <a:pPr/>
              <a:t>17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10287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D76280F-97B0-414B-8284-9675D14D6C85}" type="slidenum">
              <a:rPr lang="en-US" altLang="en-US" sz="1200" smtClean="0"/>
              <a:pPr/>
              <a:t>18</a:t>
            </a:fld>
            <a:endParaRPr lang="en-US" altLang="en-US" sz="1200" dirty="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194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2</a:t>
            </a:fld>
            <a:endParaRPr lang="en-US" altLang="en-US" sz="1200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6881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4ED5ADA-5231-4FBE-86AD-8A44EB707B4F}" type="slidenum">
              <a:rPr lang="en-US" altLang="en-US" sz="1200" smtClean="0"/>
              <a:pPr/>
              <a:t>3</a:t>
            </a:fld>
            <a:endParaRPr lang="en-US" altLang="en-US" sz="1200" dirty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5338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52A0629-4B54-419B-9192-08DAE2176232}" type="slidenum">
              <a:rPr lang="en-US" altLang="en-US" sz="1200" smtClean="0"/>
              <a:pPr/>
              <a:t>4</a:t>
            </a:fld>
            <a:endParaRPr lang="en-US" altLang="en-US" sz="1200" dirty="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4331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98E1BBF-3CD4-40AB-BBFA-ECBDD9F79E0C}" type="slidenum">
              <a:rPr lang="en-US" altLang="en-US" sz="1200" smtClean="0"/>
              <a:pPr/>
              <a:t>5</a:t>
            </a:fld>
            <a:endParaRPr lang="en-US" altLang="en-US" sz="1200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41443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6F36EF6-357E-4454-A4B3-5656F2AE9E82}" type="slidenum">
              <a:rPr lang="en-US" altLang="en-US" sz="1200" smtClean="0"/>
              <a:pPr/>
              <a:t>7</a:t>
            </a:fld>
            <a:endParaRPr lang="en-US" altLang="en-US" sz="1200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7681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632DE9C-2BA2-4348-896F-43064219483C}" type="slidenum">
              <a:rPr lang="en-US" altLang="en-US" sz="1200" smtClean="0"/>
              <a:pPr/>
              <a:t>8</a:t>
            </a:fld>
            <a:endParaRPr lang="en-US" altLang="en-US" sz="1200" dirty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7869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7B8DF83-F771-4784-812B-4C36B4D9AD6D}" type="slidenum">
              <a:rPr lang="en-US" altLang="en-US" sz="1200" smtClean="0"/>
              <a:pPr/>
              <a:t>9</a:t>
            </a:fld>
            <a:endParaRPr lang="en-US" altLang="en-US" sz="1200" dirty="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7392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BD47BF4-F936-4812-B79B-D52FEC6F93B3}" type="slidenum">
              <a:rPr lang="en-US" altLang="en-US" sz="1200" smtClean="0"/>
              <a:pPr/>
              <a:t>10</a:t>
            </a:fld>
            <a:endParaRPr lang="en-US" altLang="en-US" sz="1200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00384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 smtClean="0"/>
              <a:t>CompTIA Security+ Study Guide (SY0-501)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Chapter 1:</a:t>
            </a:r>
          </a:p>
          <a:p>
            <a:r>
              <a:rPr lang="en-US" altLang="en-US" dirty="0" smtClean="0"/>
              <a:t>Managing Risk</a:t>
            </a:r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smtClean="0"/>
              <a:t>Risks and Cloud Computing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447800"/>
            <a:ext cx="65532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 smtClean="0"/>
              <a:t>Risk-related </a:t>
            </a:r>
            <a:r>
              <a:rPr lang="en-US" altLang="en-US" sz="2800" dirty="0"/>
              <a:t>i</a:t>
            </a:r>
            <a:r>
              <a:rPr lang="en-US" altLang="en-US" sz="2800" dirty="0" smtClean="0"/>
              <a:t>ssues associated </a:t>
            </a:r>
            <a:r>
              <a:rPr lang="en-US" altLang="en-US" sz="2800" dirty="0" smtClean="0"/>
              <a:t>with </a:t>
            </a:r>
            <a:r>
              <a:rPr lang="en-US" altLang="en-US" sz="2800" dirty="0" smtClean="0"/>
              <a:t>cloud computing</a:t>
            </a:r>
            <a:endParaRPr lang="en-US" altLang="en-US" sz="2800" dirty="0" smtClean="0"/>
          </a:p>
          <a:p>
            <a:pPr lvl="1">
              <a:lnSpc>
                <a:spcPct val="90000"/>
              </a:lnSpc>
            </a:pPr>
            <a:r>
              <a:rPr lang="en-US" altLang="en-US" sz="2400" dirty="0" smtClean="0"/>
              <a:t>Regulatory </a:t>
            </a:r>
            <a:r>
              <a:rPr lang="en-US" altLang="en-US" sz="2400" dirty="0" smtClean="0"/>
              <a:t>compliance </a:t>
            </a:r>
            <a:endParaRPr lang="en-US" altLang="en-US" sz="2400" dirty="0" smtClean="0"/>
          </a:p>
          <a:p>
            <a:pPr lvl="1">
              <a:lnSpc>
                <a:spcPct val="90000"/>
              </a:lnSpc>
            </a:pPr>
            <a:r>
              <a:rPr lang="en-US" altLang="en-US" sz="2400" dirty="0" smtClean="0"/>
              <a:t>User privileges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smtClean="0"/>
              <a:t>Data </a:t>
            </a:r>
            <a:r>
              <a:rPr lang="en-US" altLang="en-US" sz="2400" dirty="0" smtClean="0"/>
              <a:t>integration/segregation 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4833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 smtClean="0"/>
              <a:t>Risks Associated with Virtualization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600200"/>
            <a:ext cx="6934200" cy="4525963"/>
          </a:xfrm>
          <a:noFill/>
        </p:spPr>
        <p:txBody>
          <a:bodyPr/>
          <a:lstStyle/>
          <a:p>
            <a:r>
              <a:rPr lang="en-US" altLang="en-US" b="0" dirty="0" smtClean="0"/>
              <a:t>Breaking </a:t>
            </a:r>
            <a:r>
              <a:rPr lang="en-US" altLang="en-US" b="0" dirty="0" smtClean="0"/>
              <a:t>out </a:t>
            </a:r>
            <a:r>
              <a:rPr lang="en-US" altLang="en-US" b="0" dirty="0" smtClean="0"/>
              <a:t>of the </a:t>
            </a:r>
            <a:r>
              <a:rPr lang="en-US" altLang="en-US" b="0" dirty="0" smtClean="0"/>
              <a:t>virtual machine</a:t>
            </a:r>
            <a:endParaRPr lang="en-US" altLang="en-US" b="0" dirty="0" smtClean="0"/>
          </a:p>
          <a:p>
            <a:r>
              <a:rPr lang="en-US" altLang="en-US" b="0" dirty="0" smtClean="0"/>
              <a:t>Network and </a:t>
            </a:r>
            <a:r>
              <a:rPr lang="en-US" altLang="en-US" b="0" dirty="0" smtClean="0"/>
              <a:t>security controls can intermingle </a:t>
            </a:r>
            <a:endParaRPr lang="en-US" altLang="en-US" b="0" dirty="0" smtClean="0"/>
          </a:p>
          <a:p>
            <a:pPr lvl="1"/>
            <a:r>
              <a:rPr lang="en-US" altLang="en-US" dirty="0" smtClean="0"/>
              <a:t>Hypervisor: the virtual machine </a:t>
            </a:r>
            <a:r>
              <a:rPr lang="en-US" altLang="en-US" dirty="0" smtClean="0"/>
              <a:t>monitoring </a:t>
            </a:r>
            <a:r>
              <a:rPr lang="en-US" altLang="en-US" dirty="0" smtClean="0"/>
              <a:t>the software that allows the virtual machines to exist</a:t>
            </a:r>
          </a:p>
        </p:txBody>
      </p:sp>
    </p:spTree>
    <p:extLst>
      <p:ext uri="{BB962C8B-B14F-4D97-AF65-F5344CB8AC3E}">
        <p14:creationId xmlns:p14="http://schemas.microsoft.com/office/powerpoint/2010/main" val="211601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Developing Policies, Standards, and Guidelines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Implementing </a:t>
            </a:r>
            <a:r>
              <a:rPr lang="en-US" altLang="en-US" dirty="0" smtClean="0"/>
              <a:t>policies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Policies provide people in an organization with guidance about their expected </a:t>
            </a:r>
            <a:r>
              <a:rPr lang="en-US" altLang="en-US" dirty="0" smtClean="0"/>
              <a:t>behavior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Well-written policies are clear and </a:t>
            </a:r>
            <a:r>
              <a:rPr lang="en-US" altLang="en-US" dirty="0" smtClean="0"/>
              <a:t>concise </a:t>
            </a:r>
            <a:r>
              <a:rPr lang="en-US" altLang="en-US" dirty="0" smtClean="0"/>
              <a:t>and outline the consequences when they are not followed </a:t>
            </a:r>
          </a:p>
        </p:txBody>
      </p:sp>
    </p:spTree>
    <p:extLst>
      <p:ext uri="{BB962C8B-B14F-4D97-AF65-F5344CB8AC3E}">
        <p14:creationId xmlns:p14="http://schemas.microsoft.com/office/powerpoint/2010/main" val="312836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smtClean="0"/>
              <a:t>Key Areas of a Good Policy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143000"/>
            <a:ext cx="7086600" cy="4983163"/>
          </a:xfrm>
          <a:noFill/>
        </p:spPr>
        <p:txBody>
          <a:bodyPr/>
          <a:lstStyle/>
          <a:p>
            <a:r>
              <a:rPr lang="en-US" altLang="en-US" sz="2000" dirty="0" smtClean="0"/>
              <a:t>Scope </a:t>
            </a:r>
            <a:r>
              <a:rPr lang="en-US" altLang="en-US" sz="2000" dirty="0" smtClean="0"/>
              <a:t>statement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Outlines what the policy intends to accomplish and which documents, laws, and practices the policy addresses </a:t>
            </a:r>
          </a:p>
          <a:p>
            <a:r>
              <a:rPr lang="en-US" altLang="en-US" sz="2000" dirty="0" smtClean="0"/>
              <a:t>Policy </a:t>
            </a:r>
            <a:r>
              <a:rPr lang="en-US" altLang="en-US" sz="2000" dirty="0" smtClean="0"/>
              <a:t>overview statement 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Provides goal of the policy, why it’s important, and how to comply with it</a:t>
            </a:r>
          </a:p>
          <a:p>
            <a:r>
              <a:rPr lang="en-US" altLang="en-US" sz="2000" dirty="0" smtClean="0"/>
              <a:t>Policy </a:t>
            </a:r>
            <a:r>
              <a:rPr lang="en-US" altLang="en-US" sz="2000" dirty="0" smtClean="0"/>
              <a:t>statement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Should be as clear and unambiguous as possible</a:t>
            </a:r>
          </a:p>
          <a:p>
            <a:r>
              <a:rPr lang="en-US" altLang="en-US" sz="2000" dirty="0" smtClean="0"/>
              <a:t>Accountability </a:t>
            </a:r>
            <a:r>
              <a:rPr lang="en-US" altLang="en-US" sz="2000" dirty="0" smtClean="0"/>
              <a:t>statement 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Provides additional information to readers about who to contact if a problem is discovered</a:t>
            </a:r>
          </a:p>
          <a:p>
            <a:r>
              <a:rPr lang="en-US" altLang="en-US" sz="2000" dirty="0" smtClean="0"/>
              <a:t>Exception </a:t>
            </a:r>
            <a:r>
              <a:rPr lang="en-US" altLang="en-US" sz="2000" dirty="0" smtClean="0"/>
              <a:t>statement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Provides specific guidance about the procedure or process that must be followed in order to deviate from the policy </a:t>
            </a:r>
          </a:p>
        </p:txBody>
      </p:sp>
    </p:spTree>
    <p:extLst>
      <p:ext uri="{BB962C8B-B14F-4D97-AF65-F5344CB8AC3E}">
        <p14:creationId xmlns:p14="http://schemas.microsoft.com/office/powerpoint/2010/main" val="286079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457200"/>
            <a:ext cx="6248400" cy="6858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 smtClean="0"/>
              <a:t>Chapter 1: Measuring and Weighing Risk</a:t>
            </a:r>
            <a:endParaRPr lang="en-US" altLang="en-US" sz="4000" b="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dirty="0" smtClean="0"/>
              <a:t>Incorporating </a:t>
            </a:r>
            <a:r>
              <a:rPr lang="en-US" altLang="en-US" dirty="0" smtClean="0"/>
              <a:t>standards</a:t>
            </a:r>
            <a:r>
              <a:rPr lang="en-US" altLang="en-US" dirty="0" smtClean="0"/>
              <a:t>: </a:t>
            </a:r>
            <a:r>
              <a:rPr lang="en-US" altLang="en-US" dirty="0" smtClean="0"/>
              <a:t>five </a:t>
            </a:r>
            <a:r>
              <a:rPr lang="en-US" altLang="en-US" dirty="0"/>
              <a:t>p</a:t>
            </a:r>
            <a:r>
              <a:rPr lang="en-US" altLang="en-US" dirty="0" smtClean="0"/>
              <a:t>oints</a:t>
            </a:r>
            <a:endParaRPr lang="en-US" altLang="en-US" dirty="0" smtClean="0"/>
          </a:p>
          <a:p>
            <a:pPr marL="971550" lvl="1" indent="-514350">
              <a:buFontTx/>
              <a:buAutoNum type="arabicPeriod"/>
            </a:pPr>
            <a:r>
              <a:rPr lang="en-US" altLang="en-US" dirty="0" smtClean="0"/>
              <a:t>Scope and </a:t>
            </a:r>
            <a:r>
              <a:rPr lang="en-US" altLang="en-US" dirty="0" smtClean="0"/>
              <a:t>purpose</a:t>
            </a:r>
            <a:endParaRPr lang="en-US" altLang="en-US" dirty="0" smtClean="0"/>
          </a:p>
          <a:p>
            <a:pPr marL="971550" lvl="1" indent="-514350">
              <a:buFontTx/>
              <a:buAutoNum type="arabicPeriod"/>
            </a:pPr>
            <a:r>
              <a:rPr lang="en-US" altLang="en-US" dirty="0" smtClean="0"/>
              <a:t>Roles and </a:t>
            </a:r>
            <a:r>
              <a:rPr lang="en-US" altLang="en-US" dirty="0" smtClean="0"/>
              <a:t>responsibilities </a:t>
            </a:r>
            <a:endParaRPr lang="en-US" altLang="en-US" dirty="0" smtClean="0"/>
          </a:p>
          <a:p>
            <a:pPr marL="971550" lvl="1" indent="-514350">
              <a:buFontTx/>
              <a:buAutoNum type="arabicPeriod"/>
            </a:pPr>
            <a:r>
              <a:rPr lang="en-US" altLang="en-US" dirty="0" smtClean="0"/>
              <a:t>Reference </a:t>
            </a:r>
            <a:r>
              <a:rPr lang="en-US" altLang="en-US" dirty="0" smtClean="0"/>
              <a:t>documents </a:t>
            </a:r>
            <a:endParaRPr lang="en-US" altLang="en-US" dirty="0" smtClean="0"/>
          </a:p>
          <a:p>
            <a:pPr marL="971550" lvl="1" indent="-514350">
              <a:buFontTx/>
              <a:buAutoNum type="arabicPeriod"/>
            </a:pPr>
            <a:r>
              <a:rPr lang="en-US" altLang="en-US" dirty="0" smtClean="0"/>
              <a:t>Performance </a:t>
            </a:r>
            <a:r>
              <a:rPr lang="en-US" altLang="en-US" dirty="0" smtClean="0"/>
              <a:t>criteria </a:t>
            </a:r>
            <a:endParaRPr lang="en-US" altLang="en-US" dirty="0" smtClean="0"/>
          </a:p>
          <a:p>
            <a:pPr marL="971550" lvl="1" indent="-514350">
              <a:buFontTx/>
              <a:buAutoNum type="arabicPeriod"/>
            </a:pPr>
            <a:r>
              <a:rPr lang="en-US" altLang="en-US" dirty="0" smtClean="0"/>
              <a:t>Maintenance and </a:t>
            </a:r>
            <a:r>
              <a:rPr lang="en-US" altLang="en-US" dirty="0" smtClean="0"/>
              <a:t>administrative requirements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7988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smtClean="0"/>
              <a:t>Following Guidelines</a:t>
            </a:r>
            <a:endParaRPr lang="en-US" altLang="en-US" sz="4000" b="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6400800" cy="45259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Guidelines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 smtClean="0"/>
              <a:t>Help an organization implement or maintain standards by providing information on how to accomplish policies and maintain standards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2400" dirty="0" smtClean="0"/>
              <a:t>Four Minimum Contents of Good Guidelines 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sz="2400" dirty="0" smtClean="0"/>
              <a:t>Scope and </a:t>
            </a:r>
            <a:r>
              <a:rPr lang="en-US" sz="2400" dirty="0" smtClean="0"/>
              <a:t>purpose </a:t>
            </a:r>
            <a:endParaRPr lang="en-US" sz="1600" dirty="0" smtClean="0"/>
          </a:p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sz="2400" dirty="0" smtClean="0"/>
              <a:t>Roles and </a:t>
            </a:r>
            <a:r>
              <a:rPr lang="en-US" sz="2400" dirty="0" smtClean="0"/>
              <a:t>responsibilities </a:t>
            </a:r>
            <a:endParaRPr lang="en-US" sz="2400" dirty="0" smtClean="0"/>
          </a:p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sz="2400" dirty="0" smtClean="0"/>
              <a:t>Guideline </a:t>
            </a:r>
            <a:r>
              <a:rPr lang="en-US" sz="2400" dirty="0" smtClean="0"/>
              <a:t>statements</a:t>
            </a:r>
            <a:endParaRPr lang="en-US" sz="2400" dirty="0" smtClean="0"/>
          </a:p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sz="2400" dirty="0" smtClean="0"/>
              <a:t>Operational </a:t>
            </a:r>
            <a:r>
              <a:rPr lang="en-US" sz="2400" dirty="0" smtClean="0"/>
              <a:t>considerations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24995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 smtClean="0"/>
              <a:t>Business Policies Primary Areas of Concern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6477000" cy="4602163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Mandatory vacations</a:t>
            </a:r>
          </a:p>
          <a:p>
            <a:r>
              <a:rPr lang="en-US" altLang="en-US" sz="2400" dirty="0"/>
              <a:t>Job rotation</a:t>
            </a:r>
          </a:p>
          <a:p>
            <a:r>
              <a:rPr lang="en-US" altLang="en-US" sz="2400" dirty="0" smtClean="0"/>
              <a:t>Separation of duties</a:t>
            </a:r>
          </a:p>
          <a:p>
            <a:r>
              <a:rPr lang="en-US" altLang="en-US" sz="2400" dirty="0" smtClean="0"/>
              <a:t>Clean desk</a:t>
            </a:r>
          </a:p>
          <a:p>
            <a:r>
              <a:rPr lang="en-US" altLang="en-US" sz="2400" dirty="0" smtClean="0"/>
              <a:t>Background checks</a:t>
            </a:r>
          </a:p>
          <a:p>
            <a:r>
              <a:rPr lang="en-US" altLang="en-US" sz="2400" dirty="0" smtClean="0"/>
              <a:t>Nondisclosure</a:t>
            </a:r>
          </a:p>
          <a:p>
            <a:r>
              <a:rPr lang="en-US" altLang="en-US" sz="2400" dirty="0" smtClean="0"/>
              <a:t>Onboarding</a:t>
            </a:r>
          </a:p>
          <a:p>
            <a:r>
              <a:rPr lang="en-US" altLang="en-US" sz="2400" dirty="0" smtClean="0"/>
              <a:t>Continuing education</a:t>
            </a:r>
          </a:p>
          <a:p>
            <a:r>
              <a:rPr lang="en-US" altLang="en-US" sz="2400" dirty="0" smtClean="0"/>
              <a:t>Exit interviews</a:t>
            </a:r>
          </a:p>
          <a:p>
            <a:r>
              <a:rPr lang="en-US" altLang="en-US" sz="2400" dirty="0" smtClean="0"/>
              <a:t>Role-based awareness </a:t>
            </a:r>
          </a:p>
        </p:txBody>
      </p:sp>
    </p:spTree>
    <p:extLst>
      <p:ext uri="{BB962C8B-B14F-4D97-AF65-F5344CB8AC3E}">
        <p14:creationId xmlns:p14="http://schemas.microsoft.com/office/powerpoint/2010/main" val="22158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 smtClean="0"/>
              <a:t>Business Policies Primary Areas of Concern </a:t>
            </a:r>
            <a:r>
              <a:rPr lang="en-US" altLang="en-US" sz="4000" dirty="0" smtClean="0"/>
              <a:t>Continued</a:t>
            </a:r>
            <a:endParaRPr lang="en-US" altLang="en-US" sz="40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6477000" cy="4602163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Acceptable use policies (AUP)</a:t>
            </a:r>
            <a:endParaRPr lang="en-US" altLang="en-US" sz="2400" dirty="0"/>
          </a:p>
          <a:p>
            <a:r>
              <a:rPr lang="en-US" altLang="en-US" sz="2400" dirty="0" smtClean="0"/>
              <a:t>Adverse actions</a:t>
            </a:r>
          </a:p>
          <a:p>
            <a:r>
              <a:rPr lang="en-US" altLang="en-US" sz="2400" dirty="0" smtClean="0"/>
              <a:t>General security policies</a:t>
            </a:r>
          </a:p>
          <a:p>
            <a:r>
              <a:rPr lang="en-US" altLang="en-US" sz="2400" dirty="0" smtClean="0"/>
              <a:t>Network/application policies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050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6477000" cy="4602163"/>
          </a:xfrm>
        </p:spPr>
        <p:txBody>
          <a:bodyPr/>
          <a:lstStyle/>
          <a:p>
            <a:endParaRPr lang="en-US" altLang="en-US" sz="2800" b="0" dirty="0" smtClean="0"/>
          </a:p>
          <a:p>
            <a:r>
              <a:rPr lang="en-US" altLang="en-US" sz="2800" b="0" dirty="0" smtClean="0"/>
              <a:t>False </a:t>
            </a:r>
            <a:r>
              <a:rPr lang="en-US" altLang="en-US" sz="2800" b="0" dirty="0" smtClean="0"/>
              <a:t>positives</a:t>
            </a:r>
            <a:endParaRPr lang="en-US" altLang="en-US" sz="2800" b="0" dirty="0" smtClean="0"/>
          </a:p>
          <a:p>
            <a:pPr lvl="1"/>
            <a:r>
              <a:rPr lang="en-US" altLang="en-US" sz="2400" dirty="0" smtClean="0"/>
              <a:t>Events that aren’t really incidents</a:t>
            </a:r>
          </a:p>
          <a:p>
            <a:r>
              <a:rPr lang="en-US" altLang="en-US" dirty="0" smtClean="0"/>
              <a:t>Risk </a:t>
            </a:r>
            <a:r>
              <a:rPr lang="en-US" altLang="en-US" dirty="0" smtClean="0"/>
              <a:t>management best practices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Business </a:t>
            </a:r>
            <a:r>
              <a:rPr lang="en-US" altLang="en-US" dirty="0" smtClean="0"/>
              <a:t>impact analysis </a:t>
            </a:r>
            <a:r>
              <a:rPr lang="en-US" altLang="en-US" dirty="0" smtClean="0"/>
              <a:t>(BIA)</a:t>
            </a:r>
          </a:p>
          <a:p>
            <a:pPr lvl="1">
              <a:buFontTx/>
              <a:buNone/>
            </a:pPr>
            <a:endParaRPr lang="en-US" altLang="en-US" sz="2400" dirty="0" smtClean="0"/>
          </a:p>
        </p:txBody>
      </p:sp>
      <p:sp>
        <p:nvSpPr>
          <p:cNvPr id="17411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Chapter 1: Measuring and Weighing Risk</a:t>
            </a:r>
          </a:p>
        </p:txBody>
      </p:sp>
    </p:spTree>
    <p:extLst>
      <p:ext uri="{BB962C8B-B14F-4D97-AF65-F5344CB8AC3E}">
        <p14:creationId xmlns:p14="http://schemas.microsoft.com/office/powerpoint/2010/main" val="72340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Redundant Array of Independent Disks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133600" y="1600200"/>
            <a:ext cx="6553200" cy="5029200"/>
          </a:xfrm>
        </p:spPr>
        <p:txBody>
          <a:bodyPr/>
          <a:lstStyle/>
          <a:p>
            <a:r>
              <a:rPr lang="en-US" altLang="en-US" sz="2000" i="1" dirty="0" smtClean="0"/>
              <a:t>Redundant </a:t>
            </a:r>
            <a:r>
              <a:rPr lang="en-US" altLang="en-US" sz="2000" i="1" dirty="0" smtClean="0"/>
              <a:t>array </a:t>
            </a:r>
            <a:r>
              <a:rPr lang="en-US" altLang="en-US" sz="2000" i="1" dirty="0" smtClean="0"/>
              <a:t>of </a:t>
            </a:r>
            <a:r>
              <a:rPr lang="en-US" altLang="en-US" sz="2000" i="1" dirty="0" smtClean="0"/>
              <a:t>independent disks </a:t>
            </a:r>
            <a:r>
              <a:rPr lang="en-US" altLang="en-US" sz="2000" i="1" dirty="0" smtClean="0"/>
              <a:t>(RAID)</a:t>
            </a:r>
          </a:p>
          <a:p>
            <a:pPr lvl="1"/>
            <a:r>
              <a:rPr lang="en-US" altLang="en-US" sz="2000" dirty="0" smtClean="0"/>
              <a:t>A </a:t>
            </a:r>
            <a:r>
              <a:rPr lang="en-US" altLang="en-US" sz="2000" dirty="0" smtClean="0"/>
              <a:t>technology that uses multiple disks to provide fault tolerance</a:t>
            </a:r>
          </a:p>
          <a:p>
            <a:pPr lvl="1">
              <a:buFontTx/>
              <a:buNone/>
            </a:pPr>
            <a:endParaRPr lang="en-US" altLang="en-US" sz="2000" i="1" dirty="0" smtClean="0"/>
          </a:p>
          <a:p>
            <a:pPr>
              <a:buFontTx/>
              <a:buNone/>
            </a:pPr>
            <a:r>
              <a:rPr lang="en-US" altLang="en-US" sz="2400" dirty="0" smtClean="0"/>
              <a:t>Several designations for RAID </a:t>
            </a:r>
            <a:r>
              <a:rPr lang="en-US" altLang="en-US" sz="2400" dirty="0" smtClean="0"/>
              <a:t>levels</a:t>
            </a:r>
            <a:endParaRPr lang="en-US" altLang="en-US" sz="2400" dirty="0" smtClean="0"/>
          </a:p>
          <a:p>
            <a:pPr>
              <a:buFontTx/>
              <a:buNone/>
            </a:pPr>
            <a:endParaRPr lang="en-US" altLang="en-US" sz="2000" i="1" dirty="0" smtClean="0"/>
          </a:p>
          <a:p>
            <a:r>
              <a:rPr lang="en-US" altLang="en-US" sz="2000" dirty="0" smtClean="0"/>
              <a:t>RAID Level 0 RAID 0 is </a:t>
            </a:r>
            <a:r>
              <a:rPr lang="en-US" altLang="en-US" sz="2000" i="1" dirty="0" smtClean="0"/>
              <a:t>disk striping.</a:t>
            </a:r>
          </a:p>
          <a:p>
            <a:r>
              <a:rPr lang="en-US" altLang="en-US" sz="2000" dirty="0" smtClean="0"/>
              <a:t>RAID Level 1 RAID 1 is </a:t>
            </a:r>
            <a:r>
              <a:rPr lang="en-US" altLang="en-US" sz="2000" i="1" dirty="0" smtClean="0"/>
              <a:t>disk mirroring.</a:t>
            </a:r>
          </a:p>
          <a:p>
            <a:r>
              <a:rPr lang="en-US" altLang="en-US" sz="2000" dirty="0" smtClean="0"/>
              <a:t>RAID Level 3 RAID 3 is </a:t>
            </a:r>
            <a:r>
              <a:rPr lang="en-US" altLang="en-US" sz="2000" i="1" dirty="0" smtClean="0"/>
              <a:t>disk striping with a parity disk.</a:t>
            </a:r>
          </a:p>
          <a:p>
            <a:r>
              <a:rPr lang="en-US" altLang="en-US" sz="2000" dirty="0" smtClean="0"/>
              <a:t>RAID Level 5 RAID 5 is </a:t>
            </a:r>
            <a:r>
              <a:rPr lang="en-US" altLang="en-US" sz="2000" i="1" dirty="0" smtClean="0"/>
              <a:t>disk striping with parity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5906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 smtClean="0"/>
              <a:t>Chapter 1: Managing Risk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1600200"/>
            <a:ext cx="6858000" cy="4525963"/>
          </a:xfrm>
          <a:noFill/>
        </p:spPr>
        <p:txBody>
          <a:bodyPr/>
          <a:lstStyle/>
          <a:p>
            <a:r>
              <a:rPr lang="en-US" altLang="en-US" sz="2800" b="0" dirty="0" smtClean="0"/>
              <a:t>Explain how resiliency and automation strategies reduce risk</a:t>
            </a:r>
          </a:p>
          <a:p>
            <a:r>
              <a:rPr lang="en-US" altLang="en-US" sz="2800" b="0" dirty="0" smtClean="0"/>
              <a:t>Explain </a:t>
            </a:r>
            <a:r>
              <a:rPr lang="en-US" altLang="en-US" sz="2800" b="0" dirty="0" smtClean="0"/>
              <a:t>the </a:t>
            </a:r>
            <a:r>
              <a:rPr lang="en-US" altLang="en-US" sz="2800" b="0" dirty="0" smtClean="0"/>
              <a:t>importance </a:t>
            </a:r>
            <a:r>
              <a:rPr lang="en-US" altLang="en-US" sz="2800" b="0" dirty="0" smtClean="0"/>
              <a:t>of policies, plans, and procedures related to organizational security</a:t>
            </a:r>
          </a:p>
        </p:txBody>
      </p:sp>
    </p:spTree>
    <p:extLst>
      <p:ext uri="{BB962C8B-B14F-4D97-AF65-F5344CB8AC3E}">
        <p14:creationId xmlns:p14="http://schemas.microsoft.com/office/powerpoint/2010/main" val="392661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smtClean="0"/>
              <a:t>Threat Assessment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r>
              <a:rPr lang="en-US" altLang="en-US" b="0" dirty="0" smtClean="0"/>
              <a:t>Threats can be categorized as environmental, </a:t>
            </a:r>
            <a:r>
              <a:rPr lang="en-US" altLang="en-US" b="0" dirty="0" smtClean="0"/>
              <a:t>manmade, </a:t>
            </a:r>
            <a:r>
              <a:rPr lang="en-US" altLang="en-US" b="0" dirty="0" smtClean="0"/>
              <a:t>and internal vs. external</a:t>
            </a:r>
          </a:p>
          <a:p>
            <a:r>
              <a:rPr lang="en-US" altLang="en-US" b="0" dirty="0" smtClean="0"/>
              <a:t>Risk </a:t>
            </a:r>
            <a:r>
              <a:rPr lang="en-US" altLang="en-US" b="0" dirty="0" smtClean="0"/>
              <a:t>assessment (risk analysis</a:t>
            </a:r>
            <a:r>
              <a:rPr lang="en-US" altLang="en-US" b="0" dirty="0" smtClean="0"/>
              <a:t>)</a:t>
            </a:r>
          </a:p>
          <a:p>
            <a:pPr lvl="1"/>
            <a:r>
              <a:rPr lang="en-US" altLang="en-US" b="1" dirty="0" smtClean="0"/>
              <a:t>Risk </a:t>
            </a:r>
            <a:r>
              <a:rPr lang="en-US" altLang="en-US" b="1" dirty="0" smtClean="0"/>
              <a:t>assessment</a:t>
            </a:r>
            <a:endParaRPr lang="en-US" altLang="en-US" b="1" dirty="0" smtClean="0"/>
          </a:p>
          <a:p>
            <a:pPr lvl="2"/>
            <a:r>
              <a:rPr lang="en-US" altLang="en-US" sz="1800" dirty="0" smtClean="0"/>
              <a:t>Deals with the threats, vulnerabilities, and impacts of a loss of information-processing capabilities or information </a:t>
            </a:r>
            <a:r>
              <a:rPr lang="en-US" altLang="en-US" sz="1800" dirty="0" smtClean="0"/>
              <a:t>itself</a:t>
            </a:r>
            <a:endParaRPr lang="en-US" altLang="en-US" sz="1800" b="1" dirty="0" smtClean="0"/>
          </a:p>
          <a:p>
            <a:pPr lvl="1"/>
            <a:r>
              <a:rPr lang="en-US" altLang="en-US" b="1" dirty="0" smtClean="0"/>
              <a:t>Key </a:t>
            </a:r>
            <a:r>
              <a:rPr lang="en-US" altLang="en-US" b="1" dirty="0" smtClean="0"/>
              <a:t>components </a:t>
            </a:r>
            <a:r>
              <a:rPr lang="en-US" altLang="en-US" b="1" dirty="0" smtClean="0"/>
              <a:t>of </a:t>
            </a:r>
            <a:r>
              <a:rPr lang="en-US" altLang="en-US" b="1" dirty="0" smtClean="0"/>
              <a:t>risk assessment</a:t>
            </a:r>
          </a:p>
          <a:p>
            <a:pPr lvl="2"/>
            <a:r>
              <a:rPr lang="en-US" altLang="en-US" sz="1800" dirty="0" smtClean="0"/>
              <a:t>Risks to which the organization is exposed </a:t>
            </a:r>
          </a:p>
          <a:p>
            <a:pPr lvl="2"/>
            <a:r>
              <a:rPr lang="en-US" altLang="en-US" sz="1800" dirty="0" smtClean="0"/>
              <a:t>Risks that need addressing </a:t>
            </a:r>
            <a:endParaRPr lang="en-US" altLang="en-US" sz="1800" dirty="0" smtClean="0"/>
          </a:p>
          <a:p>
            <a:pPr lvl="2"/>
            <a:r>
              <a:rPr lang="en-US" altLang="en-US" sz="1800" dirty="0" smtClean="0"/>
              <a:t>Coordination with BIA </a:t>
            </a:r>
          </a:p>
        </p:txBody>
      </p:sp>
    </p:spTree>
    <p:extLst>
      <p:ext uri="{BB962C8B-B14F-4D97-AF65-F5344CB8AC3E}">
        <p14:creationId xmlns:p14="http://schemas.microsoft.com/office/powerpoint/2010/main" val="316706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smtClean="0"/>
              <a:t>Computing Risk Assessment</a:t>
            </a:r>
            <a:endParaRPr lang="en-US" altLang="en-US" sz="4000" b="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0" dirty="0" smtClean="0"/>
              <a:t>Methods of </a:t>
            </a:r>
            <a:r>
              <a:rPr lang="en-US" altLang="en-US" b="0" dirty="0" smtClean="0"/>
              <a:t>measurement </a:t>
            </a:r>
            <a:endParaRPr lang="en-US" altLang="en-US" b="0" dirty="0" smtClean="0"/>
          </a:p>
          <a:p>
            <a:pPr lvl="1"/>
            <a:r>
              <a:rPr lang="en-US" altLang="en-US" b="1" dirty="0" smtClean="0"/>
              <a:t>Annualized </a:t>
            </a:r>
            <a:r>
              <a:rPr lang="en-US" altLang="en-US" b="1" dirty="0" smtClean="0"/>
              <a:t>rate </a:t>
            </a:r>
            <a:r>
              <a:rPr lang="en-US" altLang="en-US" b="1" dirty="0" smtClean="0"/>
              <a:t>of </a:t>
            </a:r>
            <a:r>
              <a:rPr lang="en-US" altLang="en-US" b="1" dirty="0" smtClean="0"/>
              <a:t>occurrence  </a:t>
            </a:r>
            <a:r>
              <a:rPr lang="en-US" altLang="en-US" b="1" dirty="0" smtClean="0"/>
              <a:t>(ARO)</a:t>
            </a:r>
          </a:p>
          <a:p>
            <a:pPr lvl="2"/>
            <a:r>
              <a:rPr lang="en-US" altLang="en-US" sz="1800" dirty="0" smtClean="0"/>
              <a:t>Likelihood, often from historical data, of an event occurring within a </a:t>
            </a:r>
            <a:r>
              <a:rPr lang="en-US" altLang="en-US" sz="1800" dirty="0" smtClean="0"/>
              <a:t>year</a:t>
            </a:r>
            <a:endParaRPr lang="en-US" altLang="en-US" sz="1800" b="1" dirty="0" smtClean="0"/>
          </a:p>
          <a:p>
            <a:pPr lvl="1"/>
            <a:r>
              <a:rPr lang="en-US" altLang="en-US" b="1" dirty="0" smtClean="0"/>
              <a:t>ARO </a:t>
            </a:r>
            <a:r>
              <a:rPr lang="en-US" altLang="en-US" b="1" dirty="0" smtClean="0"/>
              <a:t>can </a:t>
            </a:r>
            <a:r>
              <a:rPr lang="en-US" altLang="en-US" b="1" dirty="0" smtClean="0"/>
              <a:t>be </a:t>
            </a:r>
            <a:r>
              <a:rPr lang="en-US" altLang="en-US" b="1" dirty="0" smtClean="0"/>
              <a:t>used </a:t>
            </a:r>
            <a:r>
              <a:rPr lang="en-US" altLang="en-US" b="1" dirty="0" smtClean="0"/>
              <a:t>in </a:t>
            </a:r>
            <a:r>
              <a:rPr lang="en-US" altLang="en-US" b="1" dirty="0" smtClean="0"/>
              <a:t>conjunction with</a:t>
            </a:r>
            <a:r>
              <a:rPr lang="en-US" altLang="en-US" b="1" dirty="0" smtClean="0"/>
              <a:t>:</a:t>
            </a:r>
          </a:p>
          <a:p>
            <a:pPr lvl="2"/>
            <a:r>
              <a:rPr lang="en-US" altLang="en-US" sz="1800" dirty="0" smtClean="0"/>
              <a:t>Single </a:t>
            </a:r>
            <a:r>
              <a:rPr lang="en-US" altLang="en-US" sz="1800" dirty="0" smtClean="0"/>
              <a:t>loss expectancy </a:t>
            </a:r>
            <a:r>
              <a:rPr lang="en-US" altLang="en-US" sz="1800" dirty="0" smtClean="0"/>
              <a:t>(SLE)</a:t>
            </a:r>
          </a:p>
          <a:p>
            <a:pPr lvl="2"/>
            <a:r>
              <a:rPr lang="en-US" altLang="en-US" sz="1800" dirty="0" smtClean="0"/>
              <a:t>Annual </a:t>
            </a:r>
            <a:r>
              <a:rPr lang="en-US" altLang="en-US" sz="1800" dirty="0" smtClean="0"/>
              <a:t>loss expectancy </a:t>
            </a:r>
            <a:r>
              <a:rPr lang="en-US" altLang="en-US" sz="1800" dirty="0" smtClean="0"/>
              <a:t>(ALE)</a:t>
            </a:r>
          </a:p>
          <a:p>
            <a:pPr lvl="2"/>
            <a:r>
              <a:rPr lang="en-US" altLang="en-US" sz="1800" dirty="0" smtClean="0"/>
              <a:t>Formula:</a:t>
            </a:r>
          </a:p>
          <a:p>
            <a:pPr lvl="3">
              <a:buFontTx/>
              <a:buNone/>
            </a:pPr>
            <a:r>
              <a:rPr lang="en-US" altLang="en-US" sz="1400" dirty="0" smtClean="0"/>
              <a:t>SLE x ARO = ALE</a:t>
            </a:r>
          </a:p>
          <a:p>
            <a:pPr lvl="2"/>
            <a:endParaRPr lang="en-US" altLang="en-US" sz="1800" dirty="0" smtClean="0"/>
          </a:p>
          <a:p>
            <a:pPr>
              <a:buFontTx/>
              <a:buNone/>
            </a:pPr>
            <a:endParaRPr lang="en-US" alt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288542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 smtClean="0"/>
              <a:t>Computing Risk Assessment Continued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600200"/>
            <a:ext cx="6934200" cy="4525963"/>
          </a:xfrm>
          <a:noFill/>
        </p:spPr>
        <p:txBody>
          <a:bodyPr/>
          <a:lstStyle/>
          <a:p>
            <a:r>
              <a:rPr lang="en-US" altLang="en-US" b="0" dirty="0" smtClean="0"/>
              <a:t>Risk </a:t>
            </a:r>
            <a:r>
              <a:rPr lang="en-US" altLang="en-US" b="0" dirty="0" smtClean="0"/>
              <a:t>assessment can </a:t>
            </a:r>
            <a:r>
              <a:rPr lang="en-US" altLang="en-US" b="0" dirty="0" smtClean="0"/>
              <a:t>be </a:t>
            </a:r>
            <a:r>
              <a:rPr lang="en-US" altLang="en-US" b="0" dirty="0" smtClean="0"/>
              <a:t>qualitative </a:t>
            </a:r>
            <a:r>
              <a:rPr lang="en-US" altLang="en-US" b="0" dirty="0" smtClean="0"/>
              <a:t>or </a:t>
            </a:r>
            <a:r>
              <a:rPr lang="en-US" altLang="en-US" b="0" dirty="0" smtClean="0"/>
              <a:t>quantitative </a:t>
            </a:r>
            <a:endParaRPr lang="en-US" altLang="en-US" b="0" dirty="0" smtClean="0"/>
          </a:p>
          <a:p>
            <a:pPr lvl="1"/>
            <a:r>
              <a:rPr lang="en-US" altLang="en-US" b="1" dirty="0" smtClean="0"/>
              <a:t>Qualitative</a:t>
            </a:r>
          </a:p>
          <a:p>
            <a:pPr lvl="2"/>
            <a:r>
              <a:rPr lang="en-US" altLang="en-US" sz="1800" dirty="0" smtClean="0"/>
              <a:t>Opinion-based </a:t>
            </a:r>
            <a:r>
              <a:rPr lang="en-US" altLang="en-US" sz="1800" dirty="0" smtClean="0"/>
              <a:t>and subjective</a:t>
            </a:r>
            <a:endParaRPr lang="en-US" altLang="en-US" sz="1800" b="1" dirty="0" smtClean="0"/>
          </a:p>
          <a:p>
            <a:pPr lvl="1"/>
            <a:r>
              <a:rPr lang="en-US" altLang="en-US" b="1" dirty="0" smtClean="0"/>
              <a:t>Quantitative</a:t>
            </a:r>
            <a:endParaRPr lang="en-US" altLang="en-US" b="1" dirty="0" smtClean="0"/>
          </a:p>
          <a:p>
            <a:pPr lvl="2"/>
            <a:r>
              <a:rPr lang="en-US" altLang="en-US" sz="1800" dirty="0" smtClean="0"/>
              <a:t>Cost-based and objective </a:t>
            </a:r>
          </a:p>
          <a:p>
            <a:pPr>
              <a:buFontTx/>
              <a:buNone/>
            </a:pPr>
            <a:endParaRPr lang="en-US" alt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193719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Measurements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MTBF: Mean Time Between Failures</a:t>
            </a:r>
          </a:p>
          <a:p>
            <a:r>
              <a:rPr lang="en-US" dirty="0" smtClean="0"/>
              <a:t>MTTF: Mean Time To Failure</a:t>
            </a:r>
          </a:p>
          <a:p>
            <a:r>
              <a:rPr lang="en-US" dirty="0" smtClean="0"/>
              <a:t>MTTR: Mean Time To Restore</a:t>
            </a:r>
          </a:p>
          <a:p>
            <a:r>
              <a:rPr lang="en-US" dirty="0" smtClean="0"/>
              <a:t>RTO: Recovery Time Objective</a:t>
            </a:r>
          </a:p>
          <a:p>
            <a:r>
              <a:rPr lang="en-US" dirty="0" smtClean="0"/>
              <a:t>RPO: Recovery Point Objective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078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 smtClean="0"/>
              <a:t>Acting on Your Risk Assessment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en-US" altLang="en-US" b="0" dirty="0" smtClean="0"/>
              <a:t>Risk </a:t>
            </a:r>
            <a:r>
              <a:rPr lang="en-US" altLang="en-US" b="0" dirty="0" smtClean="0"/>
              <a:t>avoidance  </a:t>
            </a:r>
            <a:endParaRPr lang="en-US" altLang="en-US" b="0" dirty="0" smtClean="0"/>
          </a:p>
          <a:p>
            <a:pPr lvl="1"/>
            <a:r>
              <a:rPr lang="en-US" altLang="en-US" sz="2400" dirty="0" smtClean="0"/>
              <a:t>Involves identifying a risk and making the decision to no longer engage in actions associated with that </a:t>
            </a:r>
            <a:r>
              <a:rPr lang="en-US" altLang="en-US" sz="2400" dirty="0" smtClean="0"/>
              <a:t>risk</a:t>
            </a:r>
            <a:endParaRPr lang="en-US" altLang="en-US" b="1" dirty="0" smtClean="0"/>
          </a:p>
          <a:p>
            <a:r>
              <a:rPr lang="en-US" altLang="en-US" b="0" dirty="0" smtClean="0"/>
              <a:t>Risk </a:t>
            </a:r>
            <a:r>
              <a:rPr lang="en-US" altLang="en-US" b="0" dirty="0" smtClean="0"/>
              <a:t>transference</a:t>
            </a:r>
            <a:endParaRPr lang="en-US" altLang="en-US" b="0" dirty="0" smtClean="0"/>
          </a:p>
          <a:p>
            <a:pPr lvl="1"/>
            <a:r>
              <a:rPr lang="en-US" altLang="en-US" sz="2400" dirty="0" smtClean="0"/>
              <a:t>Sharing some of the burden of the risk with someone </a:t>
            </a:r>
            <a:r>
              <a:rPr lang="en-US" altLang="en-US" sz="2400" dirty="0" smtClean="0"/>
              <a:t>else</a:t>
            </a:r>
            <a:endParaRPr lang="en-US" altLang="en-US" sz="2400" b="1" dirty="0" smtClean="0"/>
          </a:p>
          <a:p>
            <a:r>
              <a:rPr lang="en-US" altLang="en-US" b="0" dirty="0" smtClean="0"/>
              <a:t>Risk </a:t>
            </a:r>
            <a:r>
              <a:rPr lang="en-US" altLang="en-US" b="0" dirty="0" smtClean="0"/>
              <a:t>mitigation</a:t>
            </a:r>
            <a:endParaRPr lang="en-US" altLang="en-US" b="0" dirty="0" smtClean="0"/>
          </a:p>
          <a:p>
            <a:pPr lvl="1"/>
            <a:r>
              <a:rPr lang="en-US" altLang="en-US" sz="2400" dirty="0" smtClean="0"/>
              <a:t>Accomplished anytime steps are taken to reduce </a:t>
            </a:r>
            <a:r>
              <a:rPr lang="en-US" altLang="en-US" sz="2400" dirty="0" smtClean="0"/>
              <a:t>risk</a:t>
            </a:r>
            <a:endParaRPr lang="en-US" altLang="en-US" sz="2400" dirty="0" smtClean="0"/>
          </a:p>
          <a:p>
            <a:pPr lvl="1">
              <a:buFontTx/>
              <a:buNone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91264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 smtClean="0"/>
              <a:t>Acting on Your Risk Assessment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600200"/>
            <a:ext cx="7086600" cy="4525963"/>
          </a:xfrm>
          <a:noFill/>
        </p:spPr>
        <p:txBody>
          <a:bodyPr/>
          <a:lstStyle/>
          <a:p>
            <a:r>
              <a:rPr lang="en-US" altLang="en-US" b="0" dirty="0" smtClean="0"/>
              <a:t>Risk </a:t>
            </a:r>
            <a:r>
              <a:rPr lang="en-US" altLang="en-US" b="0" dirty="0" smtClean="0"/>
              <a:t>acceptance </a:t>
            </a:r>
            <a:endParaRPr lang="en-US" altLang="en-US" b="0" dirty="0" smtClean="0"/>
          </a:p>
          <a:p>
            <a:pPr lvl="1"/>
            <a:r>
              <a:rPr lang="en-US" altLang="en-US" sz="2400" dirty="0" smtClean="0"/>
              <a:t>Often the choice you must make when the cost of implementing any of the other choices exceeds the value of the harm that would occur if the risk came to </a:t>
            </a:r>
            <a:r>
              <a:rPr lang="en-US" altLang="en-US" sz="2400" dirty="0" smtClean="0"/>
              <a:t>fruition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579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smtClean="0"/>
              <a:t>Risks and Cloud Computing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6629400" cy="47545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Cloud </a:t>
            </a:r>
            <a:r>
              <a:rPr lang="en-US" dirty="0" smtClean="0"/>
              <a:t>computing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Using the Internet to host services and data instead of hosting it locally </a:t>
            </a:r>
          </a:p>
          <a:p>
            <a:pPr>
              <a:defRPr/>
            </a:pPr>
            <a:r>
              <a:rPr lang="en-US" dirty="0" smtClean="0"/>
              <a:t>Three </a:t>
            </a:r>
            <a:r>
              <a:rPr lang="en-US" dirty="0" smtClean="0"/>
              <a:t>ways </a:t>
            </a:r>
            <a:r>
              <a:rPr lang="en-US" dirty="0" smtClean="0"/>
              <a:t>to </a:t>
            </a:r>
            <a:r>
              <a:rPr lang="en-US" dirty="0" smtClean="0"/>
              <a:t>implement cloud computing</a:t>
            </a:r>
            <a:endParaRPr lang="en-US" dirty="0" smtClean="0"/>
          </a:p>
          <a:p>
            <a:pPr marL="914400" lvl="1" indent="-457200">
              <a:buFontTx/>
              <a:buAutoNum type="arabicPeriod"/>
              <a:defRPr/>
            </a:pPr>
            <a:r>
              <a:rPr lang="en-US" sz="2400" dirty="0" smtClean="0"/>
              <a:t>Platform as a Service</a:t>
            </a:r>
          </a:p>
          <a:p>
            <a:pPr marL="914400" lvl="1" indent="-457200">
              <a:buFontTx/>
              <a:buAutoNum type="arabicPeriod"/>
              <a:defRPr/>
            </a:pPr>
            <a:r>
              <a:rPr lang="en-US" sz="2400" dirty="0" smtClean="0"/>
              <a:t>Software as a Service</a:t>
            </a:r>
          </a:p>
          <a:p>
            <a:pPr marL="914400" lvl="1" indent="-457200">
              <a:buFontTx/>
              <a:buAutoNum type="arabicPeriod"/>
              <a:defRPr/>
            </a:pPr>
            <a:r>
              <a:rPr lang="en-US" sz="2400" dirty="0" smtClean="0"/>
              <a:t>Infrastructure as a Service </a:t>
            </a:r>
          </a:p>
        </p:txBody>
      </p:sp>
    </p:spTree>
    <p:extLst>
      <p:ext uri="{BB962C8B-B14F-4D97-AF65-F5344CB8AC3E}">
        <p14:creationId xmlns:p14="http://schemas.microsoft.com/office/powerpoint/2010/main" val="353452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720</Words>
  <Application>Microsoft Office PowerPoint</Application>
  <PresentationFormat>On-screen Show (4:3)</PresentationFormat>
  <Paragraphs>142</Paragraphs>
  <Slides>19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CompTIA Security+ Study Guide (SY0-501)</vt:lpstr>
      <vt:lpstr>Chapter 1: Managing Risk</vt:lpstr>
      <vt:lpstr>Threat Assessment</vt:lpstr>
      <vt:lpstr>Computing Risk Assessment</vt:lpstr>
      <vt:lpstr>Computing Risk Assessment Continued</vt:lpstr>
      <vt:lpstr>Risk Measurements</vt:lpstr>
      <vt:lpstr>Acting on Your Risk Assessment</vt:lpstr>
      <vt:lpstr>Acting on Your Risk Assessment</vt:lpstr>
      <vt:lpstr>Risks and Cloud Computing</vt:lpstr>
      <vt:lpstr>Risks and Cloud Computing</vt:lpstr>
      <vt:lpstr>Risks Associated with Virtualization</vt:lpstr>
      <vt:lpstr>Developing Policies, Standards, and Guidelines </vt:lpstr>
      <vt:lpstr>Key Areas of a Good Policy</vt:lpstr>
      <vt:lpstr>Chapter 1: Measuring and Weighing Risk</vt:lpstr>
      <vt:lpstr>Following Guidelines</vt:lpstr>
      <vt:lpstr>Business Policies Primary Areas of Concern</vt:lpstr>
      <vt:lpstr>Business Policies Primary Areas of Concern Continued</vt:lpstr>
      <vt:lpstr>Chapter 1: Measuring and Weighing Risk</vt:lpstr>
      <vt:lpstr>Redundant Array of Independent Disks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Kim Wimpsett</cp:lastModifiedBy>
  <cp:revision>8</cp:revision>
  <dcterms:created xsi:type="dcterms:W3CDTF">2013-06-05T20:52:46Z</dcterms:created>
  <dcterms:modified xsi:type="dcterms:W3CDTF">2017-10-18T18:06:48Z</dcterms:modified>
</cp:coreProperties>
</file>