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25"/>
  </p:notesMasterIdLst>
  <p:sldIdLst>
    <p:sldId id="270" r:id="rId2"/>
    <p:sldId id="257" r:id="rId3"/>
    <p:sldId id="258" r:id="rId4"/>
    <p:sldId id="259" r:id="rId5"/>
    <p:sldId id="268" r:id="rId6"/>
    <p:sldId id="269" r:id="rId7"/>
    <p:sldId id="275" r:id="rId8"/>
    <p:sldId id="276" r:id="rId9"/>
    <p:sldId id="273" r:id="rId10"/>
    <p:sldId id="261" r:id="rId11"/>
    <p:sldId id="262" r:id="rId12"/>
    <p:sldId id="263" r:id="rId13"/>
    <p:sldId id="264" r:id="rId14"/>
    <p:sldId id="277" r:id="rId15"/>
    <p:sldId id="265" r:id="rId16"/>
    <p:sldId id="266" r:id="rId17"/>
    <p:sldId id="278" r:id="rId18"/>
    <p:sldId id="279" r:id="rId19"/>
    <p:sldId id="280" r:id="rId20"/>
    <p:sldId id="267" r:id="rId21"/>
    <p:sldId id="281" r:id="rId22"/>
    <p:sldId id="274"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7AF"/>
    <a:srgbClr val="A7D4A9"/>
    <a:srgbClr val="00005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2115" autoAdjust="0"/>
  </p:normalViewPr>
  <p:slideViewPr>
    <p:cSldViewPr snapToGrid="0">
      <p:cViewPr>
        <p:scale>
          <a:sx n="65" d="100"/>
          <a:sy n="65" d="100"/>
        </p:scale>
        <p:origin x="-816" y="-15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3C011-300C-48AD-9618-6DEF30C04FBD}" type="datetimeFigureOut">
              <a:rPr lang="en-US" smtClean="0"/>
              <a:pPr/>
              <a:t>7/22/2013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7940B-BF6B-4506-A473-A6E68CBFD075}" type="slidenum">
              <a:rPr lang="en-US" smtClean="0"/>
              <a:pPr/>
              <a:t>‹#›</a:t>
            </a:fld>
            <a:endParaRPr lang="en-US"/>
          </a:p>
        </p:txBody>
      </p:sp>
    </p:spTree>
    <p:extLst>
      <p:ext uri="{BB962C8B-B14F-4D97-AF65-F5344CB8AC3E}">
        <p14:creationId xmlns="" xmlns:p14="http://schemas.microsoft.com/office/powerpoint/2010/main" val="306341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Grp="1" noChangeArrowheads="1"/>
          </p:cNvSpPr>
          <p:nvPr>
            <p:ph type="sldNum" sz="quarter" idx="5"/>
          </p:nvPr>
        </p:nvSpPr>
        <p:spPr>
          <a:noFill/>
        </p:spPr>
        <p:txBody>
          <a:bodyPr/>
          <a:lstStyle/>
          <a:p>
            <a:fld id="{238A00D1-20B3-46AA-8D6C-456D83022366}" type="slidenum">
              <a:rPr lang="en-US" smtClean="0"/>
              <a:pPr/>
              <a:t>1</a:t>
            </a:fld>
            <a:endParaRPr lang="en-US" smtClean="0"/>
          </a:p>
        </p:txBody>
      </p:sp>
      <p:sp>
        <p:nvSpPr>
          <p:cNvPr id="49155" name="Rectangle 2"/>
          <p:cNvSpPr>
            <a:spLocks noGrp="1" noRot="1" noChangeAspect="1" noChangeArrowheads="1" noTextEdit="1"/>
          </p:cNvSpPr>
          <p:nvPr>
            <p:ph type="sldImg"/>
          </p:nvPr>
        </p:nvSpPr>
        <p:spPr>
          <a:xfrm>
            <a:off x="576263" y="573088"/>
            <a:ext cx="5761037" cy="3241675"/>
          </a:xfrm>
          <a:ln/>
        </p:spPr>
      </p:sp>
      <p:sp>
        <p:nvSpPr>
          <p:cNvPr id="49156" name="Rectangle 3"/>
          <p:cNvSpPr>
            <a:spLocks noGrp="1" noChangeArrowheads="1"/>
          </p:cNvSpPr>
          <p:nvPr>
            <p:ph type="body" idx="1"/>
          </p:nvPr>
        </p:nvSpPr>
        <p:spPr>
          <a:xfrm>
            <a:off x="396875" y="4289425"/>
            <a:ext cx="5988050" cy="4167188"/>
          </a:xfrm>
          <a:noFill/>
          <a:ln/>
        </p:spPr>
        <p:txBody>
          <a:bodyPr/>
          <a:lstStyle/>
          <a:p>
            <a:endParaRPr lang="en-GB" dirty="0" smtClean="0"/>
          </a:p>
        </p:txBody>
      </p:sp>
    </p:spTree>
    <p:extLst>
      <p:ext uri="{BB962C8B-B14F-4D97-AF65-F5344CB8AC3E}">
        <p14:creationId xmlns="" xmlns:p14="http://schemas.microsoft.com/office/powerpoint/2010/main" val="293266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4185" y="1520827"/>
            <a:ext cx="5192183"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69567" y="1520827"/>
            <a:ext cx="5192184"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4184" y="304800"/>
            <a:ext cx="10860616"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4185" y="1520827"/>
            <a:ext cx="5192183"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69567" y="1520827"/>
            <a:ext cx="5192184"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1474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6270" y="432215"/>
            <a:ext cx="11451814"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306269" y="1339745"/>
            <a:ext cx="11401921" cy="4965700"/>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338"/>
          <p:cNvSpPr>
            <a:spLocks noChangeArrowheads="1"/>
          </p:cNvSpPr>
          <p:nvPr/>
        </p:nvSpPr>
        <p:spPr bwMode="auto">
          <a:xfrm>
            <a:off x="11566287" y="6595449"/>
            <a:ext cx="323030" cy="236812"/>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89466399-F591-40A3-BF53-5111C08C9A47}" type="slidenum">
              <a:rPr lang="en-US" sz="1000" b="0">
                <a:solidFill>
                  <a:schemeClr val="bg1">
                    <a:lumMod val="50000"/>
                  </a:schemeClr>
                </a:solidFill>
                <a:latin typeface="Arial" pitchFamily="34" charset="0"/>
                <a:cs typeface="Arial" pitchFamily="34" charset="0"/>
              </a:rPr>
              <a:pPr algn="r" defTabSz="814388">
                <a:lnSpc>
                  <a:spcPct val="100000"/>
                </a:lnSpc>
                <a:defRPr/>
              </a:pPr>
              <a:t>‹#›</a:t>
            </a:fld>
            <a:endParaRPr lang="en-US" sz="1000" b="0" dirty="0">
              <a:solidFill>
                <a:schemeClr val="bg1">
                  <a:lumMod val="50000"/>
                </a:schemeClr>
              </a:solidFill>
              <a:latin typeface="Arial" pitchFamily="34" charset="0"/>
              <a:cs typeface="Arial" pitchFamily="34" charset="0"/>
            </a:endParaRPr>
          </a:p>
        </p:txBody>
      </p:sp>
      <p:sp>
        <p:nvSpPr>
          <p:cNvPr id="13" name="Rectangle 345"/>
          <p:cNvSpPr>
            <a:spLocks noChangeArrowheads="1"/>
          </p:cNvSpPr>
          <p:nvPr/>
        </p:nvSpPr>
        <p:spPr bwMode="auto">
          <a:xfrm>
            <a:off x="4539404" y="6598624"/>
            <a:ext cx="3900262" cy="236812"/>
          </a:xfrm>
          <a:prstGeom prst="rect">
            <a:avLst/>
          </a:prstGeom>
          <a:noFill/>
          <a:ln w="9525">
            <a:noFill/>
            <a:miter lim="800000"/>
            <a:headEnd/>
            <a:tailEnd/>
          </a:ln>
          <a:effectLst/>
        </p:spPr>
        <p:txBody>
          <a:bodyPr wrap="none" lIns="82124" tIns="41061" rIns="82124" bIns="41061" anchor="b" anchorCtr="1">
            <a:spAutoFit/>
          </a:bodyPr>
          <a:lstStyle/>
          <a:p>
            <a:pPr algn="ctr" defTabSz="814388">
              <a:lnSpc>
                <a:spcPct val="100000"/>
              </a:lnSpc>
              <a:defRPr/>
            </a:pPr>
            <a:r>
              <a:rPr lang="en-US" sz="1000" b="0" dirty="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2013 </a:t>
            </a:r>
            <a:r>
              <a:rPr lang="en-US" sz="1000" b="0" dirty="0">
                <a:solidFill>
                  <a:schemeClr val="bg1">
                    <a:lumMod val="50000"/>
                  </a:schemeClr>
                </a:solidFill>
                <a:latin typeface="Arial" pitchFamily="34" charset="0"/>
                <a:cs typeface="Arial" pitchFamily="34" charset="0"/>
              </a:rPr>
              <a:t>Cisco Systems, Inc. All rights reserved</a:t>
            </a:r>
            <a:r>
              <a:rPr lang="en-US" sz="1000" b="0" dirty="0" smtClean="0">
                <a:solidFill>
                  <a:schemeClr val="bg1">
                    <a:lumMod val="50000"/>
                  </a:schemeClr>
                </a:solidFill>
                <a:latin typeface="Arial" pitchFamily="34" charset="0"/>
                <a:cs typeface="Arial" pitchFamily="34" charset="0"/>
              </a:rPr>
              <a:t>. Cisco confidential.</a:t>
            </a:r>
            <a:endParaRPr lang="en-US" sz="1000" b="0" dirty="0">
              <a:solidFill>
                <a:schemeClr val="bg1">
                  <a:lumMod val="50000"/>
                </a:schemeClr>
              </a:solidFill>
              <a:latin typeface="Arial" pitchFamily="34" charset="0"/>
              <a:cs typeface="Arial" pitchFamily="34" charset="0"/>
            </a:endParaRPr>
          </a:p>
        </p:txBody>
      </p:sp>
      <p:sp>
        <p:nvSpPr>
          <p:cNvPr id="15" name="Rectangle 346"/>
          <p:cNvSpPr>
            <a:spLocks noChangeArrowheads="1"/>
          </p:cNvSpPr>
          <p:nvPr/>
        </p:nvSpPr>
        <p:spPr bwMode="auto">
          <a:xfrm>
            <a:off x="101600" y="6598624"/>
            <a:ext cx="2946400" cy="236812"/>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1000" b="0" dirty="0">
                <a:solidFill>
                  <a:schemeClr val="bg1">
                    <a:lumMod val="50000"/>
                  </a:schemeClr>
                </a:solidFill>
                <a:latin typeface="Arial" pitchFamily="34" charset="0"/>
                <a:cs typeface="Arial" pitchFamily="34" charset="0"/>
              </a:rPr>
              <a:t>Cisco </a:t>
            </a:r>
            <a:r>
              <a:rPr lang="en-US" sz="1000" b="0" dirty="0" smtClean="0">
                <a:solidFill>
                  <a:schemeClr val="bg1">
                    <a:lumMod val="50000"/>
                  </a:schemeClr>
                </a:solidFill>
                <a:latin typeface="Arial" pitchFamily="34" charset="0"/>
                <a:cs typeface="Arial" pitchFamily="34" charset="0"/>
              </a:rPr>
              <a:t>Networking</a:t>
            </a:r>
            <a:r>
              <a:rPr lang="en-US" sz="1000" b="0" baseline="0" dirty="0" smtClean="0">
                <a:solidFill>
                  <a:schemeClr val="bg1">
                    <a:lumMod val="50000"/>
                  </a:schemeClr>
                </a:solidFill>
                <a:latin typeface="Arial" pitchFamily="34" charset="0"/>
                <a:cs typeface="Arial" pitchFamily="34" charset="0"/>
              </a:rPr>
              <a:t> Academy, U.S./Canada</a:t>
            </a:r>
            <a:endParaRPr lang="en-US" sz="1000" b="0" dirty="0">
              <a:solidFill>
                <a:schemeClr val="bg1">
                  <a:lumMod val="50000"/>
                </a:scheme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ransition>
    <p:wipe dir="r"/>
  </p:transition>
  <p:timing>
    <p:tnLst>
      <p:par>
        <p:cTn id="1" dur="indefinite" restart="never" nodeType="tmRoot"/>
      </p:par>
    </p:tnLst>
  </p:timing>
  <p:txStyles>
    <p:titleStyle>
      <a:lvl1pPr algn="l" defTabSz="914400" rtl="0" eaLnBrk="1" latinLnBrk="0" hangingPunct="1">
        <a:lnSpc>
          <a:spcPct val="100000"/>
        </a:lnSpc>
        <a:spcBef>
          <a:spcPct val="0"/>
        </a:spcBef>
        <a:buNone/>
        <a:defRPr lang="en-US" sz="3600" b="0" kern="0" spc="0" baseline="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ea typeface="+mj-ea"/>
          <a:cs typeface="Arial" pitchFamily="34" charset="0"/>
        </a:defRPr>
      </a:lvl1pPr>
    </p:titleStyle>
    <p:bodyStyle>
      <a:lvl1pPr marL="228600" indent="-228600" algn="l" defTabSz="914400" rtl="0" eaLnBrk="1" latinLnBrk="0" hangingPunct="1">
        <a:lnSpc>
          <a:spcPct val="100000"/>
        </a:lnSpc>
        <a:spcBef>
          <a:spcPts val="1440"/>
        </a:spcBef>
        <a:buClr>
          <a:schemeClr val="accent6">
            <a:lumMod val="75000"/>
          </a:schemeClr>
        </a:buClr>
        <a:buSzPct val="90000"/>
        <a:buFont typeface="Arial" pitchFamily="34" charset="0"/>
        <a:buChar char="•"/>
        <a:tabLst/>
        <a:defRPr lang="en-US" sz="2000" kern="1200" dirty="0" smtClean="0">
          <a:solidFill>
            <a:srgbClr val="000000"/>
          </a:solidFill>
          <a:latin typeface="Arial" pitchFamily="34" charset="0"/>
          <a:ea typeface="+mn-ea"/>
          <a:cs typeface="Arial" pitchFamily="34" charset="0"/>
        </a:defRPr>
      </a:lvl1pPr>
      <a:lvl2pPr marL="396875" indent="-168275" algn="l" defTabSz="914400" rtl="0" eaLnBrk="1" latinLnBrk="0" hangingPunct="1">
        <a:lnSpc>
          <a:spcPct val="100000"/>
        </a:lnSpc>
        <a:spcBef>
          <a:spcPts val="840"/>
        </a:spcBef>
        <a:buClr>
          <a:srgbClr val="0070C0"/>
        </a:buClr>
        <a:buFont typeface="Arial" pitchFamily="34" charset="0"/>
        <a:buChar char="•"/>
        <a:defRPr lang="en-US" sz="1800" kern="1200" dirty="0" smtClean="0">
          <a:solidFill>
            <a:srgbClr val="000000"/>
          </a:solidFill>
          <a:latin typeface="Arial" pitchFamily="34" charset="0"/>
          <a:ea typeface="+mn-ea"/>
          <a:cs typeface="Arial" pitchFamily="34" charset="0"/>
        </a:defRPr>
      </a:lvl2pPr>
      <a:lvl3pPr marL="576263" indent="-177800" algn="l" defTabSz="914400" rtl="0" eaLnBrk="1" latinLnBrk="0" hangingPunct="1">
        <a:lnSpc>
          <a:spcPct val="100000"/>
        </a:lnSpc>
        <a:spcBef>
          <a:spcPts val="840"/>
        </a:spcBef>
        <a:buClr>
          <a:srgbClr val="00B0F0"/>
        </a:buClr>
        <a:buFont typeface="Arial" pitchFamily="34" charset="0"/>
        <a:buChar char="•"/>
        <a:defRPr lang="en-US" sz="1600" kern="1200" dirty="0" smtClean="0">
          <a:solidFill>
            <a:srgbClr val="000000"/>
          </a:solidFill>
          <a:latin typeface="Arial" pitchFamily="34" charset="0"/>
          <a:ea typeface="+mn-ea"/>
          <a:cs typeface="Arial" pitchFamily="34" charset="0"/>
        </a:defRPr>
      </a:lvl3pPr>
      <a:lvl4pPr marL="688975" indent="-112713" algn="l" defTabSz="914400" rtl="0" eaLnBrk="1" latinLnBrk="0" hangingPunct="1">
        <a:lnSpc>
          <a:spcPct val="100000"/>
        </a:lnSpc>
        <a:spcBef>
          <a:spcPts val="840"/>
        </a:spcBef>
        <a:buClr>
          <a:srgbClr val="00B0F0"/>
        </a:buClr>
        <a:buFont typeface="Arial" pitchFamily="34" charset="0"/>
        <a:buChar char="•"/>
        <a:defRPr lang="en-US" sz="1400" kern="1200" dirty="0" smtClean="0">
          <a:solidFill>
            <a:srgbClr val="000000"/>
          </a:solidFill>
          <a:latin typeface="Arial" pitchFamily="34" charset="0"/>
          <a:ea typeface="+mn-ea"/>
          <a:cs typeface="Arial" pitchFamily="34" charset="0"/>
        </a:defRPr>
      </a:lvl4pPr>
      <a:lvl5pPr marL="801688" indent="-115888" algn="l" defTabSz="914400" rtl="0" eaLnBrk="1" latinLnBrk="0" hangingPunct="1">
        <a:lnSpc>
          <a:spcPct val="100000"/>
        </a:lnSpc>
        <a:spcBef>
          <a:spcPts val="840"/>
        </a:spcBef>
        <a:buClr>
          <a:srgbClr val="00B0F0"/>
        </a:buClr>
        <a:buFont typeface="Arial" pitchFamily="34" charset="0"/>
        <a:buChar char="•"/>
        <a:defRPr lang="en-US" sz="1400" kern="1200" dirty="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libproxy.ecpi.edu:2555/9780133363289/gloss01"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3559" y="1"/>
            <a:ext cx="12213972" cy="6870358"/>
          </a:xfrm>
          <a:prstGeom prst="rect">
            <a:avLst/>
          </a:prstGeom>
        </p:spPr>
      </p:pic>
      <p:sp>
        <p:nvSpPr>
          <p:cNvPr id="17" name="TextBox 16"/>
          <p:cNvSpPr txBox="1"/>
          <p:nvPr/>
        </p:nvSpPr>
        <p:spPr>
          <a:xfrm>
            <a:off x="4242285" y="265046"/>
            <a:ext cx="7726017" cy="1200329"/>
          </a:xfrm>
          <a:prstGeom prst="rect">
            <a:avLst/>
          </a:prstGeom>
          <a:noFill/>
        </p:spPr>
        <p:txBody>
          <a:bodyPr wrap="square" rtlCol="0">
            <a:spAutoFit/>
          </a:bodyPr>
          <a:lstStyle/>
          <a:p>
            <a:pPr algn="r" eaLnBrk="0" fontAlgn="base" hangingPunct="0">
              <a:lnSpc>
                <a:spcPct val="90000"/>
              </a:lnSpc>
              <a:spcBef>
                <a:spcPct val="0"/>
              </a:spcBef>
              <a:spcAft>
                <a:spcPct val="0"/>
              </a:spcAft>
            </a:pPr>
            <a:r>
              <a:rPr lang="en-US" sz="4000" dirty="0">
                <a:solidFill>
                  <a:schemeClr val="tx1">
                    <a:lumMod val="60000"/>
                    <a:lumOff val="40000"/>
                  </a:schemeClr>
                </a:solidFill>
                <a:latin typeface="Arial" charset="0"/>
              </a:rPr>
              <a:t>Equipping Today’s Instructors</a:t>
            </a:r>
          </a:p>
          <a:p>
            <a:pPr algn="r" eaLnBrk="0" fontAlgn="base" hangingPunct="0">
              <a:lnSpc>
                <a:spcPct val="90000"/>
              </a:lnSpc>
              <a:spcBef>
                <a:spcPct val="0"/>
              </a:spcBef>
              <a:spcAft>
                <a:spcPct val="0"/>
              </a:spcAft>
            </a:pPr>
            <a:r>
              <a:rPr lang="en-US" sz="4000" dirty="0">
                <a:solidFill>
                  <a:schemeClr val="tx1">
                    <a:lumMod val="60000"/>
                    <a:lumOff val="40000"/>
                  </a:schemeClr>
                </a:solidFill>
                <a:latin typeface="Arial" charset="0"/>
              </a:rPr>
              <a:t>for Tomorrow’s Students</a:t>
            </a:r>
          </a:p>
        </p:txBody>
      </p:sp>
      <p:sp>
        <p:nvSpPr>
          <p:cNvPr id="2" name="TextBox 1"/>
          <p:cNvSpPr txBox="1"/>
          <p:nvPr/>
        </p:nvSpPr>
        <p:spPr>
          <a:xfrm>
            <a:off x="5686769" y="2279367"/>
            <a:ext cx="6268278" cy="461665"/>
          </a:xfrm>
          <a:prstGeom prst="rect">
            <a:avLst/>
          </a:prstGeom>
          <a:noFill/>
        </p:spPr>
        <p:txBody>
          <a:bodyPr wrap="square" rtlCol="0">
            <a:spAutoFit/>
          </a:bodyPr>
          <a:lstStyle/>
          <a:p>
            <a:pPr algn="r"/>
            <a:r>
              <a:rPr lang="en-US" sz="2400" b="1" dirty="0">
                <a:solidFill>
                  <a:schemeClr val="bg1"/>
                </a:solidFill>
              </a:rPr>
              <a:t>Cisco Networking Academy</a:t>
            </a:r>
          </a:p>
        </p:txBody>
      </p:sp>
      <p:sp>
        <p:nvSpPr>
          <p:cNvPr id="14" name="Rectangle 209"/>
          <p:cNvSpPr txBox="1">
            <a:spLocks noChangeArrowheads="1"/>
          </p:cNvSpPr>
          <p:nvPr/>
        </p:nvSpPr>
        <p:spPr bwMode="white">
          <a:xfrm>
            <a:off x="345559" y="2305879"/>
            <a:ext cx="10986638" cy="3761545"/>
          </a:xfrm>
          <a:prstGeom prst="rect">
            <a:avLst/>
          </a:prstGeom>
          <a:ln/>
        </p:spPr>
        <p:txBody>
          <a:bodyPr anchor="ctr"/>
          <a:lstStyle>
            <a:lvl1pPr>
              <a:defRPr sz="3000" b="0">
                <a:solidFill>
                  <a:srgbClr val="FFFFFF"/>
                </a:solidFill>
              </a:defRPr>
            </a:lvl1pPr>
          </a:lstStyle>
          <a:p>
            <a:pPr defTabSz="814388">
              <a:defRPr/>
            </a:pPr>
            <a:endParaRPr lang="en-US" sz="1200" kern="0" dirty="0">
              <a:solidFill>
                <a:schemeClr val="bg1"/>
              </a:solidFill>
            </a:endParaRPr>
          </a:p>
          <a:p>
            <a:pPr defTabSz="814388">
              <a:defRPr/>
            </a:pPr>
            <a:r>
              <a:rPr lang="en-US" sz="3600" kern="0" dirty="0" smtClean="0">
                <a:solidFill>
                  <a:schemeClr val="bg1"/>
                </a:solidFill>
                <a:latin typeface="Arial" pitchFamily="34" charset="0"/>
                <a:cs typeface="Arial" pitchFamily="34" charset="0"/>
              </a:rPr>
              <a:t>Syslog, SNMP</a:t>
            </a:r>
            <a:endParaRPr lang="en-US" sz="3600" kern="0" dirty="0">
              <a:solidFill>
                <a:schemeClr val="bg1"/>
              </a:solidFill>
              <a:latin typeface="Arial" pitchFamily="34" charset="0"/>
              <a:cs typeface="Arial" pitchFamily="34" charset="0"/>
            </a:endParaRPr>
          </a:p>
          <a:p>
            <a:pPr defTabSz="814388">
              <a:defRPr/>
            </a:pPr>
            <a:endParaRPr lang="en-US" sz="900" kern="0" dirty="0">
              <a:solidFill>
                <a:schemeClr val="bg1"/>
              </a:solidFill>
            </a:endParaRPr>
          </a:p>
          <a:p>
            <a:pPr defTabSz="814388">
              <a:defRPr/>
            </a:pPr>
            <a:endParaRPr lang="en-US" sz="1800" kern="0" dirty="0">
              <a:solidFill>
                <a:schemeClr val="bg1"/>
              </a:solidFill>
            </a:endParaRPr>
          </a:p>
          <a:p>
            <a:pPr defTabSz="814388">
              <a:defRPr/>
            </a:pPr>
            <a:r>
              <a:rPr lang="en-US" sz="2400" b="1" kern="0" dirty="0" smtClean="0">
                <a:solidFill>
                  <a:schemeClr val="bg1"/>
                </a:solidFill>
              </a:rPr>
              <a:t>Vijay Bhuse, Ph.D.</a:t>
            </a:r>
            <a:endParaRPr lang="en-US" sz="2400" b="1" kern="0" dirty="0">
              <a:solidFill>
                <a:schemeClr val="bg1"/>
              </a:solidFill>
            </a:endParaRPr>
          </a:p>
          <a:p>
            <a:pPr defTabSz="814388">
              <a:defRPr/>
            </a:pPr>
            <a:r>
              <a:rPr lang="en-US" sz="2200" kern="0" dirty="0" smtClean="0">
                <a:solidFill>
                  <a:schemeClr val="bg1"/>
                </a:solidFill>
              </a:rPr>
              <a:t>Instructor</a:t>
            </a:r>
            <a:endParaRPr lang="en-US" sz="2200" kern="0" dirty="0">
              <a:solidFill>
                <a:schemeClr val="bg1"/>
              </a:solidFill>
            </a:endParaRPr>
          </a:p>
          <a:p>
            <a:pPr defTabSz="814388">
              <a:defRPr/>
            </a:pPr>
            <a:r>
              <a:rPr lang="en-US" sz="2200" kern="0" dirty="0" smtClean="0">
                <a:solidFill>
                  <a:schemeClr val="bg1"/>
                </a:solidFill>
              </a:rPr>
              <a:t>ECPI University</a:t>
            </a:r>
            <a:endParaRPr lang="en-US" sz="2200" kern="0" dirty="0">
              <a:solidFill>
                <a:schemeClr val="bg1"/>
              </a:solidFill>
            </a:endParaRPr>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4972" y="260904"/>
            <a:ext cx="690287" cy="351911"/>
          </a:xfrm>
          <a:prstGeom prst="rect">
            <a:avLst/>
          </a:prstGeom>
        </p:spPr>
      </p:pic>
      <p:sp>
        <p:nvSpPr>
          <p:cNvPr id="20" name="TextBox 19"/>
          <p:cNvSpPr txBox="1"/>
          <p:nvPr/>
        </p:nvSpPr>
        <p:spPr>
          <a:xfrm>
            <a:off x="5693397" y="1543883"/>
            <a:ext cx="6268278" cy="584775"/>
          </a:xfrm>
          <a:prstGeom prst="rect">
            <a:avLst/>
          </a:prstGeom>
          <a:noFill/>
        </p:spPr>
        <p:txBody>
          <a:bodyPr wrap="square" rtlCol="0">
            <a:spAutoFit/>
          </a:bodyPr>
          <a:lstStyle/>
          <a:p>
            <a:pPr algn="r"/>
            <a:r>
              <a:rPr lang="en-US" sz="3200" b="1" dirty="0">
                <a:solidFill>
                  <a:srgbClr val="000058"/>
                </a:solidFill>
              </a:rPr>
              <a:t>Academy Conference 2013</a:t>
            </a:r>
          </a:p>
        </p:txBody>
      </p:sp>
    </p:spTree>
    <p:extLst>
      <p:ext uri="{BB962C8B-B14F-4D97-AF65-F5344CB8AC3E}">
        <p14:creationId xmlns="" xmlns:p14="http://schemas.microsoft.com/office/powerpoint/2010/main" val="3976725110"/>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Configuring SNMPv2</a:t>
            </a:r>
          </a:p>
        </p:txBody>
      </p:sp>
      <p:sp>
        <p:nvSpPr>
          <p:cNvPr id="3" name="Content Placeholder 2"/>
          <p:cNvSpPr>
            <a:spLocks noGrp="1"/>
          </p:cNvSpPr>
          <p:nvPr>
            <p:ph idx="1"/>
          </p:nvPr>
        </p:nvSpPr>
        <p:spPr/>
        <p:txBody>
          <a:bodyPr>
            <a:normAutofit/>
          </a:bodyPr>
          <a:lstStyle/>
          <a:p>
            <a:pPr marL="0" indent="0">
              <a:buNone/>
            </a:pPr>
            <a:r>
              <a:rPr lang="en-US" sz="2800" dirty="0" smtClean="0"/>
              <a:t>There are two types of community strings in SNMP Version 2c:</a:t>
            </a:r>
          </a:p>
          <a:p>
            <a:r>
              <a:rPr lang="en-US" sz="2800" b="1" dirty="0" smtClean="0">
                <a:solidFill>
                  <a:schemeClr val="tx1">
                    <a:lumMod val="75000"/>
                  </a:schemeClr>
                </a:solidFill>
              </a:rPr>
              <a:t>Read-only (RO)</a:t>
            </a:r>
            <a:r>
              <a:rPr lang="en-US" sz="2800" dirty="0" smtClean="0"/>
              <a:t>: Provides access to the MIB variables, but does not allow these variables to changed, only read. Because security is so weak in Version 2c, many organizations only use SNMP in this read-only mode.</a:t>
            </a:r>
          </a:p>
          <a:p>
            <a:r>
              <a:rPr lang="en-US" sz="2800" b="1" dirty="0" smtClean="0">
                <a:solidFill>
                  <a:schemeClr val="tx1">
                    <a:lumMod val="75000"/>
                  </a:schemeClr>
                </a:solidFill>
              </a:rPr>
              <a:t>Read-write (RW)</a:t>
            </a:r>
            <a:r>
              <a:rPr lang="en-US" sz="2800" dirty="0" smtClean="0"/>
              <a:t>: Provides read and write access to all objects in the MIB.</a:t>
            </a:r>
            <a:endParaRPr lang="en-US" sz="2800" dirty="0"/>
          </a:p>
        </p:txBody>
      </p:sp>
    </p:spTree>
    <p:extLst>
      <p:ext uri="{BB962C8B-B14F-4D97-AF65-F5344CB8AC3E}">
        <p14:creationId xmlns="" xmlns:p14="http://schemas.microsoft.com/office/powerpoint/2010/main" val="3287307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kern="0" dirty="0" smtClean="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Configuring </a:t>
            </a:r>
            <a:r>
              <a:rPr lang="en-US" sz="4000"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SNMP Version 2c for Read-Only Access</a:t>
            </a:r>
          </a:p>
        </p:txBody>
      </p:sp>
      <p:sp>
        <p:nvSpPr>
          <p:cNvPr id="3" name="Content Placeholder 2"/>
          <p:cNvSpPr>
            <a:spLocks noGrp="1"/>
          </p:cNvSpPr>
          <p:nvPr>
            <p:ph idx="1"/>
          </p:nvPr>
        </p:nvSpPr>
        <p:spPr>
          <a:xfrm>
            <a:off x="306269" y="1615317"/>
            <a:ext cx="11401921" cy="4965700"/>
          </a:xfrm>
        </p:spPr>
        <p:txBody>
          <a:bodyPr>
            <a:noAutofit/>
          </a:bodyPr>
          <a:lstStyle/>
          <a:p>
            <a:pPr marL="0" indent="0">
              <a:buNone/>
            </a:pPr>
            <a:r>
              <a:rPr lang="en-US" sz="2200" dirty="0" err="1" smtClean="0">
                <a:latin typeface="Courier New" pitchFamily="49" charset="0"/>
                <a:cs typeface="Courier New" pitchFamily="49" charset="0"/>
              </a:rPr>
              <a:t>R1</a:t>
            </a:r>
            <a:r>
              <a:rPr lang="en-US" sz="2200" dirty="0" smtClean="0">
                <a:latin typeface="Courier New" pitchFamily="49" charset="0"/>
                <a:cs typeface="Courier New" pitchFamily="49" charset="0"/>
              </a:rPr>
              <a:t>(config)# </a:t>
            </a:r>
            <a:r>
              <a:rPr lang="en-US" sz="2200" b="1" dirty="0" err="1" smtClean="0">
                <a:latin typeface="Courier New" pitchFamily="49" charset="0"/>
                <a:cs typeface="Courier New" pitchFamily="49" charset="0"/>
              </a:rPr>
              <a:t>ip</a:t>
            </a:r>
            <a:r>
              <a:rPr lang="en-US" sz="2200" b="1" dirty="0" smtClean="0">
                <a:latin typeface="Courier New" pitchFamily="49" charset="0"/>
                <a:cs typeface="Courier New" pitchFamily="49" charset="0"/>
              </a:rPr>
              <a:t> access-list standard ACL_PROTECTSNMP </a:t>
            </a:r>
          </a:p>
          <a:p>
            <a:pPr marL="0" indent="0">
              <a:buNone/>
            </a:pPr>
            <a:r>
              <a:rPr lang="en-US" sz="2200" dirty="0" smtClean="0">
                <a:latin typeface="Courier New" pitchFamily="49" charset="0"/>
                <a:cs typeface="Courier New" pitchFamily="49" charset="0"/>
              </a:rPr>
              <a:t>R1(</a:t>
            </a:r>
            <a:r>
              <a:rPr lang="en-US" sz="2200" dirty="0" err="1" smtClean="0">
                <a:latin typeface="Courier New" pitchFamily="49" charset="0"/>
                <a:cs typeface="Courier New" pitchFamily="49" charset="0"/>
              </a:rPr>
              <a:t>config-std-nacl</a:t>
            </a:r>
            <a:r>
              <a:rPr lang="en-US" sz="2200" dirty="0" smtClean="0">
                <a:latin typeface="Courier New" pitchFamily="49" charset="0"/>
                <a:cs typeface="Courier New" pitchFamily="49" charset="0"/>
              </a:rPr>
              <a:t>)# </a:t>
            </a:r>
            <a:r>
              <a:rPr lang="en-US" sz="2200" b="1" dirty="0" smtClean="0">
                <a:latin typeface="Courier New" pitchFamily="49" charset="0"/>
                <a:cs typeface="Courier New" pitchFamily="49" charset="0"/>
              </a:rPr>
              <a:t>permit host 10.10.10.101</a:t>
            </a:r>
          </a:p>
          <a:p>
            <a:pPr marL="0" indent="0">
              <a:buNone/>
            </a:pPr>
            <a:r>
              <a:rPr lang="en-US" sz="2200" dirty="0" smtClean="0">
                <a:latin typeface="Courier New" pitchFamily="49" charset="0"/>
                <a:cs typeface="Courier New" pitchFamily="49" charset="0"/>
              </a:rPr>
              <a:t>R1(</a:t>
            </a:r>
            <a:r>
              <a:rPr lang="en-US" sz="2200" dirty="0" err="1" smtClean="0">
                <a:latin typeface="Courier New" pitchFamily="49" charset="0"/>
                <a:cs typeface="Courier New" pitchFamily="49" charset="0"/>
              </a:rPr>
              <a:t>config-std-nacl</a:t>
            </a:r>
            <a:r>
              <a:rPr lang="en-US" sz="2200" dirty="0" smtClean="0">
                <a:latin typeface="Courier New" pitchFamily="49" charset="0"/>
                <a:cs typeface="Courier New" pitchFamily="49" charset="0"/>
              </a:rPr>
              <a:t>)#</a:t>
            </a:r>
            <a:r>
              <a:rPr lang="en-US" sz="2200" b="1" dirty="0" smtClean="0">
                <a:latin typeface="Courier New" pitchFamily="49" charset="0"/>
                <a:cs typeface="Courier New" pitchFamily="49" charset="0"/>
              </a:rPr>
              <a:t> exit</a:t>
            </a:r>
          </a:p>
          <a:p>
            <a:pPr marL="0" indent="0">
              <a:buNone/>
            </a:pPr>
            <a:r>
              <a:rPr lang="en-US" sz="2200" dirty="0" smtClean="0">
                <a:latin typeface="Courier New" pitchFamily="49" charset="0"/>
                <a:cs typeface="Courier New" pitchFamily="49" charset="0"/>
              </a:rPr>
              <a:t>R1(</a:t>
            </a:r>
            <a:r>
              <a:rPr lang="en-US" sz="2200" dirty="0" err="1" smtClean="0">
                <a:latin typeface="Courier New" pitchFamily="49" charset="0"/>
                <a:cs typeface="Courier New" pitchFamily="49" charset="0"/>
              </a:rPr>
              <a:t>config</a:t>
            </a:r>
            <a:r>
              <a:rPr lang="en-US" sz="2200"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snmp</a:t>
            </a:r>
            <a:r>
              <a:rPr lang="en-US" sz="2200" b="1" dirty="0" smtClean="0">
                <a:latin typeface="Courier New" pitchFamily="49" charset="0"/>
                <a:cs typeface="Courier New" pitchFamily="49" charset="0"/>
              </a:rPr>
              <a:t>-server community V011eyB@11!!! RO ACL_PROTECTSNMP </a:t>
            </a:r>
          </a:p>
          <a:p>
            <a:pPr marL="0" indent="0">
              <a:buNone/>
            </a:pPr>
            <a:r>
              <a:rPr lang="en-US" sz="2200" dirty="0" smtClean="0">
                <a:latin typeface="Courier New" pitchFamily="49" charset="0"/>
                <a:cs typeface="Courier New" pitchFamily="49" charset="0"/>
              </a:rPr>
              <a:t>R1(</a:t>
            </a:r>
            <a:r>
              <a:rPr lang="en-US" sz="2200" dirty="0" err="1" smtClean="0">
                <a:latin typeface="Courier New" pitchFamily="49" charset="0"/>
                <a:cs typeface="Courier New" pitchFamily="49" charset="0"/>
              </a:rPr>
              <a:t>config</a:t>
            </a:r>
            <a:r>
              <a:rPr lang="en-US" sz="2200"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snmp</a:t>
            </a:r>
            <a:r>
              <a:rPr lang="en-US" sz="2200" b="1" dirty="0" smtClean="0">
                <a:latin typeface="Courier New" pitchFamily="49" charset="0"/>
                <a:cs typeface="Courier New" pitchFamily="49" charset="0"/>
              </a:rPr>
              <a:t>-server location Tampa </a:t>
            </a:r>
          </a:p>
          <a:p>
            <a:pPr marL="0" indent="0">
              <a:buNone/>
            </a:pPr>
            <a:r>
              <a:rPr lang="en-US" sz="2200" dirty="0" smtClean="0">
                <a:latin typeface="Courier New" pitchFamily="49" charset="0"/>
                <a:cs typeface="Courier New" pitchFamily="49" charset="0"/>
              </a:rPr>
              <a:t>R1(</a:t>
            </a:r>
            <a:r>
              <a:rPr lang="en-US" sz="2200" dirty="0" err="1" smtClean="0">
                <a:latin typeface="Courier New" pitchFamily="49" charset="0"/>
                <a:cs typeface="Courier New" pitchFamily="49" charset="0"/>
              </a:rPr>
              <a:t>config</a:t>
            </a:r>
            <a:r>
              <a:rPr lang="en-US" sz="2200"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snmp</a:t>
            </a:r>
            <a:r>
              <a:rPr lang="en-US" sz="2200" b="1" dirty="0" smtClean="0">
                <a:latin typeface="Courier New" pitchFamily="49" charset="0"/>
                <a:cs typeface="Courier New" pitchFamily="49" charset="0"/>
              </a:rPr>
              <a:t>-server contact Anthony </a:t>
            </a:r>
            <a:r>
              <a:rPr lang="en-US" sz="2200" b="1" dirty="0" err="1" smtClean="0">
                <a:latin typeface="Courier New" pitchFamily="49" charset="0"/>
                <a:cs typeface="Courier New" pitchFamily="49" charset="0"/>
              </a:rPr>
              <a:t>Sequeira</a:t>
            </a:r>
            <a:r>
              <a:rPr lang="en-US" sz="2200" b="1" dirty="0" smtClean="0">
                <a:latin typeface="Courier New" pitchFamily="49" charset="0"/>
                <a:cs typeface="Courier New" pitchFamily="49" charset="0"/>
              </a:rPr>
              <a:t> </a:t>
            </a:r>
          </a:p>
          <a:p>
            <a:pPr marL="0" indent="0">
              <a:buNone/>
            </a:pPr>
            <a:r>
              <a:rPr lang="en-US" sz="2200" dirty="0" smtClean="0">
                <a:latin typeface="Courier New" pitchFamily="49" charset="0"/>
                <a:cs typeface="Courier New" pitchFamily="49" charset="0"/>
              </a:rPr>
              <a:t>R1(</a:t>
            </a:r>
            <a:r>
              <a:rPr lang="en-US" sz="2200" dirty="0" err="1" smtClean="0">
                <a:latin typeface="Courier New" pitchFamily="49" charset="0"/>
                <a:cs typeface="Courier New" pitchFamily="49" charset="0"/>
              </a:rPr>
              <a:t>config</a:t>
            </a:r>
            <a:r>
              <a:rPr lang="en-US" sz="2200" dirty="0" smtClean="0">
                <a:latin typeface="Courier New" pitchFamily="49" charset="0"/>
                <a:cs typeface="Courier New" pitchFamily="49" charset="0"/>
              </a:rPr>
              <a:t>)# </a:t>
            </a:r>
            <a:r>
              <a:rPr lang="en-US" sz="2200" b="1" dirty="0" smtClean="0">
                <a:latin typeface="Courier New" pitchFamily="49" charset="0"/>
                <a:cs typeface="Courier New" pitchFamily="49" charset="0"/>
              </a:rPr>
              <a:t>end</a:t>
            </a:r>
          </a:p>
          <a:p>
            <a:pPr marL="0" indent="0">
              <a:buNone/>
            </a:pPr>
            <a:r>
              <a:rPr lang="en-US" sz="2200" dirty="0" smtClean="0">
                <a:latin typeface="Courier New" pitchFamily="49" charset="0"/>
                <a:cs typeface="Courier New" pitchFamily="49" charset="0"/>
              </a:rPr>
              <a:t>R1#</a:t>
            </a:r>
            <a:endParaRPr lang="en-US" sz="2200" dirty="0">
              <a:latin typeface="Courier New" pitchFamily="49" charset="0"/>
              <a:cs typeface="Courier New" pitchFamily="49" charset="0"/>
            </a:endParaRPr>
          </a:p>
        </p:txBody>
      </p:sp>
    </p:spTree>
    <p:extLst>
      <p:ext uri="{BB962C8B-B14F-4D97-AF65-F5344CB8AC3E}">
        <p14:creationId xmlns="" xmlns:p14="http://schemas.microsoft.com/office/powerpoint/2010/main" val="1282265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kern="0" dirty="0" smtClean="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Configuring </a:t>
            </a:r>
            <a:r>
              <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SNMP Version 2c for Read and Write Access</a:t>
            </a:r>
          </a:p>
        </p:txBody>
      </p:sp>
      <p:sp>
        <p:nvSpPr>
          <p:cNvPr id="3" name="Content Placeholder 2"/>
          <p:cNvSpPr>
            <a:spLocks noGrp="1"/>
          </p:cNvSpPr>
          <p:nvPr>
            <p:ph idx="1"/>
          </p:nvPr>
        </p:nvSpPr>
        <p:spPr>
          <a:xfrm>
            <a:off x="306269" y="1603331"/>
            <a:ext cx="11401921" cy="4702113"/>
          </a:xfrm>
        </p:spPr>
        <p:txBody>
          <a:bodyPr>
            <a:normAutofit/>
          </a:bodyPr>
          <a:lstStyle/>
          <a:p>
            <a:pPr marL="0" indent="0">
              <a:buNone/>
            </a:pPr>
            <a:r>
              <a:rPr lang="en-US" sz="2200" dirty="0" smtClean="0">
                <a:latin typeface="Courier New" pitchFamily="49" charset="0"/>
                <a:cs typeface="Courier New" pitchFamily="49" charset="0"/>
              </a:rPr>
              <a:t>R2(</a:t>
            </a:r>
            <a:r>
              <a:rPr lang="en-US" sz="2200" dirty="0" err="1" smtClean="0">
                <a:latin typeface="Courier New" pitchFamily="49" charset="0"/>
                <a:cs typeface="Courier New" pitchFamily="49" charset="0"/>
              </a:rPr>
              <a:t>config</a:t>
            </a:r>
            <a:r>
              <a:rPr lang="en-US" sz="2200"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ip</a:t>
            </a:r>
            <a:r>
              <a:rPr lang="en-US" sz="2200" b="1" dirty="0" smtClean="0">
                <a:latin typeface="Courier New" pitchFamily="49" charset="0"/>
                <a:cs typeface="Courier New" pitchFamily="49" charset="0"/>
              </a:rPr>
              <a:t> access-list standard ACL_PROTECTSNMP</a:t>
            </a:r>
          </a:p>
          <a:p>
            <a:pPr marL="0" indent="0">
              <a:buNone/>
            </a:pPr>
            <a:r>
              <a:rPr lang="en-US" sz="2200" dirty="0" smtClean="0">
                <a:latin typeface="Courier New" pitchFamily="49" charset="0"/>
                <a:cs typeface="Courier New" pitchFamily="49" charset="0"/>
              </a:rPr>
              <a:t>R2(</a:t>
            </a:r>
            <a:r>
              <a:rPr lang="en-US" sz="2200" dirty="0" err="1" smtClean="0">
                <a:latin typeface="Courier New" pitchFamily="49" charset="0"/>
                <a:cs typeface="Courier New" pitchFamily="49" charset="0"/>
              </a:rPr>
              <a:t>config-std-nacl</a:t>
            </a:r>
            <a:r>
              <a:rPr lang="en-US" sz="2200" dirty="0" smtClean="0">
                <a:latin typeface="Courier New" pitchFamily="49" charset="0"/>
                <a:cs typeface="Courier New" pitchFamily="49" charset="0"/>
              </a:rPr>
              <a:t>)# </a:t>
            </a:r>
            <a:r>
              <a:rPr lang="en-US" sz="2200" b="1" dirty="0" smtClean="0">
                <a:latin typeface="Courier New" pitchFamily="49" charset="0"/>
                <a:cs typeface="Courier New" pitchFamily="49" charset="0"/>
              </a:rPr>
              <a:t>permit host 10.20.20.201 </a:t>
            </a:r>
          </a:p>
          <a:p>
            <a:pPr marL="0" indent="0">
              <a:buNone/>
            </a:pPr>
            <a:r>
              <a:rPr lang="en-US" sz="2200" dirty="0" smtClean="0">
                <a:latin typeface="Courier New" pitchFamily="49" charset="0"/>
                <a:cs typeface="Courier New" pitchFamily="49" charset="0"/>
              </a:rPr>
              <a:t>R2(</a:t>
            </a:r>
            <a:r>
              <a:rPr lang="en-US" sz="2200" dirty="0" err="1" smtClean="0">
                <a:latin typeface="Courier New" pitchFamily="49" charset="0"/>
                <a:cs typeface="Courier New" pitchFamily="49" charset="0"/>
              </a:rPr>
              <a:t>config-std-nacl</a:t>
            </a:r>
            <a:r>
              <a:rPr lang="en-US" sz="2200" dirty="0" smtClean="0">
                <a:latin typeface="Courier New" pitchFamily="49" charset="0"/>
                <a:cs typeface="Courier New" pitchFamily="49" charset="0"/>
              </a:rPr>
              <a:t>)# </a:t>
            </a:r>
            <a:r>
              <a:rPr lang="en-US" sz="2200" b="1" dirty="0" smtClean="0">
                <a:latin typeface="Courier New" pitchFamily="49" charset="0"/>
                <a:cs typeface="Courier New" pitchFamily="49" charset="0"/>
              </a:rPr>
              <a:t>exit</a:t>
            </a:r>
          </a:p>
          <a:p>
            <a:pPr marL="0" indent="0">
              <a:buNone/>
            </a:pPr>
            <a:r>
              <a:rPr lang="en-US" sz="2200" dirty="0" smtClean="0">
                <a:latin typeface="Courier New" pitchFamily="49" charset="0"/>
                <a:cs typeface="Courier New" pitchFamily="49" charset="0"/>
              </a:rPr>
              <a:t>R2(</a:t>
            </a:r>
            <a:r>
              <a:rPr lang="en-US" sz="2200" dirty="0" err="1" smtClean="0">
                <a:latin typeface="Courier New" pitchFamily="49" charset="0"/>
                <a:cs typeface="Courier New" pitchFamily="49" charset="0"/>
              </a:rPr>
              <a:t>config</a:t>
            </a:r>
            <a:r>
              <a:rPr lang="en-US" sz="2200"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snmp</a:t>
            </a:r>
            <a:r>
              <a:rPr lang="en-US" sz="2200" b="1" dirty="0" smtClean="0">
                <a:latin typeface="Courier New" pitchFamily="49" charset="0"/>
                <a:cs typeface="Courier New" pitchFamily="49" charset="0"/>
              </a:rPr>
              <a:t>-server community T3nn1sB@ll RW ACL_PROTECTSNMP </a:t>
            </a:r>
          </a:p>
          <a:p>
            <a:pPr marL="0" indent="0">
              <a:buNone/>
            </a:pPr>
            <a:r>
              <a:rPr lang="en-US" sz="2200" dirty="0" smtClean="0">
                <a:latin typeface="Courier New" pitchFamily="49" charset="0"/>
                <a:cs typeface="Courier New" pitchFamily="49" charset="0"/>
              </a:rPr>
              <a:t>R2(</a:t>
            </a:r>
            <a:r>
              <a:rPr lang="en-US" sz="2200" dirty="0" err="1" smtClean="0">
                <a:latin typeface="Courier New" pitchFamily="49" charset="0"/>
                <a:cs typeface="Courier New" pitchFamily="49" charset="0"/>
              </a:rPr>
              <a:t>config</a:t>
            </a:r>
            <a:r>
              <a:rPr lang="en-US" sz="2200"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snmp</a:t>
            </a:r>
            <a:r>
              <a:rPr lang="en-US" sz="2200" b="1" dirty="0" smtClean="0">
                <a:latin typeface="Courier New" pitchFamily="49" charset="0"/>
                <a:cs typeface="Courier New" pitchFamily="49" charset="0"/>
              </a:rPr>
              <a:t>-server location New York</a:t>
            </a:r>
          </a:p>
          <a:p>
            <a:pPr marL="0" indent="0">
              <a:buNone/>
            </a:pPr>
            <a:r>
              <a:rPr lang="en-US" sz="2200" dirty="0" smtClean="0">
                <a:latin typeface="Courier New" pitchFamily="49" charset="0"/>
                <a:cs typeface="Courier New" pitchFamily="49" charset="0"/>
              </a:rPr>
              <a:t>R2(</a:t>
            </a:r>
            <a:r>
              <a:rPr lang="en-US" sz="2200" dirty="0" err="1" smtClean="0">
                <a:latin typeface="Courier New" pitchFamily="49" charset="0"/>
                <a:cs typeface="Courier New" pitchFamily="49" charset="0"/>
              </a:rPr>
              <a:t>config</a:t>
            </a:r>
            <a:r>
              <a:rPr lang="en-US" sz="2200" dirty="0" smtClean="0">
                <a:latin typeface="Courier New" pitchFamily="49" charset="0"/>
                <a:cs typeface="Courier New" pitchFamily="49" charset="0"/>
              </a:rPr>
              <a:t>)# </a:t>
            </a:r>
            <a:r>
              <a:rPr lang="en-US" sz="2200" b="1" dirty="0" err="1" smtClean="0">
                <a:latin typeface="Courier New" pitchFamily="49" charset="0"/>
                <a:cs typeface="Courier New" pitchFamily="49" charset="0"/>
              </a:rPr>
              <a:t>snmp</a:t>
            </a:r>
            <a:r>
              <a:rPr lang="en-US" sz="2200" b="1" dirty="0" smtClean="0">
                <a:latin typeface="Courier New" pitchFamily="49" charset="0"/>
                <a:cs typeface="Courier New" pitchFamily="49" charset="0"/>
              </a:rPr>
              <a:t>-server contact John </a:t>
            </a:r>
            <a:r>
              <a:rPr lang="en-US" sz="2200" b="1" dirty="0" err="1" smtClean="0">
                <a:latin typeface="Courier New" pitchFamily="49" charset="0"/>
                <a:cs typeface="Courier New" pitchFamily="49" charset="0"/>
              </a:rPr>
              <a:t>Sequeira</a:t>
            </a:r>
            <a:endParaRPr lang="en-US" sz="2200" b="1" dirty="0" smtClean="0">
              <a:latin typeface="Courier New" pitchFamily="49" charset="0"/>
              <a:cs typeface="Courier New" pitchFamily="49" charset="0"/>
            </a:endParaRPr>
          </a:p>
          <a:p>
            <a:pPr marL="0" indent="0">
              <a:buNone/>
            </a:pPr>
            <a:r>
              <a:rPr lang="en-US" sz="2200" dirty="0" smtClean="0">
                <a:latin typeface="Courier New" pitchFamily="49" charset="0"/>
                <a:cs typeface="Courier New" pitchFamily="49" charset="0"/>
              </a:rPr>
              <a:t>R2(</a:t>
            </a:r>
            <a:r>
              <a:rPr lang="en-US" sz="2200" dirty="0" err="1" smtClean="0">
                <a:latin typeface="Courier New" pitchFamily="49" charset="0"/>
                <a:cs typeface="Courier New" pitchFamily="49" charset="0"/>
              </a:rPr>
              <a:t>config</a:t>
            </a:r>
            <a:r>
              <a:rPr lang="en-US" sz="2200" dirty="0" smtClean="0">
                <a:latin typeface="Courier New" pitchFamily="49" charset="0"/>
                <a:cs typeface="Courier New" pitchFamily="49" charset="0"/>
              </a:rPr>
              <a:t>)# </a:t>
            </a:r>
            <a:r>
              <a:rPr lang="en-US" sz="2200" b="1" dirty="0" smtClean="0">
                <a:latin typeface="Courier New" pitchFamily="49" charset="0"/>
                <a:cs typeface="Courier New" pitchFamily="49" charset="0"/>
              </a:rPr>
              <a:t>end</a:t>
            </a:r>
          </a:p>
          <a:p>
            <a:pPr marL="0" indent="0">
              <a:buNone/>
            </a:pPr>
            <a:r>
              <a:rPr lang="en-US" sz="2200" dirty="0" smtClean="0">
                <a:latin typeface="Courier New" pitchFamily="49" charset="0"/>
                <a:cs typeface="Courier New" pitchFamily="49" charset="0"/>
              </a:rPr>
              <a:t>R2#</a:t>
            </a:r>
            <a:endParaRPr lang="en-US" sz="2200" dirty="0">
              <a:latin typeface="Courier New" pitchFamily="49" charset="0"/>
              <a:cs typeface="Courier New" pitchFamily="49" charset="0"/>
            </a:endParaRPr>
          </a:p>
        </p:txBody>
      </p:sp>
    </p:spTree>
    <p:extLst>
      <p:ext uri="{BB962C8B-B14F-4D97-AF65-F5344CB8AC3E}">
        <p14:creationId xmlns="" xmlns:p14="http://schemas.microsoft.com/office/powerpoint/2010/main" val="2949789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SNMPv3</a:t>
            </a:r>
          </a:p>
        </p:txBody>
      </p:sp>
      <p:sp>
        <p:nvSpPr>
          <p:cNvPr id="3" name="Content Placeholder 2"/>
          <p:cNvSpPr>
            <a:spLocks noGrp="1"/>
          </p:cNvSpPr>
          <p:nvPr>
            <p:ph idx="1"/>
          </p:nvPr>
        </p:nvSpPr>
        <p:spPr/>
        <p:txBody>
          <a:bodyPr>
            <a:normAutofit/>
          </a:bodyPr>
          <a:lstStyle/>
          <a:p>
            <a:r>
              <a:rPr lang="en-US" sz="2800" b="1" dirty="0" smtClean="0">
                <a:solidFill>
                  <a:schemeClr val="tx1">
                    <a:lumMod val="75000"/>
                  </a:schemeClr>
                </a:solidFill>
              </a:rPr>
              <a:t>Message integrity: </a:t>
            </a:r>
            <a:r>
              <a:rPr lang="en-US" sz="2800" dirty="0" smtClean="0"/>
              <a:t>This helps ensure that a packet has not been tampered with in transit</a:t>
            </a:r>
          </a:p>
          <a:p>
            <a:r>
              <a:rPr lang="en-US" sz="2800" b="1" dirty="0">
                <a:solidFill>
                  <a:schemeClr val="tx1">
                    <a:lumMod val="75000"/>
                  </a:schemeClr>
                </a:solidFill>
              </a:rPr>
              <a:t>Authentication:</a:t>
            </a:r>
            <a:r>
              <a:rPr lang="en-US" sz="2800" dirty="0" smtClean="0"/>
              <a:t> This helps ensure that the packet came from a known and trusted source</a:t>
            </a:r>
          </a:p>
          <a:p>
            <a:r>
              <a:rPr lang="en-US" sz="2800" b="1" dirty="0">
                <a:solidFill>
                  <a:schemeClr val="tx1">
                    <a:lumMod val="75000"/>
                  </a:schemeClr>
                </a:solidFill>
              </a:rPr>
              <a:t>Encryption: </a:t>
            </a:r>
            <a:r>
              <a:rPr lang="en-US" sz="2800" dirty="0" smtClean="0"/>
              <a:t>This helps to ensure that information cannot be read if the data is captured in transit</a:t>
            </a:r>
            <a:endParaRPr lang="en-US" sz="2800" dirty="0"/>
          </a:p>
        </p:txBody>
      </p:sp>
    </p:spTree>
    <p:extLst>
      <p:ext uri="{BB962C8B-B14F-4D97-AF65-F5344CB8AC3E}">
        <p14:creationId xmlns="" xmlns:p14="http://schemas.microsoft.com/office/powerpoint/2010/main" val="4086922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Possible Security modes of SNMPv3</a:t>
            </a:r>
            <a:endPar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84640" y="1703130"/>
            <a:ext cx="11426812" cy="3178585"/>
          </a:xfrm>
          <a:prstGeom prst="rect">
            <a:avLst/>
          </a:prstGeom>
          <a:noFill/>
          <a:ln w="9525">
            <a:noFill/>
            <a:miter lim="800000"/>
            <a:headEnd/>
            <a:tailEnd/>
          </a:ln>
        </p:spPr>
      </p:pic>
    </p:spTree>
    <p:extLst>
      <p:ext uri="{BB962C8B-B14F-4D97-AF65-F5344CB8AC3E}">
        <p14:creationId xmlns="" xmlns:p14="http://schemas.microsoft.com/office/powerpoint/2010/main" val="4086922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Syslog</a:t>
            </a:r>
          </a:p>
        </p:txBody>
      </p:sp>
      <p:sp>
        <p:nvSpPr>
          <p:cNvPr id="3" name="Content Placeholder 2"/>
          <p:cNvSpPr>
            <a:spLocks noGrp="1"/>
          </p:cNvSpPr>
          <p:nvPr>
            <p:ph idx="1"/>
          </p:nvPr>
        </p:nvSpPr>
        <p:spPr/>
        <p:txBody>
          <a:bodyPr>
            <a:normAutofit/>
          </a:bodyPr>
          <a:lstStyle/>
          <a:p>
            <a:r>
              <a:rPr lang="en-US" sz="2800" dirty="0" smtClean="0"/>
              <a:t>Syslog permits </a:t>
            </a:r>
            <a:r>
              <a:rPr lang="en-US" sz="2800" dirty="0" smtClean="0"/>
              <a:t>various </a:t>
            </a:r>
            <a:r>
              <a:rPr lang="en-US" sz="2800" dirty="0" smtClean="0"/>
              <a:t>Cisco devices (and some other non-Cisco devices) to send their system messages across the network to syslog servers</a:t>
            </a:r>
          </a:p>
          <a:p>
            <a:r>
              <a:rPr lang="en-US" sz="2800" dirty="0" smtClean="0"/>
              <a:t>You can even build a special out-of-band (OOB) network for this purpose</a:t>
            </a:r>
          </a:p>
          <a:p>
            <a:r>
              <a:rPr lang="en-US" sz="2800" dirty="0" smtClean="0"/>
              <a:t>There are many different Syslog server software packages for Windows and UNIX</a:t>
            </a:r>
            <a:endParaRPr lang="en-US" sz="2800" dirty="0"/>
          </a:p>
        </p:txBody>
      </p:sp>
    </p:spTree>
    <p:extLst>
      <p:ext uri="{BB962C8B-B14F-4D97-AF65-F5344CB8AC3E}">
        <p14:creationId xmlns="" xmlns:p14="http://schemas.microsoft.com/office/powerpoint/2010/main" val="4067579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Popular destinations for syslog messages</a:t>
            </a:r>
          </a:p>
        </p:txBody>
      </p:sp>
      <p:sp>
        <p:nvSpPr>
          <p:cNvPr id="3" name="Content Placeholder 2"/>
          <p:cNvSpPr>
            <a:spLocks noGrp="1"/>
          </p:cNvSpPr>
          <p:nvPr>
            <p:ph idx="1"/>
          </p:nvPr>
        </p:nvSpPr>
        <p:spPr>
          <a:xfrm>
            <a:off x="306269" y="1603331"/>
            <a:ext cx="11401921" cy="4702113"/>
          </a:xfrm>
        </p:spPr>
        <p:txBody>
          <a:bodyPr>
            <a:normAutofit/>
          </a:bodyPr>
          <a:lstStyle/>
          <a:p>
            <a:r>
              <a:rPr lang="en-US" sz="2800" dirty="0" smtClean="0"/>
              <a:t>The logging buffer (RAM inside the router or switch)</a:t>
            </a:r>
          </a:p>
          <a:p>
            <a:r>
              <a:rPr lang="en-US" sz="2800" dirty="0" smtClean="0"/>
              <a:t>The console line</a:t>
            </a:r>
          </a:p>
          <a:p>
            <a:r>
              <a:rPr lang="en-US" sz="2800" dirty="0" smtClean="0"/>
              <a:t>The terminal lines</a:t>
            </a:r>
          </a:p>
          <a:p>
            <a:r>
              <a:rPr lang="en-US" sz="2800" dirty="0" smtClean="0"/>
              <a:t>A syslog server</a:t>
            </a:r>
            <a:endParaRPr lang="en-US" sz="2800" dirty="0"/>
          </a:p>
        </p:txBody>
      </p:sp>
    </p:spTree>
    <p:extLst>
      <p:ext uri="{BB962C8B-B14F-4D97-AF65-F5344CB8AC3E}">
        <p14:creationId xmlns="" xmlns:p14="http://schemas.microsoft.com/office/powerpoint/2010/main" val="923211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70" y="196241"/>
            <a:ext cx="11451814" cy="838200"/>
          </a:xfrm>
        </p:spPr>
        <p:txBody>
          <a:bodyPr>
            <a:normAutofit/>
          </a:bodyPr>
          <a:lstStyle/>
          <a:p>
            <a:r>
              <a:rPr lang="en-US" kern="0" dirty="0" smtClean="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Syslogging in the Network</a:t>
            </a:r>
            <a:endPar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endParaRPr>
          </a:p>
        </p:txBody>
      </p:sp>
      <p:pic>
        <p:nvPicPr>
          <p:cNvPr id="5" name="Picture 4"/>
          <p:cNvPicPr/>
          <p:nvPr/>
        </p:nvPicPr>
        <p:blipFill>
          <a:blip r:embed="rId2" cstate="print"/>
          <a:stretch>
            <a:fillRect/>
          </a:stretch>
        </p:blipFill>
        <p:spPr>
          <a:xfrm>
            <a:off x="840657" y="1642888"/>
            <a:ext cx="8448368" cy="4979137"/>
          </a:xfrm>
          <a:prstGeom prst="rect">
            <a:avLst/>
          </a:prstGeom>
        </p:spPr>
      </p:pic>
    </p:spTree>
    <p:extLst>
      <p:ext uri="{BB962C8B-B14F-4D97-AF65-F5344CB8AC3E}">
        <p14:creationId xmlns="" xmlns:p14="http://schemas.microsoft.com/office/powerpoint/2010/main" val="923211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System Message Format</a:t>
            </a:r>
            <a:endPar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endParaRPr>
          </a:p>
        </p:txBody>
      </p:sp>
      <p:sp>
        <p:nvSpPr>
          <p:cNvPr id="3" name="Content Placeholder 2"/>
          <p:cNvSpPr>
            <a:spLocks noGrp="1"/>
          </p:cNvSpPr>
          <p:nvPr>
            <p:ph idx="1"/>
          </p:nvPr>
        </p:nvSpPr>
        <p:spPr>
          <a:xfrm>
            <a:off x="306269" y="2949677"/>
            <a:ext cx="11401921" cy="3355767"/>
          </a:xfrm>
        </p:spPr>
        <p:txBody>
          <a:bodyPr>
            <a:normAutofit fontScale="92500"/>
          </a:bodyPr>
          <a:lstStyle/>
          <a:p>
            <a:r>
              <a:rPr lang="en-US" sz="2800" b="1" dirty="0" smtClean="0"/>
              <a:t>A </a:t>
            </a:r>
            <a:r>
              <a:rPr lang="en-US" sz="2800" b="1" dirty="0"/>
              <a:t>timestamp:</a:t>
            </a:r>
            <a:r>
              <a:rPr lang="en-US" sz="2800" dirty="0"/>
              <a:t> *Dec 18 17:10:15.079</a:t>
            </a:r>
          </a:p>
          <a:p>
            <a:r>
              <a:rPr lang="en-US" sz="2800" b="1" dirty="0" smtClean="0"/>
              <a:t>The </a:t>
            </a:r>
            <a:r>
              <a:rPr lang="en-US" sz="2800" b="1" dirty="0"/>
              <a:t>facility on the router that generated the message:</a:t>
            </a:r>
            <a:r>
              <a:rPr lang="en-US" sz="2800" dirty="0"/>
              <a:t> %LINEPROTO</a:t>
            </a:r>
          </a:p>
          <a:p>
            <a:r>
              <a:rPr lang="en-US" sz="2800" b="1" dirty="0" smtClean="0"/>
              <a:t>The </a:t>
            </a:r>
            <a:r>
              <a:rPr lang="en-US" sz="2800" b="1" dirty="0"/>
              <a:t>severity level:</a:t>
            </a:r>
            <a:r>
              <a:rPr lang="en-US" sz="2800" dirty="0"/>
              <a:t> 5</a:t>
            </a:r>
          </a:p>
          <a:p>
            <a:r>
              <a:rPr lang="en-US" sz="2800" b="1" dirty="0" smtClean="0"/>
              <a:t>A </a:t>
            </a:r>
            <a:r>
              <a:rPr lang="en-US" sz="2800" b="1" dirty="0"/>
              <a:t>mnemonic for the message:</a:t>
            </a:r>
            <a:r>
              <a:rPr lang="en-US" sz="2800" dirty="0"/>
              <a:t> UPDOWN</a:t>
            </a:r>
          </a:p>
          <a:p>
            <a:r>
              <a:rPr lang="en-US" sz="2800" b="1" dirty="0" smtClean="0"/>
              <a:t>The </a:t>
            </a:r>
            <a:r>
              <a:rPr lang="en-US" sz="2800" b="1" dirty="0"/>
              <a:t>description of the message:</a:t>
            </a:r>
            <a:r>
              <a:rPr lang="en-US" sz="2800" dirty="0"/>
              <a:t> Line protocol on Interface FastEthernet0/0, changed state to down</a:t>
            </a:r>
          </a:p>
        </p:txBody>
      </p:sp>
      <p:pic>
        <p:nvPicPr>
          <p:cNvPr id="2050" name="Picture 2"/>
          <p:cNvPicPr>
            <a:picLocks noChangeAspect="1" noChangeArrowheads="1"/>
          </p:cNvPicPr>
          <p:nvPr/>
        </p:nvPicPr>
        <p:blipFill>
          <a:blip r:embed="rId2" cstate="print"/>
          <a:srcRect/>
          <a:stretch>
            <a:fillRect/>
          </a:stretch>
        </p:blipFill>
        <p:spPr bwMode="auto">
          <a:xfrm>
            <a:off x="338962" y="1415846"/>
            <a:ext cx="11194022" cy="1312606"/>
          </a:xfrm>
          <a:prstGeom prst="rect">
            <a:avLst/>
          </a:prstGeom>
          <a:noFill/>
          <a:ln w="9525">
            <a:noFill/>
            <a:miter lim="800000"/>
            <a:headEnd/>
            <a:tailEnd/>
          </a:ln>
        </p:spPr>
      </p:pic>
    </p:spTree>
    <p:extLst>
      <p:ext uri="{BB962C8B-B14F-4D97-AF65-F5344CB8AC3E}">
        <p14:creationId xmlns="" xmlns:p14="http://schemas.microsoft.com/office/powerpoint/2010/main" val="923211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Modifying System Messages</a:t>
            </a:r>
            <a:endPar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43887" y="1588832"/>
            <a:ext cx="11624736" cy="2820936"/>
          </a:xfrm>
          <a:prstGeom prst="rect">
            <a:avLst/>
          </a:prstGeom>
          <a:noFill/>
          <a:ln w="9525">
            <a:noFill/>
            <a:miter lim="800000"/>
            <a:headEnd/>
            <a:tailEnd/>
          </a:ln>
        </p:spPr>
      </p:pic>
    </p:spTree>
    <p:extLst>
      <p:ext uri="{BB962C8B-B14F-4D97-AF65-F5344CB8AC3E}">
        <p14:creationId xmlns="" xmlns:p14="http://schemas.microsoft.com/office/powerpoint/2010/main" val="923211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3600"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SNMP</a:t>
            </a:r>
          </a:p>
        </p:txBody>
      </p:sp>
      <p:sp>
        <p:nvSpPr>
          <p:cNvPr id="3" name="Content Placeholder 2"/>
          <p:cNvSpPr>
            <a:spLocks noGrp="1"/>
          </p:cNvSpPr>
          <p:nvPr>
            <p:ph idx="1"/>
          </p:nvPr>
        </p:nvSpPr>
        <p:spPr/>
        <p:txBody>
          <a:bodyPr>
            <a:normAutofit/>
          </a:bodyPr>
          <a:lstStyle/>
          <a:p>
            <a:r>
              <a:rPr lang="en-US" sz="2800" dirty="0" smtClean="0"/>
              <a:t>SNMP is an application layer protocol that provides a message format for communication between what are termed </a:t>
            </a:r>
            <a:r>
              <a:rPr lang="en-US" sz="2800" b="1" dirty="0" smtClean="0">
                <a:solidFill>
                  <a:schemeClr val="tx1">
                    <a:lumMod val="75000"/>
                  </a:schemeClr>
                </a:solidFill>
              </a:rPr>
              <a:t>managers</a:t>
            </a:r>
            <a:r>
              <a:rPr lang="en-US" sz="2800" dirty="0" smtClean="0"/>
              <a:t> and </a:t>
            </a:r>
            <a:r>
              <a:rPr lang="en-US" sz="2800" b="1" dirty="0" smtClean="0">
                <a:solidFill>
                  <a:schemeClr val="tx1">
                    <a:lumMod val="75000"/>
                  </a:schemeClr>
                </a:solidFill>
              </a:rPr>
              <a:t>agents</a:t>
            </a:r>
          </a:p>
          <a:p>
            <a:r>
              <a:rPr lang="en-US" sz="2800" dirty="0" smtClean="0"/>
              <a:t>Components include</a:t>
            </a:r>
          </a:p>
          <a:p>
            <a:pPr lvl="1"/>
            <a:r>
              <a:rPr lang="en-US" sz="2400" dirty="0" smtClean="0"/>
              <a:t>SNMP manager</a:t>
            </a:r>
          </a:p>
          <a:p>
            <a:pPr lvl="1"/>
            <a:r>
              <a:rPr lang="en-US" sz="2400" dirty="0" smtClean="0"/>
              <a:t>SNMP agent</a:t>
            </a:r>
          </a:p>
          <a:p>
            <a:pPr lvl="1"/>
            <a:r>
              <a:rPr lang="en-US" sz="2400" dirty="0" smtClean="0"/>
              <a:t>Management Information Base </a:t>
            </a:r>
            <a:endParaRPr lang="en-US" sz="2400" dirty="0"/>
          </a:p>
        </p:txBody>
      </p:sp>
    </p:spTree>
    <p:extLst>
      <p:ext uri="{BB962C8B-B14F-4D97-AF65-F5344CB8AC3E}">
        <p14:creationId xmlns="" xmlns:p14="http://schemas.microsoft.com/office/powerpoint/2010/main" val="953840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System Message Severity Levels</a:t>
            </a:r>
          </a:p>
        </p:txBody>
      </p:sp>
      <p:pic>
        <p:nvPicPr>
          <p:cNvPr id="3" name="Picture 2"/>
          <p:cNvPicPr>
            <a:picLocks noChangeAspect="1"/>
          </p:cNvPicPr>
          <p:nvPr/>
        </p:nvPicPr>
        <p:blipFill>
          <a:blip r:embed="rId2" cstate="print"/>
          <a:stretch>
            <a:fillRect/>
          </a:stretch>
        </p:blipFill>
        <p:spPr>
          <a:xfrm>
            <a:off x="493763" y="1647247"/>
            <a:ext cx="9770146" cy="3913043"/>
          </a:xfrm>
          <a:prstGeom prst="rect">
            <a:avLst/>
          </a:prstGeom>
        </p:spPr>
      </p:pic>
    </p:spTree>
    <p:extLst>
      <p:ext uri="{BB962C8B-B14F-4D97-AF65-F5344CB8AC3E}">
        <p14:creationId xmlns="" xmlns:p14="http://schemas.microsoft.com/office/powerpoint/2010/main" val="2550383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smtClean="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Configuring and </a:t>
            </a:r>
            <a:r>
              <a:rPr lang="en-US" dirty="0" smtClean="0"/>
              <a:t>Verifying </a:t>
            </a:r>
            <a:r>
              <a:rPr lang="en-US" kern="0" dirty="0" err="1" smtClean="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Syslog</a:t>
            </a:r>
            <a:endParaRPr lang="en-US"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endParaRPr>
          </a:p>
        </p:txBody>
      </p:sp>
      <p:sp>
        <p:nvSpPr>
          <p:cNvPr id="6" name="Content Placeholder 3"/>
          <p:cNvSpPr>
            <a:spLocks noGrp="1"/>
          </p:cNvSpPr>
          <p:nvPr>
            <p:ph sz="half" idx="4294967295"/>
          </p:nvPr>
        </p:nvSpPr>
        <p:spPr>
          <a:xfrm>
            <a:off x="306270" y="1520827"/>
            <a:ext cx="11155481" cy="4909470"/>
          </a:xfrm>
          <a:prstGeom prst="rect">
            <a:avLst/>
          </a:prstGeom>
        </p:spPr>
        <p:txBody>
          <a:bodyPr/>
          <a:lstStyle/>
          <a:p>
            <a:r>
              <a:rPr lang="en-US" sz="3200" dirty="0" smtClean="0"/>
              <a:t>R1(</a:t>
            </a:r>
            <a:r>
              <a:rPr lang="en-US" sz="3200" dirty="0" err="1" smtClean="0"/>
              <a:t>config</a:t>
            </a:r>
            <a:r>
              <a:rPr lang="en-US" sz="3200" dirty="0"/>
              <a:t>)#logging 192.168.1.101</a:t>
            </a:r>
          </a:p>
          <a:p>
            <a:r>
              <a:rPr lang="en-US" sz="3200" dirty="0" smtClean="0"/>
              <a:t>R1(</a:t>
            </a:r>
            <a:r>
              <a:rPr lang="en-US" sz="3200" dirty="0" err="1" smtClean="0"/>
              <a:t>config</a:t>
            </a:r>
            <a:r>
              <a:rPr lang="en-US" sz="3200" dirty="0"/>
              <a:t>)#logging trap </a:t>
            </a:r>
            <a:r>
              <a:rPr lang="en-US" sz="3200" dirty="0" smtClean="0"/>
              <a:t>4</a:t>
            </a:r>
          </a:p>
          <a:p>
            <a:r>
              <a:rPr lang="en-US" sz="3200" dirty="0"/>
              <a:t>By default, Cisco routers and switches send log messages for all severity levels to the console. </a:t>
            </a:r>
            <a:r>
              <a:rPr lang="en-US" sz="3200" dirty="0"/>
              <a:t>On some IOS versions, the device also buffers those log messages by </a:t>
            </a:r>
            <a:r>
              <a:rPr lang="en-US" sz="3200" dirty="0" smtClean="0"/>
              <a:t>default</a:t>
            </a:r>
          </a:p>
          <a:p>
            <a:pPr lvl="1"/>
            <a:r>
              <a:rPr lang="en-US" sz="2800" dirty="0"/>
              <a:t>R1(</a:t>
            </a:r>
            <a:r>
              <a:rPr lang="en-US" sz="2800" dirty="0" err="1"/>
              <a:t>config</a:t>
            </a:r>
            <a:r>
              <a:rPr lang="en-US" sz="2800" dirty="0"/>
              <a:t>)# </a:t>
            </a:r>
            <a:r>
              <a:rPr lang="en-US" sz="3000" dirty="0" smtClean="0"/>
              <a:t>logging console</a:t>
            </a:r>
          </a:p>
          <a:p>
            <a:pPr lvl="1"/>
            <a:r>
              <a:rPr lang="en-US" sz="2800" dirty="0"/>
              <a:t>R1(</a:t>
            </a:r>
            <a:r>
              <a:rPr lang="en-US" sz="2800" dirty="0" err="1"/>
              <a:t>config</a:t>
            </a:r>
            <a:r>
              <a:rPr lang="en-US" sz="2800" dirty="0"/>
              <a:t>)# </a:t>
            </a:r>
            <a:r>
              <a:rPr lang="en-US" sz="3000" dirty="0" smtClean="0"/>
              <a:t>logging buffered</a:t>
            </a:r>
          </a:p>
          <a:p>
            <a:r>
              <a:rPr lang="en-US" sz="3200" dirty="0" smtClean="0"/>
              <a:t>R1#  show logging	</a:t>
            </a:r>
            <a:endParaRPr lang="en-US" sz="3200" dirty="0"/>
          </a:p>
        </p:txBody>
      </p:sp>
    </p:spTree>
    <p:extLst>
      <p:ext uri="{BB962C8B-B14F-4D97-AF65-F5344CB8AC3E}">
        <p14:creationId xmlns="" xmlns:p14="http://schemas.microsoft.com/office/powerpoint/2010/main" val="923211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8" y="432215"/>
            <a:ext cx="11323975" cy="838200"/>
          </a:xfrm>
        </p:spPr>
        <p:txBody>
          <a:bodyPr/>
          <a:lstStyle/>
          <a:p>
            <a:r>
              <a:rPr lang="en-US" dirty="0" smtClean="0"/>
              <a:t>References</a:t>
            </a:r>
            <a:endParaRPr lang="en-US" dirty="0"/>
          </a:p>
        </p:txBody>
      </p:sp>
      <p:sp>
        <p:nvSpPr>
          <p:cNvPr id="4" name="Content Placeholder 3"/>
          <p:cNvSpPr>
            <a:spLocks noGrp="1"/>
          </p:cNvSpPr>
          <p:nvPr>
            <p:ph sz="half" idx="2"/>
          </p:nvPr>
        </p:nvSpPr>
        <p:spPr>
          <a:xfrm>
            <a:off x="306270" y="1520827"/>
            <a:ext cx="11155481" cy="3571875"/>
          </a:xfrm>
        </p:spPr>
        <p:txBody>
          <a:bodyPr/>
          <a:lstStyle/>
          <a:p>
            <a:r>
              <a:rPr lang="en-US" dirty="0"/>
              <a:t>Wendell Odom, "Cisco CCNA Routing and Switching ICND2 200-101 Official Cert Guide", Cisco Press, May 14, 2013.</a:t>
            </a:r>
          </a:p>
        </p:txBody>
      </p:sp>
    </p:spTree>
    <p:extLst>
      <p:ext uri="{BB962C8B-B14F-4D97-AF65-F5344CB8AC3E}">
        <p14:creationId xmlns="" xmlns:p14="http://schemas.microsoft.com/office/powerpoint/2010/main" val="91410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7778" y="2910379"/>
            <a:ext cx="11448832" cy="838200"/>
          </a:xfrm>
        </p:spPr>
        <p:txBody>
          <a:bodyPr/>
          <a:lstStyle/>
          <a:p>
            <a:pPr algn="ctr"/>
            <a:r>
              <a:rPr lang="en-US" dirty="0" smtClean="0"/>
              <a:t>Thank you!</a:t>
            </a:r>
            <a:endParaRPr lang="en-US" dirty="0"/>
          </a:p>
        </p:txBody>
      </p:sp>
    </p:spTree>
    <p:extLst>
      <p:ext uri="{BB962C8B-B14F-4D97-AF65-F5344CB8AC3E}">
        <p14:creationId xmlns="" xmlns:p14="http://schemas.microsoft.com/office/powerpoint/2010/main" val="1734793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SNMP Messages</a:t>
            </a:r>
          </a:p>
        </p:txBody>
      </p:sp>
      <p:sp>
        <p:nvSpPr>
          <p:cNvPr id="3" name="Content Placeholder 2"/>
          <p:cNvSpPr>
            <a:spLocks noGrp="1"/>
          </p:cNvSpPr>
          <p:nvPr>
            <p:ph idx="1"/>
          </p:nvPr>
        </p:nvSpPr>
        <p:spPr/>
        <p:txBody>
          <a:bodyPr>
            <a:normAutofit/>
          </a:bodyPr>
          <a:lstStyle/>
          <a:p>
            <a:r>
              <a:rPr lang="en-US" sz="2800" dirty="0" smtClean="0"/>
              <a:t>Get</a:t>
            </a:r>
          </a:p>
          <a:p>
            <a:r>
              <a:rPr lang="en-US" sz="2800" dirty="0" smtClean="0"/>
              <a:t>Set </a:t>
            </a:r>
          </a:p>
          <a:p>
            <a:r>
              <a:rPr lang="en-US" sz="2800" dirty="0" smtClean="0"/>
              <a:t>Trap - unreliable</a:t>
            </a:r>
          </a:p>
          <a:p>
            <a:r>
              <a:rPr lang="en-US" sz="2800" dirty="0" smtClean="0"/>
              <a:t>Trap (SNMPv3 uses ACK) - reliable</a:t>
            </a:r>
            <a:endParaRPr lang="en-US" sz="2800" dirty="0"/>
          </a:p>
        </p:txBody>
      </p:sp>
    </p:spTree>
    <p:extLst>
      <p:ext uri="{BB962C8B-B14F-4D97-AF65-F5344CB8AC3E}">
        <p14:creationId xmlns="" xmlns:p14="http://schemas.microsoft.com/office/powerpoint/2010/main" val="367473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695450" y="1990725"/>
            <a:ext cx="8801100" cy="2876550"/>
          </a:xfrm>
          <a:prstGeom prst="rect">
            <a:avLst/>
          </a:prstGeom>
        </p:spPr>
      </p:pic>
      <p:sp>
        <p:nvSpPr>
          <p:cNvPr id="7" name="Title 1"/>
          <p:cNvSpPr>
            <a:spLocks noGrp="1"/>
          </p:cNvSpPr>
          <p:nvPr>
            <p:ph type="title"/>
          </p:nvPr>
        </p:nvSpPr>
        <p:spPr/>
        <p:txBody>
          <a:bodyPr>
            <a:normAutofit/>
          </a:bodyPr>
          <a:lstStyle/>
          <a:p>
            <a:r>
              <a:rPr lang="en-US" sz="3600"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Elements of Simple Network Management Protocol</a:t>
            </a:r>
          </a:p>
        </p:txBody>
      </p:sp>
    </p:spTree>
    <p:extLst>
      <p:ext uri="{BB962C8B-B14F-4D97-AF65-F5344CB8AC3E}">
        <p14:creationId xmlns="" xmlns:p14="http://schemas.microsoft.com/office/powerpoint/2010/main" val="1423882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SNMP in Use for Monitoring the Network</a:t>
            </a:r>
          </a:p>
        </p:txBody>
      </p:sp>
      <p:pic>
        <p:nvPicPr>
          <p:cNvPr id="4" name="Picture 3"/>
          <p:cNvPicPr>
            <a:picLocks noChangeAspect="1"/>
          </p:cNvPicPr>
          <p:nvPr/>
        </p:nvPicPr>
        <p:blipFill>
          <a:blip r:embed="rId2" cstate="print"/>
          <a:stretch>
            <a:fillRect/>
          </a:stretch>
        </p:blipFill>
        <p:spPr>
          <a:xfrm>
            <a:off x="1276350" y="1828800"/>
            <a:ext cx="9639300" cy="3200400"/>
          </a:xfrm>
          <a:prstGeom prst="rect">
            <a:avLst/>
          </a:prstGeom>
        </p:spPr>
      </p:pic>
    </p:spTree>
    <p:extLst>
      <p:ext uri="{BB962C8B-B14F-4D97-AF65-F5344CB8AC3E}">
        <p14:creationId xmlns="" xmlns:p14="http://schemas.microsoft.com/office/powerpoint/2010/main" val="2390330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kern="0" dirty="0">
                <a:gradFill flip="none" rotWithShape="1">
                  <a:gsLst>
                    <a:gs pos="0">
                      <a:schemeClr val="accent6">
                        <a:lumMod val="75000"/>
                      </a:schemeClr>
                    </a:gs>
                    <a:gs pos="50000">
                      <a:schemeClr val="accent3">
                        <a:lumMod val="75000"/>
                      </a:schemeClr>
                    </a:gs>
                    <a:gs pos="100000">
                      <a:srgbClr val="0070C0"/>
                    </a:gs>
                  </a:gsLst>
                  <a:lin ang="0" scaled="1"/>
                  <a:tileRect/>
                </a:gradFill>
                <a:latin typeface="Arial" pitchFamily="34" charset="0"/>
                <a:cs typeface="Arial" pitchFamily="34" charset="0"/>
              </a:rPr>
              <a:t>SNMP in Use for Monitoring the Network</a:t>
            </a:r>
          </a:p>
        </p:txBody>
      </p:sp>
      <p:pic>
        <p:nvPicPr>
          <p:cNvPr id="4" name="Picture 3"/>
          <p:cNvPicPr>
            <a:picLocks noChangeAspect="1"/>
          </p:cNvPicPr>
          <p:nvPr/>
        </p:nvPicPr>
        <p:blipFill>
          <a:blip r:embed="rId2" cstate="print"/>
          <a:stretch>
            <a:fillRect/>
          </a:stretch>
        </p:blipFill>
        <p:spPr>
          <a:xfrm>
            <a:off x="1106776" y="1714500"/>
            <a:ext cx="8943975" cy="3429000"/>
          </a:xfrm>
          <a:prstGeom prst="rect">
            <a:avLst/>
          </a:prstGeom>
        </p:spPr>
      </p:pic>
    </p:spTree>
    <p:extLst>
      <p:ext uri="{BB962C8B-B14F-4D97-AF65-F5344CB8AC3E}">
        <p14:creationId xmlns="" xmlns:p14="http://schemas.microsoft.com/office/powerpoint/2010/main" val="3610151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Management Information Base (MIB) </a:t>
            </a:r>
            <a:endParaRPr lang="en-US" dirty="0"/>
          </a:p>
        </p:txBody>
      </p:sp>
      <p:sp>
        <p:nvSpPr>
          <p:cNvPr id="6" name="Content Placeholder 5"/>
          <p:cNvSpPr>
            <a:spLocks noGrp="1"/>
          </p:cNvSpPr>
          <p:nvPr>
            <p:ph idx="1"/>
          </p:nvPr>
        </p:nvSpPr>
        <p:spPr>
          <a:xfrm>
            <a:off x="457200" y="1607575"/>
            <a:ext cx="11250990" cy="4697870"/>
          </a:xfrm>
        </p:spPr>
        <p:txBody>
          <a:bodyPr>
            <a:normAutofit/>
          </a:bodyPr>
          <a:lstStyle/>
          <a:p>
            <a:r>
              <a:rPr lang="en-US" sz="4000" baseline="-25000" dirty="0"/>
              <a:t>MIB defines each variable as an object ID (</a:t>
            </a:r>
            <a:r>
              <a:rPr lang="en-US" sz="4000" baseline="-25000" dirty="0">
                <a:hlinkClick r:id="rId2"/>
              </a:rPr>
              <a:t>OID</a:t>
            </a:r>
            <a:r>
              <a:rPr lang="en-US" sz="4000" baseline="-25000" dirty="0" smtClean="0"/>
              <a:t>)</a:t>
            </a:r>
          </a:p>
          <a:p>
            <a:r>
              <a:rPr lang="en-US" sz="4000" baseline="-25000" dirty="0" smtClean="0"/>
              <a:t>Organizes </a:t>
            </a:r>
            <a:r>
              <a:rPr lang="en-US" sz="4000" baseline="-25000" dirty="0"/>
              <a:t>the </a:t>
            </a:r>
            <a:r>
              <a:rPr lang="en-US" sz="4000" baseline="-25000" dirty="0" smtClean="0"/>
              <a:t>into </a:t>
            </a:r>
            <a:r>
              <a:rPr lang="en-US" sz="4000" baseline="-25000" dirty="0"/>
              <a:t>a hierarchy of OIDs, </a:t>
            </a:r>
            <a:r>
              <a:rPr lang="en-US" sz="4000" baseline="-25000" dirty="0" smtClean="0"/>
              <a:t>usually </a:t>
            </a:r>
            <a:r>
              <a:rPr lang="en-US" sz="4000" baseline="-25000" dirty="0"/>
              <a:t>shown as a </a:t>
            </a:r>
            <a:r>
              <a:rPr lang="en-US" sz="4000" baseline="-25000" dirty="0" smtClean="0"/>
              <a:t>tree</a:t>
            </a:r>
          </a:p>
          <a:p>
            <a:r>
              <a:rPr lang="en-US" sz="4000" baseline="-25000" dirty="0" smtClean="0"/>
              <a:t>MIB </a:t>
            </a:r>
            <a:r>
              <a:rPr lang="en-US" sz="4000" baseline="-25000" dirty="0"/>
              <a:t>for any </a:t>
            </a:r>
            <a:r>
              <a:rPr lang="en-US" sz="4000" baseline="-25000" dirty="0" smtClean="0"/>
              <a:t>device </a:t>
            </a:r>
            <a:r>
              <a:rPr lang="en-US" sz="4000" baseline="-25000" dirty="0"/>
              <a:t>includes some branches of the </a:t>
            </a:r>
            <a:r>
              <a:rPr lang="en-US" sz="4000" baseline="-25000" dirty="0" smtClean="0"/>
              <a:t>tree </a:t>
            </a:r>
            <a:r>
              <a:rPr lang="en-US" sz="4000" baseline="-25000" dirty="0"/>
              <a:t>with variables common to many networking devices and branches with variables specific to that device</a:t>
            </a:r>
            <a:r>
              <a:rPr lang="en-US" sz="4000" baseline="-25000" dirty="0" smtClean="0"/>
              <a:t>.</a:t>
            </a:r>
          </a:p>
          <a:p>
            <a:r>
              <a:rPr lang="en-US" sz="4000" baseline="-25000" dirty="0" smtClean="0"/>
              <a:t>Networking </a:t>
            </a:r>
            <a:r>
              <a:rPr lang="en-US" sz="4000" baseline="-25000" dirty="0"/>
              <a:t>equipment vendors like Cisco can define their own private branches of the tree</a:t>
            </a:r>
          </a:p>
        </p:txBody>
      </p:sp>
    </p:spTree>
    <p:extLst>
      <p:ext uri="{BB962C8B-B14F-4D97-AF65-F5344CB8AC3E}">
        <p14:creationId xmlns="" xmlns:p14="http://schemas.microsoft.com/office/powerpoint/2010/main" val="4073128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2528" y="181493"/>
            <a:ext cx="11451814" cy="838200"/>
          </a:xfrm>
        </p:spPr>
        <p:txBody>
          <a:bodyPr/>
          <a:lstStyle/>
          <a:p>
            <a:r>
              <a:rPr lang="en-US" dirty="0" smtClean="0"/>
              <a:t>MIB tree</a:t>
            </a:r>
            <a:endParaRPr lang="en-US" dirty="0"/>
          </a:p>
        </p:txBody>
      </p:sp>
      <p:pic>
        <p:nvPicPr>
          <p:cNvPr id="7" name="Picture 6"/>
          <p:cNvPicPr/>
          <p:nvPr/>
        </p:nvPicPr>
        <p:blipFill>
          <a:blip r:embed="rId2" cstate="print"/>
          <a:stretch>
            <a:fillRect/>
          </a:stretch>
        </p:blipFill>
        <p:spPr>
          <a:xfrm>
            <a:off x="3124199" y="988143"/>
            <a:ext cx="5695335" cy="5545690"/>
          </a:xfrm>
          <a:prstGeom prst="rect">
            <a:avLst/>
          </a:prstGeom>
        </p:spPr>
      </p:pic>
    </p:spTree>
    <p:extLst>
      <p:ext uri="{BB962C8B-B14F-4D97-AF65-F5344CB8AC3E}">
        <p14:creationId xmlns="" xmlns:p14="http://schemas.microsoft.com/office/powerpoint/2010/main" val="407312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5677" y="3469710"/>
            <a:ext cx="764087" cy="375780"/>
          </a:xfrm>
          <a:prstGeom prst="rect">
            <a:avLst/>
          </a:prstGeom>
          <a:solidFill>
            <a:srgbClr val="ADD7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Title 4"/>
          <p:cNvSpPr>
            <a:spLocks noGrp="1"/>
          </p:cNvSpPr>
          <p:nvPr>
            <p:ph type="title"/>
          </p:nvPr>
        </p:nvSpPr>
        <p:spPr/>
        <p:txBody>
          <a:bodyPr/>
          <a:lstStyle/>
          <a:p>
            <a:r>
              <a:rPr lang="en-US" dirty="0" smtClean="0"/>
              <a:t>Obtaining MIB value with </a:t>
            </a:r>
            <a:r>
              <a:rPr lang="en-US" dirty="0" err="1" smtClean="0"/>
              <a:t>snmpget</a:t>
            </a:r>
            <a:endParaRPr lang="en-US" dirty="0"/>
          </a:p>
        </p:txBody>
      </p:sp>
      <p:pic>
        <p:nvPicPr>
          <p:cNvPr id="7" name="Picture 6"/>
          <p:cNvPicPr>
            <a:picLocks noChangeAspect="1"/>
          </p:cNvPicPr>
          <p:nvPr/>
        </p:nvPicPr>
        <p:blipFill>
          <a:blip r:embed="rId2" cstate="print"/>
          <a:stretch>
            <a:fillRect/>
          </a:stretch>
        </p:blipFill>
        <p:spPr>
          <a:xfrm>
            <a:off x="838200" y="1443231"/>
            <a:ext cx="9467709" cy="1788484"/>
          </a:xfrm>
          <a:prstGeom prst="rect">
            <a:avLst/>
          </a:prstGeom>
        </p:spPr>
      </p:pic>
      <p:sp>
        <p:nvSpPr>
          <p:cNvPr id="10" name="Rectangle 9"/>
          <p:cNvSpPr/>
          <p:nvPr/>
        </p:nvSpPr>
        <p:spPr>
          <a:xfrm>
            <a:off x="327764" y="4135676"/>
            <a:ext cx="1939447" cy="375780"/>
          </a:xfrm>
          <a:prstGeom prst="rect">
            <a:avLst/>
          </a:prstGeom>
          <a:solidFill>
            <a:srgbClr val="ADD7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Rectangle 10"/>
          <p:cNvSpPr/>
          <p:nvPr/>
        </p:nvSpPr>
        <p:spPr>
          <a:xfrm>
            <a:off x="329851" y="4814169"/>
            <a:ext cx="2062620" cy="375780"/>
          </a:xfrm>
          <a:prstGeom prst="rect">
            <a:avLst/>
          </a:prstGeom>
          <a:solidFill>
            <a:srgbClr val="ADD7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Rectangle 11"/>
          <p:cNvSpPr/>
          <p:nvPr/>
        </p:nvSpPr>
        <p:spPr>
          <a:xfrm>
            <a:off x="329852" y="5478045"/>
            <a:ext cx="3427956" cy="375780"/>
          </a:xfrm>
          <a:prstGeom prst="rect">
            <a:avLst/>
          </a:prstGeom>
          <a:solidFill>
            <a:srgbClr val="ADD7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Content Placeholder 5"/>
          <p:cNvSpPr>
            <a:spLocks noGrp="1"/>
          </p:cNvSpPr>
          <p:nvPr>
            <p:ph idx="1"/>
          </p:nvPr>
        </p:nvSpPr>
        <p:spPr>
          <a:xfrm>
            <a:off x="306269" y="3419605"/>
            <a:ext cx="11401921" cy="2885839"/>
          </a:xfrm>
        </p:spPr>
        <p:txBody>
          <a:bodyPr>
            <a:normAutofit/>
          </a:bodyPr>
          <a:lstStyle/>
          <a:p>
            <a:pPr marL="0" indent="0">
              <a:buNone/>
            </a:pPr>
            <a:r>
              <a:rPr lang="en-US" b="1" dirty="0">
                <a:latin typeface="Courier New" pitchFamily="49" charset="0"/>
                <a:cs typeface="Courier New" pitchFamily="49" charset="0"/>
              </a:rPr>
              <a:t>-</a:t>
            </a:r>
            <a:r>
              <a:rPr lang="en-US" b="1" dirty="0" err="1" smtClean="0">
                <a:latin typeface="Courier New" pitchFamily="49" charset="0"/>
                <a:cs typeface="Courier New" pitchFamily="49" charset="0"/>
              </a:rPr>
              <a:t>v2c</a:t>
            </a:r>
            <a:r>
              <a:rPr lang="en-US" sz="2400" b="1" dirty="0" smtClean="0"/>
              <a:t> </a:t>
            </a:r>
            <a:r>
              <a:rPr lang="en-US" sz="2400" dirty="0" smtClean="0"/>
              <a:t> </a:t>
            </a:r>
            <a:r>
              <a:rPr lang="en-US" sz="2400" dirty="0"/>
              <a:t>The version on SNMP in </a:t>
            </a:r>
            <a:r>
              <a:rPr lang="en-US" sz="2400" dirty="0" smtClean="0"/>
              <a:t>use</a:t>
            </a:r>
          </a:p>
          <a:p>
            <a:pPr marL="0" indent="0">
              <a:buNone/>
            </a:pPr>
            <a:r>
              <a:rPr lang="en-US" sz="800" dirty="0"/>
              <a:t/>
            </a:r>
            <a:br>
              <a:rPr lang="en-US" sz="800" dirty="0"/>
            </a:br>
            <a:r>
              <a:rPr lang="en-US" b="1" dirty="0">
                <a:latin typeface="Courier New" pitchFamily="49" charset="0"/>
                <a:cs typeface="Courier New" pitchFamily="49" charset="0"/>
              </a:rPr>
              <a:t>-c </a:t>
            </a:r>
            <a:r>
              <a:rPr lang="en-US" b="1" dirty="0" smtClean="0">
                <a:latin typeface="Courier New" pitchFamily="49" charset="0"/>
                <a:cs typeface="Courier New" pitchFamily="49" charset="0"/>
              </a:rPr>
              <a:t>community</a:t>
            </a:r>
            <a:r>
              <a:rPr lang="en-US" sz="2400" dirty="0" smtClean="0"/>
              <a:t> </a:t>
            </a:r>
            <a:r>
              <a:rPr lang="en-US" sz="2400" dirty="0"/>
              <a:t>The SNMP password, called a community </a:t>
            </a:r>
            <a:r>
              <a:rPr lang="en-US" sz="2400" dirty="0" smtClean="0"/>
              <a:t>string</a:t>
            </a:r>
          </a:p>
          <a:p>
            <a:pPr marL="0" indent="0">
              <a:buNone/>
            </a:pPr>
            <a:r>
              <a:rPr lang="en-US" sz="800" dirty="0"/>
              <a:t/>
            </a:r>
            <a:br>
              <a:rPr lang="en-US" sz="800" dirty="0"/>
            </a:br>
            <a:r>
              <a:rPr lang="en-US" b="1" dirty="0" smtClean="0">
                <a:latin typeface="Courier New" pitchFamily="49" charset="0"/>
                <a:cs typeface="Courier New" pitchFamily="49" charset="0"/>
              </a:rPr>
              <a:t>10.250.250.14</a:t>
            </a:r>
            <a:r>
              <a:rPr lang="en-US" sz="2400" dirty="0" smtClean="0"/>
              <a:t> </a:t>
            </a:r>
            <a:r>
              <a:rPr lang="en-US" sz="2400" dirty="0"/>
              <a:t>The IP address of the monitored </a:t>
            </a:r>
            <a:r>
              <a:rPr lang="en-US" sz="2400" dirty="0" smtClean="0"/>
              <a:t>device</a:t>
            </a:r>
          </a:p>
          <a:p>
            <a:pPr marL="0" indent="0">
              <a:buNone/>
            </a:pPr>
            <a:r>
              <a:rPr lang="en-US" sz="800" dirty="0"/>
              <a:t/>
            </a:r>
            <a:br>
              <a:rPr lang="en-US" sz="800" dirty="0"/>
            </a:br>
            <a:r>
              <a:rPr lang="en-US" b="1" dirty="0" smtClean="0">
                <a:latin typeface="Courier New" pitchFamily="49" charset="0"/>
                <a:cs typeface="Courier New" pitchFamily="49" charset="0"/>
              </a:rPr>
              <a:t>1.3.6.1.4.1.9.2.1.58.0</a:t>
            </a:r>
            <a:r>
              <a:rPr lang="en-US" sz="2400" dirty="0" smtClean="0"/>
              <a:t> </a:t>
            </a:r>
            <a:r>
              <a:rPr lang="en-US" sz="2400" dirty="0"/>
              <a:t>The numeric object identifier (</a:t>
            </a:r>
            <a:r>
              <a:rPr lang="en-US" sz="2400" dirty="0" err="1"/>
              <a:t>OID</a:t>
            </a:r>
            <a:r>
              <a:rPr lang="en-US" sz="2400" dirty="0"/>
              <a:t>) of the </a:t>
            </a:r>
            <a:r>
              <a:rPr lang="en-US" sz="2400" dirty="0" err="1"/>
              <a:t>MIB</a:t>
            </a:r>
            <a:r>
              <a:rPr lang="en-US" sz="2400" dirty="0"/>
              <a:t> variable</a:t>
            </a:r>
          </a:p>
        </p:txBody>
      </p:sp>
    </p:spTree>
    <p:extLst>
      <p:ext uri="{BB962C8B-B14F-4D97-AF65-F5344CB8AC3E}">
        <p14:creationId xmlns="" xmlns:p14="http://schemas.microsoft.com/office/powerpoint/2010/main" val="4073128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isco_Cisco Sans">
  <a:themeElements>
    <a:clrScheme name="Cisco Reboot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CiscoSans">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2013-AcadConf-16x9-template</Template>
  <TotalTime>400</TotalTime>
  <Words>614</Words>
  <Application>Microsoft Office PowerPoint</Application>
  <PresentationFormat>Custom</PresentationFormat>
  <Paragraphs>92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Cisco_Cisco Sans</vt:lpstr>
      <vt:lpstr>Slide 1</vt:lpstr>
      <vt:lpstr>SNMP</vt:lpstr>
      <vt:lpstr>SNMP Messages</vt:lpstr>
      <vt:lpstr>Elements of Simple Network Management Protocol</vt:lpstr>
      <vt:lpstr>SNMP in Use for Monitoring the Network</vt:lpstr>
      <vt:lpstr>SNMP in Use for Monitoring the Network</vt:lpstr>
      <vt:lpstr>The Management Information Base (MIB) </vt:lpstr>
      <vt:lpstr>MIB tree</vt:lpstr>
      <vt:lpstr>Obtaining MIB value with snmpget</vt:lpstr>
      <vt:lpstr>Configuring SNMPv2</vt:lpstr>
      <vt:lpstr>Configuring SNMP Version 2c for Read-Only Access</vt:lpstr>
      <vt:lpstr>Configuring SNMP Version 2c for Read and Write Access</vt:lpstr>
      <vt:lpstr>SNMPv3</vt:lpstr>
      <vt:lpstr>Possible Security modes of SNMPv3</vt:lpstr>
      <vt:lpstr>Syslog</vt:lpstr>
      <vt:lpstr>Popular destinations for syslog messages</vt:lpstr>
      <vt:lpstr>Syslogging in the Network</vt:lpstr>
      <vt:lpstr>System Message Format</vt:lpstr>
      <vt:lpstr>Modifying System Messages</vt:lpstr>
      <vt:lpstr>System Message Severity Levels</vt:lpstr>
      <vt:lpstr>Configuring and Verifying Syslog</vt:lpstr>
      <vt:lpstr>References</vt:lpstr>
      <vt:lpstr>Thank you!</vt:lpstr>
    </vt:vector>
  </TitlesOfParts>
  <Company>ECPI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Bhuse, Vijay (Newport News)</dc:creator>
  <cp:lastModifiedBy>mystery</cp:lastModifiedBy>
  <cp:revision>29</cp:revision>
  <dcterms:created xsi:type="dcterms:W3CDTF">2013-06-18T01:16:57Z</dcterms:created>
  <dcterms:modified xsi:type="dcterms:W3CDTF">2013-07-22T19:26:09Z</dcterms:modified>
</cp:coreProperties>
</file>