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7" r:id="rId1"/>
  </p:sldMasterIdLst>
  <p:notesMasterIdLst>
    <p:notesMasterId r:id="rId24"/>
  </p:notesMasterIdLst>
  <p:sldIdLst>
    <p:sldId id="261" r:id="rId2"/>
    <p:sldId id="330" r:id="rId3"/>
    <p:sldId id="313" r:id="rId4"/>
    <p:sldId id="331" r:id="rId5"/>
    <p:sldId id="344" r:id="rId6"/>
    <p:sldId id="345" r:id="rId7"/>
    <p:sldId id="322" r:id="rId8"/>
    <p:sldId id="332" r:id="rId9"/>
    <p:sldId id="327" r:id="rId10"/>
    <p:sldId id="336" r:id="rId11"/>
    <p:sldId id="337" r:id="rId12"/>
    <p:sldId id="334" r:id="rId13"/>
    <p:sldId id="341" r:id="rId14"/>
    <p:sldId id="339" r:id="rId15"/>
    <p:sldId id="342" r:id="rId16"/>
    <p:sldId id="338" r:id="rId17"/>
    <p:sldId id="340" r:id="rId18"/>
    <p:sldId id="343" r:id="rId19"/>
    <p:sldId id="323" r:id="rId20"/>
    <p:sldId id="335" r:id="rId21"/>
    <p:sldId id="346" r:id="rId22"/>
    <p:sldId id="305" r:id="rId23"/>
  </p:sldIdLst>
  <p:sldSz cx="9144000" cy="6858000" type="screen4x3"/>
  <p:notesSz cx="6980238"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B6B6B"/>
    <a:srgbClr val="264DAE"/>
    <a:srgbClr val="4ADAD7"/>
    <a:srgbClr val="8A8A8A"/>
    <a:srgbClr val="90A3A6"/>
    <a:srgbClr val="435153"/>
    <a:srgbClr val="EDDFF5"/>
    <a:srgbClr val="493B93"/>
    <a:srgbClr val="808080"/>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124" autoAdjust="0"/>
    <p:restoredTop sz="81319" autoAdjust="0"/>
  </p:normalViewPr>
  <p:slideViewPr>
    <p:cSldViewPr snapToGrid="0">
      <p:cViewPr varScale="1">
        <p:scale>
          <a:sx n="88" d="100"/>
          <a:sy n="88" d="100"/>
        </p:scale>
        <p:origin x="-558"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4770" cy="4575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53853" y="0"/>
            <a:ext cx="3024770" cy="457513"/>
          </a:xfrm>
          <a:prstGeom prst="rect">
            <a:avLst/>
          </a:prstGeom>
        </p:spPr>
        <p:txBody>
          <a:bodyPr vert="horz" lIns="91440" tIns="45720" rIns="91440" bIns="45720" rtlCol="0"/>
          <a:lstStyle>
            <a:lvl1pPr algn="r">
              <a:defRPr sz="1200"/>
            </a:lvl1pPr>
          </a:lstStyle>
          <a:p>
            <a:fld id="{0AD33006-993C-46CE-BE81-A42F2D8A6269}" type="datetimeFigureOut">
              <a:rPr lang="en-US" smtClean="0"/>
              <a:pPr/>
              <a:t>8/8/2013</a:t>
            </a:fld>
            <a:endParaRPr lang="en-US"/>
          </a:p>
        </p:txBody>
      </p:sp>
      <p:sp>
        <p:nvSpPr>
          <p:cNvPr id="4" name="Slide Image Placeholder 3"/>
          <p:cNvSpPr>
            <a:spLocks noGrp="1" noRot="1" noChangeAspect="1"/>
          </p:cNvSpPr>
          <p:nvPr>
            <p:ph type="sldImg" idx="2"/>
          </p:nvPr>
        </p:nvSpPr>
        <p:spPr>
          <a:xfrm>
            <a:off x="1203325" y="685800"/>
            <a:ext cx="4573588"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8024" y="4344025"/>
            <a:ext cx="5584190" cy="411448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4926"/>
            <a:ext cx="3024770" cy="45751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53853" y="8684926"/>
            <a:ext cx="3024770" cy="457513"/>
          </a:xfrm>
          <a:prstGeom prst="rect">
            <a:avLst/>
          </a:prstGeom>
        </p:spPr>
        <p:txBody>
          <a:bodyPr vert="horz" lIns="91440" tIns="45720" rIns="91440" bIns="45720" rtlCol="0" anchor="b"/>
          <a:lstStyle>
            <a:lvl1pPr algn="r">
              <a:defRPr sz="1200"/>
            </a:lvl1pPr>
          </a:lstStyle>
          <a:p>
            <a:fld id="{AC72CD79-D36A-4E01-AE1C-064887FE954D}" type="slidenum">
              <a:rPr lang="en-US" smtClean="0"/>
              <a:pPr/>
              <a:t>‹#›</a:t>
            </a:fld>
            <a:endParaRPr lang="en-US"/>
          </a:p>
        </p:txBody>
      </p:sp>
    </p:spTree>
    <p:extLst>
      <p:ext uri="{BB962C8B-B14F-4D97-AF65-F5344CB8AC3E}">
        <p14:creationId xmlns:p14="http://schemas.microsoft.com/office/powerpoint/2010/main" val="2104272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1</a:t>
            </a:fld>
            <a:endParaRPr lang="en-US"/>
          </a:p>
        </p:txBody>
      </p:sp>
    </p:spTree>
    <p:extLst>
      <p:ext uri="{BB962C8B-B14F-4D97-AF65-F5344CB8AC3E}">
        <p14:creationId xmlns:p14="http://schemas.microsoft.com/office/powerpoint/2010/main" val="4069721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 slide</a:t>
            </a:r>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10</a:t>
            </a:fld>
            <a:endParaRPr lang="en-US"/>
          </a:p>
        </p:txBody>
      </p:sp>
    </p:spTree>
    <p:extLst>
      <p:ext uri="{BB962C8B-B14F-4D97-AF65-F5344CB8AC3E}">
        <p14:creationId xmlns:p14="http://schemas.microsoft.com/office/powerpoint/2010/main" val="38859693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 OSPF is enabled</a:t>
            </a:r>
            <a:r>
              <a:rPr lang="en-US" baseline="0" dirty="0" smtClean="0"/>
              <a:t> on Branch-2 S0/0/0, a log message appears informing you that OSPFv3 has created an adjacency with 1.1.1.1 who in this case is Branch-1.</a:t>
            </a:r>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11</a:t>
            </a:fld>
            <a:endParaRPr lang="en-US"/>
          </a:p>
        </p:txBody>
      </p:sp>
    </p:spTree>
    <p:extLst>
      <p:ext uri="{BB962C8B-B14F-4D97-AF65-F5344CB8AC3E}">
        <p14:creationId xmlns:p14="http://schemas.microsoft.com/office/powerpoint/2010/main" val="12501493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Passive</a:t>
            </a:r>
            <a:r>
              <a:rPr lang="en-US" baseline="0" dirty="0" smtClean="0"/>
              <a:t> interface does not appear in the </a:t>
            </a:r>
            <a:r>
              <a:rPr lang="en-US" b="1" baseline="0" dirty="0" smtClean="0"/>
              <a:t>show ipv6 protocols</a:t>
            </a:r>
            <a:r>
              <a:rPr lang="en-US" b="0" baseline="0" dirty="0" smtClean="0"/>
              <a:t> command. It is only displayed in the running configuration.</a:t>
            </a:r>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12</a:t>
            </a:fld>
            <a:endParaRPr lang="en-US"/>
          </a:p>
        </p:txBody>
      </p:sp>
    </p:spTree>
    <p:extLst>
      <p:ext uri="{BB962C8B-B14F-4D97-AF65-F5344CB8AC3E}">
        <p14:creationId xmlns:p14="http://schemas.microsoft.com/office/powerpoint/2010/main" val="28752347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Passive</a:t>
            </a:r>
            <a:r>
              <a:rPr lang="en-US" baseline="0" dirty="0" smtClean="0"/>
              <a:t> interface does not appear in the </a:t>
            </a:r>
            <a:r>
              <a:rPr lang="en-US" b="1" baseline="0" dirty="0" smtClean="0"/>
              <a:t>show ipv6 protocols</a:t>
            </a:r>
            <a:r>
              <a:rPr lang="en-US" b="0" baseline="0" dirty="0" smtClean="0"/>
              <a:t> command as it does using the </a:t>
            </a:r>
            <a:r>
              <a:rPr lang="en-US" b="1" baseline="0" dirty="0" smtClean="0"/>
              <a:t>show </a:t>
            </a:r>
            <a:r>
              <a:rPr lang="en-US" b="1" baseline="0" dirty="0" err="1" smtClean="0"/>
              <a:t>ip</a:t>
            </a:r>
            <a:r>
              <a:rPr lang="en-US" b="1" baseline="0" dirty="0" smtClean="0"/>
              <a:t> protocols </a:t>
            </a:r>
            <a:r>
              <a:rPr lang="en-US" b="0" baseline="0" dirty="0" smtClean="0"/>
              <a:t>for IPv4. It is only displayed in the running configuration.</a:t>
            </a:r>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13</a:t>
            </a:fld>
            <a:endParaRPr lang="en-US"/>
          </a:p>
        </p:txBody>
      </p:sp>
    </p:spTree>
    <p:extLst>
      <p:ext uri="{BB962C8B-B14F-4D97-AF65-F5344CB8AC3E}">
        <p14:creationId xmlns:p14="http://schemas.microsoft.com/office/powerpoint/2010/main" val="28752347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OSPF</a:t>
            </a:r>
            <a:r>
              <a:rPr lang="en-US" baseline="0" dirty="0" smtClean="0"/>
              <a:t> priority of 0 is automatically assigned to point-to-point serial connection whereas a priority of 1 is the default priority for NBMA networks. </a:t>
            </a:r>
          </a:p>
          <a:p>
            <a:r>
              <a:rPr lang="en-US" baseline="0" dirty="0" smtClean="0"/>
              <a:t>With the OSPF state, there is no DR/BDR election on serial interfaces therefore no designation is listed.</a:t>
            </a:r>
          </a:p>
        </p:txBody>
      </p:sp>
      <p:sp>
        <p:nvSpPr>
          <p:cNvPr id="4" name="Slide Number Placeholder 3"/>
          <p:cNvSpPr>
            <a:spLocks noGrp="1"/>
          </p:cNvSpPr>
          <p:nvPr>
            <p:ph type="sldNum" sz="quarter" idx="10"/>
          </p:nvPr>
        </p:nvSpPr>
        <p:spPr/>
        <p:txBody>
          <a:bodyPr/>
          <a:lstStyle/>
          <a:p>
            <a:fld id="{AC72CD79-D36A-4E01-AE1C-064887FE954D}" type="slidenum">
              <a:rPr lang="en-US" smtClean="0"/>
              <a:pPr/>
              <a:t>15</a:t>
            </a:fld>
            <a:endParaRPr lang="en-US"/>
          </a:p>
        </p:txBody>
      </p:sp>
    </p:spTree>
    <p:extLst>
      <p:ext uri="{BB962C8B-B14F-4D97-AF65-F5344CB8AC3E}">
        <p14:creationId xmlns:p14="http://schemas.microsoft.com/office/powerpoint/2010/main" val="40868623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17</a:t>
            </a:fld>
            <a:endParaRPr lang="en-US"/>
          </a:p>
        </p:txBody>
      </p:sp>
    </p:spTree>
    <p:extLst>
      <p:ext uri="{BB962C8B-B14F-4D97-AF65-F5344CB8AC3E}">
        <p14:creationId xmlns:p14="http://schemas.microsoft.com/office/powerpoint/2010/main" val="40697211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18</a:t>
            </a:fld>
            <a:endParaRPr lang="en-US"/>
          </a:p>
        </p:txBody>
      </p:sp>
    </p:spTree>
    <p:extLst>
      <p:ext uri="{BB962C8B-B14F-4D97-AF65-F5344CB8AC3E}">
        <p14:creationId xmlns:p14="http://schemas.microsoft.com/office/powerpoint/2010/main" val="18281373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 OSPF is enabled</a:t>
            </a:r>
            <a:r>
              <a:rPr lang="en-US" baseline="0" dirty="0" smtClean="0"/>
              <a:t> on Branch-2 S0/0/0, it created an adjacency with Branch-1.</a:t>
            </a:r>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20</a:t>
            </a:fld>
            <a:endParaRPr lang="en-US"/>
          </a:p>
        </p:txBody>
      </p:sp>
    </p:spTree>
    <p:extLst>
      <p:ext uri="{BB962C8B-B14F-4D97-AF65-F5344CB8AC3E}">
        <p14:creationId xmlns:p14="http://schemas.microsoft.com/office/powerpoint/2010/main" val="1250149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2</a:t>
            </a:fld>
            <a:endParaRPr lang="en-US"/>
          </a:p>
        </p:txBody>
      </p:sp>
    </p:spTree>
    <p:extLst>
      <p:ext uri="{BB962C8B-B14F-4D97-AF65-F5344CB8AC3E}">
        <p14:creationId xmlns:p14="http://schemas.microsoft.com/office/powerpoint/2010/main" val="17991423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3</a:t>
            </a:fld>
            <a:endParaRPr lang="en-US"/>
          </a:p>
        </p:txBody>
      </p:sp>
    </p:spTree>
    <p:extLst>
      <p:ext uri="{BB962C8B-B14F-4D97-AF65-F5344CB8AC3E}">
        <p14:creationId xmlns:p14="http://schemas.microsoft.com/office/powerpoint/2010/main" val="13627424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Every</a:t>
            </a:r>
            <a:r>
              <a:rPr lang="en-US" baseline="0" dirty="0" smtClean="0"/>
              <a:t> router in an area advertises its links to the DR using a type 1 LSA, The DR then informs all of the routers in the area about every other router using a type 2 LSA. Type 3 LSAs are used by the Area Border Router (ABR) to advertise networks from other areas. Type 5 LSAs are used by the Autonomous System Border Router (ASBR) to identify routes external to OSPF. A default route is a perfect example of a type 5 LSA.</a:t>
            </a:r>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4</a:t>
            </a:fld>
            <a:endParaRPr lang="en-US"/>
          </a:p>
        </p:txBody>
      </p:sp>
    </p:spTree>
    <p:extLst>
      <p:ext uri="{BB962C8B-B14F-4D97-AF65-F5344CB8AC3E}">
        <p14:creationId xmlns:p14="http://schemas.microsoft.com/office/powerpoint/2010/main" val="3352766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are additional LSAs used</a:t>
            </a:r>
            <a:r>
              <a:rPr lang="en-US" baseline="0" dirty="0" smtClean="0"/>
              <a:t> only with OSPFv3. </a:t>
            </a:r>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5</a:t>
            </a:fld>
            <a:endParaRPr lang="en-US"/>
          </a:p>
        </p:txBody>
      </p:sp>
    </p:spTree>
    <p:extLst>
      <p:ext uri="{BB962C8B-B14F-4D97-AF65-F5344CB8AC3E}">
        <p14:creationId xmlns:p14="http://schemas.microsoft.com/office/powerpoint/2010/main" val="8321341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a:t>
            </a:r>
            <a:r>
              <a:rPr lang="en-US" baseline="0" dirty="0" smtClean="0"/>
              <a:t> is the output of the show ipv6 </a:t>
            </a:r>
            <a:r>
              <a:rPr lang="en-US" baseline="0" dirty="0" err="1" smtClean="0"/>
              <a:t>ospf</a:t>
            </a:r>
            <a:r>
              <a:rPr lang="en-US" baseline="0" dirty="0" smtClean="0"/>
              <a:t> database command which displays the new LSAs. Here it lists the advertising routers as 2.2.2.2 and 1.1.1.1. Even though OSPFv3 is used for IPv6, notice how the IPv4 router ID is used to identify the OSPFv3 routers. </a:t>
            </a:r>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6</a:t>
            </a:fld>
            <a:endParaRPr lang="en-US"/>
          </a:p>
        </p:txBody>
      </p:sp>
    </p:spTree>
    <p:extLst>
      <p:ext uri="{BB962C8B-B14F-4D97-AF65-F5344CB8AC3E}">
        <p14:creationId xmlns:p14="http://schemas.microsoft.com/office/powerpoint/2010/main" val="33781357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a:t>
            </a:r>
            <a:r>
              <a:rPr lang="en-US" baseline="0" dirty="0" smtClean="0"/>
              <a:t> slide</a:t>
            </a:r>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7</a:t>
            </a:fld>
            <a:endParaRPr lang="en-US"/>
          </a:p>
        </p:txBody>
      </p:sp>
    </p:spTree>
    <p:extLst>
      <p:ext uri="{BB962C8B-B14F-4D97-AF65-F5344CB8AC3E}">
        <p14:creationId xmlns:p14="http://schemas.microsoft.com/office/powerpoint/2010/main" val="22648554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Read slide</a:t>
            </a:r>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8</a:t>
            </a:fld>
            <a:endParaRPr lang="en-US"/>
          </a:p>
        </p:txBody>
      </p:sp>
    </p:spTree>
    <p:extLst>
      <p:ext uri="{BB962C8B-B14F-4D97-AF65-F5344CB8AC3E}">
        <p14:creationId xmlns:p14="http://schemas.microsoft.com/office/powerpoint/2010/main" val="38859693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IPv6 unicast routing</a:t>
            </a:r>
            <a:r>
              <a:rPr lang="en-US" baseline="0" dirty="0" smtClean="0"/>
              <a:t> must be enabled before OSPF can be configured. In </a:t>
            </a:r>
          </a:p>
          <a:p>
            <a:r>
              <a:rPr lang="en-US" baseline="0" dirty="0" smtClean="0"/>
              <a:t>OSPFv3 and OSPFv2, the router uses the 32-bit IPv4 address to select the router ID for an OSPF </a:t>
            </a:r>
          </a:p>
          <a:p>
            <a:r>
              <a:rPr lang="en-US" baseline="0" dirty="0" smtClean="0"/>
              <a:t>process. If an IPv4 address exists when OSPFv3 is enabled on an interface, then that IPv4 address is used </a:t>
            </a:r>
          </a:p>
          <a:p>
            <a:r>
              <a:rPr lang="en-US" baseline="0" dirty="0" smtClean="0"/>
              <a:t>for the router ID. If more than one IPv4 address is available, a router ID is chosen using the same rules </a:t>
            </a:r>
          </a:p>
          <a:p>
            <a:r>
              <a:rPr lang="en-US" baseline="0" dirty="0" smtClean="0"/>
              <a:t>as for OSPFv2. If no IPv4 addresses are configured, the router prompts you to manually configure one. Each router ID must be unique.</a:t>
            </a:r>
            <a:endParaRPr lang="en-US" dirty="0"/>
          </a:p>
        </p:txBody>
      </p:sp>
      <p:sp>
        <p:nvSpPr>
          <p:cNvPr id="4" name="Slide Number Placeholder 3"/>
          <p:cNvSpPr>
            <a:spLocks noGrp="1"/>
          </p:cNvSpPr>
          <p:nvPr>
            <p:ph type="sldNum" sz="quarter" idx="10"/>
          </p:nvPr>
        </p:nvSpPr>
        <p:spPr/>
        <p:txBody>
          <a:bodyPr/>
          <a:lstStyle/>
          <a:p>
            <a:fld id="{AC72CD79-D36A-4E01-AE1C-064887FE954D}" type="slidenum">
              <a:rPr lang="en-US" smtClean="0"/>
              <a:pPr/>
              <a:t>9</a:t>
            </a:fld>
            <a:endParaRPr lang="en-US"/>
          </a:p>
        </p:txBody>
      </p:sp>
    </p:spTree>
    <p:extLst>
      <p:ext uri="{BB962C8B-B14F-4D97-AF65-F5344CB8AC3E}">
        <p14:creationId xmlns:p14="http://schemas.microsoft.com/office/powerpoint/2010/main" val="5598238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3" name="Picture 4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8" name="Subtitle 2"/>
          <p:cNvSpPr>
            <a:spLocks noGrp="1"/>
          </p:cNvSpPr>
          <p:nvPr>
            <p:ph type="subTitle" idx="1" hasCustomPrompt="1"/>
          </p:nvPr>
        </p:nvSpPr>
        <p:spPr>
          <a:xfrm>
            <a:off x="236383" y="4464066"/>
            <a:ext cx="3657600" cy="384721"/>
          </a:xfrm>
        </p:spPr>
        <p:txBody>
          <a:bodyPr wrap="square">
            <a:spAutoFit/>
          </a:bodyPr>
          <a:lstStyle>
            <a:lvl1pPr marL="0" marR="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lang="en-US" sz="2000" kern="1200" dirty="0">
                <a:solidFill>
                  <a:schemeClr val="bg1"/>
                </a:solidFill>
                <a:latin typeface="+mj-lt"/>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a:pPr>
            <a:r>
              <a:rPr lang="en-US" dirty="0" smtClean="0"/>
              <a:t>Speaker Name</a:t>
            </a:r>
          </a:p>
        </p:txBody>
      </p:sp>
      <p:sp>
        <p:nvSpPr>
          <p:cNvPr id="50" name="Title 1"/>
          <p:cNvSpPr>
            <a:spLocks noGrp="1"/>
          </p:cNvSpPr>
          <p:nvPr>
            <p:ph type="ctrTitle" hasCustomPrompt="1"/>
          </p:nvPr>
        </p:nvSpPr>
        <p:spPr>
          <a:xfrm>
            <a:off x="221393" y="1248229"/>
            <a:ext cx="8112125" cy="2907239"/>
          </a:xfrm>
        </p:spPr>
        <p:txBody>
          <a:bodyPr/>
          <a:lstStyle>
            <a:lvl1pPr algn="l" defTabSz="914400" rtl="0" eaLnBrk="1" latinLnBrk="0" hangingPunct="1">
              <a:lnSpc>
                <a:spcPts val="6200"/>
              </a:lnSpc>
              <a:spcBef>
                <a:spcPct val="0"/>
              </a:spcBef>
              <a:buNone/>
              <a:defRPr lang="en-US" sz="5400" b="0" kern="1200" dirty="0">
                <a:solidFill>
                  <a:schemeClr val="bg1"/>
                </a:solidFill>
                <a:latin typeface="+mj-lt"/>
                <a:ea typeface="+mj-ea"/>
                <a:cs typeface="Arial" pitchFamily="34" charset="0"/>
              </a:defRPr>
            </a:lvl1pPr>
          </a:lstStyle>
          <a:p>
            <a:r>
              <a:rPr lang="en-US" dirty="0" smtClean="0"/>
              <a:t>Presentation Title Goes Here</a:t>
            </a:r>
            <a:endParaRPr lang="en-US" dirty="0"/>
          </a:p>
        </p:txBody>
      </p:sp>
      <p:pic>
        <p:nvPicPr>
          <p:cNvPr id="44"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5912068" y="330200"/>
            <a:ext cx="2889136" cy="480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 Placeholder 3"/>
          <p:cNvSpPr>
            <a:spLocks noGrp="1"/>
          </p:cNvSpPr>
          <p:nvPr>
            <p:ph type="body" sz="quarter" idx="10" hasCustomPrompt="1"/>
          </p:nvPr>
        </p:nvSpPr>
        <p:spPr>
          <a:xfrm>
            <a:off x="236383" y="4862154"/>
            <a:ext cx="3657600" cy="355482"/>
          </a:xfrm>
        </p:spPr>
        <p:txBody>
          <a:bodyPr wrap="square">
            <a:spAutoFit/>
          </a:bodyPr>
          <a:lstStyle>
            <a:lvl1pPr marL="0" indent="0">
              <a:buFontTx/>
              <a:buNone/>
              <a:defRPr sz="1800">
                <a:solidFill>
                  <a:schemeClr val="bg1"/>
                </a:solidFill>
              </a:defRPr>
            </a:lvl1pPr>
          </a:lstStyle>
          <a:p>
            <a:pPr lvl="0"/>
            <a:r>
              <a:rPr lang="en-US" dirty="0" smtClean="0"/>
              <a:t>Speaker Title</a:t>
            </a:r>
            <a:endParaRPr lang="en-US" dirty="0"/>
          </a:p>
        </p:txBody>
      </p:sp>
      <p:sp>
        <p:nvSpPr>
          <p:cNvPr id="6" name="Text Placeholder 5"/>
          <p:cNvSpPr>
            <a:spLocks noGrp="1"/>
          </p:cNvSpPr>
          <p:nvPr>
            <p:ph type="body" sz="quarter" idx="11" hasCustomPrompt="1"/>
          </p:nvPr>
        </p:nvSpPr>
        <p:spPr>
          <a:xfrm>
            <a:off x="236382" y="5231003"/>
            <a:ext cx="3657600" cy="297004"/>
          </a:xfrm>
        </p:spPr>
        <p:txBody>
          <a:bodyPr>
            <a:spAutoFit/>
          </a:bodyPr>
          <a:lstStyle>
            <a:lvl1pPr marL="0" indent="0">
              <a:buFontTx/>
              <a:buNone/>
              <a:defRPr sz="1400">
                <a:solidFill>
                  <a:schemeClr val="bg1"/>
                </a:solidFill>
              </a:defRPr>
            </a:lvl1pPr>
          </a:lstStyle>
          <a:p>
            <a:pPr lvl="0"/>
            <a:r>
              <a:rPr lang="en-US" dirty="0" smtClean="0"/>
              <a:t>Date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ullet with pull quote">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39713" y="1339745"/>
            <a:ext cx="4103687" cy="4965700"/>
          </a:xfrm>
        </p:spPr>
        <p:txBody>
          <a:bodyPr/>
          <a:lstStyle>
            <a:lvl1pPr>
              <a:lnSpc>
                <a:spcPct val="95000"/>
              </a:lnSpc>
              <a:spcBef>
                <a:spcPts val="1480"/>
              </a:spcBef>
              <a:defRPr sz="2200">
                <a:solidFill>
                  <a:srgbClr val="435153"/>
                </a:solidFill>
                <a:latin typeface="+mj-lt"/>
              </a:defRPr>
            </a:lvl1pPr>
            <a:lvl2pPr>
              <a:lnSpc>
                <a:spcPct val="95000"/>
              </a:lnSpc>
              <a:spcBef>
                <a:spcPts val="600"/>
              </a:spcBef>
              <a:defRPr>
                <a:solidFill>
                  <a:srgbClr val="435153"/>
                </a:solidFill>
                <a:latin typeface="+mj-lt"/>
              </a:defRPr>
            </a:lvl2pPr>
            <a:lvl3pPr>
              <a:defRPr>
                <a:solidFill>
                  <a:srgbClr val="435153"/>
                </a:solidFill>
                <a:latin typeface="+mj-lt"/>
              </a:defRPr>
            </a:lvl3pPr>
            <a:lvl4pPr>
              <a:defRPr>
                <a:solidFill>
                  <a:srgbClr val="435153"/>
                </a:solidFill>
                <a:latin typeface="+mj-lt"/>
              </a:defRPr>
            </a:lvl4pPr>
            <a:lvl5pPr>
              <a:defRPr>
                <a:solidFill>
                  <a:srgbClr val="435153"/>
                </a:solidFill>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Title 15"/>
          <p:cNvSpPr>
            <a:spLocks noGrp="1"/>
          </p:cNvSpPr>
          <p:nvPr>
            <p:ph type="title"/>
          </p:nvPr>
        </p:nvSpPr>
        <p:spPr>
          <a:xfrm>
            <a:off x="229702" y="432215"/>
            <a:ext cx="8588861" cy="838200"/>
          </a:xfrm>
        </p:spPr>
        <p:txBody>
          <a:bodyPr/>
          <a:lstStyle/>
          <a:p>
            <a:r>
              <a:rPr lang="en-US" dirty="0" smtClean="0"/>
              <a:t>Click to edit Master title style</a:t>
            </a:r>
            <a:endParaRPr lang="en-US" dirty="0"/>
          </a:p>
        </p:txBody>
      </p:sp>
      <p:sp>
        <p:nvSpPr>
          <p:cNvPr id="10" name="Rounded Rectangle 9"/>
          <p:cNvSpPr/>
          <p:nvPr userDrawn="1"/>
        </p:nvSpPr>
        <p:spPr>
          <a:xfrm>
            <a:off x="4984231" y="1416140"/>
            <a:ext cx="3759720" cy="4599033"/>
          </a:xfrm>
          <a:prstGeom prst="roundRect">
            <a:avLst>
              <a:gd name="adj" fmla="val 0"/>
            </a:avLst>
          </a:prstGeom>
          <a:gradFill flip="none" rotWithShape="1">
            <a:gsLst>
              <a:gs pos="0">
                <a:schemeClr val="tx1">
                  <a:lumMod val="20000"/>
                  <a:lumOff val="80000"/>
                </a:schemeClr>
              </a:gs>
              <a:gs pos="47000">
                <a:schemeClr val="bg1"/>
              </a:gs>
              <a:gs pos="100000">
                <a:srgbClr val="EDDFF5"/>
              </a:gs>
            </a:gsLst>
            <a:lin ang="2700000" scaled="1"/>
            <a:tileRect/>
          </a:gradFill>
          <a:ln>
            <a:noFill/>
          </a:ln>
          <a:effectLst>
            <a:outerShdw blurRad="1143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5" name="Text Placeholder 3"/>
          <p:cNvSpPr>
            <a:spLocks noGrp="1"/>
          </p:cNvSpPr>
          <p:nvPr>
            <p:ph type="body" sz="quarter" idx="15"/>
          </p:nvPr>
        </p:nvSpPr>
        <p:spPr>
          <a:xfrm>
            <a:off x="5221224" y="1747683"/>
            <a:ext cx="3236976" cy="1900292"/>
          </a:xfrm>
        </p:spPr>
        <p:txBody>
          <a:bodyPr/>
          <a:lstStyle>
            <a:lvl1pPr marL="114300" indent="-114300">
              <a:buFontTx/>
              <a:buNone/>
              <a:defRPr sz="2000"/>
            </a:lvl1pPr>
          </a:lstStyle>
          <a:p>
            <a:pPr lvl="0"/>
            <a:r>
              <a:rPr lang="en-US" dirty="0" smtClean="0"/>
              <a:t>Click to edit Master text styles</a:t>
            </a:r>
          </a:p>
        </p:txBody>
      </p:sp>
      <p:sp>
        <p:nvSpPr>
          <p:cNvPr id="17" name="Text Placeholder 21"/>
          <p:cNvSpPr>
            <a:spLocks noGrp="1"/>
          </p:cNvSpPr>
          <p:nvPr>
            <p:ph type="body" sz="quarter" idx="16"/>
          </p:nvPr>
        </p:nvSpPr>
        <p:spPr>
          <a:xfrm>
            <a:off x="5310124" y="4876800"/>
            <a:ext cx="3044497" cy="326243"/>
          </a:xfrm>
        </p:spPr>
        <p:txBody>
          <a:bodyPr wrap="square">
            <a:spAutoFit/>
          </a:bodyPr>
          <a:lstStyle>
            <a:lvl1pPr marL="0" indent="0">
              <a:buFontTx/>
              <a:buNone/>
              <a:defRPr sz="1600"/>
            </a:lvl1pPr>
          </a:lstStyle>
          <a:p>
            <a:pPr lvl="0"/>
            <a:r>
              <a:rPr lang="en-US" smtClean="0"/>
              <a:t>Click to edit Master text styles</a:t>
            </a:r>
          </a:p>
        </p:txBody>
      </p:sp>
      <p:cxnSp>
        <p:nvCxnSpPr>
          <p:cNvPr id="19" name="Straight Connector 18"/>
          <p:cNvCxnSpPr/>
          <p:nvPr userDrawn="1"/>
        </p:nvCxnSpPr>
        <p:spPr>
          <a:xfrm flipH="1">
            <a:off x="4990141" y="1335313"/>
            <a:ext cx="1" cy="4760687"/>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87332592"/>
      </p:ext>
    </p:extLst>
  </p:cSld>
  <p:clrMapOvr>
    <a:masterClrMapping/>
  </p:clrMapOvr>
  <p:transition>
    <p:wipe dir="r"/>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ullet_2-Column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301752"/>
            <a:ext cx="4123944" cy="838200"/>
          </a:xfrm>
        </p:spPr>
        <p:txBody>
          <a:bodyPr vert="horz" lIns="82296" tIns="45720" rIns="82296" bIns="45720" rtlCol="0" anchor="t" anchorCtr="0">
            <a:noAutofit/>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Two Column</a:t>
            </a:r>
            <a:br>
              <a:rPr lang="en-US" dirty="0" smtClean="0"/>
            </a:br>
            <a:r>
              <a:rPr lang="en-US" dirty="0" smtClean="0"/>
              <a:t>Title Left</a:t>
            </a:r>
            <a:endParaRPr lang="en-US" dirty="0"/>
          </a:p>
        </p:txBody>
      </p:sp>
      <p:sp>
        <p:nvSpPr>
          <p:cNvPr id="9" name="Text Placeholder 8"/>
          <p:cNvSpPr>
            <a:spLocks noGrp="1"/>
          </p:cNvSpPr>
          <p:nvPr>
            <p:ph type="body" sz="quarter" idx="11" hasCustomPrompt="1"/>
          </p:nvPr>
        </p:nvSpPr>
        <p:spPr>
          <a:xfrm>
            <a:off x="219455" y="1600200"/>
            <a:ext cx="4142232" cy="4526280"/>
          </a:xfrm>
        </p:spPr>
        <p:txBody>
          <a:bodyPr/>
          <a:lstStyle>
            <a:lvl1pPr marL="0" indent="0">
              <a:buNone/>
              <a:defRPr>
                <a:solidFill>
                  <a:schemeClr val="tx2"/>
                </a:solidFill>
                <a:latin typeface="+mj-lt"/>
              </a:defRPr>
            </a:lvl1pPr>
            <a:lvl2pPr marL="406400" indent="0">
              <a:buClr>
                <a:schemeClr val="accent5"/>
              </a:buClr>
              <a:buFontTx/>
              <a:buNone/>
              <a:tabLst/>
              <a:defRPr>
                <a:solidFill>
                  <a:schemeClr val="tx2"/>
                </a:solidFill>
                <a:latin typeface="+mj-lt"/>
              </a:defRPr>
            </a:lvl2pPr>
          </a:lstStyle>
          <a:p>
            <a:pPr lvl="0"/>
            <a:r>
              <a:rPr lang="en-US" dirty="0" smtClean="0"/>
              <a:t>Body copy uses sentence capital letters only, size 20, left aligned</a:t>
            </a:r>
          </a:p>
          <a:p>
            <a:pPr lvl="1"/>
            <a:r>
              <a:rPr lang="en-US" dirty="0" smtClean="0"/>
              <a:t>Sub-bullets are size 18 </a:t>
            </a:r>
            <a:br>
              <a:rPr lang="en-US" dirty="0" smtClean="0"/>
            </a:br>
            <a:r>
              <a:rPr lang="en-US" dirty="0" smtClean="0"/>
              <a:t>and indented</a:t>
            </a:r>
          </a:p>
          <a:p>
            <a:pPr lvl="1"/>
            <a:r>
              <a:rPr lang="en-US" dirty="0" smtClean="0"/>
              <a:t>Hyperlink: www.cisco.com </a:t>
            </a:r>
          </a:p>
          <a:p>
            <a:pPr lvl="0"/>
            <a:r>
              <a:rPr lang="en-US" dirty="0" smtClean="0"/>
              <a:t>Use Cisco highlight color, bold, or both when emphasizing words, </a:t>
            </a:r>
            <a:br>
              <a:rPr lang="en-US" dirty="0" smtClean="0"/>
            </a:br>
            <a:r>
              <a:rPr lang="en-US" dirty="0" smtClean="0"/>
              <a:t>do not italicize; use yellow on the </a:t>
            </a:r>
            <a:br>
              <a:rPr lang="en-US" dirty="0" smtClean="0"/>
            </a:br>
            <a:r>
              <a:rPr lang="en-US" dirty="0" smtClean="0"/>
              <a:t>black template and red for the white template</a:t>
            </a:r>
          </a:p>
        </p:txBody>
      </p:sp>
      <p:sp>
        <p:nvSpPr>
          <p:cNvPr id="12" name="Text Placeholder 11"/>
          <p:cNvSpPr>
            <a:spLocks noGrp="1"/>
          </p:cNvSpPr>
          <p:nvPr>
            <p:ph type="body" sz="quarter" idx="12" hasCustomPrompt="1"/>
          </p:nvPr>
        </p:nvSpPr>
        <p:spPr>
          <a:xfrm>
            <a:off x="4818888" y="1600200"/>
            <a:ext cx="4005072" cy="4526280"/>
          </a:xfrm>
        </p:spPr>
        <p:txBody>
          <a:bodyPr/>
          <a:lstStyle>
            <a:lvl1pPr marL="0" indent="0">
              <a:buFontTx/>
              <a:buNone/>
              <a:defRPr>
                <a:solidFill>
                  <a:schemeClr val="tx1"/>
                </a:solidFill>
                <a:latin typeface="+mj-lt"/>
              </a:defRPr>
            </a:lvl1pPr>
            <a:lvl2pPr marL="406400" indent="0">
              <a:buClr>
                <a:schemeClr val="accent1">
                  <a:lumMod val="40000"/>
                  <a:lumOff val="60000"/>
                </a:schemeClr>
              </a:buClr>
              <a:buFont typeface="Arial" pitchFamily="34" charset="0"/>
              <a:buNone/>
              <a:defRPr>
                <a:solidFill>
                  <a:schemeClr val="tx1"/>
                </a:solidFill>
                <a:latin typeface="+mj-lt"/>
              </a:defRPr>
            </a:lvl2pPr>
          </a:lstStyle>
          <a:p>
            <a:pPr lvl="0"/>
            <a:r>
              <a:rPr lang="en-US" dirty="0" smtClean="0"/>
              <a:t>Body copy uses sentence capital letters only, size 20, left aligned</a:t>
            </a:r>
          </a:p>
          <a:p>
            <a:pPr lvl="1"/>
            <a:r>
              <a:rPr lang="en-US" dirty="0" smtClean="0"/>
              <a:t>Sub-bullets are size 18 </a:t>
            </a:r>
            <a:br>
              <a:rPr lang="en-US" dirty="0" smtClean="0"/>
            </a:br>
            <a:r>
              <a:rPr lang="en-US" dirty="0" smtClean="0"/>
              <a:t>and indented</a:t>
            </a:r>
          </a:p>
          <a:p>
            <a:pPr lvl="1"/>
            <a:r>
              <a:rPr lang="en-US" dirty="0" smtClean="0"/>
              <a:t>Hyperlink: www.cisco.com </a:t>
            </a:r>
          </a:p>
          <a:p>
            <a:pPr lvl="0"/>
            <a:r>
              <a:rPr lang="en-US" dirty="0" smtClean="0"/>
              <a:t>Use Cisco highlight color, bold, or both when emphasizing words, do not italicize; use yellow on the black template and red for the white template</a:t>
            </a:r>
          </a:p>
        </p:txBody>
      </p:sp>
      <p:sp>
        <p:nvSpPr>
          <p:cNvPr id="4" name="Text Placeholder 3"/>
          <p:cNvSpPr>
            <a:spLocks noGrp="1"/>
          </p:cNvSpPr>
          <p:nvPr>
            <p:ph type="body" sz="quarter" idx="13" hasCustomPrompt="1"/>
          </p:nvPr>
        </p:nvSpPr>
        <p:spPr>
          <a:xfrm>
            <a:off x="4818887" y="301752"/>
            <a:ext cx="3951308" cy="838200"/>
          </a:xfrm>
        </p:spPr>
        <p:txBody>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600" b="0" i="0" u="none" strike="noStrike" kern="1200" cap="none" spc="0" normalizeH="0" baseline="0" noProof="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3600" b="0" i="0" u="none" strike="noStrike" kern="1200" cap="none" spc="0" normalizeH="0" baseline="0" noProof="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rPr>
              <a:t>Two Column</a:t>
            </a:r>
            <a:br>
              <a:rPr kumimoji="0" lang="en-US" sz="3600" b="0" i="0" u="none" strike="noStrike" kern="1200" cap="none" spc="0" normalizeH="0" baseline="0" noProof="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rPr>
            </a:br>
            <a:r>
              <a:rPr kumimoji="0" lang="en-US" sz="3600" b="0" i="0" u="none" strike="noStrike" kern="1200" cap="none" spc="0" normalizeH="0" baseline="0" noProof="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rPr>
              <a:t>Title Right</a:t>
            </a:r>
            <a:endParaRPr kumimoji="0" lang="en-US" sz="3600" b="0" i="0" u="none" strike="noStrike" kern="1200" cap="none" spc="0" normalizeH="0" baseline="0" noProof="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endParaRPr>
          </a:p>
        </p:txBody>
      </p:sp>
      <p:cxnSp>
        <p:nvCxnSpPr>
          <p:cNvPr id="14" name="Straight Connector 13"/>
          <p:cNvCxnSpPr/>
          <p:nvPr userDrawn="1"/>
        </p:nvCxnSpPr>
        <p:spPr>
          <a:xfrm>
            <a:off x="4486587" y="777667"/>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par>
    </p:tnLst>
  </p:timing>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ullet_3-Column Layout No Bottom Bar">
    <p:spTree>
      <p:nvGrpSpPr>
        <p:cNvPr id="1" name=""/>
        <p:cNvGrpSpPr/>
        <p:nvPr/>
      </p:nvGrpSpPr>
      <p:grpSpPr>
        <a:xfrm>
          <a:off x="0" y="0"/>
          <a:ext cx="0" cy="0"/>
          <a:chOff x="0" y="0"/>
          <a:chExt cx="0" cy="0"/>
        </a:xfrm>
      </p:grpSpPr>
      <p:sp>
        <p:nvSpPr>
          <p:cNvPr id="13" name="Text Placeholder 12"/>
          <p:cNvSpPr>
            <a:spLocks noGrp="1"/>
          </p:cNvSpPr>
          <p:nvPr>
            <p:ph type="body" sz="quarter" idx="14"/>
          </p:nvPr>
        </p:nvSpPr>
        <p:spPr>
          <a:xfrm>
            <a:off x="244475" y="1866900"/>
            <a:ext cx="2622550" cy="4391025"/>
          </a:xfrm>
        </p:spPr>
        <p:txBody>
          <a:bodyPr/>
          <a:lstStyle>
            <a:lvl1pPr algn="l" defTabSz="914400" rtl="0" eaLnBrk="1" latinLnBrk="0" hangingPunct="1">
              <a:lnSpc>
                <a:spcPct val="95000"/>
              </a:lnSpc>
              <a:defRPr lang="en-US" sz="2000" kern="1200" dirty="0" smtClean="0">
                <a:solidFill>
                  <a:srgbClr val="435153"/>
                </a:solidFill>
                <a:latin typeface="+mj-lt"/>
                <a:ea typeface="+mn-ea"/>
                <a:cs typeface="+mn-cs"/>
              </a:defRPr>
            </a:lvl1pPr>
            <a:lvl2pPr algn="l" defTabSz="914400" rtl="0" eaLnBrk="1" latinLnBrk="0" hangingPunct="1">
              <a:lnSpc>
                <a:spcPct val="95000"/>
              </a:lnSpc>
              <a:defRPr lang="en-US" sz="1600" kern="1200" dirty="0" smtClean="0">
                <a:solidFill>
                  <a:srgbClr val="435153"/>
                </a:solidFill>
                <a:latin typeface="+mj-lt"/>
                <a:ea typeface="+mn-ea"/>
                <a:cs typeface="Arial" pitchFamily="34" charset="0"/>
              </a:defRPr>
            </a:lvl2pPr>
            <a:lvl3pPr marL="569912" indent="0" algn="l" defTabSz="914400" rtl="0" eaLnBrk="1" latinLnBrk="0" hangingPunct="1">
              <a:lnSpc>
                <a:spcPct val="95000"/>
              </a:lnSpc>
              <a:defRPr lang="en-US" sz="1400" kern="1200" dirty="0" smtClean="0">
                <a:solidFill>
                  <a:srgbClr val="435153"/>
                </a:solidFill>
                <a:latin typeface="+mj-lt"/>
                <a:ea typeface="+mn-ea"/>
                <a:cs typeface="Arial" pitchFamily="34" charset="0"/>
              </a:defRPr>
            </a:lvl3pPr>
            <a:lvl4pPr algn="l" defTabSz="914400" rtl="0" eaLnBrk="1" latinLnBrk="0" hangingPunct="1">
              <a:lnSpc>
                <a:spcPct val="95000"/>
              </a:lnSpc>
              <a:defRPr lang="en-US" sz="1200" kern="1200" dirty="0" smtClean="0">
                <a:solidFill>
                  <a:srgbClr val="435153"/>
                </a:solidFill>
                <a:latin typeface="+mj-lt"/>
                <a:ea typeface="+mn-ea"/>
                <a:cs typeface="Arial" pitchFamily="34" charset="0"/>
              </a:defRPr>
            </a:lvl4pPr>
            <a:lvl5pPr algn="l" defTabSz="914400" rtl="0" eaLnBrk="1" latinLnBrk="0" hangingPunct="1">
              <a:lnSpc>
                <a:spcPct val="95000"/>
              </a:lnSpc>
              <a:defRPr lang="en-US" sz="1200" kern="1200" dirty="0">
                <a:solidFill>
                  <a:srgbClr val="435153"/>
                </a:solidFill>
                <a:latin typeface="+mj-lt"/>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Text Placeholder 12"/>
          <p:cNvSpPr>
            <a:spLocks noGrp="1"/>
          </p:cNvSpPr>
          <p:nvPr>
            <p:ph type="body" sz="quarter" idx="15"/>
          </p:nvPr>
        </p:nvSpPr>
        <p:spPr>
          <a:xfrm>
            <a:off x="3292474" y="1866900"/>
            <a:ext cx="2593975" cy="4362450"/>
          </a:xfrm>
        </p:spPr>
        <p:txBody>
          <a:bodyPr/>
          <a:lstStyle>
            <a:lvl1pPr algn="l" defTabSz="914400" rtl="0" eaLnBrk="1" latinLnBrk="0" hangingPunct="1">
              <a:lnSpc>
                <a:spcPct val="95000"/>
              </a:lnSpc>
              <a:defRPr lang="en-US" sz="2000" kern="1200" dirty="0" smtClean="0">
                <a:solidFill>
                  <a:srgbClr val="435153"/>
                </a:solidFill>
                <a:latin typeface="+mj-lt"/>
                <a:ea typeface="+mn-ea"/>
                <a:cs typeface="+mn-cs"/>
              </a:defRPr>
            </a:lvl1pPr>
            <a:lvl2pPr algn="l" defTabSz="914400" rtl="0" eaLnBrk="1" latinLnBrk="0" hangingPunct="1">
              <a:lnSpc>
                <a:spcPct val="95000"/>
              </a:lnSpc>
              <a:defRPr lang="en-US" sz="1600" kern="1200" dirty="0" smtClean="0">
                <a:solidFill>
                  <a:srgbClr val="435153"/>
                </a:solidFill>
                <a:latin typeface="+mj-lt"/>
                <a:ea typeface="+mn-ea"/>
                <a:cs typeface="Arial" pitchFamily="34" charset="0"/>
              </a:defRPr>
            </a:lvl2pPr>
            <a:lvl3pPr marL="569912" indent="0" algn="l" defTabSz="914400" rtl="0" eaLnBrk="1" latinLnBrk="0" hangingPunct="1">
              <a:lnSpc>
                <a:spcPct val="95000"/>
              </a:lnSpc>
              <a:defRPr lang="en-US" sz="1400" kern="1200" dirty="0" smtClean="0">
                <a:solidFill>
                  <a:srgbClr val="435153"/>
                </a:solidFill>
                <a:latin typeface="+mj-lt"/>
                <a:ea typeface="+mn-ea"/>
                <a:cs typeface="Arial" pitchFamily="34" charset="0"/>
              </a:defRPr>
            </a:lvl3pPr>
            <a:lvl4pPr algn="l" defTabSz="914400" rtl="0" eaLnBrk="1" latinLnBrk="0" hangingPunct="1">
              <a:lnSpc>
                <a:spcPct val="95000"/>
              </a:lnSpc>
              <a:defRPr lang="en-US" sz="1200" kern="1200" dirty="0" smtClean="0">
                <a:solidFill>
                  <a:srgbClr val="435153"/>
                </a:solidFill>
                <a:latin typeface="+mj-lt"/>
                <a:ea typeface="+mn-ea"/>
                <a:cs typeface="Arial" pitchFamily="34" charset="0"/>
              </a:defRPr>
            </a:lvl4pPr>
            <a:lvl5pPr algn="l" defTabSz="914400" rtl="0" eaLnBrk="1" latinLnBrk="0" hangingPunct="1">
              <a:lnSpc>
                <a:spcPct val="95000"/>
              </a:lnSpc>
              <a:defRPr lang="en-US" sz="1200" kern="1200" dirty="0">
                <a:solidFill>
                  <a:srgbClr val="435153"/>
                </a:solidFill>
                <a:latin typeface="+mj-lt"/>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Text Placeholder 12"/>
          <p:cNvSpPr>
            <a:spLocks noGrp="1"/>
          </p:cNvSpPr>
          <p:nvPr>
            <p:ph type="body" sz="quarter" idx="16"/>
          </p:nvPr>
        </p:nvSpPr>
        <p:spPr>
          <a:xfrm>
            <a:off x="6275388" y="1866900"/>
            <a:ext cx="2633662" cy="4333875"/>
          </a:xfrm>
        </p:spPr>
        <p:txBody>
          <a:bodyPr/>
          <a:lstStyle>
            <a:lvl1pPr algn="l" defTabSz="914400" rtl="0" eaLnBrk="1" latinLnBrk="0" hangingPunct="1">
              <a:lnSpc>
                <a:spcPct val="95000"/>
              </a:lnSpc>
              <a:defRPr lang="en-US" sz="2000" kern="1200" dirty="0" smtClean="0">
                <a:solidFill>
                  <a:srgbClr val="435153"/>
                </a:solidFill>
                <a:latin typeface="+mj-lt"/>
                <a:ea typeface="+mn-ea"/>
                <a:cs typeface="+mn-cs"/>
              </a:defRPr>
            </a:lvl1pPr>
            <a:lvl2pPr algn="l" defTabSz="914400" rtl="0" eaLnBrk="1" latinLnBrk="0" hangingPunct="1">
              <a:lnSpc>
                <a:spcPct val="95000"/>
              </a:lnSpc>
              <a:defRPr lang="en-US" sz="1600" kern="1200" dirty="0" smtClean="0">
                <a:solidFill>
                  <a:srgbClr val="435153"/>
                </a:solidFill>
                <a:latin typeface="+mj-lt"/>
                <a:ea typeface="+mn-ea"/>
                <a:cs typeface="Arial" pitchFamily="34" charset="0"/>
              </a:defRPr>
            </a:lvl2pPr>
            <a:lvl3pPr marL="569912" indent="0" algn="l" defTabSz="914400" rtl="0" eaLnBrk="1" latinLnBrk="0" hangingPunct="1">
              <a:lnSpc>
                <a:spcPct val="95000"/>
              </a:lnSpc>
              <a:defRPr lang="en-US" sz="1400" kern="1200" dirty="0" smtClean="0">
                <a:solidFill>
                  <a:srgbClr val="435153"/>
                </a:solidFill>
                <a:latin typeface="+mj-lt"/>
                <a:ea typeface="+mn-ea"/>
                <a:cs typeface="Arial" pitchFamily="34" charset="0"/>
              </a:defRPr>
            </a:lvl3pPr>
            <a:lvl4pPr algn="l" defTabSz="914400" rtl="0" eaLnBrk="1" latinLnBrk="0" hangingPunct="1">
              <a:lnSpc>
                <a:spcPct val="95000"/>
              </a:lnSpc>
              <a:defRPr lang="en-US" sz="1200" kern="1200" dirty="0" smtClean="0">
                <a:solidFill>
                  <a:srgbClr val="435153"/>
                </a:solidFill>
                <a:latin typeface="+mj-lt"/>
                <a:ea typeface="+mn-ea"/>
                <a:cs typeface="Arial" pitchFamily="34" charset="0"/>
              </a:defRPr>
            </a:lvl4pPr>
            <a:lvl5pPr algn="l" defTabSz="914400" rtl="0" eaLnBrk="1" latinLnBrk="0" hangingPunct="1">
              <a:lnSpc>
                <a:spcPct val="95000"/>
              </a:lnSpc>
              <a:defRPr lang="en-US" sz="1200" kern="1200" dirty="0">
                <a:solidFill>
                  <a:srgbClr val="435153"/>
                </a:solidFill>
                <a:latin typeface="+mj-lt"/>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1" name="Text Placeholder 20"/>
          <p:cNvSpPr>
            <a:spLocks noGrp="1" noChangeAspect="1"/>
          </p:cNvSpPr>
          <p:nvPr>
            <p:ph type="body" sz="quarter" idx="17"/>
          </p:nvPr>
        </p:nvSpPr>
        <p:spPr>
          <a:xfrm>
            <a:off x="219456" y="319099"/>
            <a:ext cx="2670048" cy="1200329"/>
          </a:xfrm>
        </p:spPr>
        <p:txBody>
          <a:bodyPr anchor="b" anchorCtr="0">
            <a:spAutoFit/>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000" b="0" i="0" u="none" strike="noStrike" kern="1200" cap="none" spc="0" normalizeH="0" baseline="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lang="en-US" smtClean="0"/>
              <a:t>Click to edit Master text styles</a:t>
            </a:r>
          </a:p>
        </p:txBody>
      </p:sp>
      <p:sp>
        <p:nvSpPr>
          <p:cNvPr id="22" name="Text Placeholder 20"/>
          <p:cNvSpPr>
            <a:spLocks noGrp="1"/>
          </p:cNvSpPr>
          <p:nvPr>
            <p:ph type="body" sz="quarter" idx="18"/>
          </p:nvPr>
        </p:nvSpPr>
        <p:spPr>
          <a:xfrm>
            <a:off x="3255264" y="319099"/>
            <a:ext cx="2670048" cy="1200329"/>
          </a:xfrm>
        </p:spPr>
        <p:txBody>
          <a:bodyPr anchor="b" anchorCtr="0">
            <a:spAutoFit/>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000" b="0" i="0" u="none" strike="noStrike" kern="1200" cap="none" spc="0" normalizeH="0" baseline="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lang="en-US" dirty="0" smtClean="0"/>
              <a:t>Click to edit Master text styles</a:t>
            </a:r>
          </a:p>
        </p:txBody>
      </p:sp>
      <p:sp>
        <p:nvSpPr>
          <p:cNvPr id="24" name="Text Placeholder 20"/>
          <p:cNvSpPr>
            <a:spLocks noGrp="1" noChangeAspect="1"/>
          </p:cNvSpPr>
          <p:nvPr>
            <p:ph type="body" sz="quarter" idx="19"/>
          </p:nvPr>
        </p:nvSpPr>
        <p:spPr>
          <a:xfrm>
            <a:off x="6247902" y="319099"/>
            <a:ext cx="2670048" cy="1200329"/>
          </a:xfrm>
        </p:spPr>
        <p:txBody>
          <a:bodyPr anchor="b" anchorCtr="0">
            <a:spAutoFit/>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000" b="0" i="0" u="none" strike="noStrike" kern="1200" cap="none" spc="0" normalizeH="0" baseline="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lang="en-US" dirty="0" smtClean="0"/>
              <a:t>Click to edit Master text styles</a:t>
            </a:r>
          </a:p>
        </p:txBody>
      </p:sp>
      <p:cxnSp>
        <p:nvCxnSpPr>
          <p:cNvPr id="11" name="Straight Connector 10"/>
          <p:cNvCxnSpPr/>
          <p:nvPr userDrawn="1"/>
        </p:nvCxnSpPr>
        <p:spPr>
          <a:xfrm>
            <a:off x="3082817" y="869003"/>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6083084" y="869003"/>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Chart">
    <p:spTree>
      <p:nvGrpSpPr>
        <p:cNvPr id="1" name=""/>
        <p:cNvGrpSpPr/>
        <p:nvPr/>
      </p:nvGrpSpPr>
      <p:grpSpPr>
        <a:xfrm>
          <a:off x="0" y="0"/>
          <a:ext cx="0" cy="0"/>
          <a:chOff x="0" y="0"/>
          <a:chExt cx="0" cy="0"/>
        </a:xfrm>
      </p:grpSpPr>
      <p:sp>
        <p:nvSpPr>
          <p:cNvPr id="39" name="Title 1"/>
          <p:cNvSpPr>
            <a:spLocks noGrp="1"/>
          </p:cNvSpPr>
          <p:nvPr>
            <p:ph type="title" hasCustomPrompt="1"/>
          </p:nvPr>
        </p:nvSpPr>
        <p:spPr>
          <a:xfrm>
            <a:off x="246972" y="439710"/>
            <a:ext cx="8567244" cy="838200"/>
          </a:xfrm>
        </p:spPr>
        <p:txBody>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Slide Title Goes Here</a:t>
            </a:r>
            <a:endParaRPr lang="en-US" dirty="0"/>
          </a:p>
        </p:txBody>
      </p:sp>
      <p:sp>
        <p:nvSpPr>
          <p:cNvPr id="36" name="Chart Placeholder 35"/>
          <p:cNvSpPr>
            <a:spLocks noGrp="1"/>
          </p:cNvSpPr>
          <p:nvPr>
            <p:ph type="chart" sz="quarter" idx="10"/>
          </p:nvPr>
        </p:nvSpPr>
        <p:spPr>
          <a:xfrm>
            <a:off x="359764" y="1476375"/>
            <a:ext cx="8439461" cy="4305300"/>
          </a:xfrm>
        </p:spPr>
        <p:txBody>
          <a:bodyPr anchor="ctr" anchorCtr="1"/>
          <a:lstStyle>
            <a:lvl1pPr>
              <a:buNone/>
              <a:defRPr>
                <a:latin typeface="+mj-lt"/>
              </a:defRPr>
            </a:lvl1pPr>
          </a:lstStyle>
          <a:p>
            <a:r>
              <a:rPr lang="en-US" dirty="0" smtClean="0"/>
              <a:t>Click icon to add chart</a:t>
            </a:r>
            <a:endParaRPr lang="en-US" dirty="0"/>
          </a:p>
        </p:txBody>
      </p:sp>
      <p:sp>
        <p:nvSpPr>
          <p:cNvPr id="4" name="Text Placeholder 9"/>
          <p:cNvSpPr>
            <a:spLocks noGrp="1"/>
          </p:cNvSpPr>
          <p:nvPr>
            <p:ph type="body" sz="quarter" idx="11" hasCustomPrompt="1"/>
          </p:nvPr>
        </p:nvSpPr>
        <p:spPr>
          <a:xfrm>
            <a:off x="249466" y="6062114"/>
            <a:ext cx="7461250" cy="276999"/>
          </a:xfrm>
        </p:spPr>
        <p:txBody>
          <a:bodyPr wrap="square" anchor="b" anchorCtr="0">
            <a:spAutoFit/>
          </a:bodyPr>
          <a:lstStyle>
            <a:lvl1pPr algn="l" defTabSz="804863">
              <a:lnSpc>
                <a:spcPct val="100000"/>
              </a:lnSpc>
              <a:spcBef>
                <a:spcPct val="50000"/>
              </a:spcBef>
              <a:buNone/>
              <a:defRPr sz="1200">
                <a:solidFill>
                  <a:srgbClr val="435153"/>
                </a:solidFill>
                <a:latin typeface="+mj-lt"/>
              </a:defRPr>
            </a:lvl1pPr>
            <a:lvl2pPr>
              <a:buFont typeface="Arial" pitchFamily="34" charset="0"/>
              <a:buNone/>
              <a:defRPr sz="1400"/>
            </a:lvl2pPr>
            <a:lvl3pPr>
              <a:buFont typeface="Arial" pitchFamily="34" charset="0"/>
              <a:buNone/>
              <a:defRPr sz="1400"/>
            </a:lvl3pPr>
            <a:lvl4pPr>
              <a:buFont typeface="Arial" pitchFamily="34" charset="0"/>
              <a:buNone/>
              <a:defRPr sz="1400"/>
            </a:lvl4pPr>
            <a:lvl5pPr>
              <a:buFont typeface="Arial" pitchFamily="34" charset="0"/>
              <a:buNone/>
              <a:defRPr sz="1400"/>
            </a:lvl5pPr>
          </a:lstStyle>
          <a:p>
            <a:pPr lvl="0"/>
            <a:r>
              <a:rPr lang="en-US" dirty="0" smtClean="0"/>
              <a:t>Source: Placeholder for Notes Is 12 Points</a:t>
            </a:r>
          </a:p>
        </p:txBody>
      </p:sp>
    </p:spTree>
  </p:cSld>
  <p:clrMapOvr>
    <a:masterClrMapping/>
  </p:clrMapOvr>
  <p:transition>
    <p:wipe dir="r"/>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Bottom title_photo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5430244"/>
            <a:ext cx="8558698" cy="838200"/>
          </a:xfrm>
        </p:spPr>
        <p:txBody>
          <a:bodyPr vert="horz" lIns="82296" tIns="45720" rIns="82296" bIns="45720" rtlCol="0" anchor="b" anchorCtr="0">
            <a:noAutofit/>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Slide Title Goes Here</a:t>
            </a:r>
            <a:endParaRPr lang="en-US" dirty="0"/>
          </a:p>
        </p:txBody>
      </p:sp>
      <p:sp>
        <p:nvSpPr>
          <p:cNvPr id="4" name="Text Placeholder 3"/>
          <p:cNvSpPr>
            <a:spLocks noGrp="1"/>
          </p:cNvSpPr>
          <p:nvPr>
            <p:ph type="body" sz="quarter" idx="10" hasCustomPrompt="1"/>
          </p:nvPr>
        </p:nvSpPr>
        <p:spPr>
          <a:xfrm>
            <a:off x="246888" y="1600200"/>
            <a:ext cx="4005072" cy="3749040"/>
          </a:xfrm>
        </p:spPr>
        <p:txBody>
          <a:bodyPr anchor="ctr" anchorCtr="0">
            <a:normAutofit/>
          </a:bodyPr>
          <a:lstStyle>
            <a:lvl1pPr marL="0" indent="0">
              <a:buFontTx/>
              <a:buNone/>
              <a:defRPr sz="2400" baseline="0">
                <a:solidFill>
                  <a:schemeClr val="tx1">
                    <a:lumMod val="75000"/>
                  </a:schemeClr>
                </a:solidFill>
                <a:latin typeface="+mj-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Simple text goes here and can wrap to accommodate more lines of information</a:t>
            </a:r>
          </a:p>
        </p:txBody>
      </p:sp>
      <p:sp>
        <p:nvSpPr>
          <p:cNvPr id="6" name="Picture Placeholder 5"/>
          <p:cNvSpPr>
            <a:spLocks noGrp="1"/>
          </p:cNvSpPr>
          <p:nvPr>
            <p:ph type="pic" sz="quarter" idx="11" hasCustomPrompt="1"/>
          </p:nvPr>
        </p:nvSpPr>
        <p:spPr>
          <a:xfrm>
            <a:off x="4873752" y="1947672"/>
            <a:ext cx="3429000" cy="2990088"/>
          </a:xfrm>
        </p:spPr>
        <p:txBody>
          <a:bodyPr anchor="ctr" anchorCtr="1"/>
          <a:lstStyle>
            <a:lvl1pPr algn="ctr">
              <a:buFontTx/>
              <a:buNone/>
              <a:defRPr>
                <a:latin typeface="+mj-lt"/>
              </a:defRPr>
            </a:lvl1pPr>
          </a:lstStyle>
          <a:p>
            <a:r>
              <a:rPr lang="en-US" dirty="0" smtClean="0"/>
              <a:t>Insert photo here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ottom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5430244"/>
            <a:ext cx="8558698" cy="838200"/>
          </a:xfrm>
        </p:spPr>
        <p:txBody>
          <a:bodyPr vert="horz" lIns="82296" tIns="45720" rIns="82296" bIns="45720" rtlCol="0" anchor="b" anchorCtr="0">
            <a:noAutofit/>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Slide Title Goes Here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Quot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493776" y="5852160"/>
            <a:ext cx="8112126" cy="384175"/>
          </a:xfrm>
        </p:spPr>
        <p:txBody>
          <a:bodyPr>
            <a:normAutofit/>
          </a:bodyPr>
          <a:lstStyle>
            <a:lvl1pPr marL="0" indent="0" algn="l"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rgbClr val="493B93"/>
                </a:solidFill>
                <a:latin typeface="+mj-lt"/>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l" defTabSz="914400" rtl="0" eaLnBrk="1" latinLnBrk="0" hangingPunct="1">
              <a:spcBef>
                <a:spcPct val="20000"/>
              </a:spcBef>
              <a:buFont typeface="Arial" pitchFamily="34" charset="0"/>
              <a:buNone/>
            </a:pPr>
            <a:r>
              <a:rPr lang="en-US" dirty="0" smtClean="0"/>
              <a:t>Presenter Name and Title Go Here</a:t>
            </a:r>
            <a:endParaRPr lang="en-US" dirty="0"/>
          </a:p>
        </p:txBody>
      </p:sp>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19456" y="649224"/>
            <a:ext cx="8112125" cy="4480560"/>
          </a:xfrm>
        </p:spPr>
        <p:txBody>
          <a:bodyPr/>
          <a:lstStyle>
            <a:lvl1pPr marL="236538" indent="-236538" algn="l" defTabSz="914400" rtl="0" eaLnBrk="1" latinLnBrk="0" hangingPunct="1">
              <a:lnSpc>
                <a:spcPts val="5200"/>
              </a:lnSpc>
              <a:spcBef>
                <a:spcPct val="20000"/>
              </a:spcBef>
              <a:buClr>
                <a:schemeClr val="tx1"/>
              </a:buClr>
              <a:buFont typeface="Arial" pitchFamily="34" charset="0"/>
              <a:buNone/>
              <a:defRPr kumimoji="0" lang="en-US" sz="5400" b="0" i="0" u="none" strike="noStrike" kern="1200" cap="none" spc="0" normalizeH="0" baseline="0" dirty="0">
                <a:ln>
                  <a:noFill/>
                </a:ln>
                <a:gradFill flip="none" rotWithShape="1">
                  <a:gsLst>
                    <a:gs pos="16000">
                      <a:srgbClr val="6B308D">
                        <a:lumMod val="80000"/>
                        <a:lumOff val="20000"/>
                      </a:srgbClr>
                    </a:gs>
                    <a:gs pos="100000">
                      <a:srgbClr val="28A7DF"/>
                    </a:gs>
                  </a:gsLst>
                  <a:lin ang="1800000" scaled="0"/>
                  <a:tileRect/>
                </a:gradFill>
                <a:effectLst/>
                <a:uLnTx/>
                <a:uFillTx/>
                <a:latin typeface="+mj-lt"/>
                <a:ea typeface="+mj-ea"/>
                <a:cs typeface="Arial" pitchFamily="34" charset="0"/>
              </a:defRPr>
            </a:lvl1pPr>
          </a:lstStyle>
          <a:p>
            <a:r>
              <a:rPr lang="en-US" dirty="0" smtClean="0"/>
              <a:t>“Format large quotes using this slide layout. Be sure to cite your source below.”</a:t>
            </a:r>
            <a:endParaRPr lang="en-US" dirty="0"/>
          </a:p>
        </p:txBody>
      </p:sp>
      <p:sp>
        <p:nvSpPr>
          <p:cNvPr id="49"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Tree>
  </p:cSld>
  <p:clrMapOvr>
    <a:masterClrMapping/>
  </p:clrMapOvr>
  <p:transition>
    <p:wipe dir="r"/>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Big Statement">
    <p:spTree>
      <p:nvGrpSpPr>
        <p:cNvPr id="1" name=""/>
        <p:cNvGrpSpPr/>
        <p:nvPr/>
      </p:nvGrpSpPr>
      <p:grpSpPr>
        <a:xfrm>
          <a:off x="0" y="0"/>
          <a:ext cx="0" cy="0"/>
          <a:chOff x="0" y="0"/>
          <a:chExt cx="0" cy="0"/>
        </a:xfrm>
      </p:grpSpPr>
      <p:pic>
        <p:nvPicPr>
          <p:cNvPr id="16" name="Picture 1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itle 1"/>
          <p:cNvSpPr>
            <a:spLocks noGrp="1"/>
          </p:cNvSpPr>
          <p:nvPr>
            <p:ph type="title" hasCustomPrompt="1"/>
          </p:nvPr>
        </p:nvSpPr>
        <p:spPr>
          <a:xfrm>
            <a:off x="237744" y="484632"/>
            <a:ext cx="8755128" cy="4372131"/>
          </a:xfrm>
        </p:spPr>
        <p:txBody>
          <a:bodyPr anchor="b" anchorCtr="0"/>
          <a:lstStyle>
            <a:lvl1pPr marL="228600" indent="-228600">
              <a:buFont typeface="Arial" pitchFamily="34" charset="0"/>
              <a:buChar char="“"/>
              <a:defRPr sz="6000" spc="-200" baseline="0">
                <a:solidFill>
                  <a:schemeClr val="bg1"/>
                </a:solidFill>
                <a:latin typeface="+mj-lt"/>
              </a:defRPr>
            </a:lvl1pPr>
          </a:lstStyle>
          <a:p>
            <a:r>
              <a:rPr lang="en-US" dirty="0" smtClean="0"/>
              <a:t>Format large quotes using this slide layout. Be sure to cite your source below.”</a:t>
            </a:r>
            <a:endParaRPr lang="en-US" dirty="0"/>
          </a:p>
        </p:txBody>
      </p:sp>
      <p:sp>
        <p:nvSpPr>
          <p:cNvPr id="28" name="Rectangle 5"/>
          <p:cNvSpPr>
            <a:spLocks noChangeArrowheads="1"/>
          </p:cNvSpPr>
          <p:nvPr/>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7" name="Text Placeholder 4"/>
          <p:cNvSpPr>
            <a:spLocks noGrp="1"/>
          </p:cNvSpPr>
          <p:nvPr>
            <p:ph type="body" sz="quarter" idx="11" hasCustomPrompt="1"/>
          </p:nvPr>
        </p:nvSpPr>
        <p:spPr>
          <a:xfrm>
            <a:off x="460248" y="5358903"/>
            <a:ext cx="8574685" cy="614362"/>
          </a:xfrm>
        </p:spPr>
        <p:txBody>
          <a:bodyPr vert="horz" lIns="91440" tIns="45720" rIns="91440" bIns="45720" rtlCol="0">
            <a:normAutofit/>
          </a:bodyPr>
          <a:lstStyle>
            <a:lvl1pPr marL="0" indent="0">
              <a:buNone/>
              <a:defRPr lang="en-US" sz="2400" kern="1200" dirty="0" smtClean="0">
                <a:solidFill>
                  <a:schemeClr val="bg1"/>
                </a:solidFill>
                <a:latin typeface="+mj-lt"/>
                <a:ea typeface="+mn-ea"/>
                <a:cs typeface="+mn-cs"/>
              </a:defRPr>
            </a:lvl1pPr>
          </a:lstStyle>
          <a:p>
            <a:pPr marL="0" lvl="0" indent="0" algn="l" defTabSz="914400" rtl="0" eaLnBrk="1" latinLnBrk="0" hangingPunct="1">
              <a:lnSpc>
                <a:spcPct val="95000"/>
              </a:lnSpc>
              <a:spcBef>
                <a:spcPts val="1440"/>
              </a:spcBef>
              <a:buClr>
                <a:srgbClr val="92D050"/>
              </a:buClr>
              <a:buSzPct val="90000"/>
              <a:buFont typeface="Arial" pitchFamily="34" charset="0"/>
              <a:buNone/>
              <a:tabLst/>
            </a:pPr>
            <a:r>
              <a:rPr lang="en-US" dirty="0" smtClean="0"/>
              <a:t>Source</a:t>
            </a:r>
            <a:endParaRPr lang="en-US" dirty="0"/>
          </a:p>
        </p:txBody>
      </p:sp>
      <p:sp>
        <p:nvSpPr>
          <p:cNvPr id="21"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22"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Storytellin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229702" y="1918741"/>
            <a:ext cx="4117446" cy="3020518"/>
          </a:xfrm>
        </p:spPr>
        <p:txBody>
          <a:bodyPr vert="horz" lIns="82296" tIns="45720" rIns="82296" bIns="45720" rtlCol="0" anchor="ctr" anchorCtr="0">
            <a:noAutofit/>
          </a:bodyPr>
          <a:lstStyle>
            <a:lvl1pPr marL="0" indent="0" algn="l" defTabSz="914400" rtl="0" eaLnBrk="1" latinLnBrk="0" hangingPunct="1">
              <a:lnSpc>
                <a:spcPct val="80000"/>
              </a:lnSpc>
              <a:spcBef>
                <a:spcPct val="0"/>
              </a:spcBef>
              <a:buClr>
                <a:schemeClr val="tx1"/>
              </a:buClr>
              <a:buFont typeface="Ciscolight" pitchFamily="2" charset="0"/>
              <a:buNone/>
              <a:defRPr kumimoji="0" lang="en-US" sz="5400" b="0" i="0" u="none" strike="noStrike" kern="1200" cap="none" spc="0" normalizeH="0" baseline="0" dirty="0">
                <a:ln>
                  <a:noFill/>
                </a:ln>
                <a:gradFill flip="none" rotWithShape="1">
                  <a:gsLst>
                    <a:gs pos="16000">
                      <a:srgbClr val="6B308D">
                        <a:lumMod val="80000"/>
                        <a:lumOff val="20000"/>
                      </a:srgbClr>
                    </a:gs>
                    <a:gs pos="100000">
                      <a:srgbClr val="28A7DF"/>
                    </a:gs>
                  </a:gsLst>
                  <a:lin ang="1800000" scaled="0"/>
                  <a:tileRect/>
                </a:gradFill>
                <a:effectLst/>
                <a:uLnTx/>
                <a:uFillTx/>
                <a:latin typeface="+mj-lt"/>
                <a:ea typeface="+mj-ea"/>
                <a:cs typeface="Arial" pitchFamily="34" charset="0"/>
              </a:defRPr>
            </a:lvl1pPr>
          </a:lstStyle>
          <a:p>
            <a:r>
              <a:rPr lang="en-US" dirty="0" smtClean="0"/>
              <a:t>Telling Shared Experiences</a:t>
            </a:r>
            <a:endParaRPr lang="en-US" dirty="0"/>
          </a:p>
        </p:txBody>
      </p:sp>
      <p:sp>
        <p:nvSpPr>
          <p:cNvPr id="9" name="Text Placeholder 3"/>
          <p:cNvSpPr>
            <a:spLocks noGrp="1"/>
          </p:cNvSpPr>
          <p:nvPr>
            <p:ph type="body" sz="quarter" idx="11" hasCustomPrompt="1"/>
          </p:nvPr>
        </p:nvSpPr>
        <p:spPr>
          <a:xfrm>
            <a:off x="4922519" y="777667"/>
            <a:ext cx="3895344" cy="5287676"/>
          </a:xfrm>
        </p:spPr>
        <p:txBody>
          <a:bodyPr anchor="ctr" anchorCtr="0">
            <a:normAutofit/>
          </a:bodyPr>
          <a:lstStyle>
            <a:lvl1pPr marL="0" indent="0">
              <a:buFontTx/>
              <a:buNone/>
              <a:defRPr lang="en-US" sz="2000" kern="1200" dirty="0">
                <a:solidFill>
                  <a:srgbClr val="493B93"/>
                </a:solidFill>
                <a:latin typeface="+mj-lt"/>
                <a:ea typeface="+mn-ea"/>
                <a:cs typeface="+mn-cs"/>
              </a:defRPr>
            </a:lvl1pPr>
            <a:lvl2pPr>
              <a:defRPr sz="2000"/>
            </a:lvl2pPr>
            <a:lvl3pPr>
              <a:defRPr sz="2000"/>
            </a:lvl3pPr>
            <a:lvl4pPr>
              <a:defRPr sz="2000"/>
            </a:lvl4pPr>
            <a:lvl5pPr>
              <a:defRPr sz="2000"/>
            </a:lvl5pPr>
          </a:lstStyle>
          <a:p>
            <a:pPr marL="0" lvl="0" indent="0" algn="l" defTabSz="914400" rtl="0" eaLnBrk="1" latinLnBrk="0" hangingPunct="1">
              <a:lnSpc>
                <a:spcPts val="2400"/>
              </a:lnSpc>
              <a:spcBef>
                <a:spcPts val="0"/>
              </a:spcBef>
              <a:buClr>
                <a:srgbClr val="435153"/>
              </a:buClr>
              <a:buFont typeface="Arial" pitchFamily="34" charset="0"/>
              <a:buNone/>
            </a:pPr>
            <a:r>
              <a:rPr lang="en-US" dirty="0" smtClean="0"/>
              <a:t>Tell your story here</a:t>
            </a:r>
            <a:endParaRPr lang="en-US" dirty="0"/>
          </a:p>
        </p:txBody>
      </p:sp>
      <p:cxnSp>
        <p:nvCxnSpPr>
          <p:cNvPr id="5" name="Straight Connector 4"/>
          <p:cNvCxnSpPr/>
          <p:nvPr userDrawn="1"/>
        </p:nvCxnSpPr>
        <p:spPr>
          <a:xfrm>
            <a:off x="4486587" y="777667"/>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20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700"/>
                                        <p:tgtEl>
                                          <p:spTgt spid="4"/>
                                        </p:tgtEl>
                                      </p:cBhvr>
                                    </p:animEffect>
                                  </p:childTnLst>
                                </p:cTn>
                              </p:par>
                              <p:par>
                                <p:cTn id="8" presetID="10" presetClass="entr" presetSubtype="0" fill="hold" grpId="0" nodeType="withEffect">
                                  <p:stCondLst>
                                    <p:cond delay="40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11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build="p">
        <p:tmplLst>
          <p:tmpl lvl="1">
            <p:tnLst>
              <p:par>
                <p:cTn presetID="10" presetClass="entr" presetSubtype="0" fill="hold" nodeType="withEffect">
                  <p:stCondLst>
                    <p:cond delay="400"/>
                  </p:stCondLst>
                  <p:childTnLst>
                    <p:set>
                      <p:cBhvr>
                        <p:cTn dur="1" fill="hold">
                          <p:stCondLst>
                            <p:cond delay="0"/>
                          </p:stCondLst>
                        </p:cTn>
                        <p:tgtEl>
                          <p:spTgt spid="9"/>
                        </p:tgtEl>
                        <p:attrNameLst>
                          <p:attrName>style.visibility</p:attrName>
                        </p:attrNameLst>
                      </p:cBhvr>
                      <p:to>
                        <p:strVal val="visible"/>
                      </p:to>
                    </p:set>
                    <p:animEffect transition="in" filter="fade">
                      <p:cBhvr>
                        <p:cTn dur="1100"/>
                        <p:tgtEl>
                          <p:spTgt spid="9"/>
                        </p:tgtEl>
                      </p:cBhvr>
                    </p:animEffect>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8" name="Subtitle 2"/>
          <p:cNvSpPr>
            <a:spLocks noGrp="1"/>
          </p:cNvSpPr>
          <p:nvPr>
            <p:ph type="subTitle" idx="1" hasCustomPrompt="1"/>
          </p:nvPr>
        </p:nvSpPr>
        <p:spPr>
          <a:xfrm>
            <a:off x="236382" y="4464066"/>
            <a:ext cx="3657600" cy="384721"/>
          </a:xfrm>
        </p:spPr>
        <p:txBody>
          <a:bodyPr>
            <a:spAutoFit/>
          </a:bodyPr>
          <a:lstStyle>
            <a:lvl1pPr marL="0" marR="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lang="en-US" sz="2000" kern="1200" dirty="0">
                <a:solidFill>
                  <a:schemeClr val="bg1"/>
                </a:solidFill>
                <a:latin typeface="+mj-lt"/>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a:pPr>
            <a:r>
              <a:rPr lang="en-US" dirty="0" smtClean="0"/>
              <a:t>Speaker Name</a:t>
            </a:r>
          </a:p>
        </p:txBody>
      </p:sp>
      <p:sp>
        <p:nvSpPr>
          <p:cNvPr id="50" name="Title 1"/>
          <p:cNvSpPr>
            <a:spLocks noGrp="1"/>
          </p:cNvSpPr>
          <p:nvPr>
            <p:ph type="ctrTitle" hasCustomPrompt="1"/>
          </p:nvPr>
        </p:nvSpPr>
        <p:spPr>
          <a:xfrm>
            <a:off x="221393" y="1248229"/>
            <a:ext cx="8112125" cy="2907239"/>
          </a:xfrm>
        </p:spPr>
        <p:txBody>
          <a:bodyPr/>
          <a:lstStyle>
            <a:lvl1pPr algn="l" defTabSz="914400" rtl="0" eaLnBrk="1" latinLnBrk="0" hangingPunct="1">
              <a:lnSpc>
                <a:spcPts val="6200"/>
              </a:lnSpc>
              <a:spcBef>
                <a:spcPct val="0"/>
              </a:spcBef>
              <a:buNone/>
              <a:defRPr lang="en-US" sz="5400" b="0" kern="1200" dirty="0">
                <a:solidFill>
                  <a:schemeClr val="bg1"/>
                </a:solidFill>
                <a:latin typeface="+mj-lt"/>
                <a:ea typeface="+mj-ea"/>
                <a:cs typeface="Arial" pitchFamily="34" charset="0"/>
              </a:defRPr>
            </a:lvl1pPr>
          </a:lstStyle>
          <a:p>
            <a:r>
              <a:rPr lang="en-US" dirty="0" smtClean="0"/>
              <a:t>Presentation Title Goes Here</a:t>
            </a:r>
            <a:endParaRPr lang="en-US" dirty="0"/>
          </a:p>
        </p:txBody>
      </p:sp>
      <p:pic>
        <p:nvPicPr>
          <p:cNvPr id="44"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5912068" y="330200"/>
            <a:ext cx="2889136" cy="480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 Placeholder 3"/>
          <p:cNvSpPr>
            <a:spLocks noGrp="1"/>
          </p:cNvSpPr>
          <p:nvPr>
            <p:ph type="body" sz="quarter" idx="10" hasCustomPrompt="1"/>
          </p:nvPr>
        </p:nvSpPr>
        <p:spPr>
          <a:xfrm>
            <a:off x="236383" y="4862154"/>
            <a:ext cx="3657600" cy="355482"/>
          </a:xfrm>
        </p:spPr>
        <p:txBody>
          <a:bodyPr wrap="square">
            <a:spAutoFit/>
          </a:bodyPr>
          <a:lstStyle>
            <a:lvl1pPr marL="0" indent="0">
              <a:buFontTx/>
              <a:buNone/>
              <a:defRPr sz="1800">
                <a:solidFill>
                  <a:schemeClr val="bg1"/>
                </a:solidFill>
              </a:defRPr>
            </a:lvl1pPr>
          </a:lstStyle>
          <a:p>
            <a:pPr lvl="0"/>
            <a:r>
              <a:rPr lang="en-US" dirty="0" smtClean="0"/>
              <a:t>Speaker Title</a:t>
            </a:r>
            <a:endParaRPr lang="en-US" dirty="0"/>
          </a:p>
        </p:txBody>
      </p:sp>
      <p:sp>
        <p:nvSpPr>
          <p:cNvPr id="8" name="Text Placeholder 5"/>
          <p:cNvSpPr>
            <a:spLocks noGrp="1"/>
          </p:cNvSpPr>
          <p:nvPr>
            <p:ph type="body" sz="quarter" idx="11" hasCustomPrompt="1"/>
          </p:nvPr>
        </p:nvSpPr>
        <p:spPr>
          <a:xfrm>
            <a:off x="236382" y="5231003"/>
            <a:ext cx="3657600" cy="297004"/>
          </a:xfrm>
        </p:spPr>
        <p:txBody>
          <a:bodyPr>
            <a:spAutoFit/>
          </a:bodyPr>
          <a:lstStyle>
            <a:lvl1pPr marL="0" indent="0">
              <a:buFontTx/>
              <a:buNone/>
              <a:defRPr sz="1400">
                <a:solidFill>
                  <a:schemeClr val="bg1"/>
                </a:solidFill>
              </a:defRPr>
            </a:lvl1pPr>
          </a:lstStyle>
          <a:p>
            <a:pPr lvl="0"/>
            <a:r>
              <a:rPr lang="en-US" dirty="0" smtClean="0"/>
              <a:t>Date</a:t>
            </a:r>
            <a:endParaRPr lang="en-US" dirty="0"/>
          </a:p>
        </p:txBody>
      </p:sp>
    </p:spTree>
    <p:extLst>
      <p:ext uri="{BB962C8B-B14F-4D97-AF65-F5344CB8AC3E}">
        <p14:creationId xmlns:p14="http://schemas.microsoft.com/office/powerpoint/2010/main" val="1570477232"/>
      </p:ext>
    </p:extLst>
  </p:cSld>
  <p:clrMapOvr>
    <a:masterClrMapping/>
  </p:clrMapOvr>
  <p:transition>
    <p:wipe dir="r"/>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Demo">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236383" y="4279392"/>
            <a:ext cx="4684867" cy="384175"/>
          </a:xfrm>
        </p:spPr>
        <p:txBody>
          <a:bodyPr vert="horz" lIns="91440" tIns="45720" rIns="91440" bIns="45720" rtlCol="0">
            <a:normAutofit/>
          </a:bodyPr>
          <a:lstStyle>
            <a:lvl1pPr marL="0" indent="0" algn="l" defTabSz="914400" rtl="0" eaLnBrk="1" latinLnBrk="0" hangingPunct="1">
              <a:lnSpc>
                <a:spcPct val="95000"/>
              </a:lnSpc>
              <a:spcBef>
                <a:spcPct val="20000"/>
              </a:spcBef>
              <a:buClr>
                <a:srgbClr val="92D050"/>
              </a:buClr>
              <a:buSzPct val="90000"/>
              <a:buFont typeface="Arial" pitchFamily="34" charset="0"/>
              <a:buNone/>
              <a:tabLst/>
              <a:defRPr kumimoji="0" lang="en-US" sz="2000" b="0" i="0" u="none" strike="noStrike" kern="1200" cap="none" spc="0" normalizeH="0" baseline="0" dirty="0">
                <a:ln>
                  <a:noFill/>
                </a:ln>
                <a:solidFill>
                  <a:srgbClr val="493B93"/>
                </a:solidFill>
                <a:effectLst/>
                <a:uLnTx/>
                <a:uFillTx/>
                <a:latin typeface="+mj-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l" defTabSz="914400" rtl="0" eaLnBrk="1" latinLnBrk="0" hangingPunct="1">
              <a:lnSpc>
                <a:spcPct val="95000"/>
              </a:lnSpc>
              <a:spcBef>
                <a:spcPts val="1440"/>
              </a:spcBef>
              <a:buClr>
                <a:srgbClr val="92D050"/>
              </a:buClr>
              <a:buSzPct val="90000"/>
              <a:buFont typeface="Arial" pitchFamily="34" charset="0"/>
              <a:buNone/>
              <a:tabLst/>
            </a:pPr>
            <a:r>
              <a:rPr lang="en-US" dirty="0" smtClean="0"/>
              <a:t>Presenter Name and Title Go Here</a:t>
            </a:r>
            <a:endParaRPr lang="en-US" dirty="0"/>
          </a:p>
        </p:txBody>
      </p:sp>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08693" y="3282696"/>
            <a:ext cx="4712557" cy="1022350"/>
          </a:xfrm>
        </p:spPr>
        <p:txBody>
          <a:bodyPr vert="horz" lIns="82296" tIns="45720" rIns="82296" bIns="45720" rtlCol="0" anchor="b" anchorCtr="0">
            <a:noAutofit/>
          </a:bodyPr>
          <a:lstStyle>
            <a:lvl1pPr marL="0" indent="0" algn="l" defTabSz="914400" rtl="0" eaLnBrk="1" latinLnBrk="0" hangingPunct="1">
              <a:lnSpc>
                <a:spcPct val="80000"/>
              </a:lnSpc>
              <a:spcBef>
                <a:spcPct val="0"/>
              </a:spcBef>
              <a:buClr>
                <a:schemeClr val="tx1"/>
              </a:buClr>
              <a:buFont typeface="Ciscolight" pitchFamily="2" charset="0"/>
              <a:buNone/>
              <a:defRPr lang="en-US" sz="60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Demo Title</a:t>
            </a:r>
            <a:endParaRPr lang="en-US" dirty="0"/>
          </a:p>
        </p:txBody>
      </p:sp>
      <p:sp>
        <p:nvSpPr>
          <p:cNvPr id="49"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31" name="Picture Placeholder 30"/>
          <p:cNvSpPr>
            <a:spLocks noGrp="1"/>
          </p:cNvSpPr>
          <p:nvPr>
            <p:ph type="pic" sz="quarter" idx="10" hasCustomPrompt="1"/>
          </p:nvPr>
        </p:nvSpPr>
        <p:spPr>
          <a:xfrm>
            <a:off x="5540375" y="1917700"/>
            <a:ext cx="2676525" cy="2889250"/>
          </a:xfrm>
        </p:spPr>
        <p:txBody>
          <a:bodyPr anchor="ctr" anchorCtr="1"/>
          <a:lstStyle>
            <a:lvl1pPr algn="ctr">
              <a:buFontTx/>
              <a:buNone/>
              <a:defRPr>
                <a:latin typeface="+mj-lt"/>
              </a:defRPr>
            </a:lvl1pPr>
          </a:lstStyle>
          <a:p>
            <a:r>
              <a:rPr lang="en-US" dirty="0" smtClean="0"/>
              <a:t>Insert photo here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single photo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9" name="Rectangle 28"/>
          <p:cNvSpPr/>
          <p:nvPr/>
        </p:nvSpPr>
        <p:spPr>
          <a:xfrm>
            <a:off x="1891875" y="795528"/>
            <a:ext cx="5349240" cy="4005072"/>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3" name="Rectangle 22"/>
          <p:cNvSpPr/>
          <p:nvPr userDrawn="1"/>
        </p:nvSpPr>
        <p:spPr>
          <a:xfrm>
            <a:off x="1891874" y="4794352"/>
            <a:ext cx="5347552" cy="996372"/>
          </a:xfrm>
          <a:prstGeom prst="rect">
            <a:avLst/>
          </a:prstGeom>
          <a:solidFill>
            <a:schemeClr val="bg1"/>
          </a:solidFill>
          <a:ln>
            <a:noFill/>
          </a:ln>
          <a:effectLst>
            <a:outerShdw blurRad="1143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1900238" y="795528"/>
            <a:ext cx="5329238" cy="4005072"/>
          </a:xfrm>
          <a:solidFill>
            <a:schemeClr val="bg1">
              <a:alpha val="30000"/>
            </a:schemeClr>
          </a:solidFill>
          <a:ln>
            <a:solidFill>
              <a:srgbClr val="FFFFFF"/>
            </a:solidFill>
          </a:ln>
        </p:spPr>
        <p:txBody>
          <a:bodyPr anchor="ctr" anchorCtr="0"/>
          <a:lstStyle>
            <a:lvl1pPr algn="ctr">
              <a:buFontTx/>
              <a:buNone/>
              <a:defRPr>
                <a:solidFill>
                  <a:schemeClr val="bg1"/>
                </a:solidFill>
                <a:latin typeface="+mj-lt"/>
              </a:defRPr>
            </a:lvl1pPr>
          </a:lstStyle>
          <a:p>
            <a:r>
              <a:rPr lang="en-US" dirty="0" smtClean="0"/>
              <a:t>Insert photo here</a:t>
            </a:r>
            <a:endParaRPr lang="en-US" dirty="0"/>
          </a:p>
        </p:txBody>
      </p:sp>
      <p:sp>
        <p:nvSpPr>
          <p:cNvPr id="11" name="Title 10"/>
          <p:cNvSpPr>
            <a:spLocks noGrp="1"/>
          </p:cNvSpPr>
          <p:nvPr>
            <p:ph type="title"/>
          </p:nvPr>
        </p:nvSpPr>
        <p:spPr>
          <a:xfrm>
            <a:off x="2065871" y="4873438"/>
            <a:ext cx="5074070" cy="838200"/>
          </a:xfrm>
        </p:spPr>
        <p:txBody>
          <a:bodyPr anchor="ctr"/>
          <a:lstStyle>
            <a:lvl1pPr>
              <a:defRPr sz="2600">
                <a:latin typeface="+mj-lt"/>
              </a:defRPr>
            </a:lvl1pPr>
          </a:lstStyle>
          <a:p>
            <a:r>
              <a:rPr lang="en-US" smtClean="0"/>
              <a:t>Click to edit Master title style</a:t>
            </a:r>
            <a:endParaRPr lang="en-US" dirty="0"/>
          </a:p>
        </p:txBody>
      </p:sp>
      <p:sp>
        <p:nvSpPr>
          <p:cNvPr id="8"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12"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Small photo_top lef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32" name="Rectangle 31"/>
          <p:cNvSpPr/>
          <p:nvPr/>
        </p:nvSpPr>
        <p:spPr>
          <a:xfrm>
            <a:off x="338328" y="310896"/>
            <a:ext cx="3273552" cy="2459736"/>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338328" y="310896"/>
            <a:ext cx="3273552" cy="2459736"/>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9" name="Title 8"/>
          <p:cNvSpPr>
            <a:spLocks noGrp="1"/>
          </p:cNvSpPr>
          <p:nvPr>
            <p:ph type="title" hasCustomPrompt="1"/>
          </p:nvPr>
        </p:nvSpPr>
        <p:spPr>
          <a:xfrm>
            <a:off x="229703" y="3429000"/>
            <a:ext cx="7009298" cy="1421928"/>
          </a:xfrm>
        </p:spPr>
        <p:txBody>
          <a:bodyPr anchor="t">
            <a:spAutoFit/>
          </a:bodyPr>
          <a:lstStyle>
            <a:lvl1pPr marL="0" marR="0" indent="0" algn="l" defTabSz="914400" rtl="0" eaLnBrk="1" fontAlgn="auto" latinLnBrk="0" hangingPunct="1">
              <a:lnSpc>
                <a:spcPct val="80000"/>
              </a:lnSpc>
              <a:spcBef>
                <a:spcPct val="0"/>
              </a:spcBef>
              <a:spcAft>
                <a:spcPts val="0"/>
              </a:spcAft>
              <a:buClrTx/>
              <a:buSzTx/>
              <a:buFontTx/>
              <a:buNone/>
              <a:tabLst/>
              <a:defRPr sz="5400">
                <a:solidFill>
                  <a:schemeClr val="bg1"/>
                </a:solidFill>
                <a:latin typeface="+mj-lt"/>
              </a:defRPr>
            </a:lvl1pPr>
          </a:lstStyle>
          <a:p>
            <a:r>
              <a:rPr lang="en-US" dirty="0" smtClean="0"/>
              <a:t>Large photo </a:t>
            </a:r>
            <a:br>
              <a:rPr lang="en-US" dirty="0" smtClean="0"/>
            </a:br>
            <a:r>
              <a:rPr lang="en-US" dirty="0" smtClean="0"/>
              <a:t>caption here.</a:t>
            </a:r>
          </a:p>
        </p:txBody>
      </p:sp>
      <p:sp>
        <p:nvSpPr>
          <p:cNvPr id="7"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11"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Portrait photo_right sid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0" name="Rectangle 39"/>
          <p:cNvSpPr/>
          <p:nvPr/>
        </p:nvSpPr>
        <p:spPr>
          <a:xfrm>
            <a:off x="4992624" y="859536"/>
            <a:ext cx="3630168" cy="50292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4992624" y="859536"/>
            <a:ext cx="3630168" cy="5029200"/>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anchor="ctr" anchorCtr="0"/>
          <a:lstStyle>
            <a:lvl1pPr algn="ctr">
              <a:buFontTx/>
              <a:buNone/>
              <a:defRPr>
                <a:solidFill>
                  <a:schemeClr val="bg1"/>
                </a:solidFill>
                <a:latin typeface="+mj-lt"/>
              </a:defRPr>
            </a:lvl1pPr>
          </a:lstStyle>
          <a:p>
            <a:r>
              <a:rPr lang="en-US" dirty="0" smtClean="0"/>
              <a:t>Insert photo here</a:t>
            </a:r>
            <a:endParaRPr lang="en-US" dirty="0"/>
          </a:p>
        </p:txBody>
      </p:sp>
      <p:sp>
        <p:nvSpPr>
          <p:cNvPr id="9" name="Title 8"/>
          <p:cNvSpPr>
            <a:spLocks noGrp="1"/>
          </p:cNvSpPr>
          <p:nvPr>
            <p:ph type="title"/>
          </p:nvPr>
        </p:nvSpPr>
        <p:spPr>
          <a:xfrm>
            <a:off x="229703" y="728972"/>
            <a:ext cx="4349918" cy="1089529"/>
          </a:xfrm>
        </p:spPr>
        <p:txBody>
          <a:bodyPr anchor="t">
            <a:spAutoFit/>
          </a:bodyPr>
          <a:lstStyle>
            <a:lvl1pPr>
              <a:lnSpc>
                <a:spcPct val="90000"/>
              </a:lnSpc>
              <a:defRPr>
                <a:solidFill>
                  <a:schemeClr val="bg1"/>
                </a:solidFill>
                <a:latin typeface="+mj-lt"/>
              </a:defRPr>
            </a:lvl1pPr>
          </a:lstStyle>
          <a:p>
            <a:r>
              <a:rPr lang="en-US" smtClean="0"/>
              <a:t>Click to edit Master title style</a:t>
            </a:r>
            <a:endParaRPr lang="en-US" dirty="0"/>
          </a:p>
        </p:txBody>
      </p:sp>
      <p:sp>
        <p:nvSpPr>
          <p:cNvPr id="7"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11"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Multiple photo">
    <p:spTree>
      <p:nvGrpSpPr>
        <p:cNvPr id="1" name=""/>
        <p:cNvGrpSpPr/>
        <p:nvPr/>
      </p:nvGrpSpPr>
      <p:grpSpPr>
        <a:xfrm>
          <a:off x="0" y="0"/>
          <a:ext cx="0" cy="0"/>
          <a:chOff x="0" y="0"/>
          <a:chExt cx="0" cy="0"/>
        </a:xfrm>
      </p:grpSpPr>
      <p:pic>
        <p:nvPicPr>
          <p:cNvPr id="17" name="Picture 1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8" name="Rectangle 47"/>
          <p:cNvSpPr/>
          <p:nvPr/>
        </p:nvSpPr>
        <p:spPr>
          <a:xfrm>
            <a:off x="3668713" y="311149"/>
            <a:ext cx="3268136" cy="2660652"/>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9" name="Picture Placeholder 25"/>
          <p:cNvSpPr>
            <a:spLocks noGrp="1"/>
          </p:cNvSpPr>
          <p:nvPr>
            <p:ph type="pic" sz="quarter" idx="11" hasCustomPrompt="1"/>
          </p:nvPr>
        </p:nvSpPr>
        <p:spPr>
          <a:xfrm>
            <a:off x="3668989" y="311149"/>
            <a:ext cx="3267861" cy="2660652"/>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29" name="Rectangle 28"/>
          <p:cNvSpPr/>
          <p:nvPr/>
        </p:nvSpPr>
        <p:spPr>
          <a:xfrm>
            <a:off x="334963" y="311149"/>
            <a:ext cx="3258612" cy="2660652"/>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320824" y="311149"/>
            <a:ext cx="3272751" cy="2660652"/>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0" name="Rectangle 49"/>
          <p:cNvSpPr/>
          <p:nvPr/>
        </p:nvSpPr>
        <p:spPr>
          <a:xfrm>
            <a:off x="7011988" y="311149"/>
            <a:ext cx="1806574" cy="1308101"/>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1" name="Picture Placeholder 25"/>
          <p:cNvSpPr>
            <a:spLocks noGrp="1"/>
          </p:cNvSpPr>
          <p:nvPr>
            <p:ph type="pic" sz="quarter" idx="12" hasCustomPrompt="1"/>
          </p:nvPr>
        </p:nvSpPr>
        <p:spPr>
          <a:xfrm>
            <a:off x="7011988" y="311149"/>
            <a:ext cx="1806573" cy="1308101"/>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2" name="Rectangle 51"/>
          <p:cNvSpPr/>
          <p:nvPr/>
        </p:nvSpPr>
        <p:spPr>
          <a:xfrm>
            <a:off x="334963" y="3028951"/>
            <a:ext cx="2501965" cy="3458934"/>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3" name="Picture Placeholder 25"/>
          <p:cNvSpPr>
            <a:spLocks noGrp="1"/>
          </p:cNvSpPr>
          <p:nvPr>
            <p:ph type="pic" sz="quarter" idx="13" hasCustomPrompt="1"/>
          </p:nvPr>
        </p:nvSpPr>
        <p:spPr>
          <a:xfrm>
            <a:off x="320824" y="3028951"/>
            <a:ext cx="2516104" cy="3458934"/>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4" name="Rectangle 53"/>
          <p:cNvSpPr/>
          <p:nvPr/>
        </p:nvSpPr>
        <p:spPr>
          <a:xfrm>
            <a:off x="2911476" y="3028951"/>
            <a:ext cx="4025374" cy="3458934"/>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5" name="Picture Placeholder 25"/>
          <p:cNvSpPr>
            <a:spLocks noGrp="1"/>
          </p:cNvSpPr>
          <p:nvPr>
            <p:ph type="pic" sz="quarter" idx="14" hasCustomPrompt="1"/>
          </p:nvPr>
        </p:nvSpPr>
        <p:spPr>
          <a:xfrm>
            <a:off x="2908334" y="3028951"/>
            <a:ext cx="4028516" cy="3458934"/>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6" name="Rectangle 55"/>
          <p:cNvSpPr/>
          <p:nvPr/>
        </p:nvSpPr>
        <p:spPr>
          <a:xfrm>
            <a:off x="7011988" y="1683657"/>
            <a:ext cx="1806574" cy="3442153"/>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7" name="Picture Placeholder 25"/>
          <p:cNvSpPr>
            <a:spLocks noGrp="1"/>
          </p:cNvSpPr>
          <p:nvPr>
            <p:ph type="pic" sz="quarter" idx="15" hasCustomPrompt="1"/>
          </p:nvPr>
        </p:nvSpPr>
        <p:spPr>
          <a:xfrm>
            <a:off x="7011988" y="1676400"/>
            <a:ext cx="1806573" cy="3449410"/>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8" name="Rectangle 57"/>
          <p:cNvSpPr/>
          <p:nvPr/>
        </p:nvSpPr>
        <p:spPr>
          <a:xfrm>
            <a:off x="7011988" y="5182960"/>
            <a:ext cx="1806574" cy="1304925"/>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9" name="Picture Placeholder 25"/>
          <p:cNvSpPr>
            <a:spLocks noGrp="1"/>
          </p:cNvSpPr>
          <p:nvPr>
            <p:ph type="pic" sz="quarter" idx="16" hasCustomPrompt="1"/>
          </p:nvPr>
        </p:nvSpPr>
        <p:spPr>
          <a:xfrm>
            <a:off x="7011988" y="5182960"/>
            <a:ext cx="1806573" cy="1304925"/>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18"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2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21"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Large photo with bottom bar">
    <p:spTree>
      <p:nvGrpSpPr>
        <p:cNvPr id="1" name=""/>
        <p:cNvGrpSpPr/>
        <p:nvPr/>
      </p:nvGrpSpPr>
      <p:grpSpPr>
        <a:xfrm>
          <a:off x="0" y="0"/>
          <a:ext cx="0" cy="0"/>
          <a:chOff x="0" y="0"/>
          <a:chExt cx="0" cy="0"/>
        </a:xfrm>
      </p:grpSpPr>
      <p:sp>
        <p:nvSpPr>
          <p:cNvPr id="7" name="Rectangle 6"/>
          <p:cNvSpPr/>
          <p:nvPr/>
        </p:nvSpPr>
        <p:spPr>
          <a:xfrm>
            <a:off x="338328" y="310896"/>
            <a:ext cx="8476488" cy="6075390"/>
          </a:xfrm>
          <a:prstGeom prst="rect">
            <a:avLst/>
          </a:prstGeom>
          <a:solidFill>
            <a:schemeClr val="bg1">
              <a:lumMod val="9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5" name="Picture Placeholder 4"/>
          <p:cNvSpPr>
            <a:spLocks noGrp="1"/>
          </p:cNvSpPr>
          <p:nvPr>
            <p:ph type="pic" sz="quarter" idx="10" hasCustomPrompt="1"/>
          </p:nvPr>
        </p:nvSpPr>
        <p:spPr>
          <a:xfrm>
            <a:off x="333375" y="339924"/>
            <a:ext cx="8474869" cy="6054185"/>
          </a:xfrm>
          <a:ln>
            <a:solidFill>
              <a:srgbClr val="FFFFFF"/>
            </a:solidFill>
          </a:ln>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baseline="0" dirty="0">
                <a:solidFill>
                  <a:srgbClr val="546568"/>
                </a:solidFill>
                <a:latin typeface="+mn-lt"/>
                <a:ea typeface="+mn-ea"/>
                <a:cs typeface="+mn-cs"/>
              </a:defRPr>
            </a:lvl1pPr>
          </a:lstStyle>
          <a:p>
            <a:r>
              <a:rPr lang="en-US" dirty="0" smtClean="0"/>
              <a:t>Photo placeholder</a:t>
            </a:r>
            <a:endParaRPr lang="en-US" dirty="0"/>
          </a:p>
        </p:txBody>
      </p:sp>
      <p:sp>
        <p:nvSpPr>
          <p:cNvPr id="11" name="Rectangle 5"/>
          <p:cNvSpPr>
            <a:spLocks noChangeArrowheads="1"/>
          </p:cNvSpPr>
          <p:nvPr userDrawn="1"/>
        </p:nvSpPr>
        <p:spPr bwMode="ltGray">
          <a:xfrm>
            <a:off x="7983399" y="6584512"/>
            <a:ext cx="592251" cy="175257"/>
          </a:xfrm>
          <a:prstGeom prst="rect">
            <a:avLst/>
          </a:prstGeom>
          <a:noFill/>
          <a:ln w="9525">
            <a:noFill/>
            <a:miter lim="800000"/>
            <a:headEnd/>
            <a:tailEnd/>
          </a:ln>
          <a:effectLst/>
        </p:spPr>
        <p:txBody>
          <a:bodyPr wrap="none" lIns="82124" tIns="41061" rIns="82124" bIns="41061" anchor="b">
            <a:spAutoFit/>
          </a:bodyPr>
          <a:lstStyle/>
          <a:p>
            <a:pPr marL="0" algn="r"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8"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808080"/>
                </a:solidFill>
                <a:latin typeface="+mj-lt"/>
              </a:rPr>
              <a:t>© 2013 Cisco and/or its affiliates. All rights reserved.</a:t>
            </a:r>
            <a:endParaRPr lang="en-US" sz="600" dirty="0">
              <a:solidFill>
                <a:srgbClr val="808080"/>
              </a:solidFill>
              <a:latin typeface="+mj-lt"/>
            </a:endParaRPr>
          </a:p>
        </p:txBody>
      </p:sp>
      <p:sp>
        <p:nvSpPr>
          <p:cNvPr id="10"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pic>
        <p:nvPicPr>
          <p:cNvPr id="9" name="Picture 8"/>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33375" y="6380780"/>
            <a:ext cx="8477250" cy="160471"/>
          </a:xfrm>
          <a:prstGeom prst="rect">
            <a:avLst/>
          </a:prstGeom>
          <a:noFill/>
        </p:spPr>
      </p:pic>
    </p:spTree>
  </p:cSld>
  <p:clrMapOvr>
    <a:masterClrMapping/>
  </p:clrMapOvr>
  <p:transition>
    <p:wipe dir="r"/>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Full bleed photo">
    <p:spTree>
      <p:nvGrpSpPr>
        <p:cNvPr id="1" name=""/>
        <p:cNvGrpSpPr/>
        <p:nvPr/>
      </p:nvGrpSpPr>
      <p:grpSpPr>
        <a:xfrm>
          <a:off x="0" y="0"/>
          <a:ext cx="0" cy="0"/>
          <a:chOff x="0" y="0"/>
          <a:chExt cx="0" cy="0"/>
        </a:xfrm>
      </p:grpSpPr>
      <p:sp>
        <p:nvSpPr>
          <p:cNvPr id="3" name="Picture Placeholder 2"/>
          <p:cNvSpPr>
            <a:spLocks noGrp="1"/>
          </p:cNvSpPr>
          <p:nvPr>
            <p:ph type="pic" sz="quarter" idx="10" hasCustomPrompt="1"/>
          </p:nvPr>
        </p:nvSpPr>
        <p:spPr>
          <a:xfrm>
            <a:off x="-91440" y="-91440"/>
            <a:ext cx="9326880" cy="7040880"/>
          </a:xfrm>
        </p:spPr>
        <p:txBody>
          <a:bodyPr anchor="ctr" anchorCtr="1">
            <a:noAutofit/>
          </a:bodyPr>
          <a:lstStyle>
            <a:lvl1pPr algn="ctr">
              <a:buNone/>
              <a:defRPr>
                <a:latin typeface="+mj-lt"/>
              </a:defRPr>
            </a:lvl1pPr>
          </a:lstStyle>
          <a:p>
            <a:r>
              <a:rPr lang="en-US" dirty="0" smtClean="0"/>
              <a:t>Full bleed image placeholder</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p:cSld name="Standard video">
    <p:spTree>
      <p:nvGrpSpPr>
        <p:cNvPr id="1" name=""/>
        <p:cNvGrpSpPr/>
        <p:nvPr/>
      </p:nvGrpSpPr>
      <p:grpSpPr>
        <a:xfrm>
          <a:off x="0" y="0"/>
          <a:ext cx="0" cy="0"/>
          <a:chOff x="0" y="0"/>
          <a:chExt cx="0" cy="0"/>
        </a:xfrm>
      </p:grpSpPr>
      <p:pic>
        <p:nvPicPr>
          <p:cNvPr id="20" name="Picture 19"/>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1" name="Media Placeholder 20"/>
          <p:cNvSpPr>
            <a:spLocks noGrp="1"/>
          </p:cNvSpPr>
          <p:nvPr>
            <p:ph type="media" sz="quarter" idx="10" hasCustomPrompt="1"/>
          </p:nvPr>
        </p:nvSpPr>
        <p:spPr>
          <a:xfrm>
            <a:off x="2642616" y="777240"/>
            <a:ext cx="5897880" cy="4425696"/>
          </a:xfrm>
          <a:solidFill>
            <a:srgbClr val="000000"/>
          </a:solidFill>
          <a:ln>
            <a:noFill/>
          </a:ln>
          <a:effectLst>
            <a:innerShdw blurRad="419100">
              <a:prstClr val="black">
                <a:alpha val="47000"/>
              </a:prstClr>
            </a:innerShdw>
          </a:effectLst>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1800" kern="1200">
                <a:solidFill>
                  <a:schemeClr val="lt1"/>
                </a:solidFill>
                <a:latin typeface="+mj-lt"/>
                <a:ea typeface="+mn-ea"/>
                <a:cs typeface="+mn-cs"/>
              </a:defRPr>
            </a:lvl1pPr>
          </a:lstStyle>
          <a:p>
            <a:r>
              <a:rPr lang="en-US" dirty="0" smtClean="0"/>
              <a:t>Click icon to add video</a:t>
            </a:r>
            <a:endParaRPr lang="en-US" dirty="0"/>
          </a:p>
        </p:txBody>
      </p:sp>
      <p:pic>
        <p:nvPicPr>
          <p:cNvPr id="23"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326148" y="6042098"/>
            <a:ext cx="2889136" cy="480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wipe dir="r"/>
  </p:transition>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Blank_gradient only">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87" y="-1587"/>
            <a:ext cx="9144000" cy="6858000"/>
          </a:xfrm>
          <a:prstGeom prst="rect">
            <a:avLst/>
          </a:prstGeom>
        </p:spPr>
      </p:pic>
    </p:spTree>
  </p:cSld>
  <p:clrMapOvr>
    <a:masterClrMapping/>
  </p:clrMapOvr>
  <p:transition>
    <p:wipe dir="r"/>
  </p:transition>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8022361"/>
      </p:ext>
    </p:extLst>
  </p:cSld>
  <p:clrMapOvr>
    <a:masterClrMapping/>
  </p:clrMapOvr>
  <p:transition>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3">
    <p:spTree>
      <p:nvGrpSpPr>
        <p:cNvPr id="1" name=""/>
        <p:cNvGrpSpPr/>
        <p:nvPr/>
      </p:nvGrpSpPr>
      <p:grpSpPr>
        <a:xfrm>
          <a:off x="0" y="0"/>
          <a:ext cx="0" cy="0"/>
          <a:chOff x="0" y="0"/>
          <a:chExt cx="0" cy="0"/>
        </a:xfrm>
      </p:grpSpPr>
      <p:sp>
        <p:nvSpPr>
          <p:cNvPr id="48" name="Subtitle 2"/>
          <p:cNvSpPr>
            <a:spLocks noGrp="1"/>
          </p:cNvSpPr>
          <p:nvPr>
            <p:ph type="subTitle" idx="1" hasCustomPrompt="1"/>
          </p:nvPr>
        </p:nvSpPr>
        <p:spPr>
          <a:xfrm>
            <a:off x="236383" y="4464066"/>
            <a:ext cx="8110728" cy="384175"/>
          </a:xfrm>
          <a:noFill/>
          <a:ln w="9525">
            <a:noFill/>
            <a:miter lim="800000"/>
            <a:headEnd/>
            <a:tailEnd/>
          </a:ln>
          <a:effectLst/>
          <a:extLst>
            <a:ext uri="{909E8E84-426E-40DD-AFC4-6F175D3DCCD1}">
              <a14:hiddenFill xmlns:a14="http://schemas.microsoft.com/office/drawing/2010/main">
                <a:solidFill>
                  <a:schemeClr val="accent1"/>
                </a:solidFill>
              </a14:hiddenFill>
            </a:ext>
          </a:extLst>
        </p:spPr>
        <p:txBody>
          <a:bodyPr>
            <a:normAutofit/>
          </a:bodyPr>
          <a:lstStyle>
            <a:lvl1pPr marL="0" indent="0" algn="l">
              <a:buNone/>
              <a:defRPr lang="en-US" sz="2000" kern="1200" dirty="0">
                <a:solidFill>
                  <a:srgbClr val="493B93"/>
                </a:solidFill>
                <a:latin typeface="+mj-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l" defTabSz="914400" rtl="0" eaLnBrk="1" latinLnBrk="0" hangingPunct="1">
              <a:lnSpc>
                <a:spcPct val="95000"/>
              </a:lnSpc>
              <a:spcBef>
                <a:spcPts val="1440"/>
              </a:spcBef>
              <a:buClr>
                <a:srgbClr val="92D050"/>
              </a:buClr>
              <a:buSzPct val="90000"/>
              <a:buFont typeface="Arial" pitchFamily="34" charset="0"/>
              <a:buNone/>
              <a:tabLst/>
            </a:pPr>
            <a:r>
              <a:rPr lang="en-US" dirty="0" smtClean="0"/>
              <a:t>Presenter Name</a:t>
            </a:r>
            <a:endParaRPr lang="en-US" dirty="0"/>
          </a:p>
        </p:txBody>
      </p:sp>
      <p:sp>
        <p:nvSpPr>
          <p:cNvPr id="50" name="Title 1"/>
          <p:cNvSpPr>
            <a:spLocks noGrp="1"/>
          </p:cNvSpPr>
          <p:nvPr>
            <p:ph type="ctrTitle" hasCustomPrompt="1"/>
          </p:nvPr>
        </p:nvSpPr>
        <p:spPr>
          <a:xfrm>
            <a:off x="221393" y="1248229"/>
            <a:ext cx="8112125" cy="2907239"/>
          </a:xfrm>
        </p:spPr>
        <p:txBody>
          <a:bodyPr/>
          <a:lstStyle>
            <a:lvl1pPr marL="0" indent="0" algn="l" defTabSz="914400" rtl="0" eaLnBrk="1" latinLnBrk="0" hangingPunct="1">
              <a:lnSpc>
                <a:spcPct val="85000"/>
              </a:lnSpc>
              <a:spcBef>
                <a:spcPct val="0"/>
              </a:spcBef>
              <a:buClr>
                <a:schemeClr val="tx1"/>
              </a:buClr>
              <a:buFont typeface="Ciscolight" pitchFamily="2" charset="0"/>
              <a:buNone/>
              <a:defRPr lang="en-US" sz="60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r>
              <a:rPr lang="en-US" dirty="0" smtClean="0"/>
              <a:t>Presentation </a:t>
            </a:r>
            <a:br>
              <a:rPr lang="en-US" dirty="0" smtClean="0"/>
            </a:br>
            <a:r>
              <a:rPr lang="en-US" dirty="0" smtClean="0"/>
              <a:t>Title Goes Here</a:t>
            </a:r>
            <a:endParaRPr lang="en-US" dirty="0"/>
          </a:p>
        </p:txBody>
      </p:sp>
      <p:pic>
        <p:nvPicPr>
          <p:cNvPr id="51" name="Picture 4"/>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303053" y="325971"/>
            <a:ext cx="2920207" cy="485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 Placeholder 3"/>
          <p:cNvSpPr>
            <a:spLocks noGrp="1"/>
          </p:cNvSpPr>
          <p:nvPr>
            <p:ph type="body" sz="quarter" idx="10" hasCustomPrompt="1"/>
          </p:nvPr>
        </p:nvSpPr>
        <p:spPr>
          <a:xfrm>
            <a:off x="236382" y="4862154"/>
            <a:ext cx="8110728" cy="355482"/>
          </a:xfrm>
        </p:spPr>
        <p:txBody>
          <a:bodyPr wrap="square">
            <a:spAutoFit/>
          </a:bodyPr>
          <a:lstStyle>
            <a:lvl1pPr marL="0" indent="0">
              <a:buFontTx/>
              <a:buNone/>
              <a:defRPr sz="1800">
                <a:solidFill>
                  <a:srgbClr val="493B93"/>
                </a:solidFill>
              </a:defRPr>
            </a:lvl1pPr>
          </a:lstStyle>
          <a:p>
            <a:pPr lvl="0"/>
            <a:r>
              <a:rPr lang="en-US" dirty="0" smtClean="0"/>
              <a:t>Speaker Title</a:t>
            </a:r>
            <a:endParaRPr lang="en-US" dirty="0"/>
          </a:p>
        </p:txBody>
      </p:sp>
      <p:sp>
        <p:nvSpPr>
          <p:cNvPr id="6" name="Text Placeholder 5"/>
          <p:cNvSpPr>
            <a:spLocks noGrp="1"/>
          </p:cNvSpPr>
          <p:nvPr>
            <p:ph type="body" sz="quarter" idx="11" hasCustomPrompt="1"/>
          </p:nvPr>
        </p:nvSpPr>
        <p:spPr>
          <a:xfrm>
            <a:off x="236381" y="5231003"/>
            <a:ext cx="8110728" cy="297004"/>
          </a:xfrm>
        </p:spPr>
        <p:txBody>
          <a:bodyPr wrap="square">
            <a:spAutoFit/>
          </a:bodyPr>
          <a:lstStyle>
            <a:lvl1pPr marL="0" indent="0">
              <a:buFontTx/>
              <a:buNone/>
              <a:defRPr sz="1400">
                <a:solidFill>
                  <a:srgbClr val="493B93"/>
                </a:solidFill>
              </a:defRPr>
            </a:lvl1pPr>
          </a:lstStyle>
          <a:p>
            <a:pPr lvl="0"/>
            <a:r>
              <a:rPr lang="en-US" dirty="0" smtClean="0"/>
              <a:t>Date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3" name="Rectangle 5"/>
          <p:cNvSpPr>
            <a:spLocks noChangeArrowheads="1"/>
          </p:cNvSpPr>
          <p:nvPr userDrawn="1"/>
        </p:nvSpPr>
        <p:spPr bwMode="ltGray">
          <a:xfrm>
            <a:off x="7983399" y="6584512"/>
            <a:ext cx="592251" cy="175257"/>
          </a:xfrm>
          <a:prstGeom prst="rect">
            <a:avLst/>
          </a:prstGeom>
          <a:noFill/>
          <a:ln w="9525">
            <a:noFill/>
            <a:miter lim="800000"/>
            <a:headEnd/>
            <a:tailEnd/>
          </a:ln>
          <a:effectLst/>
        </p:spPr>
        <p:txBody>
          <a:bodyPr wrap="none" lIns="82124" tIns="41061" rIns="82124" bIns="41061" anchor="b">
            <a:spAutoFit/>
          </a:bodyPr>
          <a:lstStyle/>
          <a:p>
            <a:pPr marL="0" algn="r"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5"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808080"/>
                </a:solidFill>
                <a:latin typeface="+mj-lt"/>
              </a:rPr>
              <a:t>© 2013 Cisco and/or its affiliates. All rights reserved.</a:t>
            </a:r>
            <a:endParaRPr lang="en-US" sz="600" dirty="0">
              <a:solidFill>
                <a:srgbClr val="808080"/>
              </a:solidFill>
              <a:latin typeface="+mj-lt"/>
            </a:endParaRPr>
          </a:p>
        </p:txBody>
      </p:sp>
      <p:sp>
        <p:nvSpPr>
          <p:cNvPr id="6"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Closing Slide_blue">
    <p:spTree>
      <p:nvGrpSpPr>
        <p:cNvPr id="1" name=""/>
        <p:cNvGrpSpPr/>
        <p:nvPr/>
      </p:nvGrpSpPr>
      <p:grpSpPr>
        <a:xfrm>
          <a:off x="0" y="0"/>
          <a:ext cx="0" cy="0"/>
          <a:chOff x="0" y="0"/>
          <a:chExt cx="0" cy="0"/>
        </a:xfrm>
      </p:grpSpPr>
      <p:pic>
        <p:nvPicPr>
          <p:cNvPr id="17" name="Picture 1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87" y="-1587"/>
            <a:ext cx="9144000" cy="6858000"/>
          </a:xfrm>
          <a:prstGeom prst="rect">
            <a:avLst/>
          </a:prstGeom>
        </p:spPr>
      </p:pic>
      <p:sp>
        <p:nvSpPr>
          <p:cNvPr id="20" name="Rectangle 19"/>
          <p:cNvSpPr>
            <a:spLocks noChangeArrowheads="1"/>
          </p:cNvSpPr>
          <p:nvPr/>
        </p:nvSpPr>
        <p:spPr bwMode="black">
          <a:xfrm>
            <a:off x="4373702" y="5844550"/>
            <a:ext cx="41443" cy="157016"/>
          </a:xfrm>
          <a:prstGeom prst="rect">
            <a:avLst/>
          </a:prstGeom>
          <a:solidFill>
            <a:schemeClr val="bg1"/>
          </a:solidFill>
          <a:ln w="9525">
            <a:noFill/>
            <a:miter lim="800000"/>
            <a:headEnd/>
            <a:tailEnd/>
          </a:ln>
        </p:spPr>
        <p:txBody>
          <a:bodyPr/>
          <a:lstStyle/>
          <a:p>
            <a:endParaRPr lang="en-US">
              <a:solidFill>
                <a:srgbClr val="0096D6"/>
              </a:solidFill>
              <a:latin typeface="+mj-lt"/>
            </a:endParaRPr>
          </a:p>
        </p:txBody>
      </p:sp>
      <p:sp>
        <p:nvSpPr>
          <p:cNvPr id="21" name="Freeform 20"/>
          <p:cNvSpPr>
            <a:spLocks/>
          </p:cNvSpPr>
          <p:nvPr/>
        </p:nvSpPr>
        <p:spPr bwMode="black">
          <a:xfrm>
            <a:off x="4615130" y="5840202"/>
            <a:ext cx="119991" cy="165712"/>
          </a:xfrm>
          <a:custGeom>
            <a:avLst/>
            <a:gdLst/>
            <a:ahLst/>
            <a:cxnLst>
              <a:cxn ang="0">
                <a:pos x="58" y="24"/>
              </a:cxn>
              <a:cxn ang="0">
                <a:pos x="42" y="20"/>
              </a:cxn>
              <a:cxn ang="0">
                <a:pos x="21" y="40"/>
              </a:cxn>
              <a:cxn ang="0">
                <a:pos x="42" y="60"/>
              </a:cxn>
              <a:cxn ang="0">
                <a:pos x="58" y="56"/>
              </a:cxn>
              <a:cxn ang="0">
                <a:pos x="58" y="77"/>
              </a:cxn>
              <a:cxn ang="0">
                <a:pos x="41" y="80"/>
              </a:cxn>
              <a:cxn ang="0">
                <a:pos x="0" y="40"/>
              </a:cxn>
              <a:cxn ang="0">
                <a:pos x="41" y="0"/>
              </a:cxn>
              <a:cxn ang="0">
                <a:pos x="58" y="3"/>
              </a:cxn>
              <a:cxn ang="0">
                <a:pos x="58" y="24"/>
              </a:cxn>
            </a:cxnLst>
            <a:rect l="0" t="0" r="r" b="b"/>
            <a:pathLst>
              <a:path w="58" h="80">
                <a:moveTo>
                  <a:pt x="58" y="24"/>
                </a:moveTo>
                <a:cubicBezTo>
                  <a:pt x="58" y="23"/>
                  <a:pt x="51" y="20"/>
                  <a:pt x="42" y="20"/>
                </a:cubicBezTo>
                <a:cubicBezTo>
                  <a:pt x="30" y="20"/>
                  <a:pt x="21" y="28"/>
                  <a:pt x="21" y="40"/>
                </a:cubicBezTo>
                <a:cubicBezTo>
                  <a:pt x="21" y="51"/>
                  <a:pt x="29" y="60"/>
                  <a:pt x="42" y="60"/>
                </a:cubicBezTo>
                <a:cubicBezTo>
                  <a:pt x="51" y="60"/>
                  <a:pt x="57" y="57"/>
                  <a:pt x="58" y="56"/>
                </a:cubicBezTo>
                <a:cubicBezTo>
                  <a:pt x="58" y="77"/>
                  <a:pt x="58" y="77"/>
                  <a:pt x="58" y="77"/>
                </a:cubicBezTo>
                <a:cubicBezTo>
                  <a:pt x="56" y="78"/>
                  <a:pt x="49" y="80"/>
                  <a:pt x="41" y="80"/>
                </a:cubicBezTo>
                <a:cubicBezTo>
                  <a:pt x="19" y="80"/>
                  <a:pt x="0" y="65"/>
                  <a:pt x="0" y="40"/>
                </a:cubicBezTo>
                <a:cubicBezTo>
                  <a:pt x="0" y="17"/>
                  <a:pt x="17" y="0"/>
                  <a:pt x="41" y="0"/>
                </a:cubicBezTo>
                <a:cubicBezTo>
                  <a:pt x="50"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2" name="Freeform 21"/>
          <p:cNvSpPr>
            <a:spLocks/>
          </p:cNvSpPr>
          <p:nvPr/>
        </p:nvSpPr>
        <p:spPr bwMode="black">
          <a:xfrm>
            <a:off x="4200221" y="5840202"/>
            <a:ext cx="119991" cy="165712"/>
          </a:xfrm>
          <a:custGeom>
            <a:avLst/>
            <a:gdLst/>
            <a:ahLst/>
            <a:cxnLst>
              <a:cxn ang="0">
                <a:pos x="58" y="24"/>
              </a:cxn>
              <a:cxn ang="0">
                <a:pos x="42" y="20"/>
              </a:cxn>
              <a:cxn ang="0">
                <a:pos x="21" y="40"/>
              </a:cxn>
              <a:cxn ang="0">
                <a:pos x="42" y="60"/>
              </a:cxn>
              <a:cxn ang="0">
                <a:pos x="58" y="56"/>
              </a:cxn>
              <a:cxn ang="0">
                <a:pos x="58" y="77"/>
              </a:cxn>
              <a:cxn ang="0">
                <a:pos x="40" y="80"/>
              </a:cxn>
              <a:cxn ang="0">
                <a:pos x="0" y="40"/>
              </a:cxn>
              <a:cxn ang="0">
                <a:pos x="40" y="0"/>
              </a:cxn>
              <a:cxn ang="0">
                <a:pos x="58" y="3"/>
              </a:cxn>
              <a:cxn ang="0">
                <a:pos x="58" y="24"/>
              </a:cxn>
            </a:cxnLst>
            <a:rect l="0" t="0" r="r" b="b"/>
            <a:pathLst>
              <a:path w="58" h="80">
                <a:moveTo>
                  <a:pt x="58" y="24"/>
                </a:moveTo>
                <a:cubicBezTo>
                  <a:pt x="57" y="23"/>
                  <a:pt x="51" y="20"/>
                  <a:pt x="42" y="20"/>
                </a:cubicBezTo>
                <a:cubicBezTo>
                  <a:pt x="29" y="20"/>
                  <a:pt x="21" y="28"/>
                  <a:pt x="21" y="40"/>
                </a:cubicBezTo>
                <a:cubicBezTo>
                  <a:pt x="21" y="51"/>
                  <a:pt x="29" y="60"/>
                  <a:pt x="42" y="60"/>
                </a:cubicBezTo>
                <a:cubicBezTo>
                  <a:pt x="51" y="60"/>
                  <a:pt x="57" y="57"/>
                  <a:pt x="58" y="56"/>
                </a:cubicBezTo>
                <a:cubicBezTo>
                  <a:pt x="58" y="77"/>
                  <a:pt x="58" y="77"/>
                  <a:pt x="58" y="77"/>
                </a:cubicBezTo>
                <a:cubicBezTo>
                  <a:pt x="56" y="78"/>
                  <a:pt x="49" y="80"/>
                  <a:pt x="40" y="80"/>
                </a:cubicBezTo>
                <a:cubicBezTo>
                  <a:pt x="19" y="80"/>
                  <a:pt x="0" y="65"/>
                  <a:pt x="0" y="40"/>
                </a:cubicBezTo>
                <a:cubicBezTo>
                  <a:pt x="0" y="17"/>
                  <a:pt x="17" y="0"/>
                  <a:pt x="40" y="0"/>
                </a:cubicBezTo>
                <a:cubicBezTo>
                  <a:pt x="49"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3" name="Freeform 22"/>
          <p:cNvSpPr>
            <a:spLocks noEditPoints="1"/>
          </p:cNvSpPr>
          <p:nvPr userDrawn="1"/>
        </p:nvSpPr>
        <p:spPr bwMode="black">
          <a:xfrm>
            <a:off x="4778491" y="5840202"/>
            <a:ext cx="164807" cy="165712"/>
          </a:xfrm>
          <a:custGeom>
            <a:avLst/>
            <a:gdLst/>
            <a:ahLst/>
            <a:cxnLst>
              <a:cxn ang="0">
                <a:pos x="80" y="40"/>
              </a:cxn>
              <a:cxn ang="0">
                <a:pos x="40" y="80"/>
              </a:cxn>
              <a:cxn ang="0">
                <a:pos x="0" y="40"/>
              </a:cxn>
              <a:cxn ang="0">
                <a:pos x="40" y="0"/>
              </a:cxn>
              <a:cxn ang="0">
                <a:pos x="80" y="40"/>
              </a:cxn>
              <a:cxn ang="0">
                <a:pos x="40" y="20"/>
              </a:cxn>
              <a:cxn ang="0">
                <a:pos x="20" y="40"/>
              </a:cxn>
              <a:cxn ang="0">
                <a:pos x="40" y="60"/>
              </a:cxn>
              <a:cxn ang="0">
                <a:pos x="60" y="40"/>
              </a:cxn>
              <a:cxn ang="0">
                <a:pos x="40" y="20"/>
              </a:cxn>
            </a:cxnLst>
            <a:rect l="0" t="0" r="r" b="b"/>
            <a:pathLst>
              <a:path w="80" h="80">
                <a:moveTo>
                  <a:pt x="80" y="40"/>
                </a:moveTo>
                <a:cubicBezTo>
                  <a:pt x="80" y="62"/>
                  <a:pt x="64" y="80"/>
                  <a:pt x="40" y="80"/>
                </a:cubicBezTo>
                <a:cubicBezTo>
                  <a:pt x="16" y="80"/>
                  <a:pt x="0" y="62"/>
                  <a:pt x="0" y="40"/>
                </a:cubicBezTo>
                <a:cubicBezTo>
                  <a:pt x="0" y="18"/>
                  <a:pt x="16" y="0"/>
                  <a:pt x="40" y="0"/>
                </a:cubicBezTo>
                <a:cubicBezTo>
                  <a:pt x="64" y="0"/>
                  <a:pt x="80" y="18"/>
                  <a:pt x="80" y="40"/>
                </a:cubicBezTo>
                <a:moveTo>
                  <a:pt x="40" y="20"/>
                </a:moveTo>
                <a:cubicBezTo>
                  <a:pt x="29" y="20"/>
                  <a:pt x="20" y="29"/>
                  <a:pt x="20" y="40"/>
                </a:cubicBezTo>
                <a:cubicBezTo>
                  <a:pt x="20" y="51"/>
                  <a:pt x="29" y="60"/>
                  <a:pt x="40" y="60"/>
                </a:cubicBezTo>
                <a:cubicBezTo>
                  <a:pt x="51" y="60"/>
                  <a:pt x="60" y="51"/>
                  <a:pt x="60" y="40"/>
                </a:cubicBezTo>
                <a:cubicBezTo>
                  <a:pt x="60" y="29"/>
                  <a:pt x="51" y="20"/>
                  <a:pt x="40" y="20"/>
                </a:cubicBezTo>
              </a:path>
            </a:pathLst>
          </a:custGeom>
          <a:solidFill>
            <a:schemeClr val="bg1"/>
          </a:solidFill>
          <a:ln w="9525">
            <a:noFill/>
            <a:round/>
            <a:headEnd/>
            <a:tailEnd/>
          </a:ln>
        </p:spPr>
        <p:txBody>
          <a:bodyPr/>
          <a:lstStyle/>
          <a:p>
            <a:endParaRPr lang="en-US">
              <a:solidFill>
                <a:srgbClr val="0096D6"/>
              </a:solidFill>
              <a:latin typeface="+mj-lt"/>
            </a:endParaRPr>
          </a:p>
        </p:txBody>
      </p:sp>
      <p:sp>
        <p:nvSpPr>
          <p:cNvPr id="24" name="Freeform 23"/>
          <p:cNvSpPr>
            <a:spLocks/>
          </p:cNvSpPr>
          <p:nvPr/>
        </p:nvSpPr>
        <p:spPr bwMode="black">
          <a:xfrm>
            <a:off x="4468634" y="5840202"/>
            <a:ext cx="107462" cy="165712"/>
          </a:xfrm>
          <a:custGeom>
            <a:avLst/>
            <a:gdLst/>
            <a:ahLst/>
            <a:cxnLst>
              <a:cxn ang="0">
                <a:pos x="47" y="19"/>
              </a:cxn>
              <a:cxn ang="0">
                <a:pos x="32" y="17"/>
              </a:cxn>
              <a:cxn ang="0">
                <a:pos x="20" y="23"/>
              </a:cxn>
              <a:cxn ang="0">
                <a:pos x="29" y="30"/>
              </a:cxn>
              <a:cxn ang="0">
                <a:pos x="34" y="32"/>
              </a:cxn>
              <a:cxn ang="0">
                <a:pos x="52" y="54"/>
              </a:cxn>
              <a:cxn ang="0">
                <a:pos x="21" y="80"/>
              </a:cxn>
              <a:cxn ang="0">
                <a:pos x="0" y="77"/>
              </a:cxn>
              <a:cxn ang="0">
                <a:pos x="0" y="60"/>
              </a:cxn>
              <a:cxn ang="0">
                <a:pos x="18" y="63"/>
              </a:cxn>
              <a:cxn ang="0">
                <a:pos x="32" y="56"/>
              </a:cxn>
              <a:cxn ang="0">
                <a:pos x="23" y="48"/>
              </a:cxn>
              <a:cxn ang="0">
                <a:pos x="19" y="47"/>
              </a:cxn>
              <a:cxn ang="0">
                <a:pos x="0" y="24"/>
              </a:cxn>
              <a:cxn ang="0">
                <a:pos x="28" y="0"/>
              </a:cxn>
              <a:cxn ang="0">
                <a:pos x="47" y="3"/>
              </a:cxn>
              <a:cxn ang="0">
                <a:pos x="47" y="19"/>
              </a:cxn>
            </a:cxnLst>
            <a:rect l="0" t="0" r="r" b="b"/>
            <a:pathLst>
              <a:path w="52" h="80">
                <a:moveTo>
                  <a:pt x="47" y="19"/>
                </a:moveTo>
                <a:cubicBezTo>
                  <a:pt x="47" y="19"/>
                  <a:pt x="38" y="17"/>
                  <a:pt x="32" y="17"/>
                </a:cubicBezTo>
                <a:cubicBezTo>
                  <a:pt x="24" y="17"/>
                  <a:pt x="20" y="19"/>
                  <a:pt x="20" y="23"/>
                </a:cubicBezTo>
                <a:cubicBezTo>
                  <a:pt x="20" y="28"/>
                  <a:pt x="26" y="29"/>
                  <a:pt x="29" y="30"/>
                </a:cubicBezTo>
                <a:cubicBezTo>
                  <a:pt x="34" y="32"/>
                  <a:pt x="34" y="32"/>
                  <a:pt x="34" y="32"/>
                </a:cubicBezTo>
                <a:cubicBezTo>
                  <a:pt x="47" y="36"/>
                  <a:pt x="52" y="45"/>
                  <a:pt x="52" y="54"/>
                </a:cubicBezTo>
                <a:cubicBezTo>
                  <a:pt x="52" y="73"/>
                  <a:pt x="35" y="80"/>
                  <a:pt x="21" y="80"/>
                </a:cubicBezTo>
                <a:cubicBezTo>
                  <a:pt x="10" y="80"/>
                  <a:pt x="1" y="78"/>
                  <a:pt x="0" y="77"/>
                </a:cubicBezTo>
                <a:cubicBezTo>
                  <a:pt x="0" y="60"/>
                  <a:pt x="0" y="60"/>
                  <a:pt x="0" y="60"/>
                </a:cubicBezTo>
                <a:cubicBezTo>
                  <a:pt x="2" y="60"/>
                  <a:pt x="10" y="63"/>
                  <a:pt x="18" y="63"/>
                </a:cubicBezTo>
                <a:cubicBezTo>
                  <a:pt x="28" y="63"/>
                  <a:pt x="32" y="60"/>
                  <a:pt x="32" y="56"/>
                </a:cubicBezTo>
                <a:cubicBezTo>
                  <a:pt x="32" y="52"/>
                  <a:pt x="28" y="49"/>
                  <a:pt x="23" y="48"/>
                </a:cubicBezTo>
                <a:cubicBezTo>
                  <a:pt x="22" y="48"/>
                  <a:pt x="21" y="47"/>
                  <a:pt x="19" y="47"/>
                </a:cubicBezTo>
                <a:cubicBezTo>
                  <a:pt x="9" y="43"/>
                  <a:pt x="0" y="37"/>
                  <a:pt x="0" y="24"/>
                </a:cubicBezTo>
                <a:cubicBezTo>
                  <a:pt x="0" y="10"/>
                  <a:pt x="10" y="0"/>
                  <a:pt x="28" y="0"/>
                </a:cubicBezTo>
                <a:cubicBezTo>
                  <a:pt x="37" y="0"/>
                  <a:pt x="46" y="3"/>
                  <a:pt x="47" y="3"/>
                </a:cubicBezTo>
                <a:lnTo>
                  <a:pt x="47" y="1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5" name="Freeform 24"/>
          <p:cNvSpPr>
            <a:spLocks/>
          </p:cNvSpPr>
          <p:nvPr/>
        </p:nvSpPr>
        <p:spPr bwMode="black">
          <a:xfrm>
            <a:off x="4117817" y="5654198"/>
            <a:ext cx="39033" cy="80682"/>
          </a:xfrm>
          <a:custGeom>
            <a:avLst/>
            <a:gdLst/>
            <a:ahLst/>
            <a:cxnLst>
              <a:cxn ang="0">
                <a:pos x="19" y="10"/>
              </a:cxn>
              <a:cxn ang="0">
                <a:pos x="10" y="0"/>
              </a:cxn>
              <a:cxn ang="0">
                <a:pos x="0" y="10"/>
              </a:cxn>
              <a:cxn ang="0">
                <a:pos x="0" y="30"/>
              </a:cxn>
              <a:cxn ang="0">
                <a:pos x="10" y="39"/>
              </a:cxn>
              <a:cxn ang="0">
                <a:pos x="19" y="30"/>
              </a:cxn>
              <a:cxn ang="0">
                <a:pos x="19" y="10"/>
              </a:cxn>
            </a:cxnLst>
            <a:rect l="0" t="0" r="r" b="b"/>
            <a:pathLst>
              <a:path w="19" h="39">
                <a:moveTo>
                  <a:pt x="19" y="10"/>
                </a:moveTo>
                <a:cubicBezTo>
                  <a:pt x="19" y="4"/>
                  <a:pt x="15" y="0"/>
                  <a:pt x="10" y="0"/>
                </a:cubicBezTo>
                <a:cubicBezTo>
                  <a:pt x="4" y="0"/>
                  <a:pt x="0" y="4"/>
                  <a:pt x="0" y="10"/>
                </a:cubicBezTo>
                <a:cubicBezTo>
                  <a:pt x="0" y="30"/>
                  <a:pt x="0" y="30"/>
                  <a:pt x="0" y="30"/>
                </a:cubicBezTo>
                <a:cubicBezTo>
                  <a:pt x="0" y="35"/>
                  <a:pt x="4" y="39"/>
                  <a:pt x="10"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6" name="Freeform 25"/>
          <p:cNvSpPr>
            <a:spLocks/>
          </p:cNvSpPr>
          <p:nvPr/>
        </p:nvSpPr>
        <p:spPr bwMode="black">
          <a:xfrm>
            <a:off x="4227206"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4" y="0"/>
                  <a:pt x="9" y="0"/>
                </a:cubicBezTo>
                <a:cubicBezTo>
                  <a:pt x="4" y="0"/>
                  <a:pt x="0" y="4"/>
                  <a:pt x="0" y="9"/>
                </a:cubicBezTo>
                <a:cubicBezTo>
                  <a:pt x="0" y="56"/>
                  <a:pt x="0" y="56"/>
                  <a:pt x="0" y="56"/>
                </a:cubicBezTo>
                <a:cubicBezTo>
                  <a:pt x="0" y="61"/>
                  <a:pt x="4" y="65"/>
                  <a:pt x="9" y="65"/>
                </a:cubicBezTo>
                <a:cubicBezTo>
                  <a:pt x="14"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7" name="Freeform 26"/>
          <p:cNvSpPr>
            <a:spLocks/>
          </p:cNvSpPr>
          <p:nvPr/>
        </p:nvSpPr>
        <p:spPr bwMode="black">
          <a:xfrm>
            <a:off x="4334669" y="5525687"/>
            <a:ext cx="39033" cy="248327"/>
          </a:xfrm>
          <a:custGeom>
            <a:avLst/>
            <a:gdLst/>
            <a:ahLst/>
            <a:cxnLst>
              <a:cxn ang="0">
                <a:pos x="19" y="9"/>
              </a:cxn>
              <a:cxn ang="0">
                <a:pos x="10" y="0"/>
              </a:cxn>
              <a:cxn ang="0">
                <a:pos x="0" y="9"/>
              </a:cxn>
              <a:cxn ang="0">
                <a:pos x="0" y="111"/>
              </a:cxn>
              <a:cxn ang="0">
                <a:pos x="10" y="120"/>
              </a:cxn>
              <a:cxn ang="0">
                <a:pos x="19" y="111"/>
              </a:cxn>
              <a:cxn ang="0">
                <a:pos x="19" y="9"/>
              </a:cxn>
            </a:cxnLst>
            <a:rect l="0" t="0" r="r" b="b"/>
            <a:pathLst>
              <a:path w="19" h="120">
                <a:moveTo>
                  <a:pt x="19" y="9"/>
                </a:moveTo>
                <a:cubicBezTo>
                  <a:pt x="19" y="4"/>
                  <a:pt x="15" y="0"/>
                  <a:pt x="10" y="0"/>
                </a:cubicBezTo>
                <a:cubicBezTo>
                  <a:pt x="5" y="0"/>
                  <a:pt x="0" y="4"/>
                  <a:pt x="0" y="9"/>
                </a:cubicBezTo>
                <a:cubicBezTo>
                  <a:pt x="0" y="111"/>
                  <a:pt x="0" y="111"/>
                  <a:pt x="0" y="111"/>
                </a:cubicBezTo>
                <a:cubicBezTo>
                  <a:pt x="0" y="116"/>
                  <a:pt x="5" y="120"/>
                  <a:pt x="10"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8" name="Freeform 27"/>
          <p:cNvSpPr>
            <a:spLocks/>
          </p:cNvSpPr>
          <p:nvPr/>
        </p:nvSpPr>
        <p:spPr bwMode="black">
          <a:xfrm>
            <a:off x="4444058"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5" y="0"/>
                  <a:pt x="9" y="0"/>
                </a:cubicBezTo>
                <a:cubicBezTo>
                  <a:pt x="4" y="0"/>
                  <a:pt x="0" y="4"/>
                  <a:pt x="0" y="9"/>
                </a:cubicBezTo>
                <a:cubicBezTo>
                  <a:pt x="0" y="56"/>
                  <a:pt x="0" y="56"/>
                  <a:pt x="0" y="56"/>
                </a:cubicBezTo>
                <a:cubicBezTo>
                  <a:pt x="0" y="61"/>
                  <a:pt x="4" y="65"/>
                  <a:pt x="9"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9" name="Freeform 28"/>
          <p:cNvSpPr>
            <a:spLocks/>
          </p:cNvSpPr>
          <p:nvPr/>
        </p:nvSpPr>
        <p:spPr bwMode="black">
          <a:xfrm>
            <a:off x="4551038" y="5654198"/>
            <a:ext cx="41443" cy="80682"/>
          </a:xfrm>
          <a:custGeom>
            <a:avLst/>
            <a:gdLst/>
            <a:ahLst/>
            <a:cxnLst>
              <a:cxn ang="0">
                <a:pos x="20" y="10"/>
              </a:cxn>
              <a:cxn ang="0">
                <a:pos x="10" y="0"/>
              </a:cxn>
              <a:cxn ang="0">
                <a:pos x="0" y="10"/>
              </a:cxn>
              <a:cxn ang="0">
                <a:pos x="0" y="30"/>
              </a:cxn>
              <a:cxn ang="0">
                <a:pos x="10" y="39"/>
              </a:cxn>
              <a:cxn ang="0">
                <a:pos x="20" y="30"/>
              </a:cxn>
              <a:cxn ang="0">
                <a:pos x="20" y="10"/>
              </a:cxn>
            </a:cxnLst>
            <a:rect l="0" t="0" r="r" b="b"/>
            <a:pathLst>
              <a:path w="20" h="39">
                <a:moveTo>
                  <a:pt x="20" y="10"/>
                </a:moveTo>
                <a:cubicBezTo>
                  <a:pt x="20" y="4"/>
                  <a:pt x="15" y="0"/>
                  <a:pt x="10" y="0"/>
                </a:cubicBezTo>
                <a:cubicBezTo>
                  <a:pt x="5" y="0"/>
                  <a:pt x="0" y="4"/>
                  <a:pt x="0" y="10"/>
                </a:cubicBezTo>
                <a:cubicBezTo>
                  <a:pt x="0" y="30"/>
                  <a:pt x="0" y="30"/>
                  <a:pt x="0" y="30"/>
                </a:cubicBezTo>
                <a:cubicBezTo>
                  <a:pt x="0" y="35"/>
                  <a:pt x="5" y="39"/>
                  <a:pt x="10" y="39"/>
                </a:cubicBezTo>
                <a:cubicBezTo>
                  <a:pt x="15" y="39"/>
                  <a:pt x="20" y="35"/>
                  <a:pt x="20" y="30"/>
                </a:cubicBezTo>
                <a:lnTo>
                  <a:pt x="20"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0" name="Freeform 29"/>
          <p:cNvSpPr>
            <a:spLocks/>
          </p:cNvSpPr>
          <p:nvPr/>
        </p:nvSpPr>
        <p:spPr bwMode="black">
          <a:xfrm>
            <a:off x="4660428"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4" y="0"/>
                  <a:pt x="0" y="4"/>
                  <a:pt x="0" y="9"/>
                </a:cubicBezTo>
                <a:cubicBezTo>
                  <a:pt x="0" y="56"/>
                  <a:pt x="0" y="56"/>
                  <a:pt x="0" y="56"/>
                </a:cubicBezTo>
                <a:cubicBezTo>
                  <a:pt x="0" y="61"/>
                  <a:pt x="4"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1" name="Freeform 30"/>
          <p:cNvSpPr>
            <a:spLocks/>
          </p:cNvSpPr>
          <p:nvPr/>
        </p:nvSpPr>
        <p:spPr bwMode="black">
          <a:xfrm>
            <a:off x="4769818" y="5525687"/>
            <a:ext cx="39515" cy="248327"/>
          </a:xfrm>
          <a:custGeom>
            <a:avLst/>
            <a:gdLst/>
            <a:ahLst/>
            <a:cxnLst>
              <a:cxn ang="0">
                <a:pos x="19" y="9"/>
              </a:cxn>
              <a:cxn ang="0">
                <a:pos x="9" y="0"/>
              </a:cxn>
              <a:cxn ang="0">
                <a:pos x="0" y="9"/>
              </a:cxn>
              <a:cxn ang="0">
                <a:pos x="0" y="111"/>
              </a:cxn>
              <a:cxn ang="0">
                <a:pos x="9" y="120"/>
              </a:cxn>
              <a:cxn ang="0">
                <a:pos x="19" y="111"/>
              </a:cxn>
              <a:cxn ang="0">
                <a:pos x="19" y="9"/>
              </a:cxn>
            </a:cxnLst>
            <a:rect l="0" t="0" r="r" b="b"/>
            <a:pathLst>
              <a:path w="19" h="120">
                <a:moveTo>
                  <a:pt x="19" y="9"/>
                </a:moveTo>
                <a:cubicBezTo>
                  <a:pt x="19" y="4"/>
                  <a:pt x="15" y="0"/>
                  <a:pt x="9" y="0"/>
                </a:cubicBezTo>
                <a:cubicBezTo>
                  <a:pt x="4" y="0"/>
                  <a:pt x="0" y="4"/>
                  <a:pt x="0" y="9"/>
                </a:cubicBezTo>
                <a:cubicBezTo>
                  <a:pt x="0" y="111"/>
                  <a:pt x="0" y="111"/>
                  <a:pt x="0" y="111"/>
                </a:cubicBezTo>
                <a:cubicBezTo>
                  <a:pt x="0" y="116"/>
                  <a:pt x="4" y="120"/>
                  <a:pt x="9"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2" name="Freeform 31"/>
          <p:cNvSpPr>
            <a:spLocks/>
          </p:cNvSpPr>
          <p:nvPr/>
        </p:nvSpPr>
        <p:spPr bwMode="black">
          <a:xfrm>
            <a:off x="4877279"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5" y="0"/>
                  <a:pt x="0" y="4"/>
                  <a:pt x="0" y="9"/>
                </a:cubicBezTo>
                <a:cubicBezTo>
                  <a:pt x="0" y="56"/>
                  <a:pt x="0" y="56"/>
                  <a:pt x="0" y="56"/>
                </a:cubicBezTo>
                <a:cubicBezTo>
                  <a:pt x="0" y="61"/>
                  <a:pt x="5"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3" name="Freeform 32"/>
          <p:cNvSpPr>
            <a:spLocks/>
          </p:cNvSpPr>
          <p:nvPr/>
        </p:nvSpPr>
        <p:spPr bwMode="black">
          <a:xfrm>
            <a:off x="4986669" y="5654198"/>
            <a:ext cx="39515" cy="80682"/>
          </a:xfrm>
          <a:custGeom>
            <a:avLst/>
            <a:gdLst/>
            <a:ahLst/>
            <a:cxnLst>
              <a:cxn ang="0">
                <a:pos x="19" y="10"/>
              </a:cxn>
              <a:cxn ang="0">
                <a:pos x="9" y="0"/>
              </a:cxn>
              <a:cxn ang="0">
                <a:pos x="0" y="10"/>
              </a:cxn>
              <a:cxn ang="0">
                <a:pos x="0" y="30"/>
              </a:cxn>
              <a:cxn ang="0">
                <a:pos x="9" y="39"/>
              </a:cxn>
              <a:cxn ang="0">
                <a:pos x="19" y="30"/>
              </a:cxn>
              <a:cxn ang="0">
                <a:pos x="19" y="10"/>
              </a:cxn>
            </a:cxnLst>
            <a:rect l="0" t="0" r="r" b="b"/>
            <a:pathLst>
              <a:path w="19" h="39">
                <a:moveTo>
                  <a:pt x="19" y="10"/>
                </a:moveTo>
                <a:cubicBezTo>
                  <a:pt x="19" y="4"/>
                  <a:pt x="15" y="0"/>
                  <a:pt x="9" y="0"/>
                </a:cubicBezTo>
                <a:cubicBezTo>
                  <a:pt x="4" y="0"/>
                  <a:pt x="0" y="4"/>
                  <a:pt x="0" y="10"/>
                </a:cubicBezTo>
                <a:cubicBezTo>
                  <a:pt x="0" y="30"/>
                  <a:pt x="0" y="30"/>
                  <a:pt x="0" y="30"/>
                </a:cubicBezTo>
                <a:cubicBezTo>
                  <a:pt x="0" y="35"/>
                  <a:pt x="4" y="39"/>
                  <a:pt x="9"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1" nodeType="after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700"/>
                                        <p:tgtEl>
                                          <p:spTgt spid="25"/>
                                        </p:tgtEl>
                                      </p:cBhvr>
                                    </p:animEffect>
                                  </p:childTnLst>
                                </p:cTn>
                              </p:par>
                              <p:par>
                                <p:cTn id="8" presetID="10" presetClass="entr" presetSubtype="0" fill="hold" grpId="1"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fade">
                                      <p:cBhvr>
                                        <p:cTn id="10" dur="700"/>
                                        <p:tgtEl>
                                          <p:spTgt spid="27"/>
                                        </p:tgtEl>
                                      </p:cBhvr>
                                    </p:animEffect>
                                  </p:childTnLst>
                                </p:cTn>
                              </p:par>
                              <p:par>
                                <p:cTn id="11" presetID="10" presetClass="entr" presetSubtype="0" fill="hold" grpId="1" nodeType="withEffect">
                                  <p:stCondLst>
                                    <p:cond delay="0"/>
                                  </p:stCondLst>
                                  <p:childTnLst>
                                    <p:set>
                                      <p:cBhvr>
                                        <p:cTn id="12" dur="1" fill="hold">
                                          <p:stCondLst>
                                            <p:cond delay="0"/>
                                          </p:stCondLst>
                                        </p:cTn>
                                        <p:tgtEl>
                                          <p:spTgt spid="29"/>
                                        </p:tgtEl>
                                        <p:attrNameLst>
                                          <p:attrName>style.visibility</p:attrName>
                                        </p:attrNameLst>
                                      </p:cBhvr>
                                      <p:to>
                                        <p:strVal val="visible"/>
                                      </p:to>
                                    </p:set>
                                    <p:animEffect transition="in" filter="fade">
                                      <p:cBhvr>
                                        <p:cTn id="13" dur="700"/>
                                        <p:tgtEl>
                                          <p:spTgt spid="29"/>
                                        </p:tgtEl>
                                      </p:cBhvr>
                                    </p:animEffect>
                                  </p:childTnLst>
                                </p:cTn>
                              </p:par>
                              <p:par>
                                <p:cTn id="14" presetID="10" presetClass="entr" presetSubtype="0" fill="hold" grpId="1" nodeType="with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fade">
                                      <p:cBhvr>
                                        <p:cTn id="16" dur="700"/>
                                        <p:tgtEl>
                                          <p:spTgt spid="31"/>
                                        </p:tgtEl>
                                      </p:cBhvr>
                                    </p:animEffect>
                                  </p:childTnLst>
                                </p:cTn>
                              </p:par>
                              <p:par>
                                <p:cTn id="17" presetID="10" presetClass="entr" presetSubtype="0" fill="hold" grpId="1" nodeType="with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fade">
                                      <p:cBhvr>
                                        <p:cTn id="19" dur="700"/>
                                        <p:tgtEl>
                                          <p:spTgt spid="33"/>
                                        </p:tgtEl>
                                      </p:cBhvr>
                                    </p:animEffect>
                                  </p:childTnLst>
                                </p:cTn>
                              </p:par>
                              <p:par>
                                <p:cTn id="20" presetID="10" presetClass="entr" presetSubtype="0" fill="hold" grpId="1" nodeType="with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fade">
                                      <p:cBhvr>
                                        <p:cTn id="22" dur="700"/>
                                        <p:tgtEl>
                                          <p:spTgt spid="26"/>
                                        </p:tgtEl>
                                      </p:cBhvr>
                                    </p:animEffect>
                                  </p:childTnLst>
                                </p:cTn>
                              </p:par>
                              <p:par>
                                <p:cTn id="23" presetID="10" presetClass="entr" presetSubtype="0" fill="hold" grpId="1" nodeType="with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fade">
                                      <p:cBhvr>
                                        <p:cTn id="25" dur="700"/>
                                        <p:tgtEl>
                                          <p:spTgt spid="28"/>
                                        </p:tgtEl>
                                      </p:cBhvr>
                                    </p:animEffect>
                                  </p:childTnLst>
                                </p:cTn>
                              </p:par>
                              <p:par>
                                <p:cTn id="26" presetID="10" presetClass="entr" presetSubtype="0" fill="hold" grpId="1" nodeType="withEffect">
                                  <p:stCondLst>
                                    <p:cond delay="0"/>
                                  </p:stCondLst>
                                  <p:childTnLst>
                                    <p:set>
                                      <p:cBhvr>
                                        <p:cTn id="27" dur="1" fill="hold">
                                          <p:stCondLst>
                                            <p:cond delay="0"/>
                                          </p:stCondLst>
                                        </p:cTn>
                                        <p:tgtEl>
                                          <p:spTgt spid="30"/>
                                        </p:tgtEl>
                                        <p:attrNameLst>
                                          <p:attrName>style.visibility</p:attrName>
                                        </p:attrNameLst>
                                      </p:cBhvr>
                                      <p:to>
                                        <p:strVal val="visible"/>
                                      </p:to>
                                    </p:set>
                                    <p:animEffect transition="in" filter="fade">
                                      <p:cBhvr>
                                        <p:cTn id="28" dur="700"/>
                                        <p:tgtEl>
                                          <p:spTgt spid="30"/>
                                        </p:tgtEl>
                                      </p:cBhvr>
                                    </p:animEffect>
                                  </p:childTnLst>
                                </p:cTn>
                              </p:par>
                              <p:par>
                                <p:cTn id="29" presetID="10" presetClass="entr" presetSubtype="0" fill="hold" grpId="1" nodeType="withEffect">
                                  <p:stCondLst>
                                    <p:cond delay="0"/>
                                  </p:stCondLst>
                                  <p:childTnLst>
                                    <p:set>
                                      <p:cBhvr>
                                        <p:cTn id="30" dur="1" fill="hold">
                                          <p:stCondLst>
                                            <p:cond delay="0"/>
                                          </p:stCondLst>
                                        </p:cTn>
                                        <p:tgtEl>
                                          <p:spTgt spid="32"/>
                                        </p:tgtEl>
                                        <p:attrNameLst>
                                          <p:attrName>style.visibility</p:attrName>
                                        </p:attrNameLst>
                                      </p:cBhvr>
                                      <p:to>
                                        <p:strVal val="visible"/>
                                      </p:to>
                                    </p:set>
                                    <p:animEffect transition="in" filter="fade">
                                      <p:cBhvr>
                                        <p:cTn id="31" dur="700"/>
                                        <p:tgtEl>
                                          <p:spTgt spid="32"/>
                                        </p:tgtEl>
                                      </p:cBhvr>
                                    </p:animEffect>
                                  </p:childTnLst>
                                </p:cTn>
                              </p:par>
                              <p:par>
                                <p:cTn id="32" presetID="42" presetClass="path" presetSubtype="0" accel="50000" decel="50000" fill="hold" grpId="0" nodeType="withEffect">
                                  <p:stCondLst>
                                    <p:cond delay="0"/>
                                  </p:stCondLst>
                                  <p:childTnLst>
                                    <p:animMotion origin="layout" path="M -5.55556E-7 -1.91391E-6 L -5.55556E-7 0.02314 " pathEditMode="relative" rAng="0" ptsTypes="AA">
                                      <p:cBhvr>
                                        <p:cTn id="33" dur="700" spd="-100000" fill="hold"/>
                                        <p:tgtEl>
                                          <p:spTgt spid="25"/>
                                        </p:tgtEl>
                                        <p:attrNameLst>
                                          <p:attrName>ppt_x</p:attrName>
                                          <p:attrName>ppt_y</p:attrName>
                                        </p:attrNameLst>
                                      </p:cBhvr>
                                      <p:rCtr x="0" y="12"/>
                                    </p:animMotion>
                                  </p:childTnLst>
                                </p:cTn>
                              </p:par>
                              <p:par>
                                <p:cTn id="34" presetID="42" presetClass="path" presetSubtype="0" accel="50000" decel="50000" fill="hold" grpId="0" nodeType="withEffect">
                                  <p:stCondLst>
                                    <p:cond delay="0"/>
                                  </p:stCondLst>
                                  <p:childTnLst>
                                    <p:animMotion origin="layout" path="M 4.72222E-6 -1.93242E-6 L 4.72222E-6 0.02962 " pathEditMode="relative" rAng="0" ptsTypes="AA">
                                      <p:cBhvr>
                                        <p:cTn id="35" dur="700" spd="-100000" fill="hold"/>
                                        <p:tgtEl>
                                          <p:spTgt spid="27"/>
                                        </p:tgtEl>
                                        <p:attrNameLst>
                                          <p:attrName>ppt_x</p:attrName>
                                          <p:attrName>ppt_y</p:attrName>
                                        </p:attrNameLst>
                                      </p:cBhvr>
                                      <p:rCtr x="0" y="15"/>
                                    </p:animMotion>
                                  </p:childTnLst>
                                </p:cTn>
                              </p:par>
                              <p:par>
                                <p:cTn id="36" presetID="42" presetClass="path" presetSubtype="0" accel="50000" decel="50000" fill="hold" grpId="0" nodeType="withEffect">
                                  <p:stCondLst>
                                    <p:cond delay="0"/>
                                  </p:stCondLst>
                                  <p:childTnLst>
                                    <p:animMotion origin="layout" path="M 0 -1.91391E-6 L 0 0.02314 " pathEditMode="relative" rAng="0" ptsTypes="AA">
                                      <p:cBhvr>
                                        <p:cTn id="37" dur="700" spd="-100000" fill="hold"/>
                                        <p:tgtEl>
                                          <p:spTgt spid="29"/>
                                        </p:tgtEl>
                                        <p:attrNameLst>
                                          <p:attrName>ppt_x</p:attrName>
                                          <p:attrName>ppt_y</p:attrName>
                                        </p:attrNameLst>
                                      </p:cBhvr>
                                      <p:rCtr x="0" y="12"/>
                                    </p:animMotion>
                                  </p:childTnLst>
                                </p:cTn>
                              </p:par>
                              <p:par>
                                <p:cTn id="38" presetID="42" presetClass="path" presetSubtype="0" accel="50000" decel="50000" fill="hold" grpId="0" nodeType="withEffect">
                                  <p:stCondLst>
                                    <p:cond delay="0"/>
                                  </p:stCondLst>
                                  <p:childTnLst>
                                    <p:animMotion origin="layout" path="M -4.72222E-6 -1.93242E-6 L -4.72222E-6 0.02962 " pathEditMode="relative" rAng="0" ptsTypes="AA">
                                      <p:cBhvr>
                                        <p:cTn id="39" dur="700" spd="-100000" fill="hold"/>
                                        <p:tgtEl>
                                          <p:spTgt spid="31"/>
                                        </p:tgtEl>
                                        <p:attrNameLst>
                                          <p:attrName>ppt_x</p:attrName>
                                          <p:attrName>ppt_y</p:attrName>
                                        </p:attrNameLst>
                                      </p:cBhvr>
                                      <p:rCtr x="0" y="15"/>
                                    </p:animMotion>
                                  </p:childTnLst>
                                </p:cTn>
                              </p:par>
                              <p:par>
                                <p:cTn id="40" presetID="42" presetClass="path" presetSubtype="0" accel="50000" decel="50000" fill="hold" grpId="0" nodeType="withEffect">
                                  <p:stCondLst>
                                    <p:cond delay="0"/>
                                  </p:stCondLst>
                                  <p:childTnLst>
                                    <p:animMotion origin="layout" path="M 4.16667E-6 -1.91391E-6 L 4.16667E-6 0.02314 " pathEditMode="relative" rAng="0" ptsTypes="AA">
                                      <p:cBhvr>
                                        <p:cTn id="41" dur="700" spd="-100000" fill="hold"/>
                                        <p:tgtEl>
                                          <p:spTgt spid="33"/>
                                        </p:tgtEl>
                                        <p:attrNameLst>
                                          <p:attrName>ppt_x</p:attrName>
                                          <p:attrName>ppt_y</p:attrName>
                                        </p:attrNameLst>
                                      </p:cBhvr>
                                      <p:rCtr x="0" y="12"/>
                                    </p:animMotion>
                                  </p:childTnLst>
                                </p:cTn>
                              </p:par>
                              <p:par>
                                <p:cTn id="42" presetID="64" presetClass="path" presetSubtype="0" accel="50000" decel="50000" fill="hold" grpId="0" nodeType="withEffect">
                                  <p:stCondLst>
                                    <p:cond delay="0"/>
                                  </p:stCondLst>
                                  <p:childTnLst>
                                    <p:animMotion origin="layout" path="M 2.77778E-7 2.36056E-6 L 2.77778E-7 -0.02338 " pathEditMode="relative" rAng="0" ptsTypes="AA">
                                      <p:cBhvr>
                                        <p:cTn id="43" dur="700" spd="-100000" fill="hold"/>
                                        <p:tgtEl>
                                          <p:spTgt spid="26"/>
                                        </p:tgtEl>
                                        <p:attrNameLst>
                                          <p:attrName>ppt_x</p:attrName>
                                          <p:attrName>ppt_y</p:attrName>
                                        </p:attrNameLst>
                                      </p:cBhvr>
                                      <p:rCtr x="0" y="-12"/>
                                    </p:animMotion>
                                  </p:childTnLst>
                                </p:cTn>
                              </p:par>
                              <p:par>
                                <p:cTn id="44" presetID="64" presetClass="path" presetSubtype="0" accel="50000" decel="50000" fill="hold" grpId="0" nodeType="withEffect">
                                  <p:stCondLst>
                                    <p:cond delay="0"/>
                                  </p:stCondLst>
                                  <p:childTnLst>
                                    <p:animMotion origin="layout" path="M -8.33333E-7 2.36056E-6 L -8.33333E-7 -0.02338 " pathEditMode="relative" rAng="0" ptsTypes="AA">
                                      <p:cBhvr>
                                        <p:cTn id="45" dur="700" spd="-100000" fill="hold"/>
                                        <p:tgtEl>
                                          <p:spTgt spid="28"/>
                                        </p:tgtEl>
                                        <p:attrNameLst>
                                          <p:attrName>ppt_x</p:attrName>
                                          <p:attrName>ppt_y</p:attrName>
                                        </p:attrNameLst>
                                      </p:cBhvr>
                                      <p:rCtr x="0" y="-12"/>
                                    </p:animMotion>
                                  </p:childTnLst>
                                </p:cTn>
                              </p:par>
                              <p:par>
                                <p:cTn id="46" presetID="64" presetClass="path" presetSubtype="0" accel="50000" decel="50000" fill="hold" grpId="0" nodeType="withEffect">
                                  <p:stCondLst>
                                    <p:cond delay="0"/>
                                  </p:stCondLst>
                                  <p:childTnLst>
                                    <p:animMotion origin="layout" path="M 4.44444E-6 2.36056E-6 L 4.44444E-6 -0.02338 " pathEditMode="relative" rAng="0" ptsTypes="AA">
                                      <p:cBhvr>
                                        <p:cTn id="47" dur="700" spd="-100000" fill="hold"/>
                                        <p:tgtEl>
                                          <p:spTgt spid="30"/>
                                        </p:tgtEl>
                                        <p:attrNameLst>
                                          <p:attrName>ppt_x</p:attrName>
                                          <p:attrName>ppt_y</p:attrName>
                                        </p:attrNameLst>
                                      </p:cBhvr>
                                      <p:rCtr x="0" y="-12"/>
                                    </p:animMotion>
                                  </p:childTnLst>
                                </p:cTn>
                              </p:par>
                              <p:par>
                                <p:cTn id="48" presetID="64" presetClass="path" presetSubtype="0" accel="50000" decel="50000" fill="hold" grpId="0" nodeType="withEffect">
                                  <p:stCondLst>
                                    <p:cond delay="0"/>
                                  </p:stCondLst>
                                  <p:childTnLst>
                                    <p:animMotion origin="layout" path="M 3.33333E-6 2.36056E-6 L 3.33333E-6 -0.02338 " pathEditMode="relative" rAng="0" ptsTypes="AA">
                                      <p:cBhvr>
                                        <p:cTn id="49" dur="700" spd="-100000" fill="hold"/>
                                        <p:tgtEl>
                                          <p:spTgt spid="32"/>
                                        </p:tgtEl>
                                        <p:attrNameLst>
                                          <p:attrName>ppt_x</p:attrName>
                                          <p:attrName>ppt_y</p:attrName>
                                        </p:attrNameLst>
                                      </p:cBhvr>
                                      <p:rCtr x="0" y="-12"/>
                                    </p:animMotion>
                                  </p:childTnLst>
                                </p:cTn>
                              </p:par>
                            </p:childTnLst>
                          </p:cTn>
                        </p:par>
                        <p:par>
                          <p:cTn id="50" fill="hold">
                            <p:stCondLst>
                              <p:cond delay="700"/>
                            </p:stCondLst>
                            <p:childTnLst>
                              <p:par>
                                <p:cTn id="51" presetID="10" presetClass="entr" presetSubtype="0" fill="hold" grpId="0" nodeType="afterEffect">
                                  <p:stCondLst>
                                    <p:cond delay="0"/>
                                  </p:stCondLst>
                                  <p:childTnLst>
                                    <p:set>
                                      <p:cBhvr>
                                        <p:cTn id="52" dur="1" fill="hold">
                                          <p:stCondLst>
                                            <p:cond delay="0"/>
                                          </p:stCondLst>
                                        </p:cTn>
                                        <p:tgtEl>
                                          <p:spTgt spid="22"/>
                                        </p:tgtEl>
                                        <p:attrNameLst>
                                          <p:attrName>style.visibility</p:attrName>
                                        </p:attrNameLst>
                                      </p:cBhvr>
                                      <p:to>
                                        <p:strVal val="visible"/>
                                      </p:to>
                                    </p:set>
                                    <p:animEffect transition="in" filter="fade">
                                      <p:cBhvr>
                                        <p:cTn id="53" dur="700"/>
                                        <p:tgtEl>
                                          <p:spTgt spid="22"/>
                                        </p:tgtEl>
                                      </p:cBhvr>
                                    </p:animEffect>
                                  </p:childTnLst>
                                </p:cTn>
                              </p:par>
                              <p:par>
                                <p:cTn id="54" presetID="10" presetClass="entr" presetSubtype="0" fill="hold" grpId="0" nodeType="withEffect">
                                  <p:stCondLst>
                                    <p:cond delay="100"/>
                                  </p:stCondLst>
                                  <p:childTnLst>
                                    <p:set>
                                      <p:cBhvr>
                                        <p:cTn id="55" dur="1" fill="hold">
                                          <p:stCondLst>
                                            <p:cond delay="0"/>
                                          </p:stCondLst>
                                        </p:cTn>
                                        <p:tgtEl>
                                          <p:spTgt spid="20"/>
                                        </p:tgtEl>
                                        <p:attrNameLst>
                                          <p:attrName>style.visibility</p:attrName>
                                        </p:attrNameLst>
                                      </p:cBhvr>
                                      <p:to>
                                        <p:strVal val="visible"/>
                                      </p:to>
                                    </p:set>
                                    <p:animEffect transition="in" filter="fade">
                                      <p:cBhvr>
                                        <p:cTn id="56" dur="700"/>
                                        <p:tgtEl>
                                          <p:spTgt spid="20"/>
                                        </p:tgtEl>
                                      </p:cBhvr>
                                    </p:animEffect>
                                  </p:childTnLst>
                                </p:cTn>
                              </p:par>
                              <p:par>
                                <p:cTn id="57" presetID="10" presetClass="entr" presetSubtype="0" fill="hold" grpId="0" nodeType="withEffect">
                                  <p:stCondLst>
                                    <p:cond delay="200"/>
                                  </p:stCondLst>
                                  <p:childTnLst>
                                    <p:set>
                                      <p:cBhvr>
                                        <p:cTn id="58" dur="1" fill="hold">
                                          <p:stCondLst>
                                            <p:cond delay="0"/>
                                          </p:stCondLst>
                                        </p:cTn>
                                        <p:tgtEl>
                                          <p:spTgt spid="24"/>
                                        </p:tgtEl>
                                        <p:attrNameLst>
                                          <p:attrName>style.visibility</p:attrName>
                                        </p:attrNameLst>
                                      </p:cBhvr>
                                      <p:to>
                                        <p:strVal val="visible"/>
                                      </p:to>
                                    </p:set>
                                    <p:animEffect transition="in" filter="fade">
                                      <p:cBhvr>
                                        <p:cTn id="59" dur="700"/>
                                        <p:tgtEl>
                                          <p:spTgt spid="24"/>
                                        </p:tgtEl>
                                      </p:cBhvr>
                                    </p:animEffect>
                                  </p:childTnLst>
                                </p:cTn>
                              </p:par>
                              <p:par>
                                <p:cTn id="60" presetID="10" presetClass="entr" presetSubtype="0" fill="hold" grpId="0" nodeType="withEffect">
                                  <p:stCondLst>
                                    <p:cond delay="300"/>
                                  </p:stCondLst>
                                  <p:childTnLst>
                                    <p:set>
                                      <p:cBhvr>
                                        <p:cTn id="61" dur="1" fill="hold">
                                          <p:stCondLst>
                                            <p:cond delay="0"/>
                                          </p:stCondLst>
                                        </p:cTn>
                                        <p:tgtEl>
                                          <p:spTgt spid="21"/>
                                        </p:tgtEl>
                                        <p:attrNameLst>
                                          <p:attrName>style.visibility</p:attrName>
                                        </p:attrNameLst>
                                      </p:cBhvr>
                                      <p:to>
                                        <p:strVal val="visible"/>
                                      </p:to>
                                    </p:set>
                                    <p:animEffect transition="in" filter="fade">
                                      <p:cBhvr>
                                        <p:cTn id="62" dur="700"/>
                                        <p:tgtEl>
                                          <p:spTgt spid="21"/>
                                        </p:tgtEl>
                                      </p:cBhvr>
                                    </p:animEffect>
                                  </p:childTnLst>
                                </p:cTn>
                              </p:par>
                              <p:par>
                                <p:cTn id="63" presetID="10" presetClass="entr" presetSubtype="0" fill="hold" grpId="0" nodeType="withEffect">
                                  <p:stCondLst>
                                    <p:cond delay="400"/>
                                  </p:stCondLst>
                                  <p:childTnLst>
                                    <p:set>
                                      <p:cBhvr>
                                        <p:cTn id="64" dur="1" fill="hold">
                                          <p:stCondLst>
                                            <p:cond delay="0"/>
                                          </p:stCondLst>
                                        </p:cTn>
                                        <p:tgtEl>
                                          <p:spTgt spid="23"/>
                                        </p:tgtEl>
                                        <p:attrNameLst>
                                          <p:attrName>style.visibility</p:attrName>
                                        </p:attrNameLst>
                                      </p:cBhvr>
                                      <p:to>
                                        <p:strVal val="visible"/>
                                      </p:to>
                                    </p:set>
                                    <p:animEffect transition="in" filter="fade">
                                      <p:cBhvr>
                                        <p:cTn id="65" dur="7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P spid="23" grpId="0" animBg="1"/>
      <p:bldP spid="24" grpId="0"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Closing Slide-blue thank you">
    <p:spTree>
      <p:nvGrpSpPr>
        <p:cNvPr id="1" name=""/>
        <p:cNvGrpSpPr/>
        <p:nvPr/>
      </p:nvGrpSpPr>
      <p:grpSpPr>
        <a:xfrm>
          <a:off x="0" y="0"/>
          <a:ext cx="0" cy="0"/>
          <a:chOff x="0" y="0"/>
          <a:chExt cx="0" cy="0"/>
        </a:xfrm>
      </p:grpSpPr>
      <p:pic>
        <p:nvPicPr>
          <p:cNvPr id="35" name="Picture 34"/>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87" y="-1587"/>
            <a:ext cx="9144000" cy="6858000"/>
          </a:xfrm>
          <a:prstGeom prst="rect">
            <a:avLst/>
          </a:prstGeom>
        </p:spPr>
      </p:pic>
      <p:sp>
        <p:nvSpPr>
          <p:cNvPr id="34" name="TextBox 33"/>
          <p:cNvSpPr txBox="1"/>
          <p:nvPr userDrawn="1"/>
        </p:nvSpPr>
        <p:spPr>
          <a:xfrm>
            <a:off x="644691" y="3060488"/>
            <a:ext cx="2437270" cy="646331"/>
          </a:xfrm>
          <a:prstGeom prst="rect">
            <a:avLst/>
          </a:prstGeom>
          <a:noFill/>
        </p:spPr>
        <p:txBody>
          <a:bodyPr wrap="none" rtlCol="0">
            <a:spAutoFit/>
          </a:bodyPr>
          <a:lstStyle/>
          <a:p>
            <a:r>
              <a:rPr lang="en-US" sz="3600" dirty="0" smtClean="0">
                <a:solidFill>
                  <a:srgbClr val="FFFFFF"/>
                </a:solidFill>
                <a:latin typeface="+mj-lt"/>
              </a:rPr>
              <a:t>Thank you.</a:t>
            </a:r>
            <a:endParaRPr lang="en-US" sz="3600" dirty="0">
              <a:solidFill>
                <a:srgbClr val="FFFFFF"/>
              </a:solidFill>
              <a:latin typeface="+mj-lt"/>
            </a:endParaRPr>
          </a:p>
        </p:txBody>
      </p:sp>
      <p:pic>
        <p:nvPicPr>
          <p:cNvPr id="18"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669746" y="3078070"/>
            <a:ext cx="3669899" cy="61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iterate type="lt">
                                    <p:tmPct val="6250"/>
                                  </p:iterate>
                                  <p:childTnLst>
                                    <p:set>
                                      <p:cBhvr>
                                        <p:cTn id="6" dur="1" fill="hold">
                                          <p:stCondLst>
                                            <p:cond delay="0"/>
                                          </p:stCondLst>
                                        </p:cTn>
                                        <p:tgtEl>
                                          <p:spTgt spid="34"/>
                                        </p:tgtEl>
                                        <p:attrNameLst>
                                          <p:attrName>style.visibility</p:attrName>
                                        </p:attrNameLst>
                                      </p:cBhvr>
                                      <p:to>
                                        <p:strVal val="visible"/>
                                      </p:to>
                                    </p:set>
                                    <p:animEffect transition="in" filter="fade">
                                      <p:cBhvr>
                                        <p:cTn id="7" dur="1000"/>
                                        <p:tgtEl>
                                          <p:spTgt spid="34"/>
                                        </p:tgtEl>
                                      </p:cBhvr>
                                    </p:animEffect>
                                  </p:childTnLst>
                                </p:cTn>
                              </p:par>
                              <p:par>
                                <p:cTn id="8" presetID="10" presetClass="entr" presetSubtype="0" fill="hold" nodeType="withEffect">
                                  <p:stCondLst>
                                    <p:cond delay="75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Closing Slide-red">
    <p:spTree>
      <p:nvGrpSpPr>
        <p:cNvPr id="1" name=""/>
        <p:cNvGrpSpPr/>
        <p:nvPr/>
      </p:nvGrpSpPr>
      <p:grpSpPr>
        <a:xfrm>
          <a:off x="0" y="0"/>
          <a:ext cx="0" cy="0"/>
          <a:chOff x="0" y="0"/>
          <a:chExt cx="0" cy="0"/>
        </a:xfrm>
      </p:grpSpPr>
      <p:pic>
        <p:nvPicPr>
          <p:cNvPr id="19" name="Picture 18"/>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 name="Rectangle 3"/>
          <p:cNvSpPr>
            <a:spLocks noChangeArrowheads="1"/>
          </p:cNvSpPr>
          <p:nvPr/>
        </p:nvSpPr>
        <p:spPr bwMode="black">
          <a:xfrm>
            <a:off x="4373702" y="5844550"/>
            <a:ext cx="41443" cy="157016"/>
          </a:xfrm>
          <a:prstGeom prst="rect">
            <a:avLst/>
          </a:prstGeom>
          <a:solidFill>
            <a:schemeClr val="bg1"/>
          </a:solidFill>
          <a:ln w="9525">
            <a:noFill/>
            <a:miter lim="800000"/>
            <a:headEnd/>
            <a:tailEnd/>
          </a:ln>
        </p:spPr>
        <p:txBody>
          <a:bodyPr/>
          <a:lstStyle/>
          <a:p>
            <a:endParaRPr lang="en-US">
              <a:solidFill>
                <a:srgbClr val="0096D6"/>
              </a:solidFill>
              <a:latin typeface="+mj-lt"/>
            </a:endParaRPr>
          </a:p>
        </p:txBody>
      </p:sp>
      <p:sp>
        <p:nvSpPr>
          <p:cNvPr id="5" name="Freeform 4"/>
          <p:cNvSpPr>
            <a:spLocks/>
          </p:cNvSpPr>
          <p:nvPr/>
        </p:nvSpPr>
        <p:spPr bwMode="black">
          <a:xfrm>
            <a:off x="4615130" y="5840202"/>
            <a:ext cx="119991" cy="165712"/>
          </a:xfrm>
          <a:custGeom>
            <a:avLst/>
            <a:gdLst/>
            <a:ahLst/>
            <a:cxnLst>
              <a:cxn ang="0">
                <a:pos x="58" y="24"/>
              </a:cxn>
              <a:cxn ang="0">
                <a:pos x="42" y="20"/>
              </a:cxn>
              <a:cxn ang="0">
                <a:pos x="21" y="40"/>
              </a:cxn>
              <a:cxn ang="0">
                <a:pos x="42" y="60"/>
              </a:cxn>
              <a:cxn ang="0">
                <a:pos x="58" y="56"/>
              </a:cxn>
              <a:cxn ang="0">
                <a:pos x="58" y="77"/>
              </a:cxn>
              <a:cxn ang="0">
                <a:pos x="41" y="80"/>
              </a:cxn>
              <a:cxn ang="0">
                <a:pos x="0" y="40"/>
              </a:cxn>
              <a:cxn ang="0">
                <a:pos x="41" y="0"/>
              </a:cxn>
              <a:cxn ang="0">
                <a:pos x="58" y="3"/>
              </a:cxn>
              <a:cxn ang="0">
                <a:pos x="58" y="24"/>
              </a:cxn>
            </a:cxnLst>
            <a:rect l="0" t="0" r="r" b="b"/>
            <a:pathLst>
              <a:path w="58" h="80">
                <a:moveTo>
                  <a:pt x="58" y="24"/>
                </a:moveTo>
                <a:cubicBezTo>
                  <a:pt x="58" y="23"/>
                  <a:pt x="51" y="20"/>
                  <a:pt x="42" y="20"/>
                </a:cubicBezTo>
                <a:cubicBezTo>
                  <a:pt x="30" y="20"/>
                  <a:pt x="21" y="28"/>
                  <a:pt x="21" y="40"/>
                </a:cubicBezTo>
                <a:cubicBezTo>
                  <a:pt x="21" y="51"/>
                  <a:pt x="29" y="60"/>
                  <a:pt x="42" y="60"/>
                </a:cubicBezTo>
                <a:cubicBezTo>
                  <a:pt x="51" y="60"/>
                  <a:pt x="57" y="57"/>
                  <a:pt x="58" y="56"/>
                </a:cubicBezTo>
                <a:cubicBezTo>
                  <a:pt x="58" y="77"/>
                  <a:pt x="58" y="77"/>
                  <a:pt x="58" y="77"/>
                </a:cubicBezTo>
                <a:cubicBezTo>
                  <a:pt x="56" y="78"/>
                  <a:pt x="49" y="80"/>
                  <a:pt x="41" y="80"/>
                </a:cubicBezTo>
                <a:cubicBezTo>
                  <a:pt x="19" y="80"/>
                  <a:pt x="0" y="65"/>
                  <a:pt x="0" y="40"/>
                </a:cubicBezTo>
                <a:cubicBezTo>
                  <a:pt x="0" y="17"/>
                  <a:pt x="17" y="0"/>
                  <a:pt x="41" y="0"/>
                </a:cubicBezTo>
                <a:cubicBezTo>
                  <a:pt x="50"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6" name="Freeform 5"/>
          <p:cNvSpPr>
            <a:spLocks/>
          </p:cNvSpPr>
          <p:nvPr/>
        </p:nvSpPr>
        <p:spPr bwMode="black">
          <a:xfrm>
            <a:off x="4200221" y="5840202"/>
            <a:ext cx="119991" cy="165712"/>
          </a:xfrm>
          <a:custGeom>
            <a:avLst/>
            <a:gdLst/>
            <a:ahLst/>
            <a:cxnLst>
              <a:cxn ang="0">
                <a:pos x="58" y="24"/>
              </a:cxn>
              <a:cxn ang="0">
                <a:pos x="42" y="20"/>
              </a:cxn>
              <a:cxn ang="0">
                <a:pos x="21" y="40"/>
              </a:cxn>
              <a:cxn ang="0">
                <a:pos x="42" y="60"/>
              </a:cxn>
              <a:cxn ang="0">
                <a:pos x="58" y="56"/>
              </a:cxn>
              <a:cxn ang="0">
                <a:pos x="58" y="77"/>
              </a:cxn>
              <a:cxn ang="0">
                <a:pos x="40" y="80"/>
              </a:cxn>
              <a:cxn ang="0">
                <a:pos x="0" y="40"/>
              </a:cxn>
              <a:cxn ang="0">
                <a:pos x="40" y="0"/>
              </a:cxn>
              <a:cxn ang="0">
                <a:pos x="58" y="3"/>
              </a:cxn>
              <a:cxn ang="0">
                <a:pos x="58" y="24"/>
              </a:cxn>
            </a:cxnLst>
            <a:rect l="0" t="0" r="r" b="b"/>
            <a:pathLst>
              <a:path w="58" h="80">
                <a:moveTo>
                  <a:pt x="58" y="24"/>
                </a:moveTo>
                <a:cubicBezTo>
                  <a:pt x="57" y="23"/>
                  <a:pt x="51" y="20"/>
                  <a:pt x="42" y="20"/>
                </a:cubicBezTo>
                <a:cubicBezTo>
                  <a:pt x="29" y="20"/>
                  <a:pt x="21" y="28"/>
                  <a:pt x="21" y="40"/>
                </a:cubicBezTo>
                <a:cubicBezTo>
                  <a:pt x="21" y="51"/>
                  <a:pt x="29" y="60"/>
                  <a:pt x="42" y="60"/>
                </a:cubicBezTo>
                <a:cubicBezTo>
                  <a:pt x="51" y="60"/>
                  <a:pt x="57" y="57"/>
                  <a:pt x="58" y="56"/>
                </a:cubicBezTo>
                <a:cubicBezTo>
                  <a:pt x="58" y="77"/>
                  <a:pt x="58" y="77"/>
                  <a:pt x="58" y="77"/>
                </a:cubicBezTo>
                <a:cubicBezTo>
                  <a:pt x="56" y="78"/>
                  <a:pt x="49" y="80"/>
                  <a:pt x="40" y="80"/>
                </a:cubicBezTo>
                <a:cubicBezTo>
                  <a:pt x="19" y="80"/>
                  <a:pt x="0" y="65"/>
                  <a:pt x="0" y="40"/>
                </a:cubicBezTo>
                <a:cubicBezTo>
                  <a:pt x="0" y="17"/>
                  <a:pt x="17" y="0"/>
                  <a:pt x="40" y="0"/>
                </a:cubicBezTo>
                <a:cubicBezTo>
                  <a:pt x="49"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7" name="Freeform 6"/>
          <p:cNvSpPr>
            <a:spLocks noEditPoints="1"/>
          </p:cNvSpPr>
          <p:nvPr userDrawn="1"/>
        </p:nvSpPr>
        <p:spPr bwMode="black">
          <a:xfrm>
            <a:off x="4778491" y="5840202"/>
            <a:ext cx="164807" cy="165712"/>
          </a:xfrm>
          <a:custGeom>
            <a:avLst/>
            <a:gdLst/>
            <a:ahLst/>
            <a:cxnLst>
              <a:cxn ang="0">
                <a:pos x="80" y="40"/>
              </a:cxn>
              <a:cxn ang="0">
                <a:pos x="40" y="80"/>
              </a:cxn>
              <a:cxn ang="0">
                <a:pos x="0" y="40"/>
              </a:cxn>
              <a:cxn ang="0">
                <a:pos x="40" y="0"/>
              </a:cxn>
              <a:cxn ang="0">
                <a:pos x="80" y="40"/>
              </a:cxn>
              <a:cxn ang="0">
                <a:pos x="40" y="20"/>
              </a:cxn>
              <a:cxn ang="0">
                <a:pos x="20" y="40"/>
              </a:cxn>
              <a:cxn ang="0">
                <a:pos x="40" y="60"/>
              </a:cxn>
              <a:cxn ang="0">
                <a:pos x="60" y="40"/>
              </a:cxn>
              <a:cxn ang="0">
                <a:pos x="40" y="20"/>
              </a:cxn>
            </a:cxnLst>
            <a:rect l="0" t="0" r="r" b="b"/>
            <a:pathLst>
              <a:path w="80" h="80">
                <a:moveTo>
                  <a:pt x="80" y="40"/>
                </a:moveTo>
                <a:cubicBezTo>
                  <a:pt x="80" y="62"/>
                  <a:pt x="64" y="80"/>
                  <a:pt x="40" y="80"/>
                </a:cubicBezTo>
                <a:cubicBezTo>
                  <a:pt x="16" y="80"/>
                  <a:pt x="0" y="62"/>
                  <a:pt x="0" y="40"/>
                </a:cubicBezTo>
                <a:cubicBezTo>
                  <a:pt x="0" y="18"/>
                  <a:pt x="16" y="0"/>
                  <a:pt x="40" y="0"/>
                </a:cubicBezTo>
                <a:cubicBezTo>
                  <a:pt x="64" y="0"/>
                  <a:pt x="80" y="18"/>
                  <a:pt x="80" y="40"/>
                </a:cubicBezTo>
                <a:moveTo>
                  <a:pt x="40" y="20"/>
                </a:moveTo>
                <a:cubicBezTo>
                  <a:pt x="29" y="20"/>
                  <a:pt x="20" y="29"/>
                  <a:pt x="20" y="40"/>
                </a:cubicBezTo>
                <a:cubicBezTo>
                  <a:pt x="20" y="51"/>
                  <a:pt x="29" y="60"/>
                  <a:pt x="40" y="60"/>
                </a:cubicBezTo>
                <a:cubicBezTo>
                  <a:pt x="51" y="60"/>
                  <a:pt x="60" y="51"/>
                  <a:pt x="60" y="40"/>
                </a:cubicBezTo>
                <a:cubicBezTo>
                  <a:pt x="60" y="29"/>
                  <a:pt x="51" y="20"/>
                  <a:pt x="40" y="20"/>
                </a:cubicBezTo>
              </a:path>
            </a:pathLst>
          </a:custGeom>
          <a:solidFill>
            <a:schemeClr val="bg1"/>
          </a:solidFill>
          <a:ln w="9525">
            <a:noFill/>
            <a:round/>
            <a:headEnd/>
            <a:tailEnd/>
          </a:ln>
        </p:spPr>
        <p:txBody>
          <a:bodyPr/>
          <a:lstStyle/>
          <a:p>
            <a:endParaRPr lang="en-US">
              <a:solidFill>
                <a:srgbClr val="0096D6"/>
              </a:solidFill>
              <a:latin typeface="+mj-lt"/>
            </a:endParaRPr>
          </a:p>
        </p:txBody>
      </p:sp>
      <p:sp>
        <p:nvSpPr>
          <p:cNvPr id="8" name="Freeform 7"/>
          <p:cNvSpPr>
            <a:spLocks/>
          </p:cNvSpPr>
          <p:nvPr/>
        </p:nvSpPr>
        <p:spPr bwMode="black">
          <a:xfrm>
            <a:off x="4468634" y="5840202"/>
            <a:ext cx="107462" cy="165712"/>
          </a:xfrm>
          <a:custGeom>
            <a:avLst/>
            <a:gdLst/>
            <a:ahLst/>
            <a:cxnLst>
              <a:cxn ang="0">
                <a:pos x="47" y="19"/>
              </a:cxn>
              <a:cxn ang="0">
                <a:pos x="32" y="17"/>
              </a:cxn>
              <a:cxn ang="0">
                <a:pos x="20" y="23"/>
              </a:cxn>
              <a:cxn ang="0">
                <a:pos x="29" y="30"/>
              </a:cxn>
              <a:cxn ang="0">
                <a:pos x="34" y="32"/>
              </a:cxn>
              <a:cxn ang="0">
                <a:pos x="52" y="54"/>
              </a:cxn>
              <a:cxn ang="0">
                <a:pos x="21" y="80"/>
              </a:cxn>
              <a:cxn ang="0">
                <a:pos x="0" y="77"/>
              </a:cxn>
              <a:cxn ang="0">
                <a:pos x="0" y="60"/>
              </a:cxn>
              <a:cxn ang="0">
                <a:pos x="18" y="63"/>
              </a:cxn>
              <a:cxn ang="0">
                <a:pos x="32" y="56"/>
              </a:cxn>
              <a:cxn ang="0">
                <a:pos x="23" y="48"/>
              </a:cxn>
              <a:cxn ang="0">
                <a:pos x="19" y="47"/>
              </a:cxn>
              <a:cxn ang="0">
                <a:pos x="0" y="24"/>
              </a:cxn>
              <a:cxn ang="0">
                <a:pos x="28" y="0"/>
              </a:cxn>
              <a:cxn ang="0">
                <a:pos x="47" y="3"/>
              </a:cxn>
              <a:cxn ang="0">
                <a:pos x="47" y="19"/>
              </a:cxn>
            </a:cxnLst>
            <a:rect l="0" t="0" r="r" b="b"/>
            <a:pathLst>
              <a:path w="52" h="80">
                <a:moveTo>
                  <a:pt x="47" y="19"/>
                </a:moveTo>
                <a:cubicBezTo>
                  <a:pt x="47" y="19"/>
                  <a:pt x="38" y="17"/>
                  <a:pt x="32" y="17"/>
                </a:cubicBezTo>
                <a:cubicBezTo>
                  <a:pt x="24" y="17"/>
                  <a:pt x="20" y="19"/>
                  <a:pt x="20" y="23"/>
                </a:cubicBezTo>
                <a:cubicBezTo>
                  <a:pt x="20" y="28"/>
                  <a:pt x="26" y="29"/>
                  <a:pt x="29" y="30"/>
                </a:cubicBezTo>
                <a:cubicBezTo>
                  <a:pt x="34" y="32"/>
                  <a:pt x="34" y="32"/>
                  <a:pt x="34" y="32"/>
                </a:cubicBezTo>
                <a:cubicBezTo>
                  <a:pt x="47" y="36"/>
                  <a:pt x="52" y="45"/>
                  <a:pt x="52" y="54"/>
                </a:cubicBezTo>
                <a:cubicBezTo>
                  <a:pt x="52" y="73"/>
                  <a:pt x="35" y="80"/>
                  <a:pt x="21" y="80"/>
                </a:cubicBezTo>
                <a:cubicBezTo>
                  <a:pt x="10" y="80"/>
                  <a:pt x="1" y="78"/>
                  <a:pt x="0" y="77"/>
                </a:cubicBezTo>
                <a:cubicBezTo>
                  <a:pt x="0" y="60"/>
                  <a:pt x="0" y="60"/>
                  <a:pt x="0" y="60"/>
                </a:cubicBezTo>
                <a:cubicBezTo>
                  <a:pt x="2" y="60"/>
                  <a:pt x="10" y="63"/>
                  <a:pt x="18" y="63"/>
                </a:cubicBezTo>
                <a:cubicBezTo>
                  <a:pt x="28" y="63"/>
                  <a:pt x="32" y="60"/>
                  <a:pt x="32" y="56"/>
                </a:cubicBezTo>
                <a:cubicBezTo>
                  <a:pt x="32" y="52"/>
                  <a:pt x="28" y="49"/>
                  <a:pt x="23" y="48"/>
                </a:cubicBezTo>
                <a:cubicBezTo>
                  <a:pt x="22" y="48"/>
                  <a:pt x="21" y="47"/>
                  <a:pt x="19" y="47"/>
                </a:cubicBezTo>
                <a:cubicBezTo>
                  <a:pt x="9" y="43"/>
                  <a:pt x="0" y="37"/>
                  <a:pt x="0" y="24"/>
                </a:cubicBezTo>
                <a:cubicBezTo>
                  <a:pt x="0" y="10"/>
                  <a:pt x="10" y="0"/>
                  <a:pt x="28" y="0"/>
                </a:cubicBezTo>
                <a:cubicBezTo>
                  <a:pt x="37" y="0"/>
                  <a:pt x="46" y="3"/>
                  <a:pt x="47" y="3"/>
                </a:cubicBezTo>
                <a:lnTo>
                  <a:pt x="47" y="1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9" name="Freeform 8"/>
          <p:cNvSpPr>
            <a:spLocks/>
          </p:cNvSpPr>
          <p:nvPr/>
        </p:nvSpPr>
        <p:spPr bwMode="black">
          <a:xfrm>
            <a:off x="4117817" y="5654198"/>
            <a:ext cx="39033" cy="80682"/>
          </a:xfrm>
          <a:custGeom>
            <a:avLst/>
            <a:gdLst/>
            <a:ahLst/>
            <a:cxnLst>
              <a:cxn ang="0">
                <a:pos x="19" y="10"/>
              </a:cxn>
              <a:cxn ang="0">
                <a:pos x="10" y="0"/>
              </a:cxn>
              <a:cxn ang="0">
                <a:pos x="0" y="10"/>
              </a:cxn>
              <a:cxn ang="0">
                <a:pos x="0" y="30"/>
              </a:cxn>
              <a:cxn ang="0">
                <a:pos x="10" y="39"/>
              </a:cxn>
              <a:cxn ang="0">
                <a:pos x="19" y="30"/>
              </a:cxn>
              <a:cxn ang="0">
                <a:pos x="19" y="10"/>
              </a:cxn>
            </a:cxnLst>
            <a:rect l="0" t="0" r="r" b="b"/>
            <a:pathLst>
              <a:path w="19" h="39">
                <a:moveTo>
                  <a:pt x="19" y="10"/>
                </a:moveTo>
                <a:cubicBezTo>
                  <a:pt x="19" y="4"/>
                  <a:pt x="15" y="0"/>
                  <a:pt x="10" y="0"/>
                </a:cubicBezTo>
                <a:cubicBezTo>
                  <a:pt x="4" y="0"/>
                  <a:pt x="0" y="4"/>
                  <a:pt x="0" y="10"/>
                </a:cubicBezTo>
                <a:cubicBezTo>
                  <a:pt x="0" y="30"/>
                  <a:pt x="0" y="30"/>
                  <a:pt x="0" y="30"/>
                </a:cubicBezTo>
                <a:cubicBezTo>
                  <a:pt x="0" y="35"/>
                  <a:pt x="4" y="39"/>
                  <a:pt x="10"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0" name="Freeform 9"/>
          <p:cNvSpPr>
            <a:spLocks/>
          </p:cNvSpPr>
          <p:nvPr/>
        </p:nvSpPr>
        <p:spPr bwMode="black">
          <a:xfrm>
            <a:off x="4227206"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4" y="0"/>
                  <a:pt x="9" y="0"/>
                </a:cubicBezTo>
                <a:cubicBezTo>
                  <a:pt x="4" y="0"/>
                  <a:pt x="0" y="4"/>
                  <a:pt x="0" y="9"/>
                </a:cubicBezTo>
                <a:cubicBezTo>
                  <a:pt x="0" y="56"/>
                  <a:pt x="0" y="56"/>
                  <a:pt x="0" y="56"/>
                </a:cubicBezTo>
                <a:cubicBezTo>
                  <a:pt x="0" y="61"/>
                  <a:pt x="4" y="65"/>
                  <a:pt x="9" y="65"/>
                </a:cubicBezTo>
                <a:cubicBezTo>
                  <a:pt x="14"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1" name="Freeform 10"/>
          <p:cNvSpPr>
            <a:spLocks/>
          </p:cNvSpPr>
          <p:nvPr/>
        </p:nvSpPr>
        <p:spPr bwMode="black">
          <a:xfrm>
            <a:off x="4334669" y="5525687"/>
            <a:ext cx="39033" cy="248327"/>
          </a:xfrm>
          <a:custGeom>
            <a:avLst/>
            <a:gdLst/>
            <a:ahLst/>
            <a:cxnLst>
              <a:cxn ang="0">
                <a:pos x="19" y="9"/>
              </a:cxn>
              <a:cxn ang="0">
                <a:pos x="10" y="0"/>
              </a:cxn>
              <a:cxn ang="0">
                <a:pos x="0" y="9"/>
              </a:cxn>
              <a:cxn ang="0">
                <a:pos x="0" y="111"/>
              </a:cxn>
              <a:cxn ang="0">
                <a:pos x="10" y="120"/>
              </a:cxn>
              <a:cxn ang="0">
                <a:pos x="19" y="111"/>
              </a:cxn>
              <a:cxn ang="0">
                <a:pos x="19" y="9"/>
              </a:cxn>
            </a:cxnLst>
            <a:rect l="0" t="0" r="r" b="b"/>
            <a:pathLst>
              <a:path w="19" h="120">
                <a:moveTo>
                  <a:pt x="19" y="9"/>
                </a:moveTo>
                <a:cubicBezTo>
                  <a:pt x="19" y="4"/>
                  <a:pt x="15" y="0"/>
                  <a:pt x="10" y="0"/>
                </a:cubicBezTo>
                <a:cubicBezTo>
                  <a:pt x="5" y="0"/>
                  <a:pt x="0" y="4"/>
                  <a:pt x="0" y="9"/>
                </a:cubicBezTo>
                <a:cubicBezTo>
                  <a:pt x="0" y="111"/>
                  <a:pt x="0" y="111"/>
                  <a:pt x="0" y="111"/>
                </a:cubicBezTo>
                <a:cubicBezTo>
                  <a:pt x="0" y="116"/>
                  <a:pt x="5" y="120"/>
                  <a:pt x="10"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2" name="Freeform 11"/>
          <p:cNvSpPr>
            <a:spLocks/>
          </p:cNvSpPr>
          <p:nvPr/>
        </p:nvSpPr>
        <p:spPr bwMode="black">
          <a:xfrm>
            <a:off x="4444058"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5" y="0"/>
                  <a:pt x="9" y="0"/>
                </a:cubicBezTo>
                <a:cubicBezTo>
                  <a:pt x="4" y="0"/>
                  <a:pt x="0" y="4"/>
                  <a:pt x="0" y="9"/>
                </a:cubicBezTo>
                <a:cubicBezTo>
                  <a:pt x="0" y="56"/>
                  <a:pt x="0" y="56"/>
                  <a:pt x="0" y="56"/>
                </a:cubicBezTo>
                <a:cubicBezTo>
                  <a:pt x="0" y="61"/>
                  <a:pt x="4" y="65"/>
                  <a:pt x="9"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4" name="Freeform 13"/>
          <p:cNvSpPr>
            <a:spLocks/>
          </p:cNvSpPr>
          <p:nvPr/>
        </p:nvSpPr>
        <p:spPr bwMode="black">
          <a:xfrm>
            <a:off x="4551038" y="5654198"/>
            <a:ext cx="41443" cy="80682"/>
          </a:xfrm>
          <a:custGeom>
            <a:avLst/>
            <a:gdLst/>
            <a:ahLst/>
            <a:cxnLst>
              <a:cxn ang="0">
                <a:pos x="20" y="10"/>
              </a:cxn>
              <a:cxn ang="0">
                <a:pos x="10" y="0"/>
              </a:cxn>
              <a:cxn ang="0">
                <a:pos x="0" y="10"/>
              </a:cxn>
              <a:cxn ang="0">
                <a:pos x="0" y="30"/>
              </a:cxn>
              <a:cxn ang="0">
                <a:pos x="10" y="39"/>
              </a:cxn>
              <a:cxn ang="0">
                <a:pos x="20" y="30"/>
              </a:cxn>
              <a:cxn ang="0">
                <a:pos x="20" y="10"/>
              </a:cxn>
            </a:cxnLst>
            <a:rect l="0" t="0" r="r" b="b"/>
            <a:pathLst>
              <a:path w="20" h="39">
                <a:moveTo>
                  <a:pt x="20" y="10"/>
                </a:moveTo>
                <a:cubicBezTo>
                  <a:pt x="20" y="4"/>
                  <a:pt x="15" y="0"/>
                  <a:pt x="10" y="0"/>
                </a:cubicBezTo>
                <a:cubicBezTo>
                  <a:pt x="5" y="0"/>
                  <a:pt x="0" y="4"/>
                  <a:pt x="0" y="10"/>
                </a:cubicBezTo>
                <a:cubicBezTo>
                  <a:pt x="0" y="30"/>
                  <a:pt x="0" y="30"/>
                  <a:pt x="0" y="30"/>
                </a:cubicBezTo>
                <a:cubicBezTo>
                  <a:pt x="0" y="35"/>
                  <a:pt x="5" y="39"/>
                  <a:pt x="10" y="39"/>
                </a:cubicBezTo>
                <a:cubicBezTo>
                  <a:pt x="15" y="39"/>
                  <a:pt x="20" y="35"/>
                  <a:pt x="20" y="30"/>
                </a:cubicBezTo>
                <a:lnTo>
                  <a:pt x="20"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5" name="Freeform 14"/>
          <p:cNvSpPr>
            <a:spLocks/>
          </p:cNvSpPr>
          <p:nvPr/>
        </p:nvSpPr>
        <p:spPr bwMode="black">
          <a:xfrm>
            <a:off x="4660428"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4" y="0"/>
                  <a:pt x="0" y="4"/>
                  <a:pt x="0" y="9"/>
                </a:cubicBezTo>
                <a:cubicBezTo>
                  <a:pt x="0" y="56"/>
                  <a:pt x="0" y="56"/>
                  <a:pt x="0" y="56"/>
                </a:cubicBezTo>
                <a:cubicBezTo>
                  <a:pt x="0" y="61"/>
                  <a:pt x="4"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6" name="Freeform 15"/>
          <p:cNvSpPr>
            <a:spLocks/>
          </p:cNvSpPr>
          <p:nvPr/>
        </p:nvSpPr>
        <p:spPr bwMode="black">
          <a:xfrm>
            <a:off x="4769818" y="5525687"/>
            <a:ext cx="39515" cy="248327"/>
          </a:xfrm>
          <a:custGeom>
            <a:avLst/>
            <a:gdLst/>
            <a:ahLst/>
            <a:cxnLst>
              <a:cxn ang="0">
                <a:pos x="19" y="9"/>
              </a:cxn>
              <a:cxn ang="0">
                <a:pos x="9" y="0"/>
              </a:cxn>
              <a:cxn ang="0">
                <a:pos x="0" y="9"/>
              </a:cxn>
              <a:cxn ang="0">
                <a:pos x="0" y="111"/>
              </a:cxn>
              <a:cxn ang="0">
                <a:pos x="9" y="120"/>
              </a:cxn>
              <a:cxn ang="0">
                <a:pos x="19" y="111"/>
              </a:cxn>
              <a:cxn ang="0">
                <a:pos x="19" y="9"/>
              </a:cxn>
            </a:cxnLst>
            <a:rect l="0" t="0" r="r" b="b"/>
            <a:pathLst>
              <a:path w="19" h="120">
                <a:moveTo>
                  <a:pt x="19" y="9"/>
                </a:moveTo>
                <a:cubicBezTo>
                  <a:pt x="19" y="4"/>
                  <a:pt x="15" y="0"/>
                  <a:pt x="9" y="0"/>
                </a:cubicBezTo>
                <a:cubicBezTo>
                  <a:pt x="4" y="0"/>
                  <a:pt x="0" y="4"/>
                  <a:pt x="0" y="9"/>
                </a:cubicBezTo>
                <a:cubicBezTo>
                  <a:pt x="0" y="111"/>
                  <a:pt x="0" y="111"/>
                  <a:pt x="0" y="111"/>
                </a:cubicBezTo>
                <a:cubicBezTo>
                  <a:pt x="0" y="116"/>
                  <a:pt x="4" y="120"/>
                  <a:pt x="9"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7" name="Freeform 16"/>
          <p:cNvSpPr>
            <a:spLocks/>
          </p:cNvSpPr>
          <p:nvPr/>
        </p:nvSpPr>
        <p:spPr bwMode="black">
          <a:xfrm>
            <a:off x="4877279"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5" y="0"/>
                  <a:pt x="0" y="4"/>
                  <a:pt x="0" y="9"/>
                </a:cubicBezTo>
                <a:cubicBezTo>
                  <a:pt x="0" y="56"/>
                  <a:pt x="0" y="56"/>
                  <a:pt x="0" y="56"/>
                </a:cubicBezTo>
                <a:cubicBezTo>
                  <a:pt x="0" y="61"/>
                  <a:pt x="5"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8" name="Freeform 17"/>
          <p:cNvSpPr>
            <a:spLocks/>
          </p:cNvSpPr>
          <p:nvPr/>
        </p:nvSpPr>
        <p:spPr bwMode="black">
          <a:xfrm>
            <a:off x="4986669" y="5654198"/>
            <a:ext cx="39515" cy="80682"/>
          </a:xfrm>
          <a:custGeom>
            <a:avLst/>
            <a:gdLst/>
            <a:ahLst/>
            <a:cxnLst>
              <a:cxn ang="0">
                <a:pos x="19" y="10"/>
              </a:cxn>
              <a:cxn ang="0">
                <a:pos x="9" y="0"/>
              </a:cxn>
              <a:cxn ang="0">
                <a:pos x="0" y="10"/>
              </a:cxn>
              <a:cxn ang="0">
                <a:pos x="0" y="30"/>
              </a:cxn>
              <a:cxn ang="0">
                <a:pos x="9" y="39"/>
              </a:cxn>
              <a:cxn ang="0">
                <a:pos x="19" y="30"/>
              </a:cxn>
              <a:cxn ang="0">
                <a:pos x="19" y="10"/>
              </a:cxn>
            </a:cxnLst>
            <a:rect l="0" t="0" r="r" b="b"/>
            <a:pathLst>
              <a:path w="19" h="39">
                <a:moveTo>
                  <a:pt x="19" y="10"/>
                </a:moveTo>
                <a:cubicBezTo>
                  <a:pt x="19" y="4"/>
                  <a:pt x="15" y="0"/>
                  <a:pt x="9" y="0"/>
                </a:cubicBezTo>
                <a:cubicBezTo>
                  <a:pt x="4" y="0"/>
                  <a:pt x="0" y="4"/>
                  <a:pt x="0" y="10"/>
                </a:cubicBezTo>
                <a:cubicBezTo>
                  <a:pt x="0" y="30"/>
                  <a:pt x="0" y="30"/>
                  <a:pt x="0" y="30"/>
                </a:cubicBezTo>
                <a:cubicBezTo>
                  <a:pt x="0" y="35"/>
                  <a:pt x="4" y="39"/>
                  <a:pt x="9"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1"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700"/>
                                        <p:tgtEl>
                                          <p:spTgt spid="9"/>
                                        </p:tgtEl>
                                      </p:cBhvr>
                                    </p:animEffect>
                                  </p:childTnLst>
                                </p:cTn>
                              </p:par>
                              <p:par>
                                <p:cTn id="8" presetID="10" presetClass="entr" presetSubtype="0" fill="hold" grpId="1"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700"/>
                                        <p:tgtEl>
                                          <p:spTgt spid="11"/>
                                        </p:tgtEl>
                                      </p:cBhvr>
                                    </p:animEffect>
                                  </p:childTnLst>
                                </p:cTn>
                              </p:par>
                              <p:par>
                                <p:cTn id="11" presetID="10" presetClass="entr" presetSubtype="0" fill="hold" grpId="1"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700"/>
                                        <p:tgtEl>
                                          <p:spTgt spid="14"/>
                                        </p:tgtEl>
                                      </p:cBhvr>
                                    </p:animEffect>
                                  </p:childTnLst>
                                </p:cTn>
                              </p:par>
                              <p:par>
                                <p:cTn id="14" presetID="10" presetClass="entr" presetSubtype="0" fill="hold" grpId="1"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fade">
                                      <p:cBhvr>
                                        <p:cTn id="16" dur="700"/>
                                        <p:tgtEl>
                                          <p:spTgt spid="16"/>
                                        </p:tgtEl>
                                      </p:cBhvr>
                                    </p:animEffect>
                                  </p:childTnLst>
                                </p:cTn>
                              </p:par>
                              <p:par>
                                <p:cTn id="17" presetID="10" presetClass="entr" presetSubtype="0" fill="hold" grpId="1" nodeType="with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700"/>
                                        <p:tgtEl>
                                          <p:spTgt spid="18"/>
                                        </p:tgtEl>
                                      </p:cBhvr>
                                    </p:animEffect>
                                  </p:childTnLst>
                                </p:cTn>
                              </p:par>
                              <p:par>
                                <p:cTn id="20" presetID="10" presetClass="entr" presetSubtype="0" fill="hold" grpId="1"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700"/>
                                        <p:tgtEl>
                                          <p:spTgt spid="10"/>
                                        </p:tgtEl>
                                      </p:cBhvr>
                                    </p:animEffect>
                                  </p:childTnLst>
                                </p:cTn>
                              </p:par>
                              <p:par>
                                <p:cTn id="23" presetID="10" presetClass="entr" presetSubtype="0" fill="hold" grpId="1"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700"/>
                                        <p:tgtEl>
                                          <p:spTgt spid="12"/>
                                        </p:tgtEl>
                                      </p:cBhvr>
                                    </p:animEffect>
                                  </p:childTnLst>
                                </p:cTn>
                              </p:par>
                              <p:par>
                                <p:cTn id="26" presetID="10" presetClass="entr" presetSubtype="0" fill="hold" grpId="1" nodeType="with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700"/>
                                        <p:tgtEl>
                                          <p:spTgt spid="15"/>
                                        </p:tgtEl>
                                      </p:cBhvr>
                                    </p:animEffect>
                                  </p:childTnLst>
                                </p:cTn>
                              </p:par>
                              <p:par>
                                <p:cTn id="29" presetID="10" presetClass="entr" presetSubtype="0" fill="hold" grpId="1" nodeType="with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700"/>
                                        <p:tgtEl>
                                          <p:spTgt spid="17"/>
                                        </p:tgtEl>
                                      </p:cBhvr>
                                    </p:animEffect>
                                  </p:childTnLst>
                                </p:cTn>
                              </p:par>
                              <p:par>
                                <p:cTn id="32" presetID="42" presetClass="path" presetSubtype="0" accel="50000" decel="50000" fill="hold" grpId="0" nodeType="withEffect">
                                  <p:stCondLst>
                                    <p:cond delay="0"/>
                                  </p:stCondLst>
                                  <p:childTnLst>
                                    <p:animMotion origin="layout" path="M -5.55556E-7 -1.91391E-6 L -5.55556E-7 0.02314 " pathEditMode="relative" rAng="0" ptsTypes="AA">
                                      <p:cBhvr>
                                        <p:cTn id="33" dur="700" spd="-100000" fill="hold"/>
                                        <p:tgtEl>
                                          <p:spTgt spid="9"/>
                                        </p:tgtEl>
                                        <p:attrNameLst>
                                          <p:attrName>ppt_x</p:attrName>
                                          <p:attrName>ppt_y</p:attrName>
                                        </p:attrNameLst>
                                      </p:cBhvr>
                                      <p:rCtr x="0" y="12"/>
                                    </p:animMotion>
                                  </p:childTnLst>
                                </p:cTn>
                              </p:par>
                              <p:par>
                                <p:cTn id="34" presetID="42" presetClass="path" presetSubtype="0" accel="50000" decel="50000" fill="hold" grpId="0" nodeType="withEffect">
                                  <p:stCondLst>
                                    <p:cond delay="0"/>
                                  </p:stCondLst>
                                  <p:childTnLst>
                                    <p:animMotion origin="layout" path="M 4.72222E-6 -1.93242E-6 L 4.72222E-6 0.02962 " pathEditMode="relative" rAng="0" ptsTypes="AA">
                                      <p:cBhvr>
                                        <p:cTn id="35" dur="700" spd="-100000" fill="hold"/>
                                        <p:tgtEl>
                                          <p:spTgt spid="11"/>
                                        </p:tgtEl>
                                        <p:attrNameLst>
                                          <p:attrName>ppt_x</p:attrName>
                                          <p:attrName>ppt_y</p:attrName>
                                        </p:attrNameLst>
                                      </p:cBhvr>
                                      <p:rCtr x="0" y="15"/>
                                    </p:animMotion>
                                  </p:childTnLst>
                                </p:cTn>
                              </p:par>
                              <p:par>
                                <p:cTn id="36" presetID="42" presetClass="path" presetSubtype="0" accel="50000" decel="50000" fill="hold" grpId="0" nodeType="withEffect">
                                  <p:stCondLst>
                                    <p:cond delay="0"/>
                                  </p:stCondLst>
                                  <p:childTnLst>
                                    <p:animMotion origin="layout" path="M 0 -1.91391E-6 L 0 0.02314 " pathEditMode="relative" rAng="0" ptsTypes="AA">
                                      <p:cBhvr>
                                        <p:cTn id="37" dur="700" spd="-100000" fill="hold"/>
                                        <p:tgtEl>
                                          <p:spTgt spid="14"/>
                                        </p:tgtEl>
                                        <p:attrNameLst>
                                          <p:attrName>ppt_x</p:attrName>
                                          <p:attrName>ppt_y</p:attrName>
                                        </p:attrNameLst>
                                      </p:cBhvr>
                                      <p:rCtr x="0" y="12"/>
                                    </p:animMotion>
                                  </p:childTnLst>
                                </p:cTn>
                              </p:par>
                              <p:par>
                                <p:cTn id="38" presetID="42" presetClass="path" presetSubtype="0" accel="50000" decel="50000" fill="hold" grpId="0" nodeType="withEffect">
                                  <p:stCondLst>
                                    <p:cond delay="0"/>
                                  </p:stCondLst>
                                  <p:childTnLst>
                                    <p:animMotion origin="layout" path="M -4.72222E-6 -1.93242E-6 L -4.72222E-6 0.02962 " pathEditMode="relative" rAng="0" ptsTypes="AA">
                                      <p:cBhvr>
                                        <p:cTn id="39" dur="700" spd="-100000" fill="hold"/>
                                        <p:tgtEl>
                                          <p:spTgt spid="16"/>
                                        </p:tgtEl>
                                        <p:attrNameLst>
                                          <p:attrName>ppt_x</p:attrName>
                                          <p:attrName>ppt_y</p:attrName>
                                        </p:attrNameLst>
                                      </p:cBhvr>
                                      <p:rCtr x="0" y="15"/>
                                    </p:animMotion>
                                  </p:childTnLst>
                                </p:cTn>
                              </p:par>
                              <p:par>
                                <p:cTn id="40" presetID="42" presetClass="path" presetSubtype="0" accel="50000" decel="50000" fill="hold" grpId="0" nodeType="withEffect">
                                  <p:stCondLst>
                                    <p:cond delay="0"/>
                                  </p:stCondLst>
                                  <p:childTnLst>
                                    <p:animMotion origin="layout" path="M 4.16667E-6 -1.91391E-6 L 4.16667E-6 0.02314 " pathEditMode="relative" rAng="0" ptsTypes="AA">
                                      <p:cBhvr>
                                        <p:cTn id="41" dur="700" spd="-100000" fill="hold"/>
                                        <p:tgtEl>
                                          <p:spTgt spid="18"/>
                                        </p:tgtEl>
                                        <p:attrNameLst>
                                          <p:attrName>ppt_x</p:attrName>
                                          <p:attrName>ppt_y</p:attrName>
                                        </p:attrNameLst>
                                      </p:cBhvr>
                                      <p:rCtr x="0" y="12"/>
                                    </p:animMotion>
                                  </p:childTnLst>
                                </p:cTn>
                              </p:par>
                              <p:par>
                                <p:cTn id="42" presetID="64" presetClass="path" presetSubtype="0" accel="50000" decel="50000" fill="hold" grpId="0" nodeType="withEffect">
                                  <p:stCondLst>
                                    <p:cond delay="0"/>
                                  </p:stCondLst>
                                  <p:childTnLst>
                                    <p:animMotion origin="layout" path="M 2.77778E-7 2.36056E-6 L 2.77778E-7 -0.02338 " pathEditMode="relative" rAng="0" ptsTypes="AA">
                                      <p:cBhvr>
                                        <p:cTn id="43" dur="700" spd="-100000" fill="hold"/>
                                        <p:tgtEl>
                                          <p:spTgt spid="10"/>
                                        </p:tgtEl>
                                        <p:attrNameLst>
                                          <p:attrName>ppt_x</p:attrName>
                                          <p:attrName>ppt_y</p:attrName>
                                        </p:attrNameLst>
                                      </p:cBhvr>
                                      <p:rCtr x="0" y="-12"/>
                                    </p:animMotion>
                                  </p:childTnLst>
                                </p:cTn>
                              </p:par>
                              <p:par>
                                <p:cTn id="44" presetID="64" presetClass="path" presetSubtype="0" accel="50000" decel="50000" fill="hold" grpId="0" nodeType="withEffect">
                                  <p:stCondLst>
                                    <p:cond delay="0"/>
                                  </p:stCondLst>
                                  <p:childTnLst>
                                    <p:animMotion origin="layout" path="M -8.33333E-7 2.36056E-6 L -8.33333E-7 -0.02338 " pathEditMode="relative" rAng="0" ptsTypes="AA">
                                      <p:cBhvr>
                                        <p:cTn id="45" dur="700" spd="-100000" fill="hold"/>
                                        <p:tgtEl>
                                          <p:spTgt spid="12"/>
                                        </p:tgtEl>
                                        <p:attrNameLst>
                                          <p:attrName>ppt_x</p:attrName>
                                          <p:attrName>ppt_y</p:attrName>
                                        </p:attrNameLst>
                                      </p:cBhvr>
                                      <p:rCtr x="0" y="-12"/>
                                    </p:animMotion>
                                  </p:childTnLst>
                                </p:cTn>
                              </p:par>
                              <p:par>
                                <p:cTn id="46" presetID="64" presetClass="path" presetSubtype="0" accel="50000" decel="50000" fill="hold" grpId="0" nodeType="withEffect">
                                  <p:stCondLst>
                                    <p:cond delay="0"/>
                                  </p:stCondLst>
                                  <p:childTnLst>
                                    <p:animMotion origin="layout" path="M 4.44444E-6 2.36056E-6 L 4.44444E-6 -0.02338 " pathEditMode="relative" rAng="0" ptsTypes="AA">
                                      <p:cBhvr>
                                        <p:cTn id="47" dur="700" spd="-100000" fill="hold"/>
                                        <p:tgtEl>
                                          <p:spTgt spid="15"/>
                                        </p:tgtEl>
                                        <p:attrNameLst>
                                          <p:attrName>ppt_x</p:attrName>
                                          <p:attrName>ppt_y</p:attrName>
                                        </p:attrNameLst>
                                      </p:cBhvr>
                                      <p:rCtr x="0" y="-12"/>
                                    </p:animMotion>
                                  </p:childTnLst>
                                </p:cTn>
                              </p:par>
                              <p:par>
                                <p:cTn id="48" presetID="64" presetClass="path" presetSubtype="0" accel="50000" decel="50000" fill="hold" grpId="0" nodeType="withEffect">
                                  <p:stCondLst>
                                    <p:cond delay="0"/>
                                  </p:stCondLst>
                                  <p:childTnLst>
                                    <p:animMotion origin="layout" path="M 3.33333E-6 2.36056E-6 L 3.33333E-6 -0.02338 " pathEditMode="relative" rAng="0" ptsTypes="AA">
                                      <p:cBhvr>
                                        <p:cTn id="49" dur="700" spd="-100000" fill="hold"/>
                                        <p:tgtEl>
                                          <p:spTgt spid="17"/>
                                        </p:tgtEl>
                                        <p:attrNameLst>
                                          <p:attrName>ppt_x</p:attrName>
                                          <p:attrName>ppt_y</p:attrName>
                                        </p:attrNameLst>
                                      </p:cBhvr>
                                      <p:rCtr x="0" y="-12"/>
                                    </p:animMotion>
                                  </p:childTnLst>
                                </p:cTn>
                              </p:par>
                            </p:childTnLst>
                          </p:cTn>
                        </p:par>
                        <p:par>
                          <p:cTn id="50" fill="hold">
                            <p:stCondLst>
                              <p:cond delay="700"/>
                            </p:stCondLst>
                            <p:childTnLst>
                              <p:par>
                                <p:cTn id="51" presetID="10" presetClass="entr" presetSubtype="0" fill="hold" grpId="0" nodeType="afterEffect">
                                  <p:stCondLst>
                                    <p:cond delay="0"/>
                                  </p:stCondLst>
                                  <p:childTnLst>
                                    <p:set>
                                      <p:cBhvr>
                                        <p:cTn id="52" dur="1" fill="hold">
                                          <p:stCondLst>
                                            <p:cond delay="0"/>
                                          </p:stCondLst>
                                        </p:cTn>
                                        <p:tgtEl>
                                          <p:spTgt spid="6"/>
                                        </p:tgtEl>
                                        <p:attrNameLst>
                                          <p:attrName>style.visibility</p:attrName>
                                        </p:attrNameLst>
                                      </p:cBhvr>
                                      <p:to>
                                        <p:strVal val="visible"/>
                                      </p:to>
                                    </p:set>
                                    <p:animEffect transition="in" filter="fade">
                                      <p:cBhvr>
                                        <p:cTn id="53" dur="700"/>
                                        <p:tgtEl>
                                          <p:spTgt spid="6"/>
                                        </p:tgtEl>
                                      </p:cBhvr>
                                    </p:animEffect>
                                  </p:childTnLst>
                                </p:cTn>
                              </p:par>
                              <p:par>
                                <p:cTn id="54" presetID="10" presetClass="entr" presetSubtype="0" fill="hold" grpId="0" nodeType="withEffect">
                                  <p:stCondLst>
                                    <p:cond delay="100"/>
                                  </p:stCondLst>
                                  <p:childTnLst>
                                    <p:set>
                                      <p:cBhvr>
                                        <p:cTn id="55" dur="1" fill="hold">
                                          <p:stCondLst>
                                            <p:cond delay="0"/>
                                          </p:stCondLst>
                                        </p:cTn>
                                        <p:tgtEl>
                                          <p:spTgt spid="4"/>
                                        </p:tgtEl>
                                        <p:attrNameLst>
                                          <p:attrName>style.visibility</p:attrName>
                                        </p:attrNameLst>
                                      </p:cBhvr>
                                      <p:to>
                                        <p:strVal val="visible"/>
                                      </p:to>
                                    </p:set>
                                    <p:animEffect transition="in" filter="fade">
                                      <p:cBhvr>
                                        <p:cTn id="56" dur="700"/>
                                        <p:tgtEl>
                                          <p:spTgt spid="4"/>
                                        </p:tgtEl>
                                      </p:cBhvr>
                                    </p:animEffect>
                                  </p:childTnLst>
                                </p:cTn>
                              </p:par>
                              <p:par>
                                <p:cTn id="57" presetID="10" presetClass="entr" presetSubtype="0" fill="hold" grpId="0" nodeType="withEffect">
                                  <p:stCondLst>
                                    <p:cond delay="200"/>
                                  </p:stCondLst>
                                  <p:childTnLst>
                                    <p:set>
                                      <p:cBhvr>
                                        <p:cTn id="58" dur="1" fill="hold">
                                          <p:stCondLst>
                                            <p:cond delay="0"/>
                                          </p:stCondLst>
                                        </p:cTn>
                                        <p:tgtEl>
                                          <p:spTgt spid="8"/>
                                        </p:tgtEl>
                                        <p:attrNameLst>
                                          <p:attrName>style.visibility</p:attrName>
                                        </p:attrNameLst>
                                      </p:cBhvr>
                                      <p:to>
                                        <p:strVal val="visible"/>
                                      </p:to>
                                    </p:set>
                                    <p:animEffect transition="in" filter="fade">
                                      <p:cBhvr>
                                        <p:cTn id="59" dur="700"/>
                                        <p:tgtEl>
                                          <p:spTgt spid="8"/>
                                        </p:tgtEl>
                                      </p:cBhvr>
                                    </p:animEffect>
                                  </p:childTnLst>
                                </p:cTn>
                              </p:par>
                              <p:par>
                                <p:cTn id="60" presetID="10" presetClass="entr" presetSubtype="0" fill="hold" grpId="0" nodeType="withEffect">
                                  <p:stCondLst>
                                    <p:cond delay="300"/>
                                  </p:stCondLst>
                                  <p:childTnLst>
                                    <p:set>
                                      <p:cBhvr>
                                        <p:cTn id="61" dur="1" fill="hold">
                                          <p:stCondLst>
                                            <p:cond delay="0"/>
                                          </p:stCondLst>
                                        </p:cTn>
                                        <p:tgtEl>
                                          <p:spTgt spid="5"/>
                                        </p:tgtEl>
                                        <p:attrNameLst>
                                          <p:attrName>style.visibility</p:attrName>
                                        </p:attrNameLst>
                                      </p:cBhvr>
                                      <p:to>
                                        <p:strVal val="visible"/>
                                      </p:to>
                                    </p:set>
                                    <p:animEffect transition="in" filter="fade">
                                      <p:cBhvr>
                                        <p:cTn id="62" dur="700"/>
                                        <p:tgtEl>
                                          <p:spTgt spid="5"/>
                                        </p:tgtEl>
                                      </p:cBhvr>
                                    </p:animEffect>
                                  </p:childTnLst>
                                </p:cTn>
                              </p:par>
                              <p:par>
                                <p:cTn id="63" presetID="10" presetClass="entr" presetSubtype="0" fill="hold" grpId="0" nodeType="withEffect">
                                  <p:stCondLst>
                                    <p:cond delay="400"/>
                                  </p:stCondLst>
                                  <p:childTnLst>
                                    <p:set>
                                      <p:cBhvr>
                                        <p:cTn id="64" dur="1" fill="hold">
                                          <p:stCondLst>
                                            <p:cond delay="0"/>
                                          </p:stCondLst>
                                        </p:cTn>
                                        <p:tgtEl>
                                          <p:spTgt spid="7"/>
                                        </p:tgtEl>
                                        <p:attrNameLst>
                                          <p:attrName>style.visibility</p:attrName>
                                        </p:attrNameLst>
                                      </p:cBhvr>
                                      <p:to>
                                        <p:strVal val="visible"/>
                                      </p:to>
                                    </p:set>
                                    <p:animEffect transition="in" filter="fade">
                                      <p:cBhvr>
                                        <p:cTn id="65" dur="7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9" grpId="1" animBg="1"/>
      <p:bldP spid="10" grpId="0" animBg="1"/>
      <p:bldP spid="10" grpId="1" animBg="1"/>
      <p:bldP spid="11" grpId="0" animBg="1"/>
      <p:bldP spid="11" grpId="1" animBg="1"/>
      <p:bldP spid="12" grpId="0" animBg="1"/>
      <p:bldP spid="12"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Closing Slide-red thank you">
    <p:spTree>
      <p:nvGrpSpPr>
        <p:cNvPr id="1" name=""/>
        <p:cNvGrpSpPr/>
        <p:nvPr/>
      </p:nvGrpSpPr>
      <p:grpSpPr>
        <a:xfrm>
          <a:off x="0" y="0"/>
          <a:ext cx="0" cy="0"/>
          <a:chOff x="0" y="0"/>
          <a:chExt cx="0" cy="0"/>
        </a:xfrm>
      </p:grpSpPr>
      <p:pic>
        <p:nvPicPr>
          <p:cNvPr id="20" name="Picture 19"/>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34" name="TextBox 33"/>
          <p:cNvSpPr txBox="1"/>
          <p:nvPr userDrawn="1"/>
        </p:nvSpPr>
        <p:spPr>
          <a:xfrm>
            <a:off x="644691" y="3060488"/>
            <a:ext cx="2437270" cy="646331"/>
          </a:xfrm>
          <a:prstGeom prst="rect">
            <a:avLst/>
          </a:prstGeom>
          <a:noFill/>
        </p:spPr>
        <p:txBody>
          <a:bodyPr wrap="none" rtlCol="0">
            <a:spAutoFit/>
          </a:bodyPr>
          <a:lstStyle/>
          <a:p>
            <a:r>
              <a:rPr lang="en-US" sz="3600" dirty="0" smtClean="0">
                <a:solidFill>
                  <a:srgbClr val="FFFFFF"/>
                </a:solidFill>
                <a:latin typeface="+mj-lt"/>
              </a:rPr>
              <a:t>Thank you.</a:t>
            </a:r>
            <a:endParaRPr lang="en-US" sz="3600" dirty="0">
              <a:solidFill>
                <a:srgbClr val="FFFFFF"/>
              </a:solidFill>
              <a:latin typeface="+mj-lt"/>
            </a:endParaRPr>
          </a:p>
        </p:txBody>
      </p:sp>
      <p:pic>
        <p:nvPicPr>
          <p:cNvPr id="21"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669746" y="3078070"/>
            <a:ext cx="3669899" cy="61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iterate type="lt">
                                    <p:tmPct val="6250"/>
                                  </p:iterate>
                                  <p:childTnLst>
                                    <p:set>
                                      <p:cBhvr>
                                        <p:cTn id="6" dur="1" fill="hold">
                                          <p:stCondLst>
                                            <p:cond delay="0"/>
                                          </p:stCondLst>
                                        </p:cTn>
                                        <p:tgtEl>
                                          <p:spTgt spid="34"/>
                                        </p:tgtEl>
                                        <p:attrNameLst>
                                          <p:attrName>style.visibility</p:attrName>
                                        </p:attrNameLst>
                                      </p:cBhvr>
                                      <p:to>
                                        <p:strVal val="visible"/>
                                      </p:to>
                                    </p:set>
                                    <p:animEffect transition="in" filter="fade">
                                      <p:cBhvr>
                                        <p:cTn id="7" dur="1000"/>
                                        <p:tgtEl>
                                          <p:spTgt spid="34"/>
                                        </p:tgtEl>
                                      </p:cBhvr>
                                    </p:animEffect>
                                  </p:childTnLst>
                                </p:cTn>
                              </p:par>
                              <p:par>
                                <p:cTn id="8" presetID="10" presetClass="entr" presetSubtype="0" fill="hold" nodeType="withEffect">
                                  <p:stCondLst>
                                    <p:cond delay="75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lternate Title Slide">
    <p:spTree>
      <p:nvGrpSpPr>
        <p:cNvPr id="1" name=""/>
        <p:cNvGrpSpPr/>
        <p:nvPr/>
      </p:nvGrpSpPr>
      <p:grpSpPr>
        <a:xfrm>
          <a:off x="0" y="0"/>
          <a:ext cx="0" cy="0"/>
          <a:chOff x="0" y="0"/>
          <a:chExt cx="0" cy="0"/>
        </a:xfrm>
      </p:grpSpPr>
      <p:sp>
        <p:nvSpPr>
          <p:cNvPr id="50" name="Title 1"/>
          <p:cNvSpPr>
            <a:spLocks noGrp="1"/>
          </p:cNvSpPr>
          <p:nvPr>
            <p:ph type="ctrTitle" hasCustomPrompt="1"/>
          </p:nvPr>
        </p:nvSpPr>
        <p:spPr>
          <a:xfrm>
            <a:off x="221393" y="1248229"/>
            <a:ext cx="8112125" cy="2907239"/>
          </a:xfrm>
        </p:spPr>
        <p:txBody>
          <a:bodyPr/>
          <a:lstStyle>
            <a:lvl1pPr marL="0" indent="0" algn="l" defTabSz="914400" rtl="0" eaLnBrk="1" latinLnBrk="0" hangingPunct="1">
              <a:lnSpc>
                <a:spcPct val="85000"/>
              </a:lnSpc>
              <a:spcBef>
                <a:spcPct val="0"/>
              </a:spcBef>
              <a:buClr>
                <a:schemeClr val="tx1"/>
              </a:buClr>
              <a:buFont typeface="Ciscolight" pitchFamily="2" charset="0"/>
              <a:buNone/>
              <a:defRPr lang="en-US" sz="60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r>
              <a:rPr lang="en-US" dirty="0" smtClean="0"/>
              <a:t>Presentation </a:t>
            </a:r>
            <a:br>
              <a:rPr lang="en-US" dirty="0" smtClean="0"/>
            </a:br>
            <a:r>
              <a:rPr lang="en-US" dirty="0" smtClean="0"/>
              <a:t>Title Goes Here</a:t>
            </a:r>
            <a:endParaRPr lang="en-US" dirty="0"/>
          </a:p>
        </p:txBody>
      </p:sp>
    </p:spTree>
    <p:extLst>
      <p:ext uri="{BB962C8B-B14F-4D97-AF65-F5344CB8AC3E}">
        <p14:creationId xmlns:p14="http://schemas.microsoft.com/office/powerpoint/2010/main" val="477931373"/>
      </p:ext>
    </p:extLst>
  </p:cSld>
  <p:clrMapOvr>
    <a:masterClrMapping/>
  </p:clrMapOvr>
  <p:transition>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Segue">
    <p:spTree>
      <p:nvGrpSpPr>
        <p:cNvPr id="1" name=""/>
        <p:cNvGrpSpPr/>
        <p:nvPr/>
      </p:nvGrpSpPr>
      <p:grpSpPr>
        <a:xfrm>
          <a:off x="0" y="0"/>
          <a:ext cx="0" cy="0"/>
          <a:chOff x="0" y="0"/>
          <a:chExt cx="0" cy="0"/>
        </a:xfrm>
      </p:grpSpPr>
      <p:pic>
        <p:nvPicPr>
          <p:cNvPr id="12" name="Picture 11"/>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333376" y="4712451"/>
            <a:ext cx="8477250" cy="1828800"/>
          </a:xfrm>
          <a:prstGeom prst="rect">
            <a:avLst/>
          </a:prstGeom>
        </p:spPr>
      </p:pic>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21393" y="399142"/>
            <a:ext cx="8548802" cy="4134758"/>
          </a:xfrm>
        </p:spPr>
        <p:txBody>
          <a:bodyPr/>
          <a:lstStyle>
            <a:lvl1pPr algn="l" defTabSz="914400" rtl="0" eaLnBrk="1" latinLnBrk="0" hangingPunct="1">
              <a:lnSpc>
                <a:spcPct val="85000"/>
              </a:lnSpc>
              <a:spcBef>
                <a:spcPct val="0"/>
              </a:spcBef>
              <a:buNone/>
              <a:defRPr lang="en-US" sz="54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Segue Title Here</a:t>
            </a:r>
            <a:endParaRPr lang="en-US" dirty="0"/>
          </a:p>
        </p:txBody>
      </p:sp>
      <p:sp>
        <p:nvSpPr>
          <p:cNvPr id="47"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24" name="Rectangle 5"/>
          <p:cNvSpPr>
            <a:spLocks noChangeArrowheads="1"/>
          </p:cNvSpPr>
          <p:nvPr userDrawn="1"/>
        </p:nvSpPr>
        <p:spPr bwMode="ltGray">
          <a:xfrm>
            <a:off x="7763787" y="6584512"/>
            <a:ext cx="592251" cy="175257"/>
          </a:xfrm>
          <a:prstGeom prst="rect">
            <a:avLst/>
          </a:prstGeom>
          <a:noFill/>
          <a:ln w="9525">
            <a:noFill/>
            <a:miter lim="800000"/>
            <a:headEnd/>
            <a:tailEnd/>
          </a:ln>
          <a:effectLst/>
        </p:spPr>
        <p:txBody>
          <a:bodyPr wrap="none" lIns="82124" tIns="41061" rIns="82124" bIns="41061" anchor="b">
            <a:spAutoFit/>
          </a:bodyPr>
          <a:lstStyle/>
          <a:p>
            <a:pPr marL="0" algn="l"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marL="0" algn="l" defTabSz="814388" rtl="0" eaLnBrk="1" latinLnBrk="0" hangingPunct="1">
              <a:lnSpc>
                <a:spcPct val="100000"/>
              </a:lnSpc>
            </a:pPr>
            <a:r>
              <a:rPr lang="en-US" sz="600" kern="1200" dirty="0" smtClean="0">
                <a:solidFill>
                  <a:srgbClr val="808080"/>
                </a:solidFill>
                <a:latin typeface="+mj-lt"/>
                <a:ea typeface="+mn-ea"/>
                <a:cs typeface="+mn-cs"/>
              </a:rPr>
              <a:t>© 2013 Cisco and/or its affiliates. All rights reserved.</a:t>
            </a:r>
            <a:endParaRPr lang="en-US" sz="600" kern="1200" dirty="0">
              <a:solidFill>
                <a:srgbClr val="808080"/>
              </a:solidFill>
              <a:latin typeface="+mj-lt"/>
              <a:ea typeface="+mn-ea"/>
              <a:cs typeface="+mn-cs"/>
            </a:endParaRPr>
          </a:p>
        </p:txBody>
      </p:sp>
      <p:sp>
        <p:nvSpPr>
          <p:cNvPr id="9"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Segue 2">
    <p:spTree>
      <p:nvGrpSpPr>
        <p:cNvPr id="1" name=""/>
        <p:cNvGrpSpPr/>
        <p:nvPr/>
      </p:nvGrpSpPr>
      <p:grpSpPr>
        <a:xfrm>
          <a:off x="0" y="0"/>
          <a:ext cx="0" cy="0"/>
          <a:chOff x="0" y="0"/>
          <a:chExt cx="0" cy="0"/>
        </a:xfrm>
      </p:grpSpPr>
      <p:pic>
        <p:nvPicPr>
          <p:cNvPr id="9" name="Picture 8"/>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333376" y="4696378"/>
            <a:ext cx="8477250" cy="1844873"/>
          </a:xfrm>
          <a:prstGeom prst="rect">
            <a:avLst/>
          </a:prstGeom>
        </p:spPr>
      </p:pic>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21393" y="399142"/>
            <a:ext cx="8548802" cy="4134758"/>
          </a:xfrm>
        </p:spPr>
        <p:txBody>
          <a:bodyPr/>
          <a:lstStyle>
            <a:lvl1pPr algn="l" defTabSz="914400" rtl="0" eaLnBrk="1" latinLnBrk="0" hangingPunct="1">
              <a:lnSpc>
                <a:spcPct val="85000"/>
              </a:lnSpc>
              <a:spcBef>
                <a:spcPct val="0"/>
              </a:spcBef>
              <a:buNone/>
              <a:defRPr lang="en-US" sz="54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Segue Title Here</a:t>
            </a:r>
            <a:endParaRPr lang="en-US" dirty="0"/>
          </a:p>
        </p:txBody>
      </p:sp>
      <p:sp>
        <p:nvSpPr>
          <p:cNvPr id="47"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24" name="Rectangle 5"/>
          <p:cNvSpPr>
            <a:spLocks noChangeArrowheads="1"/>
          </p:cNvSpPr>
          <p:nvPr userDrawn="1"/>
        </p:nvSpPr>
        <p:spPr bwMode="ltGray">
          <a:xfrm>
            <a:off x="7763787" y="6584512"/>
            <a:ext cx="592251" cy="175257"/>
          </a:xfrm>
          <a:prstGeom prst="rect">
            <a:avLst/>
          </a:prstGeom>
        </p:spPr>
        <p:txBody>
          <a:bodyPr wrap="none" lIns="82124" tIns="41061" rIns="82124" bIns="41061" anchor="b">
            <a:spAutoFit/>
          </a:bodyPr>
          <a:lstStyle/>
          <a:p>
            <a:pPr marL="0" algn="l"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10" name="Rectangle 4"/>
          <p:cNvSpPr>
            <a:spLocks noChangeArrowheads="1"/>
          </p:cNvSpPr>
          <p:nvPr userDrawn="1"/>
        </p:nvSpPr>
        <p:spPr bwMode="ltGray">
          <a:xfrm>
            <a:off x="251373" y="6586246"/>
            <a:ext cx="3420515" cy="175257"/>
          </a:xfrm>
          <a:prstGeom prst="rect">
            <a:avLst/>
          </a:prstGeom>
        </p:spPr>
        <p:txBody>
          <a:bodyPr wrap="square" lIns="82124" tIns="41061" rIns="82124" bIns="41061" anchor="b" anchorCtr="0">
            <a:spAutoFit/>
          </a:bodyPr>
          <a:lstStyle/>
          <a:p>
            <a:pPr marL="0" algn="l" defTabSz="814388" rtl="0" eaLnBrk="1" latinLnBrk="0" hangingPunct="1">
              <a:lnSpc>
                <a:spcPct val="100000"/>
              </a:lnSpc>
            </a:pPr>
            <a:r>
              <a:rPr lang="en-US" sz="600" kern="1200" dirty="0" smtClean="0">
                <a:solidFill>
                  <a:srgbClr val="808080"/>
                </a:solidFill>
                <a:latin typeface="+mj-lt"/>
                <a:ea typeface="+mn-ea"/>
                <a:cs typeface="+mn-cs"/>
              </a:rPr>
              <a:t>© 2013 Cisco and/or its affiliates. All rights reserved.</a:t>
            </a:r>
            <a:endParaRPr lang="en-US" sz="600" kern="1200" dirty="0">
              <a:solidFill>
                <a:srgbClr val="808080"/>
              </a:solidFill>
              <a:latin typeface="+mj-lt"/>
              <a:ea typeface="+mn-ea"/>
              <a:cs typeface="+mn-cs"/>
            </a:endParaRPr>
          </a:p>
        </p:txBody>
      </p:sp>
      <p:sp>
        <p:nvSpPr>
          <p:cNvPr id="12"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extLst>
      <p:ext uri="{BB962C8B-B14F-4D97-AF65-F5344CB8AC3E}">
        <p14:creationId xmlns:p14="http://schemas.microsoft.com/office/powerpoint/2010/main" val="1665715276"/>
      </p:ext>
    </p:extLst>
  </p:cSld>
  <p:clrMapOvr>
    <a:masterClrMapping/>
  </p:clrMapOvr>
  <p:transition>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 Segue 3">
    <p:spTree>
      <p:nvGrpSpPr>
        <p:cNvPr id="1" name=""/>
        <p:cNvGrpSpPr/>
        <p:nvPr/>
      </p:nvGrpSpPr>
      <p:grpSpPr>
        <a:xfrm>
          <a:off x="0" y="0"/>
          <a:ext cx="0" cy="0"/>
          <a:chOff x="0" y="0"/>
          <a:chExt cx="0" cy="0"/>
        </a:xfrm>
      </p:grpSpPr>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21393" y="399142"/>
            <a:ext cx="8548802" cy="4134758"/>
          </a:xfrm>
        </p:spPr>
        <p:txBody>
          <a:bodyPr/>
          <a:lstStyle>
            <a:lvl1pPr algn="l" defTabSz="914400" rtl="0" eaLnBrk="1" latinLnBrk="0" hangingPunct="1">
              <a:lnSpc>
                <a:spcPct val="85000"/>
              </a:lnSpc>
              <a:spcBef>
                <a:spcPct val="0"/>
              </a:spcBef>
              <a:buNone/>
              <a:defRPr lang="en-US" sz="54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Segue Title Here</a:t>
            </a:r>
            <a:endParaRPr lang="en-US" dirty="0"/>
          </a:p>
        </p:txBody>
      </p:sp>
      <p:sp>
        <p:nvSpPr>
          <p:cNvPr id="47"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24" name="Rectangle 5"/>
          <p:cNvSpPr>
            <a:spLocks noChangeArrowheads="1"/>
          </p:cNvSpPr>
          <p:nvPr userDrawn="1"/>
        </p:nvSpPr>
        <p:spPr bwMode="ltGray">
          <a:xfrm>
            <a:off x="7763787" y="6584512"/>
            <a:ext cx="592251" cy="175257"/>
          </a:xfrm>
          <a:prstGeom prst="rect">
            <a:avLst/>
          </a:prstGeom>
          <a:noFill/>
          <a:ln w="9525">
            <a:noFill/>
            <a:miter lim="800000"/>
            <a:headEnd/>
            <a:tailEnd/>
          </a:ln>
          <a:effectLst/>
        </p:spPr>
        <p:txBody>
          <a:bodyPr wrap="none" lIns="82124" tIns="41061" rIns="82124" bIns="41061" anchor="b">
            <a:spAutoFit/>
          </a:bodyPr>
          <a:lstStyle/>
          <a:p>
            <a:pPr marL="0" algn="l"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marL="0" algn="l" defTabSz="814388" rtl="0" eaLnBrk="1" latinLnBrk="0" hangingPunct="1">
              <a:lnSpc>
                <a:spcPct val="100000"/>
              </a:lnSpc>
            </a:pPr>
            <a:r>
              <a:rPr lang="en-US" sz="600" kern="1200" dirty="0" smtClean="0">
                <a:solidFill>
                  <a:srgbClr val="808080"/>
                </a:solidFill>
                <a:latin typeface="+mj-lt"/>
                <a:ea typeface="+mn-ea"/>
                <a:cs typeface="+mn-cs"/>
              </a:rPr>
              <a:t>© 2013 Cisco and/or its affiliates. All rights reserved.</a:t>
            </a:r>
            <a:endParaRPr lang="en-US" sz="600" kern="1200" dirty="0">
              <a:solidFill>
                <a:srgbClr val="808080"/>
              </a:solidFill>
              <a:latin typeface="+mj-lt"/>
              <a:ea typeface="+mn-ea"/>
              <a:cs typeface="+mn-cs"/>
            </a:endParaRPr>
          </a:p>
        </p:txBody>
      </p:sp>
      <p:pic>
        <p:nvPicPr>
          <p:cNvPr id="12" name="Picture 11"/>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33375" y="6380780"/>
            <a:ext cx="8477250" cy="160471"/>
          </a:xfrm>
          <a:prstGeom prst="rect">
            <a:avLst/>
          </a:prstGeom>
          <a:noFill/>
        </p:spPr>
      </p:pic>
      <p:sp>
        <p:nvSpPr>
          <p:cNvPr id="9"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extLst>
      <p:ext uri="{BB962C8B-B14F-4D97-AF65-F5344CB8AC3E}">
        <p14:creationId xmlns:p14="http://schemas.microsoft.com/office/powerpoint/2010/main" val="2987243975"/>
      </p:ext>
    </p:extLst>
  </p:cSld>
  <p:clrMapOvr>
    <a:masterClrMapping/>
  </p:clrMapOvr>
  <p:transition>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432215"/>
            <a:ext cx="8588861" cy="838200"/>
          </a:xfrm>
        </p:spPr>
        <p:txBody>
          <a:bodyPr/>
          <a:lstStyle>
            <a:lvl1pPr>
              <a:defRPr/>
            </a:lvl1pPr>
          </a:lstStyle>
          <a:p>
            <a:r>
              <a:rPr lang="en-US" dirty="0" smtClean="0"/>
              <a:t>Slide Title Goes Here</a:t>
            </a:r>
            <a:endParaRPr lang="en-US" dirty="0"/>
          </a:p>
        </p:txBody>
      </p:sp>
      <p:sp>
        <p:nvSpPr>
          <p:cNvPr id="4" name="Text Placeholder 3"/>
          <p:cNvSpPr>
            <a:spLocks noGrp="1"/>
          </p:cNvSpPr>
          <p:nvPr>
            <p:ph type="body" sz="quarter" idx="10" hasCustomPrompt="1"/>
          </p:nvPr>
        </p:nvSpPr>
        <p:spPr>
          <a:xfrm>
            <a:off x="228600" y="1344168"/>
            <a:ext cx="8577072" cy="4965192"/>
          </a:xfrm>
        </p:spPr>
        <p:txBody>
          <a:bodyPr vert="horz" lIns="91440" tIns="45720" rIns="91440" bIns="4572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065548096"/>
      </p:ext>
    </p:extLst>
  </p:cSld>
  <p:clrMapOvr>
    <a:masterClrMapping/>
  </p:clrMapOvr>
  <p:transition>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_Heavy Text">
    <p:spTree>
      <p:nvGrpSpPr>
        <p:cNvPr id="1" name=""/>
        <p:cNvGrpSpPr/>
        <p:nvPr/>
      </p:nvGrpSpPr>
      <p:grpSpPr>
        <a:xfrm>
          <a:off x="0" y="0"/>
          <a:ext cx="0" cy="0"/>
          <a:chOff x="0" y="0"/>
          <a:chExt cx="0" cy="0"/>
        </a:xfrm>
      </p:grpSpPr>
      <p:sp>
        <p:nvSpPr>
          <p:cNvPr id="5" name="Text Placeholder 3"/>
          <p:cNvSpPr>
            <a:spLocks noGrp="1"/>
          </p:cNvSpPr>
          <p:nvPr>
            <p:ph type="body" sz="quarter" idx="11"/>
          </p:nvPr>
        </p:nvSpPr>
        <p:spPr>
          <a:xfrm>
            <a:off x="4706781" y="1339745"/>
            <a:ext cx="4122425" cy="4965700"/>
          </a:xfrm>
        </p:spPr>
        <p:txBody>
          <a:bodyPr>
            <a:normAutofit/>
          </a:bodyPr>
          <a:lstStyle>
            <a:lvl1pPr algn="l" defTabSz="914400" rtl="0" eaLnBrk="1" latinLnBrk="0" hangingPunct="1">
              <a:lnSpc>
                <a:spcPct val="95000"/>
              </a:lnSpc>
              <a:spcBef>
                <a:spcPts val="1480"/>
              </a:spcBef>
              <a:defRPr lang="en-US" sz="1800" kern="1200" dirty="0" smtClean="0">
                <a:solidFill>
                  <a:srgbClr val="435153"/>
                </a:solidFill>
                <a:latin typeface="+mj-lt"/>
                <a:ea typeface="+mn-ea"/>
                <a:cs typeface="+mn-cs"/>
              </a:defRPr>
            </a:lvl1pPr>
            <a:lvl2pPr algn="l" defTabSz="914400" rtl="0" eaLnBrk="1" latinLnBrk="0" hangingPunct="1">
              <a:lnSpc>
                <a:spcPct val="95000"/>
              </a:lnSpc>
              <a:spcBef>
                <a:spcPts val="600"/>
              </a:spcBef>
              <a:defRPr lang="en-US" sz="1400" kern="1200" dirty="0" smtClean="0">
                <a:solidFill>
                  <a:srgbClr val="435153"/>
                </a:solidFill>
                <a:latin typeface="+mj-lt"/>
                <a:ea typeface="+mn-ea"/>
                <a:cs typeface="+mn-cs"/>
              </a:defRPr>
            </a:lvl2pPr>
            <a:lvl3pPr marL="569912" indent="0" algn="l" defTabSz="914400" rtl="0" eaLnBrk="1" latinLnBrk="0" hangingPunct="1">
              <a:lnSpc>
                <a:spcPct val="95000"/>
              </a:lnSpc>
              <a:defRPr lang="en-US" sz="1400" kern="1200" dirty="0" smtClean="0">
                <a:solidFill>
                  <a:srgbClr val="435153"/>
                </a:solidFill>
                <a:latin typeface="+mj-lt"/>
                <a:ea typeface="+mn-ea"/>
                <a:cs typeface="+mn-cs"/>
              </a:defRPr>
            </a:lvl3pPr>
            <a:lvl4pPr algn="l" defTabSz="914400" rtl="0" eaLnBrk="1" latinLnBrk="0" hangingPunct="1">
              <a:lnSpc>
                <a:spcPct val="95000"/>
              </a:lnSpc>
              <a:defRPr lang="en-US" sz="1400" kern="1200" dirty="0" smtClean="0">
                <a:solidFill>
                  <a:srgbClr val="435153"/>
                </a:solidFill>
                <a:latin typeface="+mj-lt"/>
                <a:ea typeface="+mn-ea"/>
                <a:cs typeface="+mn-cs"/>
              </a:defRPr>
            </a:lvl4pPr>
            <a:lvl5pPr algn="l" defTabSz="914400" rtl="0" eaLnBrk="1" latinLnBrk="0" hangingPunct="1">
              <a:lnSpc>
                <a:spcPct val="95000"/>
              </a:lnSpc>
              <a:defRPr lang="en-US" sz="1400" kern="1200" dirty="0">
                <a:solidFill>
                  <a:srgbClr val="435153"/>
                </a:solidFill>
                <a:latin typeface="+mj-lt"/>
                <a:ea typeface="+mn-ea"/>
                <a:cs typeface="+mn-c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Placeholder 1"/>
          <p:cNvSpPr>
            <a:spLocks noGrp="1"/>
          </p:cNvSpPr>
          <p:nvPr>
            <p:ph type="title"/>
          </p:nvPr>
        </p:nvSpPr>
        <p:spPr>
          <a:xfrm>
            <a:off x="229702" y="432215"/>
            <a:ext cx="8588861" cy="838200"/>
          </a:xfrm>
          <a:prstGeom prst="rect">
            <a:avLst/>
          </a:prstGeom>
        </p:spPr>
        <p:txBody>
          <a:bodyPr vert="horz" lIns="82296" tIns="45720" rIns="82296" bIns="45720" rtlCol="0" anchor="b" anchorCtr="0">
            <a:noAutofit/>
          </a:bodyPr>
          <a:lstStyle/>
          <a:p>
            <a:pPr lvl="0" algn="l" defTabSz="914400" rtl="0" eaLnBrk="1" latinLnBrk="0" hangingPunct="1">
              <a:lnSpc>
                <a:spcPct val="80000"/>
              </a:lnSpc>
              <a:spcBef>
                <a:spcPct val="0"/>
              </a:spcBef>
              <a:buNone/>
            </a:pPr>
            <a:r>
              <a:rPr lang="en-US" dirty="0" smtClean="0"/>
              <a:t>Click to edit Master title style</a:t>
            </a:r>
            <a:endParaRPr lang="en-US" dirty="0"/>
          </a:p>
        </p:txBody>
      </p:sp>
      <p:sp>
        <p:nvSpPr>
          <p:cNvPr id="8" name="Text Placeholder 3"/>
          <p:cNvSpPr>
            <a:spLocks noGrp="1"/>
          </p:cNvSpPr>
          <p:nvPr>
            <p:ph type="body" sz="quarter" idx="12"/>
          </p:nvPr>
        </p:nvSpPr>
        <p:spPr>
          <a:xfrm>
            <a:off x="229702" y="1339745"/>
            <a:ext cx="4122425" cy="4965700"/>
          </a:xfrm>
        </p:spPr>
        <p:txBody>
          <a:bodyPr>
            <a:normAutofit/>
          </a:bodyPr>
          <a:lstStyle>
            <a:lvl1pPr algn="l" defTabSz="914400" rtl="0" eaLnBrk="1" latinLnBrk="0" hangingPunct="1">
              <a:lnSpc>
                <a:spcPct val="95000"/>
              </a:lnSpc>
              <a:spcBef>
                <a:spcPts val="1480"/>
              </a:spcBef>
              <a:defRPr lang="en-US" sz="1800" kern="1200" dirty="0" smtClean="0">
                <a:solidFill>
                  <a:srgbClr val="435153"/>
                </a:solidFill>
                <a:latin typeface="+mj-lt"/>
                <a:ea typeface="+mn-ea"/>
                <a:cs typeface="+mn-cs"/>
              </a:defRPr>
            </a:lvl1pPr>
            <a:lvl2pPr algn="l" defTabSz="914400" rtl="0" eaLnBrk="1" latinLnBrk="0" hangingPunct="1">
              <a:lnSpc>
                <a:spcPct val="95000"/>
              </a:lnSpc>
              <a:spcBef>
                <a:spcPts val="600"/>
              </a:spcBef>
              <a:defRPr lang="en-US" sz="1400" kern="1200" dirty="0" smtClean="0">
                <a:solidFill>
                  <a:srgbClr val="435153"/>
                </a:solidFill>
                <a:latin typeface="+mj-lt"/>
                <a:ea typeface="+mn-ea"/>
                <a:cs typeface="+mn-cs"/>
              </a:defRPr>
            </a:lvl2pPr>
            <a:lvl3pPr marL="569912" indent="0" algn="l" defTabSz="914400" rtl="0" eaLnBrk="1" latinLnBrk="0" hangingPunct="1">
              <a:lnSpc>
                <a:spcPct val="95000"/>
              </a:lnSpc>
              <a:defRPr lang="en-US" sz="1400" kern="1200" dirty="0" smtClean="0">
                <a:solidFill>
                  <a:srgbClr val="435153"/>
                </a:solidFill>
                <a:latin typeface="+mj-lt"/>
                <a:ea typeface="+mn-ea"/>
                <a:cs typeface="+mn-cs"/>
              </a:defRPr>
            </a:lvl3pPr>
            <a:lvl4pPr algn="l" defTabSz="914400" rtl="0" eaLnBrk="1" latinLnBrk="0" hangingPunct="1">
              <a:lnSpc>
                <a:spcPct val="95000"/>
              </a:lnSpc>
              <a:defRPr lang="en-US" sz="1400" kern="1200" dirty="0" smtClean="0">
                <a:solidFill>
                  <a:srgbClr val="435153"/>
                </a:solidFill>
                <a:latin typeface="+mj-lt"/>
                <a:ea typeface="+mn-ea"/>
                <a:cs typeface="+mn-cs"/>
              </a:defRPr>
            </a:lvl4pPr>
            <a:lvl5pPr algn="l" defTabSz="914400" rtl="0" eaLnBrk="1" latinLnBrk="0" hangingPunct="1">
              <a:lnSpc>
                <a:spcPct val="95000"/>
              </a:lnSpc>
              <a:defRPr lang="en-US" sz="1400" kern="1200" dirty="0">
                <a:solidFill>
                  <a:srgbClr val="435153"/>
                </a:solidFill>
                <a:latin typeface="+mj-lt"/>
                <a:ea typeface="+mn-ea"/>
                <a:cs typeface="+mn-c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image" Target="../media/image1.jpeg"/><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36" cstate="screen">
            <a:extLst>
              <a:ext uri="{28A0092B-C50C-407E-A947-70E740481C1C}">
                <a14:useLocalDpi xmlns:a14="http://schemas.microsoft.com/office/drawing/2010/main"/>
              </a:ext>
            </a:extLst>
          </a:blip>
          <a:srcRect/>
          <a:stretch/>
        </p:blipFill>
        <p:spPr>
          <a:xfrm>
            <a:off x="333375" y="6380780"/>
            <a:ext cx="8477250" cy="160471"/>
          </a:xfrm>
          <a:prstGeom prst="rect">
            <a:avLst/>
          </a:prstGeom>
          <a:noFill/>
        </p:spPr>
      </p:pic>
      <p:sp>
        <p:nvSpPr>
          <p:cNvPr id="2" name="Title Placeholder 1"/>
          <p:cNvSpPr>
            <a:spLocks noGrp="1"/>
          </p:cNvSpPr>
          <p:nvPr>
            <p:ph type="title"/>
          </p:nvPr>
        </p:nvSpPr>
        <p:spPr>
          <a:xfrm>
            <a:off x="229702" y="432215"/>
            <a:ext cx="8588861" cy="838200"/>
          </a:xfrm>
          <a:prstGeom prst="rect">
            <a:avLst/>
          </a:prstGeom>
        </p:spPr>
        <p:txBody>
          <a:bodyPr vert="horz" lIns="82296" tIns="45720" rIns="82296" bIns="45720" rtlCol="0" anchor="b" anchorCtr="0">
            <a:noAutofit/>
          </a:bodyPr>
          <a:lstStyle/>
          <a:p>
            <a:pPr lvl="0" algn="l" defTabSz="914400" rtl="0" eaLnBrk="1" latinLnBrk="0" hangingPunct="1">
              <a:lnSpc>
                <a:spcPct val="80000"/>
              </a:lnSpc>
              <a:spcBef>
                <a:spcPct val="0"/>
              </a:spcBef>
              <a:buNone/>
            </a:pPr>
            <a:r>
              <a:rPr lang="en-US" dirty="0" smtClean="0"/>
              <a:t>Slide Title Goes Here</a:t>
            </a:r>
            <a:endParaRPr lang="en-US" dirty="0"/>
          </a:p>
        </p:txBody>
      </p:sp>
      <p:sp>
        <p:nvSpPr>
          <p:cNvPr id="3" name="Text Placeholder 2"/>
          <p:cNvSpPr>
            <a:spLocks noGrp="1"/>
          </p:cNvSpPr>
          <p:nvPr>
            <p:ph type="body" idx="1"/>
          </p:nvPr>
        </p:nvSpPr>
        <p:spPr>
          <a:xfrm>
            <a:off x="229702" y="1339745"/>
            <a:ext cx="8577072" cy="4965699"/>
          </a:xfrm>
          <a:prstGeom prst="rect">
            <a:avLst/>
          </a:prstGeom>
        </p:spPr>
        <p:txBody>
          <a:bodyPr vert="horz" lIns="91440" tIns="45720" rIns="91440" bIns="45720" rtlCol="0">
            <a:noAutofit/>
          </a:body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Rectangle 4"/>
          <p:cNvSpPr>
            <a:spLocks noChangeArrowheads="1"/>
          </p:cNvSpPr>
          <p:nvPr/>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808080"/>
                </a:solidFill>
                <a:latin typeface="+mj-lt"/>
              </a:rPr>
              <a:t>© 2013 Cisco and/or its affiliates. All rights reserved.</a:t>
            </a:r>
            <a:endParaRPr lang="en-US" sz="600" dirty="0">
              <a:solidFill>
                <a:srgbClr val="808080"/>
              </a:solidFill>
              <a:latin typeface="+mj-lt"/>
            </a:endParaRPr>
          </a:p>
        </p:txBody>
      </p:sp>
      <p:sp>
        <p:nvSpPr>
          <p:cNvPr id="11" name="Rectangle 5"/>
          <p:cNvSpPr>
            <a:spLocks noChangeArrowheads="1"/>
          </p:cNvSpPr>
          <p:nvPr/>
        </p:nvSpPr>
        <p:spPr bwMode="ltGray">
          <a:xfrm>
            <a:off x="7983399" y="6584512"/>
            <a:ext cx="592251" cy="175257"/>
          </a:xfrm>
          <a:prstGeom prst="rect">
            <a:avLst/>
          </a:prstGeom>
          <a:noFill/>
          <a:ln w="9525">
            <a:noFill/>
            <a:miter lim="800000"/>
            <a:headEnd/>
            <a:tailEnd/>
          </a:ln>
          <a:effectLst/>
        </p:spPr>
        <p:txBody>
          <a:bodyPr wrap="none" lIns="82124" tIns="41061" rIns="82124" bIns="41061" anchor="b">
            <a:spAutoFit/>
          </a:bodyPr>
          <a:lstStyle/>
          <a:p>
            <a:pPr algn="r" defTabSz="814388">
              <a:lnSpc>
                <a:spcPct val="100000"/>
              </a:lnSpc>
            </a:pPr>
            <a:r>
              <a:rPr lang="en-US" sz="600" dirty="0">
                <a:solidFill>
                  <a:srgbClr val="808080"/>
                </a:solidFill>
                <a:latin typeface="+mj-lt"/>
              </a:rPr>
              <a:t>Cisco </a:t>
            </a:r>
            <a:r>
              <a:rPr lang="en-US" sz="600" dirty="0" smtClean="0">
                <a:solidFill>
                  <a:srgbClr val="808080"/>
                </a:solidFill>
                <a:latin typeface="+mj-lt"/>
              </a:rPr>
              <a:t>Public</a:t>
            </a:r>
            <a:endParaRPr lang="en-US" sz="600" dirty="0">
              <a:solidFill>
                <a:srgbClr val="808080"/>
              </a:solidFill>
              <a:latin typeface="+mj-lt"/>
            </a:endParaRPr>
          </a:p>
        </p:txBody>
      </p:sp>
      <p:sp>
        <p:nvSpPr>
          <p:cNvPr id="9" name="Rectangle 7"/>
          <p:cNvSpPr>
            <a:spLocks noChangeArrowheads="1"/>
          </p:cNvSpPr>
          <p:nvPr/>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cSld>
  <p:clrMap bg1="lt1" tx1="dk1" bg2="lt2" tx2="dk2" accent1="accent1" accent2="accent2" accent3="accent3" accent4="accent4" accent5="accent5" accent6="accent6" hlink="hlink" folHlink="folHlink"/>
  <p:sldLayoutIdLst>
    <p:sldLayoutId id="2147483898" r:id="rId1"/>
    <p:sldLayoutId id="2147483930" r:id="rId2"/>
    <p:sldLayoutId id="2147483929" r:id="rId3"/>
    <p:sldLayoutId id="2147483937" r:id="rId4"/>
    <p:sldLayoutId id="2147483900" r:id="rId5"/>
    <p:sldLayoutId id="2147483931" r:id="rId6"/>
    <p:sldLayoutId id="2147483932" r:id="rId7"/>
    <p:sldLayoutId id="2147483933" r:id="rId8"/>
    <p:sldLayoutId id="2147483902" r:id="rId9"/>
    <p:sldLayoutId id="2147483903" r:id="rId10"/>
    <p:sldLayoutId id="2147483935" r:id="rId11"/>
    <p:sldLayoutId id="2147483905" r:id="rId12"/>
    <p:sldLayoutId id="2147483906" r:id="rId13"/>
    <p:sldLayoutId id="2147483907" r:id="rId14"/>
    <p:sldLayoutId id="2147483908" r:id="rId15"/>
    <p:sldLayoutId id="2147483909" r:id="rId16"/>
    <p:sldLayoutId id="2147483910" r:id="rId17"/>
    <p:sldLayoutId id="2147483913" r:id="rId18"/>
    <p:sldLayoutId id="2147483911" r:id="rId19"/>
    <p:sldLayoutId id="2147483912" r:id="rId20"/>
    <p:sldLayoutId id="2147483914" r:id="rId21"/>
    <p:sldLayoutId id="2147483915" r:id="rId22"/>
    <p:sldLayoutId id="2147483916" r:id="rId23"/>
    <p:sldLayoutId id="2147483917" r:id="rId24"/>
    <p:sldLayoutId id="2147483918" r:id="rId25"/>
    <p:sldLayoutId id="2147483919" r:id="rId26"/>
    <p:sldLayoutId id="2147483921" r:id="rId27"/>
    <p:sldLayoutId id="2147483922" r:id="rId28"/>
    <p:sldLayoutId id="2147483936" r:id="rId29"/>
    <p:sldLayoutId id="2147483923" r:id="rId30"/>
    <p:sldLayoutId id="2147483924" r:id="rId31"/>
    <p:sldLayoutId id="2147483925" r:id="rId32"/>
    <p:sldLayoutId id="2147483926" r:id="rId33"/>
    <p:sldLayoutId id="2147483927" r:id="rId34"/>
  </p:sldLayoutIdLst>
  <p:transition>
    <p:wipe dir="r"/>
  </p:transition>
  <p:timing>
    <p:tnLst>
      <p:par>
        <p:cTn id="1" dur="indefinite" restart="never" nodeType="tmRoot"/>
      </p:par>
    </p:tnLst>
  </p:timing>
  <p:txStyles>
    <p:title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p:titleStyle>
    <p:bodyStyle>
      <a:lvl1pPr marL="228600" indent="-228600" algn="l" defTabSz="914400" rtl="0" eaLnBrk="1" latinLnBrk="0" hangingPunct="1">
        <a:lnSpc>
          <a:spcPct val="95000"/>
        </a:lnSpc>
        <a:spcBef>
          <a:spcPts val="1440"/>
        </a:spcBef>
        <a:buClr>
          <a:srgbClr val="493B93"/>
        </a:buClr>
        <a:buSzPct val="90000"/>
        <a:buFont typeface="Arial" pitchFamily="34" charset="0"/>
        <a:buChar char="•"/>
        <a:tabLst/>
        <a:defRPr lang="en-US" sz="2200" kern="1200" dirty="0" smtClean="0">
          <a:solidFill>
            <a:srgbClr val="435153"/>
          </a:solidFill>
          <a:latin typeface="+mj-lt"/>
          <a:ea typeface="+mn-ea"/>
          <a:cs typeface="+mn-cs"/>
        </a:defRPr>
      </a:lvl1pPr>
      <a:lvl2pPr marL="406400" indent="0" algn="l" defTabSz="914400" rtl="0" eaLnBrk="1" latinLnBrk="0" hangingPunct="1">
        <a:lnSpc>
          <a:spcPct val="95000"/>
        </a:lnSpc>
        <a:spcBef>
          <a:spcPts val="840"/>
        </a:spcBef>
        <a:buClr>
          <a:schemeClr val="tx2"/>
        </a:buClr>
        <a:buFontTx/>
        <a:buNone/>
        <a:defRPr lang="en-US" sz="1800" kern="1200" dirty="0" smtClean="0">
          <a:solidFill>
            <a:srgbClr val="435153"/>
          </a:solidFill>
          <a:latin typeface="+mj-lt"/>
          <a:ea typeface="+mn-ea"/>
          <a:cs typeface="+mn-cs"/>
        </a:defRPr>
      </a:lvl2pPr>
      <a:lvl3pPr marL="571500" indent="-1588" algn="l" defTabSz="914400" rtl="0" eaLnBrk="1" latinLnBrk="0" hangingPunct="1">
        <a:lnSpc>
          <a:spcPct val="95000"/>
        </a:lnSpc>
        <a:spcBef>
          <a:spcPts val="840"/>
        </a:spcBef>
        <a:buFont typeface="Arial" pitchFamily="34" charset="0"/>
        <a:buNone/>
        <a:defRPr lang="en-US" sz="1600" kern="1200" dirty="0" smtClean="0">
          <a:solidFill>
            <a:srgbClr val="435153"/>
          </a:solidFill>
          <a:latin typeface="+mj-lt"/>
          <a:ea typeface="+mn-ea"/>
          <a:cs typeface="+mn-cs"/>
        </a:defRPr>
      </a:lvl3pPr>
      <a:lvl4pPr marL="688975" indent="0" algn="l" defTabSz="914400" rtl="0" eaLnBrk="1" latinLnBrk="0" hangingPunct="1">
        <a:lnSpc>
          <a:spcPct val="95000"/>
        </a:lnSpc>
        <a:spcBef>
          <a:spcPts val="840"/>
        </a:spcBef>
        <a:buFont typeface="Arial" pitchFamily="34" charset="0"/>
        <a:buNone/>
        <a:defRPr lang="en-US" sz="1400" kern="1200" dirty="0" smtClean="0">
          <a:solidFill>
            <a:srgbClr val="435153"/>
          </a:solidFill>
          <a:latin typeface="+mj-lt"/>
          <a:ea typeface="+mn-ea"/>
          <a:cs typeface="+mn-cs"/>
        </a:defRPr>
      </a:lvl4pPr>
      <a:lvl5pPr marL="801688" indent="0" algn="l" defTabSz="914400" rtl="0" eaLnBrk="1" latinLnBrk="0" hangingPunct="1">
        <a:lnSpc>
          <a:spcPct val="95000"/>
        </a:lnSpc>
        <a:spcBef>
          <a:spcPts val="840"/>
        </a:spcBef>
        <a:buFont typeface="Arial" pitchFamily="34" charset="0"/>
        <a:buNone/>
        <a:defRPr lang="en-US" sz="1400" kern="1200" dirty="0">
          <a:solidFill>
            <a:srgbClr val="435153"/>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11.wmf"/></Relationships>
</file>

<file path=ppt/slides/_rels/slide11.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11.wmf"/></Relationships>
</file>

<file path=ppt/slides/_rels/slide12.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11.wmf"/></Relationships>
</file>

<file path=ppt/slides/_rels/slide13.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11.wmf"/></Relationships>
</file>

<file path=ppt/slides/_rels/slide14.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11.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image" Target="../media/image11.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11.wmf"/></Relationships>
</file>

<file path=ppt/slides/_rels/slide8.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11.wmf"/></Relationships>
</file>

<file path=ppt/slides/_rels/slide9.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1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1393" y="1248230"/>
            <a:ext cx="8112125" cy="1118956"/>
          </a:xfrm>
        </p:spPr>
        <p:txBody>
          <a:bodyPr/>
          <a:lstStyle/>
          <a:p>
            <a:r>
              <a:rPr lang="en-US" dirty="0" smtClean="0"/>
              <a:t>OSPFv3</a:t>
            </a:r>
            <a:endParaRPr lang="en-US" dirty="0"/>
          </a:p>
        </p:txBody>
      </p:sp>
      <p:sp>
        <p:nvSpPr>
          <p:cNvPr id="5" name="Subtitle 2"/>
          <p:cNvSpPr>
            <a:spLocks noGrp="1"/>
          </p:cNvSpPr>
          <p:nvPr/>
        </p:nvSpPr>
        <p:spPr>
          <a:xfrm>
            <a:off x="114300" y="4031471"/>
            <a:ext cx="4295861" cy="2262158"/>
          </a:xfrm>
          <a:prstGeom prst="rect">
            <a:avLst/>
          </a:prstGeom>
        </p:spPr>
        <p:txBody>
          <a:bodyPr vert="horz" lIns="91440" tIns="45720" rIns="91440" bIns="45720" rtlCol="0">
            <a:spAutoFit/>
          </a:bodyPr>
          <a:lstStyle>
            <a:lvl1pPr marL="0" marR="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lang="en-US" sz="2000" kern="1200" dirty="0">
                <a:solidFill>
                  <a:schemeClr val="bg1"/>
                </a:solidFill>
                <a:latin typeface="+mj-lt"/>
                <a:ea typeface="+mn-ea"/>
                <a:cs typeface="Arial" pitchFamily="34" charset="0"/>
              </a:defRPr>
            </a:lvl1pPr>
            <a:lvl2pPr marL="457200" indent="0" algn="ctr" defTabSz="914400" rtl="0" eaLnBrk="1" latinLnBrk="0" hangingPunct="1">
              <a:lnSpc>
                <a:spcPct val="95000"/>
              </a:lnSpc>
              <a:spcBef>
                <a:spcPts val="840"/>
              </a:spcBef>
              <a:buClr>
                <a:schemeClr val="tx2"/>
              </a:buClr>
              <a:buFontTx/>
              <a:buNone/>
              <a:defRPr lang="en-US" sz="1800" kern="1200">
                <a:solidFill>
                  <a:schemeClr val="tx1">
                    <a:tint val="75000"/>
                  </a:schemeClr>
                </a:solidFill>
                <a:latin typeface="+mj-lt"/>
                <a:ea typeface="+mn-ea"/>
                <a:cs typeface="+mn-cs"/>
              </a:defRPr>
            </a:lvl2pPr>
            <a:lvl3pPr marL="914400" indent="0" algn="ctr" defTabSz="914400" rtl="0" eaLnBrk="1" latinLnBrk="0" hangingPunct="1">
              <a:lnSpc>
                <a:spcPct val="95000"/>
              </a:lnSpc>
              <a:spcBef>
                <a:spcPts val="840"/>
              </a:spcBef>
              <a:buFont typeface="Arial" pitchFamily="34" charset="0"/>
              <a:buNone/>
              <a:defRPr lang="en-US" sz="1600" kern="1200">
                <a:solidFill>
                  <a:schemeClr val="tx1">
                    <a:tint val="75000"/>
                  </a:schemeClr>
                </a:solidFill>
                <a:latin typeface="+mj-lt"/>
                <a:ea typeface="+mn-ea"/>
                <a:cs typeface="+mn-cs"/>
              </a:defRPr>
            </a:lvl3pPr>
            <a:lvl4pPr marL="1371600" indent="0" algn="ctr" defTabSz="914400" rtl="0" eaLnBrk="1" latinLnBrk="0" hangingPunct="1">
              <a:lnSpc>
                <a:spcPct val="95000"/>
              </a:lnSpc>
              <a:spcBef>
                <a:spcPts val="840"/>
              </a:spcBef>
              <a:buFont typeface="Arial" pitchFamily="34" charset="0"/>
              <a:buNone/>
              <a:defRPr lang="en-US" sz="1400" kern="1200">
                <a:solidFill>
                  <a:schemeClr val="tx1">
                    <a:tint val="75000"/>
                  </a:schemeClr>
                </a:solidFill>
                <a:latin typeface="+mj-lt"/>
                <a:ea typeface="+mn-ea"/>
                <a:cs typeface="+mn-cs"/>
              </a:defRPr>
            </a:lvl4pPr>
            <a:lvl5pPr marL="1828800" indent="0" algn="ctr" defTabSz="914400" rtl="0" eaLnBrk="1" latinLnBrk="0" hangingPunct="1">
              <a:lnSpc>
                <a:spcPct val="95000"/>
              </a:lnSpc>
              <a:spcBef>
                <a:spcPts val="840"/>
              </a:spcBef>
              <a:buFont typeface="Arial" pitchFamily="34" charset="0"/>
              <a:buNone/>
              <a:defRPr lang="en-US" sz="1400" kern="1200">
                <a:solidFill>
                  <a:schemeClr val="tx1">
                    <a:tint val="75000"/>
                  </a:schemeClr>
                </a:solidFill>
                <a:latin typeface="+mj-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b="1" dirty="0" smtClean="0"/>
              <a:t>John Rullan</a:t>
            </a:r>
            <a:r>
              <a:rPr lang="en-US" dirty="0" smtClean="0"/>
              <a:t/>
            </a:r>
            <a:br>
              <a:rPr lang="en-US" dirty="0" smtClean="0"/>
            </a:br>
            <a:r>
              <a:rPr lang="en-US" dirty="0" smtClean="0"/>
              <a:t>Cisco Certified Instructor Trainer</a:t>
            </a:r>
            <a:br>
              <a:rPr lang="en-US" dirty="0" smtClean="0"/>
            </a:br>
            <a:r>
              <a:rPr lang="en-US" dirty="0" smtClean="0"/>
              <a:t>Thomas A. Edison CTE HS </a:t>
            </a:r>
            <a:br>
              <a:rPr lang="en-US" dirty="0" smtClean="0"/>
            </a:br>
            <a:r>
              <a:rPr lang="en-US" dirty="0" smtClean="0"/>
              <a:t/>
            </a:r>
            <a:br>
              <a:rPr lang="en-US" dirty="0" smtClean="0"/>
            </a:br>
            <a:r>
              <a:rPr lang="en-US" b="1" dirty="0" smtClean="0"/>
              <a:t>Stephen Lynch</a:t>
            </a:r>
          </a:p>
          <a:p>
            <a:r>
              <a:rPr lang="en-US" dirty="0" smtClean="0"/>
              <a:t>Network Architect, CCIE #36243</a:t>
            </a:r>
          </a:p>
          <a:p>
            <a:r>
              <a:rPr lang="en-US" dirty="0" smtClean="0"/>
              <a:t>ABS Technology Architects</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523396" y="191218"/>
            <a:ext cx="8112125" cy="983241"/>
          </a:xfrm>
        </p:spPr>
        <p:txBody>
          <a:bodyPr/>
          <a:lstStyle/>
          <a:p>
            <a:pPr algn="ctr"/>
            <a:r>
              <a:rPr lang="en-US" dirty="0" smtClean="0"/>
              <a:t>OSPFv3 Configuration</a:t>
            </a:r>
            <a:endParaRPr lang="en-US" dirty="0"/>
          </a:p>
        </p:txBody>
      </p:sp>
      <p:sp>
        <p:nvSpPr>
          <p:cNvPr id="5" name="TextBox 4"/>
          <p:cNvSpPr txBox="1"/>
          <p:nvPr/>
        </p:nvSpPr>
        <p:spPr>
          <a:xfrm>
            <a:off x="737377" y="1182847"/>
            <a:ext cx="7878115" cy="2246769"/>
          </a:xfrm>
          <a:prstGeom prst="rect">
            <a:avLst/>
          </a:prstGeom>
          <a:noFill/>
        </p:spPr>
        <p:txBody>
          <a:bodyPr wrap="square" rtlCol="0">
            <a:spAutoFit/>
          </a:bodyPr>
          <a:lstStyle/>
          <a:p>
            <a:pPr marL="285750" indent="-285750">
              <a:buFont typeface="Arial" pitchFamily="34" charset="0"/>
              <a:buChar char="•"/>
            </a:pPr>
            <a:r>
              <a:rPr lang="en-US" sz="2000" dirty="0" smtClean="0">
                <a:solidFill>
                  <a:schemeClr val="tx2"/>
                </a:solidFill>
              </a:rPr>
              <a:t>Enabling </a:t>
            </a:r>
            <a:r>
              <a:rPr lang="en-US" sz="2000" dirty="0">
                <a:solidFill>
                  <a:schemeClr val="tx2"/>
                </a:solidFill>
              </a:rPr>
              <a:t>OSPFv3 with </a:t>
            </a:r>
            <a:r>
              <a:rPr lang="en-US" sz="2000" b="1" dirty="0">
                <a:solidFill>
                  <a:schemeClr val="bg2"/>
                </a:solidFill>
              </a:rPr>
              <a:t>ipv6 </a:t>
            </a:r>
            <a:r>
              <a:rPr lang="en-US" sz="2000" b="1" dirty="0" err="1">
                <a:solidFill>
                  <a:schemeClr val="bg2"/>
                </a:solidFill>
              </a:rPr>
              <a:t>ospf</a:t>
            </a:r>
            <a:r>
              <a:rPr lang="en-US" sz="2000" b="1" dirty="0">
                <a:solidFill>
                  <a:schemeClr val="bg2"/>
                </a:solidFill>
              </a:rPr>
              <a:t> </a:t>
            </a:r>
            <a:r>
              <a:rPr lang="en-US" sz="2000" b="1" i="1" dirty="0">
                <a:solidFill>
                  <a:schemeClr val="bg2"/>
                </a:solidFill>
              </a:rPr>
              <a:t>process-id</a:t>
            </a:r>
            <a:r>
              <a:rPr lang="en-US" sz="2000" b="1" dirty="0">
                <a:solidFill>
                  <a:schemeClr val="bg2"/>
                </a:solidFill>
              </a:rPr>
              <a:t> area </a:t>
            </a:r>
            <a:r>
              <a:rPr lang="en-US" sz="2000" b="1" i="1" dirty="0">
                <a:solidFill>
                  <a:schemeClr val="bg2"/>
                </a:solidFill>
              </a:rPr>
              <a:t>area-id</a:t>
            </a:r>
            <a:r>
              <a:rPr lang="en-US" sz="2000" i="1" dirty="0">
                <a:solidFill>
                  <a:schemeClr val="tx2"/>
                </a:solidFill>
              </a:rPr>
              <a:t> </a:t>
            </a:r>
            <a:r>
              <a:rPr lang="en-US" sz="2000" dirty="0">
                <a:solidFill>
                  <a:schemeClr val="tx2"/>
                </a:solidFill>
              </a:rPr>
              <a:t>will </a:t>
            </a:r>
            <a:r>
              <a:rPr lang="en-US" sz="2000" dirty="0" smtClean="0">
                <a:solidFill>
                  <a:schemeClr val="tx2"/>
                </a:solidFill>
              </a:rPr>
              <a:t>enable the </a:t>
            </a:r>
            <a:r>
              <a:rPr lang="en-US" sz="2000" dirty="0">
                <a:solidFill>
                  <a:schemeClr val="tx2"/>
                </a:solidFill>
              </a:rPr>
              <a:t>routing process and its associated configuration to be created</a:t>
            </a:r>
            <a:r>
              <a:rPr lang="en-US" sz="2000" dirty="0" smtClean="0">
                <a:solidFill>
                  <a:schemeClr val="tx2"/>
                </a:solidFill>
              </a:rPr>
              <a:t>. </a:t>
            </a:r>
          </a:p>
          <a:p>
            <a:pPr marL="285750" indent="-285750">
              <a:buFont typeface="Arial" pitchFamily="34" charset="0"/>
              <a:buChar char="•"/>
            </a:pPr>
            <a:r>
              <a:rPr lang="en-US" sz="2000" dirty="0" smtClean="0">
                <a:solidFill>
                  <a:schemeClr val="tx2"/>
                </a:solidFill>
              </a:rPr>
              <a:t>Unlike </a:t>
            </a:r>
            <a:r>
              <a:rPr lang="en-US" sz="2000" dirty="0" smtClean="0">
                <a:solidFill>
                  <a:schemeClr val="tx2"/>
                </a:solidFill>
              </a:rPr>
              <a:t>OSPFv2, you do not enter network statements. Each </a:t>
            </a:r>
            <a:r>
              <a:rPr lang="en-US" sz="2000" dirty="0">
                <a:solidFill>
                  <a:schemeClr val="tx2"/>
                </a:solidFill>
              </a:rPr>
              <a:t>interface must be enabled using </a:t>
            </a:r>
            <a:r>
              <a:rPr lang="en-US" sz="2000" b="1" dirty="0">
                <a:solidFill>
                  <a:schemeClr val="bg2"/>
                </a:solidFill>
              </a:rPr>
              <a:t>ipv6 </a:t>
            </a:r>
            <a:r>
              <a:rPr lang="en-US" sz="2000" b="1" dirty="0" err="1">
                <a:solidFill>
                  <a:schemeClr val="bg2"/>
                </a:solidFill>
              </a:rPr>
              <a:t>ospf</a:t>
            </a:r>
            <a:r>
              <a:rPr lang="en-US" sz="2000" b="1" dirty="0">
                <a:solidFill>
                  <a:schemeClr val="bg2"/>
                </a:solidFill>
              </a:rPr>
              <a:t> </a:t>
            </a:r>
            <a:r>
              <a:rPr lang="en-US" sz="2000" b="1" i="1" dirty="0">
                <a:solidFill>
                  <a:schemeClr val="bg2"/>
                </a:solidFill>
              </a:rPr>
              <a:t>process-id </a:t>
            </a:r>
            <a:r>
              <a:rPr lang="en-US" sz="2000" b="1" dirty="0">
                <a:solidFill>
                  <a:schemeClr val="bg2"/>
                </a:solidFill>
              </a:rPr>
              <a:t>area </a:t>
            </a:r>
            <a:r>
              <a:rPr lang="en-US" sz="2000" b="1" i="1" dirty="0">
                <a:solidFill>
                  <a:schemeClr val="bg2"/>
                </a:solidFill>
              </a:rPr>
              <a:t>area-id</a:t>
            </a:r>
            <a:r>
              <a:rPr lang="en-US" sz="2000" b="1" i="1" dirty="0">
                <a:solidFill>
                  <a:schemeClr val="tx2"/>
                </a:solidFill>
              </a:rPr>
              <a:t> </a:t>
            </a:r>
            <a:r>
              <a:rPr lang="en-US" sz="2000" dirty="0">
                <a:solidFill>
                  <a:schemeClr val="tx2"/>
                </a:solidFill>
              </a:rPr>
              <a:t>in interface-configuration mode.</a:t>
            </a:r>
          </a:p>
          <a:p>
            <a:pPr marL="342900" indent="-342900">
              <a:buFont typeface="Arial" pitchFamily="34" charset="0"/>
              <a:buChar char="•"/>
            </a:pPr>
            <a:endParaRPr lang="en-US" sz="2000" dirty="0">
              <a:solidFill>
                <a:schemeClr val="tx2"/>
              </a:solidFill>
            </a:endParaRPr>
          </a:p>
        </p:txBody>
      </p:sp>
      <p:sp>
        <p:nvSpPr>
          <p:cNvPr id="7" name="TextBox 6"/>
          <p:cNvSpPr txBox="1"/>
          <p:nvPr/>
        </p:nvSpPr>
        <p:spPr>
          <a:xfrm>
            <a:off x="2493611" y="3138617"/>
            <a:ext cx="4044697" cy="646331"/>
          </a:xfrm>
          <a:prstGeom prst="rect">
            <a:avLst/>
          </a:prstGeom>
          <a:noFill/>
          <a:ln>
            <a:solidFill>
              <a:schemeClr val="tx2"/>
            </a:solidFill>
          </a:ln>
        </p:spPr>
        <p:txBody>
          <a:bodyPr wrap="none" rtlCol="0">
            <a:spAutoFit/>
          </a:bodyPr>
          <a:lstStyle/>
          <a:p>
            <a:r>
              <a:rPr lang="en-US" dirty="0" smtClean="0">
                <a:solidFill>
                  <a:schemeClr val="bg2"/>
                </a:solidFill>
              </a:rPr>
              <a:t>Branch-2(</a:t>
            </a:r>
            <a:r>
              <a:rPr lang="en-US" dirty="0" err="1" smtClean="0">
                <a:solidFill>
                  <a:schemeClr val="bg2"/>
                </a:solidFill>
              </a:rPr>
              <a:t>config</a:t>
            </a:r>
            <a:r>
              <a:rPr lang="en-US" dirty="0" smtClean="0">
                <a:solidFill>
                  <a:schemeClr val="bg2"/>
                </a:solidFill>
              </a:rPr>
              <a:t>)# </a:t>
            </a:r>
            <a:r>
              <a:rPr lang="en-US" dirty="0" err="1" smtClean="0">
                <a:solidFill>
                  <a:schemeClr val="bg2"/>
                </a:solidFill>
              </a:rPr>
              <a:t>int</a:t>
            </a:r>
            <a:r>
              <a:rPr lang="en-US" dirty="0" smtClean="0">
                <a:solidFill>
                  <a:schemeClr val="bg2"/>
                </a:solidFill>
              </a:rPr>
              <a:t> s0/0/1</a:t>
            </a:r>
          </a:p>
          <a:p>
            <a:r>
              <a:rPr lang="en-US" dirty="0" smtClean="0">
                <a:solidFill>
                  <a:schemeClr val="bg2"/>
                </a:solidFill>
              </a:rPr>
              <a:t>Branch-2(</a:t>
            </a:r>
            <a:r>
              <a:rPr lang="en-US" dirty="0" err="1" smtClean="0">
                <a:solidFill>
                  <a:schemeClr val="bg2"/>
                </a:solidFill>
              </a:rPr>
              <a:t>config</a:t>
            </a:r>
            <a:r>
              <a:rPr lang="en-US" dirty="0" smtClean="0">
                <a:solidFill>
                  <a:schemeClr val="bg2"/>
                </a:solidFill>
              </a:rPr>
              <a:t>-if)# ipv6 </a:t>
            </a:r>
            <a:r>
              <a:rPr lang="en-US" dirty="0" err="1" smtClean="0">
                <a:solidFill>
                  <a:schemeClr val="bg2"/>
                </a:solidFill>
              </a:rPr>
              <a:t>ospf</a:t>
            </a:r>
            <a:r>
              <a:rPr lang="en-US" dirty="0" smtClean="0">
                <a:solidFill>
                  <a:schemeClr val="bg2"/>
                </a:solidFill>
              </a:rPr>
              <a:t> 1area 0</a:t>
            </a:r>
            <a:endParaRPr lang="en-US" dirty="0">
              <a:solidFill>
                <a:schemeClr val="bg2"/>
              </a:solidFill>
            </a:endParaRPr>
          </a:p>
        </p:txBody>
      </p:sp>
      <p:sp>
        <p:nvSpPr>
          <p:cNvPr id="42" name="Freeform 9"/>
          <p:cNvSpPr>
            <a:spLocks/>
          </p:cNvSpPr>
          <p:nvPr/>
        </p:nvSpPr>
        <p:spPr bwMode="auto">
          <a:xfrm rot="20459742">
            <a:off x="5155966" y="4263864"/>
            <a:ext cx="1990915" cy="172865"/>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43" name="Line 47"/>
          <p:cNvSpPr>
            <a:spLocks noChangeShapeType="1"/>
          </p:cNvSpPr>
          <p:nvPr/>
        </p:nvSpPr>
        <p:spPr bwMode="auto">
          <a:xfrm flipH="1">
            <a:off x="3157870" y="4756178"/>
            <a:ext cx="0" cy="694044"/>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44" name="Line 47"/>
          <p:cNvSpPr>
            <a:spLocks noChangeShapeType="1"/>
          </p:cNvSpPr>
          <p:nvPr/>
        </p:nvSpPr>
        <p:spPr bwMode="auto">
          <a:xfrm flipV="1">
            <a:off x="1996580" y="4730212"/>
            <a:ext cx="947956" cy="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pic>
        <p:nvPicPr>
          <p:cNvPr id="45"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89053" y="4465596"/>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6"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49710" y="3876565"/>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7" name="Picture 4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76088" y="4575134"/>
            <a:ext cx="735013"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8" name="TextBox 47"/>
          <p:cNvSpPr txBox="1"/>
          <p:nvPr/>
        </p:nvSpPr>
        <p:spPr>
          <a:xfrm>
            <a:off x="7080846" y="4118126"/>
            <a:ext cx="806631" cy="276999"/>
          </a:xfrm>
          <a:prstGeom prst="rect">
            <a:avLst/>
          </a:prstGeom>
          <a:noFill/>
        </p:spPr>
        <p:txBody>
          <a:bodyPr wrap="none" rtlCol="0">
            <a:spAutoFit/>
          </a:bodyPr>
          <a:lstStyle/>
          <a:p>
            <a:r>
              <a:rPr lang="en-US" sz="1200" dirty="0" smtClean="0">
                <a:solidFill>
                  <a:schemeClr val="bg1"/>
                </a:solidFill>
              </a:rPr>
              <a:t>Branch-1</a:t>
            </a:r>
            <a:endParaRPr lang="en-US" sz="1200" dirty="0">
              <a:solidFill>
                <a:schemeClr val="bg1"/>
              </a:solidFill>
            </a:endParaRPr>
          </a:p>
        </p:txBody>
      </p:sp>
      <p:sp>
        <p:nvSpPr>
          <p:cNvPr id="83" name="TextBox 82"/>
          <p:cNvSpPr txBox="1"/>
          <p:nvPr/>
        </p:nvSpPr>
        <p:spPr>
          <a:xfrm>
            <a:off x="6504081" y="3923370"/>
            <a:ext cx="628698" cy="276999"/>
          </a:xfrm>
          <a:prstGeom prst="rect">
            <a:avLst/>
          </a:prstGeom>
          <a:noFill/>
        </p:spPr>
        <p:txBody>
          <a:bodyPr wrap="none" rtlCol="0">
            <a:spAutoFit/>
          </a:bodyPr>
          <a:lstStyle/>
          <a:p>
            <a:r>
              <a:rPr lang="en-US" sz="1200" b="1" dirty="0" smtClean="0">
                <a:solidFill>
                  <a:schemeClr val="bg2"/>
                </a:solidFill>
              </a:rPr>
              <a:t>S0/0/0</a:t>
            </a:r>
          </a:p>
        </p:txBody>
      </p:sp>
      <p:sp>
        <p:nvSpPr>
          <p:cNvPr id="84" name="TextBox 83"/>
          <p:cNvSpPr txBox="1"/>
          <p:nvPr/>
        </p:nvSpPr>
        <p:spPr>
          <a:xfrm>
            <a:off x="5203236" y="4504346"/>
            <a:ext cx="628698" cy="276999"/>
          </a:xfrm>
          <a:prstGeom prst="rect">
            <a:avLst/>
          </a:prstGeom>
          <a:noFill/>
        </p:spPr>
        <p:txBody>
          <a:bodyPr wrap="none" rtlCol="0">
            <a:spAutoFit/>
          </a:bodyPr>
          <a:lstStyle/>
          <a:p>
            <a:r>
              <a:rPr lang="en-US" sz="1200" b="1" dirty="0" smtClean="0">
                <a:solidFill>
                  <a:schemeClr val="bg2"/>
                </a:solidFill>
              </a:rPr>
              <a:t>S0/0/1</a:t>
            </a:r>
            <a:endParaRPr lang="en-US" sz="1200" b="1" dirty="0">
              <a:solidFill>
                <a:schemeClr val="bg2"/>
              </a:solidFill>
            </a:endParaRPr>
          </a:p>
        </p:txBody>
      </p:sp>
      <p:sp>
        <p:nvSpPr>
          <p:cNvPr id="85" name="TextBox 84"/>
          <p:cNvSpPr txBox="1"/>
          <p:nvPr/>
        </p:nvSpPr>
        <p:spPr>
          <a:xfrm>
            <a:off x="3952020" y="4520325"/>
            <a:ext cx="518091" cy="276999"/>
          </a:xfrm>
          <a:prstGeom prst="rect">
            <a:avLst/>
          </a:prstGeom>
          <a:noFill/>
        </p:spPr>
        <p:txBody>
          <a:bodyPr wrap="none" rtlCol="0">
            <a:spAutoFit/>
          </a:bodyPr>
          <a:lstStyle/>
          <a:p>
            <a:r>
              <a:rPr lang="en-US" sz="1200" b="1" dirty="0" smtClean="0">
                <a:solidFill>
                  <a:schemeClr val="bg2"/>
                </a:solidFill>
              </a:rPr>
              <a:t>G0/0</a:t>
            </a:r>
            <a:endParaRPr lang="en-US" sz="1200" b="1" dirty="0">
              <a:solidFill>
                <a:schemeClr val="bg2"/>
              </a:solidFill>
            </a:endParaRPr>
          </a:p>
        </p:txBody>
      </p:sp>
      <p:sp>
        <p:nvSpPr>
          <p:cNvPr id="86" name="TextBox 85"/>
          <p:cNvSpPr txBox="1"/>
          <p:nvPr/>
        </p:nvSpPr>
        <p:spPr>
          <a:xfrm>
            <a:off x="3105890" y="5242451"/>
            <a:ext cx="518091" cy="276999"/>
          </a:xfrm>
          <a:prstGeom prst="rect">
            <a:avLst/>
          </a:prstGeom>
          <a:noFill/>
        </p:spPr>
        <p:txBody>
          <a:bodyPr wrap="none" rtlCol="0">
            <a:spAutoFit/>
          </a:bodyPr>
          <a:lstStyle/>
          <a:p>
            <a:r>
              <a:rPr lang="en-US" sz="1200" dirty="0" smtClean="0">
                <a:solidFill>
                  <a:schemeClr val="bg2"/>
                </a:solidFill>
              </a:rPr>
              <a:t>G0/0</a:t>
            </a:r>
            <a:endParaRPr lang="en-US" sz="1200" dirty="0">
              <a:solidFill>
                <a:schemeClr val="bg2"/>
              </a:solidFill>
            </a:endParaRPr>
          </a:p>
        </p:txBody>
      </p:sp>
      <p:sp>
        <p:nvSpPr>
          <p:cNvPr id="87" name="TextBox 86"/>
          <p:cNvSpPr txBox="1"/>
          <p:nvPr/>
        </p:nvSpPr>
        <p:spPr>
          <a:xfrm>
            <a:off x="5194847" y="3961040"/>
            <a:ext cx="1350627" cy="276999"/>
          </a:xfrm>
          <a:prstGeom prst="rect">
            <a:avLst/>
          </a:prstGeom>
          <a:noFill/>
        </p:spPr>
        <p:txBody>
          <a:bodyPr wrap="square" rtlCol="0">
            <a:spAutoFit/>
          </a:bodyPr>
          <a:lstStyle/>
          <a:p>
            <a:r>
              <a:rPr lang="en-US" sz="1200" b="1" dirty="0" smtClean="0"/>
              <a:t>2001:DB8:1::/64</a:t>
            </a:r>
            <a:endParaRPr lang="en-US" sz="1200" b="1" dirty="0"/>
          </a:p>
        </p:txBody>
      </p:sp>
      <p:sp>
        <p:nvSpPr>
          <p:cNvPr id="88" name="TextBox 87"/>
          <p:cNvSpPr txBox="1"/>
          <p:nvPr/>
        </p:nvSpPr>
        <p:spPr>
          <a:xfrm>
            <a:off x="2585058" y="4298542"/>
            <a:ext cx="1350627" cy="276999"/>
          </a:xfrm>
          <a:prstGeom prst="rect">
            <a:avLst/>
          </a:prstGeom>
          <a:noFill/>
        </p:spPr>
        <p:txBody>
          <a:bodyPr wrap="square" rtlCol="0">
            <a:spAutoFit/>
          </a:bodyPr>
          <a:lstStyle/>
          <a:p>
            <a:r>
              <a:rPr lang="en-US" sz="1200" b="1" dirty="0" smtClean="0"/>
              <a:t>2001:DB8:A::/64</a:t>
            </a:r>
            <a:endParaRPr lang="en-US" sz="1200" b="1" dirty="0"/>
          </a:p>
        </p:txBody>
      </p:sp>
      <p:sp>
        <p:nvSpPr>
          <p:cNvPr id="89" name="TextBox 88"/>
          <p:cNvSpPr txBox="1"/>
          <p:nvPr/>
        </p:nvSpPr>
        <p:spPr>
          <a:xfrm>
            <a:off x="718569" y="4940273"/>
            <a:ext cx="1882018" cy="276999"/>
          </a:xfrm>
          <a:prstGeom prst="rect">
            <a:avLst/>
          </a:prstGeom>
          <a:noFill/>
        </p:spPr>
        <p:txBody>
          <a:bodyPr wrap="square" rtlCol="0">
            <a:spAutoFit/>
          </a:bodyPr>
          <a:lstStyle/>
          <a:p>
            <a:r>
              <a:rPr lang="en-US" sz="1200" b="1" dirty="0" smtClean="0"/>
              <a:t>Lo0 2001:DB8:C::/127</a:t>
            </a:r>
            <a:endParaRPr lang="en-US" sz="1200" b="1" dirty="0"/>
          </a:p>
        </p:txBody>
      </p:sp>
      <p:sp>
        <p:nvSpPr>
          <p:cNvPr id="90" name="TextBox 89"/>
          <p:cNvSpPr txBox="1"/>
          <p:nvPr/>
        </p:nvSpPr>
        <p:spPr>
          <a:xfrm>
            <a:off x="2262520" y="5916510"/>
            <a:ext cx="1925197" cy="276999"/>
          </a:xfrm>
          <a:prstGeom prst="rect">
            <a:avLst/>
          </a:prstGeom>
          <a:noFill/>
        </p:spPr>
        <p:txBody>
          <a:bodyPr wrap="square" rtlCol="0">
            <a:spAutoFit/>
          </a:bodyPr>
          <a:lstStyle/>
          <a:p>
            <a:r>
              <a:rPr lang="en-US" sz="1200" b="1" dirty="0" smtClean="0"/>
              <a:t>Lo0 2001:DB8:B::/127</a:t>
            </a:r>
            <a:endParaRPr lang="en-US" sz="1200" b="1" dirty="0"/>
          </a:p>
        </p:txBody>
      </p:sp>
      <p:sp>
        <p:nvSpPr>
          <p:cNvPr id="91" name="Line 47"/>
          <p:cNvSpPr>
            <a:spLocks noChangeShapeType="1"/>
          </p:cNvSpPr>
          <p:nvPr/>
        </p:nvSpPr>
        <p:spPr bwMode="auto">
          <a:xfrm flipV="1">
            <a:off x="3531765" y="4730211"/>
            <a:ext cx="857289" cy="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pic>
        <p:nvPicPr>
          <p:cNvPr id="92"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29806" y="5450222"/>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3"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61081" y="4473985"/>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4" name="TextBox 93"/>
          <p:cNvSpPr txBox="1"/>
          <p:nvPr/>
        </p:nvSpPr>
        <p:spPr>
          <a:xfrm>
            <a:off x="1979802" y="4507950"/>
            <a:ext cx="518091" cy="276999"/>
          </a:xfrm>
          <a:prstGeom prst="rect">
            <a:avLst/>
          </a:prstGeom>
          <a:noFill/>
        </p:spPr>
        <p:txBody>
          <a:bodyPr wrap="none" rtlCol="0">
            <a:spAutoFit/>
          </a:bodyPr>
          <a:lstStyle/>
          <a:p>
            <a:r>
              <a:rPr lang="en-US" sz="1200" dirty="0">
                <a:solidFill>
                  <a:schemeClr val="bg2"/>
                </a:solidFill>
              </a:rPr>
              <a:t>G</a:t>
            </a:r>
            <a:r>
              <a:rPr lang="en-US" sz="1200" dirty="0" smtClean="0">
                <a:solidFill>
                  <a:schemeClr val="bg2"/>
                </a:solidFill>
              </a:rPr>
              <a:t>0/0</a:t>
            </a:r>
            <a:endParaRPr lang="en-US" sz="1200" dirty="0">
              <a:solidFill>
                <a:schemeClr val="bg2"/>
              </a:solidFill>
            </a:endParaRPr>
          </a:p>
        </p:txBody>
      </p:sp>
      <p:sp>
        <p:nvSpPr>
          <p:cNvPr id="95" name="TextBox 94"/>
          <p:cNvSpPr txBox="1"/>
          <p:nvPr/>
        </p:nvSpPr>
        <p:spPr>
          <a:xfrm>
            <a:off x="4454652" y="4721997"/>
            <a:ext cx="806631" cy="276999"/>
          </a:xfrm>
          <a:prstGeom prst="rect">
            <a:avLst/>
          </a:prstGeom>
          <a:noFill/>
        </p:spPr>
        <p:txBody>
          <a:bodyPr wrap="none" rtlCol="0">
            <a:spAutoFit/>
          </a:bodyPr>
          <a:lstStyle/>
          <a:p>
            <a:r>
              <a:rPr lang="en-US" sz="1200" dirty="0" smtClean="0">
                <a:solidFill>
                  <a:schemeClr val="bg1"/>
                </a:solidFill>
              </a:rPr>
              <a:t>Branch-2</a:t>
            </a:r>
            <a:endParaRPr lang="en-US" sz="1200" dirty="0">
              <a:solidFill>
                <a:schemeClr val="bg1"/>
              </a:solidFill>
            </a:endParaRPr>
          </a:p>
        </p:txBody>
      </p:sp>
      <p:sp>
        <p:nvSpPr>
          <p:cNvPr id="96" name="TextBox 95"/>
          <p:cNvSpPr txBox="1"/>
          <p:nvPr/>
        </p:nvSpPr>
        <p:spPr>
          <a:xfrm>
            <a:off x="2778075" y="5696927"/>
            <a:ext cx="806631" cy="276999"/>
          </a:xfrm>
          <a:prstGeom prst="rect">
            <a:avLst/>
          </a:prstGeom>
          <a:noFill/>
        </p:spPr>
        <p:txBody>
          <a:bodyPr wrap="none" rtlCol="0">
            <a:spAutoFit/>
          </a:bodyPr>
          <a:lstStyle/>
          <a:p>
            <a:r>
              <a:rPr lang="en-US" sz="1200" dirty="0" smtClean="0">
                <a:solidFill>
                  <a:schemeClr val="bg1"/>
                </a:solidFill>
              </a:rPr>
              <a:t>Branch-3</a:t>
            </a:r>
            <a:endParaRPr lang="en-US" sz="1200" dirty="0">
              <a:solidFill>
                <a:schemeClr val="bg1"/>
              </a:solidFill>
            </a:endParaRPr>
          </a:p>
        </p:txBody>
      </p:sp>
      <p:sp>
        <p:nvSpPr>
          <p:cNvPr id="97" name="TextBox 96"/>
          <p:cNvSpPr txBox="1"/>
          <p:nvPr/>
        </p:nvSpPr>
        <p:spPr>
          <a:xfrm>
            <a:off x="1218104" y="4727208"/>
            <a:ext cx="806631" cy="276999"/>
          </a:xfrm>
          <a:prstGeom prst="rect">
            <a:avLst/>
          </a:prstGeom>
          <a:noFill/>
        </p:spPr>
        <p:txBody>
          <a:bodyPr wrap="none" rtlCol="0">
            <a:spAutoFit/>
          </a:bodyPr>
          <a:lstStyle/>
          <a:p>
            <a:r>
              <a:rPr lang="en-US" sz="1200" dirty="0" smtClean="0">
                <a:solidFill>
                  <a:schemeClr val="bg1"/>
                </a:solidFill>
              </a:rPr>
              <a:t>Branch-4</a:t>
            </a:r>
            <a:endParaRPr lang="en-US" sz="1200" dirty="0">
              <a:solidFill>
                <a:schemeClr val="bg1"/>
              </a:solidFill>
            </a:endParaRPr>
          </a:p>
        </p:txBody>
      </p:sp>
    </p:spTree>
    <p:extLst>
      <p:ext uri="{BB962C8B-B14F-4D97-AF65-F5344CB8AC3E}">
        <p14:creationId xmlns:p14="http://schemas.microsoft.com/office/powerpoint/2010/main" val="3803919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523396" y="191218"/>
            <a:ext cx="8112125" cy="1079334"/>
          </a:xfrm>
        </p:spPr>
        <p:txBody>
          <a:bodyPr/>
          <a:lstStyle/>
          <a:p>
            <a:pPr algn="ctr"/>
            <a:r>
              <a:rPr lang="en-US" dirty="0" smtClean="0"/>
              <a:t>Configuration Example</a:t>
            </a:r>
            <a:endParaRPr lang="en-US" dirty="0"/>
          </a:p>
        </p:txBody>
      </p:sp>
      <p:sp>
        <p:nvSpPr>
          <p:cNvPr id="2" name="Rectangle 1"/>
          <p:cNvSpPr/>
          <p:nvPr/>
        </p:nvSpPr>
        <p:spPr>
          <a:xfrm>
            <a:off x="544794" y="3901614"/>
            <a:ext cx="8049237" cy="2308324"/>
          </a:xfrm>
          <a:prstGeom prst="rect">
            <a:avLst/>
          </a:prstGeom>
          <a:ln>
            <a:solidFill>
              <a:schemeClr val="tx2"/>
            </a:solidFill>
          </a:ln>
        </p:spPr>
        <p:txBody>
          <a:bodyPr wrap="square">
            <a:spAutoFit/>
          </a:bodyPr>
          <a:lstStyle/>
          <a:p>
            <a:r>
              <a:rPr lang="en-US" sz="1600" dirty="0">
                <a:solidFill>
                  <a:schemeClr val="bg2"/>
                </a:solidFill>
              </a:rPr>
              <a:t>Branch_2(</a:t>
            </a:r>
            <a:r>
              <a:rPr lang="en-US" sz="1600" dirty="0" err="1">
                <a:solidFill>
                  <a:schemeClr val="bg2"/>
                </a:solidFill>
              </a:rPr>
              <a:t>config</a:t>
            </a:r>
            <a:r>
              <a:rPr lang="en-US" sz="1600" dirty="0" smtClean="0">
                <a:solidFill>
                  <a:schemeClr val="bg2"/>
                </a:solidFill>
              </a:rPr>
              <a:t>)# ipv6 router </a:t>
            </a:r>
            <a:r>
              <a:rPr lang="en-US" sz="1600" dirty="0" err="1" smtClean="0">
                <a:solidFill>
                  <a:schemeClr val="bg2"/>
                </a:solidFill>
              </a:rPr>
              <a:t>ospf</a:t>
            </a:r>
            <a:r>
              <a:rPr lang="en-US" sz="1600" dirty="0" smtClean="0">
                <a:solidFill>
                  <a:schemeClr val="bg2"/>
                </a:solidFill>
              </a:rPr>
              <a:t> 1</a:t>
            </a:r>
          </a:p>
          <a:p>
            <a:r>
              <a:rPr lang="en-US" sz="1600" dirty="0" smtClean="0">
                <a:solidFill>
                  <a:schemeClr val="bg2"/>
                </a:solidFill>
              </a:rPr>
              <a:t>Branch_2(</a:t>
            </a:r>
            <a:r>
              <a:rPr lang="en-US" sz="1600" dirty="0" err="1" smtClean="0">
                <a:solidFill>
                  <a:schemeClr val="bg2"/>
                </a:solidFill>
              </a:rPr>
              <a:t>config-rtr</a:t>
            </a:r>
            <a:r>
              <a:rPr lang="en-US" sz="1600" dirty="0" smtClean="0">
                <a:solidFill>
                  <a:schemeClr val="bg2"/>
                </a:solidFill>
              </a:rPr>
              <a:t>)# router-id 2.2.2.2</a:t>
            </a:r>
            <a:endParaRPr lang="en-US" sz="1600" dirty="0">
              <a:solidFill>
                <a:schemeClr val="bg2"/>
              </a:solidFill>
            </a:endParaRPr>
          </a:p>
          <a:p>
            <a:r>
              <a:rPr lang="en-US" sz="1600" dirty="0" smtClean="0">
                <a:solidFill>
                  <a:schemeClr val="bg2"/>
                </a:solidFill>
              </a:rPr>
              <a:t>Branch_2(</a:t>
            </a:r>
            <a:r>
              <a:rPr lang="en-US" sz="1600" dirty="0" err="1" smtClean="0">
                <a:solidFill>
                  <a:schemeClr val="bg2"/>
                </a:solidFill>
              </a:rPr>
              <a:t>config</a:t>
            </a:r>
            <a:r>
              <a:rPr lang="en-US" sz="1600" dirty="0" smtClean="0">
                <a:solidFill>
                  <a:schemeClr val="bg2"/>
                </a:solidFill>
              </a:rPr>
              <a:t>)# </a:t>
            </a:r>
            <a:r>
              <a:rPr lang="en-US" sz="1600" dirty="0" err="1" smtClean="0">
                <a:solidFill>
                  <a:schemeClr val="bg2"/>
                </a:solidFill>
              </a:rPr>
              <a:t>int</a:t>
            </a:r>
            <a:r>
              <a:rPr lang="en-US" sz="1600" dirty="0" smtClean="0">
                <a:solidFill>
                  <a:schemeClr val="bg2"/>
                </a:solidFill>
              </a:rPr>
              <a:t> s0/0/1</a:t>
            </a:r>
            <a:endParaRPr lang="en-US" sz="1600" dirty="0">
              <a:solidFill>
                <a:schemeClr val="bg2"/>
              </a:solidFill>
            </a:endParaRPr>
          </a:p>
          <a:p>
            <a:r>
              <a:rPr lang="en-US" sz="1600" dirty="0" smtClean="0">
                <a:solidFill>
                  <a:schemeClr val="bg2"/>
                </a:solidFill>
              </a:rPr>
              <a:t>Branch_2(</a:t>
            </a:r>
            <a:r>
              <a:rPr lang="en-US" sz="1600" dirty="0" err="1" smtClean="0">
                <a:solidFill>
                  <a:schemeClr val="bg2"/>
                </a:solidFill>
              </a:rPr>
              <a:t>config</a:t>
            </a:r>
            <a:r>
              <a:rPr lang="en-US" sz="1600" dirty="0" smtClean="0">
                <a:solidFill>
                  <a:schemeClr val="bg2"/>
                </a:solidFill>
              </a:rPr>
              <a:t>-if)# ipv6 </a:t>
            </a:r>
            <a:r>
              <a:rPr lang="en-US" sz="1600" dirty="0" err="1">
                <a:solidFill>
                  <a:schemeClr val="bg2"/>
                </a:solidFill>
              </a:rPr>
              <a:t>ospf</a:t>
            </a:r>
            <a:r>
              <a:rPr lang="en-US" sz="1600" dirty="0">
                <a:solidFill>
                  <a:schemeClr val="bg2"/>
                </a:solidFill>
              </a:rPr>
              <a:t> 1 area 1</a:t>
            </a:r>
          </a:p>
          <a:p>
            <a:r>
              <a:rPr lang="en-US" sz="1600" dirty="0">
                <a:solidFill>
                  <a:schemeClr val="bg2"/>
                </a:solidFill>
              </a:rPr>
              <a:t>Branch_2(</a:t>
            </a:r>
            <a:r>
              <a:rPr lang="en-US" sz="1600" dirty="0" err="1">
                <a:solidFill>
                  <a:schemeClr val="bg2"/>
                </a:solidFill>
              </a:rPr>
              <a:t>config</a:t>
            </a:r>
            <a:r>
              <a:rPr lang="en-US" sz="1600" dirty="0">
                <a:solidFill>
                  <a:schemeClr val="bg2"/>
                </a:solidFill>
              </a:rPr>
              <a:t>-if</a:t>
            </a:r>
            <a:r>
              <a:rPr lang="en-US" sz="1600" dirty="0" smtClean="0">
                <a:solidFill>
                  <a:schemeClr val="bg2"/>
                </a:solidFill>
              </a:rPr>
              <a:t>)# </a:t>
            </a:r>
            <a:r>
              <a:rPr lang="en-US" sz="1600" dirty="0" err="1" smtClean="0">
                <a:solidFill>
                  <a:schemeClr val="bg2"/>
                </a:solidFill>
              </a:rPr>
              <a:t>int</a:t>
            </a:r>
            <a:r>
              <a:rPr lang="en-US" sz="1600" dirty="0" smtClean="0">
                <a:solidFill>
                  <a:schemeClr val="bg2"/>
                </a:solidFill>
              </a:rPr>
              <a:t> g0/0</a:t>
            </a:r>
            <a:endParaRPr lang="en-US" sz="1600" dirty="0">
              <a:solidFill>
                <a:schemeClr val="bg2"/>
              </a:solidFill>
            </a:endParaRPr>
          </a:p>
          <a:p>
            <a:r>
              <a:rPr lang="en-US" sz="1600" dirty="0">
                <a:solidFill>
                  <a:schemeClr val="bg2"/>
                </a:solidFill>
              </a:rPr>
              <a:t>Branch_2(</a:t>
            </a:r>
            <a:r>
              <a:rPr lang="en-US" sz="1600" dirty="0" err="1">
                <a:solidFill>
                  <a:schemeClr val="bg2"/>
                </a:solidFill>
              </a:rPr>
              <a:t>config</a:t>
            </a:r>
            <a:r>
              <a:rPr lang="en-US" sz="1600" dirty="0">
                <a:solidFill>
                  <a:schemeClr val="bg2"/>
                </a:solidFill>
              </a:rPr>
              <a:t>-if</a:t>
            </a:r>
            <a:r>
              <a:rPr lang="en-US" sz="1600" dirty="0" smtClean="0">
                <a:solidFill>
                  <a:schemeClr val="bg2"/>
                </a:solidFill>
              </a:rPr>
              <a:t>)# ipv6 </a:t>
            </a:r>
            <a:r>
              <a:rPr lang="en-US" sz="1600" dirty="0" err="1">
                <a:solidFill>
                  <a:schemeClr val="bg2"/>
                </a:solidFill>
              </a:rPr>
              <a:t>ospf</a:t>
            </a:r>
            <a:r>
              <a:rPr lang="en-US" sz="1600" dirty="0">
                <a:solidFill>
                  <a:schemeClr val="bg2"/>
                </a:solidFill>
              </a:rPr>
              <a:t> 1 </a:t>
            </a:r>
            <a:r>
              <a:rPr lang="en-US" sz="1600" dirty="0" smtClean="0">
                <a:solidFill>
                  <a:schemeClr val="bg2"/>
                </a:solidFill>
              </a:rPr>
              <a:t>area 0</a:t>
            </a:r>
            <a:endParaRPr lang="en-US" sz="1600" dirty="0">
              <a:solidFill>
                <a:schemeClr val="bg2"/>
              </a:solidFill>
            </a:endParaRPr>
          </a:p>
          <a:p>
            <a:r>
              <a:rPr lang="en-US" sz="1600" dirty="0" smtClean="0">
                <a:solidFill>
                  <a:schemeClr val="bg2"/>
                </a:solidFill>
              </a:rPr>
              <a:t>00:26:56</a:t>
            </a:r>
            <a:r>
              <a:rPr lang="en-US" sz="1600" dirty="0">
                <a:solidFill>
                  <a:schemeClr val="bg2"/>
                </a:solidFill>
              </a:rPr>
              <a:t>: %OSPFv3-5-ADJCHG: Process 1, </a:t>
            </a:r>
            <a:r>
              <a:rPr lang="en-US" sz="1600" dirty="0" err="1">
                <a:solidFill>
                  <a:schemeClr val="bg2"/>
                </a:solidFill>
              </a:rPr>
              <a:t>Nbr</a:t>
            </a:r>
            <a:r>
              <a:rPr lang="en-US" sz="1600" dirty="0">
                <a:solidFill>
                  <a:schemeClr val="bg2"/>
                </a:solidFill>
              </a:rPr>
              <a:t> 1.1.1.1 on </a:t>
            </a:r>
            <a:r>
              <a:rPr lang="en-US" sz="1600" dirty="0" smtClean="0">
                <a:solidFill>
                  <a:schemeClr val="bg2"/>
                </a:solidFill>
              </a:rPr>
              <a:t>Serial0/0/1 </a:t>
            </a:r>
            <a:r>
              <a:rPr lang="en-US" sz="1600" dirty="0">
                <a:solidFill>
                  <a:schemeClr val="bg2"/>
                </a:solidFill>
              </a:rPr>
              <a:t>from LOADING to FULL, Loading Done</a:t>
            </a:r>
          </a:p>
          <a:p>
            <a:r>
              <a:rPr lang="en-US" sz="1600" dirty="0" smtClean="0">
                <a:solidFill>
                  <a:schemeClr val="bg2"/>
                </a:solidFill>
              </a:rPr>
              <a:t>Branch_2(</a:t>
            </a:r>
            <a:r>
              <a:rPr lang="en-US" sz="1600" dirty="0" err="1" smtClean="0">
                <a:solidFill>
                  <a:schemeClr val="bg2"/>
                </a:solidFill>
              </a:rPr>
              <a:t>config</a:t>
            </a:r>
            <a:r>
              <a:rPr lang="en-US" sz="1600" dirty="0" smtClean="0">
                <a:solidFill>
                  <a:schemeClr val="bg2"/>
                </a:solidFill>
              </a:rPr>
              <a:t>-if</a:t>
            </a:r>
            <a:r>
              <a:rPr lang="en-US" sz="1600" dirty="0">
                <a:solidFill>
                  <a:schemeClr val="bg2"/>
                </a:solidFill>
              </a:rPr>
              <a:t>)#</a:t>
            </a:r>
          </a:p>
        </p:txBody>
      </p:sp>
      <p:sp>
        <p:nvSpPr>
          <p:cNvPr id="83" name="Freeform 9"/>
          <p:cNvSpPr>
            <a:spLocks/>
          </p:cNvSpPr>
          <p:nvPr/>
        </p:nvSpPr>
        <p:spPr bwMode="auto">
          <a:xfrm rot="20459742">
            <a:off x="5155966" y="1914944"/>
            <a:ext cx="1990915" cy="172865"/>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84" name="Line 47"/>
          <p:cNvSpPr>
            <a:spLocks noChangeShapeType="1"/>
          </p:cNvSpPr>
          <p:nvPr/>
        </p:nvSpPr>
        <p:spPr bwMode="auto">
          <a:xfrm flipH="1">
            <a:off x="3157870" y="2407258"/>
            <a:ext cx="0" cy="694044"/>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85" name="Line 47"/>
          <p:cNvSpPr>
            <a:spLocks noChangeShapeType="1"/>
          </p:cNvSpPr>
          <p:nvPr/>
        </p:nvSpPr>
        <p:spPr bwMode="auto">
          <a:xfrm flipV="1">
            <a:off x="1996580" y="2381292"/>
            <a:ext cx="947956" cy="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pic>
        <p:nvPicPr>
          <p:cNvPr id="86"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89053" y="2116676"/>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7"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49710" y="1527645"/>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8" name="Picture 4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76088" y="2226214"/>
            <a:ext cx="735013"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 name="TextBox 88"/>
          <p:cNvSpPr txBox="1"/>
          <p:nvPr/>
        </p:nvSpPr>
        <p:spPr>
          <a:xfrm>
            <a:off x="7124390" y="1790978"/>
            <a:ext cx="806631" cy="276999"/>
          </a:xfrm>
          <a:prstGeom prst="rect">
            <a:avLst/>
          </a:prstGeom>
          <a:noFill/>
        </p:spPr>
        <p:txBody>
          <a:bodyPr wrap="none" rtlCol="0">
            <a:spAutoFit/>
          </a:bodyPr>
          <a:lstStyle/>
          <a:p>
            <a:r>
              <a:rPr lang="en-US" sz="1200" dirty="0" smtClean="0">
                <a:solidFill>
                  <a:schemeClr val="bg1"/>
                </a:solidFill>
              </a:rPr>
              <a:t>Branch-1</a:t>
            </a:r>
            <a:endParaRPr lang="en-US" sz="1200" dirty="0">
              <a:solidFill>
                <a:schemeClr val="bg1"/>
              </a:solidFill>
            </a:endParaRPr>
          </a:p>
        </p:txBody>
      </p:sp>
      <p:sp>
        <p:nvSpPr>
          <p:cNvPr id="90" name="TextBox 89"/>
          <p:cNvSpPr txBox="1"/>
          <p:nvPr/>
        </p:nvSpPr>
        <p:spPr>
          <a:xfrm>
            <a:off x="6504081" y="1574450"/>
            <a:ext cx="628698" cy="276999"/>
          </a:xfrm>
          <a:prstGeom prst="rect">
            <a:avLst/>
          </a:prstGeom>
          <a:noFill/>
        </p:spPr>
        <p:txBody>
          <a:bodyPr wrap="none" rtlCol="0">
            <a:spAutoFit/>
          </a:bodyPr>
          <a:lstStyle/>
          <a:p>
            <a:r>
              <a:rPr lang="en-US" sz="1200" b="1" dirty="0" smtClean="0">
                <a:solidFill>
                  <a:schemeClr val="bg2"/>
                </a:solidFill>
              </a:rPr>
              <a:t>S0/0/0</a:t>
            </a:r>
          </a:p>
        </p:txBody>
      </p:sp>
      <p:sp>
        <p:nvSpPr>
          <p:cNvPr id="91" name="TextBox 90"/>
          <p:cNvSpPr txBox="1"/>
          <p:nvPr/>
        </p:nvSpPr>
        <p:spPr>
          <a:xfrm>
            <a:off x="5203236" y="2155426"/>
            <a:ext cx="628698" cy="276999"/>
          </a:xfrm>
          <a:prstGeom prst="rect">
            <a:avLst/>
          </a:prstGeom>
          <a:noFill/>
        </p:spPr>
        <p:txBody>
          <a:bodyPr wrap="none" rtlCol="0">
            <a:spAutoFit/>
          </a:bodyPr>
          <a:lstStyle/>
          <a:p>
            <a:r>
              <a:rPr lang="en-US" sz="1200" b="1" dirty="0" smtClean="0">
                <a:solidFill>
                  <a:schemeClr val="bg2"/>
                </a:solidFill>
              </a:rPr>
              <a:t>S0/0/1</a:t>
            </a:r>
            <a:endParaRPr lang="en-US" sz="1200" b="1" dirty="0">
              <a:solidFill>
                <a:schemeClr val="bg2"/>
              </a:solidFill>
            </a:endParaRPr>
          </a:p>
        </p:txBody>
      </p:sp>
      <p:sp>
        <p:nvSpPr>
          <p:cNvPr id="92" name="TextBox 91"/>
          <p:cNvSpPr txBox="1"/>
          <p:nvPr/>
        </p:nvSpPr>
        <p:spPr>
          <a:xfrm>
            <a:off x="3952020" y="2171405"/>
            <a:ext cx="518091" cy="276999"/>
          </a:xfrm>
          <a:prstGeom prst="rect">
            <a:avLst/>
          </a:prstGeom>
          <a:noFill/>
        </p:spPr>
        <p:txBody>
          <a:bodyPr wrap="none" rtlCol="0">
            <a:spAutoFit/>
          </a:bodyPr>
          <a:lstStyle/>
          <a:p>
            <a:r>
              <a:rPr lang="en-US" sz="1200" b="1" dirty="0" smtClean="0">
                <a:solidFill>
                  <a:schemeClr val="bg2"/>
                </a:solidFill>
              </a:rPr>
              <a:t>G0/0</a:t>
            </a:r>
            <a:endParaRPr lang="en-US" sz="1200" b="1" dirty="0">
              <a:solidFill>
                <a:schemeClr val="bg2"/>
              </a:solidFill>
            </a:endParaRPr>
          </a:p>
        </p:txBody>
      </p:sp>
      <p:sp>
        <p:nvSpPr>
          <p:cNvPr id="93" name="TextBox 92"/>
          <p:cNvSpPr txBox="1"/>
          <p:nvPr/>
        </p:nvSpPr>
        <p:spPr>
          <a:xfrm>
            <a:off x="3105890" y="2893531"/>
            <a:ext cx="518091" cy="276999"/>
          </a:xfrm>
          <a:prstGeom prst="rect">
            <a:avLst/>
          </a:prstGeom>
          <a:noFill/>
        </p:spPr>
        <p:txBody>
          <a:bodyPr wrap="none" rtlCol="0">
            <a:spAutoFit/>
          </a:bodyPr>
          <a:lstStyle/>
          <a:p>
            <a:r>
              <a:rPr lang="en-US" sz="1200" b="1" dirty="0" smtClean="0">
                <a:solidFill>
                  <a:schemeClr val="bg2"/>
                </a:solidFill>
              </a:rPr>
              <a:t>G0/0</a:t>
            </a:r>
            <a:endParaRPr lang="en-US" sz="1200" b="1" dirty="0">
              <a:solidFill>
                <a:schemeClr val="bg2"/>
              </a:solidFill>
            </a:endParaRPr>
          </a:p>
        </p:txBody>
      </p:sp>
      <p:sp>
        <p:nvSpPr>
          <p:cNvPr id="94" name="TextBox 93"/>
          <p:cNvSpPr txBox="1"/>
          <p:nvPr/>
        </p:nvSpPr>
        <p:spPr>
          <a:xfrm>
            <a:off x="5194847" y="1612120"/>
            <a:ext cx="1350627" cy="276999"/>
          </a:xfrm>
          <a:prstGeom prst="rect">
            <a:avLst/>
          </a:prstGeom>
          <a:noFill/>
        </p:spPr>
        <p:txBody>
          <a:bodyPr wrap="square" rtlCol="0">
            <a:spAutoFit/>
          </a:bodyPr>
          <a:lstStyle/>
          <a:p>
            <a:r>
              <a:rPr lang="en-US" sz="1200" b="1" dirty="0" smtClean="0"/>
              <a:t>2001:DB8:1::/64</a:t>
            </a:r>
            <a:endParaRPr lang="en-US" sz="1200" b="1" dirty="0"/>
          </a:p>
        </p:txBody>
      </p:sp>
      <p:sp>
        <p:nvSpPr>
          <p:cNvPr id="95" name="TextBox 94"/>
          <p:cNvSpPr txBox="1"/>
          <p:nvPr/>
        </p:nvSpPr>
        <p:spPr>
          <a:xfrm>
            <a:off x="2585058" y="1949622"/>
            <a:ext cx="1350627" cy="276999"/>
          </a:xfrm>
          <a:prstGeom prst="rect">
            <a:avLst/>
          </a:prstGeom>
          <a:noFill/>
        </p:spPr>
        <p:txBody>
          <a:bodyPr wrap="square" rtlCol="0">
            <a:spAutoFit/>
          </a:bodyPr>
          <a:lstStyle/>
          <a:p>
            <a:r>
              <a:rPr lang="en-US" sz="1200" b="1" dirty="0" smtClean="0"/>
              <a:t>2001:DB8:A::/64</a:t>
            </a:r>
            <a:endParaRPr lang="en-US" sz="1200" b="1" dirty="0"/>
          </a:p>
        </p:txBody>
      </p:sp>
      <p:sp>
        <p:nvSpPr>
          <p:cNvPr id="96" name="TextBox 95"/>
          <p:cNvSpPr txBox="1"/>
          <p:nvPr/>
        </p:nvSpPr>
        <p:spPr>
          <a:xfrm>
            <a:off x="718569" y="2591353"/>
            <a:ext cx="1882018" cy="276999"/>
          </a:xfrm>
          <a:prstGeom prst="rect">
            <a:avLst/>
          </a:prstGeom>
          <a:noFill/>
        </p:spPr>
        <p:txBody>
          <a:bodyPr wrap="square" rtlCol="0">
            <a:spAutoFit/>
          </a:bodyPr>
          <a:lstStyle/>
          <a:p>
            <a:r>
              <a:rPr lang="en-US" sz="1200" b="1" dirty="0" smtClean="0"/>
              <a:t>Lo0 2001:DB8:C::/127</a:t>
            </a:r>
            <a:endParaRPr lang="en-US" sz="1200" b="1" dirty="0"/>
          </a:p>
        </p:txBody>
      </p:sp>
      <p:sp>
        <p:nvSpPr>
          <p:cNvPr id="97" name="TextBox 96"/>
          <p:cNvSpPr txBox="1"/>
          <p:nvPr/>
        </p:nvSpPr>
        <p:spPr>
          <a:xfrm>
            <a:off x="2262520" y="3567590"/>
            <a:ext cx="1925197" cy="276999"/>
          </a:xfrm>
          <a:prstGeom prst="rect">
            <a:avLst/>
          </a:prstGeom>
          <a:noFill/>
        </p:spPr>
        <p:txBody>
          <a:bodyPr wrap="square" rtlCol="0">
            <a:spAutoFit/>
          </a:bodyPr>
          <a:lstStyle/>
          <a:p>
            <a:r>
              <a:rPr lang="en-US" sz="1200" b="1" dirty="0" smtClean="0"/>
              <a:t>Lo0 2001:DB8:B::/127</a:t>
            </a:r>
            <a:endParaRPr lang="en-US" sz="1200" b="1" dirty="0"/>
          </a:p>
        </p:txBody>
      </p:sp>
      <p:sp>
        <p:nvSpPr>
          <p:cNvPr id="98" name="Line 47"/>
          <p:cNvSpPr>
            <a:spLocks noChangeShapeType="1"/>
          </p:cNvSpPr>
          <p:nvPr/>
        </p:nvSpPr>
        <p:spPr bwMode="auto">
          <a:xfrm flipV="1">
            <a:off x="3531765" y="2381291"/>
            <a:ext cx="857289" cy="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pic>
        <p:nvPicPr>
          <p:cNvPr id="99"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29806" y="3101302"/>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0"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61081" y="2125065"/>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1" name="TextBox 100"/>
          <p:cNvSpPr txBox="1"/>
          <p:nvPr/>
        </p:nvSpPr>
        <p:spPr>
          <a:xfrm>
            <a:off x="1979802" y="2159030"/>
            <a:ext cx="518091" cy="276999"/>
          </a:xfrm>
          <a:prstGeom prst="rect">
            <a:avLst/>
          </a:prstGeom>
          <a:noFill/>
        </p:spPr>
        <p:txBody>
          <a:bodyPr wrap="none" rtlCol="0">
            <a:spAutoFit/>
          </a:bodyPr>
          <a:lstStyle/>
          <a:p>
            <a:r>
              <a:rPr lang="en-US" sz="1200" b="1" dirty="0">
                <a:solidFill>
                  <a:schemeClr val="bg2"/>
                </a:solidFill>
              </a:rPr>
              <a:t>G</a:t>
            </a:r>
            <a:r>
              <a:rPr lang="en-US" sz="1200" b="1" dirty="0" smtClean="0">
                <a:solidFill>
                  <a:schemeClr val="bg2"/>
                </a:solidFill>
              </a:rPr>
              <a:t>0/0</a:t>
            </a:r>
            <a:endParaRPr lang="en-US" sz="1200" b="1" dirty="0">
              <a:solidFill>
                <a:schemeClr val="bg2"/>
              </a:solidFill>
            </a:endParaRPr>
          </a:p>
        </p:txBody>
      </p:sp>
      <p:sp>
        <p:nvSpPr>
          <p:cNvPr id="102" name="TextBox 101"/>
          <p:cNvSpPr txBox="1"/>
          <p:nvPr/>
        </p:nvSpPr>
        <p:spPr>
          <a:xfrm>
            <a:off x="4454652" y="2373077"/>
            <a:ext cx="806631" cy="276999"/>
          </a:xfrm>
          <a:prstGeom prst="rect">
            <a:avLst/>
          </a:prstGeom>
          <a:noFill/>
        </p:spPr>
        <p:txBody>
          <a:bodyPr wrap="none" rtlCol="0">
            <a:spAutoFit/>
          </a:bodyPr>
          <a:lstStyle/>
          <a:p>
            <a:r>
              <a:rPr lang="en-US" sz="1200" dirty="0" smtClean="0">
                <a:solidFill>
                  <a:schemeClr val="bg1"/>
                </a:solidFill>
              </a:rPr>
              <a:t>Branch-2</a:t>
            </a:r>
            <a:endParaRPr lang="en-US" sz="1200" dirty="0">
              <a:solidFill>
                <a:schemeClr val="bg1"/>
              </a:solidFill>
            </a:endParaRPr>
          </a:p>
        </p:txBody>
      </p:sp>
      <p:sp>
        <p:nvSpPr>
          <p:cNvPr id="103" name="TextBox 102"/>
          <p:cNvSpPr txBox="1"/>
          <p:nvPr/>
        </p:nvSpPr>
        <p:spPr>
          <a:xfrm>
            <a:off x="2778075" y="3348007"/>
            <a:ext cx="806631" cy="276999"/>
          </a:xfrm>
          <a:prstGeom prst="rect">
            <a:avLst/>
          </a:prstGeom>
          <a:noFill/>
        </p:spPr>
        <p:txBody>
          <a:bodyPr wrap="none" rtlCol="0">
            <a:spAutoFit/>
          </a:bodyPr>
          <a:lstStyle/>
          <a:p>
            <a:r>
              <a:rPr lang="en-US" sz="1200" dirty="0" smtClean="0">
                <a:solidFill>
                  <a:schemeClr val="bg1"/>
                </a:solidFill>
              </a:rPr>
              <a:t>Branch-3</a:t>
            </a:r>
            <a:endParaRPr lang="en-US" sz="1200" dirty="0">
              <a:solidFill>
                <a:schemeClr val="bg1"/>
              </a:solidFill>
            </a:endParaRPr>
          </a:p>
        </p:txBody>
      </p:sp>
      <p:sp>
        <p:nvSpPr>
          <p:cNvPr id="104" name="TextBox 103"/>
          <p:cNvSpPr txBox="1"/>
          <p:nvPr/>
        </p:nvSpPr>
        <p:spPr>
          <a:xfrm>
            <a:off x="1218104" y="2378288"/>
            <a:ext cx="806631" cy="276999"/>
          </a:xfrm>
          <a:prstGeom prst="rect">
            <a:avLst/>
          </a:prstGeom>
          <a:noFill/>
        </p:spPr>
        <p:txBody>
          <a:bodyPr wrap="none" rtlCol="0">
            <a:spAutoFit/>
          </a:bodyPr>
          <a:lstStyle/>
          <a:p>
            <a:r>
              <a:rPr lang="en-US" sz="1200" dirty="0" smtClean="0">
                <a:solidFill>
                  <a:schemeClr val="bg1"/>
                </a:solidFill>
              </a:rPr>
              <a:t>Branch-4</a:t>
            </a:r>
            <a:endParaRPr lang="en-US" sz="1200" dirty="0">
              <a:solidFill>
                <a:schemeClr val="bg1"/>
              </a:solidFill>
            </a:endParaRPr>
          </a:p>
        </p:txBody>
      </p:sp>
      <p:sp>
        <p:nvSpPr>
          <p:cNvPr id="26" name="TextBox 25"/>
          <p:cNvSpPr txBox="1"/>
          <p:nvPr/>
        </p:nvSpPr>
        <p:spPr>
          <a:xfrm>
            <a:off x="7026567" y="1232766"/>
            <a:ext cx="1061519" cy="276999"/>
          </a:xfrm>
          <a:prstGeom prst="rect">
            <a:avLst/>
          </a:prstGeom>
          <a:noFill/>
        </p:spPr>
        <p:txBody>
          <a:bodyPr wrap="square" rtlCol="0">
            <a:spAutoFit/>
          </a:bodyPr>
          <a:lstStyle/>
          <a:p>
            <a:r>
              <a:rPr lang="en-US" sz="1200" b="1" dirty="0" smtClean="0">
                <a:solidFill>
                  <a:schemeClr val="bg2"/>
                </a:solidFill>
              </a:rPr>
              <a:t>RID: 1.1.1.1</a:t>
            </a:r>
            <a:endParaRPr lang="en-US" sz="1200" b="1" dirty="0">
              <a:solidFill>
                <a:schemeClr val="bg2"/>
              </a:solidFill>
            </a:endParaRPr>
          </a:p>
        </p:txBody>
      </p:sp>
      <p:sp>
        <p:nvSpPr>
          <p:cNvPr id="27" name="TextBox 26"/>
          <p:cNvSpPr txBox="1"/>
          <p:nvPr/>
        </p:nvSpPr>
        <p:spPr>
          <a:xfrm>
            <a:off x="4312851" y="2645820"/>
            <a:ext cx="1061519" cy="276999"/>
          </a:xfrm>
          <a:prstGeom prst="rect">
            <a:avLst/>
          </a:prstGeom>
          <a:noFill/>
        </p:spPr>
        <p:txBody>
          <a:bodyPr wrap="square" rtlCol="0">
            <a:spAutoFit/>
          </a:bodyPr>
          <a:lstStyle/>
          <a:p>
            <a:r>
              <a:rPr lang="en-US" sz="1200" b="1" dirty="0" smtClean="0">
                <a:solidFill>
                  <a:schemeClr val="bg2"/>
                </a:solidFill>
              </a:rPr>
              <a:t>RID: 2.2.2.2</a:t>
            </a:r>
            <a:endParaRPr lang="en-US" sz="1200" b="1" dirty="0">
              <a:solidFill>
                <a:schemeClr val="bg2"/>
              </a:solidFill>
            </a:endParaRPr>
          </a:p>
        </p:txBody>
      </p:sp>
    </p:spTree>
    <p:extLst>
      <p:ext uri="{BB962C8B-B14F-4D97-AF65-F5344CB8AC3E}">
        <p14:creationId xmlns:p14="http://schemas.microsoft.com/office/powerpoint/2010/main" val="2237618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523396" y="191218"/>
            <a:ext cx="8112125" cy="1079334"/>
          </a:xfrm>
        </p:spPr>
        <p:txBody>
          <a:bodyPr/>
          <a:lstStyle/>
          <a:p>
            <a:pPr algn="ctr"/>
            <a:r>
              <a:rPr lang="en-US" dirty="0" smtClean="0"/>
              <a:t>Passive Interface</a:t>
            </a:r>
            <a:endParaRPr lang="en-US" dirty="0"/>
          </a:p>
        </p:txBody>
      </p:sp>
      <p:sp>
        <p:nvSpPr>
          <p:cNvPr id="3" name="Freeform 9"/>
          <p:cNvSpPr>
            <a:spLocks/>
          </p:cNvSpPr>
          <p:nvPr/>
        </p:nvSpPr>
        <p:spPr bwMode="auto">
          <a:xfrm rot="18799872">
            <a:off x="2367651" y="2576517"/>
            <a:ext cx="1990915" cy="172865"/>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9" name="Line 47"/>
          <p:cNvSpPr>
            <a:spLocks noChangeShapeType="1"/>
          </p:cNvSpPr>
          <p:nvPr/>
        </p:nvSpPr>
        <p:spPr bwMode="auto">
          <a:xfrm>
            <a:off x="1180001" y="2790501"/>
            <a:ext cx="983908" cy="419552"/>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10" name="Line 47"/>
          <p:cNvSpPr>
            <a:spLocks noChangeShapeType="1"/>
          </p:cNvSpPr>
          <p:nvPr/>
        </p:nvSpPr>
        <p:spPr bwMode="auto">
          <a:xfrm flipV="1">
            <a:off x="1282053" y="3446356"/>
            <a:ext cx="948131" cy="288143"/>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pic>
        <p:nvPicPr>
          <p:cNvPr id="14"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63909" y="3075759"/>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22563" y="1813609"/>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4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7689" y="3592076"/>
            <a:ext cx="735013"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4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9301" y="2790501"/>
            <a:ext cx="735013"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TextBox 26"/>
          <p:cNvSpPr txBox="1"/>
          <p:nvPr/>
        </p:nvSpPr>
        <p:spPr>
          <a:xfrm>
            <a:off x="2255351" y="3328533"/>
            <a:ext cx="806631" cy="276999"/>
          </a:xfrm>
          <a:prstGeom prst="rect">
            <a:avLst/>
          </a:prstGeom>
          <a:noFill/>
        </p:spPr>
        <p:txBody>
          <a:bodyPr wrap="none" rtlCol="0">
            <a:spAutoFit/>
          </a:bodyPr>
          <a:lstStyle/>
          <a:p>
            <a:r>
              <a:rPr lang="en-US" sz="1200" dirty="0" smtClean="0">
                <a:solidFill>
                  <a:schemeClr val="bg1"/>
                </a:solidFill>
              </a:rPr>
              <a:t>Branch-1</a:t>
            </a:r>
            <a:endParaRPr lang="en-US" sz="1200" dirty="0">
              <a:solidFill>
                <a:schemeClr val="bg1"/>
              </a:solidFill>
            </a:endParaRPr>
          </a:p>
        </p:txBody>
      </p:sp>
      <p:sp>
        <p:nvSpPr>
          <p:cNvPr id="28" name="TextBox 27"/>
          <p:cNvSpPr txBox="1"/>
          <p:nvPr/>
        </p:nvSpPr>
        <p:spPr>
          <a:xfrm>
            <a:off x="3889675" y="2061621"/>
            <a:ext cx="806631" cy="276999"/>
          </a:xfrm>
          <a:prstGeom prst="rect">
            <a:avLst/>
          </a:prstGeom>
          <a:noFill/>
        </p:spPr>
        <p:txBody>
          <a:bodyPr wrap="none" rtlCol="0">
            <a:spAutoFit/>
          </a:bodyPr>
          <a:lstStyle/>
          <a:p>
            <a:r>
              <a:rPr lang="en-US" sz="1200" dirty="0" smtClean="0">
                <a:solidFill>
                  <a:schemeClr val="bg1"/>
                </a:solidFill>
              </a:rPr>
              <a:t>Branch-2</a:t>
            </a:r>
            <a:endParaRPr lang="en-US" sz="1200" dirty="0">
              <a:solidFill>
                <a:schemeClr val="bg1"/>
              </a:solidFill>
            </a:endParaRPr>
          </a:p>
        </p:txBody>
      </p:sp>
      <p:sp>
        <p:nvSpPr>
          <p:cNvPr id="30" name="TextBox 29"/>
          <p:cNvSpPr txBox="1"/>
          <p:nvPr/>
        </p:nvSpPr>
        <p:spPr>
          <a:xfrm>
            <a:off x="627033" y="2879123"/>
            <a:ext cx="636713" cy="276999"/>
          </a:xfrm>
          <a:prstGeom prst="rect">
            <a:avLst/>
          </a:prstGeom>
          <a:noFill/>
        </p:spPr>
        <p:txBody>
          <a:bodyPr wrap="none" rtlCol="0">
            <a:spAutoFit/>
          </a:bodyPr>
          <a:lstStyle/>
          <a:p>
            <a:r>
              <a:rPr lang="en-US" sz="1200" b="1" dirty="0" smtClean="0">
                <a:solidFill>
                  <a:schemeClr val="bg1"/>
                </a:solidFill>
              </a:rPr>
              <a:t>LAN-1</a:t>
            </a:r>
            <a:endParaRPr lang="en-US" sz="1200" b="1" dirty="0">
              <a:solidFill>
                <a:schemeClr val="bg1"/>
              </a:solidFill>
            </a:endParaRPr>
          </a:p>
        </p:txBody>
      </p:sp>
      <p:sp>
        <p:nvSpPr>
          <p:cNvPr id="31" name="TextBox 30"/>
          <p:cNvSpPr txBox="1"/>
          <p:nvPr/>
        </p:nvSpPr>
        <p:spPr>
          <a:xfrm>
            <a:off x="636820" y="3685865"/>
            <a:ext cx="636713" cy="276999"/>
          </a:xfrm>
          <a:prstGeom prst="rect">
            <a:avLst/>
          </a:prstGeom>
          <a:noFill/>
        </p:spPr>
        <p:txBody>
          <a:bodyPr wrap="none" rtlCol="0">
            <a:spAutoFit/>
          </a:bodyPr>
          <a:lstStyle/>
          <a:p>
            <a:r>
              <a:rPr lang="en-US" sz="1200" b="1" dirty="0" smtClean="0">
                <a:solidFill>
                  <a:schemeClr val="bg1"/>
                </a:solidFill>
              </a:rPr>
              <a:t>LAN-2</a:t>
            </a:r>
            <a:endParaRPr lang="en-US" sz="1200" b="1" dirty="0">
              <a:solidFill>
                <a:schemeClr val="bg1"/>
              </a:solidFill>
            </a:endParaRPr>
          </a:p>
        </p:txBody>
      </p:sp>
      <p:sp>
        <p:nvSpPr>
          <p:cNvPr id="34" name="TextBox 33"/>
          <p:cNvSpPr txBox="1"/>
          <p:nvPr/>
        </p:nvSpPr>
        <p:spPr>
          <a:xfrm>
            <a:off x="3286144" y="2080309"/>
            <a:ext cx="628698" cy="276999"/>
          </a:xfrm>
          <a:prstGeom prst="rect">
            <a:avLst/>
          </a:prstGeom>
          <a:noFill/>
        </p:spPr>
        <p:txBody>
          <a:bodyPr wrap="none" rtlCol="0">
            <a:spAutoFit/>
          </a:bodyPr>
          <a:lstStyle/>
          <a:p>
            <a:r>
              <a:rPr lang="en-US" sz="1200" b="1" dirty="0" smtClean="0">
                <a:solidFill>
                  <a:schemeClr val="bg2"/>
                </a:solidFill>
              </a:rPr>
              <a:t>S0/0/0</a:t>
            </a:r>
            <a:endParaRPr lang="en-US" sz="1200" b="1" dirty="0">
              <a:solidFill>
                <a:schemeClr val="bg2"/>
              </a:solidFill>
            </a:endParaRPr>
          </a:p>
        </p:txBody>
      </p:sp>
      <p:sp>
        <p:nvSpPr>
          <p:cNvPr id="37" name="TextBox 36"/>
          <p:cNvSpPr txBox="1"/>
          <p:nvPr/>
        </p:nvSpPr>
        <p:spPr>
          <a:xfrm>
            <a:off x="2302791" y="2861777"/>
            <a:ext cx="628698" cy="276999"/>
          </a:xfrm>
          <a:prstGeom prst="rect">
            <a:avLst/>
          </a:prstGeom>
          <a:noFill/>
        </p:spPr>
        <p:txBody>
          <a:bodyPr wrap="none" rtlCol="0">
            <a:spAutoFit/>
          </a:bodyPr>
          <a:lstStyle/>
          <a:p>
            <a:r>
              <a:rPr lang="en-US" sz="1200" b="1" dirty="0" smtClean="0">
                <a:solidFill>
                  <a:schemeClr val="bg2"/>
                </a:solidFill>
              </a:rPr>
              <a:t>S0/0/0</a:t>
            </a:r>
            <a:endParaRPr lang="en-US" sz="1200" b="1" dirty="0">
              <a:solidFill>
                <a:schemeClr val="bg2"/>
              </a:solidFill>
            </a:endParaRPr>
          </a:p>
        </p:txBody>
      </p:sp>
      <p:sp>
        <p:nvSpPr>
          <p:cNvPr id="38" name="TextBox 37"/>
          <p:cNvSpPr txBox="1"/>
          <p:nvPr/>
        </p:nvSpPr>
        <p:spPr>
          <a:xfrm>
            <a:off x="1789674" y="2894198"/>
            <a:ext cx="518091" cy="276999"/>
          </a:xfrm>
          <a:prstGeom prst="rect">
            <a:avLst/>
          </a:prstGeom>
          <a:noFill/>
        </p:spPr>
        <p:txBody>
          <a:bodyPr wrap="none" rtlCol="0">
            <a:spAutoFit/>
          </a:bodyPr>
          <a:lstStyle/>
          <a:p>
            <a:r>
              <a:rPr lang="en-US" sz="1200" b="1" dirty="0" smtClean="0">
                <a:solidFill>
                  <a:schemeClr val="bg2"/>
                </a:solidFill>
              </a:rPr>
              <a:t>G0/0</a:t>
            </a:r>
            <a:endParaRPr lang="en-US" sz="1200" b="1" dirty="0">
              <a:solidFill>
                <a:schemeClr val="bg2"/>
              </a:solidFill>
            </a:endParaRPr>
          </a:p>
        </p:txBody>
      </p:sp>
      <p:sp>
        <p:nvSpPr>
          <p:cNvPr id="39" name="TextBox 38"/>
          <p:cNvSpPr txBox="1"/>
          <p:nvPr/>
        </p:nvSpPr>
        <p:spPr>
          <a:xfrm>
            <a:off x="1812584" y="3480253"/>
            <a:ext cx="518091" cy="276999"/>
          </a:xfrm>
          <a:prstGeom prst="rect">
            <a:avLst/>
          </a:prstGeom>
          <a:noFill/>
        </p:spPr>
        <p:txBody>
          <a:bodyPr wrap="none" rtlCol="0">
            <a:spAutoFit/>
          </a:bodyPr>
          <a:lstStyle/>
          <a:p>
            <a:r>
              <a:rPr lang="en-US" sz="1200" b="1" dirty="0" smtClean="0">
                <a:solidFill>
                  <a:schemeClr val="bg2"/>
                </a:solidFill>
              </a:rPr>
              <a:t>G0/1</a:t>
            </a:r>
            <a:endParaRPr lang="en-US" sz="1200" b="1" dirty="0">
              <a:solidFill>
                <a:schemeClr val="bg2"/>
              </a:solidFill>
            </a:endParaRPr>
          </a:p>
        </p:txBody>
      </p:sp>
      <p:sp>
        <p:nvSpPr>
          <p:cNvPr id="42" name="TextBox 41"/>
          <p:cNvSpPr txBox="1"/>
          <p:nvPr/>
        </p:nvSpPr>
        <p:spPr>
          <a:xfrm>
            <a:off x="279656" y="2505151"/>
            <a:ext cx="1350627" cy="276999"/>
          </a:xfrm>
          <a:prstGeom prst="rect">
            <a:avLst/>
          </a:prstGeom>
          <a:noFill/>
        </p:spPr>
        <p:txBody>
          <a:bodyPr wrap="square" rtlCol="0">
            <a:spAutoFit/>
          </a:bodyPr>
          <a:lstStyle/>
          <a:p>
            <a:r>
              <a:rPr lang="en-US" sz="1200" b="1" dirty="0" smtClean="0"/>
              <a:t>2001:DB8:A::/64</a:t>
            </a:r>
            <a:endParaRPr lang="en-US" sz="1200" b="1" dirty="0"/>
          </a:p>
        </p:txBody>
      </p:sp>
      <p:sp>
        <p:nvSpPr>
          <p:cNvPr id="43" name="TextBox 42"/>
          <p:cNvSpPr txBox="1"/>
          <p:nvPr/>
        </p:nvSpPr>
        <p:spPr>
          <a:xfrm>
            <a:off x="271473" y="3911901"/>
            <a:ext cx="1350627" cy="276999"/>
          </a:xfrm>
          <a:prstGeom prst="rect">
            <a:avLst/>
          </a:prstGeom>
          <a:noFill/>
        </p:spPr>
        <p:txBody>
          <a:bodyPr wrap="square" rtlCol="0">
            <a:spAutoFit/>
          </a:bodyPr>
          <a:lstStyle/>
          <a:p>
            <a:r>
              <a:rPr lang="en-US" sz="1200" b="1" dirty="0" smtClean="0"/>
              <a:t>2001:DB8:B::/64</a:t>
            </a:r>
            <a:endParaRPr lang="en-US" sz="1200" b="1" dirty="0"/>
          </a:p>
        </p:txBody>
      </p:sp>
      <p:sp>
        <p:nvSpPr>
          <p:cNvPr id="46" name="TextBox 45"/>
          <p:cNvSpPr txBox="1"/>
          <p:nvPr/>
        </p:nvSpPr>
        <p:spPr>
          <a:xfrm>
            <a:off x="2249866" y="2385950"/>
            <a:ext cx="1350627" cy="276999"/>
          </a:xfrm>
          <a:prstGeom prst="rect">
            <a:avLst/>
          </a:prstGeom>
          <a:noFill/>
        </p:spPr>
        <p:txBody>
          <a:bodyPr wrap="square" rtlCol="0">
            <a:spAutoFit/>
          </a:bodyPr>
          <a:lstStyle/>
          <a:p>
            <a:r>
              <a:rPr lang="en-US" sz="1200" b="1" dirty="0" smtClean="0"/>
              <a:t>2001:DB8:C::/64</a:t>
            </a:r>
            <a:endParaRPr lang="en-US" sz="1200" b="1" dirty="0"/>
          </a:p>
        </p:txBody>
      </p:sp>
      <p:sp>
        <p:nvSpPr>
          <p:cNvPr id="2" name="TextBox 1"/>
          <p:cNvSpPr txBox="1"/>
          <p:nvPr/>
        </p:nvSpPr>
        <p:spPr>
          <a:xfrm>
            <a:off x="4911085" y="1721868"/>
            <a:ext cx="3753366" cy="2554545"/>
          </a:xfrm>
          <a:prstGeom prst="rect">
            <a:avLst/>
          </a:prstGeom>
          <a:noFill/>
        </p:spPr>
        <p:txBody>
          <a:bodyPr wrap="square" rtlCol="0">
            <a:spAutoFit/>
          </a:bodyPr>
          <a:lstStyle/>
          <a:p>
            <a:pPr marL="285750" indent="-285750">
              <a:buFont typeface="Arial" pitchFamily="34" charset="0"/>
              <a:buChar char="•"/>
            </a:pPr>
            <a:r>
              <a:rPr lang="en-US" sz="1600" dirty="0" smtClean="0">
                <a:solidFill>
                  <a:schemeClr val="tx2"/>
                </a:solidFill>
              </a:rPr>
              <a:t>The purpose of the passive interface command is to suppress routing updates out of </a:t>
            </a:r>
            <a:r>
              <a:rPr lang="en-US" sz="1600" dirty="0">
                <a:solidFill>
                  <a:schemeClr val="tx2"/>
                </a:solidFill>
              </a:rPr>
              <a:t>an </a:t>
            </a:r>
            <a:r>
              <a:rPr lang="en-US" sz="1600" dirty="0" smtClean="0">
                <a:solidFill>
                  <a:schemeClr val="tx2"/>
                </a:solidFill>
              </a:rPr>
              <a:t>interface. With regards to OSPF, it prevents the paranoid update and LSAs from being sent across LANs.</a:t>
            </a:r>
          </a:p>
          <a:p>
            <a:pPr marL="285750" indent="-285750">
              <a:buFont typeface="Arial" pitchFamily="34" charset="0"/>
              <a:buChar char="•"/>
            </a:pPr>
            <a:r>
              <a:rPr lang="en-US" sz="1600" dirty="0" smtClean="0">
                <a:solidFill>
                  <a:schemeClr val="tx2"/>
                </a:solidFill>
              </a:rPr>
              <a:t>The networks will still be advertised to neighboring routers but routing updates and LSAs will not be forwarded.</a:t>
            </a:r>
          </a:p>
        </p:txBody>
      </p:sp>
      <p:sp>
        <p:nvSpPr>
          <p:cNvPr id="5" name="TextBox 4"/>
          <p:cNvSpPr txBox="1"/>
          <p:nvPr/>
        </p:nvSpPr>
        <p:spPr>
          <a:xfrm>
            <a:off x="2280258" y="4829050"/>
            <a:ext cx="4634602" cy="923330"/>
          </a:xfrm>
          <a:prstGeom prst="rect">
            <a:avLst/>
          </a:prstGeom>
          <a:noFill/>
          <a:ln>
            <a:solidFill>
              <a:schemeClr val="tx2"/>
            </a:solidFill>
          </a:ln>
        </p:spPr>
        <p:txBody>
          <a:bodyPr wrap="none" rtlCol="0">
            <a:spAutoFit/>
          </a:bodyPr>
          <a:lstStyle/>
          <a:p>
            <a:r>
              <a:rPr lang="en-US" dirty="0" smtClean="0">
                <a:solidFill>
                  <a:schemeClr val="bg2"/>
                </a:solidFill>
              </a:rPr>
              <a:t>Branch-1(</a:t>
            </a:r>
            <a:r>
              <a:rPr lang="en-US" dirty="0" err="1" smtClean="0">
                <a:solidFill>
                  <a:schemeClr val="bg2"/>
                </a:solidFill>
              </a:rPr>
              <a:t>config</a:t>
            </a:r>
            <a:r>
              <a:rPr lang="en-US" dirty="0" smtClean="0">
                <a:solidFill>
                  <a:schemeClr val="bg2"/>
                </a:solidFill>
              </a:rPr>
              <a:t>)# ipv6 router </a:t>
            </a:r>
            <a:r>
              <a:rPr lang="en-US" dirty="0" err="1" smtClean="0">
                <a:solidFill>
                  <a:schemeClr val="bg2"/>
                </a:solidFill>
              </a:rPr>
              <a:t>ospf</a:t>
            </a:r>
            <a:r>
              <a:rPr lang="en-US" dirty="0" smtClean="0">
                <a:solidFill>
                  <a:schemeClr val="bg2"/>
                </a:solidFill>
              </a:rPr>
              <a:t> 1</a:t>
            </a:r>
          </a:p>
          <a:p>
            <a:r>
              <a:rPr lang="en-US" dirty="0" smtClean="0">
                <a:solidFill>
                  <a:schemeClr val="bg2"/>
                </a:solidFill>
              </a:rPr>
              <a:t>Branch-1(</a:t>
            </a:r>
            <a:r>
              <a:rPr lang="en-US" dirty="0" err="1" smtClean="0">
                <a:solidFill>
                  <a:schemeClr val="bg2"/>
                </a:solidFill>
              </a:rPr>
              <a:t>config-rtr</a:t>
            </a:r>
            <a:r>
              <a:rPr lang="en-US" dirty="0" smtClean="0">
                <a:solidFill>
                  <a:schemeClr val="bg2"/>
                </a:solidFill>
              </a:rPr>
              <a:t>)# passive-interface </a:t>
            </a:r>
            <a:r>
              <a:rPr lang="en-US" dirty="0">
                <a:solidFill>
                  <a:schemeClr val="bg2"/>
                </a:solidFill>
              </a:rPr>
              <a:t>g0/0</a:t>
            </a:r>
          </a:p>
          <a:p>
            <a:r>
              <a:rPr lang="en-US" dirty="0">
                <a:solidFill>
                  <a:schemeClr val="bg2"/>
                </a:solidFill>
              </a:rPr>
              <a:t>Branch-1(</a:t>
            </a:r>
            <a:r>
              <a:rPr lang="en-US" dirty="0" err="1">
                <a:solidFill>
                  <a:schemeClr val="bg2"/>
                </a:solidFill>
              </a:rPr>
              <a:t>config-rtr</a:t>
            </a:r>
            <a:r>
              <a:rPr lang="en-US" dirty="0">
                <a:solidFill>
                  <a:schemeClr val="bg2"/>
                </a:solidFill>
              </a:rPr>
              <a:t>)# passive-interface </a:t>
            </a:r>
            <a:r>
              <a:rPr lang="en-US" dirty="0" smtClean="0">
                <a:solidFill>
                  <a:schemeClr val="bg2"/>
                </a:solidFill>
              </a:rPr>
              <a:t>g0/1</a:t>
            </a:r>
            <a:endParaRPr lang="en-US" dirty="0">
              <a:solidFill>
                <a:schemeClr val="bg2"/>
              </a:solidFill>
            </a:endParaRPr>
          </a:p>
        </p:txBody>
      </p:sp>
    </p:spTree>
    <p:extLst>
      <p:ext uri="{BB962C8B-B14F-4D97-AF65-F5344CB8AC3E}">
        <p14:creationId xmlns:p14="http://schemas.microsoft.com/office/powerpoint/2010/main" val="3893432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523396" y="191218"/>
            <a:ext cx="8112125" cy="1079334"/>
          </a:xfrm>
        </p:spPr>
        <p:txBody>
          <a:bodyPr/>
          <a:lstStyle/>
          <a:p>
            <a:pPr algn="ctr"/>
            <a:r>
              <a:rPr lang="en-US" dirty="0" smtClean="0"/>
              <a:t>Passive Interface</a:t>
            </a:r>
            <a:endParaRPr lang="en-US" dirty="0"/>
          </a:p>
        </p:txBody>
      </p:sp>
      <p:sp>
        <p:nvSpPr>
          <p:cNvPr id="3" name="Freeform 9"/>
          <p:cNvSpPr>
            <a:spLocks/>
          </p:cNvSpPr>
          <p:nvPr/>
        </p:nvSpPr>
        <p:spPr bwMode="auto">
          <a:xfrm rot="18799872">
            <a:off x="2367651" y="1947342"/>
            <a:ext cx="1990915" cy="172865"/>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9" name="Line 47"/>
          <p:cNvSpPr>
            <a:spLocks noChangeShapeType="1"/>
          </p:cNvSpPr>
          <p:nvPr/>
        </p:nvSpPr>
        <p:spPr bwMode="auto">
          <a:xfrm>
            <a:off x="1180001" y="2161326"/>
            <a:ext cx="983908" cy="419552"/>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10" name="Line 47"/>
          <p:cNvSpPr>
            <a:spLocks noChangeShapeType="1"/>
          </p:cNvSpPr>
          <p:nvPr/>
        </p:nvSpPr>
        <p:spPr bwMode="auto">
          <a:xfrm flipV="1">
            <a:off x="1282053" y="2817181"/>
            <a:ext cx="948131" cy="288143"/>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pic>
        <p:nvPicPr>
          <p:cNvPr id="14"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63909" y="2446584"/>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22563" y="1184434"/>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 name="Picture 4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7689" y="2962901"/>
            <a:ext cx="735013"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4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9301" y="2161326"/>
            <a:ext cx="735013"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TextBox 26"/>
          <p:cNvSpPr txBox="1"/>
          <p:nvPr/>
        </p:nvSpPr>
        <p:spPr>
          <a:xfrm>
            <a:off x="2255351" y="2699358"/>
            <a:ext cx="806631" cy="276999"/>
          </a:xfrm>
          <a:prstGeom prst="rect">
            <a:avLst/>
          </a:prstGeom>
          <a:noFill/>
        </p:spPr>
        <p:txBody>
          <a:bodyPr wrap="none" rtlCol="0">
            <a:spAutoFit/>
          </a:bodyPr>
          <a:lstStyle/>
          <a:p>
            <a:r>
              <a:rPr lang="en-US" sz="1200" dirty="0" smtClean="0">
                <a:solidFill>
                  <a:schemeClr val="bg1"/>
                </a:solidFill>
              </a:rPr>
              <a:t>Branch-1</a:t>
            </a:r>
            <a:endParaRPr lang="en-US" sz="1200" dirty="0">
              <a:solidFill>
                <a:schemeClr val="bg1"/>
              </a:solidFill>
            </a:endParaRPr>
          </a:p>
        </p:txBody>
      </p:sp>
      <p:sp>
        <p:nvSpPr>
          <p:cNvPr id="28" name="TextBox 27"/>
          <p:cNvSpPr txBox="1"/>
          <p:nvPr/>
        </p:nvSpPr>
        <p:spPr>
          <a:xfrm>
            <a:off x="3889675" y="1432446"/>
            <a:ext cx="806631" cy="276999"/>
          </a:xfrm>
          <a:prstGeom prst="rect">
            <a:avLst/>
          </a:prstGeom>
          <a:noFill/>
        </p:spPr>
        <p:txBody>
          <a:bodyPr wrap="none" rtlCol="0">
            <a:spAutoFit/>
          </a:bodyPr>
          <a:lstStyle/>
          <a:p>
            <a:r>
              <a:rPr lang="en-US" sz="1200" dirty="0" smtClean="0">
                <a:solidFill>
                  <a:schemeClr val="bg1"/>
                </a:solidFill>
              </a:rPr>
              <a:t>Branch-2</a:t>
            </a:r>
            <a:endParaRPr lang="en-US" sz="1200" dirty="0">
              <a:solidFill>
                <a:schemeClr val="bg1"/>
              </a:solidFill>
            </a:endParaRPr>
          </a:p>
        </p:txBody>
      </p:sp>
      <p:sp>
        <p:nvSpPr>
          <p:cNvPr id="30" name="TextBox 29"/>
          <p:cNvSpPr txBox="1"/>
          <p:nvPr/>
        </p:nvSpPr>
        <p:spPr>
          <a:xfrm>
            <a:off x="627033" y="2249948"/>
            <a:ext cx="636713" cy="276999"/>
          </a:xfrm>
          <a:prstGeom prst="rect">
            <a:avLst/>
          </a:prstGeom>
          <a:noFill/>
        </p:spPr>
        <p:txBody>
          <a:bodyPr wrap="none" rtlCol="0">
            <a:spAutoFit/>
          </a:bodyPr>
          <a:lstStyle/>
          <a:p>
            <a:r>
              <a:rPr lang="en-US" sz="1200" b="1" dirty="0" smtClean="0">
                <a:solidFill>
                  <a:schemeClr val="bg1"/>
                </a:solidFill>
              </a:rPr>
              <a:t>LAN-1</a:t>
            </a:r>
            <a:endParaRPr lang="en-US" sz="1200" b="1" dirty="0">
              <a:solidFill>
                <a:schemeClr val="bg1"/>
              </a:solidFill>
            </a:endParaRPr>
          </a:p>
        </p:txBody>
      </p:sp>
      <p:sp>
        <p:nvSpPr>
          <p:cNvPr id="31" name="TextBox 30"/>
          <p:cNvSpPr txBox="1"/>
          <p:nvPr/>
        </p:nvSpPr>
        <p:spPr>
          <a:xfrm>
            <a:off x="636820" y="3056690"/>
            <a:ext cx="636713" cy="276999"/>
          </a:xfrm>
          <a:prstGeom prst="rect">
            <a:avLst/>
          </a:prstGeom>
          <a:noFill/>
        </p:spPr>
        <p:txBody>
          <a:bodyPr wrap="none" rtlCol="0">
            <a:spAutoFit/>
          </a:bodyPr>
          <a:lstStyle/>
          <a:p>
            <a:r>
              <a:rPr lang="en-US" sz="1200" b="1" dirty="0" smtClean="0">
                <a:solidFill>
                  <a:schemeClr val="bg1"/>
                </a:solidFill>
              </a:rPr>
              <a:t>LAN-2</a:t>
            </a:r>
            <a:endParaRPr lang="en-US" sz="1200" b="1" dirty="0">
              <a:solidFill>
                <a:schemeClr val="bg1"/>
              </a:solidFill>
            </a:endParaRPr>
          </a:p>
        </p:txBody>
      </p:sp>
      <p:sp>
        <p:nvSpPr>
          <p:cNvPr id="34" name="TextBox 33"/>
          <p:cNvSpPr txBox="1"/>
          <p:nvPr/>
        </p:nvSpPr>
        <p:spPr>
          <a:xfrm>
            <a:off x="3286144" y="1451134"/>
            <a:ext cx="628698" cy="276999"/>
          </a:xfrm>
          <a:prstGeom prst="rect">
            <a:avLst/>
          </a:prstGeom>
          <a:noFill/>
        </p:spPr>
        <p:txBody>
          <a:bodyPr wrap="none" rtlCol="0">
            <a:spAutoFit/>
          </a:bodyPr>
          <a:lstStyle/>
          <a:p>
            <a:r>
              <a:rPr lang="en-US" sz="1200" b="1" dirty="0" smtClean="0">
                <a:solidFill>
                  <a:schemeClr val="bg2"/>
                </a:solidFill>
              </a:rPr>
              <a:t>S0/0/0</a:t>
            </a:r>
            <a:endParaRPr lang="en-US" sz="1200" b="1" dirty="0">
              <a:solidFill>
                <a:schemeClr val="bg2"/>
              </a:solidFill>
            </a:endParaRPr>
          </a:p>
        </p:txBody>
      </p:sp>
      <p:sp>
        <p:nvSpPr>
          <p:cNvPr id="37" name="TextBox 36"/>
          <p:cNvSpPr txBox="1"/>
          <p:nvPr/>
        </p:nvSpPr>
        <p:spPr>
          <a:xfrm>
            <a:off x="2302791" y="2232602"/>
            <a:ext cx="628698" cy="276999"/>
          </a:xfrm>
          <a:prstGeom prst="rect">
            <a:avLst/>
          </a:prstGeom>
          <a:noFill/>
        </p:spPr>
        <p:txBody>
          <a:bodyPr wrap="none" rtlCol="0">
            <a:spAutoFit/>
          </a:bodyPr>
          <a:lstStyle/>
          <a:p>
            <a:r>
              <a:rPr lang="en-US" sz="1200" b="1" dirty="0" smtClean="0">
                <a:solidFill>
                  <a:schemeClr val="bg2"/>
                </a:solidFill>
              </a:rPr>
              <a:t>S0/0/0</a:t>
            </a:r>
            <a:endParaRPr lang="en-US" sz="1200" b="1" dirty="0">
              <a:solidFill>
                <a:schemeClr val="bg2"/>
              </a:solidFill>
            </a:endParaRPr>
          </a:p>
        </p:txBody>
      </p:sp>
      <p:sp>
        <p:nvSpPr>
          <p:cNvPr id="38" name="TextBox 37"/>
          <p:cNvSpPr txBox="1"/>
          <p:nvPr/>
        </p:nvSpPr>
        <p:spPr>
          <a:xfrm>
            <a:off x="1789674" y="2265023"/>
            <a:ext cx="518091" cy="276999"/>
          </a:xfrm>
          <a:prstGeom prst="rect">
            <a:avLst/>
          </a:prstGeom>
          <a:noFill/>
        </p:spPr>
        <p:txBody>
          <a:bodyPr wrap="none" rtlCol="0">
            <a:spAutoFit/>
          </a:bodyPr>
          <a:lstStyle/>
          <a:p>
            <a:r>
              <a:rPr lang="en-US" sz="1200" b="1" dirty="0" smtClean="0">
                <a:solidFill>
                  <a:schemeClr val="bg2"/>
                </a:solidFill>
              </a:rPr>
              <a:t>G0/0</a:t>
            </a:r>
            <a:endParaRPr lang="en-US" sz="1200" b="1" dirty="0">
              <a:solidFill>
                <a:schemeClr val="bg2"/>
              </a:solidFill>
            </a:endParaRPr>
          </a:p>
        </p:txBody>
      </p:sp>
      <p:sp>
        <p:nvSpPr>
          <p:cNvPr id="39" name="TextBox 38"/>
          <p:cNvSpPr txBox="1"/>
          <p:nvPr/>
        </p:nvSpPr>
        <p:spPr>
          <a:xfrm>
            <a:off x="1812584" y="2851078"/>
            <a:ext cx="518091" cy="276999"/>
          </a:xfrm>
          <a:prstGeom prst="rect">
            <a:avLst/>
          </a:prstGeom>
          <a:noFill/>
        </p:spPr>
        <p:txBody>
          <a:bodyPr wrap="none" rtlCol="0">
            <a:spAutoFit/>
          </a:bodyPr>
          <a:lstStyle/>
          <a:p>
            <a:r>
              <a:rPr lang="en-US" sz="1200" b="1" dirty="0" smtClean="0">
                <a:solidFill>
                  <a:schemeClr val="bg2"/>
                </a:solidFill>
              </a:rPr>
              <a:t>G0/1</a:t>
            </a:r>
            <a:endParaRPr lang="en-US" sz="1200" b="1" dirty="0">
              <a:solidFill>
                <a:schemeClr val="bg2"/>
              </a:solidFill>
            </a:endParaRPr>
          </a:p>
        </p:txBody>
      </p:sp>
      <p:sp>
        <p:nvSpPr>
          <p:cNvPr id="42" name="TextBox 41"/>
          <p:cNvSpPr txBox="1"/>
          <p:nvPr/>
        </p:nvSpPr>
        <p:spPr>
          <a:xfrm>
            <a:off x="279656" y="1875976"/>
            <a:ext cx="1350627" cy="276999"/>
          </a:xfrm>
          <a:prstGeom prst="rect">
            <a:avLst/>
          </a:prstGeom>
          <a:noFill/>
        </p:spPr>
        <p:txBody>
          <a:bodyPr wrap="square" rtlCol="0">
            <a:spAutoFit/>
          </a:bodyPr>
          <a:lstStyle/>
          <a:p>
            <a:r>
              <a:rPr lang="en-US" sz="1200" b="1" dirty="0" smtClean="0"/>
              <a:t>2001:DB8:A::/64</a:t>
            </a:r>
            <a:endParaRPr lang="en-US" sz="1200" b="1" dirty="0"/>
          </a:p>
        </p:txBody>
      </p:sp>
      <p:sp>
        <p:nvSpPr>
          <p:cNvPr id="43" name="TextBox 42"/>
          <p:cNvSpPr txBox="1"/>
          <p:nvPr/>
        </p:nvSpPr>
        <p:spPr>
          <a:xfrm>
            <a:off x="271473" y="3282726"/>
            <a:ext cx="1350627" cy="276999"/>
          </a:xfrm>
          <a:prstGeom prst="rect">
            <a:avLst/>
          </a:prstGeom>
          <a:noFill/>
        </p:spPr>
        <p:txBody>
          <a:bodyPr wrap="square" rtlCol="0">
            <a:spAutoFit/>
          </a:bodyPr>
          <a:lstStyle/>
          <a:p>
            <a:r>
              <a:rPr lang="en-US" sz="1200" b="1" dirty="0" smtClean="0"/>
              <a:t>2001:DB8:B::/64</a:t>
            </a:r>
            <a:endParaRPr lang="en-US" sz="1200" b="1" dirty="0"/>
          </a:p>
        </p:txBody>
      </p:sp>
      <p:sp>
        <p:nvSpPr>
          <p:cNvPr id="46" name="TextBox 45"/>
          <p:cNvSpPr txBox="1"/>
          <p:nvPr/>
        </p:nvSpPr>
        <p:spPr>
          <a:xfrm>
            <a:off x="2249866" y="1756775"/>
            <a:ext cx="1350627" cy="276999"/>
          </a:xfrm>
          <a:prstGeom prst="rect">
            <a:avLst/>
          </a:prstGeom>
          <a:noFill/>
        </p:spPr>
        <p:txBody>
          <a:bodyPr wrap="square" rtlCol="0">
            <a:spAutoFit/>
          </a:bodyPr>
          <a:lstStyle/>
          <a:p>
            <a:r>
              <a:rPr lang="en-US" sz="1200" b="1" dirty="0" smtClean="0"/>
              <a:t>2001:DB8:C::/64</a:t>
            </a:r>
            <a:endParaRPr lang="en-US" sz="1200" b="1" dirty="0"/>
          </a:p>
        </p:txBody>
      </p:sp>
      <p:sp>
        <p:nvSpPr>
          <p:cNvPr id="5" name="TextBox 4"/>
          <p:cNvSpPr txBox="1"/>
          <p:nvPr/>
        </p:nvSpPr>
        <p:spPr>
          <a:xfrm>
            <a:off x="3537575" y="2713284"/>
            <a:ext cx="5341527" cy="3046988"/>
          </a:xfrm>
          <a:prstGeom prst="rect">
            <a:avLst/>
          </a:prstGeom>
          <a:solidFill>
            <a:schemeClr val="bg1"/>
          </a:solidFill>
          <a:ln>
            <a:solidFill>
              <a:schemeClr val="tx2"/>
            </a:solidFill>
          </a:ln>
        </p:spPr>
        <p:txBody>
          <a:bodyPr wrap="none" rtlCol="0">
            <a:spAutoFit/>
          </a:bodyPr>
          <a:lstStyle/>
          <a:p>
            <a:r>
              <a:rPr lang="en-US" sz="1200" dirty="0">
                <a:solidFill>
                  <a:schemeClr val="bg2"/>
                </a:solidFill>
              </a:rPr>
              <a:t>Branch-2#show ipv6 </a:t>
            </a:r>
            <a:r>
              <a:rPr lang="en-US" sz="1200" dirty="0" err="1">
                <a:solidFill>
                  <a:schemeClr val="bg2"/>
                </a:solidFill>
              </a:rPr>
              <a:t>ospf</a:t>
            </a:r>
            <a:r>
              <a:rPr lang="en-US" sz="1200" dirty="0">
                <a:solidFill>
                  <a:schemeClr val="bg2"/>
                </a:solidFill>
              </a:rPr>
              <a:t> interface g0/1</a:t>
            </a:r>
          </a:p>
          <a:p>
            <a:r>
              <a:rPr lang="en-US" sz="1200" dirty="0">
                <a:solidFill>
                  <a:schemeClr val="bg2"/>
                </a:solidFill>
              </a:rPr>
              <a:t>GigabitEthernet0/1 is up, line protocol is up</a:t>
            </a:r>
          </a:p>
          <a:p>
            <a:r>
              <a:rPr lang="en-US" sz="1200" dirty="0">
                <a:solidFill>
                  <a:schemeClr val="bg2"/>
                </a:solidFill>
              </a:rPr>
              <a:t>  Link Local Address FE80::202:17FF:FEC2:B902 , Interface ID 2</a:t>
            </a:r>
          </a:p>
          <a:p>
            <a:r>
              <a:rPr lang="en-US" sz="1200" dirty="0">
                <a:solidFill>
                  <a:schemeClr val="bg2"/>
                </a:solidFill>
              </a:rPr>
              <a:t>  Area 0, Process ID 1, Instance ID 0, Router ID 2.2.2.2</a:t>
            </a:r>
          </a:p>
          <a:p>
            <a:r>
              <a:rPr lang="en-US" sz="1200" dirty="0">
                <a:solidFill>
                  <a:schemeClr val="bg2"/>
                </a:solidFill>
              </a:rPr>
              <a:t>  Network Type BROADCAST, Cost: 1</a:t>
            </a:r>
          </a:p>
          <a:p>
            <a:r>
              <a:rPr lang="en-US" sz="1200" dirty="0">
                <a:solidFill>
                  <a:schemeClr val="bg2"/>
                </a:solidFill>
              </a:rPr>
              <a:t>  Transmit Delay is 1 sec, State DR, Priority 1</a:t>
            </a:r>
          </a:p>
          <a:p>
            <a:r>
              <a:rPr lang="en-US" sz="1200" dirty="0">
                <a:solidFill>
                  <a:schemeClr val="bg2"/>
                </a:solidFill>
              </a:rPr>
              <a:t>  Designated Router (ID) 2.2.2.2, local address FE80::202:17FF:FEC2:B902</a:t>
            </a:r>
          </a:p>
          <a:p>
            <a:r>
              <a:rPr lang="en-US" sz="1200" dirty="0">
                <a:solidFill>
                  <a:schemeClr val="bg2"/>
                </a:solidFill>
              </a:rPr>
              <a:t>  No backup designated router on this network</a:t>
            </a:r>
          </a:p>
          <a:p>
            <a:r>
              <a:rPr lang="en-US" sz="1200" dirty="0">
                <a:solidFill>
                  <a:schemeClr val="bg2"/>
                </a:solidFill>
              </a:rPr>
              <a:t>  Timer intervals configured, Hello 10, Dead 40, Wait 40, Retransmit 5</a:t>
            </a:r>
          </a:p>
          <a:p>
            <a:r>
              <a:rPr lang="en-US" sz="1200" dirty="0">
                <a:solidFill>
                  <a:schemeClr val="bg2"/>
                </a:solidFill>
              </a:rPr>
              <a:t>    No Hellos (Passive interface)</a:t>
            </a:r>
          </a:p>
          <a:p>
            <a:r>
              <a:rPr lang="en-US" sz="1200" dirty="0">
                <a:solidFill>
                  <a:schemeClr val="bg2"/>
                </a:solidFill>
              </a:rPr>
              <a:t>  Index 3/3, flood queue length 0</a:t>
            </a:r>
          </a:p>
          <a:p>
            <a:r>
              <a:rPr lang="en-US" sz="1200" dirty="0">
                <a:solidFill>
                  <a:schemeClr val="bg2"/>
                </a:solidFill>
              </a:rPr>
              <a:t>  Next 0x0(0)/0x0(0)</a:t>
            </a:r>
          </a:p>
          <a:p>
            <a:r>
              <a:rPr lang="en-US" sz="1200" dirty="0">
                <a:solidFill>
                  <a:schemeClr val="bg2"/>
                </a:solidFill>
              </a:rPr>
              <a:t>  Last flood scan length is 1, maximum is 1</a:t>
            </a:r>
          </a:p>
          <a:p>
            <a:r>
              <a:rPr lang="en-US" sz="1200" dirty="0">
                <a:solidFill>
                  <a:schemeClr val="bg2"/>
                </a:solidFill>
              </a:rPr>
              <a:t>  Last flood scan time is 0 </a:t>
            </a:r>
            <a:r>
              <a:rPr lang="en-US" sz="1200" dirty="0" err="1">
                <a:solidFill>
                  <a:schemeClr val="bg2"/>
                </a:solidFill>
              </a:rPr>
              <a:t>msec</a:t>
            </a:r>
            <a:r>
              <a:rPr lang="en-US" sz="1200" dirty="0">
                <a:solidFill>
                  <a:schemeClr val="bg2"/>
                </a:solidFill>
              </a:rPr>
              <a:t>, maximum is 0 </a:t>
            </a:r>
            <a:r>
              <a:rPr lang="en-US" sz="1200" dirty="0" err="1">
                <a:solidFill>
                  <a:schemeClr val="bg2"/>
                </a:solidFill>
              </a:rPr>
              <a:t>msec</a:t>
            </a:r>
            <a:endParaRPr lang="en-US" sz="1200" dirty="0">
              <a:solidFill>
                <a:schemeClr val="bg2"/>
              </a:solidFill>
            </a:endParaRPr>
          </a:p>
          <a:p>
            <a:r>
              <a:rPr lang="en-US" sz="1200" dirty="0">
                <a:solidFill>
                  <a:schemeClr val="bg2"/>
                </a:solidFill>
              </a:rPr>
              <a:t>  Neighbor Count is 0, Adjacent neighbor count is 0</a:t>
            </a:r>
          </a:p>
          <a:p>
            <a:r>
              <a:rPr lang="en-US" sz="1200" dirty="0">
                <a:solidFill>
                  <a:schemeClr val="bg2"/>
                </a:solidFill>
              </a:rPr>
              <a:t>  Suppress hello for 0 neighbor(s)</a:t>
            </a:r>
          </a:p>
        </p:txBody>
      </p:sp>
      <p:sp>
        <p:nvSpPr>
          <p:cNvPr id="24" name="Rounded Rectangle 23"/>
          <p:cNvSpPr/>
          <p:nvPr/>
        </p:nvSpPr>
        <p:spPr>
          <a:xfrm>
            <a:off x="3673177" y="4412608"/>
            <a:ext cx="2098449" cy="213921"/>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7" name="TextBox 6"/>
          <p:cNvSpPr txBox="1"/>
          <p:nvPr/>
        </p:nvSpPr>
        <p:spPr>
          <a:xfrm>
            <a:off x="471511" y="3734738"/>
            <a:ext cx="2682145" cy="1569660"/>
          </a:xfrm>
          <a:prstGeom prst="rect">
            <a:avLst/>
          </a:prstGeom>
          <a:noFill/>
          <a:ln>
            <a:solidFill>
              <a:schemeClr val="tx2"/>
            </a:solidFill>
          </a:ln>
        </p:spPr>
        <p:txBody>
          <a:bodyPr wrap="none" rtlCol="0">
            <a:spAutoFit/>
          </a:bodyPr>
          <a:lstStyle/>
          <a:p>
            <a:r>
              <a:rPr lang="en-US" sz="1200" dirty="0">
                <a:solidFill>
                  <a:schemeClr val="bg2"/>
                </a:solidFill>
              </a:rPr>
              <a:t>Branch-2#show ipv6 protocol</a:t>
            </a:r>
          </a:p>
          <a:p>
            <a:r>
              <a:rPr lang="en-US" sz="1200" dirty="0">
                <a:solidFill>
                  <a:schemeClr val="bg2"/>
                </a:solidFill>
              </a:rPr>
              <a:t>IPv6 Routing Protocol is "connected"</a:t>
            </a:r>
          </a:p>
          <a:p>
            <a:r>
              <a:rPr lang="en-US" sz="1200" dirty="0">
                <a:solidFill>
                  <a:schemeClr val="bg2"/>
                </a:solidFill>
              </a:rPr>
              <a:t>IPv6 Routing Protocol is "static</a:t>
            </a:r>
          </a:p>
          <a:p>
            <a:r>
              <a:rPr lang="en-US" sz="1200" dirty="0">
                <a:solidFill>
                  <a:schemeClr val="bg2"/>
                </a:solidFill>
              </a:rPr>
              <a:t>IPv6 Routing Protocol is "</a:t>
            </a:r>
            <a:r>
              <a:rPr lang="en-US" sz="1200" dirty="0" err="1">
                <a:solidFill>
                  <a:schemeClr val="bg2"/>
                </a:solidFill>
              </a:rPr>
              <a:t>ospf</a:t>
            </a:r>
            <a:r>
              <a:rPr lang="en-US" sz="1200" dirty="0">
                <a:solidFill>
                  <a:schemeClr val="bg2"/>
                </a:solidFill>
              </a:rPr>
              <a:t> 1"</a:t>
            </a:r>
          </a:p>
          <a:p>
            <a:r>
              <a:rPr lang="en-US" sz="1200" dirty="0">
                <a:solidFill>
                  <a:schemeClr val="bg2"/>
                </a:solidFill>
              </a:rPr>
              <a:t>  Interfaces (Area 0)</a:t>
            </a:r>
          </a:p>
          <a:p>
            <a:r>
              <a:rPr lang="en-US" sz="1200" dirty="0">
                <a:solidFill>
                  <a:schemeClr val="bg2"/>
                </a:solidFill>
              </a:rPr>
              <a:t>    GigabitEthernet0/0</a:t>
            </a:r>
          </a:p>
          <a:p>
            <a:r>
              <a:rPr lang="en-US" sz="1200" dirty="0">
                <a:solidFill>
                  <a:schemeClr val="bg2"/>
                </a:solidFill>
              </a:rPr>
              <a:t>    GigabitEthernet0/1</a:t>
            </a:r>
          </a:p>
          <a:p>
            <a:r>
              <a:rPr lang="en-US" sz="1200" dirty="0">
                <a:solidFill>
                  <a:schemeClr val="bg2"/>
                </a:solidFill>
              </a:rPr>
              <a:t>    Serial0/0/1</a:t>
            </a:r>
          </a:p>
        </p:txBody>
      </p:sp>
      <p:sp>
        <p:nvSpPr>
          <p:cNvPr id="11" name="TextBox 10"/>
          <p:cNvSpPr txBox="1"/>
          <p:nvPr/>
        </p:nvSpPr>
        <p:spPr>
          <a:xfrm>
            <a:off x="0" y="5897461"/>
            <a:ext cx="9144000" cy="461665"/>
          </a:xfrm>
          <a:prstGeom prst="rect">
            <a:avLst/>
          </a:prstGeom>
          <a:noFill/>
        </p:spPr>
        <p:txBody>
          <a:bodyPr wrap="square" rtlCol="0">
            <a:spAutoFit/>
          </a:bodyPr>
          <a:lstStyle/>
          <a:p>
            <a:pPr algn="ctr"/>
            <a:r>
              <a:rPr lang="en-US" sz="1200" dirty="0">
                <a:solidFill>
                  <a:schemeClr val="tx2"/>
                </a:solidFill>
              </a:rPr>
              <a:t>Passive interface does not appear in the </a:t>
            </a:r>
            <a:r>
              <a:rPr lang="en-US" sz="1200" b="1" dirty="0">
                <a:solidFill>
                  <a:schemeClr val="bg2"/>
                </a:solidFill>
              </a:rPr>
              <a:t>show ipv6 protocols</a:t>
            </a:r>
            <a:r>
              <a:rPr lang="en-US" sz="1200" dirty="0">
                <a:solidFill>
                  <a:schemeClr val="tx2"/>
                </a:solidFill>
              </a:rPr>
              <a:t> command</a:t>
            </a:r>
            <a:r>
              <a:rPr lang="en-US" sz="1200" dirty="0" smtClean="0">
                <a:solidFill>
                  <a:schemeClr val="tx2"/>
                </a:solidFill>
              </a:rPr>
              <a:t>. The </a:t>
            </a:r>
            <a:r>
              <a:rPr lang="en-US" sz="1200" b="1" dirty="0" smtClean="0">
                <a:solidFill>
                  <a:schemeClr val="bg2"/>
                </a:solidFill>
              </a:rPr>
              <a:t>show ipv6 </a:t>
            </a:r>
            <a:r>
              <a:rPr lang="en-US" sz="1200" b="1" dirty="0" err="1" smtClean="0">
                <a:solidFill>
                  <a:schemeClr val="bg2"/>
                </a:solidFill>
              </a:rPr>
              <a:t>ospf</a:t>
            </a:r>
            <a:r>
              <a:rPr lang="en-US" sz="1200" dirty="0" smtClean="0">
                <a:solidFill>
                  <a:schemeClr val="tx2"/>
                </a:solidFill>
              </a:rPr>
              <a:t> interface command verifies that passive interface was configured. </a:t>
            </a:r>
            <a:endParaRPr lang="en-US" sz="1200" dirty="0">
              <a:solidFill>
                <a:schemeClr val="tx2"/>
              </a:solidFill>
            </a:endParaRPr>
          </a:p>
        </p:txBody>
      </p:sp>
    </p:spTree>
    <p:extLst>
      <p:ext uri="{BB962C8B-B14F-4D97-AF65-F5344CB8AC3E}">
        <p14:creationId xmlns:p14="http://schemas.microsoft.com/office/powerpoint/2010/main" val="3601348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523396" y="191218"/>
            <a:ext cx="8112125" cy="1079334"/>
          </a:xfrm>
        </p:spPr>
        <p:txBody>
          <a:bodyPr/>
          <a:lstStyle/>
          <a:p>
            <a:pPr algn="ctr"/>
            <a:r>
              <a:rPr lang="en-US" dirty="0" smtClean="0"/>
              <a:t>OSPFv3 Verification</a:t>
            </a:r>
            <a:endParaRPr lang="en-US" dirty="0"/>
          </a:p>
        </p:txBody>
      </p:sp>
      <p:sp>
        <p:nvSpPr>
          <p:cNvPr id="49" name="Freeform 9"/>
          <p:cNvSpPr>
            <a:spLocks/>
          </p:cNvSpPr>
          <p:nvPr/>
        </p:nvSpPr>
        <p:spPr bwMode="auto">
          <a:xfrm rot="20459742">
            <a:off x="5155966" y="1914944"/>
            <a:ext cx="1990915" cy="172865"/>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50" name="Line 47"/>
          <p:cNvSpPr>
            <a:spLocks noChangeShapeType="1"/>
          </p:cNvSpPr>
          <p:nvPr/>
        </p:nvSpPr>
        <p:spPr bwMode="auto">
          <a:xfrm flipH="1">
            <a:off x="3157870" y="2407258"/>
            <a:ext cx="0" cy="694044"/>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51" name="Line 47"/>
          <p:cNvSpPr>
            <a:spLocks noChangeShapeType="1"/>
          </p:cNvSpPr>
          <p:nvPr/>
        </p:nvSpPr>
        <p:spPr bwMode="auto">
          <a:xfrm flipV="1">
            <a:off x="1996580" y="2381292"/>
            <a:ext cx="947956" cy="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pic>
        <p:nvPicPr>
          <p:cNvPr id="52" name="Picture 37"/>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89053" y="2116676"/>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3" name="Picture 37"/>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49710" y="1527645"/>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4" name="Picture 4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76088" y="2226214"/>
            <a:ext cx="735013"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5" name="TextBox 54"/>
          <p:cNvSpPr txBox="1"/>
          <p:nvPr/>
        </p:nvSpPr>
        <p:spPr>
          <a:xfrm>
            <a:off x="7124390" y="1790978"/>
            <a:ext cx="806631" cy="276999"/>
          </a:xfrm>
          <a:prstGeom prst="rect">
            <a:avLst/>
          </a:prstGeom>
          <a:noFill/>
        </p:spPr>
        <p:txBody>
          <a:bodyPr wrap="none" rtlCol="0">
            <a:spAutoFit/>
          </a:bodyPr>
          <a:lstStyle/>
          <a:p>
            <a:r>
              <a:rPr lang="en-US" sz="1200" dirty="0" smtClean="0">
                <a:solidFill>
                  <a:schemeClr val="bg1"/>
                </a:solidFill>
              </a:rPr>
              <a:t>Branch-1</a:t>
            </a:r>
            <a:endParaRPr lang="en-US" sz="1200" dirty="0">
              <a:solidFill>
                <a:schemeClr val="bg1"/>
              </a:solidFill>
            </a:endParaRPr>
          </a:p>
        </p:txBody>
      </p:sp>
      <p:sp>
        <p:nvSpPr>
          <p:cNvPr id="56" name="TextBox 55"/>
          <p:cNvSpPr txBox="1"/>
          <p:nvPr/>
        </p:nvSpPr>
        <p:spPr>
          <a:xfrm>
            <a:off x="6504081" y="1574450"/>
            <a:ext cx="628698" cy="276999"/>
          </a:xfrm>
          <a:prstGeom prst="rect">
            <a:avLst/>
          </a:prstGeom>
          <a:noFill/>
        </p:spPr>
        <p:txBody>
          <a:bodyPr wrap="none" rtlCol="0">
            <a:spAutoFit/>
          </a:bodyPr>
          <a:lstStyle/>
          <a:p>
            <a:r>
              <a:rPr lang="en-US" sz="1200" b="1" dirty="0" smtClean="0">
                <a:solidFill>
                  <a:schemeClr val="bg2"/>
                </a:solidFill>
              </a:rPr>
              <a:t>S0/0/0</a:t>
            </a:r>
          </a:p>
        </p:txBody>
      </p:sp>
      <p:sp>
        <p:nvSpPr>
          <p:cNvPr id="57" name="TextBox 56"/>
          <p:cNvSpPr txBox="1"/>
          <p:nvPr/>
        </p:nvSpPr>
        <p:spPr>
          <a:xfrm>
            <a:off x="5203236" y="2155426"/>
            <a:ext cx="628698" cy="276999"/>
          </a:xfrm>
          <a:prstGeom prst="rect">
            <a:avLst/>
          </a:prstGeom>
          <a:noFill/>
        </p:spPr>
        <p:txBody>
          <a:bodyPr wrap="none" rtlCol="0">
            <a:spAutoFit/>
          </a:bodyPr>
          <a:lstStyle/>
          <a:p>
            <a:r>
              <a:rPr lang="en-US" sz="1200" b="1" dirty="0" smtClean="0">
                <a:solidFill>
                  <a:schemeClr val="bg2"/>
                </a:solidFill>
              </a:rPr>
              <a:t>S0/0/1</a:t>
            </a:r>
            <a:endParaRPr lang="en-US" sz="1200" b="1" dirty="0">
              <a:solidFill>
                <a:schemeClr val="bg2"/>
              </a:solidFill>
            </a:endParaRPr>
          </a:p>
        </p:txBody>
      </p:sp>
      <p:sp>
        <p:nvSpPr>
          <p:cNvPr id="58" name="TextBox 57"/>
          <p:cNvSpPr txBox="1"/>
          <p:nvPr/>
        </p:nvSpPr>
        <p:spPr>
          <a:xfrm>
            <a:off x="3952020" y="2171405"/>
            <a:ext cx="518091" cy="276999"/>
          </a:xfrm>
          <a:prstGeom prst="rect">
            <a:avLst/>
          </a:prstGeom>
          <a:noFill/>
        </p:spPr>
        <p:txBody>
          <a:bodyPr wrap="none" rtlCol="0">
            <a:spAutoFit/>
          </a:bodyPr>
          <a:lstStyle/>
          <a:p>
            <a:r>
              <a:rPr lang="en-US" sz="1200" b="1" dirty="0" smtClean="0">
                <a:solidFill>
                  <a:schemeClr val="bg2"/>
                </a:solidFill>
              </a:rPr>
              <a:t>G0/0</a:t>
            </a:r>
            <a:endParaRPr lang="en-US" sz="1200" b="1" dirty="0">
              <a:solidFill>
                <a:schemeClr val="bg2"/>
              </a:solidFill>
            </a:endParaRPr>
          </a:p>
        </p:txBody>
      </p:sp>
      <p:sp>
        <p:nvSpPr>
          <p:cNvPr id="59" name="TextBox 58"/>
          <p:cNvSpPr txBox="1"/>
          <p:nvPr/>
        </p:nvSpPr>
        <p:spPr>
          <a:xfrm>
            <a:off x="3105890" y="2893531"/>
            <a:ext cx="518091" cy="276999"/>
          </a:xfrm>
          <a:prstGeom prst="rect">
            <a:avLst/>
          </a:prstGeom>
          <a:noFill/>
        </p:spPr>
        <p:txBody>
          <a:bodyPr wrap="none" rtlCol="0">
            <a:spAutoFit/>
          </a:bodyPr>
          <a:lstStyle/>
          <a:p>
            <a:r>
              <a:rPr lang="en-US" sz="1200" b="1" dirty="0" smtClean="0">
                <a:solidFill>
                  <a:schemeClr val="bg2"/>
                </a:solidFill>
              </a:rPr>
              <a:t>G0/0</a:t>
            </a:r>
            <a:endParaRPr lang="en-US" sz="1200" b="1" dirty="0">
              <a:solidFill>
                <a:schemeClr val="bg2"/>
              </a:solidFill>
            </a:endParaRPr>
          </a:p>
        </p:txBody>
      </p:sp>
      <p:sp>
        <p:nvSpPr>
          <p:cNvPr id="60" name="TextBox 59"/>
          <p:cNvSpPr txBox="1"/>
          <p:nvPr/>
        </p:nvSpPr>
        <p:spPr>
          <a:xfrm>
            <a:off x="5194847" y="1612120"/>
            <a:ext cx="1350627" cy="276999"/>
          </a:xfrm>
          <a:prstGeom prst="rect">
            <a:avLst/>
          </a:prstGeom>
          <a:noFill/>
        </p:spPr>
        <p:txBody>
          <a:bodyPr wrap="square" rtlCol="0">
            <a:spAutoFit/>
          </a:bodyPr>
          <a:lstStyle/>
          <a:p>
            <a:r>
              <a:rPr lang="en-US" sz="1200" b="1" dirty="0" smtClean="0"/>
              <a:t>2001:DB8:1::/64</a:t>
            </a:r>
            <a:endParaRPr lang="en-US" sz="1200" b="1" dirty="0"/>
          </a:p>
        </p:txBody>
      </p:sp>
      <p:sp>
        <p:nvSpPr>
          <p:cNvPr id="61" name="TextBox 60"/>
          <p:cNvSpPr txBox="1"/>
          <p:nvPr/>
        </p:nvSpPr>
        <p:spPr>
          <a:xfrm>
            <a:off x="2585058" y="1949622"/>
            <a:ext cx="1350627" cy="276999"/>
          </a:xfrm>
          <a:prstGeom prst="rect">
            <a:avLst/>
          </a:prstGeom>
          <a:noFill/>
        </p:spPr>
        <p:txBody>
          <a:bodyPr wrap="square" rtlCol="0">
            <a:spAutoFit/>
          </a:bodyPr>
          <a:lstStyle/>
          <a:p>
            <a:r>
              <a:rPr lang="en-US" sz="1200" b="1" dirty="0" smtClean="0"/>
              <a:t>2001:DB8:A::/64</a:t>
            </a:r>
            <a:endParaRPr lang="en-US" sz="1200" b="1" dirty="0"/>
          </a:p>
        </p:txBody>
      </p:sp>
      <p:sp>
        <p:nvSpPr>
          <p:cNvPr id="62" name="TextBox 61"/>
          <p:cNvSpPr txBox="1"/>
          <p:nvPr/>
        </p:nvSpPr>
        <p:spPr>
          <a:xfrm>
            <a:off x="718569" y="2591353"/>
            <a:ext cx="1882018" cy="276999"/>
          </a:xfrm>
          <a:prstGeom prst="rect">
            <a:avLst/>
          </a:prstGeom>
          <a:noFill/>
        </p:spPr>
        <p:txBody>
          <a:bodyPr wrap="square" rtlCol="0">
            <a:spAutoFit/>
          </a:bodyPr>
          <a:lstStyle/>
          <a:p>
            <a:r>
              <a:rPr lang="en-US" sz="1200" b="1" dirty="0" smtClean="0"/>
              <a:t>Lo0 2001:DB8:C::/127</a:t>
            </a:r>
            <a:endParaRPr lang="en-US" sz="1200" b="1" dirty="0"/>
          </a:p>
        </p:txBody>
      </p:sp>
      <p:sp>
        <p:nvSpPr>
          <p:cNvPr id="63" name="TextBox 62"/>
          <p:cNvSpPr txBox="1"/>
          <p:nvPr/>
        </p:nvSpPr>
        <p:spPr>
          <a:xfrm>
            <a:off x="2262520" y="3567590"/>
            <a:ext cx="1925197" cy="276999"/>
          </a:xfrm>
          <a:prstGeom prst="rect">
            <a:avLst/>
          </a:prstGeom>
          <a:noFill/>
        </p:spPr>
        <p:txBody>
          <a:bodyPr wrap="square" rtlCol="0">
            <a:spAutoFit/>
          </a:bodyPr>
          <a:lstStyle/>
          <a:p>
            <a:r>
              <a:rPr lang="en-US" sz="1200" b="1" dirty="0" smtClean="0"/>
              <a:t>Lo0 2001:DB8:B::/127</a:t>
            </a:r>
            <a:endParaRPr lang="en-US" sz="1200" b="1" dirty="0"/>
          </a:p>
        </p:txBody>
      </p:sp>
      <p:sp>
        <p:nvSpPr>
          <p:cNvPr id="64" name="Line 47"/>
          <p:cNvSpPr>
            <a:spLocks noChangeShapeType="1"/>
          </p:cNvSpPr>
          <p:nvPr/>
        </p:nvSpPr>
        <p:spPr bwMode="auto">
          <a:xfrm flipV="1">
            <a:off x="3531765" y="2381291"/>
            <a:ext cx="857289" cy="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pic>
        <p:nvPicPr>
          <p:cNvPr id="65" name="Picture 37"/>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29806" y="3101302"/>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6" name="Picture 37"/>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61081" y="2125065"/>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7" name="TextBox 66"/>
          <p:cNvSpPr txBox="1"/>
          <p:nvPr/>
        </p:nvSpPr>
        <p:spPr>
          <a:xfrm>
            <a:off x="1979802" y="2159030"/>
            <a:ext cx="518091" cy="276999"/>
          </a:xfrm>
          <a:prstGeom prst="rect">
            <a:avLst/>
          </a:prstGeom>
          <a:noFill/>
        </p:spPr>
        <p:txBody>
          <a:bodyPr wrap="none" rtlCol="0">
            <a:spAutoFit/>
          </a:bodyPr>
          <a:lstStyle/>
          <a:p>
            <a:r>
              <a:rPr lang="en-US" sz="1200" b="1" dirty="0">
                <a:solidFill>
                  <a:schemeClr val="bg2"/>
                </a:solidFill>
              </a:rPr>
              <a:t>G</a:t>
            </a:r>
            <a:r>
              <a:rPr lang="en-US" sz="1200" b="1" dirty="0" smtClean="0">
                <a:solidFill>
                  <a:schemeClr val="bg2"/>
                </a:solidFill>
              </a:rPr>
              <a:t>0/0</a:t>
            </a:r>
            <a:endParaRPr lang="en-US" sz="1200" b="1" dirty="0">
              <a:solidFill>
                <a:schemeClr val="bg2"/>
              </a:solidFill>
            </a:endParaRPr>
          </a:p>
        </p:txBody>
      </p:sp>
      <p:sp>
        <p:nvSpPr>
          <p:cNvPr id="68" name="TextBox 67"/>
          <p:cNvSpPr txBox="1"/>
          <p:nvPr/>
        </p:nvSpPr>
        <p:spPr>
          <a:xfrm>
            <a:off x="4454652" y="2373077"/>
            <a:ext cx="806631" cy="276999"/>
          </a:xfrm>
          <a:prstGeom prst="rect">
            <a:avLst/>
          </a:prstGeom>
          <a:noFill/>
        </p:spPr>
        <p:txBody>
          <a:bodyPr wrap="none" rtlCol="0">
            <a:spAutoFit/>
          </a:bodyPr>
          <a:lstStyle/>
          <a:p>
            <a:r>
              <a:rPr lang="en-US" sz="1200" dirty="0" smtClean="0">
                <a:solidFill>
                  <a:schemeClr val="bg1"/>
                </a:solidFill>
              </a:rPr>
              <a:t>Branch-2</a:t>
            </a:r>
            <a:endParaRPr lang="en-US" sz="1200" dirty="0">
              <a:solidFill>
                <a:schemeClr val="bg1"/>
              </a:solidFill>
            </a:endParaRPr>
          </a:p>
        </p:txBody>
      </p:sp>
      <p:sp>
        <p:nvSpPr>
          <p:cNvPr id="69" name="TextBox 68"/>
          <p:cNvSpPr txBox="1"/>
          <p:nvPr/>
        </p:nvSpPr>
        <p:spPr>
          <a:xfrm>
            <a:off x="2778075" y="3348007"/>
            <a:ext cx="806631" cy="276999"/>
          </a:xfrm>
          <a:prstGeom prst="rect">
            <a:avLst/>
          </a:prstGeom>
          <a:noFill/>
        </p:spPr>
        <p:txBody>
          <a:bodyPr wrap="none" rtlCol="0">
            <a:spAutoFit/>
          </a:bodyPr>
          <a:lstStyle/>
          <a:p>
            <a:r>
              <a:rPr lang="en-US" sz="1200" dirty="0" smtClean="0">
                <a:solidFill>
                  <a:schemeClr val="bg1"/>
                </a:solidFill>
              </a:rPr>
              <a:t>Branch-3</a:t>
            </a:r>
            <a:endParaRPr lang="en-US" sz="1200" dirty="0">
              <a:solidFill>
                <a:schemeClr val="bg1"/>
              </a:solidFill>
            </a:endParaRPr>
          </a:p>
        </p:txBody>
      </p:sp>
      <p:sp>
        <p:nvSpPr>
          <p:cNvPr id="70" name="TextBox 69"/>
          <p:cNvSpPr txBox="1"/>
          <p:nvPr/>
        </p:nvSpPr>
        <p:spPr>
          <a:xfrm>
            <a:off x="1218104" y="2378288"/>
            <a:ext cx="806631" cy="276999"/>
          </a:xfrm>
          <a:prstGeom prst="rect">
            <a:avLst/>
          </a:prstGeom>
          <a:noFill/>
        </p:spPr>
        <p:txBody>
          <a:bodyPr wrap="none" rtlCol="0">
            <a:spAutoFit/>
          </a:bodyPr>
          <a:lstStyle/>
          <a:p>
            <a:r>
              <a:rPr lang="en-US" sz="1200" dirty="0" smtClean="0">
                <a:solidFill>
                  <a:schemeClr val="bg1"/>
                </a:solidFill>
              </a:rPr>
              <a:t>Branch-4</a:t>
            </a:r>
            <a:endParaRPr lang="en-US" sz="1200" dirty="0">
              <a:solidFill>
                <a:schemeClr val="bg1"/>
              </a:solidFill>
            </a:endParaRPr>
          </a:p>
        </p:txBody>
      </p:sp>
      <p:sp>
        <p:nvSpPr>
          <p:cNvPr id="5" name="Rectangle 4"/>
          <p:cNvSpPr/>
          <p:nvPr/>
        </p:nvSpPr>
        <p:spPr>
          <a:xfrm>
            <a:off x="1842885" y="4068510"/>
            <a:ext cx="5998797" cy="1938992"/>
          </a:xfrm>
          <a:prstGeom prst="rect">
            <a:avLst/>
          </a:prstGeom>
        </p:spPr>
        <p:txBody>
          <a:bodyPr wrap="square">
            <a:spAutoFit/>
          </a:bodyPr>
          <a:lstStyle/>
          <a:p>
            <a:r>
              <a:rPr lang="en-US" sz="2000" dirty="0" smtClean="0">
                <a:solidFill>
                  <a:schemeClr val="tx2"/>
                </a:solidFill>
              </a:rPr>
              <a:t>There are various show commands that can be used to verify and display OSPFv3 configurations:</a:t>
            </a:r>
          </a:p>
          <a:p>
            <a:pPr marL="285750" indent="-285750">
              <a:buFont typeface="Arial" pitchFamily="34" charset="0"/>
              <a:buChar char="•"/>
            </a:pPr>
            <a:r>
              <a:rPr lang="en-US" sz="2000" dirty="0" smtClean="0">
                <a:solidFill>
                  <a:schemeClr val="tx2"/>
                </a:solidFill>
              </a:rPr>
              <a:t>Show ipv6 </a:t>
            </a:r>
            <a:r>
              <a:rPr lang="en-US" sz="2000" dirty="0" err="1" smtClean="0">
                <a:solidFill>
                  <a:schemeClr val="tx2"/>
                </a:solidFill>
              </a:rPr>
              <a:t>ospf</a:t>
            </a:r>
            <a:r>
              <a:rPr lang="en-US" sz="2000" dirty="0" smtClean="0">
                <a:solidFill>
                  <a:schemeClr val="tx2"/>
                </a:solidFill>
              </a:rPr>
              <a:t> </a:t>
            </a:r>
            <a:r>
              <a:rPr lang="en-US" sz="2000" dirty="0" smtClean="0">
                <a:solidFill>
                  <a:schemeClr val="tx2"/>
                </a:solidFill>
              </a:rPr>
              <a:t>neighbor</a:t>
            </a:r>
            <a:endParaRPr lang="en-US" sz="2000" dirty="0" smtClean="0">
              <a:solidFill>
                <a:schemeClr val="tx2"/>
              </a:solidFill>
            </a:endParaRPr>
          </a:p>
          <a:p>
            <a:pPr marL="285750" indent="-285750">
              <a:buFont typeface="Arial" pitchFamily="34" charset="0"/>
              <a:buChar char="•"/>
            </a:pPr>
            <a:r>
              <a:rPr lang="en-US" sz="2000" dirty="0" smtClean="0">
                <a:solidFill>
                  <a:schemeClr val="tx2"/>
                </a:solidFill>
              </a:rPr>
              <a:t>Show ipv6 </a:t>
            </a:r>
            <a:r>
              <a:rPr lang="en-US" sz="2000" dirty="0" err="1" smtClean="0">
                <a:solidFill>
                  <a:schemeClr val="tx2"/>
                </a:solidFill>
              </a:rPr>
              <a:t>ospf</a:t>
            </a:r>
            <a:r>
              <a:rPr lang="en-US" sz="2000" dirty="0" smtClean="0">
                <a:solidFill>
                  <a:schemeClr val="tx2"/>
                </a:solidFill>
              </a:rPr>
              <a:t> </a:t>
            </a:r>
            <a:r>
              <a:rPr lang="en-US" sz="2000" dirty="0" smtClean="0">
                <a:solidFill>
                  <a:schemeClr val="tx2"/>
                </a:solidFill>
              </a:rPr>
              <a:t>database</a:t>
            </a:r>
            <a:endParaRPr lang="en-US" sz="2000" dirty="0" smtClean="0">
              <a:solidFill>
                <a:schemeClr val="tx2"/>
              </a:solidFill>
            </a:endParaRPr>
          </a:p>
          <a:p>
            <a:pPr marL="285750" indent="-285750">
              <a:buFont typeface="Arial" pitchFamily="34" charset="0"/>
              <a:buChar char="•"/>
            </a:pPr>
            <a:r>
              <a:rPr lang="en-US" sz="2000" dirty="0" smtClean="0">
                <a:solidFill>
                  <a:schemeClr val="tx2"/>
                </a:solidFill>
              </a:rPr>
              <a:t>Show ipv6 route</a:t>
            </a:r>
          </a:p>
          <a:p>
            <a:pPr marL="285750" indent="-285750">
              <a:buFont typeface="Arial" pitchFamily="34" charset="0"/>
              <a:buChar char="•"/>
            </a:pPr>
            <a:r>
              <a:rPr lang="en-US" sz="2000" dirty="0" smtClean="0">
                <a:solidFill>
                  <a:schemeClr val="tx2"/>
                </a:solidFill>
              </a:rPr>
              <a:t>Show ipv6 protocols</a:t>
            </a:r>
          </a:p>
        </p:txBody>
      </p:sp>
    </p:spTree>
    <p:extLst>
      <p:ext uri="{BB962C8B-B14F-4D97-AF65-F5344CB8AC3E}">
        <p14:creationId xmlns:p14="http://schemas.microsoft.com/office/powerpoint/2010/main" val="992919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523396" y="191218"/>
            <a:ext cx="8112125" cy="1079334"/>
          </a:xfrm>
        </p:spPr>
        <p:txBody>
          <a:bodyPr/>
          <a:lstStyle/>
          <a:p>
            <a:pPr algn="ctr"/>
            <a:r>
              <a:rPr lang="en-US" dirty="0" smtClean="0"/>
              <a:t>OSPFv3 Verification</a:t>
            </a:r>
            <a:endParaRPr lang="en-US" dirty="0"/>
          </a:p>
        </p:txBody>
      </p:sp>
      <p:sp>
        <p:nvSpPr>
          <p:cNvPr id="49" name="Freeform 9"/>
          <p:cNvSpPr>
            <a:spLocks/>
          </p:cNvSpPr>
          <p:nvPr/>
        </p:nvSpPr>
        <p:spPr bwMode="auto">
          <a:xfrm rot="20459742">
            <a:off x="5155966" y="1545828"/>
            <a:ext cx="1990915" cy="172865"/>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50" name="Line 47"/>
          <p:cNvSpPr>
            <a:spLocks noChangeShapeType="1"/>
          </p:cNvSpPr>
          <p:nvPr/>
        </p:nvSpPr>
        <p:spPr bwMode="auto">
          <a:xfrm flipH="1">
            <a:off x="3157870" y="2038142"/>
            <a:ext cx="0" cy="694044"/>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51" name="Line 47"/>
          <p:cNvSpPr>
            <a:spLocks noChangeShapeType="1"/>
          </p:cNvSpPr>
          <p:nvPr/>
        </p:nvSpPr>
        <p:spPr bwMode="auto">
          <a:xfrm flipV="1">
            <a:off x="1996580" y="2012176"/>
            <a:ext cx="947956" cy="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pic>
        <p:nvPicPr>
          <p:cNvPr id="52"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89053" y="1747560"/>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3"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49710" y="1158529"/>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4" name="Picture 4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76088" y="1857098"/>
            <a:ext cx="735013"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5" name="TextBox 54"/>
          <p:cNvSpPr txBox="1"/>
          <p:nvPr/>
        </p:nvSpPr>
        <p:spPr>
          <a:xfrm>
            <a:off x="7124390" y="1421862"/>
            <a:ext cx="806631" cy="276999"/>
          </a:xfrm>
          <a:prstGeom prst="rect">
            <a:avLst/>
          </a:prstGeom>
          <a:noFill/>
        </p:spPr>
        <p:txBody>
          <a:bodyPr wrap="none" rtlCol="0">
            <a:spAutoFit/>
          </a:bodyPr>
          <a:lstStyle/>
          <a:p>
            <a:r>
              <a:rPr lang="en-US" sz="1200" dirty="0" smtClean="0">
                <a:solidFill>
                  <a:schemeClr val="bg1"/>
                </a:solidFill>
              </a:rPr>
              <a:t>Branch-1</a:t>
            </a:r>
            <a:endParaRPr lang="en-US" sz="1200" dirty="0">
              <a:solidFill>
                <a:schemeClr val="bg1"/>
              </a:solidFill>
            </a:endParaRPr>
          </a:p>
        </p:txBody>
      </p:sp>
      <p:sp>
        <p:nvSpPr>
          <p:cNvPr id="56" name="TextBox 55"/>
          <p:cNvSpPr txBox="1"/>
          <p:nvPr/>
        </p:nvSpPr>
        <p:spPr>
          <a:xfrm>
            <a:off x="6504081" y="1205334"/>
            <a:ext cx="628698" cy="276999"/>
          </a:xfrm>
          <a:prstGeom prst="rect">
            <a:avLst/>
          </a:prstGeom>
          <a:noFill/>
        </p:spPr>
        <p:txBody>
          <a:bodyPr wrap="none" rtlCol="0">
            <a:spAutoFit/>
          </a:bodyPr>
          <a:lstStyle/>
          <a:p>
            <a:r>
              <a:rPr lang="en-US" sz="1200" b="1" dirty="0" smtClean="0">
                <a:solidFill>
                  <a:schemeClr val="bg2"/>
                </a:solidFill>
              </a:rPr>
              <a:t>S0/0/0</a:t>
            </a:r>
          </a:p>
        </p:txBody>
      </p:sp>
      <p:sp>
        <p:nvSpPr>
          <p:cNvPr id="57" name="TextBox 56"/>
          <p:cNvSpPr txBox="1"/>
          <p:nvPr/>
        </p:nvSpPr>
        <p:spPr>
          <a:xfrm>
            <a:off x="5203236" y="1786310"/>
            <a:ext cx="628698" cy="276999"/>
          </a:xfrm>
          <a:prstGeom prst="rect">
            <a:avLst/>
          </a:prstGeom>
          <a:noFill/>
        </p:spPr>
        <p:txBody>
          <a:bodyPr wrap="none" rtlCol="0">
            <a:spAutoFit/>
          </a:bodyPr>
          <a:lstStyle/>
          <a:p>
            <a:r>
              <a:rPr lang="en-US" sz="1200" b="1" dirty="0" smtClean="0">
                <a:solidFill>
                  <a:schemeClr val="bg2"/>
                </a:solidFill>
              </a:rPr>
              <a:t>S0/0/1</a:t>
            </a:r>
            <a:endParaRPr lang="en-US" sz="1200" b="1" dirty="0">
              <a:solidFill>
                <a:schemeClr val="bg2"/>
              </a:solidFill>
            </a:endParaRPr>
          </a:p>
        </p:txBody>
      </p:sp>
      <p:sp>
        <p:nvSpPr>
          <p:cNvPr id="58" name="TextBox 57"/>
          <p:cNvSpPr txBox="1"/>
          <p:nvPr/>
        </p:nvSpPr>
        <p:spPr>
          <a:xfrm>
            <a:off x="3952020" y="1802289"/>
            <a:ext cx="518091" cy="276999"/>
          </a:xfrm>
          <a:prstGeom prst="rect">
            <a:avLst/>
          </a:prstGeom>
          <a:noFill/>
        </p:spPr>
        <p:txBody>
          <a:bodyPr wrap="none" rtlCol="0">
            <a:spAutoFit/>
          </a:bodyPr>
          <a:lstStyle/>
          <a:p>
            <a:r>
              <a:rPr lang="en-US" sz="1200" b="1" dirty="0" smtClean="0">
                <a:solidFill>
                  <a:schemeClr val="bg2"/>
                </a:solidFill>
              </a:rPr>
              <a:t>G0/0</a:t>
            </a:r>
            <a:endParaRPr lang="en-US" sz="1200" b="1" dirty="0">
              <a:solidFill>
                <a:schemeClr val="bg2"/>
              </a:solidFill>
            </a:endParaRPr>
          </a:p>
        </p:txBody>
      </p:sp>
      <p:sp>
        <p:nvSpPr>
          <p:cNvPr id="59" name="TextBox 58"/>
          <p:cNvSpPr txBox="1"/>
          <p:nvPr/>
        </p:nvSpPr>
        <p:spPr>
          <a:xfrm>
            <a:off x="3105890" y="2524415"/>
            <a:ext cx="518091" cy="276999"/>
          </a:xfrm>
          <a:prstGeom prst="rect">
            <a:avLst/>
          </a:prstGeom>
          <a:noFill/>
        </p:spPr>
        <p:txBody>
          <a:bodyPr wrap="none" rtlCol="0">
            <a:spAutoFit/>
          </a:bodyPr>
          <a:lstStyle/>
          <a:p>
            <a:r>
              <a:rPr lang="en-US" sz="1200" b="1" dirty="0" smtClean="0">
                <a:solidFill>
                  <a:schemeClr val="bg2"/>
                </a:solidFill>
              </a:rPr>
              <a:t>G0/0</a:t>
            </a:r>
            <a:endParaRPr lang="en-US" sz="1200" b="1" dirty="0">
              <a:solidFill>
                <a:schemeClr val="bg2"/>
              </a:solidFill>
            </a:endParaRPr>
          </a:p>
        </p:txBody>
      </p:sp>
      <p:sp>
        <p:nvSpPr>
          <p:cNvPr id="60" name="TextBox 59"/>
          <p:cNvSpPr txBox="1"/>
          <p:nvPr/>
        </p:nvSpPr>
        <p:spPr>
          <a:xfrm>
            <a:off x="5194847" y="1243004"/>
            <a:ext cx="1350627" cy="276999"/>
          </a:xfrm>
          <a:prstGeom prst="rect">
            <a:avLst/>
          </a:prstGeom>
          <a:noFill/>
        </p:spPr>
        <p:txBody>
          <a:bodyPr wrap="square" rtlCol="0">
            <a:spAutoFit/>
          </a:bodyPr>
          <a:lstStyle/>
          <a:p>
            <a:r>
              <a:rPr lang="en-US" sz="1200" b="1" dirty="0" smtClean="0"/>
              <a:t>2001:DB8:1::/64</a:t>
            </a:r>
            <a:endParaRPr lang="en-US" sz="1200" b="1" dirty="0"/>
          </a:p>
        </p:txBody>
      </p:sp>
      <p:sp>
        <p:nvSpPr>
          <p:cNvPr id="61" name="TextBox 60"/>
          <p:cNvSpPr txBox="1"/>
          <p:nvPr/>
        </p:nvSpPr>
        <p:spPr>
          <a:xfrm>
            <a:off x="2585058" y="1580506"/>
            <a:ext cx="1350627" cy="276999"/>
          </a:xfrm>
          <a:prstGeom prst="rect">
            <a:avLst/>
          </a:prstGeom>
          <a:noFill/>
        </p:spPr>
        <p:txBody>
          <a:bodyPr wrap="square" rtlCol="0">
            <a:spAutoFit/>
          </a:bodyPr>
          <a:lstStyle/>
          <a:p>
            <a:r>
              <a:rPr lang="en-US" sz="1200" b="1" dirty="0" smtClean="0"/>
              <a:t>2001:DB8:A::/64</a:t>
            </a:r>
            <a:endParaRPr lang="en-US" sz="1200" b="1" dirty="0"/>
          </a:p>
        </p:txBody>
      </p:sp>
      <p:sp>
        <p:nvSpPr>
          <p:cNvPr id="62" name="TextBox 61"/>
          <p:cNvSpPr txBox="1"/>
          <p:nvPr/>
        </p:nvSpPr>
        <p:spPr>
          <a:xfrm>
            <a:off x="718569" y="2222237"/>
            <a:ext cx="1882018" cy="276999"/>
          </a:xfrm>
          <a:prstGeom prst="rect">
            <a:avLst/>
          </a:prstGeom>
          <a:noFill/>
        </p:spPr>
        <p:txBody>
          <a:bodyPr wrap="square" rtlCol="0">
            <a:spAutoFit/>
          </a:bodyPr>
          <a:lstStyle/>
          <a:p>
            <a:r>
              <a:rPr lang="en-US" sz="1200" b="1" dirty="0" smtClean="0"/>
              <a:t>Lo0 2001:DB8:C::/127</a:t>
            </a:r>
            <a:endParaRPr lang="en-US" sz="1200" b="1" dirty="0"/>
          </a:p>
        </p:txBody>
      </p:sp>
      <p:sp>
        <p:nvSpPr>
          <p:cNvPr id="63" name="TextBox 62"/>
          <p:cNvSpPr txBox="1"/>
          <p:nvPr/>
        </p:nvSpPr>
        <p:spPr>
          <a:xfrm>
            <a:off x="2238847" y="3290591"/>
            <a:ext cx="1925197" cy="276999"/>
          </a:xfrm>
          <a:prstGeom prst="rect">
            <a:avLst/>
          </a:prstGeom>
          <a:noFill/>
        </p:spPr>
        <p:txBody>
          <a:bodyPr wrap="square" rtlCol="0">
            <a:spAutoFit/>
          </a:bodyPr>
          <a:lstStyle/>
          <a:p>
            <a:r>
              <a:rPr lang="en-US" sz="1200" b="1" dirty="0" smtClean="0"/>
              <a:t>Lo0 2001:DB8:B::/127</a:t>
            </a:r>
            <a:endParaRPr lang="en-US" sz="1200" b="1" dirty="0"/>
          </a:p>
        </p:txBody>
      </p:sp>
      <p:sp>
        <p:nvSpPr>
          <p:cNvPr id="64" name="Line 47"/>
          <p:cNvSpPr>
            <a:spLocks noChangeShapeType="1"/>
          </p:cNvSpPr>
          <p:nvPr/>
        </p:nvSpPr>
        <p:spPr bwMode="auto">
          <a:xfrm flipV="1">
            <a:off x="3531765" y="2012175"/>
            <a:ext cx="857289" cy="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pic>
        <p:nvPicPr>
          <p:cNvPr id="65"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29806" y="2732186"/>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6"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61081" y="1755949"/>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7" name="TextBox 66"/>
          <p:cNvSpPr txBox="1"/>
          <p:nvPr/>
        </p:nvSpPr>
        <p:spPr>
          <a:xfrm>
            <a:off x="1979802" y="1789914"/>
            <a:ext cx="518091" cy="276999"/>
          </a:xfrm>
          <a:prstGeom prst="rect">
            <a:avLst/>
          </a:prstGeom>
          <a:noFill/>
        </p:spPr>
        <p:txBody>
          <a:bodyPr wrap="none" rtlCol="0">
            <a:spAutoFit/>
          </a:bodyPr>
          <a:lstStyle/>
          <a:p>
            <a:r>
              <a:rPr lang="en-US" sz="1200" b="1" dirty="0">
                <a:solidFill>
                  <a:schemeClr val="bg2"/>
                </a:solidFill>
              </a:rPr>
              <a:t>G</a:t>
            </a:r>
            <a:r>
              <a:rPr lang="en-US" sz="1200" b="1" dirty="0" smtClean="0">
                <a:solidFill>
                  <a:schemeClr val="bg2"/>
                </a:solidFill>
              </a:rPr>
              <a:t>0/0</a:t>
            </a:r>
            <a:endParaRPr lang="en-US" sz="1200" b="1" dirty="0">
              <a:solidFill>
                <a:schemeClr val="bg2"/>
              </a:solidFill>
            </a:endParaRPr>
          </a:p>
        </p:txBody>
      </p:sp>
      <p:sp>
        <p:nvSpPr>
          <p:cNvPr id="68" name="TextBox 67"/>
          <p:cNvSpPr txBox="1"/>
          <p:nvPr/>
        </p:nvSpPr>
        <p:spPr>
          <a:xfrm>
            <a:off x="4454652" y="2003961"/>
            <a:ext cx="806631" cy="276999"/>
          </a:xfrm>
          <a:prstGeom prst="rect">
            <a:avLst/>
          </a:prstGeom>
          <a:noFill/>
        </p:spPr>
        <p:txBody>
          <a:bodyPr wrap="none" rtlCol="0">
            <a:spAutoFit/>
          </a:bodyPr>
          <a:lstStyle/>
          <a:p>
            <a:r>
              <a:rPr lang="en-US" sz="1200" dirty="0" smtClean="0">
                <a:solidFill>
                  <a:schemeClr val="bg1"/>
                </a:solidFill>
              </a:rPr>
              <a:t>Branch-2</a:t>
            </a:r>
            <a:endParaRPr lang="en-US" sz="1200" dirty="0">
              <a:solidFill>
                <a:schemeClr val="bg1"/>
              </a:solidFill>
            </a:endParaRPr>
          </a:p>
        </p:txBody>
      </p:sp>
      <p:sp>
        <p:nvSpPr>
          <p:cNvPr id="69" name="TextBox 68"/>
          <p:cNvSpPr txBox="1"/>
          <p:nvPr/>
        </p:nvSpPr>
        <p:spPr>
          <a:xfrm>
            <a:off x="2778075" y="2978891"/>
            <a:ext cx="806631" cy="276999"/>
          </a:xfrm>
          <a:prstGeom prst="rect">
            <a:avLst/>
          </a:prstGeom>
          <a:noFill/>
        </p:spPr>
        <p:txBody>
          <a:bodyPr wrap="none" rtlCol="0">
            <a:spAutoFit/>
          </a:bodyPr>
          <a:lstStyle/>
          <a:p>
            <a:r>
              <a:rPr lang="en-US" sz="1200" dirty="0" smtClean="0">
                <a:solidFill>
                  <a:schemeClr val="bg1"/>
                </a:solidFill>
              </a:rPr>
              <a:t>Branch-3</a:t>
            </a:r>
            <a:endParaRPr lang="en-US" sz="1200" dirty="0">
              <a:solidFill>
                <a:schemeClr val="bg1"/>
              </a:solidFill>
            </a:endParaRPr>
          </a:p>
        </p:txBody>
      </p:sp>
      <p:sp>
        <p:nvSpPr>
          <p:cNvPr id="70" name="TextBox 69"/>
          <p:cNvSpPr txBox="1"/>
          <p:nvPr/>
        </p:nvSpPr>
        <p:spPr>
          <a:xfrm>
            <a:off x="1218104" y="2009172"/>
            <a:ext cx="806631" cy="276999"/>
          </a:xfrm>
          <a:prstGeom prst="rect">
            <a:avLst/>
          </a:prstGeom>
          <a:noFill/>
        </p:spPr>
        <p:txBody>
          <a:bodyPr wrap="none" rtlCol="0">
            <a:spAutoFit/>
          </a:bodyPr>
          <a:lstStyle/>
          <a:p>
            <a:r>
              <a:rPr lang="en-US" sz="1200" dirty="0" smtClean="0">
                <a:solidFill>
                  <a:schemeClr val="bg1"/>
                </a:solidFill>
              </a:rPr>
              <a:t>Branch-4</a:t>
            </a:r>
            <a:endParaRPr lang="en-US" sz="1200" dirty="0">
              <a:solidFill>
                <a:schemeClr val="bg1"/>
              </a:solidFill>
            </a:endParaRPr>
          </a:p>
        </p:txBody>
      </p:sp>
      <p:sp>
        <p:nvSpPr>
          <p:cNvPr id="26" name="Rectangle 25"/>
          <p:cNvSpPr/>
          <p:nvPr/>
        </p:nvSpPr>
        <p:spPr>
          <a:xfrm>
            <a:off x="718569" y="3567590"/>
            <a:ext cx="7074407" cy="1384995"/>
          </a:xfrm>
          <a:prstGeom prst="rect">
            <a:avLst/>
          </a:prstGeom>
          <a:ln>
            <a:solidFill>
              <a:schemeClr val="tx2"/>
            </a:solidFill>
          </a:ln>
        </p:spPr>
        <p:txBody>
          <a:bodyPr wrap="square">
            <a:spAutoFit/>
          </a:bodyPr>
          <a:lstStyle/>
          <a:p>
            <a:r>
              <a:rPr lang="en-US" sz="1400" dirty="0">
                <a:solidFill>
                  <a:schemeClr val="bg2"/>
                </a:solidFill>
              </a:rPr>
              <a:t>Branch-2#show ipv6 </a:t>
            </a:r>
            <a:r>
              <a:rPr lang="en-US" sz="1400" dirty="0" err="1">
                <a:solidFill>
                  <a:schemeClr val="bg2"/>
                </a:solidFill>
              </a:rPr>
              <a:t>ospf</a:t>
            </a:r>
            <a:r>
              <a:rPr lang="en-US" sz="1400" dirty="0">
                <a:solidFill>
                  <a:schemeClr val="bg2"/>
                </a:solidFill>
              </a:rPr>
              <a:t> neighbor</a:t>
            </a:r>
          </a:p>
          <a:p>
            <a:endParaRPr lang="en-US" sz="1400" dirty="0">
              <a:solidFill>
                <a:schemeClr val="bg2"/>
              </a:solidFill>
            </a:endParaRPr>
          </a:p>
          <a:p>
            <a:r>
              <a:rPr lang="en-US" sz="1400" dirty="0">
                <a:solidFill>
                  <a:schemeClr val="bg2"/>
                </a:solidFill>
              </a:rPr>
              <a:t>Neighbor ID    </a:t>
            </a:r>
            <a:r>
              <a:rPr lang="en-US" sz="1400" dirty="0" err="1" smtClean="0">
                <a:solidFill>
                  <a:schemeClr val="bg2"/>
                </a:solidFill>
              </a:rPr>
              <a:t>Pri</a:t>
            </a:r>
            <a:r>
              <a:rPr lang="en-US" sz="1400" dirty="0" smtClean="0">
                <a:solidFill>
                  <a:schemeClr val="bg2"/>
                </a:solidFill>
              </a:rPr>
              <a:t>      State           	       Dead </a:t>
            </a:r>
            <a:r>
              <a:rPr lang="en-US" sz="1400" dirty="0">
                <a:solidFill>
                  <a:schemeClr val="bg2"/>
                </a:solidFill>
              </a:rPr>
              <a:t>Time   </a:t>
            </a:r>
            <a:r>
              <a:rPr lang="en-US" sz="1400" dirty="0" smtClean="0">
                <a:solidFill>
                  <a:schemeClr val="bg2"/>
                </a:solidFill>
              </a:rPr>
              <a:t> Interface </a:t>
            </a:r>
            <a:r>
              <a:rPr lang="en-US" sz="1400" dirty="0">
                <a:solidFill>
                  <a:schemeClr val="bg2"/>
                </a:solidFill>
              </a:rPr>
              <a:t>ID   </a:t>
            </a:r>
            <a:r>
              <a:rPr lang="en-US" sz="1400" dirty="0" smtClean="0">
                <a:solidFill>
                  <a:schemeClr val="bg2"/>
                </a:solidFill>
              </a:rPr>
              <a:t>           Interface</a:t>
            </a:r>
            <a:endParaRPr lang="en-US" sz="1400" dirty="0">
              <a:solidFill>
                <a:schemeClr val="bg2"/>
              </a:solidFill>
            </a:endParaRPr>
          </a:p>
          <a:p>
            <a:r>
              <a:rPr lang="en-US" sz="1400" dirty="0" smtClean="0">
                <a:solidFill>
                  <a:schemeClr val="bg2"/>
                </a:solidFill>
              </a:rPr>
              <a:t>    4.4.4.4         1   </a:t>
            </a:r>
            <a:r>
              <a:rPr lang="en-US" sz="1400" dirty="0">
                <a:solidFill>
                  <a:schemeClr val="bg2"/>
                </a:solidFill>
              </a:rPr>
              <a:t>FULL/BDR        </a:t>
            </a:r>
            <a:r>
              <a:rPr lang="en-US" sz="1400" dirty="0" smtClean="0">
                <a:solidFill>
                  <a:schemeClr val="bg2"/>
                </a:solidFill>
              </a:rPr>
              <a:t>	        00:00:36             </a:t>
            </a:r>
            <a:r>
              <a:rPr lang="en-US" sz="1400" dirty="0">
                <a:solidFill>
                  <a:schemeClr val="bg2"/>
                </a:solidFill>
              </a:rPr>
              <a:t>1             </a:t>
            </a:r>
            <a:r>
              <a:rPr lang="en-US" sz="1400" dirty="0" smtClean="0">
                <a:solidFill>
                  <a:schemeClr val="bg2"/>
                </a:solidFill>
              </a:rPr>
              <a:t>   GigabitEthernet0/0</a:t>
            </a:r>
            <a:endParaRPr lang="en-US" sz="1400" dirty="0">
              <a:solidFill>
                <a:schemeClr val="bg2"/>
              </a:solidFill>
            </a:endParaRPr>
          </a:p>
          <a:p>
            <a:r>
              <a:rPr lang="en-US" sz="1400" dirty="0" smtClean="0">
                <a:solidFill>
                  <a:schemeClr val="bg2"/>
                </a:solidFill>
              </a:rPr>
              <a:t>    3.3.3.3         </a:t>
            </a:r>
            <a:r>
              <a:rPr lang="en-US" sz="1400" dirty="0">
                <a:solidFill>
                  <a:schemeClr val="bg2"/>
                </a:solidFill>
              </a:rPr>
              <a:t>1   FULL/DROTHER   </a:t>
            </a:r>
            <a:r>
              <a:rPr lang="en-US" sz="1400" dirty="0" smtClean="0">
                <a:solidFill>
                  <a:schemeClr val="bg2"/>
                </a:solidFill>
              </a:rPr>
              <a:t>    00:00:33             1                 GigabitEthernet0/0</a:t>
            </a:r>
            <a:endParaRPr lang="en-US" sz="1400" dirty="0">
              <a:solidFill>
                <a:schemeClr val="bg2"/>
              </a:solidFill>
            </a:endParaRPr>
          </a:p>
          <a:p>
            <a:r>
              <a:rPr lang="en-US" sz="1400" dirty="0" smtClean="0">
                <a:solidFill>
                  <a:schemeClr val="bg2"/>
                </a:solidFill>
              </a:rPr>
              <a:t>    1.1.1.1         </a:t>
            </a:r>
            <a:r>
              <a:rPr lang="en-US" sz="1400" dirty="0">
                <a:solidFill>
                  <a:schemeClr val="bg2"/>
                </a:solidFill>
              </a:rPr>
              <a:t>0   FULL/  -        </a:t>
            </a:r>
            <a:r>
              <a:rPr lang="en-US" sz="1400" dirty="0" smtClean="0">
                <a:solidFill>
                  <a:schemeClr val="bg2"/>
                </a:solidFill>
              </a:rPr>
              <a:t>	        00:00:37             3                        Serial0/0/1</a:t>
            </a:r>
            <a:endParaRPr lang="en-US" sz="1400" dirty="0">
              <a:solidFill>
                <a:schemeClr val="bg2"/>
              </a:solidFill>
            </a:endParaRPr>
          </a:p>
        </p:txBody>
      </p:sp>
      <p:sp>
        <p:nvSpPr>
          <p:cNvPr id="27" name="Rounded Rectangle 26"/>
          <p:cNvSpPr/>
          <p:nvPr/>
        </p:nvSpPr>
        <p:spPr>
          <a:xfrm>
            <a:off x="947559" y="4260087"/>
            <a:ext cx="704675" cy="692498"/>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28" name="Rounded Rectangle 27"/>
          <p:cNvSpPr/>
          <p:nvPr/>
        </p:nvSpPr>
        <p:spPr>
          <a:xfrm>
            <a:off x="2198917" y="4260087"/>
            <a:ext cx="1391174" cy="692498"/>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29" name="Rounded Rectangle 28"/>
          <p:cNvSpPr/>
          <p:nvPr/>
        </p:nvSpPr>
        <p:spPr>
          <a:xfrm>
            <a:off x="3886721" y="4260087"/>
            <a:ext cx="822559" cy="692498"/>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30" name="Rounded Rectangle 29"/>
          <p:cNvSpPr/>
          <p:nvPr/>
        </p:nvSpPr>
        <p:spPr>
          <a:xfrm>
            <a:off x="5184327" y="4260087"/>
            <a:ext cx="268120" cy="692498"/>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cxnSp>
        <p:nvCxnSpPr>
          <p:cNvPr id="31" name="Straight Arrow Connector 30"/>
          <p:cNvCxnSpPr/>
          <p:nvPr/>
        </p:nvCxnSpPr>
        <p:spPr>
          <a:xfrm flipV="1">
            <a:off x="1299896" y="5052595"/>
            <a:ext cx="0" cy="38347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V="1">
            <a:off x="2894504" y="5052594"/>
            <a:ext cx="0" cy="38919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V="1">
            <a:off x="4298000" y="5052595"/>
            <a:ext cx="0" cy="39369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flipH="1" flipV="1">
            <a:off x="5452448" y="5060282"/>
            <a:ext cx="629570" cy="3299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711618" y="5421125"/>
            <a:ext cx="1176556" cy="461665"/>
          </a:xfrm>
          <a:prstGeom prst="rect">
            <a:avLst/>
          </a:prstGeom>
        </p:spPr>
        <p:txBody>
          <a:bodyPr wrap="square">
            <a:spAutoFit/>
          </a:bodyPr>
          <a:lstStyle/>
          <a:p>
            <a:pPr algn="ctr"/>
            <a:r>
              <a:rPr lang="en-US" sz="1200" b="1" dirty="0">
                <a:solidFill>
                  <a:sysClr val="windowText" lastClr="000000"/>
                </a:solidFill>
              </a:rPr>
              <a:t>Neighbor’s IPv6 </a:t>
            </a:r>
            <a:r>
              <a:rPr lang="en-US" sz="1200" b="1" dirty="0" smtClean="0">
                <a:solidFill>
                  <a:sysClr val="windowText" lastClr="000000"/>
                </a:solidFill>
              </a:rPr>
              <a:t>ID</a:t>
            </a:r>
            <a:endParaRPr lang="en-US" sz="1200" b="1" dirty="0">
              <a:solidFill>
                <a:sysClr val="windowText" lastClr="000000"/>
              </a:solidFill>
            </a:endParaRPr>
          </a:p>
        </p:txBody>
      </p:sp>
      <p:sp>
        <p:nvSpPr>
          <p:cNvPr id="36" name="Rectangle 35"/>
          <p:cNvSpPr/>
          <p:nvPr/>
        </p:nvSpPr>
        <p:spPr>
          <a:xfrm>
            <a:off x="2591185" y="5446292"/>
            <a:ext cx="732819" cy="276999"/>
          </a:xfrm>
          <a:prstGeom prst="rect">
            <a:avLst/>
          </a:prstGeom>
        </p:spPr>
        <p:txBody>
          <a:bodyPr wrap="square">
            <a:spAutoFit/>
          </a:bodyPr>
          <a:lstStyle/>
          <a:p>
            <a:r>
              <a:rPr lang="en-US" sz="1200" b="1" dirty="0" smtClean="0">
                <a:solidFill>
                  <a:schemeClr val="bg2"/>
                </a:solidFill>
              </a:rPr>
              <a:t> State</a:t>
            </a:r>
            <a:endParaRPr lang="en-US" sz="1200" b="1" dirty="0">
              <a:solidFill>
                <a:schemeClr val="bg2"/>
              </a:solidFill>
            </a:endParaRPr>
          </a:p>
        </p:txBody>
      </p:sp>
      <p:sp>
        <p:nvSpPr>
          <p:cNvPr id="37" name="Rectangle 36"/>
          <p:cNvSpPr/>
          <p:nvPr/>
        </p:nvSpPr>
        <p:spPr>
          <a:xfrm>
            <a:off x="3723354" y="5390230"/>
            <a:ext cx="1367406" cy="1015663"/>
          </a:xfrm>
          <a:prstGeom prst="rect">
            <a:avLst/>
          </a:prstGeom>
        </p:spPr>
        <p:txBody>
          <a:bodyPr wrap="square">
            <a:spAutoFit/>
          </a:bodyPr>
          <a:lstStyle/>
          <a:p>
            <a:r>
              <a:rPr lang="en-US" sz="1200" b="1" dirty="0">
                <a:solidFill>
                  <a:schemeClr val="bg2"/>
                </a:solidFill>
              </a:rPr>
              <a:t>Expected time before Cisco IOS software will declare the neighbor dead.</a:t>
            </a:r>
          </a:p>
        </p:txBody>
      </p:sp>
      <p:sp>
        <p:nvSpPr>
          <p:cNvPr id="38" name="Rectangle 1"/>
          <p:cNvSpPr>
            <a:spLocks noChangeArrowheads="1"/>
          </p:cNvSpPr>
          <p:nvPr/>
        </p:nvSpPr>
        <p:spPr bwMode="auto">
          <a:xfrm>
            <a:off x="5476109" y="5401060"/>
            <a:ext cx="1585519"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ln>
                  <a:noFill/>
                </a:ln>
                <a:solidFill>
                  <a:srgbClr val="000000"/>
                </a:solidFill>
                <a:effectLst/>
                <a:cs typeface="Arial" pitchFamily="34" charset="0"/>
              </a:rPr>
              <a:t>Every interface is assigned an Interface ID, which uniquely identifies the interface with the router.</a:t>
            </a:r>
            <a:r>
              <a:rPr kumimoji="0" lang="en-US" sz="1100" b="1" i="0" u="none" strike="noStrike" cap="none" normalizeH="0" baseline="0" dirty="0" smtClean="0">
                <a:ln>
                  <a:noFill/>
                </a:ln>
                <a:solidFill>
                  <a:schemeClr val="tx1"/>
                </a:solidFill>
                <a:effectLst/>
                <a:cs typeface="Arial" pitchFamily="34" charset="0"/>
              </a:rPr>
              <a:t> </a:t>
            </a:r>
          </a:p>
        </p:txBody>
      </p:sp>
      <p:cxnSp>
        <p:nvCxnSpPr>
          <p:cNvPr id="12" name="Straight Arrow Connector 11"/>
          <p:cNvCxnSpPr/>
          <p:nvPr/>
        </p:nvCxnSpPr>
        <p:spPr>
          <a:xfrm flipV="1">
            <a:off x="2067543" y="5051893"/>
            <a:ext cx="0" cy="39439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1778466" y="5450567"/>
            <a:ext cx="692092" cy="261610"/>
          </a:xfrm>
          <a:prstGeom prst="rect">
            <a:avLst/>
          </a:prstGeom>
          <a:noFill/>
        </p:spPr>
        <p:txBody>
          <a:bodyPr wrap="square" rtlCol="0">
            <a:spAutoFit/>
          </a:bodyPr>
          <a:lstStyle/>
          <a:p>
            <a:r>
              <a:rPr lang="en-US" sz="1100" b="1" dirty="0" smtClean="0">
                <a:solidFill>
                  <a:schemeClr val="bg2"/>
                </a:solidFill>
              </a:rPr>
              <a:t>Priority</a:t>
            </a:r>
            <a:endParaRPr lang="en-US" sz="1100" b="1" dirty="0">
              <a:solidFill>
                <a:schemeClr val="bg2"/>
              </a:solidFill>
            </a:endParaRPr>
          </a:p>
        </p:txBody>
      </p:sp>
      <p:sp>
        <p:nvSpPr>
          <p:cNvPr id="71" name="Rounded Rectangle 70"/>
          <p:cNvSpPr/>
          <p:nvPr/>
        </p:nvSpPr>
        <p:spPr>
          <a:xfrm>
            <a:off x="1979802" y="4260087"/>
            <a:ext cx="144710" cy="692498"/>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Tree>
    <p:extLst>
      <p:ext uri="{BB962C8B-B14F-4D97-AF65-F5344CB8AC3E}">
        <p14:creationId xmlns:p14="http://schemas.microsoft.com/office/powerpoint/2010/main" val="40204593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523396" y="191218"/>
            <a:ext cx="8112125" cy="1079334"/>
          </a:xfrm>
        </p:spPr>
        <p:txBody>
          <a:bodyPr/>
          <a:lstStyle/>
          <a:p>
            <a:pPr algn="ctr"/>
            <a:r>
              <a:rPr lang="en-US" dirty="0" smtClean="0"/>
              <a:t>OSPFv3 Verification</a:t>
            </a:r>
            <a:endParaRPr lang="en-US" dirty="0"/>
          </a:p>
        </p:txBody>
      </p:sp>
      <p:sp>
        <p:nvSpPr>
          <p:cNvPr id="3" name="Rectangle 2"/>
          <p:cNvSpPr/>
          <p:nvPr/>
        </p:nvSpPr>
        <p:spPr>
          <a:xfrm>
            <a:off x="830684" y="1710709"/>
            <a:ext cx="3976207" cy="3323987"/>
          </a:xfrm>
          <a:prstGeom prst="rect">
            <a:avLst/>
          </a:prstGeom>
          <a:ln>
            <a:solidFill>
              <a:schemeClr val="tx2"/>
            </a:solidFill>
          </a:ln>
        </p:spPr>
        <p:txBody>
          <a:bodyPr wrap="square">
            <a:spAutoFit/>
          </a:bodyPr>
          <a:lstStyle/>
          <a:p>
            <a:r>
              <a:rPr lang="en-US" sz="1400" dirty="0" smtClean="0">
                <a:solidFill>
                  <a:schemeClr val="bg2"/>
                </a:solidFill>
              </a:rPr>
              <a:t>Branch-1#show </a:t>
            </a:r>
            <a:r>
              <a:rPr lang="en-US" sz="1400" dirty="0">
                <a:solidFill>
                  <a:schemeClr val="bg2"/>
                </a:solidFill>
              </a:rPr>
              <a:t>ipv6 </a:t>
            </a:r>
            <a:r>
              <a:rPr lang="en-US" sz="1400" dirty="0" smtClean="0">
                <a:solidFill>
                  <a:schemeClr val="bg2"/>
                </a:solidFill>
              </a:rPr>
              <a:t>route</a:t>
            </a:r>
          </a:p>
          <a:p>
            <a:r>
              <a:rPr lang="en-US" sz="1400" dirty="0">
                <a:solidFill>
                  <a:schemeClr val="bg2"/>
                </a:solidFill>
              </a:rPr>
              <a:t> </a:t>
            </a:r>
            <a:r>
              <a:rPr lang="en-US" sz="1400" b="1" dirty="0" smtClean="0">
                <a:solidFill>
                  <a:schemeClr val="bg2"/>
                </a:solidFill>
              </a:rPr>
              <a:t>(</a:t>
            </a:r>
            <a:r>
              <a:rPr lang="en-US" sz="1400" b="1" dirty="0">
                <a:solidFill>
                  <a:schemeClr val="bg2"/>
                </a:solidFill>
              </a:rPr>
              <a:t>O</a:t>
            </a:r>
            <a:r>
              <a:rPr lang="en-US" sz="1400" b="1" dirty="0" smtClean="0">
                <a:solidFill>
                  <a:schemeClr val="bg2"/>
                </a:solidFill>
              </a:rPr>
              <a:t>utput Omitted)</a:t>
            </a:r>
            <a:endParaRPr lang="en-US" sz="1400" dirty="0">
              <a:solidFill>
                <a:schemeClr val="bg2"/>
              </a:solidFill>
            </a:endParaRPr>
          </a:p>
          <a:p>
            <a:r>
              <a:rPr lang="en-US" sz="1400" dirty="0">
                <a:solidFill>
                  <a:schemeClr val="bg2"/>
                </a:solidFill>
              </a:rPr>
              <a:t>IPv6 Routing Table - 4 </a:t>
            </a:r>
            <a:r>
              <a:rPr lang="en-US" sz="1400" dirty="0" smtClean="0">
                <a:solidFill>
                  <a:schemeClr val="bg2"/>
                </a:solidFill>
              </a:rPr>
              <a:t>entries</a:t>
            </a:r>
          </a:p>
          <a:p>
            <a:r>
              <a:rPr lang="en-US" sz="1400" dirty="0">
                <a:solidFill>
                  <a:schemeClr val="bg2"/>
                </a:solidFill>
              </a:rPr>
              <a:t>Codes: C - Connected, L </a:t>
            </a:r>
            <a:r>
              <a:rPr lang="en-US" sz="1400" dirty="0" smtClean="0">
                <a:solidFill>
                  <a:schemeClr val="bg2"/>
                </a:solidFill>
              </a:rPr>
              <a:t>– Local</a:t>
            </a:r>
          </a:p>
          <a:p>
            <a:r>
              <a:rPr lang="en-US" sz="1400" dirty="0">
                <a:solidFill>
                  <a:schemeClr val="bg2"/>
                </a:solidFill>
              </a:rPr>
              <a:t>O - OSPF intra, OI - OSPF inter, OE1 - OSPF </a:t>
            </a:r>
            <a:r>
              <a:rPr lang="en-US" sz="1400" dirty="0" err="1">
                <a:solidFill>
                  <a:schemeClr val="bg2"/>
                </a:solidFill>
              </a:rPr>
              <a:t>ext</a:t>
            </a:r>
            <a:r>
              <a:rPr lang="en-US" sz="1400" dirty="0">
                <a:solidFill>
                  <a:schemeClr val="bg2"/>
                </a:solidFill>
              </a:rPr>
              <a:t> 1, OE2 - OSPF </a:t>
            </a:r>
            <a:r>
              <a:rPr lang="en-US" sz="1400" dirty="0" err="1">
                <a:solidFill>
                  <a:schemeClr val="bg2"/>
                </a:solidFill>
              </a:rPr>
              <a:t>ext</a:t>
            </a:r>
            <a:r>
              <a:rPr lang="en-US" sz="1400" dirty="0">
                <a:solidFill>
                  <a:schemeClr val="bg2"/>
                </a:solidFill>
              </a:rPr>
              <a:t> 2</a:t>
            </a:r>
          </a:p>
          <a:p>
            <a:r>
              <a:rPr lang="en-US" sz="1400" dirty="0">
                <a:solidFill>
                  <a:schemeClr val="bg2"/>
                </a:solidFill>
              </a:rPr>
              <a:t>C   2001:DB8:1::/64 [0/0]</a:t>
            </a:r>
          </a:p>
          <a:p>
            <a:r>
              <a:rPr lang="en-US" sz="1400" dirty="0">
                <a:solidFill>
                  <a:schemeClr val="bg2"/>
                </a:solidFill>
              </a:rPr>
              <a:t>     via ::, Serial0/0/0</a:t>
            </a:r>
          </a:p>
          <a:p>
            <a:r>
              <a:rPr lang="en-US" sz="1400" dirty="0">
                <a:solidFill>
                  <a:schemeClr val="bg2"/>
                </a:solidFill>
              </a:rPr>
              <a:t>L   2001:DB8:1::/128 [0/0]</a:t>
            </a:r>
          </a:p>
          <a:p>
            <a:r>
              <a:rPr lang="en-US" sz="1400" dirty="0">
                <a:solidFill>
                  <a:schemeClr val="bg2"/>
                </a:solidFill>
              </a:rPr>
              <a:t>     via ::, Serial0/0/0</a:t>
            </a:r>
          </a:p>
          <a:p>
            <a:r>
              <a:rPr lang="en-US" sz="1400" dirty="0">
                <a:solidFill>
                  <a:schemeClr val="bg2"/>
                </a:solidFill>
              </a:rPr>
              <a:t>O   2001:DB8:A::/64 [110/65]</a:t>
            </a:r>
          </a:p>
          <a:p>
            <a:r>
              <a:rPr lang="en-US" sz="1400" dirty="0">
                <a:solidFill>
                  <a:schemeClr val="bg2"/>
                </a:solidFill>
              </a:rPr>
              <a:t>     via FE80::2E0:8FFF:FE0A:5302, Serial0/0/0</a:t>
            </a:r>
          </a:p>
          <a:p>
            <a:r>
              <a:rPr lang="en-US" sz="1400" dirty="0">
                <a:solidFill>
                  <a:schemeClr val="bg2"/>
                </a:solidFill>
              </a:rPr>
              <a:t>L   FF00::/8 [0/0]</a:t>
            </a:r>
          </a:p>
          <a:p>
            <a:r>
              <a:rPr lang="en-US" sz="1400" dirty="0">
                <a:solidFill>
                  <a:schemeClr val="bg2"/>
                </a:solidFill>
              </a:rPr>
              <a:t>     via ::, </a:t>
            </a:r>
            <a:r>
              <a:rPr lang="en-US" sz="1400" dirty="0" smtClean="0">
                <a:solidFill>
                  <a:schemeClr val="bg2"/>
                </a:solidFill>
              </a:rPr>
              <a:t>Null0</a:t>
            </a:r>
          </a:p>
          <a:p>
            <a:r>
              <a:rPr lang="en-US" sz="1400" dirty="0">
                <a:solidFill>
                  <a:schemeClr val="bg2"/>
                </a:solidFill>
              </a:rPr>
              <a:t>Branch-1#</a:t>
            </a:r>
          </a:p>
        </p:txBody>
      </p:sp>
      <p:sp>
        <p:nvSpPr>
          <p:cNvPr id="28" name="Rounded Rectangle 27"/>
          <p:cNvSpPr/>
          <p:nvPr/>
        </p:nvSpPr>
        <p:spPr>
          <a:xfrm>
            <a:off x="830684" y="3882502"/>
            <a:ext cx="3892317" cy="420109"/>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7" name="TextBox 6"/>
          <p:cNvSpPr txBox="1"/>
          <p:nvPr/>
        </p:nvSpPr>
        <p:spPr>
          <a:xfrm>
            <a:off x="5100507" y="2524055"/>
            <a:ext cx="3733101" cy="1077218"/>
          </a:xfrm>
          <a:prstGeom prst="rect">
            <a:avLst/>
          </a:prstGeom>
          <a:noFill/>
        </p:spPr>
        <p:txBody>
          <a:bodyPr wrap="square" rtlCol="0">
            <a:spAutoFit/>
          </a:bodyPr>
          <a:lstStyle/>
          <a:p>
            <a:r>
              <a:rPr lang="en-US" sz="1600" dirty="0" smtClean="0">
                <a:solidFill>
                  <a:schemeClr val="tx2"/>
                </a:solidFill>
              </a:rPr>
              <a:t>In Branch-1’s routing table, it indicates </a:t>
            </a:r>
          </a:p>
          <a:p>
            <a:r>
              <a:rPr lang="en-US" sz="1600" dirty="0" smtClean="0">
                <a:solidFill>
                  <a:schemeClr val="tx2"/>
                </a:solidFill>
              </a:rPr>
              <a:t>that a route has been learned through OSPF and S0/0/0 is the exit interface to reach the address.</a:t>
            </a:r>
            <a:endParaRPr lang="en-US" sz="1600" dirty="0">
              <a:solidFill>
                <a:schemeClr val="tx2"/>
              </a:solidFill>
            </a:endParaRPr>
          </a:p>
        </p:txBody>
      </p:sp>
    </p:spTree>
    <p:extLst>
      <p:ext uri="{BB962C8B-B14F-4D97-AF65-F5344CB8AC3E}">
        <p14:creationId xmlns:p14="http://schemas.microsoft.com/office/powerpoint/2010/main" val="44713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1393" y="1248230"/>
            <a:ext cx="8112125" cy="1118956"/>
          </a:xfrm>
        </p:spPr>
        <p:txBody>
          <a:bodyPr/>
          <a:lstStyle/>
          <a:p>
            <a:r>
              <a:rPr lang="en-US" dirty="0" smtClean="0"/>
              <a:t>Multi-area OSPFv3</a:t>
            </a:r>
            <a:endParaRPr lang="en-US" dirty="0"/>
          </a:p>
        </p:txBody>
      </p:sp>
    </p:spTree>
    <p:extLst>
      <p:ext uri="{BB962C8B-B14F-4D97-AF65-F5344CB8AC3E}">
        <p14:creationId xmlns:p14="http://schemas.microsoft.com/office/powerpoint/2010/main" val="2280570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Multi-area OSPFv3</a:t>
            </a:r>
            <a:endParaRPr lang="en-US" dirty="0"/>
          </a:p>
        </p:txBody>
      </p:sp>
      <p:sp>
        <p:nvSpPr>
          <p:cNvPr id="4" name="Text Placeholder 3"/>
          <p:cNvSpPr>
            <a:spLocks noGrp="1"/>
          </p:cNvSpPr>
          <p:nvPr>
            <p:ph type="body" sz="quarter" idx="10"/>
          </p:nvPr>
        </p:nvSpPr>
        <p:spPr>
          <a:xfrm>
            <a:off x="228600" y="1553893"/>
            <a:ext cx="8577072" cy="4284845"/>
          </a:xfrm>
        </p:spPr>
        <p:txBody>
          <a:bodyPr/>
          <a:lstStyle/>
          <a:p>
            <a:r>
              <a:rPr lang="en-US" b="1" dirty="0" smtClean="0">
                <a:solidFill>
                  <a:schemeClr val="bg2"/>
                </a:solidFill>
              </a:rPr>
              <a:t>Backbone area (Area 0) </a:t>
            </a:r>
            <a:r>
              <a:rPr lang="en-US" dirty="0" smtClean="0">
                <a:solidFill>
                  <a:schemeClr val="tx2"/>
                </a:solidFill>
              </a:rPr>
              <a:t>– </a:t>
            </a:r>
            <a:r>
              <a:rPr lang="en-US" dirty="0">
                <a:solidFill>
                  <a:schemeClr val="tx2"/>
                </a:solidFill>
              </a:rPr>
              <a:t>OSPF has special restrictions when multiple areas are involved. If more than one area is configured, one of these areas has be to be area 0</a:t>
            </a:r>
            <a:r>
              <a:rPr lang="en-US" dirty="0" smtClean="0">
                <a:solidFill>
                  <a:schemeClr val="tx2"/>
                </a:solidFill>
              </a:rPr>
              <a:t>. All </a:t>
            </a:r>
            <a:r>
              <a:rPr lang="en-US" dirty="0">
                <a:solidFill>
                  <a:schemeClr val="tx2"/>
                </a:solidFill>
              </a:rPr>
              <a:t>areas have to be physically connected to the backbone. </a:t>
            </a:r>
            <a:r>
              <a:rPr lang="en-US" dirty="0" smtClean="0">
                <a:solidFill>
                  <a:schemeClr val="tx2"/>
                </a:solidFill>
              </a:rPr>
              <a:t>The </a:t>
            </a:r>
            <a:r>
              <a:rPr lang="en-US" dirty="0">
                <a:solidFill>
                  <a:schemeClr val="tx2"/>
                </a:solidFill>
              </a:rPr>
              <a:t>reasoning behind this is that OSPF expects all areas to inject routing information into the backbone and in turn the backbone will disseminate that information into other areas</a:t>
            </a:r>
            <a:r>
              <a:rPr lang="en-US" dirty="0" smtClean="0">
                <a:solidFill>
                  <a:schemeClr val="tx2"/>
                </a:solidFill>
              </a:rPr>
              <a:t>.</a:t>
            </a:r>
          </a:p>
          <a:p>
            <a:r>
              <a:rPr lang="en-US" b="1" dirty="0" smtClean="0">
                <a:solidFill>
                  <a:schemeClr val="bg2"/>
                </a:solidFill>
              </a:rPr>
              <a:t>Regular </a:t>
            </a:r>
            <a:r>
              <a:rPr lang="en-US" b="1" dirty="0">
                <a:solidFill>
                  <a:schemeClr val="bg2"/>
                </a:solidFill>
              </a:rPr>
              <a:t>(non-backbone) area </a:t>
            </a:r>
            <a:r>
              <a:rPr lang="en-US" dirty="0">
                <a:solidFill>
                  <a:schemeClr val="tx2"/>
                </a:solidFill>
              </a:rPr>
              <a:t>– </a:t>
            </a:r>
            <a:r>
              <a:rPr lang="en-US" dirty="0" smtClean="0">
                <a:solidFill>
                  <a:schemeClr val="tx2"/>
                </a:solidFill>
              </a:rPr>
              <a:t>Connects </a:t>
            </a:r>
            <a:r>
              <a:rPr lang="en-US" dirty="0">
                <a:solidFill>
                  <a:schemeClr val="tx2"/>
                </a:solidFill>
              </a:rPr>
              <a:t>users and resources. Regular areas are usually set up along functional or geographical groupings. By default, a regular area does not allow traffic from another area to use its links to reach other areas. All traffic from other areas must </a:t>
            </a:r>
            <a:r>
              <a:rPr lang="en-US" dirty="0" smtClean="0">
                <a:solidFill>
                  <a:schemeClr val="tx2"/>
                </a:solidFill>
              </a:rPr>
              <a:t>cross through area 0. </a:t>
            </a:r>
            <a:endParaRPr lang="en-US" dirty="0">
              <a:solidFill>
                <a:schemeClr val="tx2"/>
              </a:solidFill>
            </a:endParaRPr>
          </a:p>
          <a:p>
            <a:endParaRPr lang="en-US" dirty="0">
              <a:solidFill>
                <a:schemeClr val="tx2"/>
              </a:solidFill>
            </a:endParaRPr>
          </a:p>
        </p:txBody>
      </p:sp>
    </p:spTree>
    <p:extLst>
      <p:ext uri="{BB962C8B-B14F-4D97-AF65-F5344CB8AC3E}">
        <p14:creationId xmlns:p14="http://schemas.microsoft.com/office/powerpoint/2010/main" val="15310621"/>
      </p:ext>
    </p:extLst>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556" y="277091"/>
            <a:ext cx="8588861" cy="720436"/>
          </a:xfrm>
        </p:spPr>
        <p:txBody>
          <a:bodyPr/>
          <a:lstStyle/>
          <a:p>
            <a:pPr algn="ctr"/>
            <a:r>
              <a:rPr lang="en-US" sz="5400" dirty="0" smtClean="0"/>
              <a:t>OSPF Router Types</a:t>
            </a:r>
            <a:endParaRPr lang="en-US" sz="5400" dirty="0"/>
          </a:p>
        </p:txBody>
      </p:sp>
      <p:sp>
        <p:nvSpPr>
          <p:cNvPr id="3" name="Text Placeholder 2"/>
          <p:cNvSpPr>
            <a:spLocks noGrp="1"/>
          </p:cNvSpPr>
          <p:nvPr>
            <p:ph type="body" sz="quarter" idx="10"/>
          </p:nvPr>
        </p:nvSpPr>
        <p:spPr>
          <a:xfrm>
            <a:off x="228600" y="969818"/>
            <a:ext cx="8577072" cy="5339542"/>
          </a:xfrm>
        </p:spPr>
        <p:txBody>
          <a:bodyPr/>
          <a:lstStyle/>
          <a:p>
            <a:r>
              <a:rPr lang="en-US" dirty="0" smtClean="0">
                <a:solidFill>
                  <a:schemeClr val="tx2"/>
                </a:solidFill>
              </a:rPr>
              <a:t>There are 4 types of OSPF routers.</a:t>
            </a:r>
          </a:p>
          <a:p>
            <a:pPr lvl="1"/>
            <a:r>
              <a:rPr lang="en-US" dirty="0" smtClean="0">
                <a:solidFill>
                  <a:schemeClr val="tx2"/>
                </a:solidFill>
              </a:rPr>
              <a:t>- </a:t>
            </a:r>
            <a:r>
              <a:rPr lang="en-US" b="1" dirty="0" smtClean="0">
                <a:solidFill>
                  <a:schemeClr val="bg2"/>
                </a:solidFill>
              </a:rPr>
              <a:t>Internal Router (IR)</a:t>
            </a:r>
            <a:r>
              <a:rPr lang="en-US" dirty="0" smtClean="0">
                <a:solidFill>
                  <a:schemeClr val="bg2"/>
                </a:solidFill>
              </a:rPr>
              <a:t> </a:t>
            </a:r>
            <a:r>
              <a:rPr lang="en-US" dirty="0" smtClean="0">
                <a:solidFill>
                  <a:schemeClr val="tx2"/>
                </a:solidFill>
              </a:rPr>
              <a:t>– A router that has every interface in the same area.</a:t>
            </a:r>
          </a:p>
          <a:p>
            <a:pPr lvl="1">
              <a:buFontTx/>
              <a:buChar char="-"/>
            </a:pPr>
            <a:r>
              <a:rPr lang="en-US" b="1" dirty="0" smtClean="0">
                <a:solidFill>
                  <a:schemeClr val="bg2"/>
                </a:solidFill>
              </a:rPr>
              <a:t>Area Border Router (ABR)</a:t>
            </a:r>
            <a:r>
              <a:rPr lang="en-US" b="1" dirty="0" smtClean="0">
                <a:solidFill>
                  <a:schemeClr val="tx2"/>
                </a:solidFill>
              </a:rPr>
              <a:t> </a:t>
            </a:r>
            <a:r>
              <a:rPr lang="en-US" dirty="0" smtClean="0">
                <a:solidFill>
                  <a:schemeClr val="tx2"/>
                </a:solidFill>
              </a:rPr>
              <a:t>– A router that has an interface in multiple areas and </a:t>
            </a:r>
            <a:r>
              <a:rPr lang="en-US" dirty="0" smtClean="0">
                <a:solidFill>
                  <a:schemeClr val="tx2"/>
                </a:solidFill>
              </a:rPr>
              <a:t>generates </a:t>
            </a:r>
            <a:r>
              <a:rPr lang="en-US" dirty="0" smtClean="0">
                <a:solidFill>
                  <a:schemeClr val="tx2"/>
                </a:solidFill>
              </a:rPr>
              <a:t>summary LSAs. It </a:t>
            </a:r>
            <a:r>
              <a:rPr lang="en-US" dirty="0" smtClean="0">
                <a:solidFill>
                  <a:schemeClr val="tx2"/>
                </a:solidFill>
              </a:rPr>
              <a:t>connects </a:t>
            </a:r>
            <a:r>
              <a:rPr lang="en-US" dirty="0" smtClean="0">
                <a:solidFill>
                  <a:schemeClr val="tx2"/>
                </a:solidFill>
              </a:rPr>
              <a:t>one or more areas to the main backbone network.</a:t>
            </a:r>
          </a:p>
          <a:p>
            <a:pPr lvl="1">
              <a:buFontTx/>
              <a:buChar char="-"/>
            </a:pPr>
            <a:r>
              <a:rPr lang="en-US" dirty="0">
                <a:solidFill>
                  <a:schemeClr val="tx2"/>
                </a:solidFill>
              </a:rPr>
              <a:t> </a:t>
            </a:r>
            <a:r>
              <a:rPr lang="en-US" b="1" dirty="0" smtClean="0">
                <a:solidFill>
                  <a:schemeClr val="bg2"/>
                </a:solidFill>
              </a:rPr>
              <a:t>Autonomous System Border Router (ASBR) </a:t>
            </a:r>
            <a:r>
              <a:rPr lang="en-US" dirty="0" smtClean="0">
                <a:solidFill>
                  <a:schemeClr val="tx2"/>
                </a:solidFill>
              </a:rPr>
              <a:t>– A router that is connected to more than one routing protocol </a:t>
            </a:r>
            <a:r>
              <a:rPr lang="en-US" dirty="0" smtClean="0">
                <a:solidFill>
                  <a:schemeClr val="tx2"/>
                </a:solidFill>
              </a:rPr>
              <a:t>or has </a:t>
            </a:r>
            <a:r>
              <a:rPr lang="en-US" dirty="0" smtClean="0">
                <a:solidFill>
                  <a:schemeClr val="tx2"/>
                </a:solidFill>
              </a:rPr>
              <a:t>at least one interface outside of OSPF. Used to distribute routes received from other, external LSAs throughout its own autonomous system.</a:t>
            </a:r>
          </a:p>
          <a:p>
            <a:pPr lvl="1">
              <a:buFontTx/>
              <a:buChar char="-"/>
            </a:pPr>
            <a:r>
              <a:rPr lang="en-US" dirty="0">
                <a:solidFill>
                  <a:schemeClr val="tx2"/>
                </a:solidFill>
              </a:rPr>
              <a:t> </a:t>
            </a:r>
            <a:r>
              <a:rPr lang="en-US" b="1" dirty="0" smtClean="0">
                <a:solidFill>
                  <a:schemeClr val="bg2"/>
                </a:solidFill>
              </a:rPr>
              <a:t>Backbone Router (BR) </a:t>
            </a:r>
            <a:r>
              <a:rPr lang="en-US" dirty="0" smtClean="0">
                <a:solidFill>
                  <a:schemeClr val="tx2"/>
                </a:solidFill>
              </a:rPr>
              <a:t>– A router that </a:t>
            </a:r>
            <a:r>
              <a:rPr lang="en-US" dirty="0" smtClean="0">
                <a:solidFill>
                  <a:schemeClr val="tx2"/>
                </a:solidFill>
              </a:rPr>
              <a:t>is </a:t>
            </a:r>
            <a:r>
              <a:rPr lang="en-US" dirty="0" smtClean="0">
                <a:solidFill>
                  <a:schemeClr val="tx2"/>
                </a:solidFill>
              </a:rPr>
              <a:t>connected to the </a:t>
            </a:r>
            <a:r>
              <a:rPr lang="en-US" dirty="0" smtClean="0">
                <a:solidFill>
                  <a:schemeClr val="tx2"/>
                </a:solidFill>
              </a:rPr>
              <a:t>backbone area.</a:t>
            </a:r>
            <a:endParaRPr lang="en-US" dirty="0" smtClean="0">
              <a:solidFill>
                <a:schemeClr val="tx2"/>
              </a:solidFill>
            </a:endParaRPr>
          </a:p>
          <a:p>
            <a:endParaRPr lang="en-US" dirty="0" smtClean="0">
              <a:solidFill>
                <a:schemeClr val="tx2"/>
              </a:solidFill>
            </a:endParaRPr>
          </a:p>
        </p:txBody>
      </p:sp>
      <p:pic>
        <p:nvPicPr>
          <p:cNvPr id="48130" name="Picture 2"/>
          <p:cNvPicPr>
            <a:picLocks noChangeAspect="1" noChangeArrowheads="1"/>
          </p:cNvPicPr>
          <p:nvPr/>
        </p:nvPicPr>
        <p:blipFill>
          <a:blip r:embed="rId2" cstate="print"/>
          <a:srcRect/>
          <a:stretch>
            <a:fillRect/>
          </a:stretch>
        </p:blipFill>
        <p:spPr bwMode="auto">
          <a:xfrm>
            <a:off x="298740" y="4336473"/>
            <a:ext cx="8471176" cy="1879457"/>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8563" y="33556"/>
            <a:ext cx="8112125" cy="1291905"/>
          </a:xfrm>
        </p:spPr>
        <p:txBody>
          <a:bodyPr/>
          <a:lstStyle/>
          <a:p>
            <a:pPr algn="ctr"/>
            <a:r>
              <a:rPr lang="en-US" sz="5400" dirty="0" smtClean="0"/>
              <a:t>How Does OSPF Work?</a:t>
            </a:r>
            <a:endParaRPr lang="en-US" sz="5400" dirty="0"/>
          </a:p>
        </p:txBody>
      </p:sp>
      <p:sp>
        <p:nvSpPr>
          <p:cNvPr id="3" name="Rectangle 2"/>
          <p:cNvSpPr/>
          <p:nvPr/>
        </p:nvSpPr>
        <p:spPr>
          <a:xfrm>
            <a:off x="327171" y="1426130"/>
            <a:ext cx="8489657" cy="5139869"/>
          </a:xfrm>
          <a:prstGeom prst="rect">
            <a:avLst/>
          </a:prstGeom>
        </p:spPr>
        <p:txBody>
          <a:bodyPr wrap="square">
            <a:spAutoFit/>
          </a:bodyPr>
          <a:lstStyle/>
          <a:p>
            <a:pPr marL="285750" indent="-285750">
              <a:buFont typeface="Arial" pitchFamily="34" charset="0"/>
              <a:buChar char="•"/>
            </a:pPr>
            <a:r>
              <a:rPr lang="en-US" sz="2400" dirty="0" smtClean="0">
                <a:solidFill>
                  <a:schemeClr val="tx2"/>
                </a:solidFill>
              </a:rPr>
              <a:t>OSPF is a link-state routing protocol, which is a routing protocol that </a:t>
            </a:r>
            <a:r>
              <a:rPr lang="en-US" sz="2400" dirty="0" smtClean="0">
                <a:solidFill>
                  <a:schemeClr val="tx2"/>
                </a:solidFill>
              </a:rPr>
              <a:t>makes </a:t>
            </a:r>
            <a:r>
              <a:rPr lang="en-US" sz="2400" dirty="0" smtClean="0">
                <a:solidFill>
                  <a:schemeClr val="tx2"/>
                </a:solidFill>
              </a:rPr>
              <a:t>its routing decisions based on the state of the links that connect source and destination devices.</a:t>
            </a:r>
          </a:p>
          <a:p>
            <a:pPr marL="285750" indent="-285750">
              <a:buFont typeface="Arial" pitchFamily="34" charset="0"/>
              <a:buChar char="•"/>
            </a:pPr>
            <a:r>
              <a:rPr lang="en-US" sz="2400" dirty="0" smtClean="0">
                <a:solidFill>
                  <a:schemeClr val="tx2"/>
                </a:solidFill>
              </a:rPr>
              <a:t>The </a:t>
            </a:r>
            <a:r>
              <a:rPr lang="en-US" sz="2400" dirty="0">
                <a:solidFill>
                  <a:schemeClr val="tx2"/>
                </a:solidFill>
              </a:rPr>
              <a:t>interface information includes the IPv6 prefix </a:t>
            </a:r>
            <a:r>
              <a:rPr lang="en-US" sz="2400" dirty="0" smtClean="0">
                <a:solidFill>
                  <a:schemeClr val="tx2"/>
                </a:solidFill>
              </a:rPr>
              <a:t>on </a:t>
            </a:r>
            <a:r>
              <a:rPr lang="en-US" sz="2400" dirty="0">
                <a:solidFill>
                  <a:schemeClr val="tx2"/>
                </a:solidFill>
              </a:rPr>
              <a:t>the interface, </a:t>
            </a:r>
            <a:r>
              <a:rPr lang="en-US" sz="2400" dirty="0" smtClean="0">
                <a:solidFill>
                  <a:schemeClr val="tx2"/>
                </a:solidFill>
              </a:rPr>
              <a:t>the </a:t>
            </a:r>
            <a:r>
              <a:rPr lang="en-US" sz="2400" dirty="0">
                <a:solidFill>
                  <a:schemeClr val="tx2"/>
                </a:solidFill>
              </a:rPr>
              <a:t>type of network it is connected to, </a:t>
            </a:r>
            <a:r>
              <a:rPr lang="en-US" sz="2400" dirty="0" smtClean="0">
                <a:solidFill>
                  <a:schemeClr val="tx2"/>
                </a:solidFill>
              </a:rPr>
              <a:t>and the </a:t>
            </a:r>
            <a:r>
              <a:rPr lang="en-US" sz="2400" dirty="0">
                <a:solidFill>
                  <a:schemeClr val="tx2"/>
                </a:solidFill>
              </a:rPr>
              <a:t>routers connected to that </a:t>
            </a:r>
            <a:r>
              <a:rPr lang="en-US" sz="2400" dirty="0" smtClean="0">
                <a:solidFill>
                  <a:schemeClr val="tx2"/>
                </a:solidFill>
              </a:rPr>
              <a:t>network.</a:t>
            </a:r>
          </a:p>
          <a:p>
            <a:pPr marL="285750" indent="-285750">
              <a:buFont typeface="Arial" pitchFamily="34" charset="0"/>
              <a:buChar char="•"/>
            </a:pPr>
            <a:r>
              <a:rPr lang="en-US" sz="2400" dirty="0" smtClean="0">
                <a:solidFill>
                  <a:schemeClr val="tx2"/>
                </a:solidFill>
              </a:rPr>
              <a:t>OSPF routers generate routing updates only when a change occurs in the network topology.</a:t>
            </a:r>
          </a:p>
          <a:p>
            <a:pPr marL="285750" indent="-285750">
              <a:buFont typeface="Arial" pitchFamily="34" charset="0"/>
              <a:buChar char="•"/>
            </a:pPr>
            <a:r>
              <a:rPr lang="en-US" sz="2400" dirty="0" smtClean="0">
                <a:solidFill>
                  <a:schemeClr val="tx2"/>
                </a:solidFill>
              </a:rPr>
              <a:t>When a link changes state, the device that detects the change creates an LSA and forwards it to the DR using FF02::6 multicast address who informs all devices within an area using FF02::5 multicast address. Each device then updates its Link State Database.</a:t>
            </a:r>
          </a:p>
          <a:p>
            <a:pPr marL="285750" indent="-285750">
              <a:buFont typeface="Arial" pitchFamily="34" charset="0"/>
              <a:buChar char="•"/>
            </a:pPr>
            <a:endParaRPr lang="en-US" sz="1600" dirty="0">
              <a:solidFill>
                <a:schemeClr val="tx2"/>
              </a:solidFill>
            </a:endParaRPr>
          </a:p>
        </p:txBody>
      </p:sp>
    </p:spTree>
    <p:extLst>
      <p:ext uri="{BB962C8B-B14F-4D97-AF65-F5344CB8AC3E}">
        <p14:creationId xmlns:p14="http://schemas.microsoft.com/office/powerpoint/2010/main" val="196702706"/>
      </p:ext>
    </p:extLst>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523396" y="191218"/>
            <a:ext cx="8070635" cy="1293634"/>
          </a:xfrm>
        </p:spPr>
        <p:txBody>
          <a:bodyPr/>
          <a:lstStyle/>
          <a:p>
            <a:pPr algn="ctr"/>
            <a:r>
              <a:rPr lang="en-US" sz="4800" dirty="0" smtClean="0"/>
              <a:t>OSPFv3 Multi-area Configuration</a:t>
            </a:r>
            <a:endParaRPr lang="en-US" sz="4800" dirty="0"/>
          </a:p>
        </p:txBody>
      </p:sp>
      <p:sp>
        <p:nvSpPr>
          <p:cNvPr id="83" name="Freeform 9"/>
          <p:cNvSpPr>
            <a:spLocks/>
          </p:cNvSpPr>
          <p:nvPr/>
        </p:nvSpPr>
        <p:spPr bwMode="auto">
          <a:xfrm rot="20459742">
            <a:off x="5155966" y="1864610"/>
            <a:ext cx="1990915" cy="172865"/>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84" name="Line 47"/>
          <p:cNvSpPr>
            <a:spLocks noChangeShapeType="1"/>
          </p:cNvSpPr>
          <p:nvPr/>
        </p:nvSpPr>
        <p:spPr bwMode="auto">
          <a:xfrm flipH="1">
            <a:off x="3157870" y="2356924"/>
            <a:ext cx="0" cy="694044"/>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85" name="Line 47"/>
          <p:cNvSpPr>
            <a:spLocks noChangeShapeType="1"/>
          </p:cNvSpPr>
          <p:nvPr/>
        </p:nvSpPr>
        <p:spPr bwMode="auto">
          <a:xfrm flipV="1">
            <a:off x="1996580" y="2330958"/>
            <a:ext cx="947956" cy="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pic>
        <p:nvPicPr>
          <p:cNvPr id="86"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89053" y="2066342"/>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7"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49710" y="1477311"/>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8" name="Picture 4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76088" y="2175880"/>
            <a:ext cx="735013"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 name="TextBox 88"/>
          <p:cNvSpPr txBox="1"/>
          <p:nvPr/>
        </p:nvSpPr>
        <p:spPr>
          <a:xfrm>
            <a:off x="7124390" y="1740644"/>
            <a:ext cx="806631" cy="276999"/>
          </a:xfrm>
          <a:prstGeom prst="rect">
            <a:avLst/>
          </a:prstGeom>
          <a:noFill/>
        </p:spPr>
        <p:txBody>
          <a:bodyPr wrap="none" rtlCol="0">
            <a:spAutoFit/>
          </a:bodyPr>
          <a:lstStyle/>
          <a:p>
            <a:r>
              <a:rPr lang="en-US" sz="1200" dirty="0" smtClean="0">
                <a:solidFill>
                  <a:schemeClr val="bg1"/>
                </a:solidFill>
              </a:rPr>
              <a:t>Branch-1</a:t>
            </a:r>
            <a:endParaRPr lang="en-US" sz="1200" dirty="0">
              <a:solidFill>
                <a:schemeClr val="bg1"/>
              </a:solidFill>
            </a:endParaRPr>
          </a:p>
        </p:txBody>
      </p:sp>
      <p:sp>
        <p:nvSpPr>
          <p:cNvPr id="90" name="TextBox 89"/>
          <p:cNvSpPr txBox="1"/>
          <p:nvPr/>
        </p:nvSpPr>
        <p:spPr>
          <a:xfrm>
            <a:off x="6504081" y="1524116"/>
            <a:ext cx="628698" cy="276999"/>
          </a:xfrm>
          <a:prstGeom prst="rect">
            <a:avLst/>
          </a:prstGeom>
          <a:noFill/>
        </p:spPr>
        <p:txBody>
          <a:bodyPr wrap="none" rtlCol="0">
            <a:spAutoFit/>
          </a:bodyPr>
          <a:lstStyle/>
          <a:p>
            <a:r>
              <a:rPr lang="en-US" sz="1200" b="1" dirty="0" smtClean="0">
                <a:solidFill>
                  <a:schemeClr val="bg2"/>
                </a:solidFill>
              </a:rPr>
              <a:t>S0/0/0</a:t>
            </a:r>
          </a:p>
        </p:txBody>
      </p:sp>
      <p:sp>
        <p:nvSpPr>
          <p:cNvPr id="91" name="TextBox 90"/>
          <p:cNvSpPr txBox="1"/>
          <p:nvPr/>
        </p:nvSpPr>
        <p:spPr>
          <a:xfrm>
            <a:off x="5203236" y="2105092"/>
            <a:ext cx="628698" cy="276999"/>
          </a:xfrm>
          <a:prstGeom prst="rect">
            <a:avLst/>
          </a:prstGeom>
          <a:noFill/>
        </p:spPr>
        <p:txBody>
          <a:bodyPr wrap="none" rtlCol="0">
            <a:spAutoFit/>
          </a:bodyPr>
          <a:lstStyle/>
          <a:p>
            <a:r>
              <a:rPr lang="en-US" sz="1200" b="1" dirty="0" smtClean="0">
                <a:solidFill>
                  <a:schemeClr val="bg2"/>
                </a:solidFill>
              </a:rPr>
              <a:t>S0/0/1</a:t>
            </a:r>
            <a:endParaRPr lang="en-US" sz="1200" b="1" dirty="0">
              <a:solidFill>
                <a:schemeClr val="bg2"/>
              </a:solidFill>
            </a:endParaRPr>
          </a:p>
        </p:txBody>
      </p:sp>
      <p:sp>
        <p:nvSpPr>
          <p:cNvPr id="92" name="TextBox 91"/>
          <p:cNvSpPr txBox="1"/>
          <p:nvPr/>
        </p:nvSpPr>
        <p:spPr>
          <a:xfrm>
            <a:off x="3952020" y="2121071"/>
            <a:ext cx="518091" cy="276999"/>
          </a:xfrm>
          <a:prstGeom prst="rect">
            <a:avLst/>
          </a:prstGeom>
          <a:noFill/>
        </p:spPr>
        <p:txBody>
          <a:bodyPr wrap="none" rtlCol="0">
            <a:spAutoFit/>
          </a:bodyPr>
          <a:lstStyle/>
          <a:p>
            <a:r>
              <a:rPr lang="en-US" sz="1200" b="1" dirty="0" smtClean="0">
                <a:solidFill>
                  <a:schemeClr val="bg2"/>
                </a:solidFill>
              </a:rPr>
              <a:t>G0/0</a:t>
            </a:r>
            <a:endParaRPr lang="en-US" sz="1200" b="1" dirty="0">
              <a:solidFill>
                <a:schemeClr val="bg2"/>
              </a:solidFill>
            </a:endParaRPr>
          </a:p>
        </p:txBody>
      </p:sp>
      <p:sp>
        <p:nvSpPr>
          <p:cNvPr id="93" name="TextBox 92"/>
          <p:cNvSpPr txBox="1"/>
          <p:nvPr/>
        </p:nvSpPr>
        <p:spPr>
          <a:xfrm>
            <a:off x="3105890" y="2843197"/>
            <a:ext cx="518091" cy="276999"/>
          </a:xfrm>
          <a:prstGeom prst="rect">
            <a:avLst/>
          </a:prstGeom>
          <a:noFill/>
        </p:spPr>
        <p:txBody>
          <a:bodyPr wrap="none" rtlCol="0">
            <a:spAutoFit/>
          </a:bodyPr>
          <a:lstStyle/>
          <a:p>
            <a:r>
              <a:rPr lang="en-US" sz="1200" b="1" dirty="0" smtClean="0">
                <a:solidFill>
                  <a:schemeClr val="bg2"/>
                </a:solidFill>
              </a:rPr>
              <a:t>G0/0</a:t>
            </a:r>
            <a:endParaRPr lang="en-US" sz="1200" b="1" dirty="0">
              <a:solidFill>
                <a:schemeClr val="bg2"/>
              </a:solidFill>
            </a:endParaRPr>
          </a:p>
        </p:txBody>
      </p:sp>
      <p:sp>
        <p:nvSpPr>
          <p:cNvPr id="94" name="TextBox 93"/>
          <p:cNvSpPr txBox="1"/>
          <p:nvPr/>
        </p:nvSpPr>
        <p:spPr>
          <a:xfrm>
            <a:off x="5194847" y="1561786"/>
            <a:ext cx="1350627" cy="276999"/>
          </a:xfrm>
          <a:prstGeom prst="rect">
            <a:avLst/>
          </a:prstGeom>
          <a:noFill/>
        </p:spPr>
        <p:txBody>
          <a:bodyPr wrap="square" rtlCol="0">
            <a:spAutoFit/>
          </a:bodyPr>
          <a:lstStyle/>
          <a:p>
            <a:r>
              <a:rPr lang="en-US" sz="1200" b="1" dirty="0" smtClean="0"/>
              <a:t>2001:DB8:1::/64</a:t>
            </a:r>
            <a:endParaRPr lang="en-US" sz="1200" b="1" dirty="0"/>
          </a:p>
        </p:txBody>
      </p:sp>
      <p:sp>
        <p:nvSpPr>
          <p:cNvPr id="95" name="TextBox 94"/>
          <p:cNvSpPr txBox="1"/>
          <p:nvPr/>
        </p:nvSpPr>
        <p:spPr>
          <a:xfrm>
            <a:off x="2585058" y="1899288"/>
            <a:ext cx="1350627" cy="276999"/>
          </a:xfrm>
          <a:prstGeom prst="rect">
            <a:avLst/>
          </a:prstGeom>
          <a:noFill/>
        </p:spPr>
        <p:txBody>
          <a:bodyPr wrap="square" rtlCol="0">
            <a:spAutoFit/>
          </a:bodyPr>
          <a:lstStyle/>
          <a:p>
            <a:r>
              <a:rPr lang="en-US" sz="1200" b="1" dirty="0" smtClean="0"/>
              <a:t>2001:DB8:A::/64</a:t>
            </a:r>
            <a:endParaRPr lang="en-US" sz="1200" b="1" dirty="0"/>
          </a:p>
        </p:txBody>
      </p:sp>
      <p:sp>
        <p:nvSpPr>
          <p:cNvPr id="96" name="TextBox 95"/>
          <p:cNvSpPr txBox="1"/>
          <p:nvPr/>
        </p:nvSpPr>
        <p:spPr>
          <a:xfrm>
            <a:off x="718569" y="2541019"/>
            <a:ext cx="1882018" cy="276999"/>
          </a:xfrm>
          <a:prstGeom prst="rect">
            <a:avLst/>
          </a:prstGeom>
          <a:noFill/>
        </p:spPr>
        <p:txBody>
          <a:bodyPr wrap="square" rtlCol="0">
            <a:spAutoFit/>
          </a:bodyPr>
          <a:lstStyle/>
          <a:p>
            <a:r>
              <a:rPr lang="en-US" sz="1200" b="1" dirty="0" smtClean="0"/>
              <a:t>Lo0 2001:DB8:C::/127</a:t>
            </a:r>
            <a:endParaRPr lang="en-US" sz="1200" b="1" dirty="0"/>
          </a:p>
        </p:txBody>
      </p:sp>
      <p:sp>
        <p:nvSpPr>
          <p:cNvPr id="97" name="TextBox 96"/>
          <p:cNvSpPr txBox="1"/>
          <p:nvPr/>
        </p:nvSpPr>
        <p:spPr>
          <a:xfrm>
            <a:off x="2262520" y="3517256"/>
            <a:ext cx="1925197" cy="276999"/>
          </a:xfrm>
          <a:prstGeom prst="rect">
            <a:avLst/>
          </a:prstGeom>
          <a:noFill/>
        </p:spPr>
        <p:txBody>
          <a:bodyPr wrap="square" rtlCol="0">
            <a:spAutoFit/>
          </a:bodyPr>
          <a:lstStyle/>
          <a:p>
            <a:r>
              <a:rPr lang="en-US" sz="1200" b="1" dirty="0" smtClean="0"/>
              <a:t>Lo0 2001:DB8:B::/127</a:t>
            </a:r>
            <a:endParaRPr lang="en-US" sz="1200" b="1" dirty="0"/>
          </a:p>
        </p:txBody>
      </p:sp>
      <p:sp>
        <p:nvSpPr>
          <p:cNvPr id="98" name="Line 47"/>
          <p:cNvSpPr>
            <a:spLocks noChangeShapeType="1"/>
          </p:cNvSpPr>
          <p:nvPr/>
        </p:nvSpPr>
        <p:spPr bwMode="auto">
          <a:xfrm flipV="1">
            <a:off x="3531765" y="2330957"/>
            <a:ext cx="857289" cy="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pic>
        <p:nvPicPr>
          <p:cNvPr id="99"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29806" y="3050968"/>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0"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61081" y="2074731"/>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1" name="TextBox 100"/>
          <p:cNvSpPr txBox="1"/>
          <p:nvPr/>
        </p:nvSpPr>
        <p:spPr>
          <a:xfrm>
            <a:off x="1979802" y="2108696"/>
            <a:ext cx="518091" cy="276999"/>
          </a:xfrm>
          <a:prstGeom prst="rect">
            <a:avLst/>
          </a:prstGeom>
          <a:noFill/>
        </p:spPr>
        <p:txBody>
          <a:bodyPr wrap="none" rtlCol="0">
            <a:spAutoFit/>
          </a:bodyPr>
          <a:lstStyle/>
          <a:p>
            <a:r>
              <a:rPr lang="en-US" sz="1200" b="1" dirty="0">
                <a:solidFill>
                  <a:schemeClr val="bg2"/>
                </a:solidFill>
              </a:rPr>
              <a:t>G</a:t>
            </a:r>
            <a:r>
              <a:rPr lang="en-US" sz="1200" b="1" dirty="0" smtClean="0">
                <a:solidFill>
                  <a:schemeClr val="bg2"/>
                </a:solidFill>
              </a:rPr>
              <a:t>0/0</a:t>
            </a:r>
            <a:endParaRPr lang="en-US" sz="1200" b="1" dirty="0">
              <a:solidFill>
                <a:schemeClr val="bg2"/>
              </a:solidFill>
            </a:endParaRPr>
          </a:p>
        </p:txBody>
      </p:sp>
      <p:sp>
        <p:nvSpPr>
          <p:cNvPr id="102" name="TextBox 101"/>
          <p:cNvSpPr txBox="1"/>
          <p:nvPr/>
        </p:nvSpPr>
        <p:spPr>
          <a:xfrm>
            <a:off x="4454652" y="2322743"/>
            <a:ext cx="806631" cy="276999"/>
          </a:xfrm>
          <a:prstGeom prst="rect">
            <a:avLst/>
          </a:prstGeom>
          <a:noFill/>
        </p:spPr>
        <p:txBody>
          <a:bodyPr wrap="none" rtlCol="0">
            <a:spAutoFit/>
          </a:bodyPr>
          <a:lstStyle/>
          <a:p>
            <a:r>
              <a:rPr lang="en-US" sz="1200" dirty="0" smtClean="0">
                <a:solidFill>
                  <a:schemeClr val="bg1"/>
                </a:solidFill>
              </a:rPr>
              <a:t>Branch-2</a:t>
            </a:r>
            <a:endParaRPr lang="en-US" sz="1200" dirty="0">
              <a:solidFill>
                <a:schemeClr val="bg1"/>
              </a:solidFill>
            </a:endParaRPr>
          </a:p>
        </p:txBody>
      </p:sp>
      <p:sp>
        <p:nvSpPr>
          <p:cNvPr id="103" name="TextBox 102"/>
          <p:cNvSpPr txBox="1"/>
          <p:nvPr/>
        </p:nvSpPr>
        <p:spPr>
          <a:xfrm>
            <a:off x="2778075" y="3297673"/>
            <a:ext cx="806631" cy="276999"/>
          </a:xfrm>
          <a:prstGeom prst="rect">
            <a:avLst/>
          </a:prstGeom>
          <a:noFill/>
        </p:spPr>
        <p:txBody>
          <a:bodyPr wrap="none" rtlCol="0">
            <a:spAutoFit/>
          </a:bodyPr>
          <a:lstStyle/>
          <a:p>
            <a:r>
              <a:rPr lang="en-US" sz="1200" dirty="0" smtClean="0">
                <a:solidFill>
                  <a:schemeClr val="bg1"/>
                </a:solidFill>
              </a:rPr>
              <a:t>Branch-3</a:t>
            </a:r>
            <a:endParaRPr lang="en-US" sz="1200" dirty="0">
              <a:solidFill>
                <a:schemeClr val="bg1"/>
              </a:solidFill>
            </a:endParaRPr>
          </a:p>
        </p:txBody>
      </p:sp>
      <p:sp>
        <p:nvSpPr>
          <p:cNvPr id="104" name="TextBox 103"/>
          <p:cNvSpPr txBox="1"/>
          <p:nvPr/>
        </p:nvSpPr>
        <p:spPr>
          <a:xfrm>
            <a:off x="1218104" y="2327954"/>
            <a:ext cx="806631" cy="276999"/>
          </a:xfrm>
          <a:prstGeom prst="rect">
            <a:avLst/>
          </a:prstGeom>
          <a:noFill/>
        </p:spPr>
        <p:txBody>
          <a:bodyPr wrap="none" rtlCol="0">
            <a:spAutoFit/>
          </a:bodyPr>
          <a:lstStyle/>
          <a:p>
            <a:r>
              <a:rPr lang="en-US" sz="1200" dirty="0" smtClean="0">
                <a:solidFill>
                  <a:schemeClr val="bg1"/>
                </a:solidFill>
              </a:rPr>
              <a:t>Branch-4</a:t>
            </a:r>
            <a:endParaRPr lang="en-US" sz="1200" dirty="0">
              <a:solidFill>
                <a:schemeClr val="bg1"/>
              </a:solidFill>
            </a:endParaRPr>
          </a:p>
        </p:txBody>
      </p:sp>
      <p:sp>
        <p:nvSpPr>
          <p:cNvPr id="5" name="Rounded Rectangle 4"/>
          <p:cNvSpPr/>
          <p:nvPr/>
        </p:nvSpPr>
        <p:spPr>
          <a:xfrm>
            <a:off x="718570" y="1895713"/>
            <a:ext cx="3670484" cy="1894967"/>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1" name="TextBox 10"/>
          <p:cNvSpPr txBox="1"/>
          <p:nvPr/>
        </p:nvSpPr>
        <p:spPr>
          <a:xfrm>
            <a:off x="2077120" y="1593701"/>
            <a:ext cx="1368354" cy="369332"/>
          </a:xfrm>
          <a:prstGeom prst="rect">
            <a:avLst/>
          </a:prstGeom>
          <a:noFill/>
        </p:spPr>
        <p:txBody>
          <a:bodyPr wrap="square" rtlCol="0">
            <a:spAutoFit/>
          </a:bodyPr>
          <a:lstStyle/>
          <a:p>
            <a:r>
              <a:rPr lang="en-US" b="1" dirty="0" smtClean="0">
                <a:solidFill>
                  <a:schemeClr val="tx2"/>
                </a:solidFill>
              </a:rPr>
              <a:t>Area 51</a:t>
            </a:r>
            <a:endParaRPr lang="en-US" b="1" dirty="0">
              <a:solidFill>
                <a:schemeClr val="tx2"/>
              </a:solidFill>
            </a:endParaRPr>
          </a:p>
        </p:txBody>
      </p:sp>
      <p:sp>
        <p:nvSpPr>
          <p:cNvPr id="12" name="Rounded Rectangle 11"/>
          <p:cNvSpPr/>
          <p:nvPr/>
        </p:nvSpPr>
        <p:spPr>
          <a:xfrm>
            <a:off x="5257209" y="1367837"/>
            <a:ext cx="1788427" cy="1190392"/>
          </a:xfrm>
          <a:prstGeom prst="roundRect">
            <a:avLst/>
          </a:prstGeom>
          <a:solidFill>
            <a:schemeClr val="tx1"/>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105" name="TextBox 104"/>
          <p:cNvSpPr txBox="1"/>
          <p:nvPr/>
        </p:nvSpPr>
        <p:spPr>
          <a:xfrm>
            <a:off x="5714600" y="2648188"/>
            <a:ext cx="1004982" cy="369332"/>
          </a:xfrm>
          <a:prstGeom prst="rect">
            <a:avLst/>
          </a:prstGeom>
          <a:solidFill>
            <a:schemeClr val="bg1"/>
          </a:solidFill>
        </p:spPr>
        <p:txBody>
          <a:bodyPr wrap="square" rtlCol="0">
            <a:spAutoFit/>
          </a:bodyPr>
          <a:lstStyle/>
          <a:p>
            <a:r>
              <a:rPr lang="en-US" b="1" dirty="0" smtClean="0"/>
              <a:t>Area 0</a:t>
            </a:r>
            <a:endParaRPr lang="en-US" b="1" dirty="0"/>
          </a:p>
        </p:txBody>
      </p:sp>
      <p:sp>
        <p:nvSpPr>
          <p:cNvPr id="17" name="Rectangle 16"/>
          <p:cNvSpPr/>
          <p:nvPr/>
        </p:nvSpPr>
        <p:spPr>
          <a:xfrm>
            <a:off x="559187" y="3836200"/>
            <a:ext cx="7813026" cy="2354491"/>
          </a:xfrm>
          <a:prstGeom prst="rect">
            <a:avLst/>
          </a:prstGeom>
          <a:ln>
            <a:solidFill>
              <a:schemeClr val="tx2"/>
            </a:solidFill>
          </a:ln>
        </p:spPr>
        <p:txBody>
          <a:bodyPr wrap="square">
            <a:spAutoFit/>
          </a:bodyPr>
          <a:lstStyle/>
          <a:p>
            <a:r>
              <a:rPr lang="en-US" sz="1050" dirty="0" smtClean="0">
                <a:solidFill>
                  <a:schemeClr val="bg2"/>
                </a:solidFill>
              </a:rPr>
              <a:t>Branch-2(</a:t>
            </a:r>
            <a:r>
              <a:rPr lang="en-US" sz="1050" dirty="0" err="1" smtClean="0">
                <a:solidFill>
                  <a:schemeClr val="bg2"/>
                </a:solidFill>
              </a:rPr>
              <a:t>config</a:t>
            </a:r>
            <a:r>
              <a:rPr lang="en-US" sz="1050" dirty="0" smtClean="0">
                <a:solidFill>
                  <a:schemeClr val="bg2"/>
                </a:solidFill>
              </a:rPr>
              <a:t>)#</a:t>
            </a:r>
            <a:r>
              <a:rPr lang="en-US" sz="1050" dirty="0" err="1" smtClean="0">
                <a:solidFill>
                  <a:schemeClr val="bg2"/>
                </a:solidFill>
              </a:rPr>
              <a:t>int</a:t>
            </a:r>
            <a:r>
              <a:rPr lang="en-US" sz="1050" dirty="0" smtClean="0">
                <a:solidFill>
                  <a:schemeClr val="bg2"/>
                </a:solidFill>
              </a:rPr>
              <a:t> s0/0/1</a:t>
            </a:r>
          </a:p>
          <a:p>
            <a:r>
              <a:rPr lang="en-US" sz="1050" dirty="0" smtClean="0">
                <a:solidFill>
                  <a:schemeClr val="bg2"/>
                </a:solidFill>
              </a:rPr>
              <a:t>Branch-2(</a:t>
            </a:r>
            <a:r>
              <a:rPr lang="en-US" sz="1050" dirty="0" err="1" smtClean="0">
                <a:solidFill>
                  <a:schemeClr val="bg2"/>
                </a:solidFill>
              </a:rPr>
              <a:t>config</a:t>
            </a:r>
            <a:r>
              <a:rPr lang="en-US" sz="1050" dirty="0" smtClean="0">
                <a:solidFill>
                  <a:schemeClr val="bg2"/>
                </a:solidFill>
              </a:rPr>
              <a:t>-if)#ipv6 </a:t>
            </a:r>
            <a:r>
              <a:rPr lang="en-US" sz="1050" dirty="0" err="1" smtClean="0">
                <a:solidFill>
                  <a:schemeClr val="bg2"/>
                </a:solidFill>
              </a:rPr>
              <a:t>ospf</a:t>
            </a:r>
            <a:r>
              <a:rPr lang="en-US" sz="1050" dirty="0" smtClean="0">
                <a:solidFill>
                  <a:schemeClr val="bg2"/>
                </a:solidFill>
              </a:rPr>
              <a:t> 1 area 0</a:t>
            </a:r>
          </a:p>
          <a:p>
            <a:r>
              <a:rPr lang="en-US" sz="1050" dirty="0" smtClean="0">
                <a:solidFill>
                  <a:schemeClr val="bg2"/>
                </a:solidFill>
              </a:rPr>
              <a:t>Branch-2(</a:t>
            </a:r>
            <a:r>
              <a:rPr lang="en-US" sz="1050" dirty="0" err="1" smtClean="0">
                <a:solidFill>
                  <a:schemeClr val="bg2"/>
                </a:solidFill>
              </a:rPr>
              <a:t>config</a:t>
            </a:r>
            <a:r>
              <a:rPr lang="en-US" sz="1050" dirty="0" smtClean="0">
                <a:solidFill>
                  <a:schemeClr val="bg2"/>
                </a:solidFill>
              </a:rPr>
              <a:t>-if)#</a:t>
            </a:r>
            <a:r>
              <a:rPr lang="en-US" sz="1050" dirty="0" err="1" smtClean="0">
                <a:solidFill>
                  <a:schemeClr val="bg2"/>
                </a:solidFill>
              </a:rPr>
              <a:t>int</a:t>
            </a:r>
            <a:r>
              <a:rPr lang="en-US" sz="1050" dirty="0" smtClean="0">
                <a:solidFill>
                  <a:schemeClr val="bg2"/>
                </a:solidFill>
              </a:rPr>
              <a:t> g0/0</a:t>
            </a:r>
          </a:p>
          <a:p>
            <a:r>
              <a:rPr lang="en-US" sz="1050" dirty="0" smtClean="0">
                <a:solidFill>
                  <a:schemeClr val="bg2"/>
                </a:solidFill>
              </a:rPr>
              <a:t>Branch-2(</a:t>
            </a:r>
            <a:r>
              <a:rPr lang="en-US" sz="1050" dirty="0" err="1" smtClean="0">
                <a:solidFill>
                  <a:schemeClr val="bg2"/>
                </a:solidFill>
              </a:rPr>
              <a:t>config</a:t>
            </a:r>
            <a:r>
              <a:rPr lang="en-US" sz="1050" dirty="0" smtClean="0">
                <a:solidFill>
                  <a:schemeClr val="bg2"/>
                </a:solidFill>
              </a:rPr>
              <a:t>-if)#ipv6 </a:t>
            </a:r>
            <a:r>
              <a:rPr lang="en-US" sz="1050" dirty="0" err="1" smtClean="0">
                <a:solidFill>
                  <a:schemeClr val="bg2"/>
                </a:solidFill>
              </a:rPr>
              <a:t>ospf</a:t>
            </a:r>
            <a:r>
              <a:rPr lang="en-US" sz="1050" dirty="0" smtClean="0">
                <a:solidFill>
                  <a:schemeClr val="bg2"/>
                </a:solidFill>
              </a:rPr>
              <a:t> 1 area 51</a:t>
            </a:r>
          </a:p>
          <a:p>
            <a:r>
              <a:rPr lang="en-US" sz="1050" dirty="0" smtClean="0">
                <a:solidFill>
                  <a:schemeClr val="bg2"/>
                </a:solidFill>
              </a:rPr>
              <a:t>00:11:25: %OSPFv3-5-ADJCHG: Process 1, </a:t>
            </a:r>
            <a:r>
              <a:rPr lang="en-US" sz="1050" dirty="0" err="1" smtClean="0">
                <a:solidFill>
                  <a:schemeClr val="bg2"/>
                </a:solidFill>
              </a:rPr>
              <a:t>Nbr</a:t>
            </a:r>
            <a:r>
              <a:rPr lang="en-US" sz="1050" dirty="0" smtClean="0">
                <a:solidFill>
                  <a:schemeClr val="bg2"/>
                </a:solidFill>
              </a:rPr>
              <a:t> 1.1.1.1 on Serial0/0/1 from LOADING to FULL, Loading Done</a:t>
            </a:r>
          </a:p>
          <a:p>
            <a:endParaRPr lang="en-US" sz="1050" dirty="0" smtClean="0">
              <a:solidFill>
                <a:schemeClr val="bg2"/>
              </a:solidFill>
            </a:endParaRPr>
          </a:p>
          <a:p>
            <a:r>
              <a:rPr lang="en-US" sz="1050" dirty="0" smtClean="0">
                <a:solidFill>
                  <a:schemeClr val="bg2"/>
                </a:solidFill>
              </a:rPr>
              <a:t>Branch-2(</a:t>
            </a:r>
            <a:r>
              <a:rPr lang="en-US" sz="1050" dirty="0" err="1" smtClean="0">
                <a:solidFill>
                  <a:schemeClr val="bg2"/>
                </a:solidFill>
              </a:rPr>
              <a:t>config</a:t>
            </a:r>
            <a:r>
              <a:rPr lang="en-US" sz="1050" dirty="0" smtClean="0">
                <a:solidFill>
                  <a:schemeClr val="bg2"/>
                </a:solidFill>
              </a:rPr>
              <a:t>-if)#</a:t>
            </a:r>
          </a:p>
          <a:p>
            <a:r>
              <a:rPr lang="en-US" sz="1050" dirty="0" smtClean="0">
                <a:solidFill>
                  <a:schemeClr val="bg2"/>
                </a:solidFill>
              </a:rPr>
              <a:t>00:11:27: %OSPFv3-5-ADJCHG: Process 1, </a:t>
            </a:r>
            <a:r>
              <a:rPr lang="en-US" sz="1050" dirty="0" err="1" smtClean="0">
                <a:solidFill>
                  <a:schemeClr val="bg2"/>
                </a:solidFill>
              </a:rPr>
              <a:t>Nbr</a:t>
            </a:r>
            <a:r>
              <a:rPr lang="en-US" sz="1050" dirty="0" smtClean="0">
                <a:solidFill>
                  <a:schemeClr val="bg2"/>
                </a:solidFill>
              </a:rPr>
              <a:t> 3.3.3.3 on GigabitEthernet0/0 from LOADING to FULL, Loading Done</a:t>
            </a:r>
          </a:p>
          <a:p>
            <a:endParaRPr lang="en-US" sz="1050" dirty="0" smtClean="0">
              <a:solidFill>
                <a:schemeClr val="bg2"/>
              </a:solidFill>
            </a:endParaRPr>
          </a:p>
          <a:p>
            <a:r>
              <a:rPr lang="en-US" sz="1050" dirty="0" smtClean="0">
                <a:solidFill>
                  <a:schemeClr val="bg2"/>
                </a:solidFill>
              </a:rPr>
              <a:t>00:11:30: %OSPF-5-ADJCHG: Process 1, </a:t>
            </a:r>
            <a:r>
              <a:rPr lang="en-US" sz="1050" dirty="0" err="1" smtClean="0">
                <a:solidFill>
                  <a:schemeClr val="bg2"/>
                </a:solidFill>
              </a:rPr>
              <a:t>Nbr</a:t>
            </a:r>
            <a:r>
              <a:rPr lang="en-US" sz="1050" dirty="0" smtClean="0">
                <a:solidFill>
                  <a:schemeClr val="bg2"/>
                </a:solidFill>
              </a:rPr>
              <a:t> 4.4.4.4 on GigabitEthernet0/0 from FULL to DOWN, Neighbor Down: Dead timer expired</a:t>
            </a:r>
          </a:p>
          <a:p>
            <a:endParaRPr lang="en-US" sz="1050" dirty="0" smtClean="0">
              <a:solidFill>
                <a:schemeClr val="bg2"/>
              </a:solidFill>
            </a:endParaRPr>
          </a:p>
          <a:p>
            <a:r>
              <a:rPr lang="en-US" sz="1050" dirty="0" smtClean="0">
                <a:solidFill>
                  <a:schemeClr val="bg2"/>
                </a:solidFill>
              </a:rPr>
              <a:t>00:11:30: %OSPFv3-5-ADJCHG: Process 1, </a:t>
            </a:r>
            <a:r>
              <a:rPr lang="en-US" sz="1050" dirty="0" err="1" smtClean="0">
                <a:solidFill>
                  <a:schemeClr val="bg2"/>
                </a:solidFill>
              </a:rPr>
              <a:t>Nbr</a:t>
            </a:r>
            <a:r>
              <a:rPr lang="en-US" sz="1050" dirty="0" smtClean="0">
                <a:solidFill>
                  <a:schemeClr val="bg2"/>
                </a:solidFill>
              </a:rPr>
              <a:t> 4.4.4.4 on GigabitEthernet0/0 from FULL to DOWN, Neighbor Down: Interface down or detached</a:t>
            </a:r>
            <a:endParaRPr lang="en-US" sz="1050" dirty="0">
              <a:solidFill>
                <a:schemeClr val="bg2"/>
              </a:solidFill>
            </a:endParaRPr>
          </a:p>
        </p:txBody>
      </p:sp>
    </p:spTree>
    <p:extLst>
      <p:ext uri="{BB962C8B-B14F-4D97-AF65-F5344CB8AC3E}">
        <p14:creationId xmlns:p14="http://schemas.microsoft.com/office/powerpoint/2010/main" val="2801120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OSPFv3 Multi-area Verification</a:t>
            </a:r>
            <a:endParaRPr lang="en-US" dirty="0"/>
          </a:p>
        </p:txBody>
      </p:sp>
      <p:sp>
        <p:nvSpPr>
          <p:cNvPr id="5" name="Rectangle 4"/>
          <p:cNvSpPr/>
          <p:nvPr/>
        </p:nvSpPr>
        <p:spPr>
          <a:xfrm>
            <a:off x="0" y="1432366"/>
            <a:ext cx="4320074" cy="4324261"/>
          </a:xfrm>
          <a:prstGeom prst="rect">
            <a:avLst/>
          </a:prstGeom>
          <a:ln>
            <a:solidFill>
              <a:schemeClr val="tx2"/>
            </a:solidFill>
          </a:ln>
        </p:spPr>
        <p:txBody>
          <a:bodyPr wrap="square">
            <a:spAutoFit/>
          </a:bodyPr>
          <a:lstStyle/>
          <a:p>
            <a:r>
              <a:rPr lang="en-US" sz="1100" dirty="0">
                <a:solidFill>
                  <a:schemeClr val="bg2"/>
                </a:solidFill>
              </a:rPr>
              <a:t>Branch-2</a:t>
            </a:r>
            <a:r>
              <a:rPr lang="en-US" sz="1100" dirty="0" smtClean="0">
                <a:solidFill>
                  <a:schemeClr val="bg2"/>
                </a:solidFill>
              </a:rPr>
              <a:t># show </a:t>
            </a:r>
            <a:r>
              <a:rPr lang="en-US" sz="1100" dirty="0">
                <a:solidFill>
                  <a:schemeClr val="bg2"/>
                </a:solidFill>
              </a:rPr>
              <a:t>ipv6 </a:t>
            </a:r>
            <a:r>
              <a:rPr lang="en-US" sz="1100" dirty="0" err="1">
                <a:solidFill>
                  <a:schemeClr val="bg2"/>
                </a:solidFill>
              </a:rPr>
              <a:t>ospf</a:t>
            </a:r>
            <a:r>
              <a:rPr lang="en-US" sz="1100" dirty="0">
                <a:solidFill>
                  <a:schemeClr val="bg2"/>
                </a:solidFill>
              </a:rPr>
              <a:t> database</a:t>
            </a:r>
          </a:p>
          <a:p>
            <a:r>
              <a:rPr lang="en-US" sz="1100" dirty="0">
                <a:solidFill>
                  <a:schemeClr val="bg2"/>
                </a:solidFill>
              </a:rPr>
              <a:t>            </a:t>
            </a:r>
          </a:p>
          <a:p>
            <a:r>
              <a:rPr lang="en-US" sz="1100" dirty="0" smtClean="0">
                <a:solidFill>
                  <a:schemeClr val="bg2"/>
                </a:solidFill>
              </a:rPr>
              <a:t>OSPF </a:t>
            </a:r>
            <a:r>
              <a:rPr lang="en-US" sz="1100" dirty="0">
                <a:solidFill>
                  <a:schemeClr val="bg2"/>
                </a:solidFill>
              </a:rPr>
              <a:t>Router with ID (2.2.2.2) (Process ID 1</a:t>
            </a:r>
            <a:r>
              <a:rPr lang="en-US" sz="1100" dirty="0" smtClean="0">
                <a:solidFill>
                  <a:schemeClr val="bg2"/>
                </a:solidFill>
              </a:rPr>
              <a:t>)</a:t>
            </a:r>
            <a:endParaRPr lang="en-US" sz="1100" dirty="0">
              <a:solidFill>
                <a:schemeClr val="bg2"/>
              </a:solidFill>
            </a:endParaRPr>
          </a:p>
          <a:p>
            <a:r>
              <a:rPr lang="en-US" sz="1100" dirty="0">
                <a:solidFill>
                  <a:schemeClr val="bg2"/>
                </a:solidFill>
              </a:rPr>
              <a:t>              </a:t>
            </a:r>
          </a:p>
          <a:p>
            <a:r>
              <a:rPr lang="en-US" sz="1100" dirty="0" smtClean="0">
                <a:solidFill>
                  <a:schemeClr val="bg2"/>
                </a:solidFill>
              </a:rPr>
              <a:t> </a:t>
            </a:r>
            <a:r>
              <a:rPr lang="en-US" sz="1100" dirty="0">
                <a:solidFill>
                  <a:schemeClr val="bg2"/>
                </a:solidFill>
              </a:rPr>
              <a:t>Router Link States (Area 0)</a:t>
            </a:r>
          </a:p>
          <a:p>
            <a:endParaRPr lang="en-US" sz="1100" dirty="0">
              <a:solidFill>
                <a:schemeClr val="bg2"/>
              </a:solidFill>
            </a:endParaRPr>
          </a:p>
          <a:p>
            <a:r>
              <a:rPr lang="en-US" sz="1100" dirty="0">
                <a:solidFill>
                  <a:schemeClr val="bg2"/>
                </a:solidFill>
              </a:rPr>
              <a:t>ADV Router      Age      </a:t>
            </a:r>
            <a:r>
              <a:rPr lang="en-US" sz="1100" dirty="0" smtClean="0">
                <a:solidFill>
                  <a:schemeClr val="bg2"/>
                </a:solidFill>
              </a:rPr>
              <a:t>        </a:t>
            </a:r>
            <a:r>
              <a:rPr lang="en-US" sz="1100" dirty="0" err="1">
                <a:solidFill>
                  <a:schemeClr val="bg2"/>
                </a:solidFill>
              </a:rPr>
              <a:t>Seq</a:t>
            </a:r>
            <a:r>
              <a:rPr lang="en-US" sz="1100" dirty="0">
                <a:solidFill>
                  <a:schemeClr val="bg2"/>
                </a:solidFill>
              </a:rPr>
              <a:t>#       Fragment ID  Link count Bits</a:t>
            </a:r>
          </a:p>
          <a:p>
            <a:r>
              <a:rPr lang="en-US" sz="1100" dirty="0" smtClean="0">
                <a:solidFill>
                  <a:schemeClr val="bg2"/>
                </a:solidFill>
              </a:rPr>
              <a:t>   2.2.2.2           </a:t>
            </a:r>
            <a:r>
              <a:rPr lang="en-US" sz="1100" dirty="0">
                <a:solidFill>
                  <a:schemeClr val="bg2"/>
                </a:solidFill>
              </a:rPr>
              <a:t>291         0x80000003 </a:t>
            </a:r>
            <a:r>
              <a:rPr lang="en-US" sz="1100" dirty="0" smtClean="0">
                <a:solidFill>
                  <a:schemeClr val="bg2"/>
                </a:solidFill>
              </a:rPr>
              <a:t>          0            </a:t>
            </a:r>
            <a:r>
              <a:rPr lang="en-US" sz="1100" dirty="0">
                <a:solidFill>
                  <a:schemeClr val="bg2"/>
                </a:solidFill>
              </a:rPr>
              <a:t>1          B</a:t>
            </a:r>
          </a:p>
          <a:p>
            <a:r>
              <a:rPr lang="en-US" sz="1100" dirty="0" smtClean="0">
                <a:solidFill>
                  <a:schemeClr val="bg2"/>
                </a:solidFill>
              </a:rPr>
              <a:t>   1.1.1.1           </a:t>
            </a:r>
            <a:r>
              <a:rPr lang="en-US" sz="1100" dirty="0">
                <a:solidFill>
                  <a:schemeClr val="bg2"/>
                </a:solidFill>
              </a:rPr>
              <a:t>292         0x80000003 </a:t>
            </a:r>
            <a:r>
              <a:rPr lang="en-US" sz="1100" dirty="0" smtClean="0">
                <a:solidFill>
                  <a:schemeClr val="bg2"/>
                </a:solidFill>
              </a:rPr>
              <a:t>          0            </a:t>
            </a:r>
            <a:r>
              <a:rPr lang="en-US" sz="1100" dirty="0">
                <a:solidFill>
                  <a:schemeClr val="bg2"/>
                </a:solidFill>
              </a:rPr>
              <a:t>1          </a:t>
            </a:r>
          </a:p>
          <a:p>
            <a:endParaRPr lang="en-US" sz="1100" dirty="0">
              <a:solidFill>
                <a:schemeClr val="bg2"/>
              </a:solidFill>
            </a:endParaRPr>
          </a:p>
          <a:p>
            <a:r>
              <a:rPr lang="en-US" sz="1100" dirty="0">
                <a:solidFill>
                  <a:schemeClr val="bg2"/>
                </a:solidFill>
              </a:rPr>
              <a:t>                Inter Area Prefix Link States (Area 0)</a:t>
            </a:r>
          </a:p>
          <a:p>
            <a:r>
              <a:rPr lang="en-US" sz="1100" dirty="0">
                <a:solidFill>
                  <a:schemeClr val="bg2"/>
                </a:solidFill>
              </a:rPr>
              <a:t>ADV Router      Age        </a:t>
            </a:r>
            <a:r>
              <a:rPr lang="en-US" sz="1100" dirty="0" smtClean="0">
                <a:solidFill>
                  <a:schemeClr val="bg2"/>
                </a:solidFill>
              </a:rPr>
              <a:t>     </a:t>
            </a:r>
            <a:r>
              <a:rPr lang="en-US" sz="1100" dirty="0" err="1">
                <a:solidFill>
                  <a:schemeClr val="bg2"/>
                </a:solidFill>
              </a:rPr>
              <a:t>Seq</a:t>
            </a:r>
            <a:r>
              <a:rPr lang="en-US" sz="1100" dirty="0">
                <a:solidFill>
                  <a:schemeClr val="bg2"/>
                </a:solidFill>
              </a:rPr>
              <a:t>#      </a:t>
            </a:r>
            <a:r>
              <a:rPr lang="en-US" sz="1100" dirty="0" smtClean="0">
                <a:solidFill>
                  <a:schemeClr val="bg2"/>
                </a:solidFill>
              </a:rPr>
              <a:t>     </a:t>
            </a:r>
            <a:r>
              <a:rPr lang="en-US" sz="1100" dirty="0">
                <a:solidFill>
                  <a:schemeClr val="bg2"/>
                </a:solidFill>
              </a:rPr>
              <a:t>Metric </a:t>
            </a:r>
            <a:r>
              <a:rPr lang="en-US" sz="1100" dirty="0" smtClean="0">
                <a:solidFill>
                  <a:schemeClr val="bg2"/>
                </a:solidFill>
              </a:rPr>
              <a:t>       Prefix</a:t>
            </a:r>
            <a:endParaRPr lang="en-US" sz="1100" dirty="0">
              <a:solidFill>
                <a:schemeClr val="bg2"/>
              </a:solidFill>
            </a:endParaRPr>
          </a:p>
          <a:p>
            <a:r>
              <a:rPr lang="en-US" sz="1100" dirty="0" smtClean="0">
                <a:solidFill>
                  <a:schemeClr val="bg2"/>
                </a:solidFill>
              </a:rPr>
              <a:t>   2.2.2.2           </a:t>
            </a:r>
            <a:r>
              <a:rPr lang="en-US" sz="1100" dirty="0">
                <a:solidFill>
                  <a:schemeClr val="bg2"/>
                </a:solidFill>
              </a:rPr>
              <a:t>296         0x80000002 </a:t>
            </a:r>
            <a:r>
              <a:rPr lang="en-US" sz="1100" dirty="0" smtClean="0">
                <a:solidFill>
                  <a:schemeClr val="bg2"/>
                </a:solidFill>
              </a:rPr>
              <a:t>      1      </a:t>
            </a:r>
            <a:r>
              <a:rPr lang="en-US" sz="1100" dirty="0">
                <a:solidFill>
                  <a:schemeClr val="bg2"/>
                </a:solidFill>
              </a:rPr>
              <a:t>2001:DB8:A::/64</a:t>
            </a:r>
          </a:p>
          <a:p>
            <a:r>
              <a:rPr lang="en-US" sz="1100" dirty="0" smtClean="0">
                <a:solidFill>
                  <a:schemeClr val="bg2"/>
                </a:solidFill>
              </a:rPr>
              <a:t> </a:t>
            </a:r>
            <a:endParaRPr lang="en-US" sz="1100" dirty="0">
              <a:solidFill>
                <a:schemeClr val="bg2"/>
              </a:solidFill>
            </a:endParaRPr>
          </a:p>
          <a:p>
            <a:r>
              <a:rPr lang="en-US" sz="1100" dirty="0">
                <a:solidFill>
                  <a:schemeClr val="bg2"/>
                </a:solidFill>
              </a:rPr>
              <a:t>                Link (Type-8) Link States (Area 0)</a:t>
            </a:r>
          </a:p>
          <a:p>
            <a:r>
              <a:rPr lang="en-US" sz="1100" dirty="0">
                <a:solidFill>
                  <a:schemeClr val="bg2"/>
                </a:solidFill>
              </a:rPr>
              <a:t>ADV Router      Age      </a:t>
            </a:r>
            <a:r>
              <a:rPr lang="en-US" sz="1100" dirty="0" smtClean="0">
                <a:solidFill>
                  <a:schemeClr val="bg2"/>
                </a:solidFill>
              </a:rPr>
              <a:t>       </a:t>
            </a:r>
            <a:r>
              <a:rPr lang="en-US" sz="1100" dirty="0" err="1">
                <a:solidFill>
                  <a:schemeClr val="bg2"/>
                </a:solidFill>
              </a:rPr>
              <a:t>Seq</a:t>
            </a:r>
            <a:r>
              <a:rPr lang="en-US" sz="1100" dirty="0">
                <a:solidFill>
                  <a:schemeClr val="bg2"/>
                </a:solidFill>
              </a:rPr>
              <a:t>#       Link ID    Interface</a:t>
            </a:r>
          </a:p>
          <a:p>
            <a:r>
              <a:rPr lang="en-US" sz="1100" dirty="0" smtClean="0">
                <a:solidFill>
                  <a:schemeClr val="bg2"/>
                </a:solidFill>
              </a:rPr>
              <a:t>   2.2.2.2           </a:t>
            </a:r>
            <a:r>
              <a:rPr lang="en-US" sz="1100" dirty="0">
                <a:solidFill>
                  <a:schemeClr val="bg2"/>
                </a:solidFill>
              </a:rPr>
              <a:t>291         0x80000003 </a:t>
            </a:r>
            <a:r>
              <a:rPr lang="en-US" sz="1100" dirty="0" smtClean="0">
                <a:solidFill>
                  <a:schemeClr val="bg2"/>
                </a:solidFill>
              </a:rPr>
              <a:t>   4          </a:t>
            </a:r>
            <a:r>
              <a:rPr lang="en-US" sz="1100" dirty="0">
                <a:solidFill>
                  <a:schemeClr val="bg2"/>
                </a:solidFill>
              </a:rPr>
              <a:t>Se0/0/1</a:t>
            </a:r>
          </a:p>
          <a:p>
            <a:r>
              <a:rPr lang="en-US" sz="1100" dirty="0" smtClean="0">
                <a:solidFill>
                  <a:schemeClr val="bg2"/>
                </a:solidFill>
              </a:rPr>
              <a:t>   1.1.1.1           293         </a:t>
            </a:r>
            <a:r>
              <a:rPr lang="en-US" sz="1100" dirty="0">
                <a:solidFill>
                  <a:schemeClr val="bg2"/>
                </a:solidFill>
              </a:rPr>
              <a:t>0x80000003 </a:t>
            </a:r>
            <a:r>
              <a:rPr lang="en-US" sz="1100" dirty="0" smtClean="0">
                <a:solidFill>
                  <a:schemeClr val="bg2"/>
                </a:solidFill>
              </a:rPr>
              <a:t>   3          </a:t>
            </a:r>
            <a:r>
              <a:rPr lang="en-US" sz="1100" dirty="0">
                <a:solidFill>
                  <a:schemeClr val="bg2"/>
                </a:solidFill>
              </a:rPr>
              <a:t>Se0/0/0</a:t>
            </a:r>
          </a:p>
          <a:p>
            <a:endParaRPr lang="en-US" sz="1100" dirty="0">
              <a:solidFill>
                <a:schemeClr val="bg2"/>
              </a:solidFill>
            </a:endParaRPr>
          </a:p>
          <a:p>
            <a:r>
              <a:rPr lang="en-US" sz="1100" dirty="0">
                <a:solidFill>
                  <a:schemeClr val="bg2"/>
                </a:solidFill>
              </a:rPr>
              <a:t>                Intra Area Prefix Link States (Area 0)</a:t>
            </a:r>
          </a:p>
          <a:p>
            <a:r>
              <a:rPr lang="en-US" sz="1100" dirty="0">
                <a:solidFill>
                  <a:schemeClr val="bg2"/>
                </a:solidFill>
              </a:rPr>
              <a:t>ADV Router      Age       </a:t>
            </a:r>
            <a:r>
              <a:rPr lang="en-US" sz="1100" dirty="0" smtClean="0">
                <a:solidFill>
                  <a:schemeClr val="bg2"/>
                </a:solidFill>
              </a:rPr>
              <a:t>     </a:t>
            </a:r>
            <a:r>
              <a:rPr lang="en-US" sz="1100" dirty="0" err="1">
                <a:solidFill>
                  <a:schemeClr val="bg2"/>
                </a:solidFill>
              </a:rPr>
              <a:t>Seq</a:t>
            </a:r>
            <a:r>
              <a:rPr lang="en-US" sz="1100" dirty="0">
                <a:solidFill>
                  <a:schemeClr val="bg2"/>
                </a:solidFill>
              </a:rPr>
              <a:t>#       Link ID    Ref-</a:t>
            </a:r>
            <a:r>
              <a:rPr lang="en-US" sz="1100" dirty="0" err="1">
                <a:solidFill>
                  <a:schemeClr val="bg2"/>
                </a:solidFill>
              </a:rPr>
              <a:t>lstype</a:t>
            </a:r>
            <a:r>
              <a:rPr lang="en-US" sz="1100" dirty="0">
                <a:solidFill>
                  <a:schemeClr val="bg2"/>
                </a:solidFill>
              </a:rPr>
              <a:t>  </a:t>
            </a:r>
            <a:r>
              <a:rPr lang="en-US" sz="1050" dirty="0">
                <a:solidFill>
                  <a:schemeClr val="bg2"/>
                </a:solidFill>
              </a:rPr>
              <a:t>Ref-LSID</a:t>
            </a:r>
          </a:p>
          <a:p>
            <a:r>
              <a:rPr lang="en-US" sz="1100" dirty="0" smtClean="0">
                <a:solidFill>
                  <a:schemeClr val="bg2"/>
                </a:solidFill>
              </a:rPr>
              <a:t>   2.2.2.2           292         </a:t>
            </a:r>
            <a:r>
              <a:rPr lang="en-US" sz="1100" dirty="0">
                <a:solidFill>
                  <a:schemeClr val="bg2"/>
                </a:solidFill>
              </a:rPr>
              <a:t>0x80000002 </a:t>
            </a:r>
            <a:r>
              <a:rPr lang="en-US" sz="1100" dirty="0" smtClean="0">
                <a:solidFill>
                  <a:schemeClr val="bg2"/>
                </a:solidFill>
              </a:rPr>
              <a:t>  2            0x2001      </a:t>
            </a:r>
            <a:r>
              <a:rPr lang="en-US" sz="1100" dirty="0">
                <a:solidFill>
                  <a:schemeClr val="bg2"/>
                </a:solidFill>
              </a:rPr>
              <a:t>0</a:t>
            </a:r>
          </a:p>
          <a:p>
            <a:r>
              <a:rPr lang="en-US" sz="1100" dirty="0" smtClean="0">
                <a:solidFill>
                  <a:schemeClr val="bg2"/>
                </a:solidFill>
              </a:rPr>
              <a:t>   1.1.1.1           300         </a:t>
            </a:r>
            <a:r>
              <a:rPr lang="en-US" sz="1100" dirty="0">
                <a:solidFill>
                  <a:schemeClr val="bg2"/>
                </a:solidFill>
              </a:rPr>
              <a:t>0x80000002 </a:t>
            </a:r>
            <a:r>
              <a:rPr lang="en-US" sz="1100" dirty="0" smtClean="0">
                <a:solidFill>
                  <a:schemeClr val="bg2"/>
                </a:solidFill>
              </a:rPr>
              <a:t>  2            0x2001      </a:t>
            </a:r>
            <a:r>
              <a:rPr lang="en-US" sz="1100" dirty="0">
                <a:solidFill>
                  <a:schemeClr val="bg2"/>
                </a:solidFill>
              </a:rPr>
              <a:t>0</a:t>
            </a:r>
          </a:p>
          <a:p>
            <a:r>
              <a:rPr lang="en-US" sz="1100" dirty="0">
                <a:solidFill>
                  <a:schemeClr val="bg2"/>
                </a:solidFill>
              </a:rPr>
              <a:t>            OSPF Router with ID (2.2.2.2) (Process ID 1)</a:t>
            </a:r>
          </a:p>
          <a:p>
            <a:endParaRPr lang="en-US" sz="1100" dirty="0">
              <a:solidFill>
                <a:schemeClr val="bg2"/>
              </a:solidFill>
            </a:endParaRPr>
          </a:p>
        </p:txBody>
      </p:sp>
      <p:sp>
        <p:nvSpPr>
          <p:cNvPr id="6" name="Rectangle 5"/>
          <p:cNvSpPr/>
          <p:nvPr/>
        </p:nvSpPr>
        <p:spPr>
          <a:xfrm>
            <a:off x="4385388" y="1433512"/>
            <a:ext cx="4758612" cy="4324261"/>
          </a:xfrm>
          <a:prstGeom prst="rect">
            <a:avLst/>
          </a:prstGeom>
          <a:ln>
            <a:solidFill>
              <a:schemeClr val="tx2"/>
            </a:solidFill>
          </a:ln>
        </p:spPr>
        <p:txBody>
          <a:bodyPr wrap="square">
            <a:spAutoFit/>
          </a:bodyPr>
          <a:lstStyle/>
          <a:p>
            <a:r>
              <a:rPr lang="en-US" sz="1100" dirty="0" smtClean="0">
                <a:solidFill>
                  <a:schemeClr val="bg2"/>
                </a:solidFill>
              </a:rPr>
              <a:t> Router Link States (Area 51)</a:t>
            </a:r>
          </a:p>
          <a:p>
            <a:endParaRPr lang="en-US" sz="1100" dirty="0" smtClean="0">
              <a:solidFill>
                <a:schemeClr val="bg2"/>
              </a:solidFill>
            </a:endParaRPr>
          </a:p>
          <a:p>
            <a:r>
              <a:rPr lang="en-US" sz="1100" dirty="0" smtClean="0">
                <a:solidFill>
                  <a:schemeClr val="bg2"/>
                </a:solidFill>
              </a:rPr>
              <a:t>ADV Router      Age             </a:t>
            </a:r>
            <a:r>
              <a:rPr lang="en-US" sz="1100" dirty="0" err="1" smtClean="0">
                <a:solidFill>
                  <a:schemeClr val="bg2"/>
                </a:solidFill>
              </a:rPr>
              <a:t>Seq</a:t>
            </a:r>
            <a:r>
              <a:rPr lang="en-US" sz="1100" dirty="0" smtClean="0">
                <a:solidFill>
                  <a:schemeClr val="bg2"/>
                </a:solidFill>
              </a:rPr>
              <a:t>#     Fragment ID  Link count Bits</a:t>
            </a:r>
          </a:p>
          <a:p>
            <a:r>
              <a:rPr lang="en-US" sz="1100" dirty="0" smtClean="0">
                <a:solidFill>
                  <a:schemeClr val="bg2"/>
                </a:solidFill>
              </a:rPr>
              <a:t>   2.2.2.2           261      0x80000004         0                 1            B</a:t>
            </a:r>
          </a:p>
          <a:p>
            <a:r>
              <a:rPr lang="en-US" sz="1100" dirty="0" smtClean="0">
                <a:solidFill>
                  <a:schemeClr val="bg2"/>
                </a:solidFill>
              </a:rPr>
              <a:t>   3.3.3.3           262      0x80000003         0                 1          </a:t>
            </a:r>
          </a:p>
          <a:p>
            <a:endParaRPr lang="en-US" sz="1100" dirty="0" smtClean="0">
              <a:solidFill>
                <a:schemeClr val="bg2"/>
              </a:solidFill>
            </a:endParaRPr>
          </a:p>
          <a:p>
            <a:r>
              <a:rPr lang="en-US" sz="1100" dirty="0" smtClean="0">
                <a:solidFill>
                  <a:schemeClr val="bg2"/>
                </a:solidFill>
              </a:rPr>
              <a:t>                Net Link States (Area 51)</a:t>
            </a:r>
          </a:p>
          <a:p>
            <a:r>
              <a:rPr lang="en-US" sz="1100" dirty="0" smtClean="0">
                <a:solidFill>
                  <a:schemeClr val="bg2"/>
                </a:solidFill>
              </a:rPr>
              <a:t>ADV Router      Age             </a:t>
            </a:r>
            <a:r>
              <a:rPr lang="en-US" sz="1100" dirty="0" err="1" smtClean="0">
                <a:solidFill>
                  <a:schemeClr val="bg2"/>
                </a:solidFill>
              </a:rPr>
              <a:t>Seq</a:t>
            </a:r>
            <a:r>
              <a:rPr lang="en-US" sz="1100" dirty="0" smtClean="0">
                <a:solidFill>
                  <a:schemeClr val="bg2"/>
                </a:solidFill>
              </a:rPr>
              <a:t>#        Link ID (DR)   </a:t>
            </a:r>
            <a:r>
              <a:rPr lang="en-US" sz="1100" dirty="0" err="1" smtClean="0">
                <a:solidFill>
                  <a:schemeClr val="bg2"/>
                </a:solidFill>
              </a:rPr>
              <a:t>Rtr</a:t>
            </a:r>
            <a:r>
              <a:rPr lang="en-US" sz="1100" dirty="0" smtClean="0">
                <a:solidFill>
                  <a:schemeClr val="bg2"/>
                </a:solidFill>
              </a:rPr>
              <a:t> count</a:t>
            </a:r>
          </a:p>
          <a:p>
            <a:r>
              <a:rPr lang="en-US" sz="1100" dirty="0" smtClean="0">
                <a:solidFill>
                  <a:schemeClr val="bg2"/>
                </a:solidFill>
              </a:rPr>
              <a:t>   3.3.3.3           262       0x80000002         1                    2</a:t>
            </a:r>
          </a:p>
          <a:p>
            <a:endParaRPr lang="en-US" sz="1100" dirty="0" smtClean="0">
              <a:solidFill>
                <a:schemeClr val="bg2"/>
              </a:solidFill>
            </a:endParaRPr>
          </a:p>
          <a:p>
            <a:r>
              <a:rPr lang="en-US" sz="1100" dirty="0" smtClean="0">
                <a:solidFill>
                  <a:schemeClr val="bg2"/>
                </a:solidFill>
              </a:rPr>
              <a:t>                Inter Area Prefix Link States (Area 51)</a:t>
            </a:r>
          </a:p>
          <a:p>
            <a:r>
              <a:rPr lang="en-US" sz="1100" dirty="0" smtClean="0">
                <a:solidFill>
                  <a:schemeClr val="bg2"/>
                </a:solidFill>
              </a:rPr>
              <a:t>ADV Router      Age              </a:t>
            </a:r>
            <a:r>
              <a:rPr lang="en-US" sz="1100" dirty="0" err="1" smtClean="0">
                <a:solidFill>
                  <a:schemeClr val="bg2"/>
                </a:solidFill>
              </a:rPr>
              <a:t>Seq</a:t>
            </a:r>
            <a:r>
              <a:rPr lang="en-US" sz="1100" dirty="0" smtClean="0">
                <a:solidFill>
                  <a:schemeClr val="bg2"/>
                </a:solidFill>
              </a:rPr>
              <a:t>#       Metric         Prefix</a:t>
            </a:r>
          </a:p>
          <a:p>
            <a:r>
              <a:rPr lang="en-US" sz="1100" dirty="0" smtClean="0">
                <a:solidFill>
                  <a:schemeClr val="bg2"/>
                </a:solidFill>
              </a:rPr>
              <a:t>   2.2.2.2           286         0x80000002     64     2001:DB8:1::/64</a:t>
            </a:r>
          </a:p>
          <a:p>
            <a:endParaRPr lang="en-US" sz="1100" dirty="0" smtClean="0">
              <a:solidFill>
                <a:schemeClr val="bg2"/>
              </a:solidFill>
            </a:endParaRPr>
          </a:p>
          <a:p>
            <a:r>
              <a:rPr lang="en-US" sz="1100" dirty="0" smtClean="0">
                <a:solidFill>
                  <a:schemeClr val="bg2"/>
                </a:solidFill>
              </a:rPr>
              <a:t>                Link (Type-8) Link States (Area 51)</a:t>
            </a:r>
          </a:p>
          <a:p>
            <a:r>
              <a:rPr lang="en-US" sz="1100" dirty="0" smtClean="0">
                <a:solidFill>
                  <a:schemeClr val="bg2"/>
                </a:solidFill>
              </a:rPr>
              <a:t>ADV Router      Age              </a:t>
            </a:r>
            <a:r>
              <a:rPr lang="en-US" sz="1100" dirty="0" err="1" smtClean="0">
                <a:solidFill>
                  <a:schemeClr val="bg2"/>
                </a:solidFill>
              </a:rPr>
              <a:t>Seq</a:t>
            </a:r>
            <a:r>
              <a:rPr lang="en-US" sz="1100" dirty="0" smtClean="0">
                <a:solidFill>
                  <a:schemeClr val="bg2"/>
                </a:solidFill>
              </a:rPr>
              <a:t>#        Link ID    Interface</a:t>
            </a:r>
          </a:p>
          <a:p>
            <a:r>
              <a:rPr lang="en-US" sz="1100" dirty="0" smtClean="0">
                <a:solidFill>
                  <a:schemeClr val="bg2"/>
                </a:solidFill>
              </a:rPr>
              <a:t>   2.2.2.2           271         0x80000003       1          Gi0/0</a:t>
            </a:r>
          </a:p>
          <a:p>
            <a:r>
              <a:rPr lang="en-US" sz="1100" dirty="0" smtClean="0">
                <a:solidFill>
                  <a:schemeClr val="bg2"/>
                </a:solidFill>
              </a:rPr>
              <a:t>   3.3.3.3           262         0x80000003       1          Gi0/0</a:t>
            </a:r>
          </a:p>
          <a:p>
            <a:endParaRPr lang="en-US" sz="1100" dirty="0" smtClean="0">
              <a:solidFill>
                <a:schemeClr val="bg2"/>
              </a:solidFill>
            </a:endParaRPr>
          </a:p>
          <a:p>
            <a:r>
              <a:rPr lang="en-US" sz="1100" dirty="0" smtClean="0">
                <a:solidFill>
                  <a:schemeClr val="bg2"/>
                </a:solidFill>
              </a:rPr>
              <a:t>                Intra Area Prefix Link States (Area 51)</a:t>
            </a:r>
          </a:p>
          <a:p>
            <a:r>
              <a:rPr lang="en-US" sz="1100" dirty="0" smtClean="0">
                <a:solidFill>
                  <a:schemeClr val="bg2"/>
                </a:solidFill>
              </a:rPr>
              <a:t>ADV Router      Age            </a:t>
            </a:r>
            <a:r>
              <a:rPr lang="en-US" sz="1100" dirty="0" err="1" smtClean="0">
                <a:solidFill>
                  <a:schemeClr val="bg2"/>
                </a:solidFill>
              </a:rPr>
              <a:t>Seq</a:t>
            </a:r>
            <a:r>
              <a:rPr lang="en-US" sz="1100" dirty="0" smtClean="0">
                <a:solidFill>
                  <a:schemeClr val="bg2"/>
                </a:solidFill>
              </a:rPr>
              <a:t>#       Link ID    Ref-</a:t>
            </a:r>
            <a:r>
              <a:rPr lang="en-US" sz="1100" dirty="0" err="1" smtClean="0">
                <a:solidFill>
                  <a:schemeClr val="bg2"/>
                </a:solidFill>
              </a:rPr>
              <a:t>lstype</a:t>
            </a:r>
            <a:r>
              <a:rPr lang="en-US" sz="1100" dirty="0" smtClean="0">
                <a:solidFill>
                  <a:schemeClr val="bg2"/>
                </a:solidFill>
              </a:rPr>
              <a:t>  Ref-LSID</a:t>
            </a:r>
          </a:p>
          <a:p>
            <a:r>
              <a:rPr lang="en-US" sz="1100" dirty="0" smtClean="0">
                <a:solidFill>
                  <a:schemeClr val="bg2"/>
                </a:solidFill>
              </a:rPr>
              <a:t>    2.2.2.2         300         0x80000002     2          0x2001          0</a:t>
            </a:r>
          </a:p>
          <a:p>
            <a:r>
              <a:rPr lang="en-US" sz="1100" dirty="0" smtClean="0">
                <a:solidFill>
                  <a:schemeClr val="bg2"/>
                </a:solidFill>
              </a:rPr>
              <a:t>    3.3.3.3         300         0x80000003     2          0x2001          0</a:t>
            </a:r>
          </a:p>
          <a:p>
            <a:r>
              <a:rPr lang="en-US" sz="1100" dirty="0" smtClean="0">
                <a:solidFill>
                  <a:schemeClr val="bg2"/>
                </a:solidFill>
              </a:rPr>
              <a:t>    3.3.3.3         262         0x80000004     1          0x2002          1</a:t>
            </a:r>
          </a:p>
          <a:p>
            <a:r>
              <a:rPr lang="en-US" sz="1100" dirty="0" smtClean="0">
                <a:solidFill>
                  <a:schemeClr val="bg2"/>
                </a:solidFill>
              </a:rPr>
              <a:t>Branch-2#</a:t>
            </a:r>
            <a:endParaRPr lang="en-US" sz="1100" dirty="0">
              <a:solidFill>
                <a:schemeClr val="bg2"/>
              </a:solidFill>
            </a:endParaRPr>
          </a:p>
        </p:txBody>
      </p:sp>
    </p:spTree>
    <p:extLst>
      <p:ext uri="{BB962C8B-B14F-4D97-AF65-F5344CB8AC3E}">
        <p14:creationId xmlns:p14="http://schemas.microsoft.com/office/powerpoint/2010/main" val="2784576938"/>
      </p:ext>
    </p:extLst>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OSPFv2</a:t>
            </a:r>
            <a:endParaRPr lang="en-US" dirty="0"/>
          </a:p>
        </p:txBody>
      </p:sp>
      <p:sp>
        <p:nvSpPr>
          <p:cNvPr id="3" name="Content Placeholder 2"/>
          <p:cNvSpPr>
            <a:spLocks noGrp="1"/>
          </p:cNvSpPr>
          <p:nvPr>
            <p:ph type="body" sz="quarter" idx="11"/>
          </p:nvPr>
        </p:nvSpPr>
        <p:spPr>
          <a:xfrm>
            <a:off x="219455" y="811248"/>
            <a:ext cx="4142232" cy="3368869"/>
          </a:xfrm>
        </p:spPr>
        <p:txBody>
          <a:bodyPr/>
          <a:lstStyle/>
          <a:p>
            <a:pPr>
              <a:buFont typeface="Arial" pitchFamily="34" charset="0"/>
              <a:buChar char="•"/>
            </a:pPr>
            <a:r>
              <a:rPr sz="1700" dirty="0" smtClean="0"/>
              <a:t> Advertises IPv4 routes.</a:t>
            </a:r>
          </a:p>
          <a:p>
            <a:pPr>
              <a:buFont typeface="Arial" pitchFamily="34" charset="0"/>
              <a:buChar char="•"/>
            </a:pPr>
            <a:r>
              <a:rPr lang="en-US" sz="1700" dirty="0" smtClean="0"/>
              <a:t> OSPF messages are sourced from the IPv4 address of the exit interface.</a:t>
            </a:r>
          </a:p>
          <a:p>
            <a:pPr>
              <a:buFont typeface="Arial" pitchFamily="34" charset="0"/>
              <a:buChar char="•"/>
            </a:pPr>
            <a:r>
              <a:rPr lang="en-US" sz="1700" dirty="0" smtClean="0"/>
              <a:t> Uses </a:t>
            </a:r>
            <a:r>
              <a:rPr lang="en-US" sz="1700" b="1" dirty="0" smtClean="0"/>
              <a:t>224.0.0.6</a:t>
            </a:r>
            <a:r>
              <a:rPr lang="en-US" sz="1700" dirty="0" smtClean="0"/>
              <a:t> as the DR/BDR multicast address and the </a:t>
            </a:r>
            <a:r>
              <a:rPr lang="en-US" sz="1700" b="1" dirty="0" smtClean="0"/>
              <a:t>224.0.0.5</a:t>
            </a:r>
            <a:r>
              <a:rPr lang="en-US" sz="1700" dirty="0" smtClean="0"/>
              <a:t> all OSPF router multicast address.</a:t>
            </a:r>
          </a:p>
          <a:p>
            <a:pPr>
              <a:buFont typeface="Arial" pitchFamily="34" charset="0"/>
              <a:buChar char="•"/>
            </a:pPr>
            <a:r>
              <a:rPr lang="en-US" sz="1700" dirty="0" smtClean="0"/>
              <a:t> Advertises networks using the </a:t>
            </a:r>
            <a:r>
              <a:rPr lang="en-US" sz="1700" b="1" dirty="0" smtClean="0"/>
              <a:t>network</a:t>
            </a:r>
            <a:r>
              <a:rPr lang="en-US" sz="1700" dirty="0" smtClean="0"/>
              <a:t> command in router configuration mode.</a:t>
            </a:r>
          </a:p>
          <a:p>
            <a:pPr>
              <a:buFont typeface="Arial" pitchFamily="34" charset="0"/>
              <a:buChar char="•"/>
            </a:pPr>
            <a:r>
              <a:rPr lang="en-US" sz="1700" dirty="0"/>
              <a:t>Interfaces are indirectly enabled using the router configuration mode</a:t>
            </a:r>
            <a:r>
              <a:rPr lang="en-US" sz="1700" dirty="0" smtClean="0"/>
              <a:t>.</a:t>
            </a:r>
          </a:p>
        </p:txBody>
      </p:sp>
      <p:sp>
        <p:nvSpPr>
          <p:cNvPr id="18" name="Content Placeholder 17"/>
          <p:cNvSpPr>
            <a:spLocks noGrp="1"/>
          </p:cNvSpPr>
          <p:nvPr>
            <p:ph type="body" sz="quarter" idx="12"/>
          </p:nvPr>
        </p:nvSpPr>
        <p:spPr>
          <a:xfrm>
            <a:off x="4818888" y="754374"/>
            <a:ext cx="4005072" cy="5654815"/>
          </a:xfrm>
        </p:spPr>
        <p:txBody>
          <a:bodyPr/>
          <a:lstStyle/>
          <a:p>
            <a:pPr>
              <a:buFont typeface="Arial" pitchFamily="34" charset="0"/>
              <a:buChar char="•"/>
            </a:pPr>
            <a:r>
              <a:rPr lang="en-US" sz="1700" dirty="0" smtClean="0">
                <a:solidFill>
                  <a:schemeClr val="accent4"/>
                </a:solidFill>
              </a:rPr>
              <a:t> Advertises IPv6 routes.</a:t>
            </a:r>
          </a:p>
          <a:p>
            <a:pPr>
              <a:buFont typeface="Arial" pitchFamily="34" charset="0"/>
              <a:buChar char="•"/>
            </a:pPr>
            <a:r>
              <a:rPr lang="en-US" sz="1700" dirty="0" smtClean="0">
                <a:solidFill>
                  <a:schemeClr val="accent4"/>
                </a:solidFill>
              </a:rPr>
              <a:t> OSPF messages are sourced using the link-local address of the exit interface.</a:t>
            </a:r>
          </a:p>
          <a:p>
            <a:pPr>
              <a:buFont typeface="Arial" pitchFamily="34" charset="0"/>
              <a:buChar char="•"/>
            </a:pPr>
            <a:r>
              <a:rPr lang="en-US" sz="1700" dirty="0" smtClean="0">
                <a:solidFill>
                  <a:schemeClr val="accent4"/>
                </a:solidFill>
              </a:rPr>
              <a:t> Uses </a:t>
            </a:r>
            <a:r>
              <a:rPr lang="en-US" sz="1700" b="1" dirty="0" smtClean="0">
                <a:solidFill>
                  <a:schemeClr val="accent4"/>
                </a:solidFill>
              </a:rPr>
              <a:t>FF02::6 </a:t>
            </a:r>
            <a:r>
              <a:rPr lang="en-US" sz="1700" dirty="0" smtClean="0">
                <a:solidFill>
                  <a:schemeClr val="accent4"/>
                </a:solidFill>
              </a:rPr>
              <a:t>as the DR/BDR multicast address and the </a:t>
            </a:r>
            <a:r>
              <a:rPr lang="en-US" sz="1700" b="1" dirty="0" smtClean="0">
                <a:solidFill>
                  <a:schemeClr val="accent4"/>
                </a:solidFill>
              </a:rPr>
              <a:t>FF02::5</a:t>
            </a:r>
            <a:r>
              <a:rPr lang="en-US" sz="1700" dirty="0" smtClean="0">
                <a:solidFill>
                  <a:schemeClr val="accent4"/>
                </a:solidFill>
              </a:rPr>
              <a:t> all OSPF router multicast address.</a:t>
            </a:r>
          </a:p>
          <a:p>
            <a:pPr>
              <a:buFont typeface="Arial" pitchFamily="34" charset="0"/>
              <a:buChar char="•"/>
            </a:pPr>
            <a:r>
              <a:rPr lang="en-US" sz="1700" dirty="0" smtClean="0">
                <a:solidFill>
                  <a:schemeClr val="accent4"/>
                </a:solidFill>
              </a:rPr>
              <a:t> The </a:t>
            </a:r>
            <a:r>
              <a:rPr lang="en-US" sz="1700" b="1" dirty="0" smtClean="0">
                <a:solidFill>
                  <a:schemeClr val="accent4"/>
                </a:solidFill>
              </a:rPr>
              <a:t>ipv6 </a:t>
            </a:r>
            <a:r>
              <a:rPr lang="en-US" sz="1700" b="1" dirty="0" err="1" smtClean="0">
                <a:solidFill>
                  <a:schemeClr val="accent4"/>
                </a:solidFill>
              </a:rPr>
              <a:t>ospf</a:t>
            </a:r>
            <a:r>
              <a:rPr lang="en-US" sz="1700" b="1" dirty="0" smtClean="0">
                <a:solidFill>
                  <a:schemeClr val="accent4"/>
                </a:solidFill>
              </a:rPr>
              <a:t> </a:t>
            </a:r>
            <a:r>
              <a:rPr lang="en-US" sz="1700" b="1" i="1" dirty="0" smtClean="0">
                <a:solidFill>
                  <a:schemeClr val="accent4"/>
                </a:solidFill>
              </a:rPr>
              <a:t>process-id</a:t>
            </a:r>
            <a:r>
              <a:rPr lang="en-US" sz="1700" b="1" dirty="0" smtClean="0">
                <a:solidFill>
                  <a:schemeClr val="accent4"/>
                </a:solidFill>
              </a:rPr>
              <a:t> area </a:t>
            </a:r>
            <a:r>
              <a:rPr lang="en-US" sz="1700" b="1" i="1" dirty="0" smtClean="0">
                <a:solidFill>
                  <a:schemeClr val="accent4"/>
                </a:solidFill>
              </a:rPr>
              <a:t>area-id</a:t>
            </a:r>
            <a:r>
              <a:rPr lang="en-US" sz="1700" i="1" dirty="0" smtClean="0">
                <a:solidFill>
                  <a:schemeClr val="accent4"/>
                </a:solidFill>
              </a:rPr>
              <a:t> command </a:t>
            </a:r>
            <a:r>
              <a:rPr lang="en-US" sz="1700" dirty="0" smtClean="0">
                <a:solidFill>
                  <a:schemeClr val="accent4"/>
                </a:solidFill>
              </a:rPr>
              <a:t>will enable the routing process and its associated configuration to be created</a:t>
            </a:r>
            <a:r>
              <a:rPr lang="en-US" sz="1700" dirty="0">
                <a:solidFill>
                  <a:schemeClr val="accent4"/>
                </a:solidFill>
              </a:rPr>
              <a:t> </a:t>
            </a:r>
            <a:r>
              <a:rPr lang="en-US" sz="1700" dirty="0" smtClean="0">
                <a:solidFill>
                  <a:schemeClr val="accent4"/>
                </a:solidFill>
              </a:rPr>
              <a:t>but </a:t>
            </a:r>
            <a:r>
              <a:rPr lang="en-US" sz="1700" b="1" dirty="0" smtClean="0">
                <a:solidFill>
                  <a:schemeClr val="accent4"/>
                </a:solidFill>
              </a:rPr>
              <a:t>network </a:t>
            </a:r>
            <a:r>
              <a:rPr lang="en-US" sz="1700" dirty="0" smtClean="0">
                <a:solidFill>
                  <a:schemeClr val="accent4"/>
                </a:solidFill>
              </a:rPr>
              <a:t>statements are no longer used.</a:t>
            </a:r>
          </a:p>
          <a:p>
            <a:pPr>
              <a:buFont typeface="Arial" pitchFamily="34" charset="0"/>
              <a:buChar char="•"/>
            </a:pPr>
            <a:r>
              <a:rPr lang="en-US" sz="1700" dirty="0">
                <a:solidFill>
                  <a:schemeClr val="accent4"/>
                </a:solidFill>
              </a:rPr>
              <a:t> </a:t>
            </a:r>
            <a:r>
              <a:rPr lang="en-US" sz="1700" dirty="0" smtClean="0">
                <a:solidFill>
                  <a:schemeClr val="accent4"/>
                </a:solidFill>
              </a:rPr>
              <a:t>Each interface must be enabled using the </a:t>
            </a:r>
            <a:r>
              <a:rPr lang="en-US" sz="1700" b="1" dirty="0" smtClean="0">
                <a:solidFill>
                  <a:schemeClr val="accent4"/>
                </a:solidFill>
              </a:rPr>
              <a:t>ipv6 </a:t>
            </a:r>
            <a:r>
              <a:rPr lang="en-US" sz="1700" b="1" dirty="0" err="1" smtClean="0">
                <a:solidFill>
                  <a:schemeClr val="accent4"/>
                </a:solidFill>
              </a:rPr>
              <a:t>ospf</a:t>
            </a:r>
            <a:r>
              <a:rPr lang="en-US" sz="1700" b="1" dirty="0" smtClean="0">
                <a:solidFill>
                  <a:schemeClr val="accent4"/>
                </a:solidFill>
              </a:rPr>
              <a:t> </a:t>
            </a:r>
            <a:r>
              <a:rPr lang="en-US" sz="1700" b="1" i="1" dirty="0" smtClean="0">
                <a:solidFill>
                  <a:schemeClr val="accent4"/>
                </a:solidFill>
              </a:rPr>
              <a:t>process-id </a:t>
            </a:r>
            <a:r>
              <a:rPr lang="en-US" sz="1700" b="1" dirty="0" smtClean="0">
                <a:solidFill>
                  <a:schemeClr val="accent4"/>
                </a:solidFill>
              </a:rPr>
              <a:t>area </a:t>
            </a:r>
            <a:r>
              <a:rPr lang="en-US" sz="1700" b="1" i="1" dirty="0" smtClean="0">
                <a:solidFill>
                  <a:schemeClr val="accent4"/>
                </a:solidFill>
              </a:rPr>
              <a:t>area-id </a:t>
            </a:r>
            <a:r>
              <a:rPr lang="en-US" sz="1700" dirty="0" smtClean="0">
                <a:solidFill>
                  <a:schemeClr val="accent4"/>
                </a:solidFill>
              </a:rPr>
              <a:t>in interface-configuration mode</a:t>
            </a:r>
            <a:r>
              <a:rPr lang="en-US" sz="1700" dirty="0">
                <a:solidFill>
                  <a:schemeClr val="accent4"/>
                </a:solidFill>
              </a:rPr>
              <a:t>.</a:t>
            </a:r>
            <a:endParaRPr lang="en-US" sz="1700" dirty="0" smtClean="0">
              <a:solidFill>
                <a:schemeClr val="accent4"/>
              </a:solidFill>
            </a:endParaRPr>
          </a:p>
        </p:txBody>
      </p:sp>
      <p:sp>
        <p:nvSpPr>
          <p:cNvPr id="7" name="Text Placeholder 6"/>
          <p:cNvSpPr>
            <a:spLocks noGrp="1"/>
          </p:cNvSpPr>
          <p:nvPr>
            <p:ph type="body" sz="quarter" idx="13"/>
          </p:nvPr>
        </p:nvSpPr>
        <p:spPr/>
        <p:txBody>
          <a:bodyPr/>
          <a:lstStyle/>
          <a:p>
            <a:pPr algn="ctr"/>
            <a:r>
              <a:rPr lang="en-US" dirty="0" smtClean="0"/>
              <a:t>OSPFv3</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702" y="279815"/>
            <a:ext cx="8588861" cy="838200"/>
          </a:xfrm>
        </p:spPr>
        <p:txBody>
          <a:bodyPr/>
          <a:lstStyle/>
          <a:p>
            <a:pPr algn="ctr"/>
            <a:r>
              <a:rPr lang="en-US" sz="5400" dirty="0" smtClean="0"/>
              <a:t>Link-state Advertisements</a:t>
            </a:r>
            <a:endParaRPr lang="en-US" sz="5400" dirty="0"/>
          </a:p>
        </p:txBody>
      </p:sp>
      <p:graphicFrame>
        <p:nvGraphicFramePr>
          <p:cNvPr id="4" name="Table 3"/>
          <p:cNvGraphicFramePr>
            <a:graphicFrameLocks noGrp="1"/>
          </p:cNvGraphicFramePr>
          <p:nvPr>
            <p:extLst>
              <p:ext uri="{D42A27DB-BD31-4B8C-83A1-F6EECF244321}">
                <p14:modId xmlns:p14="http://schemas.microsoft.com/office/powerpoint/2010/main" val="312197638"/>
              </p:ext>
            </p:extLst>
          </p:nvPr>
        </p:nvGraphicFramePr>
        <p:xfrm>
          <a:off x="335433" y="1399037"/>
          <a:ext cx="8478981" cy="4850762"/>
        </p:xfrm>
        <a:graphic>
          <a:graphicData uri="http://schemas.openxmlformats.org/drawingml/2006/table">
            <a:tbl>
              <a:tblPr firstRow="1" bandRow="1">
                <a:tableStyleId>{5C22544A-7EE6-4342-B048-85BDC9FD1C3A}</a:tableStyleId>
              </a:tblPr>
              <a:tblGrid>
                <a:gridCol w="2826327"/>
                <a:gridCol w="2826327"/>
                <a:gridCol w="2826327"/>
              </a:tblGrid>
              <a:tr h="870901">
                <a:tc>
                  <a:txBody>
                    <a:bodyPr/>
                    <a:lstStyle/>
                    <a:p>
                      <a:pPr algn="ctr"/>
                      <a:r>
                        <a:rPr lang="en-US" sz="3200" b="1" dirty="0" smtClean="0"/>
                        <a:t>Type</a:t>
                      </a:r>
                      <a:endParaRPr lang="en-US" sz="3200" b="1" dirty="0"/>
                    </a:p>
                  </a:txBody>
                  <a:tcPr/>
                </a:tc>
                <a:tc>
                  <a:txBody>
                    <a:bodyPr/>
                    <a:lstStyle/>
                    <a:p>
                      <a:pPr algn="ctr"/>
                      <a:r>
                        <a:rPr lang="en-US" sz="3200" dirty="0" smtClean="0"/>
                        <a:t>Name</a:t>
                      </a:r>
                      <a:endParaRPr lang="en-US" sz="3200" dirty="0"/>
                    </a:p>
                  </a:txBody>
                  <a:tcPr/>
                </a:tc>
                <a:tc>
                  <a:txBody>
                    <a:bodyPr/>
                    <a:lstStyle/>
                    <a:p>
                      <a:pPr algn="ctr"/>
                      <a:r>
                        <a:rPr lang="en-US" sz="3200" dirty="0" smtClean="0"/>
                        <a:t>Description</a:t>
                      </a:r>
                      <a:endParaRPr lang="en-US" sz="3200" dirty="0"/>
                    </a:p>
                  </a:txBody>
                  <a:tcPr/>
                </a:tc>
              </a:tr>
              <a:tr h="870901">
                <a:tc>
                  <a:txBody>
                    <a:bodyPr/>
                    <a:lstStyle/>
                    <a:p>
                      <a:pPr algn="ctr"/>
                      <a:r>
                        <a:rPr lang="en-US" sz="2800" b="1" dirty="0" smtClean="0"/>
                        <a:t>1</a:t>
                      </a:r>
                      <a:endParaRPr lang="en-US" sz="2800" b="1" dirty="0"/>
                    </a:p>
                  </a:txBody>
                  <a:tcPr/>
                </a:tc>
                <a:tc>
                  <a:txBody>
                    <a:bodyPr/>
                    <a:lstStyle/>
                    <a:p>
                      <a:pPr algn="ctr"/>
                      <a:r>
                        <a:rPr lang="en-US" sz="2400" b="1" dirty="0" smtClean="0"/>
                        <a:t>Router LSA</a:t>
                      </a:r>
                      <a:endParaRPr lang="en-US" sz="2400" b="1" dirty="0"/>
                    </a:p>
                  </a:txBody>
                  <a:tcPr/>
                </a:tc>
                <a:tc>
                  <a:txBody>
                    <a:bodyPr/>
                    <a:lstStyle/>
                    <a:p>
                      <a:pPr algn="ctr"/>
                      <a:r>
                        <a:rPr lang="en-US" sz="1100" b="0" dirty="0" smtClean="0"/>
                        <a:t>Created</a:t>
                      </a:r>
                      <a:r>
                        <a:rPr lang="en-US" sz="1100" b="0" baseline="0" dirty="0" smtClean="0"/>
                        <a:t> by every router and flooded within a single area only. It </a:t>
                      </a:r>
                      <a:r>
                        <a:rPr lang="en-US" sz="1100" b="0" i="0" u="none" strike="noStrike" kern="1200" baseline="0" dirty="0" smtClean="0">
                          <a:solidFill>
                            <a:schemeClr val="dk1"/>
                          </a:solidFill>
                          <a:latin typeface="+mn-lt"/>
                          <a:ea typeface="+mn-ea"/>
                          <a:cs typeface="+mn-cs"/>
                        </a:rPr>
                        <a:t>describes the link state and costs of a router’s links to the area</a:t>
                      </a:r>
                      <a:r>
                        <a:rPr lang="en-US" sz="1100" b="0" baseline="0" dirty="0" smtClean="0"/>
                        <a:t>. Sent to the DR in a NBMA.</a:t>
                      </a:r>
                      <a:endParaRPr lang="en-US" sz="1100" b="0" dirty="0"/>
                    </a:p>
                  </a:txBody>
                  <a:tcPr/>
                </a:tc>
              </a:tr>
              <a:tr h="870901">
                <a:tc>
                  <a:txBody>
                    <a:bodyPr/>
                    <a:lstStyle/>
                    <a:p>
                      <a:pPr algn="ctr"/>
                      <a:r>
                        <a:rPr lang="en-US" sz="2800" b="1" dirty="0" smtClean="0"/>
                        <a:t>2</a:t>
                      </a:r>
                      <a:endParaRPr lang="en-US" sz="2800" b="1" dirty="0"/>
                    </a:p>
                  </a:txBody>
                  <a:tcPr/>
                </a:tc>
                <a:tc>
                  <a:txBody>
                    <a:bodyPr/>
                    <a:lstStyle/>
                    <a:p>
                      <a:pPr algn="ctr"/>
                      <a:r>
                        <a:rPr lang="en-US" sz="2400" b="1" dirty="0" smtClean="0"/>
                        <a:t>Network LSA</a:t>
                      </a:r>
                      <a:endParaRPr lang="en-US" sz="2400" b="1" dirty="0"/>
                    </a:p>
                  </a:txBody>
                  <a:tcPr/>
                </a:tc>
                <a:tc>
                  <a:txBody>
                    <a:bodyPr/>
                    <a:lstStyle/>
                    <a:p>
                      <a:pPr algn="ctr"/>
                      <a:r>
                        <a:rPr lang="en-US" sz="1050" b="0" i="0" u="none" strike="noStrike" kern="1200" baseline="0" dirty="0" smtClean="0">
                          <a:solidFill>
                            <a:schemeClr val="dk1"/>
                          </a:solidFill>
                          <a:latin typeface="+mn-lt"/>
                          <a:ea typeface="+mn-ea"/>
                          <a:cs typeface="+mn-cs"/>
                        </a:rPr>
                        <a:t>Describes the link-state and cost information for all routers attached to</a:t>
                      </a:r>
                    </a:p>
                    <a:p>
                      <a:pPr algn="ctr"/>
                      <a:r>
                        <a:rPr lang="en-US" sz="1050" b="0" i="0" u="none" strike="noStrike" kern="1200" baseline="0" dirty="0" smtClean="0">
                          <a:solidFill>
                            <a:schemeClr val="dk1"/>
                          </a:solidFill>
                          <a:latin typeface="+mn-lt"/>
                          <a:ea typeface="+mn-ea"/>
                          <a:cs typeface="+mn-cs"/>
                        </a:rPr>
                        <a:t>the network. This LSA is an aggregation of all the link-state and cost information in the network. Only a designated router tracks this information and can generate a network LSA.</a:t>
                      </a:r>
                      <a:endParaRPr lang="en-US" sz="1050" dirty="0"/>
                    </a:p>
                  </a:txBody>
                  <a:tcPr/>
                </a:tc>
              </a:tr>
              <a:tr h="870901">
                <a:tc>
                  <a:txBody>
                    <a:bodyPr/>
                    <a:lstStyle/>
                    <a:p>
                      <a:pPr algn="ctr"/>
                      <a:r>
                        <a:rPr lang="en-US" sz="2800" b="1" dirty="0" smtClean="0"/>
                        <a:t>3</a:t>
                      </a:r>
                      <a:endParaRPr lang="en-US" sz="2800" b="1" dirty="0"/>
                    </a:p>
                  </a:txBody>
                  <a:tcPr/>
                </a:tc>
                <a:tc>
                  <a:txBody>
                    <a:bodyPr/>
                    <a:lstStyle/>
                    <a:p>
                      <a:pPr algn="ctr"/>
                      <a:r>
                        <a:rPr lang="en-US" sz="2400" b="1" dirty="0" smtClean="0"/>
                        <a:t>Summary LSA</a:t>
                      </a:r>
                      <a:endParaRPr lang="en-US" sz="2400" b="1" dirty="0"/>
                    </a:p>
                  </a:txBody>
                  <a:tcPr/>
                </a:tc>
                <a:tc>
                  <a:txBody>
                    <a:bodyPr/>
                    <a:lstStyle/>
                    <a:p>
                      <a:pPr algn="ctr"/>
                      <a:r>
                        <a:rPr lang="en-US" sz="1050" b="0" i="0" u="none" strike="noStrike" kern="1200" baseline="0" dirty="0" smtClean="0">
                          <a:solidFill>
                            <a:schemeClr val="dk1"/>
                          </a:solidFill>
                          <a:latin typeface="+mn-lt"/>
                          <a:ea typeface="+mn-ea"/>
                          <a:cs typeface="+mn-cs"/>
                        </a:rPr>
                        <a:t>Advertises internal networks to routers in other areas. Type 3 LSAs may represent a single network or a set of networks summarized into one advertisement. Only ABRs generate summary LSAs.</a:t>
                      </a:r>
                      <a:endParaRPr lang="en-US" sz="1050" dirty="0"/>
                    </a:p>
                  </a:txBody>
                  <a:tcPr/>
                </a:tc>
              </a:tr>
              <a:tr h="1000611">
                <a:tc>
                  <a:txBody>
                    <a:bodyPr/>
                    <a:lstStyle/>
                    <a:p>
                      <a:pPr algn="ctr"/>
                      <a:r>
                        <a:rPr lang="en-US" sz="2800" b="1" dirty="0" smtClean="0"/>
                        <a:t>5</a:t>
                      </a:r>
                      <a:endParaRPr lang="en-US" sz="2800" b="1" dirty="0"/>
                    </a:p>
                  </a:txBody>
                  <a:tcPr/>
                </a:tc>
                <a:tc>
                  <a:txBody>
                    <a:bodyPr/>
                    <a:lstStyle/>
                    <a:p>
                      <a:pPr algn="ctr"/>
                      <a:r>
                        <a:rPr lang="en-US" sz="2400" b="1" dirty="0" smtClean="0"/>
                        <a:t>External LSA</a:t>
                      </a:r>
                      <a:endParaRPr lang="en-US" sz="2400" b="1" dirty="0"/>
                    </a:p>
                  </a:txBody>
                  <a:tcPr/>
                </a:tc>
                <a:tc>
                  <a:txBody>
                    <a:bodyPr/>
                    <a:lstStyle/>
                    <a:p>
                      <a:pPr algn="ctr"/>
                      <a:r>
                        <a:rPr lang="en-US" sz="1200" b="0" i="0" u="none" strike="noStrike" kern="1200" baseline="0" dirty="0" smtClean="0">
                          <a:solidFill>
                            <a:schemeClr val="dk1"/>
                          </a:solidFill>
                          <a:latin typeface="+mn-lt"/>
                          <a:ea typeface="+mn-ea"/>
                          <a:cs typeface="+mn-cs"/>
                        </a:rPr>
                        <a:t>Redistributes routes from another AS, usually from a different routing protocol into OSPFv3</a:t>
                      </a:r>
                      <a:r>
                        <a:rPr lang="en-US" sz="1200" baseline="0" dirty="0" smtClean="0"/>
                        <a:t>. A default route is propagated through the OSPF AS as an external network.</a:t>
                      </a:r>
                      <a:endParaRPr lang="en-US" sz="1200" dirty="0"/>
                    </a:p>
                  </a:txBody>
                  <a:tcPr/>
                </a:tc>
              </a:tr>
            </a:tbl>
          </a:graphicData>
        </a:graphic>
      </p:graphicFrame>
    </p:spTree>
    <p:extLst>
      <p:ext uri="{BB962C8B-B14F-4D97-AF65-F5344CB8AC3E}">
        <p14:creationId xmlns:p14="http://schemas.microsoft.com/office/powerpoint/2010/main" val="2211490909"/>
      </p:ext>
    </p:extLst>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702" y="163767"/>
            <a:ext cx="8588861" cy="838200"/>
          </a:xfrm>
        </p:spPr>
        <p:txBody>
          <a:bodyPr/>
          <a:lstStyle/>
          <a:p>
            <a:pPr algn="ctr"/>
            <a:r>
              <a:rPr lang="en-US" dirty="0" smtClean="0"/>
              <a:t>New Link-State Advertisements </a:t>
            </a:r>
            <a:endParaRPr lang="en-US" dirty="0"/>
          </a:p>
        </p:txBody>
      </p:sp>
      <p:sp>
        <p:nvSpPr>
          <p:cNvPr id="3" name="Text Placeholder 2"/>
          <p:cNvSpPr>
            <a:spLocks noGrp="1"/>
          </p:cNvSpPr>
          <p:nvPr>
            <p:ph type="body" sz="quarter" idx="10"/>
          </p:nvPr>
        </p:nvSpPr>
        <p:spPr>
          <a:xfrm>
            <a:off x="228600" y="989901"/>
            <a:ext cx="8577072" cy="5319459"/>
          </a:xfrm>
        </p:spPr>
        <p:txBody>
          <a:bodyPr/>
          <a:lstStyle/>
          <a:p>
            <a:r>
              <a:rPr lang="en-US" b="1" dirty="0" smtClean="0"/>
              <a:t>LSA Type 8 (Link LSA) </a:t>
            </a:r>
            <a:r>
              <a:rPr lang="en-US" dirty="0" smtClean="0"/>
              <a:t>– Only sent to other routers connected to the same link. Link LSAs provide the link-local address of the router to all other routers attached to the link, inform other routers attached to the link of a list of prefixes to associate with the link, and allow the router to assert a collection of Options bits to associate with the network LSA originated by the Designated Router on a NBMA link.</a:t>
            </a:r>
          </a:p>
          <a:p>
            <a:r>
              <a:rPr lang="en-US" sz="2400" b="1" dirty="0" smtClean="0"/>
              <a:t>LSA Type 9 (Intra-Area Prefix LSA) </a:t>
            </a:r>
            <a:r>
              <a:rPr lang="en-US" sz="2400" dirty="0" smtClean="0"/>
              <a:t>–</a:t>
            </a:r>
            <a:r>
              <a:rPr lang="en-US" sz="2400" dirty="0"/>
              <a:t> </a:t>
            </a:r>
            <a:r>
              <a:rPr lang="en-US" sz="2400" dirty="0" smtClean="0"/>
              <a:t>A </a:t>
            </a:r>
            <a:r>
              <a:rPr lang="en-US" sz="2400" dirty="0"/>
              <a:t>router can originate multiple intra-area-prefix LSAs for each router or transit network, each with a unique link-state ID. The link-state ID for each intra-area-prefix LSA describes its association to either the router LSA or the network LSA and contains prefixes for stub and transit </a:t>
            </a:r>
            <a:r>
              <a:rPr lang="en-US" sz="2400" dirty="0" smtClean="0"/>
              <a:t>networks.</a:t>
            </a:r>
          </a:p>
        </p:txBody>
      </p:sp>
    </p:spTree>
    <p:extLst>
      <p:ext uri="{BB962C8B-B14F-4D97-AF65-F5344CB8AC3E}">
        <p14:creationId xmlns:p14="http://schemas.microsoft.com/office/powerpoint/2010/main" val="4132128347"/>
      </p:ext>
    </p:extLst>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702" y="208271"/>
            <a:ext cx="8588861" cy="838200"/>
          </a:xfrm>
        </p:spPr>
        <p:txBody>
          <a:bodyPr/>
          <a:lstStyle/>
          <a:p>
            <a:pPr algn="ctr"/>
            <a:r>
              <a:rPr lang="en-US" dirty="0" smtClean="0"/>
              <a:t>LSA Type 8 (Link LSA)</a:t>
            </a:r>
            <a:endParaRPr lang="en-US" dirty="0"/>
          </a:p>
        </p:txBody>
      </p:sp>
      <p:sp>
        <p:nvSpPr>
          <p:cNvPr id="4" name="Rectangle 3"/>
          <p:cNvSpPr/>
          <p:nvPr/>
        </p:nvSpPr>
        <p:spPr>
          <a:xfrm>
            <a:off x="1959420" y="1402457"/>
            <a:ext cx="5122440" cy="4339650"/>
          </a:xfrm>
          <a:prstGeom prst="rect">
            <a:avLst/>
          </a:prstGeom>
          <a:ln>
            <a:solidFill>
              <a:schemeClr val="tx2"/>
            </a:solidFill>
          </a:ln>
        </p:spPr>
        <p:txBody>
          <a:bodyPr wrap="square">
            <a:spAutoFit/>
          </a:bodyPr>
          <a:lstStyle/>
          <a:p>
            <a:r>
              <a:rPr lang="en-US" sz="1200" dirty="0" smtClean="0">
                <a:solidFill>
                  <a:schemeClr val="bg2"/>
                </a:solidFill>
              </a:rPr>
              <a:t>Branch-2# show </a:t>
            </a:r>
            <a:r>
              <a:rPr lang="en-US" sz="1200" dirty="0">
                <a:solidFill>
                  <a:schemeClr val="bg2"/>
                </a:solidFill>
              </a:rPr>
              <a:t>ipv6 </a:t>
            </a:r>
            <a:r>
              <a:rPr lang="en-US" sz="1200" dirty="0" err="1">
                <a:solidFill>
                  <a:schemeClr val="bg2"/>
                </a:solidFill>
              </a:rPr>
              <a:t>ospf</a:t>
            </a:r>
            <a:r>
              <a:rPr lang="en-US" sz="1200" dirty="0">
                <a:solidFill>
                  <a:schemeClr val="bg2"/>
                </a:solidFill>
              </a:rPr>
              <a:t> database </a:t>
            </a:r>
          </a:p>
          <a:p>
            <a:r>
              <a:rPr lang="en-US" sz="1200" dirty="0">
                <a:solidFill>
                  <a:schemeClr val="bg2"/>
                </a:solidFill>
              </a:rPr>
              <a:t>            OSPF Router with ID (2.2.2.2) (Process ID 1)</a:t>
            </a:r>
          </a:p>
          <a:p>
            <a:endParaRPr lang="en-US" sz="1200" dirty="0">
              <a:solidFill>
                <a:schemeClr val="bg2"/>
              </a:solidFill>
            </a:endParaRPr>
          </a:p>
          <a:p>
            <a:r>
              <a:rPr lang="en-US" sz="1200" dirty="0">
                <a:solidFill>
                  <a:schemeClr val="bg2"/>
                </a:solidFill>
              </a:rPr>
              <a:t>                Router Link States (Area 0)</a:t>
            </a:r>
          </a:p>
          <a:p>
            <a:endParaRPr lang="en-US" sz="1200" dirty="0">
              <a:solidFill>
                <a:schemeClr val="bg2"/>
              </a:solidFill>
            </a:endParaRPr>
          </a:p>
          <a:p>
            <a:r>
              <a:rPr lang="en-US" sz="1200" dirty="0">
                <a:solidFill>
                  <a:schemeClr val="bg2"/>
                </a:solidFill>
              </a:rPr>
              <a:t>ADV Router     </a:t>
            </a:r>
            <a:r>
              <a:rPr lang="en-US" sz="1200" dirty="0" smtClean="0">
                <a:solidFill>
                  <a:schemeClr val="bg2"/>
                </a:solidFill>
              </a:rPr>
              <a:t>Age              </a:t>
            </a:r>
            <a:r>
              <a:rPr lang="en-US" sz="1200" dirty="0" err="1">
                <a:solidFill>
                  <a:schemeClr val="bg2"/>
                </a:solidFill>
              </a:rPr>
              <a:t>Seq</a:t>
            </a:r>
            <a:r>
              <a:rPr lang="en-US" sz="1200" dirty="0">
                <a:solidFill>
                  <a:schemeClr val="bg2"/>
                </a:solidFill>
              </a:rPr>
              <a:t>#      </a:t>
            </a:r>
            <a:r>
              <a:rPr lang="en-US" sz="1200" dirty="0" smtClean="0">
                <a:solidFill>
                  <a:schemeClr val="bg2"/>
                </a:solidFill>
              </a:rPr>
              <a:t> Fragment </a:t>
            </a:r>
            <a:r>
              <a:rPr lang="en-US" sz="1200" dirty="0">
                <a:solidFill>
                  <a:schemeClr val="bg2"/>
                </a:solidFill>
              </a:rPr>
              <a:t>ID  Link count Bits</a:t>
            </a:r>
          </a:p>
          <a:p>
            <a:r>
              <a:rPr lang="en-US" sz="1200" dirty="0" smtClean="0">
                <a:solidFill>
                  <a:schemeClr val="bg2"/>
                </a:solidFill>
              </a:rPr>
              <a:t>    2.2.2.2         </a:t>
            </a:r>
            <a:r>
              <a:rPr lang="en-US" sz="1200" dirty="0">
                <a:solidFill>
                  <a:schemeClr val="bg2"/>
                </a:solidFill>
              </a:rPr>
              <a:t>127         0x80000002 </a:t>
            </a:r>
            <a:r>
              <a:rPr lang="en-US" sz="1200" dirty="0" smtClean="0">
                <a:solidFill>
                  <a:schemeClr val="bg2"/>
                </a:solidFill>
              </a:rPr>
              <a:t>       0                  </a:t>
            </a:r>
            <a:r>
              <a:rPr lang="en-US" sz="1200" dirty="0">
                <a:solidFill>
                  <a:schemeClr val="bg2"/>
                </a:solidFill>
              </a:rPr>
              <a:t>1          </a:t>
            </a:r>
            <a:r>
              <a:rPr lang="en-US" sz="1200" dirty="0" smtClean="0">
                <a:solidFill>
                  <a:schemeClr val="bg2"/>
                </a:solidFill>
              </a:rPr>
              <a:t>  B</a:t>
            </a:r>
            <a:endParaRPr lang="en-US" sz="1200" dirty="0">
              <a:solidFill>
                <a:schemeClr val="bg2"/>
              </a:solidFill>
            </a:endParaRPr>
          </a:p>
          <a:p>
            <a:r>
              <a:rPr lang="en-US" sz="1200" dirty="0" smtClean="0">
                <a:solidFill>
                  <a:schemeClr val="bg2"/>
                </a:solidFill>
              </a:rPr>
              <a:t>    1.1.1.1         </a:t>
            </a:r>
            <a:r>
              <a:rPr lang="en-US" sz="1200" dirty="0">
                <a:solidFill>
                  <a:schemeClr val="bg2"/>
                </a:solidFill>
              </a:rPr>
              <a:t>127         0x80000002 </a:t>
            </a:r>
            <a:r>
              <a:rPr lang="en-US" sz="1200" dirty="0" smtClean="0">
                <a:solidFill>
                  <a:schemeClr val="bg2"/>
                </a:solidFill>
              </a:rPr>
              <a:t>       0                  1          </a:t>
            </a:r>
            <a:endParaRPr lang="en-US" sz="1200" dirty="0">
              <a:solidFill>
                <a:schemeClr val="bg2"/>
              </a:solidFill>
            </a:endParaRPr>
          </a:p>
          <a:p>
            <a:endParaRPr lang="en-US" sz="1200" dirty="0">
              <a:solidFill>
                <a:schemeClr val="bg2"/>
              </a:solidFill>
            </a:endParaRPr>
          </a:p>
          <a:p>
            <a:r>
              <a:rPr lang="en-US" sz="1200" dirty="0">
                <a:solidFill>
                  <a:schemeClr val="bg2"/>
                </a:solidFill>
              </a:rPr>
              <a:t>                Inter Area Prefix Link States (Area 0)</a:t>
            </a:r>
          </a:p>
          <a:p>
            <a:r>
              <a:rPr lang="en-US" sz="1200" dirty="0">
                <a:solidFill>
                  <a:schemeClr val="bg2"/>
                </a:solidFill>
              </a:rPr>
              <a:t>ADV Router      Age         </a:t>
            </a:r>
            <a:r>
              <a:rPr lang="en-US" sz="1200" dirty="0" smtClean="0">
                <a:solidFill>
                  <a:schemeClr val="bg2"/>
                </a:solidFill>
              </a:rPr>
              <a:t>    </a:t>
            </a:r>
            <a:r>
              <a:rPr lang="en-US" sz="1200" dirty="0" err="1" smtClean="0">
                <a:solidFill>
                  <a:schemeClr val="bg2"/>
                </a:solidFill>
              </a:rPr>
              <a:t>Seq</a:t>
            </a:r>
            <a:r>
              <a:rPr lang="en-US" sz="1200" dirty="0">
                <a:solidFill>
                  <a:schemeClr val="bg2"/>
                </a:solidFill>
              </a:rPr>
              <a:t>#       </a:t>
            </a:r>
            <a:r>
              <a:rPr lang="en-US" sz="1200" dirty="0" smtClean="0">
                <a:solidFill>
                  <a:schemeClr val="bg2"/>
                </a:solidFill>
              </a:rPr>
              <a:t>           Metric </a:t>
            </a:r>
            <a:r>
              <a:rPr lang="en-US" sz="1200" dirty="0">
                <a:solidFill>
                  <a:schemeClr val="bg2"/>
                </a:solidFill>
              </a:rPr>
              <a:t>Prefix</a:t>
            </a:r>
          </a:p>
          <a:p>
            <a:r>
              <a:rPr lang="en-US" sz="1200" dirty="0">
                <a:solidFill>
                  <a:schemeClr val="bg2"/>
                </a:solidFill>
              </a:rPr>
              <a:t>2.2.2.2         </a:t>
            </a:r>
            <a:r>
              <a:rPr lang="en-US" sz="1200" dirty="0" smtClean="0">
                <a:solidFill>
                  <a:schemeClr val="bg2"/>
                </a:solidFill>
              </a:rPr>
              <a:t>     132         </a:t>
            </a:r>
            <a:r>
              <a:rPr lang="en-US" sz="1200" dirty="0">
                <a:solidFill>
                  <a:schemeClr val="bg2"/>
                </a:solidFill>
              </a:rPr>
              <a:t>0x80000001 1      2001:DB8:A::/64</a:t>
            </a:r>
          </a:p>
          <a:p>
            <a:endParaRPr lang="en-US" sz="1200" dirty="0">
              <a:solidFill>
                <a:schemeClr val="bg2"/>
              </a:solidFill>
            </a:endParaRPr>
          </a:p>
          <a:p>
            <a:r>
              <a:rPr lang="en-US" sz="1200" dirty="0">
                <a:solidFill>
                  <a:schemeClr val="bg2"/>
                </a:solidFill>
              </a:rPr>
              <a:t>                Link (Type-8) Link States (Area 0)</a:t>
            </a:r>
          </a:p>
          <a:p>
            <a:r>
              <a:rPr lang="en-US" sz="1200" dirty="0">
                <a:solidFill>
                  <a:schemeClr val="bg2"/>
                </a:solidFill>
              </a:rPr>
              <a:t>ADV Router      Age       </a:t>
            </a:r>
            <a:r>
              <a:rPr lang="en-US" sz="1200" dirty="0" smtClean="0">
                <a:solidFill>
                  <a:schemeClr val="bg2"/>
                </a:solidFill>
              </a:rPr>
              <a:t>      </a:t>
            </a:r>
            <a:r>
              <a:rPr lang="en-US" sz="1200" dirty="0" err="1" smtClean="0">
                <a:solidFill>
                  <a:schemeClr val="bg2"/>
                </a:solidFill>
              </a:rPr>
              <a:t>Seq</a:t>
            </a:r>
            <a:r>
              <a:rPr lang="en-US" sz="1200" dirty="0">
                <a:solidFill>
                  <a:schemeClr val="bg2"/>
                </a:solidFill>
              </a:rPr>
              <a:t>#       Link ID    </a:t>
            </a:r>
            <a:r>
              <a:rPr lang="en-US" sz="1200" dirty="0" smtClean="0">
                <a:solidFill>
                  <a:schemeClr val="bg2"/>
                </a:solidFill>
              </a:rPr>
              <a:t>  Interface</a:t>
            </a:r>
            <a:endParaRPr lang="en-US" sz="1200" dirty="0">
              <a:solidFill>
                <a:schemeClr val="bg2"/>
              </a:solidFill>
            </a:endParaRPr>
          </a:p>
          <a:p>
            <a:r>
              <a:rPr lang="en-US" sz="1200" dirty="0" smtClean="0">
                <a:solidFill>
                  <a:schemeClr val="bg2"/>
                </a:solidFill>
              </a:rPr>
              <a:t>     2.2.2.2         </a:t>
            </a:r>
            <a:r>
              <a:rPr lang="en-US" sz="1200" dirty="0">
                <a:solidFill>
                  <a:schemeClr val="bg2"/>
                </a:solidFill>
              </a:rPr>
              <a:t>127         0x80000002 </a:t>
            </a:r>
            <a:r>
              <a:rPr lang="en-US" sz="1200" dirty="0" smtClean="0">
                <a:solidFill>
                  <a:schemeClr val="bg2"/>
                </a:solidFill>
              </a:rPr>
              <a:t>     4          </a:t>
            </a:r>
            <a:r>
              <a:rPr lang="en-US" sz="1200" dirty="0">
                <a:solidFill>
                  <a:schemeClr val="bg2"/>
                </a:solidFill>
              </a:rPr>
              <a:t>Se0/0/1</a:t>
            </a:r>
          </a:p>
          <a:p>
            <a:r>
              <a:rPr lang="en-US" sz="1200" dirty="0" smtClean="0">
                <a:solidFill>
                  <a:schemeClr val="bg2"/>
                </a:solidFill>
              </a:rPr>
              <a:t>     1.1.1.1         128         0x80000002      </a:t>
            </a:r>
            <a:r>
              <a:rPr lang="en-US" sz="1200" dirty="0">
                <a:solidFill>
                  <a:schemeClr val="bg2"/>
                </a:solidFill>
              </a:rPr>
              <a:t>3          Se0/0/0</a:t>
            </a:r>
          </a:p>
          <a:p>
            <a:endParaRPr lang="en-US" sz="1200" dirty="0">
              <a:solidFill>
                <a:schemeClr val="bg2"/>
              </a:solidFill>
            </a:endParaRPr>
          </a:p>
          <a:p>
            <a:r>
              <a:rPr lang="en-US" sz="1200" dirty="0">
                <a:solidFill>
                  <a:schemeClr val="bg2"/>
                </a:solidFill>
              </a:rPr>
              <a:t>                Intra Area Prefix Link States (Area 0)</a:t>
            </a:r>
          </a:p>
          <a:p>
            <a:r>
              <a:rPr lang="en-US" sz="1200" dirty="0">
                <a:solidFill>
                  <a:schemeClr val="bg2"/>
                </a:solidFill>
              </a:rPr>
              <a:t>ADV Router      Age         </a:t>
            </a:r>
            <a:r>
              <a:rPr lang="en-US" sz="1200" dirty="0" smtClean="0">
                <a:solidFill>
                  <a:schemeClr val="bg2"/>
                </a:solidFill>
              </a:rPr>
              <a:t>    </a:t>
            </a:r>
            <a:r>
              <a:rPr lang="en-US" sz="1200" dirty="0" err="1" smtClean="0">
                <a:solidFill>
                  <a:schemeClr val="bg2"/>
                </a:solidFill>
              </a:rPr>
              <a:t>Seq</a:t>
            </a:r>
            <a:r>
              <a:rPr lang="en-US" sz="1200" dirty="0">
                <a:solidFill>
                  <a:schemeClr val="bg2"/>
                </a:solidFill>
              </a:rPr>
              <a:t>#       Link ID    Ref-</a:t>
            </a:r>
            <a:r>
              <a:rPr lang="en-US" sz="1200" dirty="0" err="1">
                <a:solidFill>
                  <a:schemeClr val="bg2"/>
                </a:solidFill>
              </a:rPr>
              <a:t>lstype</a:t>
            </a:r>
            <a:r>
              <a:rPr lang="en-US" sz="1200" dirty="0">
                <a:solidFill>
                  <a:schemeClr val="bg2"/>
                </a:solidFill>
              </a:rPr>
              <a:t>  Ref-LSID</a:t>
            </a:r>
          </a:p>
          <a:p>
            <a:r>
              <a:rPr lang="en-US" sz="1200" dirty="0" smtClean="0">
                <a:solidFill>
                  <a:schemeClr val="bg2"/>
                </a:solidFill>
              </a:rPr>
              <a:t>     2.2.2.2         </a:t>
            </a:r>
            <a:r>
              <a:rPr lang="en-US" sz="1200" dirty="0">
                <a:solidFill>
                  <a:schemeClr val="bg2"/>
                </a:solidFill>
              </a:rPr>
              <a:t>128         0x80000001 </a:t>
            </a:r>
            <a:r>
              <a:rPr lang="en-US" sz="1200" dirty="0" smtClean="0">
                <a:solidFill>
                  <a:schemeClr val="bg2"/>
                </a:solidFill>
              </a:rPr>
              <a:t>    2           </a:t>
            </a:r>
            <a:r>
              <a:rPr lang="en-US" sz="1200" dirty="0">
                <a:solidFill>
                  <a:schemeClr val="bg2"/>
                </a:solidFill>
              </a:rPr>
              <a:t>0x2001    </a:t>
            </a:r>
            <a:r>
              <a:rPr lang="en-US" sz="1200" dirty="0" smtClean="0">
                <a:solidFill>
                  <a:schemeClr val="bg2"/>
                </a:solidFill>
              </a:rPr>
              <a:t>       </a:t>
            </a:r>
            <a:r>
              <a:rPr lang="en-US" sz="1200" dirty="0">
                <a:solidFill>
                  <a:schemeClr val="bg2"/>
                </a:solidFill>
              </a:rPr>
              <a:t>0</a:t>
            </a:r>
          </a:p>
          <a:p>
            <a:r>
              <a:rPr lang="en-US" sz="1200" dirty="0" smtClean="0">
                <a:solidFill>
                  <a:schemeClr val="bg2"/>
                </a:solidFill>
              </a:rPr>
              <a:t>     1.1.1.1         </a:t>
            </a:r>
            <a:r>
              <a:rPr lang="en-US" sz="1200" dirty="0">
                <a:solidFill>
                  <a:schemeClr val="bg2"/>
                </a:solidFill>
              </a:rPr>
              <a:t>136         </a:t>
            </a:r>
            <a:r>
              <a:rPr lang="en-US" sz="1200" dirty="0" smtClean="0">
                <a:solidFill>
                  <a:schemeClr val="bg2"/>
                </a:solidFill>
              </a:rPr>
              <a:t>0x80000001     2           </a:t>
            </a:r>
            <a:r>
              <a:rPr lang="en-US" sz="1200" dirty="0">
                <a:solidFill>
                  <a:schemeClr val="bg2"/>
                </a:solidFill>
              </a:rPr>
              <a:t>0x2001     </a:t>
            </a:r>
            <a:r>
              <a:rPr lang="en-US" sz="1200" dirty="0" smtClean="0">
                <a:solidFill>
                  <a:schemeClr val="bg2"/>
                </a:solidFill>
              </a:rPr>
              <a:t>      </a:t>
            </a:r>
            <a:r>
              <a:rPr lang="en-US" sz="1200" dirty="0">
                <a:solidFill>
                  <a:schemeClr val="bg2"/>
                </a:solidFill>
              </a:rPr>
              <a:t>0</a:t>
            </a:r>
          </a:p>
          <a:p>
            <a:r>
              <a:rPr lang="en-US" sz="1200" dirty="0">
                <a:solidFill>
                  <a:schemeClr val="bg2"/>
                </a:solidFill>
              </a:rPr>
              <a:t>          </a:t>
            </a:r>
            <a:r>
              <a:rPr lang="en-US" sz="1200" dirty="0" smtClean="0">
                <a:solidFill>
                  <a:schemeClr val="bg2"/>
                </a:solidFill>
              </a:rPr>
              <a:t>            </a:t>
            </a:r>
            <a:r>
              <a:rPr lang="en-US" sz="1200" dirty="0">
                <a:solidFill>
                  <a:schemeClr val="bg2"/>
                </a:solidFill>
              </a:rPr>
              <a:t>OSPF Router with ID (2.2.2.2) (Process ID 1)</a:t>
            </a:r>
          </a:p>
        </p:txBody>
      </p:sp>
      <p:sp>
        <p:nvSpPr>
          <p:cNvPr id="5" name="Rounded Rectangle 4"/>
          <p:cNvSpPr/>
          <p:nvPr/>
        </p:nvSpPr>
        <p:spPr>
          <a:xfrm>
            <a:off x="2687216" y="3834882"/>
            <a:ext cx="2369976" cy="195942"/>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Tree>
    <p:extLst>
      <p:ext uri="{BB962C8B-B14F-4D97-AF65-F5344CB8AC3E}">
        <p14:creationId xmlns:p14="http://schemas.microsoft.com/office/powerpoint/2010/main" val="1887780437"/>
      </p:ext>
    </p:extLst>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523396" y="191218"/>
            <a:ext cx="8112125" cy="1079334"/>
          </a:xfrm>
        </p:spPr>
        <p:txBody>
          <a:bodyPr/>
          <a:lstStyle/>
          <a:p>
            <a:pPr algn="ctr"/>
            <a:r>
              <a:rPr lang="en-US" sz="4900" dirty="0" smtClean="0"/>
              <a:t>Configuration Requirements</a:t>
            </a:r>
            <a:endParaRPr lang="en-US" sz="4900" dirty="0"/>
          </a:p>
        </p:txBody>
      </p:sp>
      <p:sp>
        <p:nvSpPr>
          <p:cNvPr id="3" name="Freeform 9"/>
          <p:cNvSpPr>
            <a:spLocks/>
          </p:cNvSpPr>
          <p:nvPr/>
        </p:nvSpPr>
        <p:spPr bwMode="auto">
          <a:xfrm rot="20459742">
            <a:off x="5155966" y="1982056"/>
            <a:ext cx="1990915" cy="172865"/>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9" name="Line 47"/>
          <p:cNvSpPr>
            <a:spLocks noChangeShapeType="1"/>
          </p:cNvSpPr>
          <p:nvPr/>
        </p:nvSpPr>
        <p:spPr bwMode="auto">
          <a:xfrm flipH="1">
            <a:off x="3157870" y="2474370"/>
            <a:ext cx="0" cy="694044"/>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10" name="Line 47"/>
          <p:cNvSpPr>
            <a:spLocks noChangeShapeType="1"/>
          </p:cNvSpPr>
          <p:nvPr/>
        </p:nvSpPr>
        <p:spPr bwMode="auto">
          <a:xfrm flipV="1">
            <a:off x="1996580" y="2448404"/>
            <a:ext cx="947956" cy="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pic>
        <p:nvPicPr>
          <p:cNvPr id="14"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89053" y="2183788"/>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49710" y="1594757"/>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 name="Picture 4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76088" y="2293326"/>
            <a:ext cx="735013"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TextBox 27"/>
          <p:cNvSpPr txBox="1"/>
          <p:nvPr/>
        </p:nvSpPr>
        <p:spPr>
          <a:xfrm>
            <a:off x="7124390" y="1858090"/>
            <a:ext cx="806631" cy="276999"/>
          </a:xfrm>
          <a:prstGeom prst="rect">
            <a:avLst/>
          </a:prstGeom>
          <a:noFill/>
        </p:spPr>
        <p:txBody>
          <a:bodyPr wrap="none" rtlCol="0">
            <a:spAutoFit/>
          </a:bodyPr>
          <a:lstStyle/>
          <a:p>
            <a:r>
              <a:rPr lang="en-US" sz="1200" dirty="0" smtClean="0">
                <a:solidFill>
                  <a:schemeClr val="bg1"/>
                </a:solidFill>
              </a:rPr>
              <a:t>Branch-1</a:t>
            </a:r>
            <a:endParaRPr lang="en-US" sz="1200" dirty="0">
              <a:solidFill>
                <a:schemeClr val="bg1"/>
              </a:solidFill>
            </a:endParaRPr>
          </a:p>
        </p:txBody>
      </p:sp>
      <p:sp>
        <p:nvSpPr>
          <p:cNvPr id="34" name="TextBox 33"/>
          <p:cNvSpPr txBox="1"/>
          <p:nvPr/>
        </p:nvSpPr>
        <p:spPr>
          <a:xfrm>
            <a:off x="6504081" y="1641562"/>
            <a:ext cx="628698" cy="276999"/>
          </a:xfrm>
          <a:prstGeom prst="rect">
            <a:avLst/>
          </a:prstGeom>
          <a:noFill/>
        </p:spPr>
        <p:txBody>
          <a:bodyPr wrap="none" rtlCol="0">
            <a:spAutoFit/>
          </a:bodyPr>
          <a:lstStyle/>
          <a:p>
            <a:r>
              <a:rPr lang="en-US" sz="1200" b="1" dirty="0" smtClean="0">
                <a:solidFill>
                  <a:schemeClr val="bg2"/>
                </a:solidFill>
              </a:rPr>
              <a:t>S0/0/0</a:t>
            </a:r>
          </a:p>
        </p:txBody>
      </p:sp>
      <p:sp>
        <p:nvSpPr>
          <p:cNvPr id="37" name="TextBox 36"/>
          <p:cNvSpPr txBox="1"/>
          <p:nvPr/>
        </p:nvSpPr>
        <p:spPr>
          <a:xfrm>
            <a:off x="5203236" y="2222538"/>
            <a:ext cx="628698" cy="276999"/>
          </a:xfrm>
          <a:prstGeom prst="rect">
            <a:avLst/>
          </a:prstGeom>
          <a:noFill/>
        </p:spPr>
        <p:txBody>
          <a:bodyPr wrap="none" rtlCol="0">
            <a:spAutoFit/>
          </a:bodyPr>
          <a:lstStyle/>
          <a:p>
            <a:r>
              <a:rPr lang="en-US" sz="1200" b="1" dirty="0" smtClean="0">
                <a:solidFill>
                  <a:schemeClr val="bg2"/>
                </a:solidFill>
              </a:rPr>
              <a:t>S0/0/1</a:t>
            </a:r>
            <a:endParaRPr lang="en-US" sz="1200" b="1" dirty="0">
              <a:solidFill>
                <a:schemeClr val="bg2"/>
              </a:solidFill>
            </a:endParaRPr>
          </a:p>
        </p:txBody>
      </p:sp>
      <p:sp>
        <p:nvSpPr>
          <p:cNvPr id="38" name="TextBox 37"/>
          <p:cNvSpPr txBox="1"/>
          <p:nvPr/>
        </p:nvSpPr>
        <p:spPr>
          <a:xfrm>
            <a:off x="3952020" y="2238517"/>
            <a:ext cx="518091" cy="276999"/>
          </a:xfrm>
          <a:prstGeom prst="rect">
            <a:avLst/>
          </a:prstGeom>
          <a:noFill/>
        </p:spPr>
        <p:txBody>
          <a:bodyPr wrap="none" rtlCol="0">
            <a:spAutoFit/>
          </a:bodyPr>
          <a:lstStyle/>
          <a:p>
            <a:r>
              <a:rPr lang="en-US" sz="1200" b="1" dirty="0" smtClean="0">
                <a:solidFill>
                  <a:schemeClr val="bg2"/>
                </a:solidFill>
              </a:rPr>
              <a:t>G0/0</a:t>
            </a:r>
            <a:endParaRPr lang="en-US" sz="1200" b="1" dirty="0">
              <a:solidFill>
                <a:schemeClr val="bg2"/>
              </a:solidFill>
            </a:endParaRPr>
          </a:p>
        </p:txBody>
      </p:sp>
      <p:sp>
        <p:nvSpPr>
          <p:cNvPr id="39" name="TextBox 38"/>
          <p:cNvSpPr txBox="1"/>
          <p:nvPr/>
        </p:nvSpPr>
        <p:spPr>
          <a:xfrm>
            <a:off x="3105890" y="2960643"/>
            <a:ext cx="518091" cy="276999"/>
          </a:xfrm>
          <a:prstGeom prst="rect">
            <a:avLst/>
          </a:prstGeom>
          <a:noFill/>
        </p:spPr>
        <p:txBody>
          <a:bodyPr wrap="none" rtlCol="0">
            <a:spAutoFit/>
          </a:bodyPr>
          <a:lstStyle/>
          <a:p>
            <a:r>
              <a:rPr lang="en-US" sz="1200" b="1" dirty="0" smtClean="0">
                <a:solidFill>
                  <a:schemeClr val="bg2"/>
                </a:solidFill>
              </a:rPr>
              <a:t>G0/0</a:t>
            </a:r>
            <a:endParaRPr lang="en-US" sz="1200" b="1" dirty="0">
              <a:solidFill>
                <a:schemeClr val="bg2"/>
              </a:solidFill>
            </a:endParaRPr>
          </a:p>
        </p:txBody>
      </p:sp>
      <p:sp>
        <p:nvSpPr>
          <p:cNvPr id="42" name="TextBox 41"/>
          <p:cNvSpPr txBox="1"/>
          <p:nvPr/>
        </p:nvSpPr>
        <p:spPr>
          <a:xfrm>
            <a:off x="5194847" y="1679232"/>
            <a:ext cx="1350627" cy="276999"/>
          </a:xfrm>
          <a:prstGeom prst="rect">
            <a:avLst/>
          </a:prstGeom>
          <a:noFill/>
        </p:spPr>
        <p:txBody>
          <a:bodyPr wrap="square" rtlCol="0">
            <a:spAutoFit/>
          </a:bodyPr>
          <a:lstStyle/>
          <a:p>
            <a:r>
              <a:rPr lang="en-US" sz="1200" b="1" dirty="0" smtClean="0"/>
              <a:t>2001:DB8:1::/64</a:t>
            </a:r>
            <a:endParaRPr lang="en-US" sz="1200" b="1" dirty="0"/>
          </a:p>
        </p:txBody>
      </p:sp>
      <p:sp>
        <p:nvSpPr>
          <p:cNvPr id="43" name="TextBox 42"/>
          <p:cNvSpPr txBox="1"/>
          <p:nvPr/>
        </p:nvSpPr>
        <p:spPr>
          <a:xfrm>
            <a:off x="2585058" y="2016734"/>
            <a:ext cx="1350627" cy="276999"/>
          </a:xfrm>
          <a:prstGeom prst="rect">
            <a:avLst/>
          </a:prstGeom>
          <a:noFill/>
        </p:spPr>
        <p:txBody>
          <a:bodyPr wrap="square" rtlCol="0">
            <a:spAutoFit/>
          </a:bodyPr>
          <a:lstStyle/>
          <a:p>
            <a:r>
              <a:rPr lang="en-US" sz="1200" b="1" dirty="0" smtClean="0"/>
              <a:t>2001:DB8:A::/64</a:t>
            </a:r>
            <a:endParaRPr lang="en-US" sz="1200" b="1" dirty="0"/>
          </a:p>
        </p:txBody>
      </p:sp>
      <p:sp>
        <p:nvSpPr>
          <p:cNvPr id="46" name="TextBox 45"/>
          <p:cNvSpPr txBox="1"/>
          <p:nvPr/>
        </p:nvSpPr>
        <p:spPr>
          <a:xfrm>
            <a:off x="718569" y="2658465"/>
            <a:ext cx="1882018" cy="276999"/>
          </a:xfrm>
          <a:prstGeom prst="rect">
            <a:avLst/>
          </a:prstGeom>
          <a:noFill/>
        </p:spPr>
        <p:txBody>
          <a:bodyPr wrap="square" rtlCol="0">
            <a:spAutoFit/>
          </a:bodyPr>
          <a:lstStyle/>
          <a:p>
            <a:r>
              <a:rPr lang="en-US" sz="1200" b="1" dirty="0" smtClean="0"/>
              <a:t>Lo0 2001:DB8:C::/127</a:t>
            </a:r>
            <a:endParaRPr lang="en-US" sz="1200" b="1" dirty="0"/>
          </a:p>
        </p:txBody>
      </p:sp>
      <p:sp>
        <p:nvSpPr>
          <p:cNvPr id="47" name="TextBox 46"/>
          <p:cNvSpPr txBox="1"/>
          <p:nvPr/>
        </p:nvSpPr>
        <p:spPr>
          <a:xfrm>
            <a:off x="2262520" y="3634702"/>
            <a:ext cx="1925197" cy="276999"/>
          </a:xfrm>
          <a:prstGeom prst="rect">
            <a:avLst/>
          </a:prstGeom>
          <a:noFill/>
        </p:spPr>
        <p:txBody>
          <a:bodyPr wrap="square" rtlCol="0">
            <a:spAutoFit/>
          </a:bodyPr>
          <a:lstStyle/>
          <a:p>
            <a:r>
              <a:rPr lang="en-US" sz="1200" b="1" dirty="0" smtClean="0"/>
              <a:t>Lo0 2001:DB8:B::/127</a:t>
            </a:r>
            <a:endParaRPr lang="en-US" sz="1200" b="1" dirty="0"/>
          </a:p>
        </p:txBody>
      </p:sp>
      <p:sp>
        <p:nvSpPr>
          <p:cNvPr id="48" name="Rectangle 47"/>
          <p:cNvSpPr/>
          <p:nvPr/>
        </p:nvSpPr>
        <p:spPr>
          <a:xfrm>
            <a:off x="2604782" y="4351357"/>
            <a:ext cx="4572000" cy="1477328"/>
          </a:xfrm>
          <a:prstGeom prst="rect">
            <a:avLst/>
          </a:prstGeom>
        </p:spPr>
        <p:txBody>
          <a:bodyPr>
            <a:spAutoFit/>
          </a:bodyPr>
          <a:lstStyle/>
          <a:p>
            <a:r>
              <a:rPr lang="en-US" dirty="0" smtClean="0">
                <a:solidFill>
                  <a:schemeClr val="tx2"/>
                </a:solidFill>
              </a:rPr>
              <a:t>OSPFv3 configuration requirements:</a:t>
            </a:r>
          </a:p>
          <a:p>
            <a:pPr>
              <a:buFont typeface="Arial" pitchFamily="34" charset="0"/>
              <a:buChar char="•"/>
            </a:pPr>
            <a:r>
              <a:rPr lang="en-US" dirty="0" smtClean="0">
                <a:solidFill>
                  <a:schemeClr val="tx2"/>
                </a:solidFill>
              </a:rPr>
              <a:t> Enable IPv6 unicast </a:t>
            </a:r>
            <a:r>
              <a:rPr lang="en-US" dirty="0" smtClean="0">
                <a:solidFill>
                  <a:schemeClr val="tx2"/>
                </a:solidFill>
              </a:rPr>
              <a:t>routing</a:t>
            </a:r>
          </a:p>
          <a:p>
            <a:pPr>
              <a:buFont typeface="Arial" pitchFamily="34" charset="0"/>
              <a:buChar char="•"/>
            </a:pPr>
            <a:r>
              <a:rPr lang="en-US" dirty="0" smtClean="0">
                <a:solidFill>
                  <a:schemeClr val="tx2"/>
                </a:solidFill>
              </a:rPr>
              <a:t> </a:t>
            </a:r>
            <a:r>
              <a:rPr lang="en-US" dirty="0">
                <a:solidFill>
                  <a:schemeClr val="tx2"/>
                </a:solidFill>
              </a:rPr>
              <a:t>Enable the OSPFv3 routing </a:t>
            </a:r>
            <a:r>
              <a:rPr lang="en-US" dirty="0" smtClean="0">
                <a:solidFill>
                  <a:schemeClr val="tx2"/>
                </a:solidFill>
              </a:rPr>
              <a:t>process</a:t>
            </a:r>
            <a:endParaRPr lang="en-US" dirty="0" smtClean="0">
              <a:solidFill>
                <a:schemeClr val="tx2"/>
              </a:solidFill>
            </a:endParaRPr>
          </a:p>
          <a:p>
            <a:pPr>
              <a:buFont typeface="Arial" pitchFamily="34" charset="0"/>
              <a:buChar char="•"/>
            </a:pPr>
            <a:r>
              <a:rPr lang="en-US" dirty="0" smtClean="0">
                <a:solidFill>
                  <a:schemeClr val="tx2"/>
                </a:solidFill>
              </a:rPr>
              <a:t> Enable </a:t>
            </a:r>
            <a:r>
              <a:rPr lang="en-US" dirty="0" smtClean="0">
                <a:solidFill>
                  <a:schemeClr val="tx2"/>
                </a:solidFill>
              </a:rPr>
              <a:t>OSPFv3 on the interface</a:t>
            </a:r>
          </a:p>
          <a:p>
            <a:pPr>
              <a:buFont typeface="Arial" pitchFamily="34" charset="0"/>
              <a:buChar char="•"/>
            </a:pPr>
            <a:r>
              <a:rPr lang="en-US" dirty="0">
                <a:solidFill>
                  <a:schemeClr val="tx2"/>
                </a:solidFill>
              </a:rPr>
              <a:t> </a:t>
            </a:r>
            <a:r>
              <a:rPr lang="en-US" dirty="0" smtClean="0">
                <a:solidFill>
                  <a:schemeClr val="tx2"/>
                </a:solidFill>
              </a:rPr>
              <a:t>Configure passive interfaces</a:t>
            </a:r>
            <a:endParaRPr lang="en-US" dirty="0" smtClean="0">
              <a:solidFill>
                <a:schemeClr val="tx2"/>
              </a:solidFill>
            </a:endParaRPr>
          </a:p>
        </p:txBody>
      </p:sp>
      <p:sp>
        <p:nvSpPr>
          <p:cNvPr id="49" name="Line 47"/>
          <p:cNvSpPr>
            <a:spLocks noChangeShapeType="1"/>
          </p:cNvSpPr>
          <p:nvPr/>
        </p:nvSpPr>
        <p:spPr bwMode="auto">
          <a:xfrm flipV="1">
            <a:off x="3531765" y="2448403"/>
            <a:ext cx="857289" cy="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pic>
        <p:nvPicPr>
          <p:cNvPr id="52"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29806" y="3168414"/>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3"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61081" y="2192177"/>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4" name="TextBox 53"/>
          <p:cNvSpPr txBox="1"/>
          <p:nvPr/>
        </p:nvSpPr>
        <p:spPr>
          <a:xfrm>
            <a:off x="1979802" y="2226142"/>
            <a:ext cx="518091" cy="276999"/>
          </a:xfrm>
          <a:prstGeom prst="rect">
            <a:avLst/>
          </a:prstGeom>
          <a:noFill/>
        </p:spPr>
        <p:txBody>
          <a:bodyPr wrap="none" rtlCol="0">
            <a:spAutoFit/>
          </a:bodyPr>
          <a:lstStyle/>
          <a:p>
            <a:r>
              <a:rPr lang="en-US" sz="1200" b="1" dirty="0">
                <a:solidFill>
                  <a:schemeClr val="bg2"/>
                </a:solidFill>
              </a:rPr>
              <a:t>G</a:t>
            </a:r>
            <a:r>
              <a:rPr lang="en-US" sz="1200" b="1" dirty="0" smtClean="0">
                <a:solidFill>
                  <a:schemeClr val="bg2"/>
                </a:solidFill>
              </a:rPr>
              <a:t>0/0</a:t>
            </a:r>
            <a:endParaRPr lang="en-US" sz="1200" b="1" dirty="0">
              <a:solidFill>
                <a:schemeClr val="bg2"/>
              </a:solidFill>
            </a:endParaRPr>
          </a:p>
        </p:txBody>
      </p:sp>
      <p:sp>
        <p:nvSpPr>
          <p:cNvPr id="55" name="TextBox 54"/>
          <p:cNvSpPr txBox="1"/>
          <p:nvPr/>
        </p:nvSpPr>
        <p:spPr>
          <a:xfrm>
            <a:off x="4454652" y="2440189"/>
            <a:ext cx="806631" cy="276999"/>
          </a:xfrm>
          <a:prstGeom prst="rect">
            <a:avLst/>
          </a:prstGeom>
          <a:noFill/>
        </p:spPr>
        <p:txBody>
          <a:bodyPr wrap="none" rtlCol="0">
            <a:spAutoFit/>
          </a:bodyPr>
          <a:lstStyle/>
          <a:p>
            <a:r>
              <a:rPr lang="en-US" sz="1200" dirty="0" smtClean="0">
                <a:solidFill>
                  <a:schemeClr val="bg1"/>
                </a:solidFill>
              </a:rPr>
              <a:t>Branch-2</a:t>
            </a:r>
            <a:endParaRPr lang="en-US" sz="1200" dirty="0">
              <a:solidFill>
                <a:schemeClr val="bg1"/>
              </a:solidFill>
            </a:endParaRPr>
          </a:p>
        </p:txBody>
      </p:sp>
      <p:sp>
        <p:nvSpPr>
          <p:cNvPr id="56" name="TextBox 55"/>
          <p:cNvSpPr txBox="1"/>
          <p:nvPr/>
        </p:nvSpPr>
        <p:spPr>
          <a:xfrm>
            <a:off x="2778075" y="3415119"/>
            <a:ext cx="806631" cy="276999"/>
          </a:xfrm>
          <a:prstGeom prst="rect">
            <a:avLst/>
          </a:prstGeom>
          <a:noFill/>
        </p:spPr>
        <p:txBody>
          <a:bodyPr wrap="none" rtlCol="0">
            <a:spAutoFit/>
          </a:bodyPr>
          <a:lstStyle/>
          <a:p>
            <a:r>
              <a:rPr lang="en-US" sz="1200" dirty="0" smtClean="0">
                <a:solidFill>
                  <a:schemeClr val="bg1"/>
                </a:solidFill>
              </a:rPr>
              <a:t>Branch-3</a:t>
            </a:r>
            <a:endParaRPr lang="en-US" sz="1200" dirty="0">
              <a:solidFill>
                <a:schemeClr val="bg1"/>
              </a:solidFill>
            </a:endParaRPr>
          </a:p>
        </p:txBody>
      </p:sp>
      <p:sp>
        <p:nvSpPr>
          <p:cNvPr id="57" name="TextBox 56"/>
          <p:cNvSpPr txBox="1"/>
          <p:nvPr/>
        </p:nvSpPr>
        <p:spPr>
          <a:xfrm>
            <a:off x="1218104" y="2445400"/>
            <a:ext cx="806631" cy="276999"/>
          </a:xfrm>
          <a:prstGeom prst="rect">
            <a:avLst/>
          </a:prstGeom>
          <a:noFill/>
        </p:spPr>
        <p:txBody>
          <a:bodyPr wrap="none" rtlCol="0">
            <a:spAutoFit/>
          </a:bodyPr>
          <a:lstStyle/>
          <a:p>
            <a:r>
              <a:rPr lang="en-US" sz="1200" dirty="0" smtClean="0">
                <a:solidFill>
                  <a:schemeClr val="bg1"/>
                </a:solidFill>
              </a:rPr>
              <a:t>Branch-4</a:t>
            </a:r>
            <a:endParaRPr lang="en-US" sz="1200" dirty="0">
              <a:solidFill>
                <a:schemeClr val="bg1"/>
              </a:solidFill>
            </a:endParaRPr>
          </a:p>
        </p:txBody>
      </p:sp>
    </p:spTree>
    <p:extLst>
      <p:ext uri="{BB962C8B-B14F-4D97-AF65-F5344CB8AC3E}">
        <p14:creationId xmlns:p14="http://schemas.microsoft.com/office/powerpoint/2010/main" val="3076075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523396" y="191218"/>
            <a:ext cx="8112125" cy="983241"/>
          </a:xfrm>
        </p:spPr>
        <p:txBody>
          <a:bodyPr/>
          <a:lstStyle/>
          <a:p>
            <a:pPr algn="ctr"/>
            <a:r>
              <a:rPr lang="en-US" sz="5400" dirty="0" smtClean="0"/>
              <a:t>OSPFv3 Configuration</a:t>
            </a:r>
            <a:endParaRPr lang="en-US" sz="5400" dirty="0"/>
          </a:p>
        </p:txBody>
      </p:sp>
      <p:sp>
        <p:nvSpPr>
          <p:cNvPr id="2" name="TextBox 1"/>
          <p:cNvSpPr txBox="1"/>
          <p:nvPr/>
        </p:nvSpPr>
        <p:spPr>
          <a:xfrm>
            <a:off x="478172" y="1510019"/>
            <a:ext cx="7835318" cy="2308324"/>
          </a:xfrm>
          <a:prstGeom prst="rect">
            <a:avLst/>
          </a:prstGeom>
          <a:noFill/>
        </p:spPr>
        <p:txBody>
          <a:bodyPr wrap="square" rtlCol="0">
            <a:spAutoFit/>
          </a:bodyPr>
          <a:lstStyle/>
          <a:p>
            <a:pPr marL="342900" indent="-342900">
              <a:buFont typeface="Arial" pitchFamily="34" charset="0"/>
              <a:buChar char="•"/>
              <a:defRPr/>
            </a:pPr>
            <a:r>
              <a:rPr lang="en-US" sz="1600" dirty="0">
                <a:solidFill>
                  <a:schemeClr val="tx2"/>
                </a:solidFill>
              </a:rPr>
              <a:t>IPv4 packet forwarding is enabled by </a:t>
            </a:r>
            <a:r>
              <a:rPr lang="en-US" sz="1600" dirty="0" smtClean="0">
                <a:solidFill>
                  <a:schemeClr val="tx2"/>
                </a:solidFill>
              </a:rPr>
              <a:t>default, </a:t>
            </a:r>
            <a:r>
              <a:rPr lang="en-US" sz="1600" dirty="0">
                <a:solidFill>
                  <a:schemeClr val="tx2"/>
                </a:solidFill>
              </a:rPr>
              <a:t>whereas IPv6 packet forwarding is disabled by default. </a:t>
            </a:r>
            <a:endParaRPr lang="en-US" sz="1600" dirty="0" smtClean="0">
              <a:solidFill>
                <a:schemeClr val="tx2"/>
              </a:solidFill>
            </a:endParaRPr>
          </a:p>
          <a:p>
            <a:pPr marL="342900" indent="-342900">
              <a:buFont typeface="Arial" pitchFamily="34" charset="0"/>
              <a:buChar char="•"/>
              <a:defRPr/>
            </a:pPr>
            <a:r>
              <a:rPr lang="en-US" sz="1600" dirty="0" smtClean="0">
                <a:solidFill>
                  <a:schemeClr val="tx2"/>
                </a:solidFill>
              </a:rPr>
              <a:t>To </a:t>
            </a:r>
            <a:r>
              <a:rPr lang="en-US" sz="1600" dirty="0">
                <a:solidFill>
                  <a:schemeClr val="tx2"/>
                </a:solidFill>
              </a:rPr>
              <a:t>enable IPv6 packet forwarding, use the </a:t>
            </a:r>
            <a:r>
              <a:rPr lang="en-US" sz="1600" b="1" dirty="0">
                <a:solidFill>
                  <a:schemeClr val="bg2"/>
                </a:solidFill>
              </a:rPr>
              <a:t>ipv6 unicast-routing</a:t>
            </a:r>
            <a:r>
              <a:rPr lang="en-US" sz="1600" dirty="0">
                <a:solidFill>
                  <a:schemeClr val="tx2"/>
                </a:solidFill>
              </a:rPr>
              <a:t> command in global configuration mode before enabling OSPF</a:t>
            </a:r>
            <a:r>
              <a:rPr lang="en-US" sz="1600" dirty="0" smtClean="0">
                <a:solidFill>
                  <a:schemeClr val="tx2"/>
                </a:solidFill>
              </a:rPr>
              <a:t>.</a:t>
            </a:r>
          </a:p>
          <a:p>
            <a:pPr marL="342900" indent="-342900">
              <a:buFont typeface="Arial" pitchFamily="34" charset="0"/>
              <a:buChar char="•"/>
              <a:defRPr/>
            </a:pPr>
            <a:r>
              <a:rPr lang="en-US" sz="1600" dirty="0" smtClean="0">
                <a:solidFill>
                  <a:schemeClr val="tx2"/>
                </a:solidFill>
              </a:rPr>
              <a:t>Once IPv6 packet forwarding is enabled, we can now enable the IPv6 OSPF routing process.</a:t>
            </a:r>
          </a:p>
          <a:p>
            <a:pPr marL="342900" indent="-342900">
              <a:buFont typeface="Arial" pitchFamily="34" charset="0"/>
              <a:buChar char="•"/>
              <a:defRPr/>
            </a:pPr>
            <a:r>
              <a:rPr lang="en-US" sz="1600" dirty="0">
                <a:solidFill>
                  <a:schemeClr val="tx2"/>
                </a:solidFill>
              </a:rPr>
              <a:t>OSPFv3 continues to </a:t>
            </a:r>
            <a:r>
              <a:rPr lang="en-US" sz="1600" dirty="0" smtClean="0">
                <a:solidFill>
                  <a:schemeClr val="tx2"/>
                </a:solidFill>
              </a:rPr>
              <a:t>use </a:t>
            </a:r>
            <a:r>
              <a:rPr lang="en-US" sz="1600" dirty="0" smtClean="0">
                <a:solidFill>
                  <a:schemeClr val="tx2"/>
                </a:solidFill>
              </a:rPr>
              <a:t>an IPv4 </a:t>
            </a:r>
            <a:r>
              <a:rPr lang="en-US" sz="1600" dirty="0">
                <a:solidFill>
                  <a:schemeClr val="tx2"/>
                </a:solidFill>
              </a:rPr>
              <a:t>32-bit address for the router ID. Because there are no IPv4 addresses configured on the routers, you </a:t>
            </a:r>
            <a:r>
              <a:rPr lang="en-US" sz="1600" dirty="0" smtClean="0">
                <a:solidFill>
                  <a:schemeClr val="tx2"/>
                </a:solidFill>
              </a:rPr>
              <a:t>are required to </a:t>
            </a:r>
            <a:r>
              <a:rPr lang="en-US" sz="1600" dirty="0">
                <a:solidFill>
                  <a:schemeClr val="tx2"/>
                </a:solidFill>
              </a:rPr>
              <a:t>manually assign the router ID using the </a:t>
            </a:r>
            <a:r>
              <a:rPr lang="en-US" sz="1600" b="1" dirty="0">
                <a:solidFill>
                  <a:schemeClr val="bg2"/>
                </a:solidFill>
              </a:rPr>
              <a:t>router-id</a:t>
            </a:r>
            <a:r>
              <a:rPr lang="en-US" sz="1600" b="1" dirty="0">
                <a:solidFill>
                  <a:schemeClr val="tx2"/>
                </a:solidFill>
              </a:rPr>
              <a:t> </a:t>
            </a:r>
            <a:r>
              <a:rPr lang="en-US" sz="1600" dirty="0">
                <a:solidFill>
                  <a:schemeClr val="tx2"/>
                </a:solidFill>
              </a:rPr>
              <a:t>command. </a:t>
            </a:r>
            <a:endParaRPr lang="en-US" sz="1600" dirty="0" smtClean="0">
              <a:solidFill>
                <a:schemeClr val="tx2"/>
              </a:solidFill>
            </a:endParaRPr>
          </a:p>
        </p:txBody>
      </p:sp>
      <p:sp>
        <p:nvSpPr>
          <p:cNvPr id="83" name="Freeform 9"/>
          <p:cNvSpPr>
            <a:spLocks/>
          </p:cNvSpPr>
          <p:nvPr/>
        </p:nvSpPr>
        <p:spPr bwMode="auto">
          <a:xfrm rot="20459742">
            <a:off x="5155966" y="4213530"/>
            <a:ext cx="1990915" cy="172865"/>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84" name="Line 47"/>
          <p:cNvSpPr>
            <a:spLocks noChangeShapeType="1"/>
          </p:cNvSpPr>
          <p:nvPr/>
        </p:nvSpPr>
        <p:spPr bwMode="auto">
          <a:xfrm flipH="1">
            <a:off x="3157870" y="4705844"/>
            <a:ext cx="0" cy="694044"/>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85" name="Line 47"/>
          <p:cNvSpPr>
            <a:spLocks noChangeShapeType="1"/>
          </p:cNvSpPr>
          <p:nvPr/>
        </p:nvSpPr>
        <p:spPr bwMode="auto">
          <a:xfrm flipV="1">
            <a:off x="1996580" y="4679878"/>
            <a:ext cx="947956" cy="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pic>
        <p:nvPicPr>
          <p:cNvPr id="86"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89053" y="4415262"/>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7"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49710" y="3826231"/>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8" name="Picture 4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76088" y="4524800"/>
            <a:ext cx="735013"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 name="TextBox 88"/>
          <p:cNvSpPr txBox="1"/>
          <p:nvPr/>
        </p:nvSpPr>
        <p:spPr>
          <a:xfrm>
            <a:off x="7124390" y="4089564"/>
            <a:ext cx="806631" cy="276999"/>
          </a:xfrm>
          <a:prstGeom prst="rect">
            <a:avLst/>
          </a:prstGeom>
          <a:noFill/>
        </p:spPr>
        <p:txBody>
          <a:bodyPr wrap="none" rtlCol="0">
            <a:spAutoFit/>
          </a:bodyPr>
          <a:lstStyle/>
          <a:p>
            <a:r>
              <a:rPr lang="en-US" sz="1200" dirty="0" smtClean="0">
                <a:solidFill>
                  <a:schemeClr val="bg1"/>
                </a:solidFill>
              </a:rPr>
              <a:t>Branch-1</a:t>
            </a:r>
            <a:endParaRPr lang="en-US" sz="1200" dirty="0">
              <a:solidFill>
                <a:schemeClr val="bg1"/>
              </a:solidFill>
            </a:endParaRPr>
          </a:p>
        </p:txBody>
      </p:sp>
      <p:sp>
        <p:nvSpPr>
          <p:cNvPr id="90" name="TextBox 89"/>
          <p:cNvSpPr txBox="1"/>
          <p:nvPr/>
        </p:nvSpPr>
        <p:spPr>
          <a:xfrm>
            <a:off x="6504081" y="3873036"/>
            <a:ext cx="628698" cy="276999"/>
          </a:xfrm>
          <a:prstGeom prst="rect">
            <a:avLst/>
          </a:prstGeom>
          <a:noFill/>
        </p:spPr>
        <p:txBody>
          <a:bodyPr wrap="none" rtlCol="0">
            <a:spAutoFit/>
          </a:bodyPr>
          <a:lstStyle/>
          <a:p>
            <a:r>
              <a:rPr lang="en-US" sz="1200" b="1" dirty="0" smtClean="0">
                <a:solidFill>
                  <a:schemeClr val="bg2"/>
                </a:solidFill>
              </a:rPr>
              <a:t>S0/0/0</a:t>
            </a:r>
          </a:p>
        </p:txBody>
      </p:sp>
      <p:sp>
        <p:nvSpPr>
          <p:cNvPr id="91" name="TextBox 90"/>
          <p:cNvSpPr txBox="1"/>
          <p:nvPr/>
        </p:nvSpPr>
        <p:spPr>
          <a:xfrm>
            <a:off x="5203236" y="4454012"/>
            <a:ext cx="628698" cy="276999"/>
          </a:xfrm>
          <a:prstGeom prst="rect">
            <a:avLst/>
          </a:prstGeom>
          <a:noFill/>
        </p:spPr>
        <p:txBody>
          <a:bodyPr wrap="none" rtlCol="0">
            <a:spAutoFit/>
          </a:bodyPr>
          <a:lstStyle/>
          <a:p>
            <a:r>
              <a:rPr lang="en-US" sz="1200" b="1" dirty="0" smtClean="0">
                <a:solidFill>
                  <a:schemeClr val="bg2"/>
                </a:solidFill>
              </a:rPr>
              <a:t>S0/0/1</a:t>
            </a:r>
            <a:endParaRPr lang="en-US" sz="1200" b="1" dirty="0">
              <a:solidFill>
                <a:schemeClr val="bg2"/>
              </a:solidFill>
            </a:endParaRPr>
          </a:p>
        </p:txBody>
      </p:sp>
      <p:sp>
        <p:nvSpPr>
          <p:cNvPr id="92" name="TextBox 91"/>
          <p:cNvSpPr txBox="1"/>
          <p:nvPr/>
        </p:nvSpPr>
        <p:spPr>
          <a:xfrm>
            <a:off x="3952020" y="4469991"/>
            <a:ext cx="518091" cy="276999"/>
          </a:xfrm>
          <a:prstGeom prst="rect">
            <a:avLst/>
          </a:prstGeom>
          <a:noFill/>
        </p:spPr>
        <p:txBody>
          <a:bodyPr wrap="none" rtlCol="0">
            <a:spAutoFit/>
          </a:bodyPr>
          <a:lstStyle/>
          <a:p>
            <a:r>
              <a:rPr lang="en-US" sz="1200" b="1" dirty="0" smtClean="0">
                <a:solidFill>
                  <a:schemeClr val="bg2"/>
                </a:solidFill>
              </a:rPr>
              <a:t>G0/0</a:t>
            </a:r>
            <a:endParaRPr lang="en-US" sz="1200" b="1" dirty="0">
              <a:solidFill>
                <a:schemeClr val="bg2"/>
              </a:solidFill>
            </a:endParaRPr>
          </a:p>
        </p:txBody>
      </p:sp>
      <p:sp>
        <p:nvSpPr>
          <p:cNvPr id="93" name="TextBox 92"/>
          <p:cNvSpPr txBox="1"/>
          <p:nvPr/>
        </p:nvSpPr>
        <p:spPr>
          <a:xfrm>
            <a:off x="3105890" y="5192117"/>
            <a:ext cx="518091" cy="276999"/>
          </a:xfrm>
          <a:prstGeom prst="rect">
            <a:avLst/>
          </a:prstGeom>
          <a:noFill/>
        </p:spPr>
        <p:txBody>
          <a:bodyPr wrap="none" rtlCol="0">
            <a:spAutoFit/>
          </a:bodyPr>
          <a:lstStyle/>
          <a:p>
            <a:r>
              <a:rPr lang="en-US" sz="1200" b="1" dirty="0" smtClean="0">
                <a:solidFill>
                  <a:schemeClr val="bg2"/>
                </a:solidFill>
              </a:rPr>
              <a:t>G0/0</a:t>
            </a:r>
            <a:endParaRPr lang="en-US" sz="1200" b="1" dirty="0">
              <a:solidFill>
                <a:schemeClr val="bg2"/>
              </a:solidFill>
            </a:endParaRPr>
          </a:p>
        </p:txBody>
      </p:sp>
      <p:sp>
        <p:nvSpPr>
          <p:cNvPr id="94" name="TextBox 93"/>
          <p:cNvSpPr txBox="1"/>
          <p:nvPr/>
        </p:nvSpPr>
        <p:spPr>
          <a:xfrm>
            <a:off x="5194847" y="3910706"/>
            <a:ext cx="1350627" cy="276999"/>
          </a:xfrm>
          <a:prstGeom prst="rect">
            <a:avLst/>
          </a:prstGeom>
          <a:noFill/>
        </p:spPr>
        <p:txBody>
          <a:bodyPr wrap="square" rtlCol="0">
            <a:spAutoFit/>
          </a:bodyPr>
          <a:lstStyle/>
          <a:p>
            <a:r>
              <a:rPr lang="en-US" sz="1200" b="1" dirty="0" smtClean="0"/>
              <a:t>2001:DB8:1::/64</a:t>
            </a:r>
            <a:endParaRPr lang="en-US" sz="1200" b="1" dirty="0"/>
          </a:p>
        </p:txBody>
      </p:sp>
      <p:sp>
        <p:nvSpPr>
          <p:cNvPr id="95" name="TextBox 94"/>
          <p:cNvSpPr txBox="1"/>
          <p:nvPr/>
        </p:nvSpPr>
        <p:spPr>
          <a:xfrm>
            <a:off x="2585058" y="4248208"/>
            <a:ext cx="1350627" cy="276999"/>
          </a:xfrm>
          <a:prstGeom prst="rect">
            <a:avLst/>
          </a:prstGeom>
          <a:noFill/>
        </p:spPr>
        <p:txBody>
          <a:bodyPr wrap="square" rtlCol="0">
            <a:spAutoFit/>
          </a:bodyPr>
          <a:lstStyle/>
          <a:p>
            <a:r>
              <a:rPr lang="en-US" sz="1200" b="1" dirty="0" smtClean="0"/>
              <a:t>2001:DB8:A::/64</a:t>
            </a:r>
            <a:endParaRPr lang="en-US" sz="1200" b="1" dirty="0"/>
          </a:p>
        </p:txBody>
      </p:sp>
      <p:sp>
        <p:nvSpPr>
          <p:cNvPr id="96" name="TextBox 95"/>
          <p:cNvSpPr txBox="1"/>
          <p:nvPr/>
        </p:nvSpPr>
        <p:spPr>
          <a:xfrm>
            <a:off x="718569" y="4889939"/>
            <a:ext cx="1882018" cy="276999"/>
          </a:xfrm>
          <a:prstGeom prst="rect">
            <a:avLst/>
          </a:prstGeom>
          <a:noFill/>
        </p:spPr>
        <p:txBody>
          <a:bodyPr wrap="square" rtlCol="0">
            <a:spAutoFit/>
          </a:bodyPr>
          <a:lstStyle/>
          <a:p>
            <a:r>
              <a:rPr lang="en-US" sz="1200" b="1" dirty="0" smtClean="0"/>
              <a:t>Lo0 2001:DB8:C::/127</a:t>
            </a:r>
            <a:endParaRPr lang="en-US" sz="1200" b="1" dirty="0"/>
          </a:p>
        </p:txBody>
      </p:sp>
      <p:sp>
        <p:nvSpPr>
          <p:cNvPr id="97" name="TextBox 96"/>
          <p:cNvSpPr txBox="1"/>
          <p:nvPr/>
        </p:nvSpPr>
        <p:spPr>
          <a:xfrm>
            <a:off x="2262520" y="5866176"/>
            <a:ext cx="1925197" cy="276999"/>
          </a:xfrm>
          <a:prstGeom prst="rect">
            <a:avLst/>
          </a:prstGeom>
          <a:noFill/>
        </p:spPr>
        <p:txBody>
          <a:bodyPr wrap="square" rtlCol="0">
            <a:spAutoFit/>
          </a:bodyPr>
          <a:lstStyle/>
          <a:p>
            <a:r>
              <a:rPr lang="en-US" sz="1200" b="1" dirty="0" smtClean="0"/>
              <a:t>Lo0 2001:DB8:B::/127</a:t>
            </a:r>
            <a:endParaRPr lang="en-US" sz="1200" b="1" dirty="0"/>
          </a:p>
        </p:txBody>
      </p:sp>
      <p:sp>
        <p:nvSpPr>
          <p:cNvPr id="98" name="Line 47"/>
          <p:cNvSpPr>
            <a:spLocks noChangeShapeType="1"/>
          </p:cNvSpPr>
          <p:nvPr/>
        </p:nvSpPr>
        <p:spPr bwMode="auto">
          <a:xfrm flipV="1">
            <a:off x="3531765" y="4679877"/>
            <a:ext cx="857289" cy="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pic>
        <p:nvPicPr>
          <p:cNvPr id="99"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29806" y="5399888"/>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0"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61081" y="4423651"/>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1" name="TextBox 100"/>
          <p:cNvSpPr txBox="1"/>
          <p:nvPr/>
        </p:nvSpPr>
        <p:spPr>
          <a:xfrm>
            <a:off x="1979802" y="4457616"/>
            <a:ext cx="518091" cy="276999"/>
          </a:xfrm>
          <a:prstGeom prst="rect">
            <a:avLst/>
          </a:prstGeom>
          <a:noFill/>
        </p:spPr>
        <p:txBody>
          <a:bodyPr wrap="none" rtlCol="0">
            <a:spAutoFit/>
          </a:bodyPr>
          <a:lstStyle/>
          <a:p>
            <a:r>
              <a:rPr lang="en-US" sz="1200" b="1" dirty="0">
                <a:solidFill>
                  <a:schemeClr val="bg2"/>
                </a:solidFill>
              </a:rPr>
              <a:t>G</a:t>
            </a:r>
            <a:r>
              <a:rPr lang="en-US" sz="1200" b="1" dirty="0" smtClean="0">
                <a:solidFill>
                  <a:schemeClr val="bg2"/>
                </a:solidFill>
              </a:rPr>
              <a:t>0/0</a:t>
            </a:r>
            <a:endParaRPr lang="en-US" sz="1200" b="1" dirty="0">
              <a:solidFill>
                <a:schemeClr val="bg2"/>
              </a:solidFill>
            </a:endParaRPr>
          </a:p>
        </p:txBody>
      </p:sp>
      <p:sp>
        <p:nvSpPr>
          <p:cNvPr id="102" name="TextBox 101"/>
          <p:cNvSpPr txBox="1"/>
          <p:nvPr/>
        </p:nvSpPr>
        <p:spPr>
          <a:xfrm>
            <a:off x="4454652" y="4671663"/>
            <a:ext cx="806631" cy="276999"/>
          </a:xfrm>
          <a:prstGeom prst="rect">
            <a:avLst/>
          </a:prstGeom>
          <a:noFill/>
        </p:spPr>
        <p:txBody>
          <a:bodyPr wrap="none" rtlCol="0">
            <a:spAutoFit/>
          </a:bodyPr>
          <a:lstStyle/>
          <a:p>
            <a:r>
              <a:rPr lang="en-US" sz="1200" dirty="0" smtClean="0">
                <a:solidFill>
                  <a:schemeClr val="bg1"/>
                </a:solidFill>
              </a:rPr>
              <a:t>Branch-2</a:t>
            </a:r>
            <a:endParaRPr lang="en-US" sz="1200" dirty="0">
              <a:solidFill>
                <a:schemeClr val="bg1"/>
              </a:solidFill>
            </a:endParaRPr>
          </a:p>
        </p:txBody>
      </p:sp>
      <p:sp>
        <p:nvSpPr>
          <p:cNvPr id="103" name="TextBox 102"/>
          <p:cNvSpPr txBox="1"/>
          <p:nvPr/>
        </p:nvSpPr>
        <p:spPr>
          <a:xfrm>
            <a:off x="2778075" y="5646593"/>
            <a:ext cx="806631" cy="276999"/>
          </a:xfrm>
          <a:prstGeom prst="rect">
            <a:avLst/>
          </a:prstGeom>
          <a:noFill/>
        </p:spPr>
        <p:txBody>
          <a:bodyPr wrap="none" rtlCol="0">
            <a:spAutoFit/>
          </a:bodyPr>
          <a:lstStyle/>
          <a:p>
            <a:r>
              <a:rPr lang="en-US" sz="1200" dirty="0" smtClean="0">
                <a:solidFill>
                  <a:schemeClr val="bg1"/>
                </a:solidFill>
              </a:rPr>
              <a:t>Branch-3</a:t>
            </a:r>
            <a:endParaRPr lang="en-US" sz="1200" dirty="0">
              <a:solidFill>
                <a:schemeClr val="bg1"/>
              </a:solidFill>
            </a:endParaRPr>
          </a:p>
        </p:txBody>
      </p:sp>
      <p:sp>
        <p:nvSpPr>
          <p:cNvPr id="104" name="TextBox 103"/>
          <p:cNvSpPr txBox="1"/>
          <p:nvPr/>
        </p:nvSpPr>
        <p:spPr>
          <a:xfrm>
            <a:off x="1218104" y="4676874"/>
            <a:ext cx="806631" cy="276999"/>
          </a:xfrm>
          <a:prstGeom prst="rect">
            <a:avLst/>
          </a:prstGeom>
          <a:noFill/>
        </p:spPr>
        <p:txBody>
          <a:bodyPr wrap="none" rtlCol="0">
            <a:spAutoFit/>
          </a:bodyPr>
          <a:lstStyle/>
          <a:p>
            <a:r>
              <a:rPr lang="en-US" sz="1200" dirty="0" smtClean="0">
                <a:solidFill>
                  <a:schemeClr val="bg1"/>
                </a:solidFill>
              </a:rPr>
              <a:t>Branch-4</a:t>
            </a:r>
            <a:endParaRPr lang="en-US" sz="1200" dirty="0">
              <a:solidFill>
                <a:schemeClr val="bg1"/>
              </a:solidFill>
            </a:endParaRPr>
          </a:p>
        </p:txBody>
      </p:sp>
    </p:spTree>
    <p:extLst>
      <p:ext uri="{BB962C8B-B14F-4D97-AF65-F5344CB8AC3E}">
        <p14:creationId xmlns:p14="http://schemas.microsoft.com/office/powerpoint/2010/main" val="2447158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523396" y="191218"/>
            <a:ext cx="8112125" cy="1079334"/>
          </a:xfrm>
        </p:spPr>
        <p:txBody>
          <a:bodyPr/>
          <a:lstStyle/>
          <a:p>
            <a:pPr algn="ctr"/>
            <a:r>
              <a:rPr lang="en-US" dirty="0" smtClean="0"/>
              <a:t>OSPFv3 Configuration</a:t>
            </a:r>
            <a:endParaRPr lang="en-US" dirty="0"/>
          </a:p>
        </p:txBody>
      </p:sp>
      <p:sp>
        <p:nvSpPr>
          <p:cNvPr id="48" name="Rectangle 47"/>
          <p:cNvSpPr/>
          <p:nvPr/>
        </p:nvSpPr>
        <p:spPr>
          <a:xfrm>
            <a:off x="577988" y="3644624"/>
            <a:ext cx="8029118" cy="2585323"/>
          </a:xfrm>
          <a:prstGeom prst="rect">
            <a:avLst/>
          </a:prstGeom>
          <a:ln>
            <a:solidFill>
              <a:schemeClr val="tx2"/>
            </a:solidFill>
          </a:ln>
        </p:spPr>
        <p:txBody>
          <a:bodyPr wrap="square">
            <a:spAutoFit/>
          </a:bodyPr>
          <a:lstStyle/>
          <a:p>
            <a:r>
              <a:rPr lang="en-US" dirty="0" smtClean="0">
                <a:solidFill>
                  <a:schemeClr val="bg2"/>
                </a:solidFill>
              </a:rPr>
              <a:t>Branch-2(</a:t>
            </a:r>
            <a:r>
              <a:rPr lang="en-US" dirty="0" err="1" smtClean="0">
                <a:solidFill>
                  <a:schemeClr val="bg2"/>
                </a:solidFill>
              </a:rPr>
              <a:t>config</a:t>
            </a:r>
            <a:r>
              <a:rPr lang="en-US" dirty="0" smtClean="0">
                <a:solidFill>
                  <a:schemeClr val="bg2"/>
                </a:solidFill>
              </a:rPr>
              <a:t>)# ipv6 </a:t>
            </a:r>
            <a:r>
              <a:rPr lang="en-US" dirty="0">
                <a:solidFill>
                  <a:schemeClr val="bg2"/>
                </a:solidFill>
              </a:rPr>
              <a:t>router </a:t>
            </a:r>
            <a:r>
              <a:rPr lang="en-US" dirty="0" err="1">
                <a:solidFill>
                  <a:schemeClr val="bg2"/>
                </a:solidFill>
              </a:rPr>
              <a:t>ospf</a:t>
            </a:r>
            <a:r>
              <a:rPr lang="en-US" dirty="0">
                <a:solidFill>
                  <a:schemeClr val="bg2"/>
                </a:solidFill>
              </a:rPr>
              <a:t> 1</a:t>
            </a:r>
          </a:p>
          <a:p>
            <a:r>
              <a:rPr lang="en-US" dirty="0">
                <a:solidFill>
                  <a:schemeClr val="bg2"/>
                </a:solidFill>
              </a:rPr>
              <a:t>% IPv6 routing not enabled</a:t>
            </a:r>
          </a:p>
          <a:p>
            <a:r>
              <a:rPr lang="en-US" dirty="0" smtClean="0">
                <a:solidFill>
                  <a:schemeClr val="bg2"/>
                </a:solidFill>
              </a:rPr>
              <a:t>Branch-2(</a:t>
            </a:r>
            <a:r>
              <a:rPr lang="en-US" dirty="0" err="1" smtClean="0">
                <a:solidFill>
                  <a:schemeClr val="bg2"/>
                </a:solidFill>
              </a:rPr>
              <a:t>config</a:t>
            </a:r>
            <a:r>
              <a:rPr lang="en-US" dirty="0" smtClean="0">
                <a:solidFill>
                  <a:schemeClr val="bg2"/>
                </a:solidFill>
              </a:rPr>
              <a:t>)# ipv6 unicast-routing</a:t>
            </a:r>
          </a:p>
          <a:p>
            <a:r>
              <a:rPr lang="en-US" dirty="0">
                <a:solidFill>
                  <a:schemeClr val="bg2"/>
                </a:solidFill>
              </a:rPr>
              <a:t>Branch_2(</a:t>
            </a:r>
            <a:r>
              <a:rPr lang="en-US" dirty="0" err="1">
                <a:solidFill>
                  <a:schemeClr val="bg2"/>
                </a:solidFill>
              </a:rPr>
              <a:t>config</a:t>
            </a:r>
            <a:r>
              <a:rPr lang="en-US" dirty="0">
                <a:solidFill>
                  <a:schemeClr val="bg2"/>
                </a:solidFill>
              </a:rPr>
              <a:t>)# ipv6 router </a:t>
            </a:r>
            <a:r>
              <a:rPr lang="en-US" dirty="0" err="1">
                <a:solidFill>
                  <a:schemeClr val="bg2"/>
                </a:solidFill>
              </a:rPr>
              <a:t>ospf</a:t>
            </a:r>
            <a:r>
              <a:rPr lang="en-US" dirty="0">
                <a:solidFill>
                  <a:schemeClr val="bg2"/>
                </a:solidFill>
              </a:rPr>
              <a:t> 1</a:t>
            </a:r>
          </a:p>
          <a:p>
            <a:r>
              <a:rPr lang="en-US" dirty="0">
                <a:solidFill>
                  <a:schemeClr val="bg2"/>
                </a:solidFill>
              </a:rPr>
              <a:t>%OSPFv3-4-NORTRID: OSPFv3 process 1 could not pick a router-</a:t>
            </a:r>
            <a:r>
              <a:rPr lang="en-US" dirty="0" err="1">
                <a:solidFill>
                  <a:schemeClr val="bg2"/>
                </a:solidFill>
              </a:rPr>
              <a:t>id,please</a:t>
            </a:r>
            <a:r>
              <a:rPr lang="en-US" dirty="0">
                <a:solidFill>
                  <a:schemeClr val="bg2"/>
                </a:solidFill>
              </a:rPr>
              <a:t> configure manually</a:t>
            </a:r>
          </a:p>
          <a:p>
            <a:r>
              <a:rPr lang="en-US" dirty="0" smtClean="0">
                <a:solidFill>
                  <a:schemeClr val="bg2"/>
                </a:solidFill>
              </a:rPr>
              <a:t>Branch-2(</a:t>
            </a:r>
            <a:r>
              <a:rPr lang="en-US" dirty="0" err="1" smtClean="0">
                <a:solidFill>
                  <a:schemeClr val="bg2"/>
                </a:solidFill>
              </a:rPr>
              <a:t>config-rtr</a:t>
            </a:r>
            <a:r>
              <a:rPr lang="en-US" dirty="0">
                <a:solidFill>
                  <a:schemeClr val="bg2"/>
                </a:solidFill>
              </a:rPr>
              <a:t>)# router-id 2.2.2.2</a:t>
            </a:r>
          </a:p>
          <a:p>
            <a:r>
              <a:rPr lang="en-US" dirty="0" smtClean="0">
                <a:solidFill>
                  <a:schemeClr val="bg2"/>
                </a:solidFill>
              </a:rPr>
              <a:t>Branch-2(</a:t>
            </a:r>
            <a:r>
              <a:rPr lang="en-US" dirty="0" err="1" smtClean="0">
                <a:solidFill>
                  <a:schemeClr val="bg2"/>
                </a:solidFill>
              </a:rPr>
              <a:t>config-rtr</a:t>
            </a:r>
            <a:r>
              <a:rPr lang="en-US" dirty="0">
                <a:solidFill>
                  <a:schemeClr val="bg2"/>
                </a:solidFill>
              </a:rPr>
              <a:t>)#</a:t>
            </a:r>
          </a:p>
          <a:p>
            <a:endParaRPr lang="en-US" dirty="0">
              <a:solidFill>
                <a:schemeClr val="bg2"/>
              </a:solidFill>
            </a:endParaRPr>
          </a:p>
        </p:txBody>
      </p:sp>
      <p:sp>
        <p:nvSpPr>
          <p:cNvPr id="49" name="Freeform 9"/>
          <p:cNvSpPr>
            <a:spLocks/>
          </p:cNvSpPr>
          <p:nvPr/>
        </p:nvSpPr>
        <p:spPr bwMode="auto">
          <a:xfrm rot="20459742">
            <a:off x="5155966" y="1663274"/>
            <a:ext cx="1990915" cy="172865"/>
          </a:xfrm>
          <a:custGeom>
            <a:avLst/>
            <a:gdLst>
              <a:gd name="T0" fmla="*/ 0 w 2017"/>
              <a:gd name="T1" fmla="*/ 0 h 97"/>
              <a:gd name="T2" fmla="*/ 1008 w 2017"/>
              <a:gd name="T3" fmla="*/ 0 h 97"/>
              <a:gd name="T4" fmla="*/ 912 w 2017"/>
              <a:gd name="T5" fmla="*/ 96 h 97"/>
              <a:gd name="T6" fmla="*/ 2016 w 2017"/>
              <a:gd name="T7" fmla="*/ 96 h 97"/>
            </a:gdLst>
            <a:ahLst/>
            <a:cxnLst>
              <a:cxn ang="0">
                <a:pos x="T0" y="T1"/>
              </a:cxn>
              <a:cxn ang="0">
                <a:pos x="T2" y="T3"/>
              </a:cxn>
              <a:cxn ang="0">
                <a:pos x="T4" y="T5"/>
              </a:cxn>
              <a:cxn ang="0">
                <a:pos x="T6" y="T7"/>
              </a:cxn>
            </a:cxnLst>
            <a:rect l="0" t="0" r="r" b="b"/>
            <a:pathLst>
              <a:path w="2017" h="97">
                <a:moveTo>
                  <a:pt x="0" y="0"/>
                </a:moveTo>
                <a:lnTo>
                  <a:pt x="1008" y="0"/>
                </a:lnTo>
                <a:lnTo>
                  <a:pt x="912" y="96"/>
                </a:lnTo>
                <a:lnTo>
                  <a:pt x="2016" y="96"/>
                </a:lnTo>
              </a:path>
            </a:pathLst>
          </a:custGeom>
          <a:noFill/>
          <a:ln w="25400" cap="rnd" cmpd="sng">
            <a:solidFill>
              <a:srgbClr val="CF0E30"/>
            </a:solidFill>
            <a:prstDash val="solid"/>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solidFill>
                  <a:schemeClr val="accent1"/>
                </a:solidFill>
              </a14:hiddenFill>
            </a:ext>
          </a:extLst>
        </p:spPr>
        <p:txBody>
          <a:bodyPr/>
          <a:lstStyle/>
          <a:p>
            <a:endParaRPr lang="en-US"/>
          </a:p>
        </p:txBody>
      </p:sp>
      <p:sp>
        <p:nvSpPr>
          <p:cNvPr id="50" name="Line 47"/>
          <p:cNvSpPr>
            <a:spLocks noChangeShapeType="1"/>
          </p:cNvSpPr>
          <p:nvPr/>
        </p:nvSpPr>
        <p:spPr bwMode="auto">
          <a:xfrm flipH="1">
            <a:off x="3157870" y="2155588"/>
            <a:ext cx="0" cy="694044"/>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sp>
        <p:nvSpPr>
          <p:cNvPr id="51" name="Line 47"/>
          <p:cNvSpPr>
            <a:spLocks noChangeShapeType="1"/>
          </p:cNvSpPr>
          <p:nvPr/>
        </p:nvSpPr>
        <p:spPr bwMode="auto">
          <a:xfrm flipV="1">
            <a:off x="1996580" y="2129622"/>
            <a:ext cx="947956" cy="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pic>
        <p:nvPicPr>
          <p:cNvPr id="52"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89053" y="1865006"/>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3"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49710" y="1275975"/>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4" name="Picture 4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76088" y="1974544"/>
            <a:ext cx="735013"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5" name="TextBox 54"/>
          <p:cNvSpPr txBox="1"/>
          <p:nvPr/>
        </p:nvSpPr>
        <p:spPr>
          <a:xfrm>
            <a:off x="7124390" y="1539308"/>
            <a:ext cx="806631" cy="276999"/>
          </a:xfrm>
          <a:prstGeom prst="rect">
            <a:avLst/>
          </a:prstGeom>
          <a:noFill/>
        </p:spPr>
        <p:txBody>
          <a:bodyPr wrap="none" rtlCol="0">
            <a:spAutoFit/>
          </a:bodyPr>
          <a:lstStyle/>
          <a:p>
            <a:r>
              <a:rPr lang="en-US" sz="1200" dirty="0" smtClean="0">
                <a:solidFill>
                  <a:schemeClr val="bg1"/>
                </a:solidFill>
              </a:rPr>
              <a:t>Branch-1</a:t>
            </a:r>
            <a:endParaRPr lang="en-US" sz="1200" dirty="0">
              <a:solidFill>
                <a:schemeClr val="bg1"/>
              </a:solidFill>
            </a:endParaRPr>
          </a:p>
        </p:txBody>
      </p:sp>
      <p:sp>
        <p:nvSpPr>
          <p:cNvPr id="56" name="TextBox 55"/>
          <p:cNvSpPr txBox="1"/>
          <p:nvPr/>
        </p:nvSpPr>
        <p:spPr>
          <a:xfrm>
            <a:off x="6504081" y="1322780"/>
            <a:ext cx="628698" cy="276999"/>
          </a:xfrm>
          <a:prstGeom prst="rect">
            <a:avLst/>
          </a:prstGeom>
          <a:noFill/>
        </p:spPr>
        <p:txBody>
          <a:bodyPr wrap="none" rtlCol="0">
            <a:spAutoFit/>
          </a:bodyPr>
          <a:lstStyle/>
          <a:p>
            <a:r>
              <a:rPr lang="en-US" sz="1200" b="1" dirty="0" smtClean="0">
                <a:solidFill>
                  <a:schemeClr val="bg2"/>
                </a:solidFill>
              </a:rPr>
              <a:t>S0/0/0</a:t>
            </a:r>
          </a:p>
        </p:txBody>
      </p:sp>
      <p:sp>
        <p:nvSpPr>
          <p:cNvPr id="57" name="TextBox 56"/>
          <p:cNvSpPr txBox="1"/>
          <p:nvPr/>
        </p:nvSpPr>
        <p:spPr>
          <a:xfrm>
            <a:off x="5203236" y="1903756"/>
            <a:ext cx="628698" cy="276999"/>
          </a:xfrm>
          <a:prstGeom prst="rect">
            <a:avLst/>
          </a:prstGeom>
          <a:noFill/>
        </p:spPr>
        <p:txBody>
          <a:bodyPr wrap="none" rtlCol="0">
            <a:spAutoFit/>
          </a:bodyPr>
          <a:lstStyle/>
          <a:p>
            <a:r>
              <a:rPr lang="en-US" sz="1200" b="1" dirty="0" smtClean="0">
                <a:solidFill>
                  <a:schemeClr val="bg2"/>
                </a:solidFill>
              </a:rPr>
              <a:t>S0/0/1</a:t>
            </a:r>
            <a:endParaRPr lang="en-US" sz="1200" b="1" dirty="0">
              <a:solidFill>
                <a:schemeClr val="bg2"/>
              </a:solidFill>
            </a:endParaRPr>
          </a:p>
        </p:txBody>
      </p:sp>
      <p:sp>
        <p:nvSpPr>
          <p:cNvPr id="58" name="TextBox 57"/>
          <p:cNvSpPr txBox="1"/>
          <p:nvPr/>
        </p:nvSpPr>
        <p:spPr>
          <a:xfrm>
            <a:off x="3952020" y="1919735"/>
            <a:ext cx="518091" cy="276999"/>
          </a:xfrm>
          <a:prstGeom prst="rect">
            <a:avLst/>
          </a:prstGeom>
          <a:noFill/>
        </p:spPr>
        <p:txBody>
          <a:bodyPr wrap="none" rtlCol="0">
            <a:spAutoFit/>
          </a:bodyPr>
          <a:lstStyle/>
          <a:p>
            <a:r>
              <a:rPr lang="en-US" sz="1200" b="1" dirty="0" smtClean="0">
                <a:solidFill>
                  <a:schemeClr val="bg2"/>
                </a:solidFill>
              </a:rPr>
              <a:t>G0/0</a:t>
            </a:r>
            <a:endParaRPr lang="en-US" sz="1200" b="1" dirty="0">
              <a:solidFill>
                <a:schemeClr val="bg2"/>
              </a:solidFill>
            </a:endParaRPr>
          </a:p>
        </p:txBody>
      </p:sp>
      <p:sp>
        <p:nvSpPr>
          <p:cNvPr id="59" name="TextBox 58"/>
          <p:cNvSpPr txBox="1"/>
          <p:nvPr/>
        </p:nvSpPr>
        <p:spPr>
          <a:xfrm>
            <a:off x="3105890" y="2641861"/>
            <a:ext cx="518091" cy="276999"/>
          </a:xfrm>
          <a:prstGeom prst="rect">
            <a:avLst/>
          </a:prstGeom>
          <a:noFill/>
        </p:spPr>
        <p:txBody>
          <a:bodyPr wrap="none" rtlCol="0">
            <a:spAutoFit/>
          </a:bodyPr>
          <a:lstStyle/>
          <a:p>
            <a:r>
              <a:rPr lang="en-US" sz="1200" b="1" dirty="0" smtClean="0">
                <a:solidFill>
                  <a:schemeClr val="bg2"/>
                </a:solidFill>
              </a:rPr>
              <a:t>G0/0</a:t>
            </a:r>
            <a:endParaRPr lang="en-US" sz="1200" b="1" dirty="0">
              <a:solidFill>
                <a:schemeClr val="bg2"/>
              </a:solidFill>
            </a:endParaRPr>
          </a:p>
        </p:txBody>
      </p:sp>
      <p:sp>
        <p:nvSpPr>
          <p:cNvPr id="60" name="TextBox 59"/>
          <p:cNvSpPr txBox="1"/>
          <p:nvPr/>
        </p:nvSpPr>
        <p:spPr>
          <a:xfrm>
            <a:off x="5194847" y="1360450"/>
            <a:ext cx="1350627" cy="276999"/>
          </a:xfrm>
          <a:prstGeom prst="rect">
            <a:avLst/>
          </a:prstGeom>
          <a:noFill/>
        </p:spPr>
        <p:txBody>
          <a:bodyPr wrap="square" rtlCol="0">
            <a:spAutoFit/>
          </a:bodyPr>
          <a:lstStyle/>
          <a:p>
            <a:r>
              <a:rPr lang="en-US" sz="1200" b="1" dirty="0" smtClean="0"/>
              <a:t>2001:DB8:1::/64</a:t>
            </a:r>
            <a:endParaRPr lang="en-US" sz="1200" b="1" dirty="0"/>
          </a:p>
        </p:txBody>
      </p:sp>
      <p:sp>
        <p:nvSpPr>
          <p:cNvPr id="61" name="TextBox 60"/>
          <p:cNvSpPr txBox="1"/>
          <p:nvPr/>
        </p:nvSpPr>
        <p:spPr>
          <a:xfrm>
            <a:off x="2585058" y="1697952"/>
            <a:ext cx="1350627" cy="276999"/>
          </a:xfrm>
          <a:prstGeom prst="rect">
            <a:avLst/>
          </a:prstGeom>
          <a:noFill/>
        </p:spPr>
        <p:txBody>
          <a:bodyPr wrap="square" rtlCol="0">
            <a:spAutoFit/>
          </a:bodyPr>
          <a:lstStyle/>
          <a:p>
            <a:r>
              <a:rPr lang="en-US" sz="1200" b="1" dirty="0" smtClean="0"/>
              <a:t>2001:DB8:A::/64</a:t>
            </a:r>
            <a:endParaRPr lang="en-US" sz="1200" b="1" dirty="0"/>
          </a:p>
        </p:txBody>
      </p:sp>
      <p:sp>
        <p:nvSpPr>
          <p:cNvPr id="62" name="TextBox 61"/>
          <p:cNvSpPr txBox="1"/>
          <p:nvPr/>
        </p:nvSpPr>
        <p:spPr>
          <a:xfrm>
            <a:off x="718569" y="2339683"/>
            <a:ext cx="1882018" cy="276999"/>
          </a:xfrm>
          <a:prstGeom prst="rect">
            <a:avLst/>
          </a:prstGeom>
          <a:noFill/>
        </p:spPr>
        <p:txBody>
          <a:bodyPr wrap="square" rtlCol="0">
            <a:spAutoFit/>
          </a:bodyPr>
          <a:lstStyle/>
          <a:p>
            <a:r>
              <a:rPr lang="en-US" sz="1200" b="1" dirty="0" smtClean="0"/>
              <a:t>Lo0 2001:DB8:C::/127</a:t>
            </a:r>
            <a:endParaRPr lang="en-US" sz="1200" b="1" dirty="0"/>
          </a:p>
        </p:txBody>
      </p:sp>
      <p:sp>
        <p:nvSpPr>
          <p:cNvPr id="63" name="TextBox 62"/>
          <p:cNvSpPr txBox="1"/>
          <p:nvPr/>
        </p:nvSpPr>
        <p:spPr>
          <a:xfrm>
            <a:off x="2262520" y="3315920"/>
            <a:ext cx="1925197" cy="276999"/>
          </a:xfrm>
          <a:prstGeom prst="rect">
            <a:avLst/>
          </a:prstGeom>
          <a:noFill/>
        </p:spPr>
        <p:txBody>
          <a:bodyPr wrap="square" rtlCol="0">
            <a:spAutoFit/>
          </a:bodyPr>
          <a:lstStyle/>
          <a:p>
            <a:r>
              <a:rPr lang="en-US" sz="1200" b="1" dirty="0" smtClean="0"/>
              <a:t>Lo0 2001:DB8:B::/127</a:t>
            </a:r>
            <a:endParaRPr lang="en-US" sz="1200" b="1" dirty="0"/>
          </a:p>
        </p:txBody>
      </p:sp>
      <p:sp>
        <p:nvSpPr>
          <p:cNvPr id="64" name="Line 47"/>
          <p:cNvSpPr>
            <a:spLocks noChangeShapeType="1"/>
          </p:cNvSpPr>
          <p:nvPr/>
        </p:nvSpPr>
        <p:spPr bwMode="auto">
          <a:xfrm flipV="1">
            <a:off x="3531765" y="2129621"/>
            <a:ext cx="857289" cy="0"/>
          </a:xfrm>
          <a:prstGeom prst="line">
            <a:avLst/>
          </a:prstGeom>
          <a:noFill/>
          <a:ln w="25400">
            <a:solidFill>
              <a:srgbClr val="CF0E30"/>
            </a:solidFill>
            <a:round/>
            <a:headEnd type="none" w="sm" len="sm"/>
            <a:tailEnd type="none" w="sm" len="sm"/>
          </a:ln>
          <a:effectLst>
            <a:outerShdw dist="17961" dir="2700000" algn="ctr" rotWithShape="0">
              <a:schemeClr val="tx1"/>
            </a:outerShdw>
          </a:effectLst>
          <a:extLst>
            <a:ext uri="{909E8E84-426E-40DD-AFC4-6F175D3DCCD1}">
              <a14:hiddenFill xmlns:a14="http://schemas.microsoft.com/office/drawing/2010/main">
                <a:noFill/>
              </a14:hiddenFill>
            </a:ext>
          </a:extLst>
        </p:spPr>
        <p:txBody>
          <a:bodyPr wrap="none" anchor="ctr"/>
          <a:lstStyle/>
          <a:p>
            <a:endParaRPr lang="en-US"/>
          </a:p>
        </p:txBody>
      </p:sp>
      <p:pic>
        <p:nvPicPr>
          <p:cNvPr id="65"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29806" y="2849632"/>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6" name="Picture 3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61081" y="1873395"/>
            <a:ext cx="906462"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7" name="TextBox 66"/>
          <p:cNvSpPr txBox="1"/>
          <p:nvPr/>
        </p:nvSpPr>
        <p:spPr>
          <a:xfrm>
            <a:off x="1979802" y="1907360"/>
            <a:ext cx="518091" cy="276999"/>
          </a:xfrm>
          <a:prstGeom prst="rect">
            <a:avLst/>
          </a:prstGeom>
          <a:noFill/>
        </p:spPr>
        <p:txBody>
          <a:bodyPr wrap="none" rtlCol="0">
            <a:spAutoFit/>
          </a:bodyPr>
          <a:lstStyle/>
          <a:p>
            <a:r>
              <a:rPr lang="en-US" sz="1200" b="1" dirty="0">
                <a:solidFill>
                  <a:schemeClr val="bg2"/>
                </a:solidFill>
              </a:rPr>
              <a:t>G</a:t>
            </a:r>
            <a:r>
              <a:rPr lang="en-US" sz="1200" b="1" dirty="0" smtClean="0">
                <a:solidFill>
                  <a:schemeClr val="bg2"/>
                </a:solidFill>
              </a:rPr>
              <a:t>0/0</a:t>
            </a:r>
            <a:endParaRPr lang="en-US" sz="1200" b="1" dirty="0">
              <a:solidFill>
                <a:schemeClr val="bg2"/>
              </a:solidFill>
            </a:endParaRPr>
          </a:p>
        </p:txBody>
      </p:sp>
      <p:sp>
        <p:nvSpPr>
          <p:cNvPr id="68" name="TextBox 67"/>
          <p:cNvSpPr txBox="1"/>
          <p:nvPr/>
        </p:nvSpPr>
        <p:spPr>
          <a:xfrm>
            <a:off x="4454652" y="2121407"/>
            <a:ext cx="806631" cy="276999"/>
          </a:xfrm>
          <a:prstGeom prst="rect">
            <a:avLst/>
          </a:prstGeom>
          <a:noFill/>
        </p:spPr>
        <p:txBody>
          <a:bodyPr wrap="none" rtlCol="0">
            <a:spAutoFit/>
          </a:bodyPr>
          <a:lstStyle/>
          <a:p>
            <a:r>
              <a:rPr lang="en-US" sz="1200" dirty="0" smtClean="0">
                <a:solidFill>
                  <a:schemeClr val="bg1"/>
                </a:solidFill>
              </a:rPr>
              <a:t>Branch-2</a:t>
            </a:r>
            <a:endParaRPr lang="en-US" sz="1200" dirty="0">
              <a:solidFill>
                <a:schemeClr val="bg1"/>
              </a:solidFill>
            </a:endParaRPr>
          </a:p>
        </p:txBody>
      </p:sp>
      <p:sp>
        <p:nvSpPr>
          <p:cNvPr id="69" name="TextBox 68"/>
          <p:cNvSpPr txBox="1"/>
          <p:nvPr/>
        </p:nvSpPr>
        <p:spPr>
          <a:xfrm>
            <a:off x="2778075" y="3096337"/>
            <a:ext cx="806631" cy="276999"/>
          </a:xfrm>
          <a:prstGeom prst="rect">
            <a:avLst/>
          </a:prstGeom>
          <a:noFill/>
        </p:spPr>
        <p:txBody>
          <a:bodyPr wrap="none" rtlCol="0">
            <a:spAutoFit/>
          </a:bodyPr>
          <a:lstStyle/>
          <a:p>
            <a:r>
              <a:rPr lang="en-US" sz="1200" dirty="0" smtClean="0">
                <a:solidFill>
                  <a:schemeClr val="bg1"/>
                </a:solidFill>
              </a:rPr>
              <a:t>Branch-3</a:t>
            </a:r>
            <a:endParaRPr lang="en-US" sz="1200" dirty="0">
              <a:solidFill>
                <a:schemeClr val="bg1"/>
              </a:solidFill>
            </a:endParaRPr>
          </a:p>
        </p:txBody>
      </p:sp>
      <p:sp>
        <p:nvSpPr>
          <p:cNvPr id="70" name="TextBox 69"/>
          <p:cNvSpPr txBox="1"/>
          <p:nvPr/>
        </p:nvSpPr>
        <p:spPr>
          <a:xfrm>
            <a:off x="1218104" y="2126618"/>
            <a:ext cx="806631" cy="276999"/>
          </a:xfrm>
          <a:prstGeom prst="rect">
            <a:avLst/>
          </a:prstGeom>
          <a:noFill/>
        </p:spPr>
        <p:txBody>
          <a:bodyPr wrap="none" rtlCol="0">
            <a:spAutoFit/>
          </a:bodyPr>
          <a:lstStyle/>
          <a:p>
            <a:r>
              <a:rPr lang="en-US" sz="1200" dirty="0" smtClean="0">
                <a:solidFill>
                  <a:schemeClr val="bg1"/>
                </a:solidFill>
              </a:rPr>
              <a:t>Branch-4</a:t>
            </a:r>
            <a:endParaRPr lang="en-US" sz="1200" dirty="0">
              <a:solidFill>
                <a:schemeClr val="bg1"/>
              </a:solidFill>
            </a:endParaRPr>
          </a:p>
        </p:txBody>
      </p:sp>
      <p:sp>
        <p:nvSpPr>
          <p:cNvPr id="27" name="Rounded Rectangle 26"/>
          <p:cNvSpPr/>
          <p:nvPr/>
        </p:nvSpPr>
        <p:spPr>
          <a:xfrm>
            <a:off x="655677" y="4219662"/>
            <a:ext cx="3892317" cy="293616"/>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28" name="Rounded Rectangle 27"/>
          <p:cNvSpPr/>
          <p:nvPr/>
        </p:nvSpPr>
        <p:spPr>
          <a:xfrm>
            <a:off x="654428" y="4773335"/>
            <a:ext cx="7793286" cy="553674"/>
          </a:xfrm>
          <a:prstGeom prst="roundRect">
            <a:avLst/>
          </a:prstGeom>
          <a:solidFill>
            <a:schemeClr val="tx2"/>
          </a:solidFill>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p:txBody>
      </p:sp>
      <p:sp>
        <p:nvSpPr>
          <p:cNvPr id="29" name="TextBox 28"/>
          <p:cNvSpPr txBox="1"/>
          <p:nvPr/>
        </p:nvSpPr>
        <p:spPr>
          <a:xfrm>
            <a:off x="6972181" y="1809375"/>
            <a:ext cx="1061519" cy="276999"/>
          </a:xfrm>
          <a:prstGeom prst="rect">
            <a:avLst/>
          </a:prstGeom>
          <a:noFill/>
        </p:spPr>
        <p:txBody>
          <a:bodyPr wrap="square" rtlCol="0">
            <a:spAutoFit/>
          </a:bodyPr>
          <a:lstStyle/>
          <a:p>
            <a:r>
              <a:rPr lang="en-US" sz="1200" b="1" dirty="0" smtClean="0">
                <a:solidFill>
                  <a:schemeClr val="bg2"/>
                </a:solidFill>
              </a:rPr>
              <a:t>RID: 1.1.1.1</a:t>
            </a:r>
            <a:endParaRPr lang="en-US" sz="1200" b="1" dirty="0">
              <a:solidFill>
                <a:schemeClr val="bg2"/>
              </a:solidFill>
            </a:endParaRPr>
          </a:p>
        </p:txBody>
      </p:sp>
      <p:sp>
        <p:nvSpPr>
          <p:cNvPr id="30" name="TextBox 29"/>
          <p:cNvSpPr txBox="1"/>
          <p:nvPr/>
        </p:nvSpPr>
        <p:spPr>
          <a:xfrm>
            <a:off x="4377316" y="2398406"/>
            <a:ext cx="1061519" cy="276999"/>
          </a:xfrm>
          <a:prstGeom prst="rect">
            <a:avLst/>
          </a:prstGeom>
          <a:noFill/>
        </p:spPr>
        <p:txBody>
          <a:bodyPr wrap="square" rtlCol="0">
            <a:spAutoFit/>
          </a:bodyPr>
          <a:lstStyle/>
          <a:p>
            <a:r>
              <a:rPr lang="en-US" sz="1200" b="1" dirty="0" smtClean="0">
                <a:solidFill>
                  <a:schemeClr val="bg2"/>
                </a:solidFill>
              </a:rPr>
              <a:t>RID: 2.2.2.2</a:t>
            </a:r>
            <a:endParaRPr lang="en-US" sz="1200" b="1" dirty="0">
              <a:solidFill>
                <a:schemeClr val="bg2"/>
              </a:solidFill>
            </a:endParaRPr>
          </a:p>
        </p:txBody>
      </p:sp>
    </p:spTree>
    <p:extLst>
      <p:ext uri="{BB962C8B-B14F-4D97-AF65-F5344CB8AC3E}">
        <p14:creationId xmlns:p14="http://schemas.microsoft.com/office/powerpoint/2010/main" val="1756842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NetAcad_White_PPT_Template 05Oct12">
  <a:themeElements>
    <a:clrScheme name="Cisco NetAcad">
      <a:dk1>
        <a:srgbClr val="2AA7DF"/>
      </a:dk1>
      <a:lt1>
        <a:srgbClr val="FFFFFF"/>
      </a:lt1>
      <a:dk2>
        <a:srgbClr val="6B308E"/>
      </a:dk2>
      <a:lt2>
        <a:srgbClr val="000000"/>
      </a:lt2>
      <a:accent1>
        <a:srgbClr val="00938E"/>
      </a:accent1>
      <a:accent2>
        <a:srgbClr val="3EB549"/>
      </a:accent2>
      <a:accent3>
        <a:srgbClr val="D81673"/>
      </a:accent3>
      <a:accent4>
        <a:srgbClr val="234493"/>
      </a:accent4>
      <a:accent5>
        <a:srgbClr val="ED2D28"/>
      </a:accent5>
      <a:accent6>
        <a:srgbClr val="F68B21"/>
      </a:accent6>
      <a:hlink>
        <a:srgbClr val="2AA7DF"/>
      </a:hlink>
      <a:folHlink>
        <a:srgbClr val="ACB2C2"/>
      </a:folHlink>
    </a:clrScheme>
    <a:fontScheme name="Cisco 2010_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effectLst/>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NetAcad_White_PPT_Template 05Oct12</Template>
  <TotalTime>974</TotalTime>
  <Words>2751</Words>
  <Application>Microsoft Office PowerPoint</Application>
  <PresentationFormat>On-screen Show (4:3)</PresentationFormat>
  <Paragraphs>404</Paragraphs>
  <Slides>22</Slides>
  <Notes>17</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NetAcad_White_PPT_Template 05Oct12</vt:lpstr>
      <vt:lpstr>OSPFv3</vt:lpstr>
      <vt:lpstr>How Does OSPF Work?</vt:lpstr>
      <vt:lpstr>OSPFv2</vt:lpstr>
      <vt:lpstr>Link-state Advertisements</vt:lpstr>
      <vt:lpstr>New Link-State Advertisements </vt:lpstr>
      <vt:lpstr>LSA Type 8 (Link LSA)</vt:lpstr>
      <vt:lpstr>Configuration Requirements</vt:lpstr>
      <vt:lpstr>OSPFv3 Configuration</vt:lpstr>
      <vt:lpstr>OSPFv3 Configuration</vt:lpstr>
      <vt:lpstr>OSPFv3 Configuration</vt:lpstr>
      <vt:lpstr>Configuration Example</vt:lpstr>
      <vt:lpstr>Passive Interface</vt:lpstr>
      <vt:lpstr>Passive Interface</vt:lpstr>
      <vt:lpstr>OSPFv3 Verification</vt:lpstr>
      <vt:lpstr>OSPFv3 Verification</vt:lpstr>
      <vt:lpstr>OSPFv3 Verification</vt:lpstr>
      <vt:lpstr>Multi-area OSPFv3</vt:lpstr>
      <vt:lpstr>Multi-area OSPFv3</vt:lpstr>
      <vt:lpstr>OSPF Router Types</vt:lpstr>
      <vt:lpstr>OSPFv3 Multi-area Configuration</vt:lpstr>
      <vt:lpstr>OSPFv3 Multi-area Verification</vt:lpstr>
      <vt:lpstr>PowerPoint Presentation</vt:lpstr>
    </vt:vector>
  </TitlesOfParts>
  <Company>Cisco Systems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 Relevant,  Surprising and Fresh: Cisco Brand</dc:title>
  <dc:creator>Melissa Gabriel</dc:creator>
  <cp:lastModifiedBy>Cisco</cp:lastModifiedBy>
  <cp:revision>84</cp:revision>
  <cp:lastPrinted>2013-07-26T17:11:30Z</cp:lastPrinted>
  <dcterms:created xsi:type="dcterms:W3CDTF">2012-10-09T16:58:47Z</dcterms:created>
  <dcterms:modified xsi:type="dcterms:W3CDTF">2013-08-08T21:45:35Z</dcterms:modified>
</cp:coreProperties>
</file>