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7" r:id="rId1"/>
  </p:sldMasterIdLst>
  <p:notesMasterIdLst>
    <p:notesMasterId r:id="rId20"/>
  </p:notesMasterIdLst>
  <p:sldIdLst>
    <p:sldId id="306" r:id="rId2"/>
    <p:sldId id="267" r:id="rId3"/>
    <p:sldId id="308" r:id="rId4"/>
    <p:sldId id="309" r:id="rId5"/>
    <p:sldId id="310" r:id="rId6"/>
    <p:sldId id="311" r:id="rId7"/>
    <p:sldId id="315" r:id="rId8"/>
    <p:sldId id="319" r:id="rId9"/>
    <p:sldId id="316" r:id="rId10"/>
    <p:sldId id="314" r:id="rId11"/>
    <p:sldId id="318" r:id="rId12"/>
    <p:sldId id="327" r:id="rId13"/>
    <p:sldId id="328" r:id="rId14"/>
    <p:sldId id="320" r:id="rId15"/>
    <p:sldId id="312" r:id="rId16"/>
    <p:sldId id="321" r:id="rId17"/>
    <p:sldId id="322" r:id="rId18"/>
    <p:sldId id="303" r:id="rId19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B6B"/>
    <a:srgbClr val="264DAE"/>
    <a:srgbClr val="4ADAD7"/>
    <a:srgbClr val="8A8A8A"/>
    <a:srgbClr val="90A3A6"/>
    <a:srgbClr val="435153"/>
    <a:srgbClr val="EDDFF5"/>
    <a:srgbClr val="493B93"/>
    <a:srgbClr val="808080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1681" autoAdjust="0"/>
  </p:normalViewPr>
  <p:slideViewPr>
    <p:cSldViewPr snapToGrid="0">
      <p:cViewPr>
        <p:scale>
          <a:sx n="100" d="100"/>
          <a:sy n="100" d="100"/>
        </p:scale>
        <p:origin x="-3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D33006-993C-46CE-BE81-A42F2D8A6269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2CD79-D36A-4E01-AE1C-064887FE95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272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Configuration parameters to</a:t>
            </a:r>
            <a:r>
              <a:rPr lang="en-US" baseline="0" dirty="0" smtClean="0"/>
              <a:t> configure a router as a DHCP server.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2CD79-D36A-4E01-AE1C-064887FE954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068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Configuration</a:t>
            </a:r>
            <a:r>
              <a:rPr lang="en-US" baseline="0" dirty="0" smtClean="0"/>
              <a:t> to allow a router to act as a DHCP client.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2CD79-D36A-4E01-AE1C-064887FE954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97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show</a:t>
            </a:r>
            <a:r>
              <a:rPr lang="en-US" b="1" baseline="0" dirty="0" smtClean="0"/>
              <a:t> ipv6 </a:t>
            </a:r>
            <a:r>
              <a:rPr lang="en-US" b="1" baseline="0" dirty="0" err="1" smtClean="0"/>
              <a:t>dhcp</a:t>
            </a:r>
            <a:r>
              <a:rPr lang="en-US" b="1" baseline="0" dirty="0" smtClean="0"/>
              <a:t> interface</a:t>
            </a:r>
            <a:r>
              <a:rPr lang="en-US" b="0" baseline="0" dirty="0" smtClean="0"/>
              <a:t> command displays the interfaces that were configured via DHCP. It also displays the link-local address of the DHCP server.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2CD79-D36A-4E01-AE1C-064887FE954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159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 smtClean="0"/>
              <a:t>Using the same topology, we will configure stateless DHCP servers and clients.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2CD79-D36A-4E01-AE1C-064887FE954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1664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CA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show ipv6 interface </a:t>
            </a:r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command shows that the router has “Stateless address </a:t>
            </a:r>
            <a:r>
              <a:rPr lang="en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autoconfig</a:t>
            </a:r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enabled” and has an IPv6 global unicast address (2001:DB8:ACAD:1::2)</a:t>
            </a:r>
            <a:r>
              <a:rPr lang="en-CA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displays the subnet address (2001:DB8:ACAD:1::/64) as well</a:t>
            </a:r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 IPv6 global unicast address was created using SLAAC which includes the prefix contained in the RA message. The Interface ID was generated using EUI-64 which is displayed to the right of the subnet</a:t>
            </a:r>
            <a:r>
              <a:rPr lang="en-CA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address. The Duplicate Address Detection (DAD) is used to verify no one else on the network is using the address that you created.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2CD79-D36A-4E01-AE1C-064887FE954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652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6"/>
            <a:ext cx="3657600" cy="384721"/>
          </a:xfrm>
        </p:spPr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/>
            </a:pPr>
            <a:r>
              <a:rPr lang="en-US" dirty="0" smtClean="0"/>
              <a:t>Speaker Name</a:t>
            </a:r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lang="en-US" sz="54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pic>
        <p:nvPicPr>
          <p:cNvPr id="44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12068" y="330200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862154"/>
            <a:ext cx="3657600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2" y="5231003"/>
            <a:ext cx="3657600" cy="297004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with 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9713" y="1339745"/>
            <a:ext cx="4103687" cy="4965700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rgbClr val="435153"/>
                </a:solidFill>
                <a:latin typeface="+mj-lt"/>
              </a:defRPr>
            </a:lvl2pPr>
            <a:lvl3pPr>
              <a:defRPr>
                <a:solidFill>
                  <a:srgbClr val="435153"/>
                </a:solidFill>
                <a:latin typeface="+mj-lt"/>
              </a:defRPr>
            </a:lvl3pPr>
            <a:lvl4pPr>
              <a:defRPr>
                <a:solidFill>
                  <a:srgbClr val="435153"/>
                </a:solidFill>
                <a:latin typeface="+mj-lt"/>
              </a:defRPr>
            </a:lvl4pPr>
            <a:lvl5pPr>
              <a:defRPr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Rounded Rectangle 9"/>
          <p:cNvSpPr/>
          <p:nvPr userDrawn="1"/>
        </p:nvSpPr>
        <p:spPr>
          <a:xfrm>
            <a:off x="4984231" y="1416140"/>
            <a:ext cx="3759720" cy="459903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tx1">
                  <a:lumMod val="20000"/>
                  <a:lumOff val="80000"/>
                </a:schemeClr>
              </a:gs>
              <a:gs pos="47000">
                <a:schemeClr val="bg1"/>
              </a:gs>
              <a:gs pos="100000">
                <a:srgbClr val="EDDFF5"/>
              </a:gs>
            </a:gsLst>
            <a:lin ang="2700000" scaled="1"/>
            <a:tileRect/>
          </a:gra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5221224" y="1747683"/>
            <a:ext cx="3236976" cy="1900292"/>
          </a:xfrm>
        </p:spPr>
        <p:txBody>
          <a:bodyPr/>
          <a:lstStyle>
            <a:lvl1pPr marL="114300" indent="-114300">
              <a:buFontTx/>
              <a:buNone/>
              <a:defRPr sz="20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5310124" y="4876800"/>
            <a:ext cx="3044497" cy="326243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990141" y="1335313"/>
            <a:ext cx="1" cy="4760687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3259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2-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301752"/>
            <a:ext cx="4123944" cy="838200"/>
          </a:xfrm>
        </p:spPr>
        <p:txBody>
          <a:bodyPr vert="horz" lIns="82296" tIns="45720" rIns="82296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Two Column</a:t>
            </a:r>
            <a:br>
              <a:rPr lang="en-US" dirty="0" smtClean="0"/>
            </a:br>
            <a:r>
              <a:rPr lang="en-US" dirty="0" smtClean="0"/>
              <a:t>Title Left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219455" y="1600200"/>
            <a:ext cx="4142232" cy="4526280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  <a:lvl2pPr marL="406400" indent="0">
              <a:buClr>
                <a:schemeClr val="accent5"/>
              </a:buClr>
              <a:buFontTx/>
              <a:buNone/>
              <a:tabLst/>
              <a:defRPr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</a:t>
            </a:r>
            <a:br>
              <a:rPr lang="en-US" dirty="0" smtClean="0"/>
            </a:br>
            <a:r>
              <a:rPr lang="en-US" dirty="0" smtClean="0"/>
              <a:t>do not italicize; use yellow on the </a:t>
            </a:r>
            <a:br>
              <a:rPr lang="en-US" dirty="0" smtClean="0"/>
            </a:br>
            <a:r>
              <a:rPr lang="en-US" dirty="0" smtClean="0"/>
              <a:t>black template and red for the white template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4818888" y="1600200"/>
            <a:ext cx="4005072" cy="452628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1"/>
                </a:solidFill>
                <a:latin typeface="+mj-lt"/>
              </a:defRPr>
            </a:lvl1pPr>
            <a:lvl2pPr marL="406400" indent="0">
              <a:buClr>
                <a:schemeClr val="accent1">
                  <a:lumMod val="40000"/>
                  <a:lumOff val="60000"/>
                </a:schemeClr>
              </a:buClr>
              <a:buFont typeface="Arial" pitchFamily="34" charset="0"/>
              <a:buNone/>
              <a:defRPr>
                <a:solidFill>
                  <a:schemeClr val="tx1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do not italicize; use yellow on the black template and red for the white template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4818887" y="301752"/>
            <a:ext cx="3951308" cy="8382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600" b="0" i="0" u="none" strike="noStrike" kern="1200" cap="none" spc="0" normalizeH="0" baseline="0" noProof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Two Column</a:t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Title Right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gradFill flip="none" rotWithShape="1">
                <a:gsLst>
                  <a:gs pos="16000">
                    <a:schemeClr val="tx2"/>
                  </a:gs>
                  <a:gs pos="100000">
                    <a:srgbClr val="28A7DF"/>
                  </a:gs>
                </a:gsLst>
                <a:lin ang="1800000" scaled="0"/>
                <a:tileRect/>
              </a:gra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486587" y="777667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3-Column Layout No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244475" y="1866900"/>
            <a:ext cx="2622550" cy="4391025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3292474" y="1866900"/>
            <a:ext cx="2593975" cy="4362450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6275388" y="1866900"/>
            <a:ext cx="2633662" cy="4333875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1" name="Text Placeholder 20"/>
          <p:cNvSpPr>
            <a:spLocks noGrp="1" noChangeAspect="1"/>
          </p:cNvSpPr>
          <p:nvPr>
            <p:ph type="body" sz="quarter" idx="17"/>
          </p:nvPr>
        </p:nvSpPr>
        <p:spPr>
          <a:xfrm>
            <a:off x="219456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3255264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24" name="Text Placeholder 20"/>
          <p:cNvSpPr>
            <a:spLocks noGrp="1" noChangeAspect="1"/>
          </p:cNvSpPr>
          <p:nvPr>
            <p:ph type="body" sz="quarter" idx="19"/>
          </p:nvPr>
        </p:nvSpPr>
        <p:spPr>
          <a:xfrm>
            <a:off x="6247902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082817" y="869003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6083084" y="869003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/>
          <p:cNvSpPr>
            <a:spLocks noGrp="1"/>
          </p:cNvSpPr>
          <p:nvPr>
            <p:ph type="title" hasCustomPrompt="1"/>
          </p:nvPr>
        </p:nvSpPr>
        <p:spPr>
          <a:xfrm>
            <a:off x="246972" y="439710"/>
            <a:ext cx="8567244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6" name="Chart Placeholder 35"/>
          <p:cNvSpPr>
            <a:spLocks noGrp="1"/>
          </p:cNvSpPr>
          <p:nvPr>
            <p:ph type="chart" sz="quarter" idx="10"/>
          </p:nvPr>
        </p:nvSpPr>
        <p:spPr>
          <a:xfrm>
            <a:off x="359764" y="1476375"/>
            <a:ext cx="8439461" cy="4305300"/>
          </a:xfrm>
        </p:spPr>
        <p:txBody>
          <a:bodyPr anchor="ctr" anchorCtr="1"/>
          <a:lstStyle>
            <a:lvl1pPr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49466" y="6062114"/>
            <a:ext cx="7461250" cy="276999"/>
          </a:xfrm>
        </p:spPr>
        <p:txBody>
          <a:bodyPr wrap="square" anchor="b" anchorCtr="0">
            <a:spAutoFit/>
          </a:bodyPr>
          <a:lstStyle>
            <a:lvl1pPr algn="l" defTabSz="804863">
              <a:lnSpc>
                <a:spcPct val="100000"/>
              </a:lnSpc>
              <a:spcBef>
                <a:spcPct val="50000"/>
              </a:spcBef>
              <a:buNone/>
              <a:defRPr sz="1200">
                <a:solidFill>
                  <a:srgbClr val="435153"/>
                </a:solidFill>
                <a:latin typeface="+mj-lt"/>
              </a:defRPr>
            </a:lvl1pPr>
            <a:lvl2pPr>
              <a:buFont typeface="Arial" pitchFamily="34" charset="0"/>
              <a:buNone/>
              <a:defRPr sz="1400"/>
            </a:lvl2pPr>
            <a:lvl3pPr>
              <a:buFont typeface="Arial" pitchFamily="34" charset="0"/>
              <a:buNone/>
              <a:defRPr sz="1400"/>
            </a:lvl3pPr>
            <a:lvl4pPr>
              <a:buFont typeface="Arial" pitchFamily="34" charset="0"/>
              <a:buNone/>
              <a:defRPr sz="1400"/>
            </a:lvl4pPr>
            <a:lvl5pPr>
              <a:buFont typeface="Arial" pitchFamily="34" charset="0"/>
              <a:buNone/>
              <a:defRPr sz="1400"/>
            </a:lvl5pPr>
          </a:lstStyle>
          <a:p>
            <a:pPr lvl="0"/>
            <a:r>
              <a:rPr lang="en-US" dirty="0" smtClean="0"/>
              <a:t>Source: Placeholder for Notes Is 12 Points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_photo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4"/>
            <a:ext cx="8558698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46888" y="1600200"/>
            <a:ext cx="4005072" cy="3749040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sz="2400" baseline="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Simple text goes here and can wrap to accommodate more lines of information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4873752" y="1947672"/>
            <a:ext cx="3429000" cy="2990088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4"/>
            <a:ext cx="8558698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3776" y="5852160"/>
            <a:ext cx="8112126" cy="384175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9456" y="649224"/>
            <a:ext cx="8112125" cy="4480560"/>
          </a:xfrm>
        </p:spPr>
        <p:txBody>
          <a:bodyPr/>
          <a:lstStyle>
            <a:lvl1pPr marL="236538" indent="-236538" algn="l" defTabSz="914400" rtl="0" eaLnBrk="1" latinLnBrk="0" hangingPunct="1">
              <a:lnSpc>
                <a:spcPts val="52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None/>
              <a:defRPr kumimoji="0" lang="en-US" sz="54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“Format large quotes using this slide layout. Be sure to cite your source below.”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7744" y="484632"/>
            <a:ext cx="8755128" cy="4372131"/>
          </a:xfrm>
        </p:spPr>
        <p:txBody>
          <a:bodyPr anchor="b" anchorCtr="0"/>
          <a:lstStyle>
            <a:lvl1pPr marL="228600" indent="-228600">
              <a:buFont typeface="Arial" pitchFamily="34" charset="0"/>
              <a:buChar char="“"/>
              <a:defRPr sz="6000" spc="-2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Format large quotes using this slide layout. Be sure to cite your source below.”</a:t>
            </a:r>
            <a:endParaRPr lang="en-US" dirty="0"/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0248" y="5358903"/>
            <a:ext cx="8574685" cy="61436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4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21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tel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1918741"/>
            <a:ext cx="4117446" cy="3020518"/>
          </a:xfrm>
        </p:spPr>
        <p:txBody>
          <a:bodyPr vert="horz" lIns="82296" tIns="45720" rIns="82296" bIns="4572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kumimoji="0" lang="en-US" sz="54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Telling Shared Experiences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922519" y="777667"/>
            <a:ext cx="3895344" cy="5287676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+mn-cs"/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marL="0" lv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rgbClr val="435153"/>
              </a:buClr>
              <a:buFont typeface="Arial" pitchFamily="34" charset="0"/>
              <a:buNone/>
            </a:pPr>
            <a:r>
              <a:rPr lang="en-US" dirty="0" smtClean="0"/>
              <a:t>Tell your story here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486587" y="777667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1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1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2" y="4464066"/>
            <a:ext cx="3657600" cy="384721"/>
          </a:xfrm>
        </p:spPr>
        <p:txBody>
          <a:bodyPr>
            <a:spAutoFit/>
          </a:bodyPr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/>
            </a:pPr>
            <a:r>
              <a:rPr lang="en-US" dirty="0" smtClean="0"/>
              <a:t>Speaker Name</a:t>
            </a:r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lang="en-US" sz="54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pic>
        <p:nvPicPr>
          <p:cNvPr id="44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12068" y="330200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862154"/>
            <a:ext cx="3657600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2" y="5231003"/>
            <a:ext cx="3657600" cy="297004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47723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m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279392"/>
            <a:ext cx="4684867" cy="38417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ct val="2000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kumimoji="0" lang="en-US" sz="2000" b="0" i="0" u="none" strike="noStrike" kern="1200" cap="none" spc="0" normalizeH="0" baseline="0" dirty="0">
                <a:ln>
                  <a:noFill/>
                </a:ln>
                <a:solidFill>
                  <a:srgbClr val="493B93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08693" y="3282696"/>
            <a:ext cx="4712557" cy="1022350"/>
          </a:xfrm>
        </p:spPr>
        <p:txBody>
          <a:bodyPr vert="horz" lIns="82296" tIns="45720" rIns="82296" bIns="4572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Demo Title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0" hasCustomPrompt="1"/>
          </p:nvPr>
        </p:nvSpPr>
        <p:spPr>
          <a:xfrm>
            <a:off x="5540375" y="1917700"/>
            <a:ext cx="2676525" cy="2889250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ngle 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1891875" y="795528"/>
            <a:ext cx="5349240" cy="400507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1891874" y="4794352"/>
            <a:ext cx="5347552" cy="99637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1900238" y="795528"/>
            <a:ext cx="5329238" cy="400507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065871" y="4873438"/>
            <a:ext cx="5074070" cy="838200"/>
          </a:xfrm>
        </p:spPr>
        <p:txBody>
          <a:bodyPr anchor="ctr"/>
          <a:lstStyle>
            <a:lvl1pPr>
              <a:defRPr sz="26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mall photo_top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338328" y="310896"/>
            <a:ext cx="3273552" cy="2459736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38328" y="310896"/>
            <a:ext cx="3273552" cy="2459736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229703" y="3429000"/>
            <a:ext cx="7009298" cy="1421928"/>
          </a:xfrm>
        </p:spPr>
        <p:txBody>
          <a:bodyPr anchor="t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Large photo </a:t>
            </a:r>
            <a:br>
              <a:rPr lang="en-US" dirty="0" smtClean="0"/>
            </a:br>
            <a:r>
              <a:rPr lang="en-US" dirty="0" smtClean="0"/>
              <a:t>caption here.</a:t>
            </a:r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rtrait photo_righ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0" name="Rectangle 39"/>
          <p:cNvSpPr/>
          <p:nvPr/>
        </p:nvSpPr>
        <p:spPr>
          <a:xfrm>
            <a:off x="4992624" y="859536"/>
            <a:ext cx="3630168" cy="5029200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4992624" y="859536"/>
            <a:ext cx="3630168" cy="5029200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29703" y="728972"/>
            <a:ext cx="4349918" cy="1089529"/>
          </a:xfrm>
        </p:spPr>
        <p:txBody>
          <a:bodyPr anchor="t">
            <a:spAutoFit/>
          </a:bodyPr>
          <a:lstStyle>
            <a:lvl1pPr>
              <a:lnSpc>
                <a:spcPct val="90000"/>
              </a:lnSpc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ultipl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Rectangle 47"/>
          <p:cNvSpPr/>
          <p:nvPr/>
        </p:nvSpPr>
        <p:spPr>
          <a:xfrm>
            <a:off x="3668713" y="311149"/>
            <a:ext cx="3268136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49" name="Picture Placeholder 25"/>
          <p:cNvSpPr>
            <a:spLocks noGrp="1"/>
          </p:cNvSpPr>
          <p:nvPr>
            <p:ph type="pic" sz="quarter" idx="11" hasCustomPrompt="1"/>
          </p:nvPr>
        </p:nvSpPr>
        <p:spPr>
          <a:xfrm>
            <a:off x="3668989" y="311149"/>
            <a:ext cx="3267861" cy="266065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34963" y="311149"/>
            <a:ext cx="3258612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20824" y="311149"/>
            <a:ext cx="3272751" cy="266065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7011988" y="311149"/>
            <a:ext cx="1806574" cy="1308101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1" name="Picture Placeholder 25"/>
          <p:cNvSpPr>
            <a:spLocks noGrp="1"/>
          </p:cNvSpPr>
          <p:nvPr>
            <p:ph type="pic" sz="quarter" idx="12" hasCustomPrompt="1"/>
          </p:nvPr>
        </p:nvSpPr>
        <p:spPr>
          <a:xfrm>
            <a:off x="7011988" y="311149"/>
            <a:ext cx="1806573" cy="1308101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334963" y="3028951"/>
            <a:ext cx="2501965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3" name="Picture Placeholder 25"/>
          <p:cNvSpPr>
            <a:spLocks noGrp="1"/>
          </p:cNvSpPr>
          <p:nvPr>
            <p:ph type="pic" sz="quarter" idx="13" hasCustomPrompt="1"/>
          </p:nvPr>
        </p:nvSpPr>
        <p:spPr>
          <a:xfrm>
            <a:off x="320824" y="3028951"/>
            <a:ext cx="2516104" cy="3458934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2911476" y="3028951"/>
            <a:ext cx="4025374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5" name="Picture Placeholder 25"/>
          <p:cNvSpPr>
            <a:spLocks noGrp="1"/>
          </p:cNvSpPr>
          <p:nvPr>
            <p:ph type="pic" sz="quarter" idx="14" hasCustomPrompt="1"/>
          </p:nvPr>
        </p:nvSpPr>
        <p:spPr>
          <a:xfrm>
            <a:off x="2908334" y="3028951"/>
            <a:ext cx="4028516" cy="3458934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7011988" y="1683657"/>
            <a:ext cx="1806574" cy="3442153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7" name="Picture Placeholder 25"/>
          <p:cNvSpPr>
            <a:spLocks noGrp="1"/>
          </p:cNvSpPr>
          <p:nvPr>
            <p:ph type="pic" sz="quarter" idx="15" hasCustomPrompt="1"/>
          </p:nvPr>
        </p:nvSpPr>
        <p:spPr>
          <a:xfrm>
            <a:off x="7011988" y="1676400"/>
            <a:ext cx="1806573" cy="3449410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7011988" y="5182960"/>
            <a:ext cx="1806574" cy="1304925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9" name="Picture Placeholder 25"/>
          <p:cNvSpPr>
            <a:spLocks noGrp="1"/>
          </p:cNvSpPr>
          <p:nvPr>
            <p:ph type="pic" sz="quarter" idx="16" hasCustomPrompt="1"/>
          </p:nvPr>
        </p:nvSpPr>
        <p:spPr>
          <a:xfrm>
            <a:off x="7011988" y="5182960"/>
            <a:ext cx="1806573" cy="1304925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18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rge photo with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8328" y="310896"/>
            <a:ext cx="8476488" cy="607539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333375" y="339924"/>
            <a:ext cx="8474869" cy="6054185"/>
          </a:xfrm>
          <a:ln>
            <a:solidFill>
              <a:srgbClr val="FFFFFF"/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baseline="0" dirty="0">
                <a:solidFill>
                  <a:srgbClr val="546568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Photo placeholder</a:t>
            </a:r>
            <a:endParaRPr lang="en-US" dirty="0"/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10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-91440" y="-91440"/>
            <a:ext cx="9326880" cy="7040880"/>
          </a:xfrm>
        </p:spPr>
        <p:txBody>
          <a:bodyPr anchor="ctr" anchorCtr="1">
            <a:noAutofit/>
          </a:bodyPr>
          <a:lstStyle>
            <a:lvl1pPr algn="ctr"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Full bleed image placeholder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tandar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Media Placeholder 20"/>
          <p:cNvSpPr>
            <a:spLocks noGrp="1"/>
          </p:cNvSpPr>
          <p:nvPr>
            <p:ph type="media" sz="quarter" idx="10" hasCustomPrompt="1"/>
          </p:nvPr>
        </p:nvSpPr>
        <p:spPr>
          <a:xfrm>
            <a:off x="2642616" y="777240"/>
            <a:ext cx="5897880" cy="4425696"/>
          </a:xfrm>
          <a:solidFill>
            <a:srgbClr val="000000"/>
          </a:solidFill>
          <a:ln>
            <a:noFill/>
          </a:ln>
          <a:effectLst>
            <a:innerShdw blurRad="419100">
              <a:prstClr val="black">
                <a:alpha val="47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800" kern="1200">
                <a:solidFill>
                  <a:schemeClr val="lt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icon to add video</a:t>
            </a:r>
            <a:endParaRPr lang="en-US" dirty="0"/>
          </a:p>
        </p:txBody>
      </p:sp>
      <p:pic>
        <p:nvPicPr>
          <p:cNvPr id="23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148" y="6042098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_gradi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236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6"/>
            <a:ext cx="8110728" cy="384175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normAutofit/>
          </a:bodyPr>
          <a:lstStyle>
            <a:lvl1pPr marL="0" indent="0" algn="l">
              <a:buNone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</a:t>
            </a:r>
            <a:br>
              <a:rPr lang="en-US" dirty="0" smtClean="0"/>
            </a:br>
            <a:r>
              <a:rPr lang="en-US" dirty="0" smtClean="0"/>
              <a:t>Title Goes Here</a:t>
            </a:r>
            <a:endParaRPr lang="en-US" dirty="0"/>
          </a:p>
        </p:txBody>
      </p:sp>
      <p:pic>
        <p:nvPicPr>
          <p:cNvPr id="51" name="Picture 4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3053" y="325971"/>
            <a:ext cx="2920207" cy="485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2" y="4862154"/>
            <a:ext cx="8110728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rgbClr val="493B93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1" y="5231003"/>
            <a:ext cx="8110728" cy="297004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400">
                <a:solidFill>
                  <a:srgbClr val="493B93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 userDrawn="1"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6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  <p:sp>
        <p:nvSpPr>
          <p:cNvPr id="20" name="Rectangle 19"/>
          <p:cNvSpPr>
            <a:spLocks noChangeArrowheads="1"/>
          </p:cNvSpPr>
          <p:nvPr/>
        </p:nvSpPr>
        <p:spPr bwMode="black">
          <a:xfrm>
            <a:off x="4373702" y="5844550"/>
            <a:ext cx="41443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1" name="Freeform 20"/>
          <p:cNvSpPr>
            <a:spLocks/>
          </p:cNvSpPr>
          <p:nvPr/>
        </p:nvSpPr>
        <p:spPr bwMode="black">
          <a:xfrm>
            <a:off x="4615130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2" name="Freeform 21"/>
          <p:cNvSpPr>
            <a:spLocks/>
          </p:cNvSpPr>
          <p:nvPr/>
        </p:nvSpPr>
        <p:spPr bwMode="black">
          <a:xfrm>
            <a:off x="4200221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3" name="Freeform 22"/>
          <p:cNvSpPr>
            <a:spLocks noEditPoints="1"/>
          </p:cNvSpPr>
          <p:nvPr userDrawn="1"/>
        </p:nvSpPr>
        <p:spPr bwMode="black">
          <a:xfrm>
            <a:off x="4778491" y="5840202"/>
            <a:ext cx="164807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4" name="Freeform 23"/>
          <p:cNvSpPr>
            <a:spLocks/>
          </p:cNvSpPr>
          <p:nvPr/>
        </p:nvSpPr>
        <p:spPr bwMode="black">
          <a:xfrm>
            <a:off x="4468634" y="5840202"/>
            <a:ext cx="107462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5" name="Freeform 24"/>
          <p:cNvSpPr>
            <a:spLocks/>
          </p:cNvSpPr>
          <p:nvPr/>
        </p:nvSpPr>
        <p:spPr bwMode="black">
          <a:xfrm>
            <a:off x="4117817" y="5654198"/>
            <a:ext cx="39033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6" name="Freeform 25"/>
          <p:cNvSpPr>
            <a:spLocks/>
          </p:cNvSpPr>
          <p:nvPr/>
        </p:nvSpPr>
        <p:spPr bwMode="black">
          <a:xfrm>
            <a:off x="4227206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7" name="Freeform 26"/>
          <p:cNvSpPr>
            <a:spLocks/>
          </p:cNvSpPr>
          <p:nvPr/>
        </p:nvSpPr>
        <p:spPr bwMode="black">
          <a:xfrm>
            <a:off x="4334669" y="5525687"/>
            <a:ext cx="39033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8" name="Freeform 27"/>
          <p:cNvSpPr>
            <a:spLocks/>
          </p:cNvSpPr>
          <p:nvPr/>
        </p:nvSpPr>
        <p:spPr bwMode="black">
          <a:xfrm>
            <a:off x="4444058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9" name="Freeform 28"/>
          <p:cNvSpPr>
            <a:spLocks/>
          </p:cNvSpPr>
          <p:nvPr/>
        </p:nvSpPr>
        <p:spPr bwMode="black">
          <a:xfrm>
            <a:off x="4551038" y="5654198"/>
            <a:ext cx="41443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0" name="Freeform 29"/>
          <p:cNvSpPr>
            <a:spLocks/>
          </p:cNvSpPr>
          <p:nvPr/>
        </p:nvSpPr>
        <p:spPr bwMode="black">
          <a:xfrm>
            <a:off x="4660428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1" name="Freeform 30"/>
          <p:cNvSpPr>
            <a:spLocks/>
          </p:cNvSpPr>
          <p:nvPr/>
        </p:nvSpPr>
        <p:spPr bwMode="black">
          <a:xfrm>
            <a:off x="4769818" y="5525687"/>
            <a:ext cx="39515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2" name="Freeform 31"/>
          <p:cNvSpPr>
            <a:spLocks/>
          </p:cNvSpPr>
          <p:nvPr/>
        </p:nvSpPr>
        <p:spPr bwMode="black">
          <a:xfrm>
            <a:off x="4877279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3" name="Freeform 32"/>
          <p:cNvSpPr>
            <a:spLocks/>
          </p:cNvSpPr>
          <p:nvPr/>
        </p:nvSpPr>
        <p:spPr bwMode="black">
          <a:xfrm>
            <a:off x="4986669" y="5654198"/>
            <a:ext cx="39515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3" dur="700" spd="-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5" dur="700" spd="-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</p:bld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blue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  <p:sp>
        <p:nvSpPr>
          <p:cNvPr id="34" name="TextBox 33"/>
          <p:cNvSpPr txBox="1"/>
          <p:nvPr userDrawn="1"/>
        </p:nvSpPr>
        <p:spPr>
          <a:xfrm>
            <a:off x="644691" y="3060488"/>
            <a:ext cx="243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9746" y="3078070"/>
            <a:ext cx="3669899" cy="61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>
            <a:spLocks noChangeArrowheads="1"/>
          </p:cNvSpPr>
          <p:nvPr/>
        </p:nvSpPr>
        <p:spPr bwMode="black">
          <a:xfrm>
            <a:off x="4373702" y="5844550"/>
            <a:ext cx="41443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black">
          <a:xfrm>
            <a:off x="4615130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black">
          <a:xfrm>
            <a:off x="4200221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7" name="Freeform 6"/>
          <p:cNvSpPr>
            <a:spLocks noEditPoints="1"/>
          </p:cNvSpPr>
          <p:nvPr userDrawn="1"/>
        </p:nvSpPr>
        <p:spPr bwMode="black">
          <a:xfrm>
            <a:off x="4778491" y="5840202"/>
            <a:ext cx="164807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black">
          <a:xfrm>
            <a:off x="4468634" y="5840202"/>
            <a:ext cx="107462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black">
          <a:xfrm>
            <a:off x="4117817" y="5654198"/>
            <a:ext cx="39033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black">
          <a:xfrm>
            <a:off x="4227206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black">
          <a:xfrm>
            <a:off x="4334669" y="5525687"/>
            <a:ext cx="39033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black">
          <a:xfrm>
            <a:off x="4444058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black">
          <a:xfrm>
            <a:off x="4551038" y="5654198"/>
            <a:ext cx="41443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black">
          <a:xfrm>
            <a:off x="4660428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black">
          <a:xfrm>
            <a:off x="4769818" y="5525687"/>
            <a:ext cx="39515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black">
          <a:xfrm>
            <a:off x="4877279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black">
          <a:xfrm>
            <a:off x="4986669" y="5654198"/>
            <a:ext cx="39515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3" dur="700" spd="-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5" dur="7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4" name="TextBox 33"/>
          <p:cNvSpPr txBox="1"/>
          <p:nvPr userDrawn="1"/>
        </p:nvSpPr>
        <p:spPr>
          <a:xfrm>
            <a:off x="644691" y="3060488"/>
            <a:ext cx="243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9746" y="3078070"/>
            <a:ext cx="3669899" cy="61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</a:t>
            </a:r>
            <a:br>
              <a:rPr lang="en-US" dirty="0" smtClean="0"/>
            </a:br>
            <a:r>
              <a:rPr lang="en-US" dirty="0" smtClean="0"/>
              <a:t>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93137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6" y="4712451"/>
            <a:ext cx="8477250" cy="1828800"/>
          </a:xfrm>
          <a:prstGeom prst="rect">
            <a:avLst/>
          </a:prstGeom>
        </p:spPr>
      </p:pic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6" y="4696378"/>
            <a:ext cx="8477250" cy="1844873"/>
          </a:xfrm>
          <a:prstGeom prst="rect">
            <a:avLst/>
          </a:prstGeom>
        </p:spPr>
      </p:pic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6571527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 Segu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  <p:sp>
        <p:nvSpPr>
          <p:cNvPr id="9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724397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432215"/>
            <a:ext cx="8588861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1344168"/>
            <a:ext cx="8577072" cy="4965192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54809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706781" y="1339745"/>
            <a:ext cx="4122425" cy="496570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ts val="1480"/>
              </a:spcBef>
              <a:defRPr lang="en-US" sz="18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spcBef>
                <a:spcPts val="600"/>
              </a:spcBef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400" kern="1200" dirty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lvl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229702" y="1339745"/>
            <a:ext cx="4122425" cy="496570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ts val="1480"/>
              </a:spcBef>
              <a:defRPr lang="en-US" sz="18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spcBef>
                <a:spcPts val="600"/>
              </a:spcBef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400" kern="1200" dirty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lvl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702" y="1339745"/>
            <a:ext cx="8577072" cy="49656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808080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Public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930" r:id="rId2"/>
    <p:sldLayoutId id="2147483929" r:id="rId3"/>
    <p:sldLayoutId id="2147483937" r:id="rId4"/>
    <p:sldLayoutId id="2147483900" r:id="rId5"/>
    <p:sldLayoutId id="2147483931" r:id="rId6"/>
    <p:sldLayoutId id="2147483932" r:id="rId7"/>
    <p:sldLayoutId id="2147483933" r:id="rId8"/>
    <p:sldLayoutId id="2147483902" r:id="rId9"/>
    <p:sldLayoutId id="2147483903" r:id="rId10"/>
    <p:sldLayoutId id="2147483935" r:id="rId11"/>
    <p:sldLayoutId id="2147483905" r:id="rId12"/>
    <p:sldLayoutId id="2147483906" r:id="rId13"/>
    <p:sldLayoutId id="2147483907" r:id="rId14"/>
    <p:sldLayoutId id="2147483908" r:id="rId15"/>
    <p:sldLayoutId id="2147483909" r:id="rId16"/>
    <p:sldLayoutId id="2147483910" r:id="rId17"/>
    <p:sldLayoutId id="2147483913" r:id="rId18"/>
    <p:sldLayoutId id="2147483911" r:id="rId19"/>
    <p:sldLayoutId id="2147483912" r:id="rId20"/>
    <p:sldLayoutId id="2147483914" r:id="rId21"/>
    <p:sldLayoutId id="2147483915" r:id="rId22"/>
    <p:sldLayoutId id="2147483916" r:id="rId23"/>
    <p:sldLayoutId id="2147483917" r:id="rId24"/>
    <p:sldLayoutId id="2147483918" r:id="rId25"/>
    <p:sldLayoutId id="2147483919" r:id="rId26"/>
    <p:sldLayoutId id="2147483921" r:id="rId27"/>
    <p:sldLayoutId id="2147483922" r:id="rId28"/>
    <p:sldLayoutId id="2147483936" r:id="rId29"/>
    <p:sldLayoutId id="2147483923" r:id="rId30"/>
    <p:sldLayoutId id="2147483924" r:id="rId31"/>
    <p:sldLayoutId id="2147483925" r:id="rId32"/>
    <p:sldLayoutId id="2147483926" r:id="rId33"/>
    <p:sldLayoutId id="2147483927" r:id="rId34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kumimoji="0" lang="en-US" sz="3600" b="0" i="0" u="none" strike="noStrike" kern="1200" cap="none" spc="0" normalizeH="0" baseline="0" dirty="0">
          <a:ln>
            <a:noFill/>
          </a:ln>
          <a:gradFill flip="none" rotWithShape="1">
            <a:gsLst>
              <a:gs pos="16000">
                <a:schemeClr val="tx2"/>
              </a:gs>
              <a:gs pos="100000">
                <a:srgbClr val="28A7DF"/>
              </a:gs>
            </a:gsLst>
            <a:lin ang="1800000" scaled="0"/>
            <a:tileRect/>
          </a:gradFill>
          <a:effectLst/>
          <a:uLnTx/>
          <a:uFillTx/>
          <a:latin typeface="+mj-lt"/>
          <a:ea typeface="+mj-ea"/>
          <a:cs typeface="Arial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5000"/>
        </a:lnSpc>
        <a:spcBef>
          <a:spcPts val="1440"/>
        </a:spcBef>
        <a:buClr>
          <a:srgbClr val="493B93"/>
        </a:buClr>
        <a:buSzPct val="90000"/>
        <a:buFont typeface="Arial" pitchFamily="34" charset="0"/>
        <a:buChar char="•"/>
        <a:tabLst/>
        <a:defRPr lang="en-US" sz="2200" kern="1200" dirty="0" smtClean="0">
          <a:solidFill>
            <a:srgbClr val="435153"/>
          </a:solidFill>
          <a:latin typeface="+mj-lt"/>
          <a:ea typeface="+mn-ea"/>
          <a:cs typeface="+mn-cs"/>
        </a:defRPr>
      </a:lvl1pPr>
      <a:lvl2pPr marL="406400" indent="0" algn="l" defTabSz="914400" rtl="0" eaLnBrk="1" latinLnBrk="0" hangingPunct="1">
        <a:lnSpc>
          <a:spcPct val="95000"/>
        </a:lnSpc>
        <a:spcBef>
          <a:spcPts val="840"/>
        </a:spcBef>
        <a:buClr>
          <a:schemeClr val="tx2"/>
        </a:buClr>
        <a:buFontTx/>
        <a:buNone/>
        <a:defRPr lang="en-US" sz="1800" kern="1200" dirty="0" smtClean="0">
          <a:solidFill>
            <a:srgbClr val="435153"/>
          </a:solidFill>
          <a:latin typeface="+mj-lt"/>
          <a:ea typeface="+mn-ea"/>
          <a:cs typeface="+mn-cs"/>
        </a:defRPr>
      </a:lvl2pPr>
      <a:lvl3pPr marL="571500" indent="-1588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600" kern="1200" dirty="0" smtClean="0">
          <a:solidFill>
            <a:srgbClr val="435153"/>
          </a:solidFill>
          <a:latin typeface="+mj-lt"/>
          <a:ea typeface="+mn-ea"/>
          <a:cs typeface="+mn-cs"/>
        </a:defRPr>
      </a:lvl3pPr>
      <a:lvl4pPr marL="688975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 smtClean="0">
          <a:solidFill>
            <a:srgbClr val="435153"/>
          </a:solidFill>
          <a:latin typeface="+mj-lt"/>
          <a:ea typeface="+mn-ea"/>
          <a:cs typeface="+mn-cs"/>
        </a:defRPr>
      </a:lvl4pPr>
      <a:lvl5pPr marL="801688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>
          <a:solidFill>
            <a:srgbClr val="435153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3.png"/><Relationship Id="rId4" Type="http://schemas.openxmlformats.org/officeDocument/2006/relationships/image" Target="../media/image1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214" y="1384962"/>
            <a:ext cx="4077142" cy="1264235"/>
          </a:xfrm>
        </p:spPr>
        <p:txBody>
          <a:bodyPr/>
          <a:lstStyle/>
          <a:p>
            <a:r>
              <a:rPr lang="en-US" dirty="0" smtClean="0"/>
              <a:t>DHCPv6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177" y="0"/>
            <a:ext cx="8588861" cy="838200"/>
          </a:xfrm>
        </p:spPr>
        <p:txBody>
          <a:bodyPr/>
          <a:lstStyle/>
          <a:p>
            <a:pPr algn="ctr"/>
            <a:r>
              <a:rPr lang="en-US" dirty="0" err="1" smtClean="0"/>
              <a:t>Stateful</a:t>
            </a:r>
            <a:r>
              <a:rPr lang="en-US" dirty="0" smtClean="0"/>
              <a:t> </a:t>
            </a:r>
            <a:r>
              <a:rPr lang="en-US" dirty="0" smtClean="0"/>
              <a:t>DHCPv6 </a:t>
            </a:r>
            <a:r>
              <a:rPr lang="en-US" dirty="0" smtClean="0"/>
              <a:t>Server </a:t>
            </a:r>
            <a:r>
              <a:rPr lang="en-US" dirty="0" smtClean="0"/>
              <a:t>Verification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495425" y="902970"/>
            <a:ext cx="5715000" cy="1815882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</a:rPr>
              <a:t>R1#show ipv6 </a:t>
            </a:r>
            <a:r>
              <a:rPr lang="en-US" sz="1600" dirty="0" err="1">
                <a:solidFill>
                  <a:schemeClr val="bg2"/>
                </a:solidFill>
              </a:rPr>
              <a:t>dhcp</a:t>
            </a:r>
            <a:r>
              <a:rPr lang="en-US" sz="1600" dirty="0">
                <a:solidFill>
                  <a:schemeClr val="bg2"/>
                </a:solidFill>
              </a:rPr>
              <a:t> pool</a:t>
            </a:r>
          </a:p>
          <a:p>
            <a:r>
              <a:rPr lang="en-US" sz="1600" dirty="0">
                <a:solidFill>
                  <a:schemeClr val="bg2"/>
                </a:solidFill>
              </a:rPr>
              <a:t>DHCPv6 pool: </a:t>
            </a:r>
            <a:r>
              <a:rPr lang="en-US" sz="1600" dirty="0" err="1">
                <a:solidFill>
                  <a:schemeClr val="bg2"/>
                </a:solidFill>
              </a:rPr>
              <a:t>Stateful_DHCP</a:t>
            </a:r>
            <a:endParaRPr lang="en-US" sz="1600" dirty="0">
              <a:solidFill>
                <a:schemeClr val="bg2"/>
              </a:solidFill>
            </a:endParaRPr>
          </a:p>
          <a:p>
            <a:r>
              <a:rPr lang="en-US" sz="1600" dirty="0">
                <a:solidFill>
                  <a:schemeClr val="bg2"/>
                </a:solidFill>
              </a:rPr>
              <a:t>  Address allocation prefix: 2001:DB8:ACAD:1::/64 valid 4294967295 preferred 4294967295 (1 in use, 0 conflicts)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DNS server: AAAA:BBBB:CCCC:DDDD::FFFF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Domain name: StatefulDHCP.com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Active clients: </a:t>
            </a:r>
            <a:r>
              <a:rPr lang="en-US" sz="1600" dirty="0" smtClean="0">
                <a:solidFill>
                  <a:schemeClr val="bg2"/>
                </a:solidFill>
              </a:rPr>
              <a:t>1</a:t>
            </a:r>
            <a:endParaRPr lang="en-US" sz="1600" dirty="0">
              <a:solidFill>
                <a:schemeClr val="bg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95425" y="4478715"/>
            <a:ext cx="5715000" cy="1815882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</a:rPr>
              <a:t>R1#show ipv6 </a:t>
            </a:r>
            <a:r>
              <a:rPr lang="en-US" sz="1600" dirty="0" err="1">
                <a:solidFill>
                  <a:schemeClr val="bg2"/>
                </a:solidFill>
              </a:rPr>
              <a:t>dhcp</a:t>
            </a:r>
            <a:r>
              <a:rPr lang="en-US" sz="1600" dirty="0">
                <a:solidFill>
                  <a:schemeClr val="bg2"/>
                </a:solidFill>
              </a:rPr>
              <a:t> binding</a:t>
            </a:r>
          </a:p>
          <a:p>
            <a:r>
              <a:rPr lang="en-US" sz="1600" dirty="0">
                <a:solidFill>
                  <a:schemeClr val="bg2"/>
                </a:solidFill>
              </a:rPr>
              <a:t>Client: FE80</a:t>
            </a:r>
            <a:r>
              <a:rPr lang="en-US" sz="1600" dirty="0" smtClean="0">
                <a:solidFill>
                  <a:schemeClr val="bg2"/>
                </a:solidFill>
              </a:rPr>
              <a:t>::2</a:t>
            </a:r>
            <a:endParaRPr lang="en-US" sz="1600" dirty="0">
              <a:solidFill>
                <a:schemeClr val="bg2"/>
              </a:solidFill>
            </a:endParaRPr>
          </a:p>
          <a:p>
            <a:r>
              <a:rPr lang="en-US" sz="1600" dirty="0">
                <a:solidFill>
                  <a:schemeClr val="bg2"/>
                </a:solidFill>
              </a:rPr>
              <a:t>  DUID: 000300016C2056EC6F18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Username : unassigned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IA NA: IA ID 0x00070001, T1 43200, T2 69120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  Address: 2001:DB8:ACAD:1:2CFA:91CC:C683:D1F5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          preferred lifetime INFINITY, , valid lifetime INFINITY,</a:t>
            </a:r>
            <a:endParaRPr lang="en-US" sz="1600" dirty="0">
              <a:solidFill>
                <a:schemeClr val="bg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7650" y="2861727"/>
            <a:ext cx="87439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dirty="0">
                <a:solidFill>
                  <a:schemeClr val="bg2">
                    <a:lumMod val="65000"/>
                    <a:lumOff val="35000"/>
                  </a:schemeClr>
                </a:solidFill>
              </a:rPr>
              <a:t>T</a:t>
            </a:r>
            <a:r>
              <a:rPr lang="en-CA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he </a:t>
            </a:r>
            <a:r>
              <a:rPr lang="en-CA" b="1" dirty="0">
                <a:solidFill>
                  <a:schemeClr val="tx2"/>
                </a:solidFill>
              </a:rPr>
              <a:t>show ipv6 </a:t>
            </a:r>
            <a:r>
              <a:rPr lang="en-CA" b="1" dirty="0" err="1">
                <a:solidFill>
                  <a:schemeClr val="tx2"/>
                </a:solidFill>
              </a:rPr>
              <a:t>dhcp</a:t>
            </a:r>
            <a:r>
              <a:rPr lang="en-CA" b="1" dirty="0">
                <a:solidFill>
                  <a:schemeClr val="tx2"/>
                </a:solidFill>
              </a:rPr>
              <a:t> pool</a:t>
            </a:r>
            <a:r>
              <a:rPr lang="en-CA" dirty="0">
                <a:solidFill>
                  <a:schemeClr val="tx2"/>
                </a:solidFill>
              </a:rPr>
              <a:t> </a:t>
            </a:r>
            <a:r>
              <a:rPr lang="en-CA" dirty="0">
                <a:solidFill>
                  <a:schemeClr val="bg2">
                    <a:lumMod val="65000"/>
                    <a:lumOff val="35000"/>
                  </a:schemeClr>
                </a:solidFill>
              </a:rPr>
              <a:t>command verifies the name of the DHCPv6 pool and its parameters. The number of active clients is 1, which reflects client </a:t>
            </a:r>
            <a:r>
              <a:rPr lang="en-CA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R2 </a:t>
            </a:r>
            <a:r>
              <a:rPr lang="en-CA" dirty="0">
                <a:solidFill>
                  <a:schemeClr val="bg2">
                    <a:lumMod val="65000"/>
                    <a:lumOff val="35000"/>
                  </a:schemeClr>
                </a:solidFill>
              </a:rPr>
              <a:t>receiving its IPv6 global unicast address from this server.</a:t>
            </a:r>
            <a:endParaRPr lang="en-US" dirty="0">
              <a:solidFill>
                <a:schemeClr val="bg2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dirty="0">
                <a:solidFill>
                  <a:schemeClr val="bg2">
                    <a:lumMod val="65000"/>
                    <a:lumOff val="35000"/>
                  </a:schemeClr>
                </a:solidFill>
              </a:rPr>
              <a:t>The </a:t>
            </a:r>
            <a:r>
              <a:rPr lang="en-CA" b="1" dirty="0">
                <a:solidFill>
                  <a:schemeClr val="tx2"/>
                </a:solidFill>
              </a:rPr>
              <a:t>show ipv6 </a:t>
            </a:r>
            <a:r>
              <a:rPr lang="en-CA" b="1" dirty="0" err="1">
                <a:solidFill>
                  <a:schemeClr val="tx2"/>
                </a:solidFill>
              </a:rPr>
              <a:t>dhcp</a:t>
            </a:r>
            <a:r>
              <a:rPr lang="en-CA" b="1" dirty="0">
                <a:solidFill>
                  <a:schemeClr val="tx2"/>
                </a:solidFill>
              </a:rPr>
              <a:t> binding</a:t>
            </a:r>
            <a:r>
              <a:rPr lang="en-CA" dirty="0">
                <a:solidFill>
                  <a:schemeClr val="tx2"/>
                </a:solidFill>
              </a:rPr>
              <a:t> </a:t>
            </a:r>
            <a:r>
              <a:rPr lang="en-CA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command, </a:t>
            </a:r>
            <a:r>
              <a:rPr lang="en-CA" dirty="0">
                <a:solidFill>
                  <a:schemeClr val="bg2">
                    <a:lumMod val="65000"/>
                    <a:lumOff val="35000"/>
                  </a:schemeClr>
                </a:solidFill>
              </a:rPr>
              <a:t>displays the automatic binding between the link-local address of the client and the address assigned by the server.</a:t>
            </a:r>
            <a:r>
              <a:rPr lang="en-US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 </a:t>
            </a:r>
            <a:endParaRPr lang="en-US" dirty="0">
              <a:solidFill>
                <a:schemeClr val="bg2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591778" y="4801552"/>
            <a:ext cx="1389547" cy="180975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2" name="Rounded Rectangle 11"/>
          <p:cNvSpPr/>
          <p:nvPr/>
        </p:nvSpPr>
        <p:spPr>
          <a:xfrm>
            <a:off x="1800224" y="5773102"/>
            <a:ext cx="4810125" cy="180975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277" y="0"/>
            <a:ext cx="8588861" cy="742950"/>
          </a:xfrm>
        </p:spPr>
        <p:txBody>
          <a:bodyPr/>
          <a:lstStyle/>
          <a:p>
            <a:pPr algn="ctr"/>
            <a:r>
              <a:rPr lang="en-US" dirty="0" err="1" smtClean="0"/>
              <a:t>Stateful</a:t>
            </a:r>
            <a:r>
              <a:rPr lang="en-US" dirty="0" smtClean="0"/>
              <a:t> </a:t>
            </a:r>
            <a:r>
              <a:rPr lang="en-US" dirty="0" smtClean="0"/>
              <a:t>DHCPv6 </a:t>
            </a:r>
            <a:r>
              <a:rPr lang="en-US" dirty="0" smtClean="0"/>
              <a:t>Client Verification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834956" y="2286788"/>
            <a:ext cx="5108735" cy="3970318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2"/>
                </a:solidFill>
              </a:rPr>
              <a:t>R2#show ipv6 </a:t>
            </a:r>
            <a:r>
              <a:rPr lang="en-US" sz="1400" dirty="0" err="1">
                <a:solidFill>
                  <a:schemeClr val="bg2"/>
                </a:solidFill>
              </a:rPr>
              <a:t>dhcp</a:t>
            </a:r>
            <a:r>
              <a:rPr lang="en-US" sz="1400" dirty="0">
                <a:solidFill>
                  <a:schemeClr val="bg2"/>
                </a:solidFill>
              </a:rPr>
              <a:t> interface</a:t>
            </a:r>
          </a:p>
          <a:p>
            <a:r>
              <a:rPr lang="en-US" sz="1400" dirty="0">
                <a:solidFill>
                  <a:schemeClr val="bg2"/>
                </a:solidFill>
              </a:rPr>
              <a:t>Serial0/0/0 is in client mode</a:t>
            </a:r>
          </a:p>
          <a:p>
            <a:r>
              <a:rPr lang="en-US" sz="1400" dirty="0">
                <a:solidFill>
                  <a:schemeClr val="bg2"/>
                </a:solidFill>
              </a:rPr>
              <a:t>  Prefix State is IDLE</a:t>
            </a:r>
          </a:p>
          <a:p>
            <a:r>
              <a:rPr lang="en-US" sz="1400" dirty="0">
                <a:solidFill>
                  <a:schemeClr val="bg2"/>
                </a:solidFill>
              </a:rPr>
              <a:t>  Address State is OPEN</a:t>
            </a:r>
          </a:p>
          <a:p>
            <a:r>
              <a:rPr lang="en-US" sz="1400" dirty="0">
                <a:solidFill>
                  <a:schemeClr val="bg2"/>
                </a:solidFill>
              </a:rPr>
              <a:t>  Renew for address will be sent in 11:59:44</a:t>
            </a:r>
          </a:p>
          <a:p>
            <a:r>
              <a:rPr lang="en-US" sz="1400" dirty="0">
                <a:solidFill>
                  <a:schemeClr val="bg2"/>
                </a:solidFill>
              </a:rPr>
              <a:t>  List of known servers:</a:t>
            </a:r>
          </a:p>
          <a:p>
            <a:r>
              <a:rPr lang="en-US" sz="1400" dirty="0">
                <a:solidFill>
                  <a:schemeClr val="bg2"/>
                </a:solidFill>
              </a:rPr>
              <a:t>    Reachable via address: FE80::1</a:t>
            </a:r>
          </a:p>
          <a:p>
            <a:r>
              <a:rPr lang="en-US" sz="1400" dirty="0">
                <a:solidFill>
                  <a:schemeClr val="bg2"/>
                </a:solidFill>
              </a:rPr>
              <a:t>    DUID: 000300016C2056FF38A0</a:t>
            </a:r>
          </a:p>
          <a:p>
            <a:r>
              <a:rPr lang="en-US" sz="1400" dirty="0">
                <a:solidFill>
                  <a:schemeClr val="bg2"/>
                </a:solidFill>
              </a:rPr>
              <a:t>    Preference: 0</a:t>
            </a:r>
          </a:p>
          <a:p>
            <a:r>
              <a:rPr lang="en-US" sz="1400" dirty="0">
                <a:solidFill>
                  <a:schemeClr val="bg2"/>
                </a:solidFill>
              </a:rPr>
              <a:t>    Configuration parameters:</a:t>
            </a:r>
          </a:p>
          <a:p>
            <a:r>
              <a:rPr lang="en-US" sz="1400" dirty="0">
                <a:solidFill>
                  <a:schemeClr val="bg2"/>
                </a:solidFill>
              </a:rPr>
              <a:t>      IA NA: IA ID 0x00070001, T1 43200, T2 69120</a:t>
            </a:r>
          </a:p>
          <a:p>
            <a:r>
              <a:rPr lang="en-US" sz="1400" dirty="0">
                <a:solidFill>
                  <a:schemeClr val="bg2"/>
                </a:solidFill>
              </a:rPr>
              <a:t>        Address: 2001:DB8:ACAD:1:B0A4:64F:CA3F:FA2D/128</a:t>
            </a:r>
          </a:p>
          <a:p>
            <a:r>
              <a:rPr lang="en-US" sz="1400" dirty="0">
                <a:solidFill>
                  <a:schemeClr val="bg2"/>
                </a:solidFill>
              </a:rPr>
              <a:t>                preferred lifetime INFINITY, valid lifetime INFINITY</a:t>
            </a:r>
          </a:p>
          <a:p>
            <a:r>
              <a:rPr lang="en-US" sz="1400" dirty="0">
                <a:solidFill>
                  <a:schemeClr val="bg2"/>
                </a:solidFill>
              </a:rPr>
              <a:t>      DNS server: AAAA:BBBB:CCCC:DDDD::FFFF</a:t>
            </a:r>
          </a:p>
          <a:p>
            <a:r>
              <a:rPr lang="en-US" sz="1400" dirty="0">
                <a:solidFill>
                  <a:schemeClr val="bg2"/>
                </a:solidFill>
              </a:rPr>
              <a:t>      Domain name: StatefulDHCP.com</a:t>
            </a:r>
          </a:p>
          <a:p>
            <a:r>
              <a:rPr lang="en-US" sz="1400" dirty="0">
                <a:solidFill>
                  <a:schemeClr val="bg2"/>
                </a:solidFill>
              </a:rPr>
              <a:t>      Information refresh time: 0</a:t>
            </a:r>
          </a:p>
          <a:p>
            <a:r>
              <a:rPr lang="en-US" sz="1400" dirty="0">
                <a:solidFill>
                  <a:schemeClr val="bg2"/>
                </a:solidFill>
              </a:rPr>
              <a:t>  Prefix Rapid-Commit: disabled</a:t>
            </a:r>
          </a:p>
          <a:p>
            <a:r>
              <a:rPr lang="en-US" sz="1400" dirty="0">
                <a:solidFill>
                  <a:schemeClr val="bg2"/>
                </a:solidFill>
              </a:rPr>
              <a:t>  Address Rapid-Commit: disabled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125178" y="3629977"/>
            <a:ext cx="2552700" cy="180975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9" name="Rounded Rectangle 18"/>
          <p:cNvSpPr/>
          <p:nvPr/>
        </p:nvSpPr>
        <p:spPr>
          <a:xfrm>
            <a:off x="2253151" y="2363926"/>
            <a:ext cx="1970870" cy="180975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pic>
        <p:nvPicPr>
          <p:cNvPr id="20" name="Picture 3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57" y="1085347"/>
            <a:ext cx="1411904" cy="784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1141384" y="1496755"/>
            <a:ext cx="592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R2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076785" y="1463272"/>
            <a:ext cx="8594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S0/0/0</a:t>
            </a:r>
            <a:endParaRPr lang="en-US" sz="1000" b="1" dirty="0">
              <a:solidFill>
                <a:schemeClr val="bg2"/>
              </a:solidFill>
            </a:endParaRPr>
          </a:p>
        </p:txBody>
      </p:sp>
      <p:pic>
        <p:nvPicPr>
          <p:cNvPr id="23" name="Picture 3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9975" y="1100329"/>
            <a:ext cx="1411904" cy="784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7331293" y="1560575"/>
            <a:ext cx="5922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R1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01411" y="1038095"/>
            <a:ext cx="18790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2001:DB8:ACAD:1</a:t>
            </a:r>
            <a:r>
              <a:rPr lang="en-US" sz="1400" b="1" dirty="0" smtClean="0">
                <a:solidFill>
                  <a:schemeClr val="bg2"/>
                </a:solidFill>
              </a:rPr>
              <a:t>::/64</a:t>
            </a:r>
            <a:endParaRPr lang="en-US" sz="1400" b="1" dirty="0">
              <a:solidFill>
                <a:schemeClr val="bg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332245" y="1348854"/>
            <a:ext cx="8594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S0/0/0</a:t>
            </a:r>
            <a:endParaRPr lang="en-US" sz="1000" b="1" dirty="0">
              <a:solidFill>
                <a:schemeClr val="bg2"/>
              </a:solidFill>
            </a:endParaRPr>
          </a:p>
        </p:txBody>
      </p:sp>
      <p:sp>
        <p:nvSpPr>
          <p:cNvPr id="27" name="Freeform 9"/>
          <p:cNvSpPr>
            <a:spLocks/>
          </p:cNvSpPr>
          <p:nvPr/>
        </p:nvSpPr>
        <p:spPr bwMode="auto">
          <a:xfrm rot="158231" flipV="1">
            <a:off x="2143575" y="1453164"/>
            <a:ext cx="4666286" cy="112373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050223" y="759357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Client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083757" y="750409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Server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811361" y="1870180"/>
            <a:ext cx="15536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Link-Local FE80::1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48096" y="1851987"/>
            <a:ext cx="15536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chemeClr val="bg2"/>
                </a:solidFill>
              </a:rPr>
              <a:t>Link-Local FE80</a:t>
            </a:r>
            <a:r>
              <a:rPr lang="en-US" sz="1200" b="1" dirty="0" smtClean="0">
                <a:solidFill>
                  <a:schemeClr val="bg2"/>
                </a:solidFill>
              </a:rPr>
              <a:t>::2</a:t>
            </a:r>
            <a:endParaRPr lang="en-US" sz="12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67136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277" y="0"/>
            <a:ext cx="8588861" cy="838200"/>
          </a:xfrm>
        </p:spPr>
        <p:txBody>
          <a:bodyPr/>
          <a:lstStyle/>
          <a:p>
            <a:pPr algn="ctr"/>
            <a:r>
              <a:rPr lang="en-US" dirty="0" smtClean="0"/>
              <a:t>DHCPv6 Configuration Example 2</a:t>
            </a:r>
            <a:endParaRPr lang="en-US" dirty="0"/>
          </a:p>
        </p:txBody>
      </p:sp>
      <p:pic>
        <p:nvPicPr>
          <p:cNvPr id="4" name="Picture 3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018" y="1533849"/>
            <a:ext cx="1411904" cy="784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24845" y="1945257"/>
            <a:ext cx="592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R2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60246" y="1911774"/>
            <a:ext cx="8594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S0/0/0</a:t>
            </a:r>
            <a:endParaRPr lang="en-US" sz="1000" b="1" dirty="0">
              <a:solidFill>
                <a:schemeClr val="bg2"/>
              </a:solidFill>
            </a:endParaRPr>
          </a:p>
        </p:txBody>
      </p:sp>
      <p:pic>
        <p:nvPicPr>
          <p:cNvPr id="7" name="Picture 3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436" y="1548831"/>
            <a:ext cx="1411904" cy="784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414754" y="2009077"/>
            <a:ext cx="5922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R1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84872" y="1486597"/>
            <a:ext cx="18790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2001:DB8:ACAD:1</a:t>
            </a:r>
            <a:r>
              <a:rPr lang="en-US" sz="1400" b="1" dirty="0" smtClean="0">
                <a:solidFill>
                  <a:schemeClr val="bg2"/>
                </a:solidFill>
              </a:rPr>
              <a:t>::/64</a:t>
            </a:r>
            <a:endParaRPr lang="en-US" sz="1400" b="1" dirty="0">
              <a:solidFill>
                <a:schemeClr val="bg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15706" y="1797356"/>
            <a:ext cx="8594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S0/0/0</a:t>
            </a:r>
            <a:endParaRPr lang="en-US" sz="1000" b="1" dirty="0">
              <a:solidFill>
                <a:schemeClr val="bg2"/>
              </a:solidFill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auto">
          <a:xfrm rot="158231" flipV="1">
            <a:off x="2227036" y="1901666"/>
            <a:ext cx="4666286" cy="112373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133684" y="1207859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Client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259472" y="958520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Server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32364" y="1293134"/>
            <a:ext cx="15536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Link-Local FE80::1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31557" y="2300489"/>
            <a:ext cx="15536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chemeClr val="bg2"/>
                </a:solidFill>
              </a:rPr>
              <a:t>Link-Local FE80</a:t>
            </a:r>
            <a:r>
              <a:rPr lang="en-US" sz="1200" b="1" dirty="0" smtClean="0">
                <a:solidFill>
                  <a:schemeClr val="bg2"/>
                </a:solidFill>
              </a:rPr>
              <a:t>::2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16" name="Line 47"/>
          <p:cNvSpPr>
            <a:spLocks noChangeShapeType="1"/>
          </p:cNvSpPr>
          <p:nvPr/>
        </p:nvSpPr>
        <p:spPr bwMode="auto">
          <a:xfrm flipV="1">
            <a:off x="7618623" y="2300489"/>
            <a:ext cx="7620" cy="7239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47"/>
          <p:cNvSpPr>
            <a:spLocks noChangeShapeType="1"/>
          </p:cNvSpPr>
          <p:nvPr/>
        </p:nvSpPr>
        <p:spPr bwMode="auto">
          <a:xfrm flipV="1">
            <a:off x="7591768" y="3533139"/>
            <a:ext cx="7620" cy="7239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4933" y="3024389"/>
            <a:ext cx="1208492" cy="509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36949" y="4257039"/>
            <a:ext cx="9096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TextBox 19"/>
          <p:cNvSpPr txBox="1"/>
          <p:nvPr/>
        </p:nvSpPr>
        <p:spPr>
          <a:xfrm>
            <a:off x="7048272" y="5075880"/>
            <a:ext cx="10010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DHCP Host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33367" y="3275113"/>
            <a:ext cx="7648689" cy="2554545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R1(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)#ipv6 unicast-routing</a:t>
            </a:r>
          </a:p>
          <a:p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R1(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)#ipv6 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dhcp</a:t>
            </a:r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 pool MY_DHCP_POOL</a:t>
            </a:r>
          </a:p>
          <a:p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R1(config-dhcpv6)#address prefix 2001:DB8:cc1e:1::/64 lifetime infinite 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infinite</a:t>
            </a:r>
            <a:endParaRPr lang="en-US" sz="1600" dirty="0" smtClean="0">
              <a:solidFill>
                <a:schemeClr val="bg2"/>
              </a:solidFill>
              <a:cs typeface="Courier New" pitchFamily="49" charset="0"/>
            </a:endParaRPr>
          </a:p>
          <a:p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R1(config-dhcpv6)#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dns</a:t>
            </a:r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-server AAAA:BBBB:CCCC:DDDD::FFFF</a:t>
            </a:r>
          </a:p>
          <a:p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R1(config-dhcpv6)#domain-name HOSTdhcp.com</a:t>
            </a:r>
          </a:p>
          <a:p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R1(config-dhcpv6)#exit</a:t>
            </a:r>
          </a:p>
          <a:p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R1(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)#interface g0/0</a:t>
            </a:r>
          </a:p>
          <a:p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R1(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-if)#ipv6 address 2001:db8:cc1e:1::/64</a:t>
            </a:r>
          </a:p>
          <a:p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R1(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-if)#ipv6 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dhcp</a:t>
            </a:r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 server MY_DHCP_POOL</a:t>
            </a:r>
          </a:p>
          <a:p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R1(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-if)#ipv6 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nd</a:t>
            </a:r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 managed-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-flag</a:t>
            </a:r>
            <a:endParaRPr lang="en-US" sz="1600" dirty="0">
              <a:solidFill>
                <a:schemeClr val="bg2"/>
              </a:solidFill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79027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277" y="0"/>
            <a:ext cx="8588861" cy="838200"/>
          </a:xfrm>
        </p:spPr>
        <p:txBody>
          <a:bodyPr/>
          <a:lstStyle/>
          <a:p>
            <a:pPr algn="ctr"/>
            <a:r>
              <a:rPr lang="en-US" dirty="0" smtClean="0"/>
              <a:t>DHCPv6 Host Verification</a:t>
            </a:r>
            <a:endParaRPr lang="en-US" dirty="0"/>
          </a:p>
        </p:txBody>
      </p:sp>
      <p:pic>
        <p:nvPicPr>
          <p:cNvPr id="4" name="Picture 3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018" y="1533849"/>
            <a:ext cx="1411904" cy="784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24845" y="1945257"/>
            <a:ext cx="592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R2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60246" y="1911774"/>
            <a:ext cx="8594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S0/0/0</a:t>
            </a:r>
            <a:endParaRPr lang="en-US" sz="1000" b="1" dirty="0">
              <a:solidFill>
                <a:schemeClr val="bg2"/>
              </a:solidFill>
            </a:endParaRPr>
          </a:p>
        </p:txBody>
      </p:sp>
      <p:pic>
        <p:nvPicPr>
          <p:cNvPr id="7" name="Picture 3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436" y="1548831"/>
            <a:ext cx="1411904" cy="784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414754" y="2009077"/>
            <a:ext cx="5922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R1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84872" y="1486597"/>
            <a:ext cx="18790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2001:DB8:ACAD:1</a:t>
            </a:r>
            <a:r>
              <a:rPr lang="en-US" sz="1400" b="1" dirty="0" smtClean="0">
                <a:solidFill>
                  <a:schemeClr val="bg2"/>
                </a:solidFill>
              </a:rPr>
              <a:t>::/64</a:t>
            </a:r>
            <a:endParaRPr lang="en-US" sz="1400" b="1" dirty="0">
              <a:solidFill>
                <a:schemeClr val="bg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15706" y="1797356"/>
            <a:ext cx="8594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S0/0/0</a:t>
            </a:r>
            <a:endParaRPr lang="en-US" sz="1000" b="1" dirty="0">
              <a:solidFill>
                <a:schemeClr val="bg2"/>
              </a:solidFill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auto">
          <a:xfrm rot="158231" flipV="1">
            <a:off x="2227036" y="1901666"/>
            <a:ext cx="4666286" cy="112373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133684" y="1207859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Client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259472" y="958520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Server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32364" y="1293134"/>
            <a:ext cx="15536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Link-Local FE80::1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31557" y="2300489"/>
            <a:ext cx="15536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chemeClr val="bg2"/>
                </a:solidFill>
              </a:rPr>
              <a:t>Link-Local FE80</a:t>
            </a:r>
            <a:r>
              <a:rPr lang="en-US" sz="1200" b="1" dirty="0" smtClean="0">
                <a:solidFill>
                  <a:schemeClr val="bg2"/>
                </a:solidFill>
              </a:rPr>
              <a:t>::2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16" name="Line 47"/>
          <p:cNvSpPr>
            <a:spLocks noChangeShapeType="1"/>
          </p:cNvSpPr>
          <p:nvPr/>
        </p:nvSpPr>
        <p:spPr bwMode="auto">
          <a:xfrm flipV="1">
            <a:off x="7618623" y="2300489"/>
            <a:ext cx="7620" cy="7239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47"/>
          <p:cNvSpPr>
            <a:spLocks noChangeShapeType="1"/>
          </p:cNvSpPr>
          <p:nvPr/>
        </p:nvSpPr>
        <p:spPr bwMode="auto">
          <a:xfrm flipV="1">
            <a:off x="7591768" y="3533139"/>
            <a:ext cx="7620" cy="7239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4933" y="3024389"/>
            <a:ext cx="1208492" cy="509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36949" y="4257039"/>
            <a:ext cx="9096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TextBox 19"/>
          <p:cNvSpPr txBox="1"/>
          <p:nvPr/>
        </p:nvSpPr>
        <p:spPr>
          <a:xfrm>
            <a:off x="7048272" y="5075880"/>
            <a:ext cx="10010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DHCP Host</a:t>
            </a:r>
            <a:endParaRPr lang="en-US" sz="1200" b="1" dirty="0">
              <a:solidFill>
                <a:schemeClr val="bg2"/>
              </a:solidFill>
            </a:endParaRPr>
          </a:p>
        </p:txBody>
      </p:sp>
      <p:pic>
        <p:nvPicPr>
          <p:cNvPr id="21" name="Picture 20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57" y="2623501"/>
            <a:ext cx="5943600" cy="3286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173995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177" y="0"/>
            <a:ext cx="8588861" cy="838200"/>
          </a:xfrm>
        </p:spPr>
        <p:txBody>
          <a:bodyPr/>
          <a:lstStyle/>
          <a:p>
            <a:pPr algn="ctr"/>
            <a:r>
              <a:rPr lang="en-US" dirty="0" smtClean="0"/>
              <a:t>Stateless DHCPv6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8600" y="866775"/>
            <a:ext cx="8577072" cy="5442585"/>
          </a:xfrm>
        </p:spPr>
        <p:txBody>
          <a:bodyPr/>
          <a:lstStyle/>
          <a:p>
            <a:r>
              <a:rPr lang="en-CA" sz="2000" dirty="0" smtClean="0"/>
              <a:t>During </a:t>
            </a:r>
            <a:r>
              <a:rPr lang="en-CA" sz="2000" dirty="0"/>
              <a:t>the SLAAC </a:t>
            </a:r>
            <a:r>
              <a:rPr lang="en-CA" sz="2000" dirty="0" smtClean="0"/>
              <a:t>process, </a:t>
            </a:r>
            <a:r>
              <a:rPr lang="en-CA" sz="2000" dirty="0"/>
              <a:t>the client </a:t>
            </a:r>
            <a:r>
              <a:rPr lang="en-CA" sz="2000" dirty="0" smtClean="0"/>
              <a:t>receives information to </a:t>
            </a:r>
            <a:r>
              <a:rPr lang="en-CA" sz="2000" dirty="0"/>
              <a:t>create an IPv6 global unicast address. </a:t>
            </a:r>
            <a:r>
              <a:rPr lang="en-CA" sz="2000" dirty="0" smtClean="0"/>
              <a:t>This includes the </a:t>
            </a:r>
            <a:r>
              <a:rPr lang="en-CA" sz="2000" dirty="0"/>
              <a:t>default gateway information </a:t>
            </a:r>
            <a:r>
              <a:rPr lang="en-CA" sz="2000" dirty="0" smtClean="0"/>
              <a:t>from </a:t>
            </a:r>
            <a:r>
              <a:rPr lang="en-CA" sz="2000" dirty="0"/>
              <a:t>the source IPv6 address </a:t>
            </a:r>
            <a:r>
              <a:rPr lang="en-CA" sz="2000" dirty="0" smtClean="0"/>
              <a:t>in </a:t>
            </a:r>
            <a:r>
              <a:rPr lang="en-CA" sz="2000" dirty="0"/>
              <a:t>the RA message, which is the link-local address of the router. </a:t>
            </a:r>
            <a:r>
              <a:rPr lang="en-CA" sz="2000" dirty="0" smtClean="0"/>
              <a:t>A stateless </a:t>
            </a:r>
            <a:r>
              <a:rPr lang="en-CA" sz="2000" dirty="0"/>
              <a:t>DHCPv6 server can be </a:t>
            </a:r>
            <a:r>
              <a:rPr lang="en-CA" sz="2000" dirty="0" smtClean="0"/>
              <a:t>used to </a:t>
            </a:r>
            <a:r>
              <a:rPr lang="en-CA" sz="2000" dirty="0"/>
              <a:t>provide </a:t>
            </a:r>
            <a:r>
              <a:rPr lang="en-CA" sz="2000" dirty="0" smtClean="0"/>
              <a:t>information </a:t>
            </a:r>
            <a:r>
              <a:rPr lang="en-CA" sz="2000" dirty="0"/>
              <a:t>that might not </a:t>
            </a:r>
            <a:r>
              <a:rPr lang="en-CA" sz="2000" dirty="0" smtClean="0"/>
              <a:t>be </a:t>
            </a:r>
            <a:r>
              <a:rPr lang="en-CA" sz="2000" dirty="0"/>
              <a:t>included in the RA message </a:t>
            </a:r>
            <a:r>
              <a:rPr lang="en-CA" sz="2000" dirty="0" smtClean="0"/>
              <a:t>(DNS </a:t>
            </a:r>
            <a:r>
              <a:rPr lang="en-CA" sz="2000" dirty="0"/>
              <a:t>server address and the domain </a:t>
            </a:r>
            <a:r>
              <a:rPr lang="en-CA" sz="2000" dirty="0" smtClean="0"/>
              <a:t>name).</a:t>
            </a:r>
            <a:endParaRPr lang="en-US" sz="2000" dirty="0"/>
          </a:p>
          <a:p>
            <a:r>
              <a:rPr lang="en-CA" dirty="0" smtClean="0"/>
              <a:t>The </a:t>
            </a:r>
            <a:r>
              <a:rPr lang="en-CA" b="1" dirty="0">
                <a:solidFill>
                  <a:schemeClr val="tx2"/>
                </a:solidFill>
              </a:rPr>
              <a:t>ipv6 </a:t>
            </a:r>
            <a:r>
              <a:rPr lang="en-CA" b="1" dirty="0">
                <a:solidFill>
                  <a:schemeClr val="tx2"/>
                </a:solidFill>
              </a:rPr>
              <a:t>dhcp</a:t>
            </a:r>
            <a:r>
              <a:rPr lang="en-CA" b="1" dirty="0">
                <a:solidFill>
                  <a:schemeClr val="tx2"/>
                </a:solidFill>
              </a:rPr>
              <a:t> server</a:t>
            </a:r>
            <a:r>
              <a:rPr lang="en-CA" dirty="0">
                <a:solidFill>
                  <a:schemeClr val="tx2"/>
                </a:solidFill>
              </a:rPr>
              <a:t> </a:t>
            </a:r>
            <a:r>
              <a:rPr lang="en-CA" dirty="0" smtClean="0"/>
              <a:t>interface </a:t>
            </a:r>
            <a:r>
              <a:rPr lang="en-CA" dirty="0"/>
              <a:t>command binds the DHCPv6 pool to </a:t>
            </a:r>
            <a:r>
              <a:rPr lang="en-CA" dirty="0">
                <a:solidFill>
                  <a:schemeClr val="bg2"/>
                </a:solidFill>
              </a:rPr>
              <a:t>the interface</a:t>
            </a:r>
            <a:r>
              <a:rPr lang="en-CA" dirty="0" smtClean="0">
                <a:solidFill>
                  <a:schemeClr val="bg2"/>
                </a:solidFill>
              </a:rPr>
              <a:t>.</a:t>
            </a:r>
          </a:p>
          <a:p>
            <a:r>
              <a:rPr lang="en-CA" dirty="0"/>
              <a:t>The O flag needs to be changed from 0 to 1 using the interface command </a:t>
            </a:r>
            <a:r>
              <a:rPr lang="en-CA" b="1" dirty="0">
                <a:solidFill>
                  <a:schemeClr val="tx2"/>
                </a:solidFill>
              </a:rPr>
              <a:t>ipv6 nd other-config-flag</a:t>
            </a:r>
            <a:r>
              <a:rPr lang="en-CA" dirty="0"/>
              <a:t>. </a:t>
            </a:r>
            <a:endParaRPr lang="en-CA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82" y="4704847"/>
            <a:ext cx="1411904" cy="784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89009" y="5116255"/>
            <a:ext cx="592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R2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24410" y="5082772"/>
            <a:ext cx="8594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S0/0/0</a:t>
            </a:r>
            <a:endParaRPr lang="en-US" sz="1000" b="1" dirty="0">
              <a:solidFill>
                <a:schemeClr val="bg2"/>
              </a:solidFill>
            </a:endParaRPr>
          </a:p>
        </p:txBody>
      </p:sp>
      <p:pic>
        <p:nvPicPr>
          <p:cNvPr id="7" name="Picture 3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600" y="4719829"/>
            <a:ext cx="1411904" cy="784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378918" y="5180075"/>
            <a:ext cx="5922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R1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49036" y="4657595"/>
            <a:ext cx="18790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2001:DB8:ACAD:1</a:t>
            </a:r>
            <a:r>
              <a:rPr lang="en-US" sz="1400" b="1" dirty="0" smtClean="0">
                <a:solidFill>
                  <a:schemeClr val="bg2"/>
                </a:solidFill>
              </a:rPr>
              <a:t>::/64</a:t>
            </a:r>
            <a:endParaRPr lang="en-US" sz="1400" b="1" dirty="0">
              <a:solidFill>
                <a:schemeClr val="bg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79870" y="4968354"/>
            <a:ext cx="8594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S0/0/0</a:t>
            </a:r>
            <a:endParaRPr lang="en-US" sz="1000" b="1" dirty="0">
              <a:solidFill>
                <a:schemeClr val="bg2"/>
              </a:solidFill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auto">
          <a:xfrm rot="158231" flipV="1">
            <a:off x="2191200" y="5072664"/>
            <a:ext cx="4666286" cy="112373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097848" y="4378857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Client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131382" y="4369909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Server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58986" y="5489680"/>
            <a:ext cx="15536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Link-Local FE80::1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95721" y="5471487"/>
            <a:ext cx="15536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chemeClr val="bg2"/>
                </a:solidFill>
              </a:rPr>
              <a:t>Link-Local FE80</a:t>
            </a:r>
            <a:r>
              <a:rPr lang="en-US" sz="1200" b="1" dirty="0" smtClean="0">
                <a:solidFill>
                  <a:schemeClr val="bg2"/>
                </a:solidFill>
              </a:rPr>
              <a:t>::2</a:t>
            </a:r>
            <a:endParaRPr lang="en-US" sz="12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37809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12" y="0"/>
            <a:ext cx="8588861" cy="838200"/>
          </a:xfrm>
        </p:spPr>
        <p:txBody>
          <a:bodyPr/>
          <a:lstStyle/>
          <a:p>
            <a:pPr algn="ctr"/>
            <a:r>
              <a:rPr lang="en-US" dirty="0" smtClean="0"/>
              <a:t>Stateless DHCPv6 Server Configuration</a:t>
            </a:r>
            <a:endParaRPr lang="en-US" dirty="0"/>
          </a:p>
        </p:txBody>
      </p:sp>
      <p:pic>
        <p:nvPicPr>
          <p:cNvPr id="4" name="Picture 3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82" y="1418722"/>
            <a:ext cx="1411904" cy="784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89009" y="1830130"/>
            <a:ext cx="592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R2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24410" y="1796647"/>
            <a:ext cx="8594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S0/0/0</a:t>
            </a:r>
            <a:endParaRPr lang="en-US" sz="1000" b="1" dirty="0">
              <a:solidFill>
                <a:schemeClr val="bg2"/>
              </a:solidFill>
            </a:endParaRPr>
          </a:p>
        </p:txBody>
      </p:sp>
      <p:pic>
        <p:nvPicPr>
          <p:cNvPr id="7" name="Picture 3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600" y="1433704"/>
            <a:ext cx="1411904" cy="784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378918" y="1893950"/>
            <a:ext cx="5922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R1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49036" y="1371470"/>
            <a:ext cx="18790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2001:DB8:ACAD:1</a:t>
            </a:r>
            <a:r>
              <a:rPr lang="en-US" sz="1400" b="1" dirty="0" smtClean="0">
                <a:solidFill>
                  <a:schemeClr val="bg2"/>
                </a:solidFill>
              </a:rPr>
              <a:t>::/64</a:t>
            </a:r>
            <a:endParaRPr lang="en-US" sz="1400" b="1" dirty="0">
              <a:solidFill>
                <a:schemeClr val="bg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79870" y="1682229"/>
            <a:ext cx="8594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S0/0/0</a:t>
            </a:r>
            <a:endParaRPr lang="en-US" sz="1000" b="1" dirty="0">
              <a:solidFill>
                <a:schemeClr val="bg2"/>
              </a:solidFill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auto">
          <a:xfrm rot="158231" flipV="1">
            <a:off x="2191200" y="1786539"/>
            <a:ext cx="4666286" cy="112373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097848" y="1092732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Client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131382" y="1083784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Server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58986" y="2203555"/>
            <a:ext cx="15536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Link-Local FE80::1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95721" y="2185362"/>
            <a:ext cx="15536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chemeClr val="bg2"/>
                </a:solidFill>
              </a:rPr>
              <a:t>Link-Local FE80</a:t>
            </a:r>
            <a:r>
              <a:rPr lang="en-US" sz="1200" b="1" dirty="0" smtClean="0">
                <a:solidFill>
                  <a:schemeClr val="bg2"/>
                </a:solidFill>
              </a:rPr>
              <a:t>::2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28350" y="2953167"/>
            <a:ext cx="7191985" cy="2585323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R1(</a:t>
            </a:r>
            <a:r>
              <a:rPr lang="en-US" dirty="0" err="1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)#ipv6 </a:t>
            </a:r>
            <a:r>
              <a:rPr lang="en-US" dirty="0" smtClean="0">
                <a:solidFill>
                  <a:schemeClr val="bg2"/>
                </a:solidFill>
                <a:cs typeface="Courier New" pitchFamily="49" charset="0"/>
              </a:rPr>
              <a:t>unicast-routing</a:t>
            </a:r>
          </a:p>
          <a:p>
            <a:r>
              <a:rPr lang="en-US" dirty="0" smtClean="0">
                <a:solidFill>
                  <a:schemeClr val="bg2"/>
                </a:solidFill>
                <a:cs typeface="Courier New" pitchFamily="49" charset="0"/>
              </a:rPr>
              <a:t>R1(</a:t>
            </a:r>
            <a:r>
              <a:rPr lang="en-US" dirty="0" err="1" smtClean="0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)#ipv6 </a:t>
            </a:r>
            <a:r>
              <a:rPr lang="en-US" dirty="0" err="1">
                <a:solidFill>
                  <a:schemeClr val="bg2"/>
                </a:solidFill>
                <a:cs typeface="Courier New" pitchFamily="49" charset="0"/>
              </a:rPr>
              <a:t>dhcp</a:t>
            </a:r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 pool </a:t>
            </a:r>
            <a:r>
              <a:rPr lang="en-US" dirty="0" err="1" smtClean="0">
                <a:solidFill>
                  <a:schemeClr val="bg2"/>
                </a:solidFill>
                <a:cs typeface="Courier New" pitchFamily="49" charset="0"/>
              </a:rPr>
              <a:t>Stateless_DHCP</a:t>
            </a:r>
            <a:endParaRPr lang="en-US" dirty="0">
              <a:solidFill>
                <a:schemeClr val="bg2"/>
              </a:solidFill>
              <a:cs typeface="Courier New" pitchFamily="49" charset="0"/>
            </a:endParaRPr>
          </a:p>
          <a:p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R1(config-dhcpv6)#</a:t>
            </a:r>
            <a:r>
              <a:rPr lang="en-US" dirty="0" err="1">
                <a:solidFill>
                  <a:schemeClr val="bg2"/>
                </a:solidFill>
                <a:cs typeface="Courier New" pitchFamily="49" charset="0"/>
              </a:rPr>
              <a:t>dns</a:t>
            </a:r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-server </a:t>
            </a:r>
            <a:r>
              <a:rPr lang="en-US" dirty="0" smtClean="0">
                <a:solidFill>
                  <a:schemeClr val="bg2"/>
                </a:solidFill>
                <a:cs typeface="Courier New" pitchFamily="49" charset="0"/>
              </a:rPr>
              <a:t>AAAA:BBBB:CCCC:DDDD::FFFF</a:t>
            </a:r>
            <a:endParaRPr lang="en-US" dirty="0">
              <a:solidFill>
                <a:schemeClr val="bg2"/>
              </a:solidFill>
              <a:cs typeface="Courier New" pitchFamily="49" charset="0"/>
            </a:endParaRPr>
          </a:p>
          <a:p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R1(config-dhcpv6)#domain-name </a:t>
            </a:r>
            <a:r>
              <a:rPr lang="en-US" dirty="0" smtClean="0">
                <a:solidFill>
                  <a:schemeClr val="bg2"/>
                </a:solidFill>
                <a:cs typeface="Courier New" pitchFamily="49" charset="0"/>
              </a:rPr>
              <a:t>StatelessDHCP.com</a:t>
            </a:r>
            <a:endParaRPr lang="en-US" dirty="0">
              <a:solidFill>
                <a:schemeClr val="bg2"/>
              </a:solidFill>
              <a:cs typeface="Courier New" pitchFamily="49" charset="0"/>
            </a:endParaRPr>
          </a:p>
          <a:p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R1(config-dhcpv6)#exit</a:t>
            </a:r>
          </a:p>
          <a:p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R1(</a:t>
            </a:r>
            <a:r>
              <a:rPr lang="en-US" dirty="0" err="1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)#interface </a:t>
            </a:r>
            <a:r>
              <a:rPr lang="en-US" dirty="0" smtClean="0">
                <a:solidFill>
                  <a:schemeClr val="bg2"/>
                </a:solidFill>
                <a:cs typeface="Courier New" pitchFamily="49" charset="0"/>
              </a:rPr>
              <a:t>s0/0/0</a:t>
            </a:r>
            <a:endParaRPr lang="en-US" dirty="0">
              <a:solidFill>
                <a:schemeClr val="bg2"/>
              </a:solidFill>
              <a:cs typeface="Courier New" pitchFamily="49" charset="0"/>
            </a:endParaRPr>
          </a:p>
          <a:p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R1(</a:t>
            </a:r>
            <a:r>
              <a:rPr lang="en-US" dirty="0" err="1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-if)#ipv6 address </a:t>
            </a:r>
            <a:r>
              <a:rPr lang="en-US" dirty="0" smtClean="0">
                <a:solidFill>
                  <a:schemeClr val="bg2"/>
                </a:solidFill>
                <a:cs typeface="Courier New" pitchFamily="49" charset="0"/>
              </a:rPr>
              <a:t>2001:db8:acad:1::1/64</a:t>
            </a:r>
            <a:endParaRPr lang="en-US" dirty="0">
              <a:solidFill>
                <a:schemeClr val="bg2"/>
              </a:solidFill>
              <a:cs typeface="Courier New" pitchFamily="49" charset="0"/>
            </a:endParaRPr>
          </a:p>
          <a:p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R1(</a:t>
            </a:r>
            <a:r>
              <a:rPr lang="en-US" dirty="0" err="1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-if)#ipv6 </a:t>
            </a:r>
            <a:r>
              <a:rPr lang="en-US" dirty="0" err="1">
                <a:solidFill>
                  <a:schemeClr val="bg2"/>
                </a:solidFill>
                <a:cs typeface="Courier New" pitchFamily="49" charset="0"/>
              </a:rPr>
              <a:t>dhcp</a:t>
            </a:r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 server </a:t>
            </a:r>
            <a:r>
              <a:rPr lang="en-US" dirty="0" err="1" smtClean="0">
                <a:solidFill>
                  <a:schemeClr val="bg2"/>
                </a:solidFill>
                <a:cs typeface="Courier New" pitchFamily="49" charset="0"/>
              </a:rPr>
              <a:t>Stateless_DHCP</a:t>
            </a:r>
            <a:endParaRPr lang="en-US" dirty="0">
              <a:solidFill>
                <a:schemeClr val="bg2"/>
              </a:solidFill>
              <a:cs typeface="Courier New" pitchFamily="49" charset="0"/>
            </a:endParaRPr>
          </a:p>
          <a:p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R1(</a:t>
            </a:r>
            <a:r>
              <a:rPr lang="en-US" dirty="0" err="1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-if)#ipv6 </a:t>
            </a:r>
            <a:r>
              <a:rPr lang="en-US" dirty="0" err="1">
                <a:solidFill>
                  <a:schemeClr val="bg2"/>
                </a:solidFill>
                <a:cs typeface="Courier New" pitchFamily="49" charset="0"/>
              </a:rPr>
              <a:t>nd</a:t>
            </a:r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 other-</a:t>
            </a:r>
            <a:r>
              <a:rPr lang="en-US" dirty="0" err="1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-flag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191086" y="3267075"/>
            <a:ext cx="3247689" cy="276225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1" name="Rounded Rectangle 20"/>
          <p:cNvSpPr/>
          <p:nvPr/>
        </p:nvSpPr>
        <p:spPr>
          <a:xfrm>
            <a:off x="2400299" y="4924425"/>
            <a:ext cx="3438525" cy="276225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12" y="0"/>
            <a:ext cx="8588861" cy="838200"/>
          </a:xfrm>
        </p:spPr>
        <p:txBody>
          <a:bodyPr/>
          <a:lstStyle/>
          <a:p>
            <a:pPr algn="ctr"/>
            <a:r>
              <a:rPr lang="en-US" dirty="0" smtClean="0"/>
              <a:t>Stateless DHCPv6 Client Configuration</a:t>
            </a:r>
            <a:endParaRPr lang="en-US" dirty="0"/>
          </a:p>
        </p:txBody>
      </p:sp>
      <p:pic>
        <p:nvPicPr>
          <p:cNvPr id="4" name="Picture 3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82" y="1418722"/>
            <a:ext cx="1411904" cy="784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89009" y="1830130"/>
            <a:ext cx="592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R2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24410" y="1796647"/>
            <a:ext cx="8594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S0/0/0</a:t>
            </a:r>
            <a:endParaRPr lang="en-US" sz="1000" b="1" dirty="0">
              <a:solidFill>
                <a:schemeClr val="bg2"/>
              </a:solidFill>
            </a:endParaRPr>
          </a:p>
        </p:txBody>
      </p:sp>
      <p:pic>
        <p:nvPicPr>
          <p:cNvPr id="7" name="Picture 3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600" y="1433704"/>
            <a:ext cx="1411904" cy="784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378918" y="1893950"/>
            <a:ext cx="5922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R1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49036" y="1371470"/>
            <a:ext cx="18790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2001:DB8:ACAD:1</a:t>
            </a:r>
            <a:r>
              <a:rPr lang="en-US" sz="1400" b="1" dirty="0" smtClean="0">
                <a:solidFill>
                  <a:schemeClr val="bg2"/>
                </a:solidFill>
              </a:rPr>
              <a:t>::/64</a:t>
            </a:r>
            <a:endParaRPr lang="en-US" sz="1400" b="1" dirty="0">
              <a:solidFill>
                <a:schemeClr val="bg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79870" y="1682229"/>
            <a:ext cx="8594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S0/0/0</a:t>
            </a:r>
            <a:endParaRPr lang="en-US" sz="1000" b="1" dirty="0">
              <a:solidFill>
                <a:schemeClr val="bg2"/>
              </a:solidFill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auto">
          <a:xfrm rot="158231" flipV="1">
            <a:off x="2191200" y="1786539"/>
            <a:ext cx="4666286" cy="112373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097848" y="1092732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Client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131382" y="1083784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Server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58986" y="2203555"/>
            <a:ext cx="15536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Link-Local FE80::1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95721" y="2185362"/>
            <a:ext cx="15536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chemeClr val="bg2"/>
                </a:solidFill>
              </a:rPr>
              <a:t>Link-Local FE80</a:t>
            </a:r>
            <a:r>
              <a:rPr lang="en-US" sz="1200" b="1" dirty="0" smtClean="0">
                <a:solidFill>
                  <a:schemeClr val="bg2"/>
                </a:solidFill>
              </a:rPr>
              <a:t>::2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84152" y="2971622"/>
            <a:ext cx="4027907" cy="923330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cs typeface="Courier New" pitchFamily="49" charset="0"/>
              </a:rPr>
              <a:t>R2(</a:t>
            </a:r>
            <a:r>
              <a:rPr lang="en-US" dirty="0" err="1" smtClean="0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)#interface </a:t>
            </a:r>
            <a:r>
              <a:rPr lang="en-US" dirty="0" smtClean="0">
                <a:solidFill>
                  <a:schemeClr val="bg2"/>
                </a:solidFill>
                <a:cs typeface="Courier New" pitchFamily="49" charset="0"/>
              </a:rPr>
              <a:t>s0/0/0</a:t>
            </a:r>
            <a:endParaRPr lang="en-US" dirty="0">
              <a:solidFill>
                <a:schemeClr val="bg2"/>
              </a:solidFill>
              <a:cs typeface="Courier New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cs typeface="Courier New" pitchFamily="49" charset="0"/>
              </a:rPr>
              <a:t>R2(</a:t>
            </a:r>
            <a:r>
              <a:rPr lang="en-US" dirty="0" err="1" smtClean="0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dirty="0" smtClean="0">
                <a:solidFill>
                  <a:schemeClr val="bg2"/>
                </a:solidFill>
                <a:cs typeface="Courier New" pitchFamily="49" charset="0"/>
              </a:rPr>
              <a:t>-if</a:t>
            </a:r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)#ipv6 enable</a:t>
            </a:r>
          </a:p>
          <a:p>
            <a:r>
              <a:rPr lang="en-US" dirty="0" smtClean="0">
                <a:solidFill>
                  <a:schemeClr val="bg2"/>
                </a:solidFill>
                <a:cs typeface="Courier New" pitchFamily="49" charset="0"/>
              </a:rPr>
              <a:t>R2(</a:t>
            </a:r>
            <a:r>
              <a:rPr lang="en-US" dirty="0" err="1" smtClean="0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dirty="0" smtClean="0">
                <a:solidFill>
                  <a:schemeClr val="bg2"/>
                </a:solidFill>
                <a:cs typeface="Courier New" pitchFamily="49" charset="0"/>
              </a:rPr>
              <a:t>-if</a:t>
            </a:r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)#ipv6 address </a:t>
            </a:r>
            <a:r>
              <a:rPr lang="en-US" dirty="0" err="1" smtClean="0">
                <a:solidFill>
                  <a:schemeClr val="bg2"/>
                </a:solidFill>
                <a:cs typeface="Courier New" pitchFamily="49" charset="0"/>
              </a:rPr>
              <a:t>autoconfig</a:t>
            </a:r>
            <a:endParaRPr lang="en-US" dirty="0">
              <a:solidFill>
                <a:schemeClr val="bg2"/>
              </a:solidFill>
              <a:cs typeface="Courier New" pitchFamily="49" charset="0"/>
            </a:endParaRPr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8600" y="4343400"/>
            <a:ext cx="8577072" cy="1899284"/>
          </a:xfrm>
        </p:spPr>
        <p:txBody>
          <a:bodyPr/>
          <a:lstStyle/>
          <a:p>
            <a:r>
              <a:rPr lang="en-CA" dirty="0" smtClean="0"/>
              <a:t>The </a:t>
            </a:r>
            <a:r>
              <a:rPr lang="en-CA" b="1" dirty="0">
                <a:solidFill>
                  <a:schemeClr val="tx2"/>
                </a:solidFill>
              </a:rPr>
              <a:t>ipv6 enable</a:t>
            </a:r>
            <a:r>
              <a:rPr lang="en-CA" dirty="0">
                <a:solidFill>
                  <a:schemeClr val="tx2"/>
                </a:solidFill>
              </a:rPr>
              <a:t> </a:t>
            </a:r>
            <a:r>
              <a:rPr lang="en-CA" dirty="0"/>
              <a:t>command is used because the router does not </a:t>
            </a:r>
            <a:r>
              <a:rPr lang="en-CA" dirty="0" smtClean="0"/>
              <a:t>have </a:t>
            </a:r>
            <a:r>
              <a:rPr lang="en-CA" dirty="0"/>
              <a:t>a global unicast address</a:t>
            </a:r>
            <a:r>
              <a:rPr lang="en-CA" dirty="0" smtClean="0"/>
              <a:t>.</a:t>
            </a:r>
            <a:endParaRPr lang="en-US" dirty="0"/>
          </a:p>
          <a:p>
            <a:r>
              <a:rPr lang="en-CA" dirty="0"/>
              <a:t>The </a:t>
            </a:r>
            <a:r>
              <a:rPr lang="en-CA" b="1" dirty="0">
                <a:solidFill>
                  <a:schemeClr val="tx2"/>
                </a:solidFill>
              </a:rPr>
              <a:t>ipv6 address autoconfig</a:t>
            </a:r>
            <a:r>
              <a:rPr lang="en-CA" dirty="0">
                <a:solidFill>
                  <a:schemeClr val="tx2"/>
                </a:solidFill>
              </a:rPr>
              <a:t> </a:t>
            </a:r>
            <a:r>
              <a:rPr lang="en-CA" dirty="0"/>
              <a:t>command enables automatic configuration of IPv6 addressing using SLAAC.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4247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764" y="0"/>
            <a:ext cx="8588861" cy="838200"/>
          </a:xfrm>
        </p:spPr>
        <p:txBody>
          <a:bodyPr/>
          <a:lstStyle/>
          <a:p>
            <a:pPr algn="ctr"/>
            <a:r>
              <a:rPr lang="en-US" dirty="0" smtClean="0"/>
              <a:t>Stateless DHCPv6 Verification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90600" y="1162973"/>
            <a:ext cx="6877049" cy="4770537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</a:rPr>
              <a:t>R2#show ipv6 interface s0/0/0</a:t>
            </a:r>
          </a:p>
          <a:p>
            <a:r>
              <a:rPr lang="en-US" sz="1600" dirty="0">
                <a:solidFill>
                  <a:schemeClr val="bg2"/>
                </a:solidFill>
              </a:rPr>
              <a:t>Serial0/0/0 is up, line protocol is up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IPv6 is enabled, link-local address is FE80::2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No Virtual link-local address(</a:t>
            </a:r>
            <a:r>
              <a:rPr lang="en-US" sz="1600" dirty="0" err="1">
                <a:solidFill>
                  <a:schemeClr val="bg2"/>
                </a:solidFill>
              </a:rPr>
              <a:t>es</a:t>
            </a:r>
            <a:r>
              <a:rPr lang="en-US" sz="1600" dirty="0">
                <a:solidFill>
                  <a:schemeClr val="bg2"/>
                </a:solidFill>
              </a:rPr>
              <a:t>):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Stateless address </a:t>
            </a:r>
            <a:r>
              <a:rPr lang="en-US" sz="1600" dirty="0" err="1">
                <a:solidFill>
                  <a:schemeClr val="bg2"/>
                </a:solidFill>
              </a:rPr>
              <a:t>autoconfig</a:t>
            </a:r>
            <a:r>
              <a:rPr lang="en-US" sz="1600" dirty="0">
                <a:solidFill>
                  <a:schemeClr val="bg2"/>
                </a:solidFill>
              </a:rPr>
              <a:t> enabled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Global unicast address(</a:t>
            </a:r>
            <a:r>
              <a:rPr lang="en-US" sz="1600" dirty="0" err="1">
                <a:solidFill>
                  <a:schemeClr val="bg2"/>
                </a:solidFill>
              </a:rPr>
              <a:t>es</a:t>
            </a:r>
            <a:r>
              <a:rPr lang="en-US" sz="1600" dirty="0">
                <a:solidFill>
                  <a:schemeClr val="bg2"/>
                </a:solidFill>
              </a:rPr>
              <a:t>):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  2001:DB8:ACAD:1::2, subnet is 2001:DB8:ACAD:1::/64 [EUI/CAL/PRE]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    valid lifetime 2591259 preferred lifetime 604059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Joined group address(</a:t>
            </a:r>
            <a:r>
              <a:rPr lang="en-US" sz="1600" dirty="0" err="1">
                <a:solidFill>
                  <a:schemeClr val="bg2"/>
                </a:solidFill>
              </a:rPr>
              <a:t>es</a:t>
            </a:r>
            <a:r>
              <a:rPr lang="en-US" sz="1600" dirty="0">
                <a:solidFill>
                  <a:schemeClr val="bg2"/>
                </a:solidFill>
              </a:rPr>
              <a:t>):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  FF02::1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  FF02::1:FF00:2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MTU is 1500 bytes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ICMP error messages limited to one every 100 milliseconds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ICMP redirects are enabled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ICMP </a:t>
            </a:r>
            <a:r>
              <a:rPr lang="en-US" sz="1600" dirty="0" err="1">
                <a:solidFill>
                  <a:schemeClr val="bg2"/>
                </a:solidFill>
              </a:rPr>
              <a:t>unreachables</a:t>
            </a:r>
            <a:r>
              <a:rPr lang="en-US" sz="1600" dirty="0">
                <a:solidFill>
                  <a:schemeClr val="bg2"/>
                </a:solidFill>
              </a:rPr>
              <a:t> are sent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ND DAD is enabled, number of DAD attempts: 1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ND reachable time is 30000 milliseconds (using 30000)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ND RAs are suppressed (periodic)</a:t>
            </a:r>
          </a:p>
          <a:p>
            <a:r>
              <a:rPr lang="en-US" sz="1600" dirty="0">
                <a:solidFill>
                  <a:schemeClr val="bg2"/>
                </a:solidFill>
              </a:rPr>
              <a:t>  Hosts use stateless </a:t>
            </a:r>
            <a:r>
              <a:rPr lang="en-US" sz="1600" dirty="0" err="1">
                <a:solidFill>
                  <a:schemeClr val="bg2"/>
                </a:solidFill>
              </a:rPr>
              <a:t>autoconfig</a:t>
            </a:r>
            <a:r>
              <a:rPr lang="en-US" sz="1600" dirty="0">
                <a:solidFill>
                  <a:schemeClr val="bg2"/>
                </a:solidFill>
              </a:rPr>
              <a:t> for addresses.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453051" y="1249499"/>
            <a:ext cx="2395049" cy="180975"/>
          </a:xfrm>
          <a:prstGeom prst="roundRect">
            <a:avLst/>
          </a:prstGeom>
          <a:solidFill>
            <a:srgbClr val="0070C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6" name="Rounded Rectangle 5"/>
          <p:cNvSpPr/>
          <p:nvPr/>
        </p:nvSpPr>
        <p:spPr>
          <a:xfrm>
            <a:off x="1176826" y="2182951"/>
            <a:ext cx="3433274" cy="274499"/>
          </a:xfrm>
          <a:prstGeom prst="roundRect">
            <a:avLst/>
          </a:prstGeom>
          <a:solidFill>
            <a:srgbClr val="FFFF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7" name="Rounded Rectangle 6"/>
          <p:cNvSpPr/>
          <p:nvPr/>
        </p:nvSpPr>
        <p:spPr>
          <a:xfrm>
            <a:off x="1267716" y="2716351"/>
            <a:ext cx="1970870" cy="180975"/>
          </a:xfrm>
          <a:prstGeom prst="roundRect">
            <a:avLst/>
          </a:prstGeom>
          <a:solidFill>
            <a:srgbClr val="92D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8" name="Rounded Rectangle 7"/>
          <p:cNvSpPr/>
          <p:nvPr/>
        </p:nvSpPr>
        <p:spPr>
          <a:xfrm>
            <a:off x="3333922" y="2710001"/>
            <a:ext cx="2990678" cy="187325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9" name="Rounded Rectangle 8"/>
          <p:cNvSpPr/>
          <p:nvPr/>
        </p:nvSpPr>
        <p:spPr>
          <a:xfrm>
            <a:off x="6423025" y="2710001"/>
            <a:ext cx="323850" cy="193675"/>
          </a:xfrm>
          <a:prstGeom prst="roundRect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0" name="Rounded Rectangle 9"/>
          <p:cNvSpPr/>
          <p:nvPr/>
        </p:nvSpPr>
        <p:spPr>
          <a:xfrm>
            <a:off x="4505497" y="1738451"/>
            <a:ext cx="780878" cy="18732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1" name="Rounded Rectangle 10"/>
          <p:cNvSpPr/>
          <p:nvPr/>
        </p:nvSpPr>
        <p:spPr>
          <a:xfrm>
            <a:off x="1176825" y="4900751"/>
            <a:ext cx="4376249" cy="18732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9028467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29702" y="415"/>
            <a:ext cx="8588861" cy="838200"/>
          </a:xfrm>
        </p:spPr>
        <p:txBody>
          <a:bodyPr/>
          <a:lstStyle/>
          <a:p>
            <a:pPr algn="ctr"/>
            <a:r>
              <a:rPr lang="en-US" dirty="0" smtClean="0"/>
              <a:t>Stateful DHCPv6 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228600" y="874268"/>
            <a:ext cx="8577072" cy="5437632"/>
          </a:xfrm>
        </p:spPr>
        <p:txBody>
          <a:bodyPr/>
          <a:lstStyle/>
          <a:p>
            <a:r>
              <a:rPr lang="en-US" dirty="0"/>
              <a:t>In </a:t>
            </a:r>
            <a:r>
              <a:rPr lang="en-US" dirty="0" err="1"/>
              <a:t>Stateful</a:t>
            </a:r>
            <a:r>
              <a:rPr lang="en-US" dirty="0"/>
              <a:t> </a:t>
            </a:r>
            <a:r>
              <a:rPr lang="en-US" dirty="0" smtClean="0"/>
              <a:t>DHCP, </a:t>
            </a:r>
            <a:r>
              <a:rPr lang="en-US" dirty="0"/>
              <a:t>the adddress </a:t>
            </a:r>
            <a:r>
              <a:rPr lang="en-US" dirty="0" smtClean="0"/>
              <a:t>assignment </a:t>
            </a:r>
            <a:r>
              <a:rPr lang="en-US" dirty="0"/>
              <a:t>is centrally managed and clients must obtain configuration </a:t>
            </a:r>
            <a:r>
              <a:rPr lang="en-US" dirty="0" smtClean="0"/>
              <a:t>information </a:t>
            </a:r>
            <a:r>
              <a:rPr lang="en-US" dirty="0"/>
              <a:t>such as address autoconfiguration and neighbor discovery </a:t>
            </a:r>
            <a:r>
              <a:rPr lang="en-US" dirty="0" smtClean="0"/>
              <a:t>that </a:t>
            </a:r>
            <a:r>
              <a:rPr lang="en-US" dirty="0"/>
              <a:t>is not available through protocols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DHCPv6 can be implemented in two ways</a:t>
            </a:r>
          </a:p>
          <a:p>
            <a:pPr lvl="1">
              <a:buFontTx/>
              <a:buChar char="-"/>
            </a:pPr>
            <a:r>
              <a:rPr lang="en-US" b="1" dirty="0"/>
              <a:t> </a:t>
            </a:r>
            <a:r>
              <a:rPr lang="en-US" b="1" dirty="0">
                <a:solidFill>
                  <a:schemeClr val="tx2"/>
                </a:solidFill>
              </a:rPr>
              <a:t>Rapid Commit </a:t>
            </a:r>
            <a:r>
              <a:rPr lang="en-US" dirty="0"/>
              <a:t>- DHCP client </a:t>
            </a:r>
            <a:r>
              <a:rPr lang="en-US" dirty="0" smtClean="0"/>
              <a:t>obtains </a:t>
            </a:r>
            <a:r>
              <a:rPr lang="en-US" dirty="0"/>
              <a:t>configuration parameters from the server through a rapid two message exchange (solicit and reply).</a:t>
            </a:r>
          </a:p>
          <a:p>
            <a:pPr lvl="1">
              <a:buFontTx/>
              <a:buChar char="-"/>
            </a:pPr>
            <a:r>
              <a:rPr lang="en-US" dirty="0"/>
              <a:t> </a:t>
            </a:r>
            <a:r>
              <a:rPr lang="en-US" b="1" dirty="0">
                <a:solidFill>
                  <a:schemeClr val="tx2"/>
                </a:solidFill>
              </a:rPr>
              <a:t>Normal Commit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/>
              <a:t>- DHCP client uses four message  exchanges (solicit, advertise, request and reply</a:t>
            </a:r>
            <a:r>
              <a:rPr lang="en-US" dirty="0" smtClean="0"/>
              <a:t>).</a:t>
            </a:r>
          </a:p>
          <a:p>
            <a:r>
              <a:rPr lang="en-US" dirty="0"/>
              <a:t>By default normal-commit is used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In order to use the rapid-commit option, it has to be enabled by both client and server so that it </a:t>
            </a:r>
            <a:r>
              <a:rPr lang="en-US" dirty="0" smtClean="0"/>
              <a:t>uses the </a:t>
            </a:r>
            <a:r>
              <a:rPr lang="en-US" dirty="0"/>
              <a:t>two-message exchange.</a:t>
            </a:r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317500"/>
            <a:ext cx="8588861" cy="838200"/>
          </a:xfrm>
        </p:spPr>
        <p:txBody>
          <a:bodyPr/>
          <a:lstStyle/>
          <a:p>
            <a:pPr algn="ctr"/>
            <a:r>
              <a:rPr lang="en-US" dirty="0" smtClean="0"/>
              <a:t>Stateless Address Autoconfiguration (SLAAC)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8600" y="1270000"/>
            <a:ext cx="8577072" cy="5369560"/>
          </a:xfrm>
        </p:spPr>
        <p:txBody>
          <a:bodyPr/>
          <a:lstStyle/>
          <a:p>
            <a:r>
              <a:rPr lang="en-US" sz="2100" dirty="0" smtClean="0"/>
              <a:t>Requires no manual configuration of hosts, minimal (if any) configuration of routers, and no additional servers. </a:t>
            </a:r>
          </a:p>
          <a:p>
            <a:r>
              <a:rPr lang="en-US" sz="2100" dirty="0"/>
              <a:t>DHCP clients autoconfigure their own </a:t>
            </a:r>
            <a:r>
              <a:rPr lang="en-US" sz="2100" dirty="0" smtClean="0"/>
              <a:t>IPv6 address </a:t>
            </a:r>
            <a:r>
              <a:rPr lang="en-US" sz="2100" dirty="0"/>
              <a:t>based on router </a:t>
            </a:r>
            <a:r>
              <a:rPr lang="en-US" sz="2100" dirty="0" smtClean="0"/>
              <a:t>advertisements. </a:t>
            </a:r>
            <a:r>
              <a:rPr lang="en-US" sz="2000" dirty="0"/>
              <a:t>Routers advertise prefixes that identify the subnet(s) associated with a link, while hosts generate an "interface identifier" that uniquely identifies an interface on a subnet.</a:t>
            </a:r>
            <a:endParaRPr lang="en-US" sz="2100" dirty="0" smtClean="0"/>
          </a:p>
          <a:p>
            <a:r>
              <a:rPr lang="en-US" sz="2100" dirty="0" smtClean="0"/>
              <a:t>DHCP clients uses the DHCP server </a:t>
            </a:r>
            <a:r>
              <a:rPr lang="en-US" sz="2100" dirty="0"/>
              <a:t>to obtain the other useful configuration </a:t>
            </a:r>
            <a:r>
              <a:rPr lang="en-US" sz="2100" dirty="0" smtClean="0"/>
              <a:t>information (such as the address </a:t>
            </a:r>
            <a:r>
              <a:rPr lang="en-US" sz="2100" dirty="0"/>
              <a:t>of DNS servers</a:t>
            </a:r>
            <a:r>
              <a:rPr lang="en-US" sz="2100" dirty="0" smtClean="0"/>
              <a:t>).</a:t>
            </a:r>
          </a:p>
          <a:p>
            <a:r>
              <a:rPr lang="en-US" sz="2100" dirty="0" smtClean="0"/>
              <a:t>By using the </a:t>
            </a:r>
            <a:r>
              <a:rPr lang="en-US" sz="2100" b="1" dirty="0" smtClean="0">
                <a:solidFill>
                  <a:schemeClr val="tx2"/>
                </a:solidFill>
              </a:rPr>
              <a:t>eui-64</a:t>
            </a:r>
            <a:r>
              <a:rPr lang="en-US" sz="2100" dirty="0" smtClean="0"/>
              <a:t> command, </a:t>
            </a:r>
            <a:r>
              <a:rPr lang="en-US" sz="2100" dirty="0"/>
              <a:t>a host can automatically assign itself a unique 64-bit IPv6 interface identifier without the need for manual configuration or DHCP</a:t>
            </a:r>
            <a:r>
              <a:rPr lang="en-US" sz="2100" dirty="0" smtClean="0"/>
              <a:t>.</a:t>
            </a:r>
          </a:p>
          <a:p>
            <a:r>
              <a:rPr lang="en-US" sz="2100" dirty="0" smtClean="0"/>
              <a:t>This approach is used when a network is not concerned with the exact addresses hosts use on a network so long as they are unique and routable. </a:t>
            </a:r>
            <a:endParaRPr lang="en-US" sz="2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402" y="0"/>
            <a:ext cx="8588861" cy="838200"/>
          </a:xfrm>
        </p:spPr>
        <p:txBody>
          <a:bodyPr/>
          <a:lstStyle/>
          <a:p>
            <a:pPr algn="ctr"/>
            <a:r>
              <a:rPr lang="en-US" dirty="0" smtClean="0"/>
              <a:t>DHCPv6 Message Types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876300"/>
          <a:ext cx="4737100" cy="5444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8550"/>
                <a:gridCol w="2368550"/>
              </a:tblGrid>
              <a:tr h="60075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DHCPv6 Message</a:t>
                      </a:r>
                      <a:r>
                        <a:rPr lang="en-US" sz="1600" baseline="0" dirty="0" smtClean="0"/>
                        <a:t> Types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DHCPv4</a:t>
                      </a:r>
                      <a:r>
                        <a:rPr lang="en-US" sz="1600" baseline="0" dirty="0" smtClean="0"/>
                        <a:t> Message Types</a:t>
                      </a:r>
                      <a:endParaRPr lang="en-US" sz="1600" dirty="0"/>
                    </a:p>
                  </a:txBody>
                  <a:tcPr/>
                </a:tc>
              </a:tr>
              <a:tr h="4008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SOLICIT(1)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DHCPDISCOVER</a:t>
                      </a:r>
                      <a:endParaRPr lang="en-US" sz="1600" dirty="0"/>
                    </a:p>
                  </a:txBody>
                  <a:tcPr/>
                </a:tc>
              </a:tr>
              <a:tr h="4008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ADVERTISE(2)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DHCPOFFER</a:t>
                      </a:r>
                      <a:endParaRPr lang="en-US" sz="1600" dirty="0"/>
                    </a:p>
                  </a:txBody>
                  <a:tcPr/>
                </a:tc>
              </a:tr>
              <a:tr h="85822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REQUEST (3), RENEW (5), REBIND (6)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DHCPREQUEST</a:t>
                      </a:r>
                      <a:endParaRPr lang="en-US" sz="1600" dirty="0"/>
                    </a:p>
                  </a:txBody>
                  <a:tcPr/>
                </a:tc>
              </a:tr>
              <a:tr h="4008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REPLY (7)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DHCPACK/DHCPNAK</a:t>
                      </a:r>
                      <a:endParaRPr lang="en-US" sz="1600" dirty="0"/>
                    </a:p>
                  </a:txBody>
                  <a:tcPr/>
                </a:tc>
              </a:tr>
              <a:tr h="4008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RELEASE (8)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DHCPRELEASE</a:t>
                      </a:r>
                      <a:endParaRPr lang="en-US" sz="1600" dirty="0"/>
                    </a:p>
                  </a:txBody>
                  <a:tcPr/>
                </a:tc>
              </a:tr>
              <a:tr h="60075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INFORMATION-REQUEST (11)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DHCPINFORM</a:t>
                      </a:r>
                      <a:endParaRPr lang="en-US" sz="1600" dirty="0"/>
                    </a:p>
                  </a:txBody>
                  <a:tcPr/>
                </a:tc>
              </a:tr>
              <a:tr h="4008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DECLINE (9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DHCPDECLINE</a:t>
                      </a:r>
                      <a:endParaRPr lang="en-US" sz="1600" dirty="0"/>
                    </a:p>
                  </a:txBody>
                  <a:tcPr/>
                </a:tc>
              </a:tr>
              <a:tr h="4008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CONFIRM (4)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</a:t>
                      </a:r>
                      <a:endParaRPr lang="en-US" sz="1600" dirty="0"/>
                    </a:p>
                  </a:txBody>
                  <a:tcPr/>
                </a:tc>
              </a:tr>
              <a:tr h="4008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RECONFIGURE (10)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DHCPFORCERENEW</a:t>
                      </a:r>
                      <a:endParaRPr lang="en-US" sz="1600" dirty="0"/>
                    </a:p>
                  </a:txBody>
                  <a:tcPr/>
                </a:tc>
              </a:tr>
              <a:tr h="4008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RELAY-FORW (12), RELAY-REPLY (13)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622300" y="1524000"/>
            <a:ext cx="1092200" cy="2794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6" name="Rounded Rectangle 5"/>
          <p:cNvSpPr/>
          <p:nvPr/>
        </p:nvSpPr>
        <p:spPr>
          <a:xfrm>
            <a:off x="444500" y="1917700"/>
            <a:ext cx="1473200" cy="2794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7" name="Rounded Rectangle 6"/>
          <p:cNvSpPr/>
          <p:nvPr/>
        </p:nvSpPr>
        <p:spPr>
          <a:xfrm>
            <a:off x="0" y="2349500"/>
            <a:ext cx="2362200" cy="4699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8" name="Rounded Rectangle 7"/>
          <p:cNvSpPr/>
          <p:nvPr/>
        </p:nvSpPr>
        <p:spPr>
          <a:xfrm>
            <a:off x="660400" y="3187700"/>
            <a:ext cx="1028700" cy="2413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9" name="Rounded Rectangle 8"/>
          <p:cNvSpPr/>
          <p:nvPr/>
        </p:nvSpPr>
        <p:spPr>
          <a:xfrm>
            <a:off x="546100" y="3594100"/>
            <a:ext cx="1270000" cy="2413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0" name="Rounded Rectangle 9"/>
          <p:cNvSpPr/>
          <p:nvPr/>
        </p:nvSpPr>
        <p:spPr>
          <a:xfrm>
            <a:off x="419100" y="4000500"/>
            <a:ext cx="1549400" cy="5334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1" name="Rounded Rectangle 10"/>
          <p:cNvSpPr/>
          <p:nvPr/>
        </p:nvSpPr>
        <p:spPr>
          <a:xfrm>
            <a:off x="609600" y="4584700"/>
            <a:ext cx="1143000" cy="2413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2" name="Rounded Rectangle 11"/>
          <p:cNvSpPr/>
          <p:nvPr/>
        </p:nvSpPr>
        <p:spPr>
          <a:xfrm>
            <a:off x="546100" y="5003800"/>
            <a:ext cx="1282700" cy="2286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3" name="Rounded Rectangle 12"/>
          <p:cNvSpPr/>
          <p:nvPr/>
        </p:nvSpPr>
        <p:spPr>
          <a:xfrm>
            <a:off x="190500" y="5397500"/>
            <a:ext cx="1993900" cy="2667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4" name="Rounded Rectangle 13"/>
          <p:cNvSpPr/>
          <p:nvPr/>
        </p:nvSpPr>
        <p:spPr>
          <a:xfrm>
            <a:off x="266700" y="5803900"/>
            <a:ext cx="1866900" cy="5588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765300" y="1790700"/>
            <a:ext cx="34925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70500" y="1549400"/>
            <a:ext cx="3251200" cy="369332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Used to locate DHCP Servers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1930400" y="2209800"/>
            <a:ext cx="3327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270500" y="1968500"/>
            <a:ext cx="3810000" cy="646331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Sent by servers to indicate that it is available for DHCP service.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2400300" y="2781300"/>
            <a:ext cx="2844800" cy="355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270500" y="2717800"/>
            <a:ext cx="3873500" cy="1200329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Sent by hosts to request addressing information from the server, renew an old IP address and extend the lifetime of an address. 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402" y="0"/>
            <a:ext cx="8588861" cy="838200"/>
          </a:xfrm>
        </p:spPr>
        <p:txBody>
          <a:bodyPr/>
          <a:lstStyle/>
          <a:p>
            <a:pPr algn="ctr"/>
            <a:r>
              <a:rPr lang="en-US" dirty="0" smtClean="0"/>
              <a:t>DHCPv6 Message Types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876300"/>
          <a:ext cx="4737100" cy="5444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8550"/>
                <a:gridCol w="2368550"/>
              </a:tblGrid>
              <a:tr h="60075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DHCPv6 Message</a:t>
                      </a:r>
                      <a:r>
                        <a:rPr lang="en-US" sz="1600" baseline="0" dirty="0" smtClean="0"/>
                        <a:t> Types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DHCPv4</a:t>
                      </a:r>
                      <a:r>
                        <a:rPr lang="en-US" sz="1600" baseline="0" dirty="0" smtClean="0"/>
                        <a:t> Message Types</a:t>
                      </a:r>
                      <a:endParaRPr lang="en-US" sz="1600" dirty="0"/>
                    </a:p>
                  </a:txBody>
                  <a:tcPr/>
                </a:tc>
              </a:tr>
              <a:tr h="4008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SOLICIT(1)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DHCPDISCOVER</a:t>
                      </a:r>
                      <a:endParaRPr lang="en-US" sz="1600" dirty="0"/>
                    </a:p>
                  </a:txBody>
                  <a:tcPr/>
                </a:tc>
              </a:tr>
              <a:tr h="4008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ADVERTISE(2)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DHCPOFFER</a:t>
                      </a:r>
                      <a:endParaRPr lang="en-US" sz="1600" dirty="0"/>
                    </a:p>
                  </a:txBody>
                  <a:tcPr/>
                </a:tc>
              </a:tr>
              <a:tr h="85822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REQUEST (3), RENEW (5), REBIND (6)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DHCPREQUEST</a:t>
                      </a:r>
                      <a:endParaRPr lang="en-US" sz="1600" dirty="0"/>
                    </a:p>
                  </a:txBody>
                  <a:tcPr/>
                </a:tc>
              </a:tr>
              <a:tr h="4008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REPLY (7)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DHCPACK/DHCPNAK</a:t>
                      </a:r>
                      <a:endParaRPr lang="en-US" sz="1600" dirty="0"/>
                    </a:p>
                  </a:txBody>
                  <a:tcPr/>
                </a:tc>
              </a:tr>
              <a:tr h="4008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RELEASE (8)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DHCPRELEASE</a:t>
                      </a:r>
                      <a:endParaRPr lang="en-US" sz="1600" dirty="0"/>
                    </a:p>
                  </a:txBody>
                  <a:tcPr/>
                </a:tc>
              </a:tr>
              <a:tr h="60075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INFORMATION-REQUEST (11)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DHCPINFORM</a:t>
                      </a:r>
                      <a:endParaRPr lang="en-US" sz="1600" dirty="0"/>
                    </a:p>
                  </a:txBody>
                  <a:tcPr/>
                </a:tc>
              </a:tr>
              <a:tr h="4008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DECLINE (9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DHCPDECLINE</a:t>
                      </a:r>
                      <a:endParaRPr lang="en-US" sz="1600" dirty="0"/>
                    </a:p>
                  </a:txBody>
                  <a:tcPr/>
                </a:tc>
              </a:tr>
              <a:tr h="4008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CONFIRM (4)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</a:t>
                      </a:r>
                      <a:endParaRPr lang="en-US" sz="1600" dirty="0"/>
                    </a:p>
                  </a:txBody>
                  <a:tcPr/>
                </a:tc>
              </a:tr>
              <a:tr h="4008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RECONFIGURE (10)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DHCPFORCERENEW</a:t>
                      </a:r>
                      <a:endParaRPr lang="en-US" sz="1600" dirty="0"/>
                    </a:p>
                  </a:txBody>
                  <a:tcPr/>
                </a:tc>
              </a:tr>
              <a:tr h="4008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RELAY-FORW (12), RELAY-REPLY (13)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622300" y="1524000"/>
            <a:ext cx="1092200" cy="2794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6" name="Rounded Rectangle 5"/>
          <p:cNvSpPr/>
          <p:nvPr/>
        </p:nvSpPr>
        <p:spPr>
          <a:xfrm>
            <a:off x="444500" y="1917700"/>
            <a:ext cx="1473200" cy="2794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7" name="Rounded Rectangle 6"/>
          <p:cNvSpPr/>
          <p:nvPr/>
        </p:nvSpPr>
        <p:spPr>
          <a:xfrm>
            <a:off x="0" y="2349500"/>
            <a:ext cx="2362200" cy="4699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8" name="Rounded Rectangle 7"/>
          <p:cNvSpPr/>
          <p:nvPr/>
        </p:nvSpPr>
        <p:spPr>
          <a:xfrm>
            <a:off x="660400" y="3187700"/>
            <a:ext cx="1028700" cy="2413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9" name="Rounded Rectangle 8"/>
          <p:cNvSpPr/>
          <p:nvPr/>
        </p:nvSpPr>
        <p:spPr>
          <a:xfrm>
            <a:off x="546100" y="3594100"/>
            <a:ext cx="1270000" cy="2413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0" name="Rounded Rectangle 9"/>
          <p:cNvSpPr/>
          <p:nvPr/>
        </p:nvSpPr>
        <p:spPr>
          <a:xfrm>
            <a:off x="419100" y="4000500"/>
            <a:ext cx="1549400" cy="5334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1" name="Rounded Rectangle 10"/>
          <p:cNvSpPr/>
          <p:nvPr/>
        </p:nvSpPr>
        <p:spPr>
          <a:xfrm>
            <a:off x="609600" y="4584700"/>
            <a:ext cx="1143000" cy="2413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3" name="Rounded Rectangle 12"/>
          <p:cNvSpPr/>
          <p:nvPr/>
        </p:nvSpPr>
        <p:spPr>
          <a:xfrm>
            <a:off x="190500" y="5397500"/>
            <a:ext cx="1993900" cy="2667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cxnSp>
        <p:nvCxnSpPr>
          <p:cNvPr id="16" name="Straight Arrow Connector 15"/>
          <p:cNvCxnSpPr>
            <a:endCxn id="17" idx="1"/>
          </p:cNvCxnSpPr>
          <p:nvPr/>
        </p:nvCxnSpPr>
        <p:spPr>
          <a:xfrm flipV="1">
            <a:off x="1689100" y="1961466"/>
            <a:ext cx="3581400" cy="9214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70500" y="1638300"/>
            <a:ext cx="3251200" cy="646331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Sent by the server containing address configuration.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1981200" y="3898900"/>
            <a:ext cx="3213100" cy="10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295900" y="2362200"/>
            <a:ext cx="3810000" cy="646331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Sent by hosts to indicate that the host will no longer use an address.</a:t>
            </a:r>
            <a:endParaRPr lang="en-US" dirty="0"/>
          </a:p>
        </p:txBody>
      </p:sp>
      <p:cxnSp>
        <p:nvCxnSpPr>
          <p:cNvPr id="22" name="Straight Arrow Connector 21"/>
          <p:cNvCxnSpPr>
            <a:endCxn id="20" idx="1"/>
          </p:cNvCxnSpPr>
          <p:nvPr/>
        </p:nvCxnSpPr>
        <p:spPr>
          <a:xfrm flipV="1">
            <a:off x="1841500" y="2685366"/>
            <a:ext cx="3454400" cy="6039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270500" y="3073400"/>
            <a:ext cx="3873500" cy="1200329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Sent by hosts to request configuration parameters without the assignment of any address to the client.</a:t>
            </a:r>
            <a:endParaRPr lang="en-US" dirty="0"/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1790700" y="4673600"/>
            <a:ext cx="3390900" cy="10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245100" y="4343400"/>
            <a:ext cx="3873500" cy="646331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Sent by hosts to deny updates sent from the server.</a:t>
            </a:r>
            <a:endParaRPr lang="en-US" dirty="0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2235200" y="5651500"/>
            <a:ext cx="29591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257800" y="5054601"/>
            <a:ext cx="3581400" cy="1200329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Sent by the server to inform clients  of changes in addressing configuration.</a:t>
            </a:r>
          </a:p>
          <a:p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DHCPv6 Messages Types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There are 3 DHCPv6 message types exclusive to only DHCPv6:</a:t>
            </a:r>
          </a:p>
          <a:p>
            <a:pPr lvl="1"/>
            <a:r>
              <a:rPr lang="en-US" dirty="0"/>
              <a:t>- </a:t>
            </a:r>
            <a:r>
              <a:rPr lang="en-US" sz="2000" b="1" dirty="0">
                <a:solidFill>
                  <a:schemeClr val="tx2"/>
                </a:solidFill>
              </a:rPr>
              <a:t>CONFIRM (4)</a:t>
            </a:r>
          </a:p>
          <a:p>
            <a:pPr lvl="1"/>
            <a:r>
              <a:rPr lang="en-US" sz="2000" dirty="0"/>
              <a:t>A client sends a Confirm message to any available </a:t>
            </a:r>
            <a:r>
              <a:rPr lang="en-US" sz="2000" dirty="0" smtClean="0"/>
              <a:t>server </a:t>
            </a:r>
            <a:r>
              <a:rPr lang="en-US" sz="2000" dirty="0"/>
              <a:t>to </a:t>
            </a:r>
            <a:r>
              <a:rPr lang="en-US" sz="2000" dirty="0" smtClean="0"/>
              <a:t>determine whether </a:t>
            </a:r>
            <a:r>
              <a:rPr lang="en-US" sz="2000" dirty="0"/>
              <a:t>the addresses it was </a:t>
            </a:r>
            <a:r>
              <a:rPr lang="en-US" sz="2000" dirty="0" smtClean="0"/>
              <a:t>assigned </a:t>
            </a:r>
            <a:r>
              <a:rPr lang="en-US" sz="2000" dirty="0"/>
              <a:t>are still appropriate to the link to which the </a:t>
            </a:r>
            <a:r>
              <a:rPr lang="en-US" sz="2000" dirty="0" smtClean="0"/>
              <a:t>client is connected.</a:t>
            </a:r>
          </a:p>
          <a:p>
            <a:pPr lvl="1"/>
            <a:r>
              <a:rPr lang="en-US" sz="2000" dirty="0"/>
              <a:t>- </a:t>
            </a:r>
            <a:r>
              <a:rPr lang="en-US" sz="2000" b="1" dirty="0" smtClean="0">
                <a:solidFill>
                  <a:schemeClr val="tx2"/>
                </a:solidFill>
              </a:rPr>
              <a:t>RELAY-FORW </a:t>
            </a:r>
            <a:r>
              <a:rPr lang="en-US" sz="2000" b="1" dirty="0">
                <a:solidFill>
                  <a:schemeClr val="tx2"/>
                </a:solidFill>
              </a:rPr>
              <a:t>(12)</a:t>
            </a:r>
          </a:p>
          <a:p>
            <a:pPr lvl="1"/>
            <a:r>
              <a:rPr lang="en-US" sz="2000" dirty="0"/>
              <a:t>A relay agent sends a Relay-forward message to relay </a:t>
            </a:r>
            <a:r>
              <a:rPr lang="en-US" sz="2000" dirty="0" smtClean="0"/>
              <a:t>messages </a:t>
            </a:r>
            <a:r>
              <a:rPr lang="en-US" sz="2000" dirty="0"/>
              <a:t>to servers, either directly or through another </a:t>
            </a:r>
            <a:r>
              <a:rPr lang="en-US" sz="2000" dirty="0" smtClean="0"/>
              <a:t>relay </a:t>
            </a:r>
            <a:r>
              <a:rPr lang="en-US" sz="2000" dirty="0"/>
              <a:t>agent. </a:t>
            </a:r>
            <a:endParaRPr lang="en-US" sz="2000" dirty="0" smtClean="0"/>
          </a:p>
          <a:p>
            <a:pPr lvl="1"/>
            <a:r>
              <a:rPr lang="en-US" sz="2000" dirty="0"/>
              <a:t>- </a:t>
            </a:r>
            <a:r>
              <a:rPr lang="en-US" sz="2000" b="1" dirty="0">
                <a:solidFill>
                  <a:schemeClr val="tx2"/>
                </a:solidFill>
              </a:rPr>
              <a:t>RELAY-REPL (13)</a:t>
            </a:r>
          </a:p>
          <a:p>
            <a:pPr lvl="1"/>
            <a:r>
              <a:rPr lang="en-US" sz="2000" dirty="0"/>
              <a:t>A server sends a Relay-reply message to a relay </a:t>
            </a:r>
            <a:r>
              <a:rPr lang="en-US" sz="2000" dirty="0" smtClean="0"/>
              <a:t>agent </a:t>
            </a:r>
            <a:r>
              <a:rPr lang="en-US" sz="2000" dirty="0"/>
              <a:t>containing a message that the relay agent </a:t>
            </a:r>
            <a:r>
              <a:rPr lang="en-US" sz="2000" dirty="0" smtClean="0"/>
              <a:t>delivers </a:t>
            </a:r>
            <a:r>
              <a:rPr lang="en-US" sz="2000" dirty="0"/>
              <a:t>to a client.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314325"/>
            <a:ext cx="8588861" cy="742950"/>
          </a:xfrm>
        </p:spPr>
        <p:txBody>
          <a:bodyPr/>
          <a:lstStyle/>
          <a:p>
            <a:pPr algn="ctr"/>
            <a:r>
              <a:rPr lang="en-US" dirty="0" err="1" smtClean="0"/>
              <a:t>Stateful</a:t>
            </a:r>
            <a:r>
              <a:rPr lang="en-US" dirty="0" smtClean="0"/>
              <a:t> DHCPv6 </a:t>
            </a:r>
            <a:r>
              <a:rPr lang="en-US" dirty="0" smtClean="0"/>
              <a:t>Server Configuration Example 1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38125" y="2806699"/>
            <a:ext cx="8577072" cy="3079751"/>
          </a:xfrm>
        </p:spPr>
        <p:txBody>
          <a:bodyPr/>
          <a:lstStyle/>
          <a:p>
            <a:r>
              <a:rPr lang="en-CA" sz="1800" dirty="0" smtClean="0"/>
              <a:t>The </a:t>
            </a:r>
            <a:r>
              <a:rPr lang="en-CA" sz="1800" b="1" dirty="0">
                <a:solidFill>
                  <a:schemeClr val="tx2"/>
                </a:solidFill>
              </a:rPr>
              <a:t>ipv6 dhcp pool</a:t>
            </a:r>
            <a:r>
              <a:rPr lang="en-CA" sz="1800" dirty="0">
                <a:solidFill>
                  <a:schemeClr val="tx2"/>
                </a:solidFill>
              </a:rPr>
              <a:t> </a:t>
            </a:r>
            <a:r>
              <a:rPr lang="en-CA" sz="1800" dirty="0" smtClean="0"/>
              <a:t>command </a:t>
            </a:r>
            <a:r>
              <a:rPr lang="en-CA" sz="1800" dirty="0"/>
              <a:t>creates a pool and enters the router in DHCPv6 configuration </a:t>
            </a:r>
            <a:r>
              <a:rPr lang="en-CA" sz="1800" dirty="0" smtClean="0"/>
              <a:t>mode.</a:t>
            </a:r>
            <a:endParaRPr lang="en-CA" sz="1800" dirty="0" smtClean="0"/>
          </a:p>
          <a:p>
            <a:r>
              <a:rPr lang="en-CA" sz="1800" dirty="0"/>
              <a:t>The </a:t>
            </a:r>
            <a:r>
              <a:rPr lang="en-CA" sz="1800" b="1" dirty="0">
                <a:solidFill>
                  <a:schemeClr val="tx2"/>
                </a:solidFill>
              </a:rPr>
              <a:t>address</a:t>
            </a:r>
            <a:r>
              <a:rPr lang="en-CA" sz="1800" dirty="0"/>
              <a:t> </a:t>
            </a:r>
            <a:r>
              <a:rPr lang="en-CA" sz="1800" dirty="0" smtClean="0"/>
              <a:t>command </a:t>
            </a:r>
            <a:r>
              <a:rPr lang="en-CA" sz="1800" dirty="0"/>
              <a:t>is used to indicate the pool of addresses to be allocated by the server. </a:t>
            </a:r>
            <a:r>
              <a:rPr lang="en-CA" sz="1800" dirty="0" smtClean="0"/>
              <a:t>The </a:t>
            </a:r>
            <a:r>
              <a:rPr lang="en-CA" sz="1800" b="1" dirty="0">
                <a:solidFill>
                  <a:schemeClr val="tx2"/>
                </a:solidFill>
              </a:rPr>
              <a:t>lifetime</a:t>
            </a:r>
            <a:r>
              <a:rPr lang="en-CA" sz="1800" dirty="0"/>
              <a:t> option indicates the valid and preferred lease times in seconds. </a:t>
            </a:r>
            <a:endParaRPr lang="en-CA" sz="1800" dirty="0" smtClean="0"/>
          </a:p>
          <a:p>
            <a:r>
              <a:rPr lang="en-CA" sz="1800" dirty="0"/>
              <a:t>The </a:t>
            </a:r>
            <a:r>
              <a:rPr lang="en-CA" sz="1800" b="1" dirty="0">
                <a:solidFill>
                  <a:schemeClr val="tx2"/>
                </a:solidFill>
              </a:rPr>
              <a:t>ipv6 dhcp</a:t>
            </a:r>
            <a:r>
              <a:rPr lang="en-CA" sz="1800" b="1" dirty="0">
                <a:solidFill>
                  <a:schemeClr val="tx2"/>
                </a:solidFill>
              </a:rPr>
              <a:t> server</a:t>
            </a:r>
            <a:r>
              <a:rPr lang="en-CA" sz="1800" dirty="0"/>
              <a:t> </a:t>
            </a:r>
            <a:r>
              <a:rPr lang="en-CA" sz="1800" dirty="0" smtClean="0"/>
              <a:t>interface </a:t>
            </a:r>
            <a:r>
              <a:rPr lang="en-CA" sz="1800" dirty="0"/>
              <a:t>command binds the DHCPv6 pool to the interface</a:t>
            </a:r>
            <a:r>
              <a:rPr lang="en-CA" sz="1800" dirty="0" smtClean="0"/>
              <a:t>.</a:t>
            </a:r>
          </a:p>
          <a:p>
            <a:r>
              <a:rPr lang="en-CA" sz="1800" dirty="0"/>
              <a:t>The M flag needs to be changed from 0 to 1 using the interface command </a:t>
            </a:r>
            <a:r>
              <a:rPr lang="en-CA" sz="1800" b="1" dirty="0">
                <a:solidFill>
                  <a:schemeClr val="tx2"/>
                </a:solidFill>
              </a:rPr>
              <a:t>ipv6 nd managed-config-flag</a:t>
            </a:r>
            <a:r>
              <a:rPr lang="en-CA" sz="1800" dirty="0">
                <a:solidFill>
                  <a:schemeClr val="tx2"/>
                </a:solidFill>
              </a:rPr>
              <a:t>.</a:t>
            </a:r>
            <a:endParaRPr lang="en-US" sz="1800" dirty="0">
              <a:solidFill>
                <a:schemeClr val="tx2"/>
              </a:solidFill>
            </a:endParaRPr>
          </a:p>
        </p:txBody>
      </p:sp>
      <p:pic>
        <p:nvPicPr>
          <p:cNvPr id="18" name="Picture 3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57" y="1447297"/>
            <a:ext cx="1411904" cy="784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1141384" y="1858705"/>
            <a:ext cx="592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R2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76785" y="1825222"/>
            <a:ext cx="8594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S0/0/0</a:t>
            </a:r>
            <a:endParaRPr lang="en-US" sz="1000" b="1" dirty="0">
              <a:solidFill>
                <a:schemeClr val="bg2"/>
              </a:solidFill>
            </a:endParaRPr>
          </a:p>
        </p:txBody>
      </p:sp>
      <p:pic>
        <p:nvPicPr>
          <p:cNvPr id="21" name="Picture 3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9975" y="1462279"/>
            <a:ext cx="1411904" cy="784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7331293" y="1922525"/>
            <a:ext cx="5922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R1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401411" y="1400045"/>
            <a:ext cx="18790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2001:DB8:ACAD:1</a:t>
            </a:r>
            <a:r>
              <a:rPr lang="en-US" sz="1400" b="1" dirty="0" smtClean="0">
                <a:solidFill>
                  <a:schemeClr val="bg2"/>
                </a:solidFill>
              </a:rPr>
              <a:t>::/64</a:t>
            </a:r>
            <a:endParaRPr lang="en-US" sz="1400" b="1" dirty="0">
              <a:solidFill>
                <a:schemeClr val="bg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32245" y="1710804"/>
            <a:ext cx="8594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S0/0/0</a:t>
            </a:r>
            <a:endParaRPr lang="en-US" sz="1000" b="1" dirty="0">
              <a:solidFill>
                <a:schemeClr val="bg2"/>
              </a:solidFill>
            </a:endParaRPr>
          </a:p>
        </p:txBody>
      </p:sp>
      <p:sp>
        <p:nvSpPr>
          <p:cNvPr id="25" name="Freeform 9"/>
          <p:cNvSpPr>
            <a:spLocks/>
          </p:cNvSpPr>
          <p:nvPr/>
        </p:nvSpPr>
        <p:spPr bwMode="auto">
          <a:xfrm rot="158231" flipV="1">
            <a:off x="2143575" y="1815114"/>
            <a:ext cx="4666286" cy="112373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050223" y="1121307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Client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7083757" y="1112359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Server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811361" y="2232130"/>
            <a:ext cx="15536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Link-Local FE80::1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48096" y="2213937"/>
            <a:ext cx="15536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chemeClr val="bg2"/>
                </a:solidFill>
              </a:rPr>
              <a:t>Link-Local FE80</a:t>
            </a:r>
            <a:r>
              <a:rPr lang="en-US" sz="1200" b="1" dirty="0" smtClean="0">
                <a:solidFill>
                  <a:schemeClr val="bg2"/>
                </a:solidFill>
              </a:rPr>
              <a:t>::2</a:t>
            </a:r>
            <a:endParaRPr lang="en-US" sz="12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39496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177" y="0"/>
            <a:ext cx="8588861" cy="838200"/>
          </a:xfrm>
        </p:spPr>
        <p:txBody>
          <a:bodyPr/>
          <a:lstStyle/>
          <a:p>
            <a:pPr algn="ctr"/>
            <a:r>
              <a:rPr lang="en-US" dirty="0" err="1"/>
              <a:t>Stateful</a:t>
            </a:r>
            <a:r>
              <a:rPr lang="en-US" dirty="0"/>
              <a:t> DHCPv6 Server Configuration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3367" y="3275113"/>
            <a:ext cx="7648689" cy="2554545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R1(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)#ipv6 unicast-routing</a:t>
            </a:r>
          </a:p>
          <a:p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R1(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)#ipv6 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dhcp</a:t>
            </a:r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 pool 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Stateful_DHCP</a:t>
            </a:r>
            <a:endParaRPr lang="en-US" sz="1600" dirty="0" smtClean="0">
              <a:solidFill>
                <a:schemeClr val="bg2"/>
              </a:solidFill>
              <a:cs typeface="Courier New" pitchFamily="49" charset="0"/>
            </a:endParaRPr>
          </a:p>
          <a:p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R1(config-dhcpv6)#address prefix 2001:DB8:acad:1::/64 lifetime infinite 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infinite</a:t>
            </a:r>
            <a:endParaRPr lang="en-US" sz="1600" dirty="0" smtClean="0">
              <a:solidFill>
                <a:schemeClr val="bg2"/>
              </a:solidFill>
              <a:cs typeface="Courier New" pitchFamily="49" charset="0"/>
            </a:endParaRPr>
          </a:p>
          <a:p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R1(config-dhcpv6)#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dns</a:t>
            </a:r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-server AAAA:BBBB:CCCC:DDDD::FFFF</a:t>
            </a:r>
          </a:p>
          <a:p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R1(config-dhcpv6)#domain-name StatefulDHCP.com</a:t>
            </a:r>
          </a:p>
          <a:p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R1(config-dhcpv6)#exit</a:t>
            </a:r>
          </a:p>
          <a:p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R1(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)#interface s0/0/0</a:t>
            </a:r>
          </a:p>
          <a:p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R1(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-if)#ipv6 address 2001:db8:acad:1::1/64</a:t>
            </a:r>
          </a:p>
          <a:p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R1(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-if)#ipv6 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dhcp</a:t>
            </a:r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 server 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Stateful_DHCP</a:t>
            </a:r>
            <a:endParaRPr lang="en-US" sz="1600" dirty="0" smtClean="0">
              <a:solidFill>
                <a:schemeClr val="bg2"/>
              </a:solidFill>
              <a:cs typeface="Courier New" pitchFamily="49" charset="0"/>
            </a:endParaRPr>
          </a:p>
          <a:p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R1(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-if)#ipv6 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nd</a:t>
            </a:r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 managed-</a:t>
            </a:r>
            <a:r>
              <a:rPr lang="en-US" sz="1600" dirty="0" err="1" smtClean="0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sz="1600" dirty="0" smtClean="0">
                <a:solidFill>
                  <a:schemeClr val="bg2"/>
                </a:solidFill>
                <a:cs typeface="Courier New" pitchFamily="49" charset="0"/>
              </a:rPr>
              <a:t>-flag</a:t>
            </a:r>
            <a:endParaRPr lang="en-US" sz="1600" dirty="0">
              <a:solidFill>
                <a:schemeClr val="bg2"/>
              </a:solidFill>
              <a:cs typeface="Courier New" pitchFamily="49" charset="0"/>
            </a:endParaRPr>
          </a:p>
        </p:txBody>
      </p:sp>
      <p:pic>
        <p:nvPicPr>
          <p:cNvPr id="15" name="Picture 3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57" y="1561597"/>
            <a:ext cx="1411904" cy="784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1179484" y="1973005"/>
            <a:ext cx="592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R2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14885" y="1939522"/>
            <a:ext cx="8594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S0/0/0</a:t>
            </a:r>
            <a:endParaRPr lang="en-US" sz="1000" b="1" dirty="0">
              <a:solidFill>
                <a:schemeClr val="bg2"/>
              </a:solidFill>
            </a:endParaRPr>
          </a:p>
        </p:txBody>
      </p:sp>
      <p:pic>
        <p:nvPicPr>
          <p:cNvPr id="18" name="Picture 3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075" y="1576579"/>
            <a:ext cx="1411904" cy="784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7369393" y="2036825"/>
            <a:ext cx="5922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R1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439511" y="1514345"/>
            <a:ext cx="18790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2001:DB8:ACAD:1</a:t>
            </a:r>
            <a:r>
              <a:rPr lang="en-US" sz="1400" b="1" dirty="0" smtClean="0">
                <a:solidFill>
                  <a:schemeClr val="bg2"/>
                </a:solidFill>
              </a:rPr>
              <a:t>::/64</a:t>
            </a:r>
            <a:endParaRPr lang="en-US" sz="1400" b="1" dirty="0">
              <a:solidFill>
                <a:schemeClr val="bg2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70345" y="1825104"/>
            <a:ext cx="8594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S0/0/0</a:t>
            </a:r>
            <a:endParaRPr lang="en-US" sz="1000" b="1" dirty="0">
              <a:solidFill>
                <a:schemeClr val="bg2"/>
              </a:solidFill>
            </a:endParaRPr>
          </a:p>
        </p:txBody>
      </p:sp>
      <p:sp>
        <p:nvSpPr>
          <p:cNvPr id="22" name="Freeform 9"/>
          <p:cNvSpPr>
            <a:spLocks/>
          </p:cNvSpPr>
          <p:nvPr/>
        </p:nvSpPr>
        <p:spPr bwMode="auto">
          <a:xfrm rot="158231" flipV="1">
            <a:off x="2181675" y="1929414"/>
            <a:ext cx="4666286" cy="112373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088323" y="1235607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Client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7121857" y="1226659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Server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849461" y="2346430"/>
            <a:ext cx="15536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Link-Local FE80::1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86196" y="2328237"/>
            <a:ext cx="15536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chemeClr val="bg2"/>
                </a:solidFill>
              </a:rPr>
              <a:t>Link-Local FE80</a:t>
            </a:r>
            <a:r>
              <a:rPr lang="en-US" sz="1200" b="1" dirty="0" smtClean="0">
                <a:solidFill>
                  <a:schemeClr val="bg2"/>
                </a:solidFill>
              </a:rPr>
              <a:t>::2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840821" y="3543300"/>
            <a:ext cx="2788329" cy="276225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4201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0"/>
            <a:ext cx="8588861" cy="742950"/>
          </a:xfrm>
        </p:spPr>
        <p:txBody>
          <a:bodyPr/>
          <a:lstStyle/>
          <a:p>
            <a:pPr algn="ctr"/>
            <a:r>
              <a:rPr lang="en-US" dirty="0" err="1" smtClean="0"/>
              <a:t>Stateful</a:t>
            </a:r>
            <a:r>
              <a:rPr lang="en-US" dirty="0" smtClean="0"/>
              <a:t> DHCPv6 </a:t>
            </a:r>
            <a:r>
              <a:rPr lang="en-US" dirty="0" smtClean="0"/>
              <a:t>Client Configuration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8600" y="1063624"/>
            <a:ext cx="8577072" cy="1736725"/>
          </a:xfrm>
        </p:spPr>
        <p:txBody>
          <a:bodyPr/>
          <a:lstStyle/>
          <a:p>
            <a:r>
              <a:rPr lang="en-CA" sz="2000" dirty="0" smtClean="0"/>
              <a:t>The </a:t>
            </a:r>
            <a:r>
              <a:rPr lang="en-CA" sz="2000" b="1" dirty="0" smtClean="0">
                <a:solidFill>
                  <a:schemeClr val="tx2"/>
                </a:solidFill>
              </a:rPr>
              <a:t>ipv6 </a:t>
            </a:r>
            <a:r>
              <a:rPr lang="en-CA" sz="2000" b="1" dirty="0">
                <a:solidFill>
                  <a:schemeClr val="tx2"/>
                </a:solidFill>
              </a:rPr>
              <a:t>enable</a:t>
            </a:r>
            <a:r>
              <a:rPr lang="en-CA" sz="2000" dirty="0"/>
              <a:t> interface </a:t>
            </a:r>
            <a:r>
              <a:rPr lang="en-CA" sz="2000" dirty="0" smtClean="0"/>
              <a:t>command </a:t>
            </a:r>
            <a:r>
              <a:rPr lang="en-CA" sz="2000" dirty="0"/>
              <a:t>allow the router to receive a link-local address in order to send RS messages and participate in DHCPv6</a:t>
            </a:r>
            <a:r>
              <a:rPr lang="en-CA" sz="2000" dirty="0" smtClean="0"/>
              <a:t>.</a:t>
            </a:r>
            <a:endParaRPr lang="en-US" sz="2000" dirty="0"/>
          </a:p>
          <a:p>
            <a:r>
              <a:rPr lang="en-CA" sz="2000" dirty="0"/>
              <a:t>The </a:t>
            </a:r>
            <a:r>
              <a:rPr lang="en-CA" sz="2000" b="1" dirty="0">
                <a:solidFill>
                  <a:schemeClr val="tx2"/>
                </a:solidFill>
              </a:rPr>
              <a:t>ipv6 address dhcp</a:t>
            </a:r>
            <a:r>
              <a:rPr lang="en-CA" sz="2000" dirty="0"/>
              <a:t> interface command enables the router as a DHCPv6 client on this interface</a:t>
            </a:r>
            <a:r>
              <a:rPr lang="en-CA" sz="2000" dirty="0" smtClean="0"/>
              <a:t>.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2781668" y="3276422"/>
            <a:ext cx="3448050" cy="923330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cs typeface="Courier New" pitchFamily="49" charset="0"/>
              </a:rPr>
              <a:t>R2(</a:t>
            </a:r>
            <a:r>
              <a:rPr lang="en-US" dirty="0" err="1" smtClean="0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)#interface </a:t>
            </a:r>
            <a:r>
              <a:rPr lang="en-US" dirty="0" smtClean="0">
                <a:solidFill>
                  <a:schemeClr val="bg2"/>
                </a:solidFill>
                <a:cs typeface="Courier New" pitchFamily="49" charset="0"/>
              </a:rPr>
              <a:t>s0/0/0</a:t>
            </a:r>
            <a:endParaRPr lang="en-US" dirty="0">
              <a:solidFill>
                <a:schemeClr val="bg2"/>
              </a:solidFill>
              <a:cs typeface="Courier New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cs typeface="Courier New" pitchFamily="49" charset="0"/>
              </a:rPr>
              <a:t>R2(</a:t>
            </a:r>
            <a:r>
              <a:rPr lang="en-US" dirty="0" err="1" smtClean="0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dirty="0" smtClean="0">
                <a:solidFill>
                  <a:schemeClr val="bg2"/>
                </a:solidFill>
                <a:cs typeface="Courier New" pitchFamily="49" charset="0"/>
              </a:rPr>
              <a:t>-if</a:t>
            </a:r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)#ipv6 enable</a:t>
            </a:r>
          </a:p>
          <a:p>
            <a:r>
              <a:rPr lang="en-US" dirty="0" smtClean="0">
                <a:solidFill>
                  <a:schemeClr val="bg2"/>
                </a:solidFill>
                <a:cs typeface="Courier New" pitchFamily="49" charset="0"/>
              </a:rPr>
              <a:t>R2(</a:t>
            </a:r>
            <a:r>
              <a:rPr lang="en-US" dirty="0" err="1" smtClean="0">
                <a:solidFill>
                  <a:schemeClr val="bg2"/>
                </a:solidFill>
                <a:cs typeface="Courier New" pitchFamily="49" charset="0"/>
              </a:rPr>
              <a:t>config</a:t>
            </a:r>
            <a:r>
              <a:rPr lang="en-US" dirty="0" smtClean="0">
                <a:solidFill>
                  <a:schemeClr val="bg2"/>
                </a:solidFill>
                <a:cs typeface="Courier New" pitchFamily="49" charset="0"/>
              </a:rPr>
              <a:t>-if</a:t>
            </a:r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)#ipv6 address </a:t>
            </a:r>
            <a:r>
              <a:rPr lang="en-US" dirty="0" err="1" smtClean="0">
                <a:solidFill>
                  <a:schemeClr val="bg2"/>
                </a:solidFill>
                <a:cs typeface="Courier New" pitchFamily="49" charset="0"/>
              </a:rPr>
              <a:t>dhcp</a:t>
            </a:r>
            <a:endParaRPr lang="en-US" dirty="0">
              <a:solidFill>
                <a:schemeClr val="bg2"/>
              </a:solidFill>
              <a:cs typeface="Courier New" pitchFamily="49" charset="0"/>
            </a:endParaRPr>
          </a:p>
        </p:txBody>
      </p:sp>
      <p:pic>
        <p:nvPicPr>
          <p:cNvPr id="6" name="Picture 3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582" y="5076322"/>
            <a:ext cx="1411904" cy="784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189409" y="5487730"/>
            <a:ext cx="592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R2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24810" y="5454247"/>
            <a:ext cx="8594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S0/0/0</a:t>
            </a:r>
            <a:endParaRPr lang="en-US" sz="1000" b="1" dirty="0">
              <a:solidFill>
                <a:schemeClr val="bg2"/>
              </a:solidFill>
            </a:endParaRPr>
          </a:p>
        </p:txBody>
      </p:sp>
      <p:pic>
        <p:nvPicPr>
          <p:cNvPr id="11" name="Picture 3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091304"/>
            <a:ext cx="1411904" cy="784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7379318" y="5551550"/>
            <a:ext cx="5922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R1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449436" y="5029070"/>
            <a:ext cx="18790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2001:DB8:ACAD:1</a:t>
            </a:r>
            <a:r>
              <a:rPr lang="en-US" sz="1400" b="1" dirty="0" smtClean="0">
                <a:solidFill>
                  <a:schemeClr val="bg2"/>
                </a:solidFill>
              </a:rPr>
              <a:t>::/64</a:t>
            </a:r>
            <a:endParaRPr lang="en-US" sz="1400" b="1" dirty="0">
              <a:solidFill>
                <a:schemeClr val="bg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80270" y="5339829"/>
            <a:ext cx="8594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2"/>
                </a:solidFill>
              </a:rPr>
              <a:t>S0/0/0</a:t>
            </a:r>
            <a:endParaRPr lang="en-US" sz="1000" b="1" dirty="0">
              <a:solidFill>
                <a:schemeClr val="bg2"/>
              </a:solidFill>
            </a:endParaRPr>
          </a:p>
        </p:txBody>
      </p:sp>
      <p:sp>
        <p:nvSpPr>
          <p:cNvPr id="15" name="Freeform 9"/>
          <p:cNvSpPr>
            <a:spLocks/>
          </p:cNvSpPr>
          <p:nvPr/>
        </p:nvSpPr>
        <p:spPr bwMode="auto">
          <a:xfrm rot="158231" flipV="1">
            <a:off x="2191600" y="5444139"/>
            <a:ext cx="4666286" cy="112373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098248" y="4750332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Client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131782" y="4741384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Server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59386" y="5861155"/>
            <a:ext cx="15536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Link-Local FE80::1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96121" y="5842962"/>
            <a:ext cx="15536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chemeClr val="bg2"/>
                </a:solidFill>
              </a:rPr>
              <a:t>Link-Local FE80</a:t>
            </a:r>
            <a:r>
              <a:rPr lang="en-US" sz="1200" b="1" dirty="0" smtClean="0">
                <a:solidFill>
                  <a:schemeClr val="bg2"/>
                </a:solidFill>
              </a:rPr>
              <a:t>::2</a:t>
            </a:r>
            <a:endParaRPr lang="en-US" sz="12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66267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Acad_White_PPT_Template 05Oct12">
  <a:themeElements>
    <a:clrScheme name="Cisco NetAcad">
      <a:dk1>
        <a:srgbClr val="2AA7DF"/>
      </a:dk1>
      <a:lt1>
        <a:srgbClr val="FFFFFF"/>
      </a:lt1>
      <a:dk2>
        <a:srgbClr val="6B308E"/>
      </a:dk2>
      <a:lt2>
        <a:srgbClr val="000000"/>
      </a:lt2>
      <a:accent1>
        <a:srgbClr val="00938E"/>
      </a:accent1>
      <a:accent2>
        <a:srgbClr val="3EB549"/>
      </a:accent2>
      <a:accent3>
        <a:srgbClr val="D81673"/>
      </a:accent3>
      <a:accent4>
        <a:srgbClr val="234493"/>
      </a:accent4>
      <a:accent5>
        <a:srgbClr val="ED2D28"/>
      </a:accent5>
      <a:accent6>
        <a:srgbClr val="F68B21"/>
      </a:accent6>
      <a:hlink>
        <a:srgbClr val="2AA7DF"/>
      </a:hlink>
      <a:folHlink>
        <a:srgbClr val="ACB2C2"/>
      </a:folHlink>
    </a:clrScheme>
    <a:fontScheme name="Cisco 2010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NetAcad_White_PPT_Template 05Oct12</Template>
  <TotalTime>876</TotalTime>
  <Words>1700</Words>
  <Application>Microsoft Office PowerPoint</Application>
  <PresentationFormat>On-screen Show (4:3)</PresentationFormat>
  <Paragraphs>278</Paragraphs>
  <Slides>18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NetAcad_White_PPT_Template 05Oct12</vt:lpstr>
      <vt:lpstr>DHCPv6</vt:lpstr>
      <vt:lpstr>Stateful DHCPv6 </vt:lpstr>
      <vt:lpstr>Stateless Address Autoconfiguration (SLAAC)</vt:lpstr>
      <vt:lpstr>DHCPv6 Message Types</vt:lpstr>
      <vt:lpstr>DHCPv6 Message Types</vt:lpstr>
      <vt:lpstr>DHCPv6 Messages Types</vt:lpstr>
      <vt:lpstr>Stateful DHCPv6 Server Configuration Example 1</vt:lpstr>
      <vt:lpstr>Stateful DHCPv6 Server Configuration</vt:lpstr>
      <vt:lpstr>Stateful DHCPv6 Client Configuration</vt:lpstr>
      <vt:lpstr>Stateful DHCPv6 Server Verification </vt:lpstr>
      <vt:lpstr>Stateful DHCPv6 Client Verification</vt:lpstr>
      <vt:lpstr>DHCPv6 Configuration Example 2</vt:lpstr>
      <vt:lpstr>DHCPv6 Host Verification</vt:lpstr>
      <vt:lpstr>Stateless DHCPv6</vt:lpstr>
      <vt:lpstr>Stateless DHCPv6 Server Configuration</vt:lpstr>
      <vt:lpstr>Stateless DHCPv6 Client Configuration</vt:lpstr>
      <vt:lpstr>Stateless DHCPv6 Verification</vt:lpstr>
      <vt:lpstr>PowerPoint Presentation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Real, Relevant,  Surprising and Fresh: Cisco Brand</dc:title>
  <dc:creator>Melissa Gabriel</dc:creator>
  <cp:lastModifiedBy>Cisco</cp:lastModifiedBy>
  <cp:revision>83</cp:revision>
  <dcterms:created xsi:type="dcterms:W3CDTF">2012-10-09T16:58:47Z</dcterms:created>
  <dcterms:modified xsi:type="dcterms:W3CDTF">2013-08-02T18:05:21Z</dcterms:modified>
</cp:coreProperties>
</file>