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notesMasterIdLst>
    <p:notesMasterId r:id="rId11"/>
  </p:notesMasterIdLst>
  <p:sldIdLst>
    <p:sldId id="306" r:id="rId2"/>
    <p:sldId id="316" r:id="rId3"/>
    <p:sldId id="317" r:id="rId4"/>
    <p:sldId id="318" r:id="rId5"/>
    <p:sldId id="319" r:id="rId6"/>
    <p:sldId id="320" r:id="rId7"/>
    <p:sldId id="321" r:id="rId8"/>
    <p:sldId id="302" r:id="rId9"/>
    <p:sldId id="303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6B6B"/>
    <a:srgbClr val="264DAE"/>
    <a:srgbClr val="4ADAD7"/>
    <a:srgbClr val="8A8A8A"/>
    <a:srgbClr val="90A3A6"/>
    <a:srgbClr val="435153"/>
    <a:srgbClr val="EDDFF5"/>
    <a:srgbClr val="493B93"/>
    <a:srgbClr val="80808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24" autoAdjust="0"/>
    <p:restoredTop sz="82537" autoAdjust="0"/>
  </p:normalViewPr>
  <p:slideViewPr>
    <p:cSldViewPr snapToGrid="0">
      <p:cViewPr varScale="1">
        <p:scale>
          <a:sx n="58" d="100"/>
          <a:sy n="58" d="100"/>
        </p:scale>
        <p:origin x="-12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EBECC5-2BF1-437E-B29C-EDD436216B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027769-5ABC-4EB3-BF5F-F3F069606A55}">
      <dgm:prSet/>
      <dgm:spPr/>
      <dgm:t>
        <a:bodyPr/>
        <a:lstStyle/>
        <a:p>
          <a:pPr rtl="0"/>
          <a:r>
            <a:rPr lang="en-US" b="1" dirty="0" smtClean="0"/>
            <a:t>15</a:t>
          </a:r>
          <a:r>
            <a:rPr lang="en-US" dirty="0" smtClean="0"/>
            <a:t> </a:t>
          </a:r>
          <a:r>
            <a:rPr lang="en-US" b="1" dirty="0" smtClean="0">
              <a:solidFill>
                <a:srgbClr val="FF4B4B"/>
              </a:solidFill>
            </a:rPr>
            <a:t>M</a:t>
          </a:r>
          <a:r>
            <a:rPr lang="en-US" dirty="0" smtClean="0"/>
            <a:t> (</a:t>
          </a:r>
          <a:r>
            <a:rPr lang="en-US" b="1" dirty="0" smtClean="0"/>
            <a:t>Extended</a:t>
          </a:r>
          <a:r>
            <a:rPr lang="en-US" dirty="0" smtClean="0"/>
            <a:t> Maintenance Release):</a:t>
          </a:r>
          <a:endParaRPr lang="en-US" dirty="0"/>
        </a:p>
      </dgm:t>
    </dgm:pt>
    <dgm:pt modelId="{C67FFCD4-8B22-46E5-97BA-703B75AB3F57}" type="parTrans" cxnId="{470E7B32-B500-4A8E-B8DE-D861EB03CFEC}">
      <dgm:prSet/>
      <dgm:spPr/>
      <dgm:t>
        <a:bodyPr/>
        <a:lstStyle/>
        <a:p>
          <a:endParaRPr lang="en-US"/>
        </a:p>
      </dgm:t>
    </dgm:pt>
    <dgm:pt modelId="{0C635D3D-E64D-4F7A-B4DC-7A202BABE35B}" type="sibTrans" cxnId="{470E7B32-B500-4A8E-B8DE-D861EB03CFEC}">
      <dgm:prSet/>
      <dgm:spPr/>
      <dgm:t>
        <a:bodyPr/>
        <a:lstStyle/>
        <a:p>
          <a:endParaRPr lang="en-US"/>
        </a:p>
      </dgm:t>
    </dgm:pt>
    <dgm:pt modelId="{C92E060C-1777-46BD-A1C5-8B34DB88ED06}">
      <dgm:prSet/>
      <dgm:spPr/>
      <dgm:t>
        <a:bodyPr/>
        <a:lstStyle/>
        <a:p>
          <a:pPr rtl="0"/>
          <a:r>
            <a:rPr lang="en-US" dirty="0" smtClean="0"/>
            <a:t>Ideal for long-term maintenance, enabling customers to qualify, deploy, and remain on the release for an extended period.</a:t>
          </a:r>
          <a:endParaRPr lang="en-US" dirty="0"/>
        </a:p>
      </dgm:t>
    </dgm:pt>
    <dgm:pt modelId="{AF6A7180-A726-4B4E-9BB5-5BC0F65B7F16}" type="parTrans" cxnId="{A0DA28A2-B945-4133-8993-C6513784D5A0}">
      <dgm:prSet/>
      <dgm:spPr/>
      <dgm:t>
        <a:bodyPr/>
        <a:lstStyle/>
        <a:p>
          <a:endParaRPr lang="en-US"/>
        </a:p>
      </dgm:t>
    </dgm:pt>
    <dgm:pt modelId="{19CDF2AA-684A-4CC0-B26A-790B7A56E081}" type="sibTrans" cxnId="{A0DA28A2-B945-4133-8993-C6513784D5A0}">
      <dgm:prSet/>
      <dgm:spPr/>
      <dgm:t>
        <a:bodyPr/>
        <a:lstStyle/>
        <a:p>
          <a:endParaRPr lang="en-US"/>
        </a:p>
      </dgm:t>
    </dgm:pt>
    <dgm:pt modelId="{16717A1D-6A7E-4900-B54C-EC7EC3A09708}">
      <dgm:prSet/>
      <dgm:spPr/>
      <dgm:t>
        <a:bodyPr/>
        <a:lstStyle/>
        <a:p>
          <a:pPr rtl="0"/>
          <a:r>
            <a:rPr lang="en-US" b="1" dirty="0" smtClean="0"/>
            <a:t>15</a:t>
          </a:r>
          <a:r>
            <a:rPr lang="en-US" dirty="0" smtClean="0"/>
            <a:t> </a:t>
          </a:r>
          <a:r>
            <a:rPr lang="en-US" b="1" dirty="0" smtClean="0">
              <a:solidFill>
                <a:srgbClr val="FFD54F"/>
              </a:solidFill>
            </a:rPr>
            <a:t>T</a:t>
          </a:r>
          <a:r>
            <a:rPr lang="en-US" dirty="0" smtClean="0"/>
            <a:t> (</a:t>
          </a:r>
          <a:r>
            <a:rPr lang="en-US" b="1" dirty="0" smtClean="0"/>
            <a:t>Standard</a:t>
          </a:r>
          <a:r>
            <a:rPr lang="en-US" dirty="0" smtClean="0"/>
            <a:t> Maintenance Release):</a:t>
          </a:r>
          <a:endParaRPr lang="en-US" dirty="0"/>
        </a:p>
      </dgm:t>
    </dgm:pt>
    <dgm:pt modelId="{16360004-7BF3-4F8D-9ED0-8C2C44845A4C}" type="parTrans" cxnId="{FDD952DE-623C-4CE0-B4AD-73C6F0FFB1DE}">
      <dgm:prSet/>
      <dgm:spPr/>
      <dgm:t>
        <a:bodyPr/>
        <a:lstStyle/>
        <a:p>
          <a:endParaRPr lang="en-US"/>
        </a:p>
      </dgm:t>
    </dgm:pt>
    <dgm:pt modelId="{9D97E7A5-DADC-4560-9FD1-75E2D8E5170E}" type="sibTrans" cxnId="{FDD952DE-623C-4CE0-B4AD-73C6F0FFB1DE}">
      <dgm:prSet/>
      <dgm:spPr/>
      <dgm:t>
        <a:bodyPr/>
        <a:lstStyle/>
        <a:p>
          <a:endParaRPr lang="en-US"/>
        </a:p>
      </dgm:t>
    </dgm:pt>
    <dgm:pt modelId="{88B8792D-A95D-47A3-9FD0-A8B686B59032}">
      <dgm:prSet/>
      <dgm:spPr/>
      <dgm:t>
        <a:bodyPr/>
        <a:lstStyle/>
        <a:p>
          <a:pPr rtl="0"/>
          <a:r>
            <a:rPr lang="en-US" dirty="0" smtClean="0"/>
            <a:t>Short deployment releases ideal for latest new features and hardware support before the next M release becomes available.</a:t>
          </a:r>
          <a:endParaRPr lang="en-US" dirty="0"/>
        </a:p>
      </dgm:t>
    </dgm:pt>
    <dgm:pt modelId="{C4397FFD-E649-4D6D-9138-07916C1C6CB0}" type="parTrans" cxnId="{1FB373CE-9804-4DE4-A208-1E5E2893755F}">
      <dgm:prSet/>
      <dgm:spPr/>
      <dgm:t>
        <a:bodyPr/>
        <a:lstStyle/>
        <a:p>
          <a:endParaRPr lang="en-US"/>
        </a:p>
      </dgm:t>
    </dgm:pt>
    <dgm:pt modelId="{6F661F58-C3E1-4388-88CD-B016834DB945}" type="sibTrans" cxnId="{1FB373CE-9804-4DE4-A208-1E5E2893755F}">
      <dgm:prSet/>
      <dgm:spPr/>
      <dgm:t>
        <a:bodyPr/>
        <a:lstStyle/>
        <a:p>
          <a:endParaRPr lang="en-US"/>
        </a:p>
      </dgm:t>
    </dgm:pt>
    <dgm:pt modelId="{83761450-20F7-4279-92C9-3D2EDDF8C6E0}">
      <dgm:prSet/>
      <dgm:spPr/>
      <dgm:t>
        <a:bodyPr/>
        <a:lstStyle/>
        <a:p>
          <a:pPr rtl="0"/>
          <a:endParaRPr lang="en-US" dirty="0"/>
        </a:p>
      </dgm:t>
    </dgm:pt>
    <dgm:pt modelId="{0C8CEF8F-00B2-42DE-B8C9-F3AB548E9902}" type="parTrans" cxnId="{AFB0E1CA-886A-481F-97CD-535FD98726EB}">
      <dgm:prSet/>
      <dgm:spPr/>
      <dgm:t>
        <a:bodyPr/>
        <a:lstStyle/>
        <a:p>
          <a:endParaRPr lang="en-US"/>
        </a:p>
      </dgm:t>
    </dgm:pt>
    <dgm:pt modelId="{6C2B5C36-5B44-4E33-9EFA-82A18710469F}" type="sibTrans" cxnId="{AFB0E1CA-886A-481F-97CD-535FD98726EB}">
      <dgm:prSet/>
      <dgm:spPr/>
      <dgm:t>
        <a:bodyPr/>
        <a:lstStyle/>
        <a:p>
          <a:endParaRPr lang="en-US"/>
        </a:p>
      </dgm:t>
    </dgm:pt>
    <dgm:pt modelId="{AA21C0EE-E432-4C3E-BBD9-EBF505E5F10E}">
      <dgm:prSet/>
      <dgm:spPr/>
      <dgm:t>
        <a:bodyPr/>
        <a:lstStyle/>
        <a:p>
          <a:r>
            <a:rPr lang="en-US" dirty="0" smtClean="0"/>
            <a:t>Incorporates features delivered in previous releases plus incremental new feature enhancements and hardware support.</a:t>
          </a:r>
          <a:endParaRPr lang="en-US" dirty="0"/>
        </a:p>
      </dgm:t>
    </dgm:pt>
    <dgm:pt modelId="{C5BA16D0-F91E-4DF3-90DA-1845DBAA6187}" type="parTrans" cxnId="{E244D599-9E43-448F-A333-FC791D0D7A48}">
      <dgm:prSet/>
      <dgm:spPr/>
      <dgm:t>
        <a:bodyPr/>
        <a:lstStyle/>
        <a:p>
          <a:endParaRPr lang="en-US"/>
        </a:p>
      </dgm:t>
    </dgm:pt>
    <dgm:pt modelId="{91D7B513-99EB-4C96-8469-0ADCFD75E8F1}" type="sibTrans" cxnId="{E244D599-9E43-448F-A333-FC791D0D7A48}">
      <dgm:prSet/>
      <dgm:spPr/>
      <dgm:t>
        <a:bodyPr/>
        <a:lstStyle/>
        <a:p>
          <a:endParaRPr lang="en-US"/>
        </a:p>
      </dgm:t>
    </dgm:pt>
    <dgm:pt modelId="{19D02564-E30F-411B-8A60-96E014B7BF1D}">
      <dgm:prSet/>
      <dgm:spPr/>
      <dgm:t>
        <a:bodyPr/>
        <a:lstStyle/>
        <a:p>
          <a:r>
            <a:rPr lang="en-US" dirty="0" smtClean="0"/>
            <a:t>Provides regular bug fix maintenance rebuilds for </a:t>
          </a:r>
          <a:r>
            <a:rPr lang="en-US" b="1" dirty="0" smtClean="0"/>
            <a:t>12</a:t>
          </a:r>
          <a:r>
            <a:rPr lang="en-US" dirty="0" smtClean="0"/>
            <a:t> months, plus 6 additional months of critical fix support for network affecting bugs.</a:t>
          </a:r>
        </a:p>
      </dgm:t>
    </dgm:pt>
    <dgm:pt modelId="{6005FC9D-8347-4979-BB7D-EF5695081040}" type="parTrans" cxnId="{4A5E5F57-0E8B-4DFE-87B4-69A41FDCD233}">
      <dgm:prSet/>
      <dgm:spPr/>
      <dgm:t>
        <a:bodyPr/>
        <a:lstStyle/>
        <a:p>
          <a:endParaRPr lang="en-US"/>
        </a:p>
      </dgm:t>
    </dgm:pt>
    <dgm:pt modelId="{196A6C47-2EC6-4224-ABDB-DC2B114E841F}" type="sibTrans" cxnId="{4A5E5F57-0E8B-4DFE-87B4-69A41FDCD233}">
      <dgm:prSet/>
      <dgm:spPr/>
      <dgm:t>
        <a:bodyPr/>
        <a:lstStyle/>
        <a:p>
          <a:endParaRPr lang="en-US"/>
        </a:p>
      </dgm:t>
    </dgm:pt>
    <dgm:pt modelId="{76D629E2-7D8F-482D-B9CB-E3BDB92D6963}">
      <dgm:prSet/>
      <dgm:spPr/>
      <dgm:t>
        <a:bodyPr/>
        <a:lstStyle/>
        <a:p>
          <a:r>
            <a:rPr lang="en-US" dirty="0" smtClean="0"/>
            <a:t>Incorporates features and hardware support delivered in previous releases.</a:t>
          </a:r>
        </a:p>
      </dgm:t>
    </dgm:pt>
    <dgm:pt modelId="{1C12E17E-CBAF-4DBF-918A-10123D6635B2}" type="parTrans" cxnId="{C309E105-21FE-4AFB-BFD4-73FDA33D5582}">
      <dgm:prSet/>
      <dgm:spPr/>
      <dgm:t>
        <a:bodyPr/>
        <a:lstStyle/>
        <a:p>
          <a:endParaRPr lang="en-US"/>
        </a:p>
      </dgm:t>
    </dgm:pt>
    <dgm:pt modelId="{A334A298-6E89-4D4D-9529-887E184B652C}" type="sibTrans" cxnId="{C309E105-21FE-4AFB-BFD4-73FDA33D5582}">
      <dgm:prSet/>
      <dgm:spPr/>
      <dgm:t>
        <a:bodyPr/>
        <a:lstStyle/>
        <a:p>
          <a:endParaRPr lang="en-US"/>
        </a:p>
      </dgm:t>
    </dgm:pt>
    <dgm:pt modelId="{4B550E45-7BAA-4C85-9A3C-C09EE173F508}">
      <dgm:prSet/>
      <dgm:spPr/>
      <dgm:t>
        <a:bodyPr/>
        <a:lstStyle/>
        <a:p>
          <a:r>
            <a:rPr lang="en-US" dirty="0" smtClean="0"/>
            <a:t>Provides </a:t>
          </a:r>
          <a:r>
            <a:rPr lang="en-US" b="1" dirty="0" smtClean="0"/>
            <a:t>44</a:t>
          </a:r>
          <a:r>
            <a:rPr lang="en-US" dirty="0" smtClean="0"/>
            <a:t> months of support.</a:t>
          </a:r>
          <a:endParaRPr lang="en-US" dirty="0"/>
        </a:p>
      </dgm:t>
    </dgm:pt>
    <dgm:pt modelId="{479AD238-B47B-41DD-850D-1A7884ECC54E}" type="parTrans" cxnId="{7ECA8B8A-8463-4C23-8478-35FAB1CCFCD9}">
      <dgm:prSet/>
      <dgm:spPr/>
      <dgm:t>
        <a:bodyPr/>
        <a:lstStyle/>
        <a:p>
          <a:endParaRPr lang="en-US"/>
        </a:p>
      </dgm:t>
    </dgm:pt>
    <dgm:pt modelId="{7747104B-05A0-4C87-8143-8DE617D2BF0B}" type="sibTrans" cxnId="{7ECA8B8A-8463-4C23-8478-35FAB1CCFCD9}">
      <dgm:prSet/>
      <dgm:spPr/>
      <dgm:t>
        <a:bodyPr/>
        <a:lstStyle/>
        <a:p>
          <a:endParaRPr lang="en-US"/>
        </a:p>
      </dgm:t>
    </dgm:pt>
    <dgm:pt modelId="{2DC26852-C3E1-4A36-92E5-4197974089E7}" type="pres">
      <dgm:prSet presAssocID="{36EBECC5-2BF1-437E-B29C-EDD436216B5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B02A2E-15E9-4DF8-95D8-91831738E3C5}" type="pres">
      <dgm:prSet presAssocID="{9B027769-5ABC-4EB3-BF5F-F3F069606A55}" presName="parentText" presStyleLbl="node1" presStyleIdx="0" presStyleCnt="2" custLinFactNeighborX="-44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A60A0-C842-4590-9A05-AC0D1887DDF7}" type="pres">
      <dgm:prSet presAssocID="{9B027769-5ABC-4EB3-BF5F-F3F069606A5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8A3963-4671-4D11-9E66-7E4ECDC78339}" type="pres">
      <dgm:prSet presAssocID="{16717A1D-6A7E-4900-B54C-EC7EC3A097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1680C-E830-43CC-9A1A-68322F206A4E}" type="pres">
      <dgm:prSet presAssocID="{16717A1D-6A7E-4900-B54C-EC7EC3A097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44D599-9E43-448F-A333-FC791D0D7A48}" srcId="{9B027769-5ABC-4EB3-BF5F-F3F069606A55}" destId="{AA21C0EE-E432-4C3E-BBD9-EBF505E5F10E}" srcOrd="2" destOrd="0" parTransId="{C5BA16D0-F91E-4DF3-90DA-1845DBAA6187}" sibTransId="{91D7B513-99EB-4C96-8469-0ADCFD75E8F1}"/>
    <dgm:cxn modelId="{ACB4C5AC-5B03-4245-8E9A-02A5725B0932}" type="presOf" srcId="{9B027769-5ABC-4EB3-BF5F-F3F069606A55}" destId="{66B02A2E-15E9-4DF8-95D8-91831738E3C5}" srcOrd="0" destOrd="0" presId="urn:microsoft.com/office/officeart/2005/8/layout/vList2"/>
    <dgm:cxn modelId="{4E201557-82ED-47BC-9CBA-4AD2F5B87259}" type="presOf" srcId="{19D02564-E30F-411B-8A60-96E014B7BF1D}" destId="{1201680C-E830-43CC-9A1A-68322F206A4E}" srcOrd="0" destOrd="1" presId="urn:microsoft.com/office/officeart/2005/8/layout/vList2"/>
    <dgm:cxn modelId="{93651CBF-0388-44F3-922A-54A70D9517B0}" type="presOf" srcId="{76D629E2-7D8F-482D-B9CB-E3BDB92D6963}" destId="{1201680C-E830-43CC-9A1A-68322F206A4E}" srcOrd="0" destOrd="2" presId="urn:microsoft.com/office/officeart/2005/8/layout/vList2"/>
    <dgm:cxn modelId="{738C08EE-991F-4EAA-9C45-566F5E31D230}" type="presOf" srcId="{AA21C0EE-E432-4C3E-BBD9-EBF505E5F10E}" destId="{E56A60A0-C842-4590-9A05-AC0D1887DDF7}" srcOrd="0" destOrd="2" presId="urn:microsoft.com/office/officeart/2005/8/layout/vList2"/>
    <dgm:cxn modelId="{8F827A43-CB95-4005-A7FC-65B670748BB1}" type="presOf" srcId="{4B550E45-7BAA-4C85-9A3C-C09EE173F508}" destId="{E56A60A0-C842-4590-9A05-AC0D1887DDF7}" srcOrd="0" destOrd="1" presId="urn:microsoft.com/office/officeart/2005/8/layout/vList2"/>
    <dgm:cxn modelId="{4A5E5F57-0E8B-4DFE-87B4-69A41FDCD233}" srcId="{16717A1D-6A7E-4900-B54C-EC7EC3A09708}" destId="{19D02564-E30F-411B-8A60-96E014B7BF1D}" srcOrd="1" destOrd="0" parTransId="{6005FC9D-8347-4979-BB7D-EF5695081040}" sibTransId="{196A6C47-2EC6-4224-ABDB-DC2B114E841F}"/>
    <dgm:cxn modelId="{E0AC825A-5C5D-4BCE-AC7B-DD64E77FAD02}" type="presOf" srcId="{36EBECC5-2BF1-437E-B29C-EDD436216B5B}" destId="{2DC26852-C3E1-4A36-92E5-4197974089E7}" srcOrd="0" destOrd="0" presId="urn:microsoft.com/office/officeart/2005/8/layout/vList2"/>
    <dgm:cxn modelId="{C309E105-21FE-4AFB-BFD4-73FDA33D5582}" srcId="{16717A1D-6A7E-4900-B54C-EC7EC3A09708}" destId="{76D629E2-7D8F-482D-B9CB-E3BDB92D6963}" srcOrd="2" destOrd="0" parTransId="{1C12E17E-CBAF-4DBF-918A-10123D6635B2}" sibTransId="{A334A298-6E89-4D4D-9529-887E184B652C}"/>
    <dgm:cxn modelId="{AFB0E1CA-886A-481F-97CD-535FD98726EB}" srcId="{9B027769-5ABC-4EB3-BF5F-F3F069606A55}" destId="{83761450-20F7-4279-92C9-3D2EDDF8C6E0}" srcOrd="3" destOrd="0" parTransId="{0C8CEF8F-00B2-42DE-B8C9-F3AB548E9902}" sibTransId="{6C2B5C36-5B44-4E33-9EFA-82A18710469F}"/>
    <dgm:cxn modelId="{1FB373CE-9804-4DE4-A208-1E5E2893755F}" srcId="{16717A1D-6A7E-4900-B54C-EC7EC3A09708}" destId="{88B8792D-A95D-47A3-9FD0-A8B686B59032}" srcOrd="0" destOrd="0" parTransId="{C4397FFD-E649-4D6D-9138-07916C1C6CB0}" sibTransId="{6F661F58-C3E1-4388-88CD-B016834DB945}"/>
    <dgm:cxn modelId="{7ECA8B8A-8463-4C23-8478-35FAB1CCFCD9}" srcId="{9B027769-5ABC-4EB3-BF5F-F3F069606A55}" destId="{4B550E45-7BAA-4C85-9A3C-C09EE173F508}" srcOrd="1" destOrd="0" parTransId="{479AD238-B47B-41DD-850D-1A7884ECC54E}" sibTransId="{7747104B-05A0-4C87-8143-8DE617D2BF0B}"/>
    <dgm:cxn modelId="{2DE46156-F73E-40C0-81E2-23F23CE57770}" type="presOf" srcId="{88B8792D-A95D-47A3-9FD0-A8B686B59032}" destId="{1201680C-E830-43CC-9A1A-68322F206A4E}" srcOrd="0" destOrd="0" presId="urn:microsoft.com/office/officeart/2005/8/layout/vList2"/>
    <dgm:cxn modelId="{A0DA28A2-B945-4133-8993-C6513784D5A0}" srcId="{9B027769-5ABC-4EB3-BF5F-F3F069606A55}" destId="{C92E060C-1777-46BD-A1C5-8B34DB88ED06}" srcOrd="0" destOrd="0" parTransId="{AF6A7180-A726-4B4E-9BB5-5BC0F65B7F16}" sibTransId="{19CDF2AA-684A-4CC0-B26A-790B7A56E081}"/>
    <dgm:cxn modelId="{E1E00076-4957-43D7-97AE-3EA9D262A84F}" type="presOf" srcId="{16717A1D-6A7E-4900-B54C-EC7EC3A09708}" destId="{7A8A3963-4671-4D11-9E66-7E4ECDC78339}" srcOrd="0" destOrd="0" presId="urn:microsoft.com/office/officeart/2005/8/layout/vList2"/>
    <dgm:cxn modelId="{68748FE2-D8CE-4081-9512-F050FEE7BD5A}" type="presOf" srcId="{C92E060C-1777-46BD-A1C5-8B34DB88ED06}" destId="{E56A60A0-C842-4590-9A05-AC0D1887DDF7}" srcOrd="0" destOrd="0" presId="urn:microsoft.com/office/officeart/2005/8/layout/vList2"/>
    <dgm:cxn modelId="{0C39235B-214A-4AC4-842B-9A88B63E42D5}" type="presOf" srcId="{83761450-20F7-4279-92C9-3D2EDDF8C6E0}" destId="{E56A60A0-C842-4590-9A05-AC0D1887DDF7}" srcOrd="0" destOrd="3" presId="urn:microsoft.com/office/officeart/2005/8/layout/vList2"/>
    <dgm:cxn modelId="{470E7B32-B500-4A8E-B8DE-D861EB03CFEC}" srcId="{36EBECC5-2BF1-437E-B29C-EDD436216B5B}" destId="{9B027769-5ABC-4EB3-BF5F-F3F069606A55}" srcOrd="0" destOrd="0" parTransId="{C67FFCD4-8B22-46E5-97BA-703B75AB3F57}" sibTransId="{0C635D3D-E64D-4F7A-B4DC-7A202BABE35B}"/>
    <dgm:cxn modelId="{FDD952DE-623C-4CE0-B4AD-73C6F0FFB1DE}" srcId="{36EBECC5-2BF1-437E-B29C-EDD436216B5B}" destId="{16717A1D-6A7E-4900-B54C-EC7EC3A09708}" srcOrd="1" destOrd="0" parTransId="{16360004-7BF3-4F8D-9ED0-8C2C44845A4C}" sibTransId="{9D97E7A5-DADC-4560-9FD1-75E2D8E5170E}"/>
    <dgm:cxn modelId="{4661F60E-8C6F-4BF5-B8B5-E87DB24AC1A6}" type="presParOf" srcId="{2DC26852-C3E1-4A36-92E5-4197974089E7}" destId="{66B02A2E-15E9-4DF8-95D8-91831738E3C5}" srcOrd="0" destOrd="0" presId="urn:microsoft.com/office/officeart/2005/8/layout/vList2"/>
    <dgm:cxn modelId="{294FAD7F-41C4-40B9-8E45-E8C94ED506F3}" type="presParOf" srcId="{2DC26852-C3E1-4A36-92E5-4197974089E7}" destId="{E56A60A0-C842-4590-9A05-AC0D1887DDF7}" srcOrd="1" destOrd="0" presId="urn:microsoft.com/office/officeart/2005/8/layout/vList2"/>
    <dgm:cxn modelId="{CD40CB7C-0173-4F20-824C-02ED879A6936}" type="presParOf" srcId="{2DC26852-C3E1-4A36-92E5-4197974089E7}" destId="{7A8A3963-4671-4D11-9E66-7E4ECDC78339}" srcOrd="2" destOrd="0" presId="urn:microsoft.com/office/officeart/2005/8/layout/vList2"/>
    <dgm:cxn modelId="{0381464F-DC6D-4552-80B4-2B6E7BDBC547}" type="presParOf" srcId="{2DC26852-C3E1-4A36-92E5-4197974089E7}" destId="{1201680C-E830-43CC-9A1A-68322F206A4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02A2E-15E9-4DF8-95D8-91831738E3C5}">
      <dsp:nvSpPr>
        <dsp:cNvPr id="0" name=""/>
        <dsp:cNvSpPr/>
      </dsp:nvSpPr>
      <dsp:spPr>
        <a:xfrm>
          <a:off x="0" y="71225"/>
          <a:ext cx="8578850" cy="608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15</a:t>
          </a:r>
          <a:r>
            <a:rPr lang="en-US" sz="2600" kern="1200" dirty="0" smtClean="0"/>
            <a:t> </a:t>
          </a:r>
          <a:r>
            <a:rPr lang="en-US" sz="2600" b="1" kern="1200" dirty="0" smtClean="0">
              <a:solidFill>
                <a:srgbClr val="FF4B4B"/>
              </a:solidFill>
            </a:rPr>
            <a:t>M</a:t>
          </a:r>
          <a:r>
            <a:rPr lang="en-US" sz="2600" kern="1200" dirty="0" smtClean="0"/>
            <a:t> (</a:t>
          </a:r>
          <a:r>
            <a:rPr lang="en-US" sz="2600" b="1" kern="1200" dirty="0" smtClean="0"/>
            <a:t>Extended</a:t>
          </a:r>
          <a:r>
            <a:rPr lang="en-US" sz="2600" kern="1200" dirty="0" smtClean="0"/>
            <a:t> Maintenance Release):</a:t>
          </a:r>
          <a:endParaRPr lang="en-US" sz="2600" kern="1200" dirty="0"/>
        </a:p>
      </dsp:txBody>
      <dsp:txXfrm>
        <a:off x="29700" y="100925"/>
        <a:ext cx="8519450" cy="549000"/>
      </dsp:txXfrm>
    </dsp:sp>
    <dsp:sp modelId="{E56A60A0-C842-4590-9A05-AC0D1887DDF7}">
      <dsp:nvSpPr>
        <dsp:cNvPr id="0" name=""/>
        <dsp:cNvSpPr/>
      </dsp:nvSpPr>
      <dsp:spPr>
        <a:xfrm>
          <a:off x="0" y="679625"/>
          <a:ext cx="8578850" cy="1829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378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Ideal for long-term maintenance, enabling customers to qualify, deploy, and remain on the release for an extended period.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Provides </a:t>
          </a:r>
          <a:r>
            <a:rPr lang="en-US" sz="2000" b="1" kern="1200" dirty="0" smtClean="0"/>
            <a:t>44</a:t>
          </a:r>
          <a:r>
            <a:rPr lang="en-US" sz="2000" kern="1200" dirty="0" smtClean="0"/>
            <a:t> months of support.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Incorporates features delivered in previous releases plus incremental new feature enhancements and hardware support.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000" kern="1200" dirty="0"/>
        </a:p>
      </dsp:txBody>
      <dsp:txXfrm>
        <a:off x="0" y="679625"/>
        <a:ext cx="8578850" cy="1829880"/>
      </dsp:txXfrm>
    </dsp:sp>
    <dsp:sp modelId="{7A8A3963-4671-4D11-9E66-7E4ECDC78339}">
      <dsp:nvSpPr>
        <dsp:cNvPr id="0" name=""/>
        <dsp:cNvSpPr/>
      </dsp:nvSpPr>
      <dsp:spPr>
        <a:xfrm>
          <a:off x="0" y="2509505"/>
          <a:ext cx="8578850" cy="608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15</a:t>
          </a:r>
          <a:r>
            <a:rPr lang="en-US" sz="2600" kern="1200" dirty="0" smtClean="0"/>
            <a:t> </a:t>
          </a:r>
          <a:r>
            <a:rPr lang="en-US" sz="2600" b="1" kern="1200" dirty="0" smtClean="0">
              <a:solidFill>
                <a:srgbClr val="FFD54F"/>
              </a:solidFill>
            </a:rPr>
            <a:t>T</a:t>
          </a:r>
          <a:r>
            <a:rPr lang="en-US" sz="2600" kern="1200" dirty="0" smtClean="0"/>
            <a:t> (</a:t>
          </a:r>
          <a:r>
            <a:rPr lang="en-US" sz="2600" b="1" kern="1200" dirty="0" smtClean="0"/>
            <a:t>Standard</a:t>
          </a:r>
          <a:r>
            <a:rPr lang="en-US" sz="2600" kern="1200" dirty="0" smtClean="0"/>
            <a:t> Maintenance Release):</a:t>
          </a:r>
          <a:endParaRPr lang="en-US" sz="2600" kern="1200" dirty="0"/>
        </a:p>
      </dsp:txBody>
      <dsp:txXfrm>
        <a:off x="29700" y="2539205"/>
        <a:ext cx="8519450" cy="549000"/>
      </dsp:txXfrm>
    </dsp:sp>
    <dsp:sp modelId="{1201680C-E830-43CC-9A1A-68322F206A4E}">
      <dsp:nvSpPr>
        <dsp:cNvPr id="0" name=""/>
        <dsp:cNvSpPr/>
      </dsp:nvSpPr>
      <dsp:spPr>
        <a:xfrm>
          <a:off x="0" y="3117905"/>
          <a:ext cx="8578850" cy="1776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378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Short deployment releases ideal for latest new features and hardware support before the next M release becomes available.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Provides regular bug fix maintenance rebuilds for </a:t>
          </a:r>
          <a:r>
            <a:rPr lang="en-US" sz="2000" b="1" kern="1200" dirty="0" smtClean="0"/>
            <a:t>12</a:t>
          </a:r>
          <a:r>
            <a:rPr lang="en-US" sz="2000" kern="1200" dirty="0" smtClean="0"/>
            <a:t> months, plus 6 additional months of critical fix support for network affecting bugs.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Incorporates features and hardware support delivered in previous releases.</a:t>
          </a:r>
        </a:p>
      </dsp:txBody>
      <dsp:txXfrm>
        <a:off x="0" y="3117905"/>
        <a:ext cx="8578850" cy="17760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33006-993C-46CE-BE81-A42F2D8A6269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2CD79-D36A-4E01-AE1C-064887FE9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7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of the major differences between</a:t>
            </a:r>
            <a:r>
              <a:rPr lang="en-US" baseline="0" dirty="0" smtClean="0"/>
              <a:t> IOS releases prior to 15 and IOS 15 releases is the concept of a Universal Image.  A universal image contains all of the features capable on the specific device, but may not be activated by default.  Additional features may require the purchase of additional licenses to activate.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CD79-D36A-4E01-AE1C-064887FE95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96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Cuba, Iran, North Korea, Sudan, and Syria.  These are Embargoed.  Cisco doesn’t ship at all to these Countries.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These are the “Restriction Free” Countries.  If you aren’t in this list, Cisco may not be allowed to ship Strong Encryption: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Austria, Australia,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Belgium, Bulgaria, Canada, Cyprus, Czech Republic, Denmark, Estonia, Finland, France,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Germany, Greece, Hungary, Iceland, Ireland, Italy, Japan, Latvia, Lithuania,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Luxembourg, Malta, Netherlands, New Zealand, Norway, Poland, Portugal, Romania,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Slovakia, Slovenia, Spain, Sweden, Switzerland, Turkey, United Kingdom, United States.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Universal</a:t>
            </a:r>
            <a:r>
              <a:rPr lang="en-US" baseline="0" dirty="0" err="1" smtClean="0"/>
              <a:t>k9_npe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npe</a:t>
            </a:r>
            <a:r>
              <a:rPr lang="en-US" baseline="0" dirty="0" smtClean="0"/>
              <a:t> (no payload encryption)</a:t>
            </a:r>
          </a:p>
          <a:p>
            <a:r>
              <a:rPr lang="en-US" baseline="0" dirty="0" smtClean="0"/>
              <a:t>Include the Short List of Countries Impacted by </a:t>
            </a:r>
            <a:r>
              <a:rPr lang="en-US" baseline="0" dirty="0" err="1" smtClean="0"/>
              <a:t>npe</a:t>
            </a:r>
            <a:r>
              <a:rPr lang="en-US" baseline="0" dirty="0" smtClean="0"/>
              <a:t>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87FEF6-BAC3-48A7-BA55-C8E73EB8EDF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723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ym typeface="Wingdings" pitchFamily="2" charset="2"/>
              </a:rPr>
              <a:t>IOS 15.0 universal image </a:t>
            </a:r>
            <a:r>
              <a:rPr lang="en-US" baseline="0" dirty="0" smtClean="0">
                <a:sym typeface="Wingdings" pitchFamily="2" charset="2"/>
              </a:rPr>
              <a:t>aims to reduce the complexity when trying to determine the right license, for the right job. </a:t>
            </a:r>
            <a:endParaRPr lang="en-US" dirty="0" smtClean="0">
              <a:sym typeface="Wingdings" pitchFamily="2" charset="2"/>
            </a:endParaRPr>
          </a:p>
          <a:p>
            <a:pPr lvl="0"/>
            <a:endParaRPr lang="en-US" dirty="0" smtClean="0">
              <a:sym typeface="Wingdings" pitchFamily="2" charset="2"/>
            </a:endParaRPr>
          </a:p>
          <a:p>
            <a:pPr lvl="0"/>
            <a:r>
              <a:rPr lang="en-US" dirty="0" smtClean="0">
                <a:sym typeface="Wingdings" pitchFamily="2" charset="2"/>
              </a:rPr>
              <a:t>Features not supported from IOS Release 15 onward: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AppleTalk</a:t>
            </a:r>
          </a:p>
          <a:p>
            <a:pPr lvl="1"/>
            <a:r>
              <a:rPr lang="en-US" baseline="0" dirty="0" smtClean="0">
                <a:sym typeface="Wingdings" pitchFamily="2" charset="2"/>
              </a:rPr>
              <a:t>Cisco Service Selection Gateway (SSG)</a:t>
            </a:r>
          </a:p>
          <a:p>
            <a:pPr lvl="2"/>
            <a:r>
              <a:rPr lang="en-US" baseline="0" dirty="0" smtClean="0">
                <a:sym typeface="Wingdings" pitchFamily="2" charset="2"/>
              </a:rPr>
              <a:t>SSG is a switching solution for Service Providers who offer Intranet, Extranet and Internet connections to subscribers using broadband access technology such as DSL, cable modems, or wireless LAN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http://www.cisco.com/en/US/products/ps6589/products_ios_protocol_group_home.html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87FEF6-BAC3-48A7-BA55-C8E73EB8EDF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50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2713" marR="0" lvl="1" indent="-112713" algn="l" defTabSz="1020763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lang="en-US" dirty="0" smtClean="0"/>
              <a:t>Exception</a:t>
            </a:r>
            <a:r>
              <a:rPr lang="en-US" baseline="0" dirty="0" smtClean="0"/>
              <a:t>s to the first statement: </a:t>
            </a:r>
            <a:r>
              <a:rPr lang="en-US" baseline="0" dirty="0" err="1" smtClean="0"/>
              <a:t>Appletalk</a:t>
            </a:r>
            <a:r>
              <a:rPr lang="en-US" baseline="0" dirty="0" smtClean="0"/>
              <a:t> and </a:t>
            </a:r>
            <a:r>
              <a:rPr lang="en-US" dirty="0" smtClean="0">
                <a:sym typeface="Wingdings" pitchFamily="2" charset="2"/>
              </a:rPr>
              <a:t>Cisco Service Selection Gateway (SSG)</a:t>
            </a:r>
          </a:p>
          <a:p>
            <a:r>
              <a:rPr lang="en-US" dirty="0" smtClean="0"/>
              <a:t>FCS: first customer</a:t>
            </a:r>
            <a:r>
              <a:rPr lang="en-US" baseline="0" dirty="0" smtClean="0"/>
              <a:t> ship (day 0)</a:t>
            </a:r>
          </a:p>
          <a:p>
            <a:pPr lvl="1"/>
            <a:r>
              <a:rPr lang="en-US" dirty="0" smtClean="0"/>
              <a:t>The date the software release is first available to customers on Cisco Software Download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87FEF6-BAC3-48A7-BA55-C8E73EB8EDF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483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</a:t>
            </a:r>
            <a:r>
              <a:rPr lang="en-US" baseline="0" dirty="0" smtClean="0"/>
              <a:t> will most </a:t>
            </a:r>
            <a:r>
              <a:rPr lang="en-US" dirty="0" smtClean="0"/>
              <a:t>likely be</a:t>
            </a:r>
            <a:r>
              <a:rPr lang="en-US" baseline="0" dirty="0" smtClean="0"/>
              <a:t> used by those who want the latest features (resellers, vendors, students etc.) </a:t>
            </a:r>
          </a:p>
          <a:p>
            <a:r>
              <a:rPr lang="en-US" b="1" baseline="0" dirty="0" smtClean="0"/>
              <a:t>M</a:t>
            </a:r>
            <a:r>
              <a:rPr lang="en-US" baseline="0" dirty="0" smtClean="0"/>
              <a:t> however will most likely be used in production networks, will lag behind T train releases, so hopefully the resellers, vendors and students can learn about the new features prior to deployment.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87FEF6-BAC3-48A7-BA55-C8E73EB8EDF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427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the audience to name the parts</a:t>
            </a:r>
          </a:p>
          <a:p>
            <a:pPr lvl="1"/>
            <a:r>
              <a:rPr lang="en-US" b="1" dirty="0" smtClean="0"/>
              <a:t>A. </a:t>
            </a:r>
            <a:r>
              <a:rPr lang="en-US" dirty="0" smtClean="0"/>
              <a:t>major release number</a:t>
            </a:r>
          </a:p>
          <a:p>
            <a:pPr lvl="1"/>
            <a:r>
              <a:rPr lang="en-US" b="1" dirty="0" smtClean="0"/>
              <a:t>B. </a:t>
            </a:r>
            <a:r>
              <a:rPr lang="en-US" dirty="0" smtClean="0"/>
              <a:t>minor release number</a:t>
            </a:r>
          </a:p>
          <a:p>
            <a:pPr lvl="1"/>
            <a:r>
              <a:rPr lang="en-US" b="1" dirty="0" smtClean="0"/>
              <a:t>C. </a:t>
            </a:r>
            <a:r>
              <a:rPr lang="en-US" dirty="0" smtClean="0"/>
              <a:t>new feature</a:t>
            </a:r>
            <a:r>
              <a:rPr lang="en-US" baseline="0" dirty="0" smtClean="0"/>
              <a:t> release number</a:t>
            </a:r>
          </a:p>
          <a:p>
            <a:pPr lvl="1"/>
            <a:r>
              <a:rPr lang="en-US" b="1" baseline="0" dirty="0" smtClean="0"/>
              <a:t>D.</a:t>
            </a:r>
          </a:p>
          <a:p>
            <a:pPr lvl="2"/>
            <a:r>
              <a:rPr lang="en-US" baseline="0" dirty="0" smtClean="0"/>
              <a:t>M = extended maintenance release</a:t>
            </a:r>
          </a:p>
          <a:p>
            <a:pPr lvl="2"/>
            <a:r>
              <a:rPr lang="en-US" dirty="0" smtClean="0"/>
              <a:t>T </a:t>
            </a:r>
            <a:r>
              <a:rPr lang="en-US" baseline="0" dirty="0" smtClean="0"/>
              <a:t> = standard maintenance release</a:t>
            </a:r>
          </a:p>
          <a:p>
            <a:pPr lvl="1"/>
            <a:r>
              <a:rPr lang="en-US" b="1" baseline="0" dirty="0" smtClean="0"/>
              <a:t>E. </a:t>
            </a:r>
            <a:r>
              <a:rPr lang="en-US" baseline="0" dirty="0" smtClean="0"/>
              <a:t>maintenance rebuild number</a:t>
            </a:r>
          </a:p>
          <a:p>
            <a:pPr lvl="2"/>
            <a:r>
              <a:rPr lang="en-US" baseline="0" dirty="0" smtClean="0"/>
              <a:t>No new features or hardware support are delivered in maintenance rebuilds of release 15 M or 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87FEF6-BAC3-48A7-BA55-C8E73EB8EDF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94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0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0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1" y="1335313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3259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866900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0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2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6" y="5852160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6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772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39924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098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236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3" y="325971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31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8578850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000000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000000"/>
                </a:solidFill>
                <a:latin typeface="+mj-lt"/>
              </a:defRPr>
            </a:lvl2pPr>
            <a:lvl3pPr>
              <a:defRPr>
                <a:solidFill>
                  <a:srgbClr val="000000"/>
                </a:solidFill>
                <a:latin typeface="+mj-lt"/>
              </a:defRPr>
            </a:lvl3pPr>
            <a:lvl4pPr>
              <a:defRPr>
                <a:solidFill>
                  <a:srgbClr val="000000"/>
                </a:solidFill>
                <a:latin typeface="+mj-lt"/>
              </a:defRPr>
            </a:lvl4pPr>
            <a:lvl5pPr>
              <a:defRPr>
                <a:solidFill>
                  <a:srgbClr val="000000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6010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9313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78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57152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724397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4809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339745"/>
            <a:ext cx="8577072" cy="4965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930" r:id="rId2"/>
    <p:sldLayoutId id="2147483929" r:id="rId3"/>
    <p:sldLayoutId id="2147483937" r:id="rId4"/>
    <p:sldLayoutId id="2147483900" r:id="rId5"/>
    <p:sldLayoutId id="2147483931" r:id="rId6"/>
    <p:sldLayoutId id="2147483932" r:id="rId7"/>
    <p:sldLayoutId id="2147483933" r:id="rId8"/>
    <p:sldLayoutId id="2147483902" r:id="rId9"/>
    <p:sldLayoutId id="2147483903" r:id="rId10"/>
    <p:sldLayoutId id="2147483935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  <p:sldLayoutId id="2147483913" r:id="rId18"/>
    <p:sldLayoutId id="2147483911" r:id="rId19"/>
    <p:sldLayoutId id="2147483912" r:id="rId20"/>
    <p:sldLayoutId id="2147483914" r:id="rId21"/>
    <p:sldLayoutId id="2147483915" r:id="rId22"/>
    <p:sldLayoutId id="2147483916" r:id="rId23"/>
    <p:sldLayoutId id="2147483917" r:id="rId24"/>
    <p:sldLayoutId id="2147483918" r:id="rId25"/>
    <p:sldLayoutId id="2147483919" r:id="rId26"/>
    <p:sldLayoutId id="2147483921" r:id="rId27"/>
    <p:sldLayoutId id="2147483922" r:id="rId28"/>
    <p:sldLayoutId id="2147483936" r:id="rId29"/>
    <p:sldLayoutId id="2147483923" r:id="rId30"/>
    <p:sldLayoutId id="2147483924" r:id="rId31"/>
    <p:sldLayoutId id="2147483925" r:id="rId32"/>
    <p:sldLayoutId id="2147483926" r:id="rId33"/>
    <p:sldLayoutId id="2147483927" r:id="rId34"/>
    <p:sldLayoutId id="2147483938" r:id="rId35"/>
    <p:sldLayoutId id="2147483939" r:id="rId36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0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+mj-lt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+mj-lt"/>
          <a:ea typeface="+mn-ea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+mj-lt"/>
          <a:ea typeface="+mn-ea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+mj-lt"/>
          <a:ea typeface="+mn-ea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+mj-lt"/>
          <a:ea typeface="+mn-ea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A. Peter Anderson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IOS 15 Trains, Numbering, and System Image </a:t>
            </a:r>
            <a:r>
              <a:rPr lang="en-US" dirty="0" smtClean="0"/>
              <a:t>Packaging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Associate Professor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August 4, 2013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6054" y="2820573"/>
            <a:ext cx="8588861" cy="838200"/>
          </a:xfrm>
        </p:spPr>
        <p:txBody>
          <a:bodyPr/>
          <a:lstStyle/>
          <a:p>
            <a:r>
              <a:rPr lang="en-US" dirty="0" smtClean="0"/>
              <a:t>Universal IOS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11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What is a Universal Image?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smtClean="0"/>
              <a:t>Universal </a:t>
            </a:r>
            <a:r>
              <a:rPr dirty="0" err="1" smtClean="0"/>
              <a:t>IOS</a:t>
            </a:r>
            <a:r>
              <a:rPr dirty="0" smtClean="0"/>
              <a:t> Image contains all Cisco </a:t>
            </a:r>
            <a:r>
              <a:rPr dirty="0" err="1" smtClean="0"/>
              <a:t>IOS</a:t>
            </a:r>
            <a:r>
              <a:rPr dirty="0" smtClean="0"/>
              <a:t> features.</a:t>
            </a:r>
          </a:p>
          <a:p>
            <a:r>
              <a:rPr dirty="0" smtClean="0"/>
              <a:t>Single universal IOS Image is shipped with the ISR G2 devices.</a:t>
            </a:r>
          </a:p>
          <a:p>
            <a:r>
              <a:rPr dirty="0" smtClean="0"/>
              <a:t>IOS functionality is determined by the specific licenses applied to the devices.</a:t>
            </a:r>
          </a:p>
          <a:p>
            <a:r>
              <a:rPr dirty="0" smtClean="0"/>
              <a:t>Only two </a:t>
            </a:r>
            <a:r>
              <a:rPr dirty="0" err="1" smtClean="0"/>
              <a:t>IOS</a:t>
            </a:r>
            <a:r>
              <a:rPr dirty="0" smtClean="0"/>
              <a:t> images for each release:</a:t>
            </a:r>
          </a:p>
          <a:p>
            <a:pPr lvl="1"/>
            <a:r>
              <a:rPr dirty="0" err="1">
                <a:solidFill>
                  <a:schemeClr val="tx2">
                    <a:lumMod val="50000"/>
                  </a:schemeClr>
                </a:solidFill>
              </a:rPr>
              <a:t>u</a:t>
            </a:r>
            <a:r>
              <a:rPr dirty="0" err="1" smtClean="0">
                <a:solidFill>
                  <a:schemeClr val="tx2">
                    <a:lumMod val="50000"/>
                  </a:schemeClr>
                </a:solidFill>
              </a:rPr>
              <a:t>niversalk9</a:t>
            </a:r>
            <a:r>
              <a:rPr dirty="0" smtClean="0">
                <a:solidFill>
                  <a:schemeClr val="accent4"/>
                </a:solidFill>
              </a:rPr>
              <a:t>: </a:t>
            </a:r>
            <a:r>
              <a:rPr dirty="0" smtClean="0"/>
              <a:t>This universal image offers all the Cisco </a:t>
            </a:r>
            <a:r>
              <a:rPr dirty="0" err="1" smtClean="0"/>
              <a:t>IOS</a:t>
            </a:r>
            <a:r>
              <a:rPr dirty="0" smtClean="0"/>
              <a:t> features including strong crypto features such as </a:t>
            </a:r>
            <a:r>
              <a:rPr dirty="0" err="1" smtClean="0"/>
              <a:t>VPN</a:t>
            </a:r>
            <a:r>
              <a:rPr dirty="0" smtClean="0"/>
              <a:t> payload, Secure </a:t>
            </a:r>
            <a:r>
              <a:rPr dirty="0" err="1" smtClean="0"/>
              <a:t>UC</a:t>
            </a:r>
            <a:r>
              <a:rPr dirty="0" smtClean="0"/>
              <a:t>, etc.</a:t>
            </a:r>
          </a:p>
          <a:p>
            <a:pPr lvl="1"/>
            <a:r>
              <a:rPr dirty="0" err="1" smtClean="0">
                <a:solidFill>
                  <a:schemeClr val="tx2">
                    <a:lumMod val="50000"/>
                  </a:schemeClr>
                </a:solidFill>
              </a:rPr>
              <a:t>universalk9_npe</a:t>
            </a:r>
            <a:r>
              <a:rPr dirty="0" smtClean="0">
                <a:solidFill>
                  <a:schemeClr val="tx2">
                    <a:lumMod val="50000"/>
                  </a:schemeClr>
                </a:solidFill>
              </a:rPr>
              <a:t> (no payload encryption)</a:t>
            </a:r>
            <a:r>
              <a:rPr dirty="0" smtClean="0">
                <a:solidFill>
                  <a:schemeClr val="accent4"/>
                </a:solidFill>
              </a:rPr>
              <a:t>: </a:t>
            </a:r>
            <a:r>
              <a:rPr dirty="0"/>
              <a:t>This universal image </a:t>
            </a:r>
            <a:r>
              <a:rPr dirty="0" smtClean="0"/>
              <a:t>satisfies requirements of import restricted countries. It does not support any strong payload encryption, such as </a:t>
            </a:r>
            <a:r>
              <a:rPr dirty="0" err="1" smtClean="0"/>
              <a:t>VPN</a:t>
            </a:r>
            <a:r>
              <a:rPr dirty="0" smtClean="0"/>
              <a:t> payload, secure voice, etc.</a:t>
            </a:r>
          </a:p>
          <a:p>
            <a:r>
              <a:rPr dirty="0" smtClean="0"/>
              <a:t>Examples:</a:t>
            </a:r>
          </a:p>
          <a:p>
            <a:pPr lvl="1"/>
            <a:r>
              <a:rPr dirty="0" err="1" smtClean="0">
                <a:solidFill>
                  <a:schemeClr val="tx2">
                    <a:lumMod val="50000"/>
                  </a:schemeClr>
                </a:solidFill>
              </a:rPr>
              <a:t>c2900-universalk9-mz.SPA.151-4.M.bin</a:t>
            </a:r>
            <a:endParaRPr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dirty="0" err="1" smtClean="0">
                <a:solidFill>
                  <a:schemeClr val="tx2">
                    <a:lumMod val="50000"/>
                  </a:schemeClr>
                </a:solidFill>
              </a:rPr>
              <a:t>c2900-universalk9_npe-mz.SPA.151.4-M.bin</a:t>
            </a:r>
            <a:endParaRPr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9485" y="176719"/>
            <a:ext cx="1190117" cy="134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7965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Universal IOS Images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 smtClean="0">
                <a:solidFill>
                  <a:srgbClr val="111111"/>
                </a:solidFill>
              </a:rPr>
              <a:t>Includes all the available features in a model.</a:t>
            </a:r>
          </a:p>
          <a:p>
            <a:r>
              <a:rPr lang="en-US" dirty="0" smtClean="0">
                <a:solidFill>
                  <a:srgbClr val="111111"/>
                </a:solidFill>
              </a:rPr>
              <a:t>F</a:t>
            </a:r>
            <a:r>
              <a:rPr dirty="0" smtClean="0">
                <a:solidFill>
                  <a:srgbClr val="111111"/>
                </a:solidFill>
              </a:rPr>
              <a:t>our technology packages available: </a:t>
            </a:r>
            <a:r>
              <a:rPr b="1" dirty="0" smtClean="0">
                <a:solidFill>
                  <a:srgbClr val="111111"/>
                </a:solidFill>
              </a:rPr>
              <a:t>IP Base</a:t>
            </a:r>
            <a:r>
              <a:rPr dirty="0" smtClean="0">
                <a:solidFill>
                  <a:srgbClr val="111111"/>
                </a:solidFill>
              </a:rPr>
              <a:t>, </a:t>
            </a:r>
            <a:r>
              <a:rPr b="1" dirty="0" smtClean="0">
                <a:solidFill>
                  <a:srgbClr val="111111"/>
                </a:solidFill>
              </a:rPr>
              <a:t>Security</a:t>
            </a:r>
            <a:r>
              <a:rPr dirty="0" smtClean="0">
                <a:solidFill>
                  <a:srgbClr val="111111"/>
                </a:solidFill>
              </a:rPr>
              <a:t>, </a:t>
            </a:r>
            <a:r>
              <a:rPr b="1" dirty="0" smtClean="0">
                <a:solidFill>
                  <a:srgbClr val="111111"/>
                </a:solidFill>
              </a:rPr>
              <a:t>UC</a:t>
            </a:r>
            <a:r>
              <a:rPr dirty="0" smtClean="0">
                <a:solidFill>
                  <a:srgbClr val="111111"/>
                </a:solidFill>
              </a:rPr>
              <a:t> and </a:t>
            </a:r>
            <a:r>
              <a:rPr b="1" dirty="0" smtClean="0">
                <a:solidFill>
                  <a:srgbClr val="111111"/>
                </a:solidFill>
              </a:rPr>
              <a:t>Data</a:t>
            </a:r>
          </a:p>
          <a:p>
            <a:pPr lvl="1"/>
            <a:r>
              <a:rPr dirty="0" smtClean="0">
                <a:solidFill>
                  <a:srgbClr val="111111"/>
                </a:solidFill>
              </a:rPr>
              <a:t>IP Base Technology Package is </a:t>
            </a:r>
            <a:r>
              <a:rPr i="1" dirty="0" smtClean="0">
                <a:solidFill>
                  <a:srgbClr val="111111"/>
                </a:solidFill>
              </a:rPr>
              <a:t>enabled by default.</a:t>
            </a:r>
          </a:p>
          <a:p>
            <a:pPr lvl="1"/>
            <a:r>
              <a:rPr dirty="0" smtClean="0">
                <a:solidFill>
                  <a:srgbClr val="111111"/>
                </a:solidFill>
              </a:rPr>
              <a:t>Security, UC and Data Technology Package licenses activate more features.</a:t>
            </a:r>
            <a:endParaRPr lang="en-US" dirty="0">
              <a:solidFill>
                <a:srgbClr val="111111"/>
              </a:solidFill>
            </a:endParaRPr>
          </a:p>
        </p:txBody>
      </p:sp>
      <p:pic>
        <p:nvPicPr>
          <p:cNvPr id="4" name="Picture 5" descr="Universal_IOS_Image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93" y="3494172"/>
            <a:ext cx="8220078" cy="2811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27077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IOS Release 15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Feature inheritance and platform support from 12.4T and 12.4 </a:t>
            </a:r>
            <a:r>
              <a:rPr dirty="0"/>
              <a:t>M</a:t>
            </a:r>
            <a:r>
              <a:rPr lang="en-US" dirty="0" smtClean="0"/>
              <a:t>ainline</a:t>
            </a:r>
          </a:p>
          <a:p>
            <a:pPr>
              <a:defRPr/>
            </a:pPr>
            <a:r>
              <a:rPr dirty="0" smtClean="0"/>
              <a:t>Two major maintenance releases for IOS 15:</a:t>
            </a:r>
            <a:endParaRPr lang="en-US" dirty="0" smtClean="0"/>
          </a:p>
          <a:p>
            <a:pPr lvl="1">
              <a:defRPr/>
            </a:pPr>
            <a:r>
              <a:rPr lang="en-US" b="1" dirty="0" smtClean="0"/>
              <a:t>M Release (Extended)</a:t>
            </a:r>
          </a:p>
          <a:p>
            <a:pPr lvl="1">
              <a:defRPr/>
            </a:pPr>
            <a:r>
              <a:rPr lang="en-US" b="1" dirty="0" smtClean="0"/>
              <a:t>T </a:t>
            </a:r>
            <a:r>
              <a:rPr b="1" dirty="0" smtClean="0"/>
              <a:t>Re</a:t>
            </a:r>
            <a:r>
              <a:rPr lang="en-US" b="1" dirty="0" smtClean="0"/>
              <a:t>lease (Standard)</a:t>
            </a:r>
          </a:p>
        </p:txBody>
      </p:sp>
      <p:pic>
        <p:nvPicPr>
          <p:cNvPr id="14340" name="Picture 3" descr="Time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4978" y="3297342"/>
            <a:ext cx="8396165" cy="1372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763369" y="4669718"/>
            <a:ext cx="35337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000000"/>
                </a:solidFill>
              </a:rPr>
              <a:t>FCS: First Customer Ship</a:t>
            </a:r>
          </a:p>
          <a:p>
            <a:pPr marL="0" lvl="1"/>
            <a:r>
              <a:rPr lang="en-US" sz="1000" dirty="0" smtClean="0">
                <a:solidFill>
                  <a:srgbClr val="000000"/>
                </a:solidFill>
              </a:rPr>
              <a:t>The date the software release is first available to customers on Cisco Software Download Center</a:t>
            </a:r>
          </a:p>
          <a:p>
            <a:endParaRPr lang="en-US" sz="1000" dirty="0" smtClean="0">
              <a:solidFill>
                <a:srgbClr val="000000"/>
              </a:solidFill>
            </a:endParaRPr>
          </a:p>
          <a:p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1566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Maintenance Releases?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60819740"/>
              </p:ext>
            </p:extLst>
          </p:nvPr>
        </p:nvGraphicFramePr>
        <p:xfrm>
          <a:off x="239713" y="1192696"/>
          <a:ext cx="8578850" cy="496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56701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4837259" y="3533052"/>
            <a:ext cx="1435962" cy="0"/>
          </a:xfrm>
          <a:prstGeom prst="line">
            <a:avLst/>
          </a:prstGeom>
          <a:ln w="19050" cap="rnd" cmpd="sng">
            <a:solidFill>
              <a:schemeClr val="tx1">
                <a:lumMod val="50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168" y="1808814"/>
            <a:ext cx="6774075" cy="573206"/>
          </a:xfrm>
        </p:spPr>
        <p:txBody>
          <a:bodyPr/>
          <a:lstStyle/>
          <a:p>
            <a:pPr lvl="1"/>
            <a:r>
              <a:rPr lang="en-US" b="1" dirty="0" smtClean="0">
                <a:solidFill>
                  <a:srgbClr val="000B10"/>
                </a:solidFill>
              </a:rPr>
              <a:t/>
            </a:r>
            <a:br>
              <a:rPr lang="en-US" b="1" dirty="0" smtClean="0">
                <a:solidFill>
                  <a:srgbClr val="000B10"/>
                </a:solidFill>
              </a:rPr>
            </a:br>
            <a:r>
              <a:rPr lang="en-US" b="1" dirty="0">
                <a:solidFill>
                  <a:srgbClr val="000B10"/>
                </a:solidFill>
              </a:rPr>
              <a:t/>
            </a:r>
            <a:br>
              <a:rPr lang="en-US" b="1" dirty="0">
                <a:solidFill>
                  <a:srgbClr val="000B10"/>
                </a:solidFill>
              </a:rPr>
            </a:br>
            <a:r>
              <a:rPr lang="en-US" b="1" dirty="0" smtClean="0">
                <a:solidFill>
                  <a:srgbClr val="000B10"/>
                </a:solidFill>
              </a:rPr>
              <a:t/>
            </a:r>
            <a:br>
              <a:rPr lang="en-US" b="1" dirty="0" smtClean="0">
                <a:solidFill>
                  <a:srgbClr val="000B10"/>
                </a:solidFill>
              </a:rPr>
            </a:br>
            <a:r>
              <a:rPr lang="en-US" sz="2400" b="1" dirty="0" smtClean="0">
                <a:solidFill>
                  <a:srgbClr val="000B10"/>
                </a:solidFill>
              </a:rPr>
              <a:t>c2900-universalk9-mz.SPA.</a:t>
            </a:r>
            <a:r>
              <a:rPr lang="en-US" sz="3600" b="1" dirty="0" smtClean="0">
                <a:solidFill>
                  <a:schemeClr val="tx1">
                    <a:lumMod val="50000"/>
                  </a:schemeClr>
                </a:solidFill>
              </a:rPr>
              <a:t>15</a:t>
            </a:r>
            <a:r>
              <a:rPr lang="en-US" sz="36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3600" b="1" dirty="0" smtClean="0">
                <a:solidFill>
                  <a:srgbClr val="000B10"/>
                </a:solidFill>
              </a:rPr>
              <a:t>-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</a:rPr>
              <a:t>4</a:t>
            </a:r>
            <a:r>
              <a:rPr lang="en-US" sz="3600" b="1" dirty="0" smtClean="0">
                <a:solidFill>
                  <a:srgbClr val="000B10"/>
                </a:solidFill>
              </a:rPr>
              <a:t>.</a:t>
            </a:r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</a:rPr>
              <a:t>M</a:t>
            </a:r>
            <a:r>
              <a:rPr lang="en-US" sz="3600" b="1" dirty="0" smtClean="0">
                <a:solidFill>
                  <a:srgbClr val="9AAD3D"/>
                </a:solidFill>
              </a:rPr>
              <a:t>1</a:t>
            </a:r>
            <a:r>
              <a:rPr lang="en-US" sz="2400" b="1" dirty="0" smtClean="0">
                <a:solidFill>
                  <a:srgbClr val="000B10"/>
                </a:solidFill>
              </a:rPr>
              <a:t>.bin</a:t>
            </a:r>
            <a:endParaRPr lang="en-US" sz="2400" dirty="0">
              <a:solidFill>
                <a:srgbClr val="000B1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5795616" y="3057032"/>
            <a:ext cx="952041" cy="1588"/>
          </a:xfrm>
          <a:prstGeom prst="straightConnector1">
            <a:avLst/>
          </a:prstGeom>
          <a:ln w="19050"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98016" y="2532146"/>
            <a:ext cx="347240" cy="0"/>
          </a:xfrm>
          <a:prstGeom prst="line">
            <a:avLst/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837259" y="4002099"/>
            <a:ext cx="1774038" cy="1"/>
          </a:xfrm>
          <a:prstGeom prst="line">
            <a:avLst/>
          </a:prstGeom>
          <a:ln w="19050" cap="rnd" cmpd="sng">
            <a:solidFill>
              <a:schemeClr val="tx1">
                <a:lumMod val="60000"/>
                <a:lumOff val="40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5907116" y="3277966"/>
            <a:ext cx="1448264" cy="4"/>
          </a:xfrm>
          <a:prstGeom prst="straightConnector1">
            <a:avLst/>
          </a:prstGeom>
          <a:ln w="19050">
            <a:solidFill>
              <a:schemeClr val="tx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837259" y="4473059"/>
            <a:ext cx="2225176" cy="3691"/>
          </a:xfrm>
          <a:prstGeom prst="line">
            <a:avLst/>
          </a:prstGeom>
          <a:ln w="19050" cap="rnd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6108546" y="3514614"/>
            <a:ext cx="1916028" cy="8244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837259" y="4933950"/>
            <a:ext cx="2653801" cy="661"/>
          </a:xfrm>
          <a:prstGeom prst="line">
            <a:avLst/>
          </a:prstGeom>
          <a:ln w="19050" cap="rnd" cmpd="sng">
            <a:solidFill>
              <a:schemeClr val="tx2">
                <a:lumMod val="50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6319769" y="3757415"/>
            <a:ext cx="2354398" cy="159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837259" y="5381625"/>
            <a:ext cx="3034801" cy="14717"/>
          </a:xfrm>
          <a:prstGeom prst="line">
            <a:avLst/>
          </a:prstGeom>
          <a:ln w="19050" cap="rnd" cmpd="sng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6474992" y="3979148"/>
            <a:ext cx="2815329" cy="5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12897" y="3735294"/>
            <a:ext cx="3831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Minor Release Number</a:t>
            </a:r>
            <a:endParaRPr lang="en-US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-56109" y="4196959"/>
            <a:ext cx="4380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New Feature Release Number</a:t>
            </a:r>
            <a:endParaRPr lang="en-US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243544" y="4658624"/>
            <a:ext cx="4101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M/T = Ext./Std Maintenance</a:t>
            </a:r>
            <a:endParaRPr lang="en-US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-56110" y="5120288"/>
            <a:ext cx="4380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9AAD3D"/>
                </a:solidFill>
              </a:rPr>
              <a:t>Maintenance Rebuild Number</a:t>
            </a:r>
            <a:endParaRPr lang="en-US" sz="2400" dirty="0"/>
          </a:p>
        </p:txBody>
      </p:sp>
      <p:sp>
        <p:nvSpPr>
          <p:cNvPr id="81" name="TextBox 80"/>
          <p:cNvSpPr txBox="1"/>
          <p:nvPr/>
        </p:nvSpPr>
        <p:spPr>
          <a:xfrm>
            <a:off x="198615" y="381419"/>
            <a:ext cx="8863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The New </a:t>
            </a:r>
            <a:r>
              <a:rPr lang="en-US" sz="3600" b="1" dirty="0" err="1" smtClean="0"/>
              <a:t>IOS</a:t>
            </a:r>
            <a:r>
              <a:rPr lang="en-US" sz="3600" b="1" dirty="0" smtClean="0"/>
              <a:t> 15 Naming Convention</a:t>
            </a:r>
            <a:endParaRPr lang="en-US" sz="3600" dirty="0"/>
          </a:p>
        </p:txBody>
      </p:sp>
      <p:sp>
        <p:nvSpPr>
          <p:cNvPr id="84" name="TextBox 83"/>
          <p:cNvSpPr txBox="1"/>
          <p:nvPr/>
        </p:nvSpPr>
        <p:spPr>
          <a:xfrm flipH="1">
            <a:off x="701341" y="3270644"/>
            <a:ext cx="362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</a:rPr>
              <a:t>Major Release Number</a:t>
            </a:r>
            <a:endParaRPr lang="en-US" sz="2400" dirty="0"/>
          </a:p>
        </p:txBody>
      </p:sp>
      <p:sp>
        <p:nvSpPr>
          <p:cNvPr id="107" name="TextBox 106"/>
          <p:cNvSpPr txBox="1"/>
          <p:nvPr/>
        </p:nvSpPr>
        <p:spPr>
          <a:xfrm>
            <a:off x="4323950" y="3302219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A.</a:t>
            </a:r>
            <a:endParaRPr lang="en-US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323950" y="4232932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C.</a:t>
            </a: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323950" y="3771267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B.</a:t>
            </a:r>
            <a:endParaRPr lang="en-US" sz="24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344816" y="469459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D.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4344816" y="5150792"/>
            <a:ext cx="4748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E.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1433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  <p:bldP spid="69" grpId="0"/>
      <p:bldP spid="84" grpId="0"/>
      <p:bldP spid="107" grpId="0"/>
      <p:bldP spid="108" grpId="0"/>
      <p:bldP spid="109" grpId="0"/>
      <p:bldP spid="110" grpId="0"/>
      <p:bldP spid="1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824</Words>
  <Application>Microsoft Office PowerPoint</Application>
  <PresentationFormat>On-screen Show (4:3)</PresentationFormat>
  <Paragraphs>88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NetAcad_White_PPT_Template 05Oct12</vt:lpstr>
      <vt:lpstr>Introduction to IOS 15 Trains, Numbering, and System Image Packaging</vt:lpstr>
      <vt:lpstr>Universal IOS Image</vt:lpstr>
      <vt:lpstr>What is a Universal Image?</vt:lpstr>
      <vt:lpstr>Universal IOS Images</vt:lpstr>
      <vt:lpstr>IOS Release 15 Timeline</vt:lpstr>
      <vt:lpstr>What are the Maintenance Releases?</vt:lpstr>
      <vt:lpstr>   c2900-universalk9-mz.SPA.151-4.M1.bin</vt:lpstr>
      <vt:lpstr>PowerPoint Presentation</vt:lpstr>
      <vt:lpstr>PowerPoint Presentation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A. Peter Anderson</cp:lastModifiedBy>
  <cp:revision>11</cp:revision>
  <dcterms:created xsi:type="dcterms:W3CDTF">2012-10-09T16:58:47Z</dcterms:created>
  <dcterms:modified xsi:type="dcterms:W3CDTF">2013-08-14T00:57:10Z</dcterms:modified>
</cp:coreProperties>
</file>