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16"/>
  </p:notesMasterIdLst>
  <p:sldIdLst>
    <p:sldId id="261" r:id="rId2"/>
    <p:sldId id="316" r:id="rId3"/>
    <p:sldId id="317" r:id="rId4"/>
    <p:sldId id="318" r:id="rId5"/>
    <p:sldId id="319" r:id="rId6"/>
    <p:sldId id="320" r:id="rId7"/>
    <p:sldId id="326" r:id="rId8"/>
    <p:sldId id="321" r:id="rId9"/>
    <p:sldId id="322" r:id="rId10"/>
    <p:sldId id="323" r:id="rId11"/>
    <p:sldId id="324" r:id="rId12"/>
    <p:sldId id="327" r:id="rId13"/>
    <p:sldId id="304" r:id="rId14"/>
    <p:sldId id="305"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6B6B"/>
    <a:srgbClr val="264DAE"/>
    <a:srgbClr val="4ADAD7"/>
    <a:srgbClr val="8A8A8A"/>
    <a:srgbClr val="90A3A6"/>
    <a:srgbClr val="435153"/>
    <a:srgbClr val="EDDFF5"/>
    <a:srgbClr val="493B93"/>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24" autoAdjust="0"/>
    <p:restoredTop sz="77910" autoAdjust="0"/>
  </p:normalViewPr>
  <p:slideViewPr>
    <p:cSldViewPr snapToGrid="0">
      <p:cViewPr varScale="1">
        <p:scale>
          <a:sx n="68" d="100"/>
          <a:sy n="68" d="100"/>
        </p:scale>
        <p:origin x="-64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0AD33006-993C-46CE-BE81-A42F2D8A6269}" type="datetimeFigureOut">
              <a:rPr lang="en-US" smtClean="0"/>
              <a:t>8/13/2013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AC72CD79-D36A-4E01-AE1C-064887FE954D}" type="slidenum">
              <a:rPr lang="en-US" smtClean="0"/>
              <a:t>‹#›</a:t>
            </a:fld>
            <a:endParaRPr lang="en-US"/>
          </a:p>
        </p:txBody>
      </p:sp>
    </p:spTree>
    <p:extLst>
      <p:ext uri="{BB962C8B-B14F-4D97-AF65-F5344CB8AC3E}">
        <p14:creationId xmlns:p14="http://schemas.microsoft.com/office/powerpoint/2010/main" val="210427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t>1</a:t>
            </a:fld>
            <a:endParaRPr lang="en-US"/>
          </a:p>
        </p:txBody>
      </p:sp>
    </p:spTree>
    <p:extLst>
      <p:ext uri="{BB962C8B-B14F-4D97-AF65-F5344CB8AC3E}">
        <p14:creationId xmlns:p14="http://schemas.microsoft.com/office/powerpoint/2010/main" val="4069721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10</a:t>
            </a:fld>
            <a:endParaRPr lang="en-US" dirty="0"/>
          </a:p>
        </p:txBody>
      </p:sp>
    </p:spTree>
    <p:extLst>
      <p:ext uri="{BB962C8B-B14F-4D97-AF65-F5344CB8AC3E}">
        <p14:creationId xmlns:p14="http://schemas.microsoft.com/office/powerpoint/2010/main" val="4015348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a:t>
            </a:r>
            <a:r>
              <a:rPr lang="en-US" baseline="0" dirty="0" smtClean="0"/>
              <a:t>  Similar to purchasing MS Exchange Server (that would be the </a:t>
            </a:r>
            <a:r>
              <a:rPr lang="en-US" baseline="0" dirty="0" err="1" smtClean="0"/>
              <a:t>UC</a:t>
            </a:r>
            <a:r>
              <a:rPr lang="en-US" baseline="0" dirty="0" smtClean="0"/>
              <a:t> Tech Package here)</a:t>
            </a:r>
          </a:p>
          <a:p>
            <a:pPr lvl="1"/>
            <a:r>
              <a:rPr lang="en-US" baseline="0" dirty="0" smtClean="0"/>
              <a:t>       Then you need to buy additional Client licenses (that would be like enabling the CME here)</a:t>
            </a:r>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11</a:t>
            </a:fld>
            <a:endParaRPr lang="en-US" dirty="0"/>
          </a:p>
        </p:txBody>
      </p:sp>
    </p:spTree>
    <p:extLst>
      <p:ext uri="{BB962C8B-B14F-4D97-AF65-F5344CB8AC3E}">
        <p14:creationId xmlns:p14="http://schemas.microsoft.com/office/powerpoint/2010/main" val="3603773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t>12</a:t>
            </a:fld>
            <a:endParaRPr lang="en-US"/>
          </a:p>
        </p:txBody>
      </p:sp>
    </p:spTree>
    <p:extLst>
      <p:ext uri="{BB962C8B-B14F-4D97-AF65-F5344CB8AC3E}">
        <p14:creationId xmlns:p14="http://schemas.microsoft.com/office/powerpoint/2010/main" val="4204566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not</a:t>
            </a:r>
            <a:r>
              <a:rPr lang="en-US" baseline="0" dirty="0" smtClean="0"/>
              <a:t>e that IOS 15 licensing is enforced by activation on ISR G2 devices and by “honor code” on ISR G1 devices.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Arial" charset="0"/>
                <a:ea typeface="+mn-ea"/>
                <a:cs typeface="+mn-cs"/>
              </a:rPr>
              <a:t>ISR G1’s don’t require licensing, they go off of the “honor code”, future releases are no longer supported. No UID is needed, if you purchased the IOS it can be loaded onto the device and used without activation.</a:t>
            </a:r>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t>2</a:t>
            </a:fld>
            <a:endParaRPr lang="en-US"/>
          </a:p>
        </p:txBody>
      </p:sp>
    </p:spTree>
    <p:extLst>
      <p:ext uri="{BB962C8B-B14F-4D97-AF65-F5344CB8AC3E}">
        <p14:creationId xmlns:p14="http://schemas.microsoft.com/office/powerpoint/2010/main" val="717635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two major types of licenses:</a:t>
            </a:r>
          </a:p>
          <a:p>
            <a:pPr marL="228600" indent="-228600">
              <a:buFont typeface="+mj-lt"/>
              <a:buAutoNum type="arabicPeriod"/>
            </a:pPr>
            <a:r>
              <a:rPr lang="en-US" dirty="0" smtClean="0"/>
              <a:t>Permanent</a:t>
            </a:r>
          </a:p>
          <a:p>
            <a:pPr marL="228600" indent="-228600">
              <a:buFont typeface="+mj-lt"/>
              <a:buAutoNum type="arabicPeriod"/>
            </a:pPr>
            <a:r>
              <a:rPr lang="en-US" dirty="0" smtClean="0"/>
              <a:t>Evaluation</a:t>
            </a:r>
          </a:p>
          <a:p>
            <a:pPr marL="228600" indent="-228600">
              <a:buFont typeface="+mj-lt"/>
              <a:buAutoNum type="arabicPeriod"/>
            </a:pPr>
            <a:endParaRPr lang="en-US" dirty="0" smtClean="0"/>
          </a:p>
          <a:p>
            <a:pPr marL="0" indent="0">
              <a:buFontTx/>
              <a:buNone/>
            </a:pPr>
            <a:r>
              <a:rPr lang="en-US" dirty="0" smtClean="0"/>
              <a:t>There</a:t>
            </a:r>
            <a:r>
              <a:rPr lang="en-US" baseline="0" dirty="0" smtClean="0"/>
              <a:t> are three minor types of licenses:</a:t>
            </a:r>
          </a:p>
          <a:p>
            <a:pPr marL="228600" indent="-228600">
              <a:buFont typeface="+mj-lt"/>
              <a:buAutoNum type="arabicPeriod"/>
            </a:pPr>
            <a:r>
              <a:rPr lang="en-US" baseline="0" dirty="0" smtClean="0"/>
              <a:t>Feature</a:t>
            </a:r>
          </a:p>
          <a:p>
            <a:pPr marL="228600" indent="-228600">
              <a:buFont typeface="+mj-lt"/>
              <a:buAutoNum type="arabicPeriod"/>
            </a:pPr>
            <a:r>
              <a:rPr lang="en-US" baseline="0" dirty="0" smtClean="0"/>
              <a:t>Subscription</a:t>
            </a:r>
          </a:p>
          <a:p>
            <a:pPr marL="228600" indent="-228600">
              <a:buFont typeface="+mj-lt"/>
              <a:buAutoNum type="arabicPeriod"/>
            </a:pPr>
            <a:r>
              <a:rPr lang="en-US" baseline="0" dirty="0" smtClean="0"/>
              <a:t>Counted</a:t>
            </a:r>
          </a:p>
          <a:p>
            <a:pPr marL="0" indent="0">
              <a:buFontTx/>
              <a:buNone/>
            </a:pPr>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3</a:t>
            </a:fld>
            <a:endParaRPr lang="en-US" dirty="0"/>
          </a:p>
        </p:txBody>
      </p:sp>
    </p:spTree>
    <p:extLst>
      <p:ext uri="{BB962C8B-B14F-4D97-AF65-F5344CB8AC3E}">
        <p14:creationId xmlns:p14="http://schemas.microsoft.com/office/powerpoint/2010/main" val="2579157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4</a:t>
            </a:fld>
            <a:endParaRPr lang="en-US" dirty="0"/>
          </a:p>
        </p:txBody>
      </p:sp>
    </p:spTree>
    <p:extLst>
      <p:ext uri="{BB962C8B-B14F-4D97-AF65-F5344CB8AC3E}">
        <p14:creationId xmlns:p14="http://schemas.microsoft.com/office/powerpoint/2010/main" val="1817050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Evaluation Licenses – Allow you to test drive</a:t>
            </a:r>
            <a:r>
              <a:rPr lang="en-US" baseline="0" dirty="0" smtClean="0"/>
              <a:t> features &amp; verify they’re in that </a:t>
            </a:r>
            <a:r>
              <a:rPr lang="en-US" baseline="0" dirty="0" err="1" smtClean="0"/>
              <a:t>pak</a:t>
            </a:r>
            <a:r>
              <a:rPr lang="en-US" baseline="0" dirty="0" smtClean="0"/>
              <a:t> before permanently buying.</a:t>
            </a:r>
          </a:p>
          <a:p>
            <a:r>
              <a:rPr lang="en-US" baseline="0" dirty="0" smtClean="0"/>
              <a:t>Evaluation Licenses – Indirectly has helped implementation practices, for example, if we purchased the wrong code, no problem – we have time to purchase it and in the meantime still implement the proper configuration.</a:t>
            </a:r>
          </a:p>
          <a:p>
            <a:pPr lvl="1"/>
            <a:r>
              <a:rPr lang="en-US" baseline="0" dirty="0" smtClean="0"/>
              <a:t>Real problem with IP base for switching (EIGRP stub)</a:t>
            </a:r>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5</a:t>
            </a:fld>
            <a:endParaRPr lang="en-US" dirty="0"/>
          </a:p>
        </p:txBody>
      </p:sp>
    </p:spTree>
    <p:extLst>
      <p:ext uri="{BB962C8B-B14F-4D97-AF65-F5344CB8AC3E}">
        <p14:creationId xmlns:p14="http://schemas.microsoft.com/office/powerpoint/2010/main" val="1203057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112713" indent="-112713"/>
            <a:r>
              <a:rPr lang="en-US" dirty="0" smtClean="0"/>
              <a:t>Software</a:t>
            </a:r>
            <a:r>
              <a:rPr lang="en-US" baseline="0" dirty="0" smtClean="0"/>
              <a:t> Activation</a:t>
            </a:r>
          </a:p>
          <a:p>
            <a:pPr marL="482600" lvl="1" indent="-112713"/>
            <a:r>
              <a:rPr lang="en-US" baseline="0" dirty="0" smtClean="0"/>
              <a:t>Adds a feature which requires an additional license in addition to the technology package.</a:t>
            </a:r>
            <a:endParaRPr lang="en-US" dirty="0" smtClean="0"/>
          </a:p>
          <a:p>
            <a:pPr lvl="1"/>
            <a:r>
              <a:rPr lang="en-US" dirty="0" smtClean="0"/>
              <a:t>Cisco Software Licensing Framework – The policing</a:t>
            </a:r>
            <a:r>
              <a:rPr lang="en-US" baseline="0" dirty="0" smtClean="0"/>
              <a:t> &amp; admin function implemented by Cisco to enforce licensing.</a:t>
            </a:r>
          </a:p>
          <a:p>
            <a:pPr lvl="0"/>
            <a:r>
              <a:rPr lang="en-US" baseline="0" dirty="0" smtClean="0"/>
              <a:t>Right to Use Licenses</a:t>
            </a:r>
          </a:p>
          <a:p>
            <a:pPr lvl="1"/>
            <a:r>
              <a:rPr lang="en-US" sz="1200" b="0" i="0" kern="1200" dirty="0" smtClean="0">
                <a:solidFill>
                  <a:schemeClr val="tx1"/>
                </a:solidFill>
                <a:effectLst/>
                <a:latin typeface="Arial" charset="0"/>
                <a:ea typeface="+mn-ea"/>
                <a:cs typeface="+mn-cs"/>
              </a:rPr>
              <a:t>A Right to Use license scheme is an honor-based model for licensing. Licenses are not tied to an unique device identifier (UDI), product ID, or serial number. </a:t>
            </a:r>
          </a:p>
          <a:p>
            <a:pPr lvl="1"/>
            <a:r>
              <a:rPr lang="en-US" sz="1200" b="0" i="0" kern="1200" dirty="0" smtClean="0">
                <a:solidFill>
                  <a:schemeClr val="tx1"/>
                </a:solidFill>
                <a:effectLst/>
                <a:latin typeface="Arial" charset="0"/>
                <a:ea typeface="+mn-ea"/>
                <a:cs typeface="+mn-cs"/>
              </a:rPr>
              <a:t>Therefore,</a:t>
            </a:r>
            <a:r>
              <a:rPr lang="en-US" sz="1200" b="0" i="0" kern="1200" baseline="0" dirty="0" smtClean="0">
                <a:solidFill>
                  <a:schemeClr val="tx1"/>
                </a:solidFill>
                <a:effectLst/>
                <a:latin typeface="Arial" charset="0"/>
                <a:ea typeface="+mn-ea"/>
                <a:cs typeface="+mn-cs"/>
              </a:rPr>
              <a:t> if you want to use the feature, nothing is stopping you, but you are expected to have purchased the technology package even though its not enforced through a license. </a:t>
            </a:r>
          </a:p>
          <a:p>
            <a:pPr lvl="1"/>
            <a:endParaRPr lang="en-US" sz="1200" b="0" i="0" kern="1200" dirty="0" smtClean="0">
              <a:solidFill>
                <a:schemeClr val="tx1"/>
              </a:solidFill>
              <a:effectLst/>
              <a:latin typeface="Arial" charset="0"/>
              <a:ea typeface="+mn-ea"/>
              <a:cs typeface="+mn-cs"/>
            </a:endParaRPr>
          </a:p>
          <a:p>
            <a:pPr marL="0" lvl="0" indent="-7937">
              <a:buNone/>
            </a:pPr>
            <a:r>
              <a:rPr lang="en-US" dirty="0" smtClean="0"/>
              <a:t>Software</a:t>
            </a:r>
            <a:r>
              <a:rPr lang="en-US" baseline="0" dirty="0" smtClean="0"/>
              <a:t> Activation Feature Licenses:</a:t>
            </a:r>
          </a:p>
          <a:p>
            <a:pPr lvl="1"/>
            <a:r>
              <a:rPr lang="en-US" baseline="0" dirty="0" smtClean="0"/>
              <a:t>Technology Packages: </a:t>
            </a:r>
            <a:r>
              <a:rPr lang="en-US" baseline="0" dirty="0" err="1" smtClean="0"/>
              <a:t>IPBase</a:t>
            </a:r>
            <a:r>
              <a:rPr lang="en-US" baseline="0" dirty="0" smtClean="0"/>
              <a:t>, Security, Data, UC</a:t>
            </a:r>
          </a:p>
          <a:p>
            <a:pPr lvl="1"/>
            <a:r>
              <a:rPr lang="en-US" dirty="0" smtClean="0"/>
              <a:t>Intrusion Prevention (Subscription)</a:t>
            </a:r>
          </a:p>
          <a:p>
            <a:pPr lvl="1"/>
            <a:r>
              <a:rPr lang="en-US" dirty="0" smtClean="0"/>
              <a:t>Content Filtering (Subscription)</a:t>
            </a:r>
          </a:p>
          <a:p>
            <a:pPr lvl="1"/>
            <a:r>
              <a:rPr lang="en-US" dirty="0" smtClean="0"/>
              <a:t>SSLVPN (Counted)</a:t>
            </a:r>
          </a:p>
          <a:p>
            <a:pPr lvl="1"/>
            <a:r>
              <a:rPr lang="en-US" dirty="0" smtClean="0"/>
              <a:t>SNA Switching</a:t>
            </a:r>
          </a:p>
          <a:p>
            <a:pPr lvl="1"/>
            <a:r>
              <a:rPr lang="en-US" dirty="0" smtClean="0"/>
              <a:t>Gatekeeper</a:t>
            </a:r>
          </a:p>
          <a:p>
            <a:pPr lvl="1"/>
            <a:r>
              <a:rPr lang="en-US" dirty="0" smtClean="0"/>
              <a:t>CUE (Counted)</a:t>
            </a:r>
          </a:p>
          <a:p>
            <a:pPr marL="112713" lvl="0" indent="-112713"/>
            <a:r>
              <a:rPr lang="en-US" dirty="0" smtClean="0"/>
              <a:t>Right to Use Feature Licenses:</a:t>
            </a:r>
          </a:p>
          <a:p>
            <a:pPr lvl="1"/>
            <a:r>
              <a:rPr lang="en-US" dirty="0" smtClean="0"/>
              <a:t>Land Mobile Radio</a:t>
            </a:r>
          </a:p>
          <a:p>
            <a:pPr lvl="1"/>
            <a:r>
              <a:rPr lang="en-US" dirty="0" smtClean="0"/>
              <a:t>VXML Gateway (Counted)</a:t>
            </a:r>
          </a:p>
          <a:p>
            <a:pPr lvl="1"/>
            <a:r>
              <a:rPr lang="en-US" dirty="0" smtClean="0"/>
              <a:t>CME (Counted)</a:t>
            </a:r>
          </a:p>
          <a:p>
            <a:pPr lvl="1"/>
            <a:r>
              <a:rPr lang="en-US" dirty="0" smtClean="0"/>
              <a:t>SRST (Counted)</a:t>
            </a:r>
          </a:p>
          <a:p>
            <a:pPr lvl="1"/>
            <a:r>
              <a:rPr lang="en-US" dirty="0" smtClean="0"/>
              <a:t>CUBE (Counted)</a:t>
            </a:r>
          </a:p>
          <a:p>
            <a:pPr lvl="1"/>
            <a:endParaRPr lang="en-US" dirty="0" smtClean="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6</a:t>
            </a:fld>
            <a:endParaRPr lang="en-US" dirty="0"/>
          </a:p>
        </p:txBody>
      </p:sp>
    </p:spTree>
    <p:extLst>
      <p:ext uri="{BB962C8B-B14F-4D97-AF65-F5344CB8AC3E}">
        <p14:creationId xmlns:p14="http://schemas.microsoft.com/office/powerpoint/2010/main" val="1126088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7937">
              <a:buNone/>
            </a:pPr>
            <a:r>
              <a:rPr lang="en-US" dirty="0" smtClean="0"/>
              <a:t>Software</a:t>
            </a:r>
            <a:r>
              <a:rPr lang="en-US" baseline="0" dirty="0" smtClean="0"/>
              <a:t> Activation Feature Licenses:</a:t>
            </a:r>
          </a:p>
          <a:p>
            <a:pPr lvl="1"/>
            <a:r>
              <a:rPr lang="en-US" baseline="0" dirty="0" smtClean="0"/>
              <a:t>Technology Packages: </a:t>
            </a:r>
            <a:r>
              <a:rPr lang="en-US" baseline="0" dirty="0" err="1" smtClean="0"/>
              <a:t>IPBase</a:t>
            </a:r>
            <a:r>
              <a:rPr lang="en-US" baseline="0" dirty="0" smtClean="0"/>
              <a:t>, Security, Data, UC</a:t>
            </a:r>
          </a:p>
          <a:p>
            <a:pPr lvl="1"/>
            <a:r>
              <a:rPr lang="en-US" dirty="0" smtClean="0"/>
              <a:t>Intrusion Prevention (Subscription)</a:t>
            </a:r>
          </a:p>
          <a:p>
            <a:pPr lvl="1"/>
            <a:r>
              <a:rPr lang="en-US" dirty="0" smtClean="0"/>
              <a:t>Content Filtering (Subscription)</a:t>
            </a:r>
          </a:p>
          <a:p>
            <a:pPr lvl="1"/>
            <a:r>
              <a:rPr lang="en-US" dirty="0" smtClean="0"/>
              <a:t>SSLVPN (Counted)</a:t>
            </a:r>
          </a:p>
          <a:p>
            <a:pPr lvl="1"/>
            <a:r>
              <a:rPr lang="en-US" dirty="0" smtClean="0"/>
              <a:t>SNA Switching</a:t>
            </a:r>
          </a:p>
          <a:p>
            <a:pPr lvl="1"/>
            <a:r>
              <a:rPr lang="en-US" dirty="0" smtClean="0"/>
              <a:t>Gatekeeper</a:t>
            </a:r>
          </a:p>
          <a:p>
            <a:pPr lvl="1"/>
            <a:r>
              <a:rPr lang="en-US" dirty="0" smtClean="0"/>
              <a:t>CUE (Counted)</a:t>
            </a:r>
          </a:p>
          <a:p>
            <a:pPr marL="112713" lvl="0" indent="-112713"/>
            <a:r>
              <a:rPr lang="en-US" dirty="0" smtClean="0"/>
              <a:t>Right to Use Feature Licenses:</a:t>
            </a:r>
          </a:p>
          <a:p>
            <a:pPr lvl="1"/>
            <a:r>
              <a:rPr lang="en-US" dirty="0" smtClean="0"/>
              <a:t>Land Mobile Radio</a:t>
            </a:r>
          </a:p>
          <a:p>
            <a:pPr lvl="1"/>
            <a:r>
              <a:rPr lang="en-US" dirty="0" smtClean="0"/>
              <a:t>VXML Gateway (Counted)</a:t>
            </a:r>
          </a:p>
          <a:p>
            <a:pPr lvl="1"/>
            <a:r>
              <a:rPr lang="en-US" dirty="0" smtClean="0"/>
              <a:t>CME (Counted)</a:t>
            </a:r>
          </a:p>
          <a:p>
            <a:pPr lvl="1"/>
            <a:r>
              <a:rPr lang="en-US" dirty="0" smtClean="0"/>
              <a:t>SRST (Counted)</a:t>
            </a:r>
          </a:p>
          <a:p>
            <a:pPr lvl="1"/>
            <a:r>
              <a:rPr lang="en-US" dirty="0" smtClean="0"/>
              <a:t>CUBE (Counted)</a:t>
            </a:r>
          </a:p>
          <a:p>
            <a:pPr lvl="1"/>
            <a:endParaRPr lang="en-US" dirty="0" smtClean="0"/>
          </a:p>
          <a:p>
            <a:pPr lvl="1"/>
            <a:endParaRPr lang="en-US" baseline="0" dirty="0" smtClean="0"/>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t>7</a:t>
            </a:fld>
            <a:endParaRPr lang="en-US"/>
          </a:p>
        </p:txBody>
      </p:sp>
    </p:spTree>
    <p:extLst>
      <p:ext uri="{BB962C8B-B14F-4D97-AF65-F5344CB8AC3E}">
        <p14:creationId xmlns:p14="http://schemas.microsoft.com/office/powerpoint/2010/main" val="411884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8</a:t>
            </a:fld>
            <a:endParaRPr lang="en-US" dirty="0"/>
          </a:p>
        </p:txBody>
      </p:sp>
    </p:spTree>
    <p:extLst>
      <p:ext uri="{BB962C8B-B14F-4D97-AF65-F5344CB8AC3E}">
        <p14:creationId xmlns:p14="http://schemas.microsoft.com/office/powerpoint/2010/main" val="3714097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  If</a:t>
            </a:r>
            <a:r>
              <a:rPr lang="en-US" baseline="0" dirty="0" smtClean="0"/>
              <a:t> you needed Intrusion Prevention, you’d have to purchase the Security Technology PAK license first, then you could add (for a cost) the Intrusion Prevention Subscription.</a:t>
            </a:r>
            <a:endParaRPr lang="en-US" dirty="0"/>
          </a:p>
        </p:txBody>
      </p:sp>
      <p:sp>
        <p:nvSpPr>
          <p:cNvPr id="4" name="Slide Number Placeholder 3"/>
          <p:cNvSpPr>
            <a:spLocks noGrp="1"/>
          </p:cNvSpPr>
          <p:nvPr>
            <p:ph type="sldNum" sz="quarter" idx="10"/>
          </p:nvPr>
        </p:nvSpPr>
        <p:spPr/>
        <p:txBody>
          <a:bodyPr/>
          <a:lstStyle/>
          <a:p>
            <a:pPr>
              <a:defRPr/>
            </a:pPr>
            <a:fld id="{C087FEF6-BAC3-48A7-BA55-C8E73EB8EDF3}" type="slidenum">
              <a:rPr lang="en-US" smtClean="0"/>
              <a:pPr>
                <a:defRPr/>
              </a:pPr>
              <a:t>9</a:t>
            </a:fld>
            <a:endParaRPr lang="en-US" dirty="0"/>
          </a:p>
        </p:txBody>
      </p:sp>
    </p:spTree>
    <p:extLst>
      <p:ext uri="{BB962C8B-B14F-4D97-AF65-F5344CB8AC3E}">
        <p14:creationId xmlns:p14="http://schemas.microsoft.com/office/powerpoint/2010/main" val="18940545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2468961"/>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339745"/>
            <a:ext cx="8578850" cy="4965700"/>
          </a:xfrm>
        </p:spPr>
        <p:txBody>
          <a:bodyPr/>
          <a:lstStyle>
            <a:lvl1pPr>
              <a:lnSpc>
                <a:spcPct val="95000"/>
              </a:lnSpc>
              <a:spcBef>
                <a:spcPts val="1480"/>
              </a:spcBef>
              <a:defRPr sz="2200">
                <a:solidFill>
                  <a:srgbClr val="000000"/>
                </a:solidFill>
                <a:latin typeface="+mj-lt"/>
              </a:defRPr>
            </a:lvl1pPr>
            <a:lvl2pPr>
              <a:lnSpc>
                <a:spcPct val="95000"/>
              </a:lnSpc>
              <a:spcBef>
                <a:spcPts val="600"/>
              </a:spcBef>
              <a:defRPr>
                <a:solidFill>
                  <a:srgbClr val="000000"/>
                </a:solidFill>
                <a:latin typeface="+mj-lt"/>
              </a:defRPr>
            </a:lvl2pPr>
            <a:lvl3pPr>
              <a:defRPr>
                <a:solidFill>
                  <a:srgbClr val="000000"/>
                </a:solidFill>
                <a:latin typeface="+mj-lt"/>
              </a:defRPr>
            </a:lvl3pPr>
            <a:lvl4pPr>
              <a:defRPr>
                <a:solidFill>
                  <a:srgbClr val="000000"/>
                </a:solidFill>
                <a:latin typeface="+mj-lt"/>
              </a:defRPr>
            </a:lvl4pPr>
            <a:lvl5pPr>
              <a:defRPr>
                <a:solidFill>
                  <a:srgbClr val="000000"/>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67957574"/>
      </p:ext>
    </p:extLst>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8"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339745"/>
            <a:ext cx="8577072" cy="4965699"/>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898" r:id="rId1"/>
    <p:sldLayoutId id="2147483930" r:id="rId2"/>
    <p:sldLayoutId id="2147483929" r:id="rId3"/>
    <p:sldLayoutId id="2147483937" r:id="rId4"/>
    <p:sldLayoutId id="2147483900" r:id="rId5"/>
    <p:sldLayoutId id="2147483931" r:id="rId6"/>
    <p:sldLayoutId id="2147483932" r:id="rId7"/>
    <p:sldLayoutId id="2147483933" r:id="rId8"/>
    <p:sldLayoutId id="2147483902" r:id="rId9"/>
    <p:sldLayoutId id="2147483903" r:id="rId10"/>
    <p:sldLayoutId id="2147483935" r:id="rId11"/>
    <p:sldLayoutId id="2147483905" r:id="rId12"/>
    <p:sldLayoutId id="2147483906" r:id="rId13"/>
    <p:sldLayoutId id="2147483907" r:id="rId14"/>
    <p:sldLayoutId id="2147483908" r:id="rId15"/>
    <p:sldLayoutId id="2147483909" r:id="rId16"/>
    <p:sldLayoutId id="2147483910" r:id="rId17"/>
    <p:sldLayoutId id="2147483913" r:id="rId18"/>
    <p:sldLayoutId id="2147483911" r:id="rId19"/>
    <p:sldLayoutId id="2147483912" r:id="rId20"/>
    <p:sldLayoutId id="2147483914" r:id="rId21"/>
    <p:sldLayoutId id="2147483915" r:id="rId22"/>
    <p:sldLayoutId id="2147483916" r:id="rId23"/>
    <p:sldLayoutId id="2147483917" r:id="rId24"/>
    <p:sldLayoutId id="2147483918" r:id="rId25"/>
    <p:sldLayoutId id="2147483919" r:id="rId26"/>
    <p:sldLayoutId id="2147483921" r:id="rId27"/>
    <p:sldLayoutId id="2147483922" r:id="rId28"/>
    <p:sldLayoutId id="2147483936" r:id="rId29"/>
    <p:sldLayoutId id="2147483923" r:id="rId30"/>
    <p:sldLayoutId id="2147483924" r:id="rId31"/>
    <p:sldLayoutId id="2147483925" r:id="rId32"/>
    <p:sldLayoutId id="2147483926" r:id="rId33"/>
    <p:sldLayoutId id="2147483927" r:id="rId34"/>
    <p:sldLayoutId id="2147483938" r:id="rId35"/>
    <p:sldLayoutId id="2147483939" r:id="rId36"/>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hyperlink" Target="http://www.cisco.com/go/clm" TargetMode="External"/><Relationship Id="rId2" Type="http://schemas.openxmlformats.org/officeDocument/2006/relationships/notesSlide" Target="../notesSlides/notesSlide12.xml"/><Relationship Id="rId1" Type="http://schemas.openxmlformats.org/officeDocument/2006/relationships/slideLayout" Target="../slideLayouts/slideLayout35.xml"/><Relationship Id="rId4" Type="http://schemas.openxmlformats.org/officeDocument/2006/relationships/hyperlink" Target="http://www.cisco.com/go/licens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36.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 Peter Anderson</a:t>
            </a:r>
            <a:endParaRPr lang="en-US" dirty="0"/>
          </a:p>
        </p:txBody>
      </p:sp>
      <p:sp>
        <p:nvSpPr>
          <p:cNvPr id="2" name="Title 1"/>
          <p:cNvSpPr>
            <a:spLocks noGrp="1"/>
          </p:cNvSpPr>
          <p:nvPr>
            <p:ph type="ctrTitle"/>
          </p:nvPr>
        </p:nvSpPr>
        <p:spPr/>
        <p:txBody>
          <a:bodyPr/>
          <a:lstStyle/>
          <a:p>
            <a:r>
              <a:rPr lang="en-US" dirty="0"/>
              <a:t>Overview of IOS 15 Licensing and </a:t>
            </a:r>
            <a:r>
              <a:rPr lang="en-US" dirty="0" smtClean="0"/>
              <a:t>Process</a:t>
            </a:r>
            <a:br>
              <a:rPr lang="en-US" dirty="0" smtClean="0"/>
            </a:br>
            <a:endParaRPr lang="en-US" dirty="0"/>
          </a:p>
        </p:txBody>
      </p:sp>
      <p:sp>
        <p:nvSpPr>
          <p:cNvPr id="6" name="Text Placeholder 5"/>
          <p:cNvSpPr>
            <a:spLocks noGrp="1"/>
          </p:cNvSpPr>
          <p:nvPr>
            <p:ph type="body" sz="quarter" idx="10"/>
          </p:nvPr>
        </p:nvSpPr>
        <p:spPr/>
        <p:txBody>
          <a:bodyPr/>
          <a:lstStyle/>
          <a:p>
            <a:r>
              <a:rPr lang="en-US" dirty="0" smtClean="0"/>
              <a:t>Associate Professor</a:t>
            </a:r>
            <a:endParaRPr lang="en-US" dirty="0"/>
          </a:p>
        </p:txBody>
      </p:sp>
      <p:sp>
        <p:nvSpPr>
          <p:cNvPr id="7" name="Text Placeholder 6"/>
          <p:cNvSpPr>
            <a:spLocks noGrp="1"/>
          </p:cNvSpPr>
          <p:nvPr>
            <p:ph type="body" sz="quarter" idx="11"/>
          </p:nvPr>
        </p:nvSpPr>
        <p:spPr/>
        <p:txBody>
          <a:bodyPr/>
          <a:lstStyle/>
          <a:p>
            <a:r>
              <a:rPr lang="en-US" dirty="0" smtClean="0"/>
              <a:t>August 4, 2013</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smtClean="0"/>
              <a:t>Technology Package License: </a:t>
            </a:r>
            <a:r>
              <a:rPr lang="en-US" dirty="0" smtClean="0"/>
              <a:t>Data</a:t>
            </a:r>
          </a:p>
        </p:txBody>
      </p:sp>
      <p:sp>
        <p:nvSpPr>
          <p:cNvPr id="22531" name="Content Placeholder 2"/>
          <p:cNvSpPr>
            <a:spLocks noGrp="1"/>
          </p:cNvSpPr>
          <p:nvPr>
            <p:ph idx="1"/>
          </p:nvPr>
        </p:nvSpPr>
        <p:spPr/>
        <p:txBody>
          <a:bodyPr/>
          <a:lstStyle/>
          <a:p>
            <a:r>
              <a:rPr lang="en-US" dirty="0" smtClean="0"/>
              <a:t>Data Technology Package License activated:</a:t>
            </a:r>
          </a:p>
          <a:p>
            <a:pPr lvl="1"/>
            <a:r>
              <a:rPr lang="en-US" dirty="0" smtClean="0"/>
              <a:t>Additional Software Activation Feature License</a:t>
            </a:r>
          </a:p>
          <a:p>
            <a:pPr lvl="2"/>
            <a:r>
              <a:rPr lang="en-US" dirty="0" smtClean="0"/>
              <a:t>SNA (Systems Network Architecture) Switching</a:t>
            </a:r>
          </a:p>
        </p:txBody>
      </p:sp>
      <p:pic>
        <p:nvPicPr>
          <p:cNvPr id="22532" name="Picture 3" descr="Data_circle.png"/>
          <p:cNvPicPr>
            <a:picLocks noChangeAspect="1"/>
          </p:cNvPicPr>
          <p:nvPr/>
        </p:nvPicPr>
        <p:blipFill>
          <a:blip r:embed="rId3" cstate="print"/>
          <a:srcRect/>
          <a:stretch>
            <a:fillRect/>
          </a:stretch>
        </p:blipFill>
        <p:spPr bwMode="auto">
          <a:xfrm>
            <a:off x="4343400" y="2743200"/>
            <a:ext cx="4607236" cy="3200400"/>
          </a:xfrm>
          <a:prstGeom prst="rect">
            <a:avLst/>
          </a:prstGeom>
          <a:noFill/>
          <a:ln w="9525">
            <a:noFill/>
            <a:miter lim="800000"/>
            <a:headEnd/>
            <a:tailEnd/>
          </a:ln>
        </p:spPr>
      </p:pic>
    </p:spTree>
    <p:extLst>
      <p:ext uri="{BB962C8B-B14F-4D97-AF65-F5344CB8AC3E}">
        <p14:creationId xmlns:p14="http://schemas.microsoft.com/office/powerpoint/2010/main" val="239079597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smtClean="0"/>
              <a:t>Technology Package License: </a:t>
            </a:r>
            <a:r>
              <a:rPr lang="en-US" dirty="0" smtClean="0"/>
              <a:t>UC</a:t>
            </a:r>
          </a:p>
        </p:txBody>
      </p:sp>
      <p:sp>
        <p:nvSpPr>
          <p:cNvPr id="23555" name="Content Placeholder 2"/>
          <p:cNvSpPr>
            <a:spLocks noGrp="1"/>
          </p:cNvSpPr>
          <p:nvPr>
            <p:ph idx="1"/>
          </p:nvPr>
        </p:nvSpPr>
        <p:spPr/>
        <p:txBody>
          <a:bodyPr/>
          <a:lstStyle/>
          <a:p>
            <a:r>
              <a:rPr lang="en-US" dirty="0" smtClean="0"/>
              <a:t>Unified Communication Technology Package License activated:</a:t>
            </a:r>
          </a:p>
          <a:p>
            <a:pPr lvl="1"/>
            <a:r>
              <a:rPr lang="en-US" dirty="0" smtClean="0"/>
              <a:t>Additional Software Activation Feature Licenses</a:t>
            </a:r>
          </a:p>
          <a:p>
            <a:pPr lvl="2"/>
            <a:r>
              <a:rPr lang="en-US" dirty="0" smtClean="0"/>
              <a:t>Gatekeeper</a:t>
            </a:r>
          </a:p>
          <a:p>
            <a:pPr lvl="2"/>
            <a:r>
              <a:rPr lang="en-US" dirty="0" smtClean="0"/>
              <a:t>CUE (Counted)</a:t>
            </a:r>
          </a:p>
          <a:p>
            <a:pPr lvl="1"/>
            <a:r>
              <a:rPr lang="en-US" dirty="0" smtClean="0"/>
              <a:t>Additional Right to Use Feature Licenses</a:t>
            </a:r>
          </a:p>
          <a:p>
            <a:pPr lvl="2"/>
            <a:r>
              <a:rPr lang="en-US" dirty="0" smtClean="0"/>
              <a:t>Land Mobile Radio</a:t>
            </a:r>
          </a:p>
          <a:p>
            <a:pPr lvl="2"/>
            <a:r>
              <a:rPr lang="en-US" dirty="0" smtClean="0"/>
              <a:t>VXML Gateway (Counted)</a:t>
            </a:r>
          </a:p>
          <a:p>
            <a:pPr lvl="2"/>
            <a:r>
              <a:rPr lang="en-US" dirty="0" smtClean="0"/>
              <a:t>CME (Counted)</a:t>
            </a:r>
          </a:p>
          <a:p>
            <a:pPr lvl="2"/>
            <a:r>
              <a:rPr lang="en-US" dirty="0" smtClean="0"/>
              <a:t>SRST (Counted)</a:t>
            </a:r>
          </a:p>
          <a:p>
            <a:pPr lvl="2"/>
            <a:r>
              <a:rPr lang="en-US" dirty="0" smtClean="0"/>
              <a:t>CUBE (Counted)</a:t>
            </a:r>
          </a:p>
          <a:p>
            <a:pPr lvl="2"/>
            <a:endParaRPr lang="en-US" dirty="0" smtClean="0"/>
          </a:p>
        </p:txBody>
      </p:sp>
      <p:pic>
        <p:nvPicPr>
          <p:cNvPr id="23556" name="Picture 3" descr="UC_circle.png"/>
          <p:cNvPicPr>
            <a:picLocks noChangeAspect="1"/>
          </p:cNvPicPr>
          <p:nvPr/>
        </p:nvPicPr>
        <p:blipFill>
          <a:blip r:embed="rId3" cstate="print"/>
          <a:srcRect/>
          <a:stretch>
            <a:fillRect/>
          </a:stretch>
        </p:blipFill>
        <p:spPr bwMode="auto">
          <a:xfrm>
            <a:off x="4343400" y="2743200"/>
            <a:ext cx="4608301" cy="3200400"/>
          </a:xfrm>
          <a:prstGeom prst="rect">
            <a:avLst/>
          </a:prstGeom>
          <a:noFill/>
          <a:ln w="9525">
            <a:noFill/>
            <a:miter lim="800000"/>
            <a:headEnd/>
            <a:tailEnd/>
          </a:ln>
        </p:spPr>
      </p:pic>
    </p:spTree>
    <p:extLst>
      <p:ext uri="{BB962C8B-B14F-4D97-AF65-F5344CB8AC3E}">
        <p14:creationId xmlns:p14="http://schemas.microsoft.com/office/powerpoint/2010/main" val="182162493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Licensing Process</a:t>
            </a:r>
            <a:endParaRPr lang="en-US" dirty="0"/>
          </a:p>
        </p:txBody>
      </p:sp>
      <p:sp>
        <p:nvSpPr>
          <p:cNvPr id="3" name="Content Placeholder 2"/>
          <p:cNvSpPr>
            <a:spLocks noGrp="1"/>
          </p:cNvSpPr>
          <p:nvPr>
            <p:ph idx="1"/>
          </p:nvPr>
        </p:nvSpPr>
        <p:spPr/>
        <p:txBody>
          <a:bodyPr/>
          <a:lstStyle/>
          <a:p>
            <a:r>
              <a:rPr lang="en-US" dirty="0" smtClean="0"/>
              <a:t>Step 1:  Purchase the Software Package or Feature to Install</a:t>
            </a:r>
          </a:p>
          <a:p>
            <a:pPr lvl="1"/>
            <a:r>
              <a:rPr lang="en-US" dirty="0" smtClean="0">
                <a:solidFill>
                  <a:schemeClr val="tx1"/>
                </a:solidFill>
              </a:rPr>
              <a:t>A Product Authorization Key (PAK) will be provided upon payment</a:t>
            </a:r>
          </a:p>
          <a:p>
            <a:pPr lvl="2"/>
            <a:r>
              <a:rPr lang="en-US" dirty="0" smtClean="0">
                <a:solidFill>
                  <a:schemeClr val="tx1"/>
                </a:solidFill>
              </a:rPr>
              <a:t>Acts as a Receipt</a:t>
            </a:r>
          </a:p>
          <a:p>
            <a:pPr lvl="2"/>
            <a:r>
              <a:rPr lang="en-US" dirty="0" smtClean="0">
                <a:solidFill>
                  <a:schemeClr val="tx1"/>
                </a:solidFill>
              </a:rPr>
              <a:t>Used to obtain a license</a:t>
            </a:r>
          </a:p>
          <a:p>
            <a:r>
              <a:rPr lang="en-US" dirty="0" smtClean="0"/>
              <a:t>Step 2:  Obtain A License file</a:t>
            </a:r>
          </a:p>
          <a:p>
            <a:pPr lvl="1"/>
            <a:r>
              <a:rPr lang="en-US" dirty="0">
                <a:solidFill>
                  <a:schemeClr val="tx1"/>
                </a:solidFill>
              </a:rPr>
              <a:t>Option 1 -Cisco License Manager, which is a free software application available at </a:t>
            </a:r>
            <a:r>
              <a:rPr lang="en-US" u="sng" dirty="0">
                <a:solidFill>
                  <a:schemeClr val="tx1"/>
                </a:solidFill>
                <a:hlinkClick r:id="rId3"/>
              </a:rPr>
              <a:t>http://www.cisco.com/go/clm</a:t>
            </a:r>
            <a:r>
              <a:rPr lang="en-US" dirty="0">
                <a:solidFill>
                  <a:schemeClr val="tx1"/>
                </a:solidFill>
              </a:rPr>
              <a:t>.</a:t>
            </a:r>
          </a:p>
          <a:p>
            <a:pPr lvl="1"/>
            <a:r>
              <a:rPr lang="en-US" dirty="0" smtClean="0">
                <a:solidFill>
                  <a:schemeClr val="tx1"/>
                </a:solidFill>
              </a:rPr>
              <a:t>Option </a:t>
            </a:r>
            <a:r>
              <a:rPr lang="en-US" dirty="0">
                <a:solidFill>
                  <a:schemeClr val="tx1"/>
                </a:solidFill>
              </a:rPr>
              <a:t>2 </a:t>
            </a:r>
            <a:r>
              <a:rPr lang="en-US" dirty="0" smtClean="0">
                <a:solidFill>
                  <a:schemeClr val="tx1"/>
                </a:solidFill>
              </a:rPr>
              <a:t>-Cisco License Registration Portal:</a:t>
            </a:r>
            <a:r>
              <a:rPr lang="en-US" dirty="0">
                <a:solidFill>
                  <a:schemeClr val="tx1"/>
                </a:solidFill>
              </a:rPr>
              <a:t>  </a:t>
            </a:r>
            <a:r>
              <a:rPr lang="en-US" dirty="0" smtClean="0">
                <a:solidFill>
                  <a:schemeClr val="tx1"/>
                </a:solidFill>
                <a:hlinkClick r:id="rId4"/>
              </a:rPr>
              <a:t>www.cisco.com/go/license</a:t>
            </a:r>
            <a:endParaRPr lang="en-US" dirty="0" smtClean="0">
              <a:solidFill>
                <a:schemeClr val="tx1"/>
              </a:solidFill>
            </a:endParaRPr>
          </a:p>
          <a:p>
            <a:pPr lvl="1"/>
            <a:r>
              <a:rPr lang="en-US" dirty="0" smtClean="0">
                <a:solidFill>
                  <a:schemeClr val="tx1"/>
                </a:solidFill>
              </a:rPr>
              <a:t>An </a:t>
            </a:r>
            <a:r>
              <a:rPr lang="en-US" dirty="0">
                <a:solidFill>
                  <a:schemeClr val="tx1"/>
                </a:solidFill>
              </a:rPr>
              <a:t>e-mail containing the license information that you can use to install the </a:t>
            </a:r>
            <a:r>
              <a:rPr lang="en-US" dirty="0" smtClean="0">
                <a:solidFill>
                  <a:schemeClr val="tx1"/>
                </a:solidFill>
              </a:rPr>
              <a:t>license is received</a:t>
            </a:r>
            <a:endParaRPr lang="en-US" dirty="0">
              <a:solidFill>
                <a:schemeClr val="tx1"/>
              </a:solidFill>
            </a:endParaRPr>
          </a:p>
          <a:p>
            <a:r>
              <a:rPr lang="en-US" dirty="0" smtClean="0"/>
              <a:t>Step 3:  Install the License</a:t>
            </a:r>
          </a:p>
          <a:p>
            <a:pPr lvl="1"/>
            <a:r>
              <a:rPr lang="en-US" dirty="0">
                <a:solidFill>
                  <a:schemeClr val="tx1"/>
                </a:solidFill>
              </a:rPr>
              <a:t>Copy the license file received </a:t>
            </a:r>
            <a:r>
              <a:rPr lang="en-US" dirty="0" smtClean="0">
                <a:solidFill>
                  <a:schemeClr val="tx1"/>
                </a:solidFill>
              </a:rPr>
              <a:t>to </a:t>
            </a:r>
            <a:r>
              <a:rPr lang="en-US" dirty="0">
                <a:solidFill>
                  <a:schemeClr val="tx1"/>
                </a:solidFill>
              </a:rPr>
              <a:t>the appropriate file system on the device</a:t>
            </a:r>
            <a:endParaRPr lang="en-US" dirty="0"/>
          </a:p>
        </p:txBody>
      </p:sp>
    </p:spTree>
    <p:extLst>
      <p:ext uri="{BB962C8B-B14F-4D97-AF65-F5344CB8AC3E}">
        <p14:creationId xmlns:p14="http://schemas.microsoft.com/office/powerpoint/2010/main" val="1844003159"/>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2407" y="2902459"/>
            <a:ext cx="8588861" cy="838200"/>
          </a:xfrm>
        </p:spPr>
        <p:txBody>
          <a:bodyPr/>
          <a:lstStyle/>
          <a:p>
            <a:r>
              <a:rPr dirty="0" smtClean="0"/>
              <a:t>Introduction to Licensing</a:t>
            </a:r>
            <a:endParaRPr lang="en-US" dirty="0"/>
          </a:p>
        </p:txBody>
      </p:sp>
    </p:spTree>
    <p:extLst>
      <p:ext uri="{BB962C8B-B14F-4D97-AF65-F5344CB8AC3E}">
        <p14:creationId xmlns:p14="http://schemas.microsoft.com/office/powerpoint/2010/main" val="77881293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dirty="0" smtClean="0"/>
              <a:t>Available License Types on ISR G2</a:t>
            </a:r>
          </a:p>
        </p:txBody>
      </p:sp>
      <p:sp>
        <p:nvSpPr>
          <p:cNvPr id="19459" name="Content Placeholder 2"/>
          <p:cNvSpPr>
            <a:spLocks noGrp="1"/>
          </p:cNvSpPr>
          <p:nvPr>
            <p:ph idx="1"/>
          </p:nvPr>
        </p:nvSpPr>
        <p:spPr/>
        <p:txBody>
          <a:bodyPr/>
          <a:lstStyle/>
          <a:p>
            <a:pPr eaLnBrk="1" hangingPunct="1"/>
            <a:r>
              <a:rPr lang="en-US" dirty="0" smtClean="0"/>
              <a:t>Permanent Licenses</a:t>
            </a:r>
          </a:p>
          <a:p>
            <a:pPr eaLnBrk="1" hangingPunct="1"/>
            <a:r>
              <a:rPr dirty="0" smtClean="0"/>
              <a:t>Evaluation Licenses</a:t>
            </a:r>
          </a:p>
          <a:p>
            <a:pPr eaLnBrk="1" hangingPunct="1"/>
            <a:r>
              <a:rPr dirty="0" smtClean="0"/>
              <a:t>Feature Licenses:</a:t>
            </a:r>
          </a:p>
          <a:p>
            <a:pPr lvl="1"/>
            <a:r>
              <a:rPr dirty="0" smtClean="0"/>
              <a:t>Software Activation Feature Licenses</a:t>
            </a:r>
          </a:p>
          <a:p>
            <a:pPr lvl="1"/>
            <a:r>
              <a:rPr dirty="0" smtClean="0"/>
              <a:t>Right to Use Feature Licenses</a:t>
            </a:r>
          </a:p>
          <a:p>
            <a:pPr eaLnBrk="1" hangingPunct="1"/>
            <a:r>
              <a:rPr dirty="0" smtClean="0"/>
              <a:t>Subscription Licenses</a:t>
            </a:r>
          </a:p>
          <a:p>
            <a:pPr eaLnBrk="1" hangingPunct="1"/>
            <a:r>
              <a:rPr dirty="0" smtClean="0"/>
              <a:t>Counted Licenses</a:t>
            </a:r>
          </a:p>
        </p:txBody>
      </p:sp>
      <p:pic>
        <p:nvPicPr>
          <p:cNvPr id="1027" name="Picture 3" descr="C:\Documents and Settings\Sukyi\Local Settings\Temporary Internet Files\Content.IE5\9LA4K4FN\MP900314130[1].jpg"/>
          <p:cNvPicPr>
            <a:picLocks noChangeAspect="1" noChangeArrowheads="1"/>
          </p:cNvPicPr>
          <p:nvPr/>
        </p:nvPicPr>
        <p:blipFill>
          <a:blip r:embed="rId3" cstate="print"/>
          <a:srcRect/>
          <a:stretch>
            <a:fillRect/>
          </a:stretch>
        </p:blipFill>
        <p:spPr bwMode="auto">
          <a:xfrm>
            <a:off x="5353050" y="4501515"/>
            <a:ext cx="3086100" cy="1645920"/>
          </a:xfrm>
          <a:prstGeom prst="rect">
            <a:avLst/>
          </a:prstGeom>
          <a:noFill/>
        </p:spPr>
      </p:pic>
    </p:spTree>
    <p:extLst>
      <p:ext uri="{BB962C8B-B14F-4D97-AF65-F5344CB8AC3E}">
        <p14:creationId xmlns:p14="http://schemas.microsoft.com/office/powerpoint/2010/main" val="87886381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Permanent License?</a:t>
            </a:r>
            <a:endParaRPr lang="en-US" dirty="0"/>
          </a:p>
        </p:txBody>
      </p:sp>
      <p:sp>
        <p:nvSpPr>
          <p:cNvPr id="3" name="Text Placeholder 2"/>
          <p:cNvSpPr>
            <a:spLocks noGrp="1"/>
          </p:cNvSpPr>
          <p:nvPr>
            <p:ph type="body" sz="quarter" idx="10"/>
          </p:nvPr>
        </p:nvSpPr>
        <p:spPr/>
        <p:txBody>
          <a:bodyPr/>
          <a:lstStyle/>
          <a:p>
            <a:r>
              <a:rPr lang="en-US" dirty="0" smtClean="0"/>
              <a:t>A Permanent License </a:t>
            </a:r>
            <a:r>
              <a:rPr lang="en-US" b="1" dirty="0" smtClean="0"/>
              <a:t>never</a:t>
            </a:r>
            <a:r>
              <a:rPr lang="en-US" dirty="0" smtClean="0"/>
              <a:t> </a:t>
            </a:r>
            <a:r>
              <a:rPr lang="en-US" b="1" dirty="0" smtClean="0"/>
              <a:t>expires. </a:t>
            </a:r>
          </a:p>
          <a:p>
            <a:r>
              <a:rPr lang="en-US" dirty="0" smtClean="0"/>
              <a:t>Once a permanent license is installed on a router, it is good for that particular feature set for the life of the router </a:t>
            </a:r>
            <a:r>
              <a:rPr lang="en-US" b="1" dirty="0" smtClean="0">
                <a:solidFill>
                  <a:schemeClr val="tx2">
                    <a:lumMod val="75000"/>
                  </a:schemeClr>
                </a:solidFill>
              </a:rPr>
              <a:t>even across IOS versions</a:t>
            </a:r>
            <a:r>
              <a:rPr lang="en-US" dirty="0" smtClean="0">
                <a:solidFill>
                  <a:schemeClr val="tx1">
                    <a:lumMod val="75000"/>
                  </a:schemeClr>
                </a:solidFill>
              </a:rPr>
              <a:t>. </a:t>
            </a:r>
            <a:r>
              <a:rPr lang="en-US" u="sng" dirty="0" smtClean="0"/>
              <a:t>For example</a:t>
            </a:r>
            <a:r>
              <a:rPr lang="en-US" dirty="0" smtClean="0"/>
              <a:t>, once a UC, Security or Data license is installed on a router, the subsequent features for that license will be active even if the router is upgraded to a new IOS release.</a:t>
            </a:r>
          </a:p>
          <a:p>
            <a:r>
              <a:rPr lang="en-US" dirty="0" smtClean="0"/>
              <a:t>A permanent license is the most common license type used when a feature set is purchased for a device. </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1825" y="4747040"/>
            <a:ext cx="1447800" cy="1447800"/>
          </a:xfrm>
          <a:prstGeom prst="rect">
            <a:avLst/>
          </a:prstGeom>
        </p:spPr>
      </p:pic>
    </p:spTree>
    <p:extLst>
      <p:ext uri="{BB962C8B-B14F-4D97-AF65-F5344CB8AC3E}">
        <p14:creationId xmlns:p14="http://schemas.microsoft.com/office/powerpoint/2010/main" val="148460826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Evaluation License?</a:t>
            </a:r>
            <a:endParaRPr lang="en-US" dirty="0"/>
          </a:p>
        </p:txBody>
      </p:sp>
      <p:sp>
        <p:nvSpPr>
          <p:cNvPr id="3" name="Text Placeholder 2"/>
          <p:cNvSpPr>
            <a:spLocks noGrp="1"/>
          </p:cNvSpPr>
          <p:nvPr>
            <p:ph type="body" sz="quarter" idx="10"/>
          </p:nvPr>
        </p:nvSpPr>
        <p:spPr/>
        <p:txBody>
          <a:bodyPr>
            <a:normAutofit/>
          </a:bodyPr>
          <a:lstStyle/>
          <a:p>
            <a:r>
              <a:rPr lang="en-US" dirty="0" smtClean="0"/>
              <a:t>A Evaluation License is good for a </a:t>
            </a:r>
            <a:r>
              <a:rPr lang="en-US" b="1" dirty="0" smtClean="0"/>
              <a:t>limited amount of time. </a:t>
            </a:r>
          </a:p>
          <a:p>
            <a:r>
              <a:rPr lang="en-US" dirty="0" smtClean="0"/>
              <a:t>ISR G2 includes a full set of 60 day Evaluation License(s) for the Data, UC and Security feature sets. </a:t>
            </a:r>
          </a:p>
          <a:p>
            <a:r>
              <a:rPr lang="en-US" dirty="0" smtClean="0"/>
              <a:t>These can be activated and deactivated at any time to evaluate a feature set before making the decision to convert to a Permanent License. </a:t>
            </a:r>
          </a:p>
          <a:p>
            <a:r>
              <a:rPr lang="en-US" dirty="0" smtClean="0"/>
              <a:t>They also provide a mechanism that gives the user some flexibility before upgrading to a Permanent License. </a:t>
            </a:r>
          </a:p>
          <a:p>
            <a:r>
              <a:rPr lang="en-US" dirty="0" smtClean="0"/>
              <a:t>Only the time a Evaluation License is active counts against the 60 day allotted time. </a:t>
            </a:r>
          </a:p>
          <a:p>
            <a:r>
              <a:rPr lang="en-US" dirty="0" smtClean="0"/>
              <a:t>Once an Evaluation License expires, it cannot be extended.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8031" y="256511"/>
            <a:ext cx="1142790" cy="101390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2837" y="946568"/>
            <a:ext cx="393177" cy="393177"/>
          </a:xfrm>
          <a:prstGeom prst="rect">
            <a:avLst/>
          </a:prstGeom>
        </p:spPr>
      </p:pic>
    </p:spTree>
    <p:extLst>
      <p:ext uri="{BB962C8B-B14F-4D97-AF65-F5344CB8AC3E}">
        <p14:creationId xmlns:p14="http://schemas.microsoft.com/office/powerpoint/2010/main" val="309186635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 are Feature Licenses?</a:t>
            </a:r>
            <a:endParaRPr lang="en-US" dirty="0"/>
          </a:p>
        </p:txBody>
      </p:sp>
      <p:sp>
        <p:nvSpPr>
          <p:cNvPr id="3" name="Text Placeholder 2"/>
          <p:cNvSpPr>
            <a:spLocks noGrp="1"/>
          </p:cNvSpPr>
          <p:nvPr>
            <p:ph type="body" sz="quarter" idx="10"/>
          </p:nvPr>
        </p:nvSpPr>
        <p:spPr/>
        <p:txBody>
          <a:bodyPr>
            <a:normAutofit/>
          </a:bodyPr>
          <a:lstStyle/>
          <a:p>
            <a:r>
              <a:rPr dirty="0" smtClean="0"/>
              <a:t>Software Activation Feature Licenses</a:t>
            </a:r>
          </a:p>
          <a:p>
            <a:pPr lvl="1"/>
            <a:r>
              <a:rPr dirty="0" smtClean="0"/>
              <a:t>Typically upgrades to one or more technology Package Licenses (</a:t>
            </a:r>
            <a:r>
              <a:rPr b="1" dirty="0" smtClean="0"/>
              <a:t>Data</a:t>
            </a:r>
            <a:r>
              <a:rPr dirty="0" smtClean="0"/>
              <a:t>, </a:t>
            </a:r>
            <a:r>
              <a:rPr b="1" dirty="0" smtClean="0"/>
              <a:t>UC</a:t>
            </a:r>
            <a:r>
              <a:rPr dirty="0" smtClean="0"/>
              <a:t> or </a:t>
            </a:r>
            <a:r>
              <a:rPr b="1" dirty="0" smtClean="0"/>
              <a:t>Security</a:t>
            </a:r>
            <a:r>
              <a:rPr dirty="0" smtClean="0"/>
              <a:t>)</a:t>
            </a:r>
          </a:p>
          <a:p>
            <a:pPr lvl="1"/>
            <a:r>
              <a:rPr dirty="0" smtClean="0"/>
              <a:t>Can be delivered with new router or upgraded at a later time.</a:t>
            </a:r>
          </a:p>
          <a:p>
            <a:pPr lvl="1"/>
            <a:r>
              <a:rPr dirty="0" smtClean="0"/>
              <a:t>Licenses are enforced through </a:t>
            </a:r>
            <a:r>
              <a:rPr u="sng" dirty="0" smtClean="0"/>
              <a:t>Cisco Software Licensing framework</a:t>
            </a:r>
          </a:p>
          <a:p>
            <a:r>
              <a:rPr dirty="0" smtClean="0"/>
              <a:t>Right to Use Feature Licenses</a:t>
            </a:r>
          </a:p>
          <a:p>
            <a:pPr lvl="1"/>
            <a:r>
              <a:rPr dirty="0" smtClean="0"/>
              <a:t>Does not require software activation (honor system)</a:t>
            </a:r>
          </a:p>
          <a:p>
            <a:pPr lvl="1"/>
            <a:r>
              <a:rPr dirty="0" smtClean="0"/>
              <a:t>Can be ordered with new router or upgraded at a later time.</a:t>
            </a:r>
            <a:endParaRPr lang="en-US" dirty="0"/>
          </a:p>
        </p:txBody>
      </p:sp>
    </p:spTree>
    <p:extLst>
      <p:ext uri="{BB962C8B-B14F-4D97-AF65-F5344CB8AC3E}">
        <p14:creationId xmlns:p14="http://schemas.microsoft.com/office/powerpoint/2010/main" val="344899768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pc="-100" dirty="0">
                <a:gradFill>
                  <a:gsLst>
                    <a:gs pos="0">
                      <a:schemeClr val="tx1"/>
                    </a:gs>
                    <a:gs pos="44000">
                      <a:srgbClr val="01BBBB"/>
                    </a:gs>
                    <a:gs pos="100000">
                      <a:schemeClr val="accent4"/>
                    </a:gs>
                  </a:gsLst>
                  <a:lin ang="4800000" scaled="0"/>
                </a:gradFill>
              </a:rPr>
              <a:t>What are Subscription and Counted Licenses</a:t>
            </a:r>
            <a:r>
              <a:rPr lang="en-US" spc="-100" dirty="0" smtClean="0">
                <a:gradFill>
                  <a:gsLst>
                    <a:gs pos="0">
                      <a:schemeClr val="tx1"/>
                    </a:gs>
                    <a:gs pos="44000">
                      <a:srgbClr val="01BBBB"/>
                    </a:gs>
                    <a:gs pos="100000">
                      <a:schemeClr val="accent4"/>
                    </a:gs>
                  </a:gsLst>
                  <a:lin ang="4800000" scaled="0"/>
                </a:gradFill>
              </a:rPr>
              <a:t>?</a:t>
            </a:r>
            <a:endParaRPr lang="en-US" dirty="0"/>
          </a:p>
        </p:txBody>
      </p:sp>
      <p:sp>
        <p:nvSpPr>
          <p:cNvPr id="3" name="Content Placeholder 2"/>
          <p:cNvSpPr>
            <a:spLocks noGrp="1"/>
          </p:cNvSpPr>
          <p:nvPr>
            <p:ph idx="1"/>
          </p:nvPr>
        </p:nvSpPr>
        <p:spPr/>
        <p:txBody>
          <a:bodyPr/>
          <a:lstStyle/>
          <a:p>
            <a:pPr lvl="0">
              <a:spcBef>
                <a:spcPts val="1480"/>
              </a:spcBef>
              <a:buClr>
                <a:srgbClr val="9AAD3D"/>
              </a:buClr>
              <a:defRPr/>
            </a:pPr>
            <a:r>
              <a:rPr lang="en-US" dirty="0" smtClean="0">
                <a:solidFill>
                  <a:srgbClr val="000000"/>
                </a:solidFill>
              </a:rPr>
              <a:t>May be Software Activation </a:t>
            </a:r>
            <a:r>
              <a:rPr lang="en-US" dirty="0">
                <a:solidFill>
                  <a:srgbClr val="000000"/>
                </a:solidFill>
              </a:rPr>
              <a:t>or Right-to-Use </a:t>
            </a:r>
            <a:r>
              <a:rPr lang="en-US" dirty="0" smtClean="0">
                <a:solidFill>
                  <a:srgbClr val="000000"/>
                </a:solidFill>
              </a:rPr>
              <a:t>Feature Licenses</a:t>
            </a:r>
          </a:p>
          <a:p>
            <a:pPr lvl="0">
              <a:spcBef>
                <a:spcPts val="1480"/>
              </a:spcBef>
              <a:buClr>
                <a:srgbClr val="9AAD3D"/>
              </a:buClr>
              <a:defRPr/>
            </a:pPr>
            <a:r>
              <a:rPr lang="en-US" dirty="0" smtClean="0">
                <a:solidFill>
                  <a:srgbClr val="000000"/>
                </a:solidFill>
              </a:rPr>
              <a:t>Subscription </a:t>
            </a:r>
            <a:r>
              <a:rPr lang="en-US" dirty="0">
                <a:solidFill>
                  <a:srgbClr val="000000"/>
                </a:solidFill>
              </a:rPr>
              <a:t>Licenses</a:t>
            </a:r>
          </a:p>
          <a:p>
            <a:pPr marL="396875" lvl="1">
              <a:spcBef>
                <a:spcPts val="600"/>
              </a:spcBef>
              <a:defRPr/>
            </a:pPr>
            <a:r>
              <a:rPr lang="en-US" dirty="0">
                <a:solidFill>
                  <a:srgbClr val="000000"/>
                </a:solidFill>
              </a:rPr>
              <a:t>Time-based licenses </a:t>
            </a:r>
            <a:endParaRPr lang="en-US" dirty="0" smtClean="0">
              <a:solidFill>
                <a:srgbClr val="000000"/>
              </a:solidFill>
            </a:endParaRPr>
          </a:p>
          <a:p>
            <a:pPr marL="396875" lvl="1">
              <a:spcBef>
                <a:spcPts val="600"/>
              </a:spcBef>
              <a:defRPr/>
            </a:pPr>
            <a:r>
              <a:rPr lang="en-US" dirty="0" smtClean="0">
                <a:solidFill>
                  <a:srgbClr val="000000"/>
                </a:solidFill>
              </a:rPr>
              <a:t>Software Activation Feature Licenses - Intrusion Prevention, Content Filtering</a:t>
            </a:r>
            <a:endParaRPr lang="en-US" dirty="0">
              <a:solidFill>
                <a:srgbClr val="000000"/>
              </a:solidFill>
            </a:endParaRPr>
          </a:p>
          <a:p>
            <a:pPr lvl="0">
              <a:spcBef>
                <a:spcPts val="1480"/>
              </a:spcBef>
              <a:buClr>
                <a:srgbClr val="9AAD3D"/>
              </a:buClr>
              <a:defRPr/>
            </a:pPr>
            <a:r>
              <a:rPr lang="en-US" dirty="0">
                <a:solidFill>
                  <a:srgbClr val="000000"/>
                </a:solidFill>
              </a:rPr>
              <a:t>Counted Licenses</a:t>
            </a:r>
          </a:p>
          <a:p>
            <a:pPr marL="396875" lvl="1">
              <a:spcBef>
                <a:spcPts val="600"/>
              </a:spcBef>
              <a:defRPr/>
            </a:pPr>
            <a:r>
              <a:rPr lang="en-US" dirty="0">
                <a:solidFill>
                  <a:srgbClr val="000000"/>
                </a:solidFill>
              </a:rPr>
              <a:t>Enable a defined number of </a:t>
            </a:r>
            <a:r>
              <a:rPr lang="en-US" dirty="0" smtClean="0">
                <a:solidFill>
                  <a:srgbClr val="000000"/>
                </a:solidFill>
              </a:rPr>
              <a:t>users</a:t>
            </a:r>
          </a:p>
          <a:p>
            <a:pPr marL="396875" lvl="1">
              <a:spcBef>
                <a:spcPts val="600"/>
              </a:spcBef>
              <a:defRPr/>
            </a:pPr>
            <a:r>
              <a:rPr lang="en-US" dirty="0" smtClean="0">
                <a:solidFill>
                  <a:srgbClr val="000000"/>
                </a:solidFill>
              </a:rPr>
              <a:t>Software Activation Feature Licenses – SSLVPN, CUE</a:t>
            </a:r>
          </a:p>
          <a:p>
            <a:pPr marL="396875" lvl="1">
              <a:spcBef>
                <a:spcPts val="600"/>
              </a:spcBef>
              <a:defRPr/>
            </a:pPr>
            <a:r>
              <a:rPr lang="en-US" dirty="0" smtClean="0">
                <a:solidFill>
                  <a:srgbClr val="000000"/>
                </a:solidFill>
              </a:rPr>
              <a:t>Right-to-Use Feature Licenses – VXML, CME, SRST, CUBE</a:t>
            </a:r>
            <a:endParaRPr lang="en-US" dirty="0">
              <a:solidFill>
                <a:srgbClr val="000000"/>
              </a:solidFill>
            </a:endParaRPr>
          </a:p>
          <a:p>
            <a:endParaRPr lang="en-US" dirty="0"/>
          </a:p>
        </p:txBody>
      </p:sp>
    </p:spTree>
    <p:extLst>
      <p:ext uri="{BB962C8B-B14F-4D97-AF65-F5344CB8AC3E}">
        <p14:creationId xmlns:p14="http://schemas.microsoft.com/office/powerpoint/2010/main" val="3891360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Technology Package Licenses</a:t>
            </a:r>
          </a:p>
        </p:txBody>
      </p:sp>
      <p:sp>
        <p:nvSpPr>
          <p:cNvPr id="20483" name="Content Placeholder 5"/>
          <p:cNvSpPr>
            <a:spLocks noGrp="1"/>
          </p:cNvSpPr>
          <p:nvPr>
            <p:ph idx="1"/>
          </p:nvPr>
        </p:nvSpPr>
        <p:spPr/>
        <p:txBody>
          <a:bodyPr/>
          <a:lstStyle/>
          <a:p>
            <a:r>
              <a:rPr lang="en-US" dirty="0" smtClean="0"/>
              <a:t>Technology Package Licenses (Permanent/Evaluation)</a:t>
            </a:r>
          </a:p>
          <a:p>
            <a:pPr lvl="1"/>
            <a:r>
              <a:rPr lang="en-US" dirty="0" smtClean="0"/>
              <a:t>IP Base (Permanent Only)</a:t>
            </a:r>
          </a:p>
          <a:p>
            <a:pPr lvl="1"/>
            <a:r>
              <a:rPr lang="en-US" dirty="0" smtClean="0"/>
              <a:t>Security</a:t>
            </a:r>
          </a:p>
          <a:p>
            <a:pPr lvl="1"/>
            <a:r>
              <a:rPr lang="en-US" dirty="0" smtClean="0"/>
              <a:t>Data</a:t>
            </a:r>
          </a:p>
          <a:p>
            <a:pPr lvl="1"/>
            <a:r>
              <a:rPr lang="en-US" dirty="0" smtClean="0"/>
              <a:t>Unified Communication</a:t>
            </a:r>
          </a:p>
        </p:txBody>
      </p:sp>
      <p:pic>
        <p:nvPicPr>
          <p:cNvPr id="20484" name="Picture 6" descr="universal_circle.png"/>
          <p:cNvPicPr>
            <a:picLocks noChangeAspect="1"/>
          </p:cNvPicPr>
          <p:nvPr/>
        </p:nvPicPr>
        <p:blipFill>
          <a:blip r:embed="rId3" cstate="print"/>
          <a:stretch>
            <a:fillRect/>
          </a:stretch>
        </p:blipFill>
        <p:spPr bwMode="auto">
          <a:xfrm>
            <a:off x="4562476" y="2105025"/>
            <a:ext cx="4191000" cy="4191000"/>
          </a:xfrm>
          <a:prstGeom prst="rect">
            <a:avLst/>
          </a:prstGeom>
          <a:noFill/>
          <a:ln w="9525">
            <a:noFill/>
            <a:miter lim="800000"/>
            <a:headEnd/>
            <a:tailEnd/>
          </a:ln>
        </p:spPr>
      </p:pic>
    </p:spTree>
    <p:extLst>
      <p:ext uri="{BB962C8B-B14F-4D97-AF65-F5344CB8AC3E}">
        <p14:creationId xmlns:p14="http://schemas.microsoft.com/office/powerpoint/2010/main" val="238960770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 descr="Security_circle.png"/>
          <p:cNvPicPr>
            <a:picLocks noChangeAspect="1"/>
          </p:cNvPicPr>
          <p:nvPr/>
        </p:nvPicPr>
        <p:blipFill>
          <a:blip r:embed="rId3" cstate="print"/>
          <a:stretch>
            <a:fillRect/>
          </a:stretch>
        </p:blipFill>
        <p:spPr bwMode="auto">
          <a:xfrm>
            <a:off x="4343400" y="2743200"/>
            <a:ext cx="4607568" cy="3199927"/>
          </a:xfrm>
          <a:prstGeom prst="rect">
            <a:avLst/>
          </a:prstGeom>
          <a:noFill/>
          <a:ln w="9525">
            <a:noFill/>
            <a:miter lim="800000"/>
            <a:headEnd/>
            <a:tailEnd/>
          </a:ln>
        </p:spPr>
      </p:pic>
      <p:sp>
        <p:nvSpPr>
          <p:cNvPr id="21507" name="Title 1"/>
          <p:cNvSpPr>
            <a:spLocks noGrp="1"/>
          </p:cNvSpPr>
          <p:nvPr>
            <p:ph type="title"/>
          </p:nvPr>
        </p:nvSpPr>
        <p:spPr/>
        <p:txBody>
          <a:bodyPr/>
          <a:lstStyle/>
          <a:p>
            <a:r>
              <a:rPr lang="en-US" dirty="0" smtClean="0"/>
              <a:t>Technology Package License: Security</a:t>
            </a:r>
          </a:p>
        </p:txBody>
      </p:sp>
      <p:sp>
        <p:nvSpPr>
          <p:cNvPr id="21508" name="Content Placeholder 2"/>
          <p:cNvSpPr>
            <a:spLocks noGrp="1"/>
          </p:cNvSpPr>
          <p:nvPr>
            <p:ph idx="1"/>
          </p:nvPr>
        </p:nvSpPr>
        <p:spPr/>
        <p:txBody>
          <a:bodyPr/>
          <a:lstStyle/>
          <a:p>
            <a:r>
              <a:rPr lang="en-US" dirty="0" smtClean="0"/>
              <a:t>Security Technology Package License activated:</a:t>
            </a:r>
          </a:p>
          <a:p>
            <a:pPr lvl="1"/>
            <a:r>
              <a:rPr lang="en-US" dirty="0" smtClean="0"/>
              <a:t>Additional Software Activation Feature Licenses</a:t>
            </a:r>
          </a:p>
          <a:p>
            <a:pPr lvl="2"/>
            <a:r>
              <a:rPr lang="en-US" dirty="0" smtClean="0"/>
              <a:t>Intrusion Prevention (Subscription)</a:t>
            </a:r>
          </a:p>
          <a:p>
            <a:pPr lvl="2"/>
            <a:r>
              <a:rPr lang="en-US" dirty="0" smtClean="0"/>
              <a:t>Content Filtering (Subscription)</a:t>
            </a:r>
          </a:p>
          <a:p>
            <a:pPr lvl="2"/>
            <a:r>
              <a:rPr lang="en-US" dirty="0" smtClean="0"/>
              <a:t>SSL VPN </a:t>
            </a:r>
            <a:r>
              <a:rPr dirty="0" smtClean="0"/>
              <a:t>(Counted</a:t>
            </a:r>
            <a:r>
              <a:rPr lang="en-US" dirty="0" smtClean="0"/>
              <a:t>)</a:t>
            </a:r>
          </a:p>
        </p:txBody>
      </p:sp>
    </p:spTree>
    <p:extLst>
      <p:ext uri="{BB962C8B-B14F-4D97-AF65-F5344CB8AC3E}">
        <p14:creationId xmlns:p14="http://schemas.microsoft.com/office/powerpoint/2010/main" val="200537726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TotalTime>
  <Words>1032</Words>
  <Application>Microsoft Office PowerPoint</Application>
  <PresentationFormat>On-screen Show (4:3)</PresentationFormat>
  <Paragraphs>146</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NetAcad_White_PPT_Template 05Oct12</vt:lpstr>
      <vt:lpstr>Overview of IOS 15 Licensing and Process </vt:lpstr>
      <vt:lpstr>Introduction to Licensing</vt:lpstr>
      <vt:lpstr>Available License Types on ISR G2</vt:lpstr>
      <vt:lpstr>What is a Permanent License?</vt:lpstr>
      <vt:lpstr>What is a Evaluation License?</vt:lpstr>
      <vt:lpstr>What are Feature Licenses?</vt:lpstr>
      <vt:lpstr>What are Subscription and Counted Licenses?</vt:lpstr>
      <vt:lpstr>Technology Package Licenses</vt:lpstr>
      <vt:lpstr>Technology Package License: Security</vt:lpstr>
      <vt:lpstr>Technology Package License: Data</vt:lpstr>
      <vt:lpstr>Technology Package License: UC</vt:lpstr>
      <vt:lpstr>Licensing Process</vt:lpstr>
      <vt:lpstr>PowerPoint Presentation</vt:lpstr>
      <vt:lpstr>PowerPoint Presentation</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peanders</cp:lastModifiedBy>
  <cp:revision>14</cp:revision>
  <dcterms:created xsi:type="dcterms:W3CDTF">2012-10-09T16:58:47Z</dcterms:created>
  <dcterms:modified xsi:type="dcterms:W3CDTF">2013-08-14T01:48:13Z</dcterms:modified>
</cp:coreProperties>
</file>