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6"/>
  </p:notesMasterIdLst>
  <p:sldIdLst>
    <p:sldId id="758" r:id="rId2"/>
    <p:sldId id="760" r:id="rId3"/>
    <p:sldId id="759" r:id="rId4"/>
    <p:sldId id="835" r:id="rId5"/>
    <p:sldId id="941" r:id="rId6"/>
    <p:sldId id="942" r:id="rId7"/>
    <p:sldId id="943" r:id="rId8"/>
    <p:sldId id="944" r:id="rId9"/>
    <p:sldId id="945" r:id="rId10"/>
    <p:sldId id="946" r:id="rId11"/>
    <p:sldId id="947" r:id="rId12"/>
    <p:sldId id="948" r:id="rId13"/>
    <p:sldId id="949" r:id="rId14"/>
    <p:sldId id="950" r:id="rId15"/>
    <p:sldId id="951" r:id="rId16"/>
    <p:sldId id="952" r:id="rId17"/>
    <p:sldId id="953" r:id="rId18"/>
    <p:sldId id="954" r:id="rId19"/>
    <p:sldId id="955" r:id="rId20"/>
    <p:sldId id="956" r:id="rId21"/>
    <p:sldId id="883" r:id="rId22"/>
    <p:sldId id="957" r:id="rId23"/>
    <p:sldId id="958" r:id="rId24"/>
    <p:sldId id="959" r:id="rId25"/>
    <p:sldId id="960" r:id="rId26"/>
    <p:sldId id="962" r:id="rId27"/>
    <p:sldId id="961" r:id="rId28"/>
    <p:sldId id="963" r:id="rId29"/>
    <p:sldId id="964" r:id="rId30"/>
    <p:sldId id="965" r:id="rId31"/>
    <p:sldId id="966" r:id="rId32"/>
    <p:sldId id="967" r:id="rId33"/>
    <p:sldId id="968" r:id="rId34"/>
    <p:sldId id="969" r:id="rId35"/>
    <p:sldId id="970" r:id="rId36"/>
    <p:sldId id="971" r:id="rId37"/>
    <p:sldId id="972" r:id="rId38"/>
    <p:sldId id="974" r:id="rId39"/>
    <p:sldId id="973" r:id="rId40"/>
    <p:sldId id="771" r:id="rId41"/>
    <p:sldId id="975" r:id="rId42"/>
    <p:sldId id="773" r:id="rId43"/>
    <p:sldId id="887" r:id="rId44"/>
    <p:sldId id="291" r:id="rId4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Milton Camille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5" autoAdjust="0"/>
    <p:restoredTop sz="80642" autoAdjust="0"/>
  </p:normalViewPr>
  <p:slideViewPr>
    <p:cSldViewPr snapToGrid="0">
      <p:cViewPr varScale="1">
        <p:scale>
          <a:sx n="123" d="100"/>
          <a:sy n="123" d="100"/>
        </p:scale>
        <p:origin x="1266" y="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Cisco Networking Academy Program</a:t>
            </a:r>
          </a:p>
          <a:p>
            <a:pPr>
              <a:buFontTx/>
              <a:buNone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Connecting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Networks v6.0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6: Quality of Service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6.1.2.1</a:t>
            </a:r>
            <a:r>
              <a:rPr lang="en-US" baseline="0" dirty="0" smtClean="0">
                <a:latin typeface="Arial" charset="0"/>
              </a:rPr>
              <a:t> – Video Tutorial – Traffic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3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6.1.2.2</a:t>
            </a:r>
            <a:r>
              <a:rPr lang="en-US" baseline="0" dirty="0" smtClean="0">
                <a:latin typeface="Arial" charset="0"/>
              </a:rPr>
              <a:t> – Network Traffic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8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6.1.2.3</a:t>
            </a:r>
            <a:r>
              <a:rPr lang="en-US" baseline="0" dirty="0" smtClean="0">
                <a:latin typeface="Arial" charset="0"/>
              </a:rPr>
              <a:t> –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4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6.1.2.4</a:t>
            </a:r>
            <a:r>
              <a:rPr lang="en-US" baseline="0" dirty="0" smtClean="0">
                <a:latin typeface="Arial" charset="0"/>
              </a:rPr>
              <a:t> –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30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Traffic Characteristics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6.1.2.5</a:t>
            </a:r>
            <a:r>
              <a:rPr lang="en-US" baseline="0" dirty="0" smtClean="0">
                <a:latin typeface="Arial" charset="0"/>
              </a:rPr>
              <a:t> –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Queueing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6.1.3.2</a:t>
            </a:r>
            <a:r>
              <a:rPr lang="en-US" baseline="0" dirty="0" smtClean="0">
                <a:latin typeface="Arial" charset="0"/>
              </a:rPr>
              <a:t> – Queuing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2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6.1.3.3</a:t>
            </a:r>
            <a:r>
              <a:rPr lang="en-US" baseline="0" dirty="0" smtClean="0">
                <a:latin typeface="Arial" charset="0"/>
              </a:rPr>
              <a:t> – First In First Out (FIFO)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0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6.1.3.4</a:t>
            </a:r>
            <a:r>
              <a:rPr lang="en-US" baseline="0" dirty="0" smtClean="0">
                <a:latin typeface="Arial" charset="0"/>
              </a:rPr>
              <a:t> – Weighted </a:t>
            </a:r>
            <a:r>
              <a:rPr lang="en-US" baseline="0" smtClean="0">
                <a:latin typeface="Arial" charset="0"/>
              </a:rPr>
              <a:t>Fair Queuing (WFQ)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6.1.3.5</a:t>
            </a:r>
            <a:r>
              <a:rPr lang="en-US" baseline="0" dirty="0" smtClean="0">
                <a:latin typeface="Arial" charset="0"/>
              </a:rPr>
              <a:t> – Class-Based Weighted Fair Queuing (CBWFQ)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r>
              <a:rPr lang="en-US" dirty="0"/>
              <a:t>Connecting Networks v6.0</a:t>
            </a:r>
            <a:endParaRPr lang="en-US" b="0" dirty="0"/>
          </a:p>
          <a:p>
            <a:r>
              <a:rPr lang="en-US" b="0" dirty="0"/>
              <a:t>Chapter </a:t>
            </a:r>
            <a:r>
              <a:rPr lang="en-US" b="0" dirty="0" smtClean="0"/>
              <a:t>6: Quality of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Queuing Algorithms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6.1.3.6</a:t>
            </a:r>
            <a:r>
              <a:rPr lang="en-US" baseline="0" dirty="0" smtClean="0">
                <a:latin typeface="Arial" charset="0"/>
              </a:rPr>
              <a:t> – Low Latency Queuing (LLQ)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7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</a:t>
            </a:r>
            <a:r>
              <a:rPr lang="en-US" baseline="0" dirty="0" smtClean="0"/>
              <a:t> – Quality of Service</a:t>
            </a:r>
            <a:endParaRPr lang="en-US" b="0" baseline="0" dirty="0" smtClean="0"/>
          </a:p>
          <a:p>
            <a:pPr>
              <a:buFontTx/>
              <a:buNone/>
            </a:pPr>
            <a:r>
              <a:rPr lang="en-US" b="0" baseline="0" dirty="0" smtClean="0"/>
              <a:t>6</a:t>
            </a:r>
            <a:r>
              <a:rPr lang="en-US" dirty="0" smtClean="0"/>
              <a:t>.2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err="1" smtClean="0"/>
              <a:t>QoS</a:t>
            </a:r>
            <a:r>
              <a:rPr lang="en-US" b="0" baseline="0" dirty="0" smtClean="0"/>
              <a:t>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19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10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6.2.1.2</a:t>
            </a:r>
            <a:r>
              <a:rPr lang="en-US" baseline="0" dirty="0" smtClean="0">
                <a:latin typeface="Arial" charset="0"/>
              </a:rPr>
              <a:t> – Selecting an Appropriate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Policy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00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6.2.1.3</a:t>
            </a:r>
            <a:r>
              <a:rPr lang="en-US" baseline="0" dirty="0" smtClean="0">
                <a:latin typeface="Arial" charset="0"/>
              </a:rPr>
              <a:t> – Best-Effort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49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6.2.1.4</a:t>
            </a:r>
            <a:r>
              <a:rPr lang="en-US" baseline="0" dirty="0" smtClean="0">
                <a:latin typeface="Arial" charset="0"/>
              </a:rPr>
              <a:t> – Integrated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0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6.2.1.4</a:t>
            </a:r>
            <a:r>
              <a:rPr lang="en-US" baseline="0" dirty="0" smtClean="0">
                <a:latin typeface="Arial" charset="0"/>
              </a:rPr>
              <a:t> – Integrated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6.2.1.5</a:t>
            </a:r>
            <a:r>
              <a:rPr lang="en-US" baseline="0" dirty="0" smtClean="0">
                <a:latin typeface="Arial" charset="0"/>
              </a:rPr>
              <a:t> – Differentiated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7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Models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6.2.1.5</a:t>
            </a:r>
            <a:r>
              <a:rPr lang="en-US" baseline="0" dirty="0" smtClean="0">
                <a:latin typeface="Arial" charset="0"/>
              </a:rPr>
              <a:t> – Differentiated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7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6.2.2.1</a:t>
            </a:r>
            <a:r>
              <a:rPr lang="en-US" baseline="0" dirty="0" smtClean="0">
                <a:latin typeface="Arial" charset="0"/>
              </a:rPr>
              <a:t> – Video Tutorial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Implementation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0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6</a:t>
            </a:r>
            <a:r>
              <a:rPr lang="en-US" dirty="0" smtClean="0"/>
              <a:t>-</a:t>
            </a:r>
            <a:r>
              <a:rPr lang="en-US" b="0" dirty="0" smtClean="0"/>
              <a:t> Quality of Service</a:t>
            </a:r>
            <a:endParaRPr lang="en-US" b="0" dirty="0"/>
          </a:p>
          <a:p>
            <a:pPr>
              <a:buFontTx/>
              <a:buNone/>
            </a:pPr>
            <a:r>
              <a:rPr lang="en-US" dirty="0" smtClean="0"/>
              <a:t>6.1</a:t>
            </a:r>
            <a:r>
              <a:rPr lang="en-US" b="0" dirty="0" smtClean="0"/>
              <a:t> </a:t>
            </a:r>
            <a:r>
              <a:rPr lang="en-US" b="0" dirty="0"/>
              <a:t>– </a:t>
            </a:r>
            <a:r>
              <a:rPr lang="en-US" b="0" dirty="0" err="1" smtClean="0"/>
              <a:t>QoS</a:t>
            </a:r>
            <a:r>
              <a:rPr lang="en-US" b="0" baseline="0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6.2.2.2</a:t>
            </a:r>
            <a:r>
              <a:rPr lang="en-US" baseline="0" dirty="0" smtClean="0">
                <a:latin typeface="Arial" charset="0"/>
              </a:rPr>
              <a:t> – Avoiding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0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6.2.2.3</a:t>
            </a:r>
            <a:r>
              <a:rPr lang="en-US" baseline="0" dirty="0" smtClean="0">
                <a:latin typeface="Arial" charset="0"/>
              </a:rPr>
              <a:t> – </a:t>
            </a:r>
            <a:r>
              <a:rPr lang="en-US" baseline="0" dirty="0" err="1" smtClean="0">
                <a:latin typeface="Arial" charset="0"/>
              </a:rPr>
              <a:t>QoS</a:t>
            </a:r>
            <a:r>
              <a:rPr lang="en-US" baseline="0" dirty="0" smtClean="0">
                <a:latin typeface="Arial" charset="0"/>
              </a:rPr>
              <a:t>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23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6.2.2.4</a:t>
            </a:r>
            <a:r>
              <a:rPr lang="en-US" baseline="0" dirty="0" smtClean="0">
                <a:latin typeface="Arial" charset="0"/>
              </a:rPr>
              <a:t> – Avoiding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01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6.2.2.5</a:t>
            </a:r>
            <a:r>
              <a:rPr lang="en-US" baseline="0" dirty="0" smtClean="0">
                <a:latin typeface="Arial" charset="0"/>
              </a:rPr>
              <a:t> – Marking at Layer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13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6.2.2.6</a:t>
            </a:r>
            <a:r>
              <a:rPr lang="en-US" baseline="0" dirty="0" smtClean="0">
                <a:latin typeface="Arial" charset="0"/>
              </a:rPr>
              <a:t> – Marking at Layer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01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Arial" charset="0"/>
              </a:rPr>
              <a:t>6.2.2.6</a:t>
            </a:r>
            <a:r>
              <a:rPr lang="en-US" baseline="0" smtClean="0">
                <a:latin typeface="Arial" charset="0"/>
              </a:rPr>
              <a:t> </a:t>
            </a:r>
            <a:r>
              <a:rPr lang="en-US" baseline="0" dirty="0" smtClean="0">
                <a:latin typeface="Arial" charset="0"/>
              </a:rPr>
              <a:t>– Marking at </a:t>
            </a:r>
            <a:r>
              <a:rPr lang="en-US" baseline="0" smtClean="0">
                <a:latin typeface="Arial" charset="0"/>
              </a:rPr>
              <a:t>Layer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3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6.2.2.7</a:t>
            </a:r>
            <a:r>
              <a:rPr lang="en-US" baseline="0" dirty="0" smtClean="0">
                <a:latin typeface="Arial" charset="0"/>
              </a:rPr>
              <a:t> – Trust Boundaries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9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6.2.2.8</a:t>
            </a:r>
            <a:r>
              <a:rPr lang="en-US" baseline="0" dirty="0" smtClean="0">
                <a:latin typeface="Arial" charset="0"/>
              </a:rPr>
              <a:t> – Congestion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24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6.2.2.8</a:t>
            </a:r>
            <a:r>
              <a:rPr lang="en-US" baseline="0" dirty="0" smtClean="0">
                <a:latin typeface="Arial" charset="0"/>
              </a:rPr>
              <a:t> – Congestion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802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6.2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err="1" smtClean="0">
                <a:latin typeface="Arial" charset="0"/>
                <a:cs typeface="Arial"/>
              </a:rPr>
              <a:t>QoS</a:t>
            </a:r>
            <a:r>
              <a:rPr lang="en-US" dirty="0" smtClean="0">
                <a:latin typeface="Arial" charset="0"/>
                <a:cs typeface="Arial"/>
              </a:rPr>
              <a:t> Implementation Techniques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6.2.2.9</a:t>
            </a:r>
            <a:r>
              <a:rPr lang="en-US" baseline="0" dirty="0" smtClean="0">
                <a:latin typeface="Arial" charset="0"/>
              </a:rPr>
              <a:t> – Shaping and Policing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4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.1.1.1 –</a:t>
            </a:r>
            <a:r>
              <a:rPr lang="en-US" baseline="0" dirty="0" smtClean="0">
                <a:latin typeface="Arial" charset="0"/>
              </a:rPr>
              <a:t> Video Tutorial – The Purpose of </a:t>
            </a:r>
            <a:r>
              <a:rPr lang="en-US" baseline="0" dirty="0" err="1" smtClean="0">
                <a:latin typeface="Arial" charset="0"/>
              </a:rPr>
              <a:t>QoS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0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6</a:t>
            </a:r>
            <a:r>
              <a:rPr lang="en-US" sz="1200" b="0" dirty="0" smtClean="0"/>
              <a:t> </a:t>
            </a:r>
            <a:r>
              <a:rPr lang="en-US" sz="1200" b="0" dirty="0"/>
              <a:t>– </a:t>
            </a:r>
            <a:r>
              <a:rPr lang="en-US" sz="1200" b="0" dirty="0" smtClean="0"/>
              <a:t>Quality of Service</a:t>
            </a:r>
            <a:endParaRPr lang="en-US" sz="1200" b="0" dirty="0"/>
          </a:p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/>
              <a:t>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6.3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6.3.1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</a:rPr>
              <a:t>Conclusion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6.3.1.1</a:t>
            </a:r>
            <a:r>
              <a:rPr lang="en-US" baseline="0" dirty="0" smtClean="0">
                <a:latin typeface="Arial" charset="0"/>
              </a:rPr>
              <a:t> – Chapter 6: Quality of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1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43</a:t>
            </a:fld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6.1.1.2 –</a:t>
            </a:r>
            <a:r>
              <a:rPr lang="en-US" baseline="0" dirty="0" smtClean="0">
                <a:latin typeface="Arial" charset="0"/>
              </a:rPr>
              <a:t> Prioritizing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6.1.1.2 –</a:t>
            </a:r>
            <a:r>
              <a:rPr lang="en-US" baseline="0" dirty="0" smtClean="0">
                <a:latin typeface="Arial" charset="0"/>
              </a:rPr>
              <a:t> Prioritizing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0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6.1.1.3 – Bandwidth, Congestion, Delay, and Jitter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5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6.1.1.4 –</a:t>
            </a:r>
            <a:r>
              <a:rPr lang="en-US" baseline="0" dirty="0" smtClean="0">
                <a:latin typeface="Arial" charset="0"/>
              </a:rPr>
              <a:t>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1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.1</a:t>
            </a:r>
            <a:r>
              <a:rPr lang="en-US" kern="12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kern="1200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QoS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Overview</a:t>
            </a:r>
            <a:endParaRPr lang="en-US" kern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6</a:t>
            </a:r>
            <a:r>
              <a:rPr lang="en-US" dirty="0" smtClean="0">
                <a:latin typeface="Arial" charset="0"/>
              </a:rPr>
              <a:t>.1.1 </a:t>
            </a:r>
            <a:r>
              <a:rPr lang="en-US" dirty="0">
                <a:latin typeface="Arial" charset="0"/>
              </a:rPr>
              <a:t>– </a:t>
            </a:r>
            <a:r>
              <a:rPr lang="en-US" dirty="0" smtClean="0">
                <a:latin typeface="Arial" charset="0"/>
                <a:cs typeface="Arial"/>
              </a:rPr>
              <a:t>Network Transmission Quality</a:t>
            </a:r>
            <a:endParaRPr lang="en-US" dirty="0">
              <a:latin typeface="Arial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6.1.1.4 </a:t>
            </a:r>
            <a:r>
              <a:rPr lang="en-US" smtClean="0">
                <a:latin typeface="Arial" charset="0"/>
              </a:rPr>
              <a:t>–</a:t>
            </a:r>
            <a:r>
              <a:rPr lang="en-US" baseline="0" smtClean="0">
                <a:latin typeface="Arial" charset="0"/>
              </a:rPr>
              <a:t> Packet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7058768" cy="644730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6: Quality of Service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Connecting Networks v6.0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Traffic Characteristics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07467" y="954616"/>
            <a:ext cx="4182533" cy="4057651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Voice and video traffic place a greater demand on the network and are two of the main reasons for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There are some differences between voice and video: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Voice packets do not consume a lot of resources because they are not very large and they are fairly steady.  Voice traffic requires at least 30 kilobits per second of bandwidth with no more than 1% packet loss.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Video traffic is more demanding.  The packets are more </a:t>
            </a:r>
            <a:r>
              <a:rPr lang="en-US" altLang="en-US" dirty="0" err="1" smtClean="0">
                <a:cs typeface="Arial"/>
              </a:rPr>
              <a:t>bursty</a:t>
            </a:r>
            <a:r>
              <a:rPr lang="en-US" altLang="en-US" dirty="0" smtClean="0">
                <a:cs typeface="Arial"/>
              </a:rPr>
              <a:t> and greedy.  It consumes a lot more resources.  Video traffic requires at least 384 kilobits per second in bandwidth with no more than .1 to 1% packet loss.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1" y="954616"/>
            <a:ext cx="4450029" cy="32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61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Network Traffic Trends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8333" y="287868"/>
            <a:ext cx="4021667" cy="472440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In the early 2000s, the predominant types of IP traffic were voice and data.  </a:t>
            </a:r>
            <a:endParaRPr lang="en-US" altLang="en-US" dirty="0"/>
          </a:p>
          <a:p>
            <a:pPr marL="169545" indent="-169545"/>
            <a:r>
              <a:rPr lang="en-US" altLang="en-US" dirty="0" smtClean="0">
                <a:cs typeface="Arial"/>
              </a:rPr>
              <a:t>Voice traffic has a predictable bandwidth need and known packet arrival times.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Data traffic is not real-time and has an unpredictable bandwidth need.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More recently, video traffic has become increasingly important to business communications and operations.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According to the Cisco Visual Networking Index (VNI), video traffic represented 67% of all traffic in 2014.  By 2019, video will represent 80% of all traffic.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The type of demands that voice, video, and data traffic place on the network are very different.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" y="1077913"/>
            <a:ext cx="4628073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Voice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77268" y="203200"/>
            <a:ext cx="4301066" cy="480906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Voice traffic is predictable and smooth.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However, voice traffic is very sensitive to delay and dropped packets; there is no reason to retransmit voice if packets are lost.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Voice packets must receive a higher priority than other types of traffic.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Cisco products use the RTP port range 16384 to 32767 to prioritize voice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Voice can tolerate a certain amount of latency, jitter, and loss without any noticeable effects.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Latency should be no more than 150 </a:t>
            </a:r>
            <a:r>
              <a:rPr lang="en-CA" altLang="en-US" dirty="0" err="1" smtClean="0">
                <a:cs typeface="Arial"/>
              </a:rPr>
              <a:t>ms.</a:t>
            </a:r>
            <a:endParaRPr lang="en-CA" altLang="en-US" dirty="0" smtClean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Jitter should be no more than 30 </a:t>
            </a:r>
            <a:r>
              <a:rPr lang="en-CA" altLang="en-US" dirty="0" err="1" smtClean="0">
                <a:cs typeface="Arial"/>
              </a:rPr>
              <a:t>ms.</a:t>
            </a:r>
            <a:endParaRPr lang="en-CA" altLang="en-US" dirty="0" smtClean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Voice packet loss should not exceed 1%.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207" y="798513"/>
            <a:ext cx="2803525" cy="37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631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12267" y="203200"/>
            <a:ext cx="3666066" cy="445346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Without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and a significant amount of extra bandwidth capacity, video quality typically degrades.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picture appears blurry, jagged, or in slow motion.  The audio portion may become unsynchronized with the video.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Video Traffic Characteristics: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Video – </a:t>
            </a:r>
            <a:r>
              <a:rPr lang="en-CA" altLang="en-US" dirty="0" err="1" smtClean="0">
                <a:cs typeface="Arial"/>
              </a:rPr>
              <a:t>Bursty</a:t>
            </a:r>
            <a:r>
              <a:rPr lang="en-CA" altLang="en-US" dirty="0" smtClean="0">
                <a:cs typeface="Arial"/>
              </a:rPr>
              <a:t>, greedy, drop sensitive, delay sensitive, UDP priority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One-Way Requirements: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Latency &lt;= 200 - 400 </a:t>
            </a:r>
            <a:r>
              <a:rPr lang="en-CA" altLang="en-US" dirty="0" err="1" smtClean="0">
                <a:cs typeface="Arial"/>
              </a:rPr>
              <a:t>ms</a:t>
            </a:r>
            <a:endParaRPr lang="en-CA" altLang="en-US" dirty="0">
              <a:cs typeface="Arial"/>
            </a:endParaRPr>
          </a:p>
          <a:p>
            <a:pPr marL="431482" lvl="2" indent="-169545"/>
            <a:r>
              <a:rPr lang="en-CA" altLang="en-US" sz="1200" dirty="0" smtClean="0">
                <a:cs typeface="Arial"/>
              </a:rPr>
              <a:t>Jitter &lt;= 30 – 50ms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Loss &lt;= 0.1 – 1%</a:t>
            </a:r>
          </a:p>
          <a:p>
            <a:pPr marL="431482" lvl="2" indent="-169545"/>
            <a:r>
              <a:rPr lang="en-CA" altLang="en-US" sz="1200" dirty="0" smtClean="0">
                <a:cs typeface="Arial"/>
              </a:rPr>
              <a:t>Bandwidth (384 Kb/s – 20+ Mb/s)</a:t>
            </a:r>
          </a:p>
          <a:p>
            <a:pPr marL="358457" lvl="1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5" y="798513"/>
            <a:ext cx="4736904" cy="25362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" y="3334808"/>
            <a:ext cx="5012267" cy="13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300" dirty="0" smtClean="0">
                <a:cs typeface="Arial"/>
              </a:rPr>
              <a:t>Compared to voice, video is less resilient to loss and has a higher volume of data per packet as shown above.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Notice how voice packets arrive every 20 </a:t>
            </a:r>
            <a:r>
              <a:rPr lang="en-CA" altLang="en-US" sz="1200" dirty="0" err="1" smtClean="0">
                <a:cs typeface="Arial"/>
              </a:rPr>
              <a:t>ms</a:t>
            </a:r>
            <a:r>
              <a:rPr lang="en-CA" altLang="en-US" sz="1200" dirty="0" smtClean="0">
                <a:cs typeface="Arial"/>
              </a:rPr>
              <a:t> and are 200 bytes.  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In contrast, the number and size of video packets varies every 33 </a:t>
            </a:r>
            <a:r>
              <a:rPr lang="en-CA" altLang="en-US" sz="1200" dirty="0" err="1" smtClean="0">
                <a:cs typeface="Arial"/>
              </a:rPr>
              <a:t>ms</a:t>
            </a:r>
            <a:r>
              <a:rPr lang="en-CA" altLang="en-US" sz="1200" dirty="0" smtClean="0">
                <a:cs typeface="Arial"/>
              </a:rPr>
              <a:t> based on the content of the video. 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961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350934" cy="757238"/>
          </a:xfrm>
        </p:spPr>
        <p:txBody>
          <a:bodyPr/>
          <a:lstStyle/>
          <a:p>
            <a:r>
              <a:rPr lang="en-US" sz="1600" dirty="0" smtClean="0"/>
              <a:t>Traffic Characteristics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Data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186643" y="199496"/>
            <a:ext cx="5788024" cy="289083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Most applications use either TCP or UDP.  Unlike UDP, TCP performs error recovery.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Data applications that have no tolerance for data loss, such as email and web pages, use TCP to ensure packets will be resent in the event they are lost.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Some TCP applications, such as FTP, can be very greedy, consuming a large portion of network capacity.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Although data traffic is relatively insensitive to drops and delays compared to voice and video, a network administrator still needs to consider the quality of the user experience.</a:t>
            </a: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2" y="798513"/>
            <a:ext cx="2800350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9" y="3094038"/>
            <a:ext cx="4617508" cy="153722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4468" y="3248555"/>
            <a:ext cx="3962399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dirty="0" smtClean="0">
                <a:cs typeface="Arial"/>
              </a:rPr>
              <a:t>Two factors that need to be determined:</a:t>
            </a:r>
          </a:p>
          <a:p>
            <a:pPr lvl="1"/>
            <a:r>
              <a:rPr lang="en-CA" altLang="en-US" dirty="0" smtClean="0">
                <a:cs typeface="Arial"/>
              </a:rPr>
              <a:t>Does the data come from an interactive application?</a:t>
            </a:r>
          </a:p>
          <a:p>
            <a:pPr lvl="1"/>
            <a:r>
              <a:rPr lang="en-CA" altLang="en-US" dirty="0" smtClean="0">
                <a:cs typeface="Arial"/>
              </a:rPr>
              <a:t>Is the data mission critical?</a:t>
            </a: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66322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Algorithms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00600" y="372534"/>
            <a:ext cx="4106333" cy="463973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If we look at the queuing strategies for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FIFO Queuing or First in First Out Queuing, is basically the absence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Packets that enter the router will leave the router in the same order.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Compare this with Weighted Fair Queuing or WFQ and packets that come into a router are then classified and prioritized based on the classification.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A newer form of Weighted Fair Queuing is Class Based Weighted Fair Queuing.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In order to guarantee that voice traffic is prioritized to the point there are no drops, Low-Latency Queuing can be used with CBWFQ to prioritize voice packets above all else.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8" y="960438"/>
            <a:ext cx="4429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1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Queuing Overview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9000" y="567267"/>
            <a:ext cx="4385733" cy="4343399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implemented by the network administrator becomes active when congestion occurs on the link.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Queuing is a congestion management tool that can buffer, prioritize, and if required, reorder packets before being transmitted to the destination.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This course will focus on the following queuing algorithms: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First-In, First-Out (FIFO)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Weighted Fair Queuing (WFQ)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Class-Based Weighted Fair Queuing (CBWFQ)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Low Latency Queuing (LLQ)</a:t>
            </a:r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7" y="996922"/>
            <a:ext cx="4396316" cy="33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132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First In First Out (FIFO)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9200" y="152401"/>
            <a:ext cx="4055533" cy="4758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FIFO queuing, also known as first-come, first-served queuing, involves buffering and forwarding of packets in the order of arrival.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FIFO has no concept of priority or classes of traffic and consequently, makes no decision about packet priority.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There is one queue and all packets are treated equally.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FIFO is used, important or time-sensitive traffic can be dropped when congestion occurs on the router or switch interface.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no other queuing strategies are configured, FIFO is used on serial interfaces at E1 (2.048 Mbps) and below. 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4" y="1045159"/>
            <a:ext cx="4675188" cy="21722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013" y="3446991"/>
            <a:ext cx="4776787" cy="12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400" dirty="0" smtClean="0">
                <a:cs typeface="Arial"/>
              </a:rPr>
              <a:t>FIFO is effective for large links that have little delay and minimal congestion</a:t>
            </a:r>
          </a:p>
          <a:p>
            <a:pPr marL="169545" indent="-169545"/>
            <a:r>
              <a:rPr lang="en-CA" altLang="en-US" sz="1400" dirty="0" smtClean="0">
                <a:cs typeface="Arial"/>
              </a:rPr>
              <a:t>If your link has very little congestion, FIFO queuing may be the only queuing you need to use.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6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Weighted Fair Queuing (WFQ)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34467" y="41275"/>
            <a:ext cx="4241799" cy="4758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WFQ is an automated scheduling method that provides fair bandwidth allocation to all network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applies priority, or weights, to identified traffic and classifies it into conversations or flows.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then determines how much bandwidth each flow is allowed relative to other flows.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schedules interactive traffic to the front of a queue to reduce response time.  It then shares the remaining bandwidth among high-bandwidth flows.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WFQ classifies traffic into different flows based on packet header addressing, including source/destination IP addresses, MAC addresses, port numbers, protocols, and type of service (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) values.  </a:t>
            </a:r>
          </a:p>
          <a:p>
            <a:pPr marL="169545" indent="-169545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0" y="1162581"/>
            <a:ext cx="4789340" cy="29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0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509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Class-Based Weighted Fair Queuing (WFQ)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34467" y="798513"/>
            <a:ext cx="4241799" cy="395128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CBWFQ extends the standard WFQ functionality to provide support for user-defined traffic classes.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You define traffic classes based on match criteria including protocols, ACLs, and input interfaces.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a class has been defined according to its match criteria, you can assign it characteristics.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To characterize a class, you assign it bandwidth, weight, and maximum packet limit.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bandwidth assigned to a class is the guaranteed bandwidth delivered to the class during congestion.</a:t>
            </a:r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9" y="986895"/>
            <a:ext cx="4731808" cy="233203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2659" y="3507315"/>
            <a:ext cx="4731808" cy="11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lvl="0" indent="-169545">
              <a:buClr>
                <a:srgbClr val="58585B"/>
              </a:buClr>
            </a:pPr>
            <a:r>
              <a:rPr lang="en-CA" altLang="en-US" dirty="0">
                <a:cs typeface="Arial"/>
              </a:rPr>
              <a:t>Packets that match the criteria for a class constitute the traffic for that class.  A FIFO queue is reserved for each class, and traffic belonging to a class is directed to the queue.</a:t>
            </a:r>
          </a:p>
          <a:p>
            <a:pPr lvl="1"/>
            <a:endParaRPr lang="en-CA" alt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083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6</a:t>
            </a:r>
            <a:r>
              <a:rPr lang="en-CA" sz="1600" dirty="0" smtClean="0"/>
              <a:t>.1 </a:t>
            </a:r>
            <a:r>
              <a:rPr lang="en-CA" sz="1600" dirty="0" err="1" smtClean="0"/>
              <a:t>QoS</a:t>
            </a:r>
            <a:r>
              <a:rPr lang="en-CA" sz="1600" dirty="0" smtClean="0"/>
              <a:t> Overview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the purpose and characteristics of </a:t>
            </a:r>
            <a:r>
              <a:rPr lang="en-US" sz="1600" dirty="0" err="1" smtClean="0"/>
              <a:t>QoS</a:t>
            </a:r>
            <a:r>
              <a:rPr lang="en-US" sz="1600" dirty="0" smtClean="0"/>
              <a:t>.</a:t>
            </a:r>
            <a:endParaRPr lang="en-US" sz="16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how network transmission characteristics impact quality.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minimum network requirements for voice, video, and data traffic.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Describe the queuing algorithms used by networking devices</a:t>
            </a:r>
            <a:r>
              <a:rPr lang="en-US" dirty="0" smtClean="0"/>
              <a:t>.</a:t>
            </a:r>
          </a:p>
          <a:p>
            <a:pPr marL="286941" indent="-285750"/>
            <a:r>
              <a:rPr lang="en-CA" sz="1600" dirty="0"/>
              <a:t>6</a:t>
            </a:r>
            <a:r>
              <a:rPr lang="en-CA" sz="1600" dirty="0" smtClean="0"/>
              <a:t>.2 </a:t>
            </a:r>
            <a:r>
              <a:rPr lang="en-CA" sz="1600" dirty="0" err="1" smtClean="0"/>
              <a:t>QoS</a:t>
            </a:r>
            <a:r>
              <a:rPr lang="en-CA" sz="1600" dirty="0" smtClean="0"/>
              <a:t> Mechanisms</a:t>
            </a:r>
            <a:endParaRPr lang="en-CA" sz="16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how networking devices implement </a:t>
            </a:r>
            <a:r>
              <a:rPr lang="en-US" sz="1600" dirty="0" err="1" smtClean="0"/>
              <a:t>QoS</a:t>
            </a:r>
            <a:r>
              <a:rPr lang="en-US" sz="1600" dirty="0" smtClean="0"/>
              <a:t>.</a:t>
            </a:r>
            <a:endParaRPr lang="en-US" sz="1600" dirty="0"/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Describe the different </a:t>
            </a:r>
            <a:r>
              <a:rPr lang="en-US" dirty="0" err="1"/>
              <a:t>QoS</a:t>
            </a:r>
            <a:r>
              <a:rPr lang="en-US" dirty="0"/>
              <a:t> models.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r>
              <a:rPr lang="en-US" dirty="0"/>
              <a:t>Explain how </a:t>
            </a:r>
            <a:r>
              <a:rPr lang="en-US" dirty="0" err="1"/>
              <a:t>QoS</a:t>
            </a:r>
            <a:r>
              <a:rPr lang="en-US" dirty="0"/>
              <a:t> uses mechanisms to ensure transmission quality.</a:t>
            </a:r>
          </a:p>
          <a:p>
            <a:pPr marL="557213" lvl="1" indent="-214313">
              <a:buClr>
                <a:srgbClr val="58585B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1 -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smtClean="0"/>
              <a:t>Queuing Algorithms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Low Latency Queuing (LLQ)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00600" y="220133"/>
            <a:ext cx="4343399" cy="457940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LLQ feature brings strict priority queuing (PQ) to CBWFQ which reduces jitter in voice conversations.  See the figure to the left.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Strict PQ allows delay-sensitive data such as voice to be sent before packets in other queues.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Without LLQ, CBWFQ provides WFQ based on defined classes with no strict priority queue available for real-time traffic.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All packets are serviced fairly based on weight.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This scheme poses problems for voice traffic that is largely intolerant of delay.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With LLQ, delay-sensitive data is sent first, before packets in other queues are treated.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LLQ allows delay-sensitive data such as voice to be sent first giving it preferential treatment.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" y="1035579"/>
            <a:ext cx="4810167" cy="28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8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 smtClean="0"/>
              <a:t>6.2 </a:t>
            </a:r>
            <a:r>
              <a:rPr lang="en-US" dirty="0" err="1" smtClean="0"/>
              <a:t>QoS</a:t>
            </a:r>
            <a:r>
              <a:rPr lang="en-US" dirty="0" smtClean="0"/>
              <a:t>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5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5889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Models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414867"/>
            <a:ext cx="4005638" cy="438467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Because packets </a:t>
            </a:r>
            <a:r>
              <a:rPr lang="en-CA" altLang="en-US" dirty="0">
                <a:cs typeface="Arial"/>
              </a:rPr>
              <a:t>are delivered on a best-effort </a:t>
            </a:r>
            <a:r>
              <a:rPr lang="en-CA" altLang="en-US" dirty="0" smtClean="0">
                <a:cs typeface="Arial"/>
              </a:rPr>
              <a:t>basis, the best effort model is not really an implementation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integrated services model, or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model, provides a very high degree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to IP packets with guaranteed delivery.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It uses a signaling process known as RSVP, or resource reservation protocol.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differentiated services model, or 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model, is a highly scalable and flexible implementation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  It works off manually configured traffic classes which need to be configured on routers throughout the network.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1" y="798513"/>
            <a:ext cx="4601787" cy="35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60367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Selecting an Appropriate </a:t>
            </a:r>
            <a:r>
              <a:rPr lang="en-US" dirty="0" err="1" smtClean="0"/>
              <a:t>QoS</a:t>
            </a:r>
            <a:r>
              <a:rPr lang="en-US" dirty="0" smtClean="0"/>
              <a:t> Policy Model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798513"/>
            <a:ext cx="4005638" cy="400102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How can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be implemented in a network?  The three models for implementing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are these: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Best-effort model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Integrated services (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)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Differentiated Services (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)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table in the figure to the left summarizes these three models.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is implemented in a network using either or both of these: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– provides the highest guarantee of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but is resource-intensive</a:t>
            </a:r>
            <a:endParaRPr lang="en-CA" altLang="en-US" dirty="0">
              <a:cs typeface="Arial"/>
            </a:endParaRPr>
          </a:p>
          <a:p>
            <a:pPr marL="358457" lvl="1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– less resource intensive and more scalable</a:t>
            </a: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164695"/>
            <a:ext cx="4576234" cy="16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2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Best-Effort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508000"/>
            <a:ext cx="4005638" cy="4291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basic design of the Internet, which is still applicable today, provides for best-effort packet delivery and provides no guarantees.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best-effort model treats all network packets the same way.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Without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, the network cannot tell the difference between packets.  A voice call will be treated the same as an email with a digital photograph attached.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best effort-model is similar in concept to sending a letter using standard postal mail.  All letters are treated the same and in some cases will never arrive.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798513"/>
            <a:ext cx="4200525" cy="37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Integrated Services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2105" y="381000"/>
            <a:ext cx="4200962" cy="4418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needs of real-time applications, such as remote video, multimedia conferencing, visualization, and virtual reality, motivated the development of the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architecture model in 1994.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provides a way to deliver end-to-end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that real-time applications require by explicitly managing network resources to provide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to specific user packet streams.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It uses resource reservation and an admission-control mechanism as building blocks to establish and maintain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  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uses a connection-oriented approach inherited from telephony network design.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" y="902228"/>
            <a:ext cx="459441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9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Integrated Services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2105" y="381000"/>
            <a:ext cx="4200962" cy="44185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In the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model, the application requests a specific kind of service from the network before sending the data.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application informs the network of its traffic profile and requests a particular kind of service that can encompass its bandwidth and delay requirements.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uses the Resource Reservation Protocol (RSVP) to signal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needs of an application’s traffic along devices in the end-to-end path through the network.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If the network devices along the path can reserve the necessary bandwidth, the originating application can begin transmitting – otherwise, no data is sent.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0" indent="0">
              <a:buNone/>
            </a:pP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" y="902228"/>
            <a:ext cx="4594413" cy="30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8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Differentiated Services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203200"/>
            <a:ext cx="4005638" cy="459634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differentiated services (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)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model: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S</a:t>
            </a:r>
            <a:r>
              <a:rPr lang="en-CA" altLang="en-US" dirty="0" smtClean="0">
                <a:cs typeface="Arial"/>
              </a:rPr>
              <a:t>pecifies a simple and scalable mechanism for classifying and managing network traffic.</a:t>
            </a:r>
          </a:p>
          <a:p>
            <a:pPr marL="358457" lvl="1" indent="-169545"/>
            <a:r>
              <a:rPr lang="en-CA" altLang="en-US" dirty="0">
                <a:cs typeface="Arial"/>
              </a:rPr>
              <a:t>P</a:t>
            </a:r>
            <a:r>
              <a:rPr lang="en-CA" altLang="en-US" dirty="0" smtClean="0">
                <a:cs typeface="Arial"/>
              </a:rPr>
              <a:t>rovides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guarantees on modern IP networks.</a:t>
            </a:r>
          </a:p>
          <a:p>
            <a:pPr marL="358457" lvl="1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can provide low-latency guaranteed service to critical network traffic such as voice or video.</a:t>
            </a:r>
            <a:endParaRPr lang="en-CA" altLang="en-US" dirty="0">
              <a:cs typeface="Arial"/>
            </a:endParaRPr>
          </a:p>
          <a:p>
            <a:pPr marL="169545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design overcomes the limitations of both the best-effort and </a:t>
            </a:r>
            <a:r>
              <a:rPr lang="en-CA" altLang="en-US" dirty="0" err="1" smtClean="0">
                <a:cs typeface="Arial"/>
              </a:rPr>
              <a:t>IntServ</a:t>
            </a:r>
            <a:r>
              <a:rPr lang="en-CA" altLang="en-US" dirty="0" smtClean="0">
                <a:cs typeface="Arial"/>
              </a:rPr>
              <a:t> models.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can provide an “almost guaranteed”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while still being cost-effective and scalable.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2" y="798514"/>
            <a:ext cx="4715558" cy="3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749799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Models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Differentiated Services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67429" y="203200"/>
            <a:ext cx="4208838" cy="4596341"/>
          </a:xfrm>
        </p:spPr>
        <p:txBody>
          <a:bodyPr/>
          <a:lstStyle/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is not an end-to-end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strategy because it cannot enforce end-to-end guarantees.  However, it is a more scalable approach to implementing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In the figure to the left, a host forwards traffic to a router, the router classifies the flows into aggregates (classes) and provides the appropriate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for the classes.  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enforces and applies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mechanisms on a hop-by-hop basis uniformly applying global meaning to each traffic class to provide both flexibility and scalability.</a:t>
            </a:r>
          </a:p>
          <a:p>
            <a:pPr marL="169545" indent="-169545"/>
            <a:r>
              <a:rPr lang="en-CA" altLang="en-US" dirty="0" err="1" smtClean="0">
                <a:cs typeface="Arial"/>
              </a:rPr>
              <a:t>DiffServ</a:t>
            </a:r>
            <a:r>
              <a:rPr lang="en-CA" altLang="en-US" dirty="0" smtClean="0">
                <a:cs typeface="Arial"/>
              </a:rPr>
              <a:t> divides network traffic into classes based on business requirements.  Each class can then be assigned a different level of service.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2" y="798514"/>
            <a:ext cx="4715558" cy="35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332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</a:t>
            </a:r>
            <a:r>
              <a:rPr lang="en-US" dirty="0" err="1" smtClean="0"/>
              <a:t>QoS</a:t>
            </a:r>
            <a:r>
              <a:rPr lang="en-US" dirty="0" smtClean="0"/>
              <a:t> Implementation Techniques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1007533"/>
            <a:ext cx="4178832" cy="3792008"/>
          </a:xfrm>
        </p:spPr>
        <p:txBody>
          <a:bodyPr/>
          <a:lstStyle/>
          <a:p>
            <a:pPr marL="169545" indent="-169545"/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implementation tools can be categorized into three main categories: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Classification and marking tools – Session traffic is classified into different priority groupings and packets are marked.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Congestion avoidance tools – Traffic classes are allotted network resources and some traffic may be selectively dropped, delayed or remarked to avoid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Congestion management tools – During congestion, traffic is queued to await the availability of those resources; tools include class based weighted fair queuing, and low latency queuing.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6" y="798513"/>
            <a:ext cx="4195763" cy="38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7804709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.1 </a:t>
            </a:r>
            <a:r>
              <a:rPr lang="en-US" dirty="0" err="1" smtClean="0"/>
              <a:t>QoS</a:t>
            </a:r>
            <a:r>
              <a:rPr lang="en-US" dirty="0" smtClean="0"/>
              <a:t>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7332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Avoiding Packet Loss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194733"/>
            <a:ext cx="4178832" cy="4604808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Packet loss is usually the result of congestion on an interface.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Most TCP applications experience slowdown because TCP automatically adjusts to network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Some applications do not use TCP and cannot handle drops (fragile flows).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following approaches can prevent drops in sensitive applications: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Increase link capacity to ease or prevent congestion.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Guarantee enough bandwidth and increase buffer space to accommodate bursts of traffic from fragile flows – WFQ, CBWFQ and LLQ.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Prevent congestion by dropping lower-priority packets before congestion occurs – weighted random early detection (WRED).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03" y="1060823"/>
            <a:ext cx="4525432" cy="31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60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4235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/>
              <a:t>QoS</a:t>
            </a:r>
            <a:r>
              <a:rPr lang="en-US" dirty="0" smtClean="0"/>
              <a:t> Tools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14171" y="194733"/>
            <a:ext cx="4058896" cy="4470400"/>
          </a:xfrm>
        </p:spPr>
        <p:txBody>
          <a:bodyPr/>
          <a:lstStyle/>
          <a:p>
            <a:pPr marL="169545" indent="-169545"/>
            <a:r>
              <a:rPr lang="en-US" altLang="en-US" dirty="0" smtClean="0">
                <a:cs typeface="Arial"/>
              </a:rPr>
              <a:t>There are three categories of </a:t>
            </a:r>
            <a:r>
              <a:rPr lang="en-US" altLang="en-US" dirty="0" err="1" smtClean="0">
                <a:cs typeface="Arial"/>
              </a:rPr>
              <a:t>QoS</a:t>
            </a:r>
            <a:r>
              <a:rPr lang="en-US" altLang="en-US" dirty="0" smtClean="0">
                <a:cs typeface="Arial"/>
              </a:rPr>
              <a:t> tools: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Classification and marking tools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Congestion avoidance tools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Congestion management tools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Ingress </a:t>
            </a:r>
            <a:r>
              <a:rPr lang="en-US" altLang="en-US" dirty="0">
                <a:cs typeface="Arial"/>
              </a:rPr>
              <a:t>packets (gray squares) are classified and their respective IP header is marked (colored squares).  To avoid congestion, packets are then allocated resources based on defined policies.  </a:t>
            </a:r>
          </a:p>
          <a:p>
            <a:pPr marL="169545" indent="-169545"/>
            <a:r>
              <a:rPr lang="en-US" altLang="en-US" dirty="0">
                <a:cs typeface="Arial"/>
              </a:rPr>
              <a:t>Packets are then queued and forwarded out the egress interface based on their defined </a:t>
            </a:r>
            <a:r>
              <a:rPr lang="en-US" altLang="en-US" dirty="0" err="1">
                <a:cs typeface="Arial"/>
              </a:rPr>
              <a:t>QoS</a:t>
            </a:r>
            <a:r>
              <a:rPr lang="en-US" altLang="en-US" dirty="0">
                <a:cs typeface="Arial"/>
              </a:rPr>
              <a:t> shaping and policing policy. </a:t>
            </a:r>
            <a:endParaRPr lang="en-US" altLang="en-US" dirty="0" smtClean="0"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Classification and marking can be done on ingress or egress, whereas other </a:t>
            </a:r>
            <a:r>
              <a:rPr lang="en-US" altLang="en-US" dirty="0" err="1" smtClean="0">
                <a:cs typeface="Arial"/>
              </a:rPr>
              <a:t>QoS</a:t>
            </a:r>
            <a:r>
              <a:rPr lang="en-US" altLang="en-US" dirty="0" smtClean="0">
                <a:cs typeface="Arial"/>
              </a:rPr>
              <a:t> actions such as queuing and shaping are usually done on egress.</a:t>
            </a:r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3" y="3052976"/>
            <a:ext cx="4280332" cy="1612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9" y="722313"/>
            <a:ext cx="4715792" cy="22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4235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Classification and Marking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94235" y="41275"/>
            <a:ext cx="4449765" cy="4876799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A packet has to be classified before it can have a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 applied to it.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Classification and marking allows us to identify, or “mark” types of packets.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Classification determines the class of traffic to which packets or frames belong.  Policies can not be applied unless the traffic is marked.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Methods of classifying traffic flows at Layer 2 and 3 include using interfaces, ACLs, and class maps.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Marking requires the addition of a value to the packet header and devices that receive the packet look at this field to see if it matches a defined policy.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Marking should be done as close to the source as possible and this establishes the trust boundary.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3" y="870479"/>
            <a:ext cx="4568580" cy="13731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1233" y="2315633"/>
            <a:ext cx="456300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CA" altLang="en-US" sz="1300" dirty="0" smtClean="0">
                <a:cs typeface="Arial"/>
              </a:rPr>
              <a:t>The table in the figure describes some of the marking fields used in various technologies.  Consider the following points when deciding to mark traffic at Layers 2 or 3: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2 marking of frames can be performed for non-IP traffic.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2 marking of frames is the only </a:t>
            </a:r>
            <a:r>
              <a:rPr lang="en-CA" altLang="en-US" sz="1200" dirty="0" err="1" smtClean="0">
                <a:cs typeface="Arial"/>
              </a:rPr>
              <a:t>QoS</a:t>
            </a:r>
            <a:r>
              <a:rPr lang="en-CA" altLang="en-US" sz="1200" dirty="0" smtClean="0">
                <a:cs typeface="Arial"/>
              </a:rPr>
              <a:t> option available for switches that are not “IP aware”.</a:t>
            </a:r>
          </a:p>
          <a:p>
            <a:pPr marL="358457" lvl="1" indent="-169545"/>
            <a:r>
              <a:rPr lang="en-CA" altLang="en-US" sz="1200" dirty="0" smtClean="0">
                <a:cs typeface="Arial"/>
              </a:rPr>
              <a:t>Layer 3 marking will carry the </a:t>
            </a:r>
            <a:r>
              <a:rPr lang="en-CA" altLang="en-US" sz="1200" dirty="0" err="1" smtClean="0">
                <a:cs typeface="Arial"/>
              </a:rPr>
              <a:t>QoS</a:t>
            </a:r>
            <a:r>
              <a:rPr lang="en-CA" altLang="en-US" sz="1200" dirty="0" smtClean="0">
                <a:cs typeface="Arial"/>
              </a:rPr>
              <a:t> information end-to-end.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18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2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431800"/>
            <a:ext cx="3801534" cy="4165600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802.1Q is the IEEE standard that supports VLAN tagging at Layer 2 on Ethernet networks.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When 802.1Q is implemented, two fields are added to the Ethernet Frame and are inserted following the source MAC address field as shown in the figure to the left.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 802.1Q standard includes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prioritization scheme known as IEEE 802.1p.  The standard uses the first three bits in the Tag Control Information (TCI) field and identifies the </a:t>
            </a:r>
            <a:r>
              <a:rPr lang="en-CA" altLang="en-US" dirty="0" err="1" smtClean="0">
                <a:cs typeface="Arial"/>
              </a:rPr>
              <a:t>CoS</a:t>
            </a:r>
            <a:r>
              <a:rPr lang="en-CA" altLang="en-US" dirty="0" smtClean="0">
                <a:cs typeface="Arial"/>
              </a:rPr>
              <a:t> markings.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three bits allow eight levels of priority (0-7).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2" y="1145646"/>
            <a:ext cx="4990042" cy="28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3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3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203200"/>
            <a:ext cx="3801534" cy="4648200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IPv4 and IPv6 specify an 8-bit field in their packet headers to mark packets.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IPv4 – Type of Service (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) field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IPv6 – Traffic Class field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fields are used to carry the packet marking assigned by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classification tools.  Forwarding devices refer to this field and forward the packets based on the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policy.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RFC 2474 redefines the </a:t>
            </a:r>
            <a:r>
              <a:rPr lang="en-CA" altLang="en-US" dirty="0" err="1" smtClean="0">
                <a:cs typeface="Arial"/>
              </a:rPr>
              <a:t>ToS</a:t>
            </a:r>
            <a:r>
              <a:rPr lang="en-CA" altLang="en-US" dirty="0" smtClean="0">
                <a:cs typeface="Arial"/>
              </a:rPr>
              <a:t> field by renaming and extending the IPP field.  The new filed has 6-bits allocated for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called the differentiated </a:t>
            </a:r>
            <a:r>
              <a:rPr lang="en-CA" altLang="en-US" dirty="0">
                <a:cs typeface="Arial"/>
              </a:rPr>
              <a:t>s</a:t>
            </a:r>
            <a:r>
              <a:rPr lang="en-CA" altLang="en-US" dirty="0" smtClean="0">
                <a:cs typeface="Arial"/>
              </a:rPr>
              <a:t>ervices </a:t>
            </a:r>
            <a:r>
              <a:rPr lang="en-CA" altLang="en-US" dirty="0">
                <a:cs typeface="Arial"/>
              </a:rPr>
              <a:t>c</a:t>
            </a:r>
            <a:r>
              <a:rPr lang="en-CA" altLang="en-US" dirty="0" smtClean="0">
                <a:cs typeface="Arial"/>
              </a:rPr>
              <a:t>ode </a:t>
            </a:r>
            <a:r>
              <a:rPr lang="en-CA" altLang="en-US" dirty="0">
                <a:cs typeface="Arial"/>
              </a:rPr>
              <a:t>p</a:t>
            </a:r>
            <a:r>
              <a:rPr lang="en-CA" altLang="en-US" dirty="0" smtClean="0">
                <a:cs typeface="Arial"/>
              </a:rPr>
              <a:t>oint (DSCP) field.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six bits offer a maximum of 64 possible classes of service.  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0" y="932393"/>
            <a:ext cx="4833003" cy="35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Marking at Layer 3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50115" y="245533"/>
            <a:ext cx="4348354" cy="4555067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64 DSCP values are organized into three categories: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Best-Effort (BE) – Default for all IP packets.  The DSCP value is 0.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Expedited Forwarding (EF) – The DSCP value is 46.  At layer 3, Cisco recommends that EF should only be used to mark voice packets.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Assured Forwarding (AF) – Uses the 5 most significant DSCP bits to indicate queues and drop preference.  As shown in the figure, the first 3 most significant bits are used to designate the class.  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Class 4 is the best queue and Class 1 is the worst queue.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4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and 5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most significant bits are used to designate the drop preference.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6</a:t>
            </a:r>
            <a:r>
              <a:rPr lang="en-CA" altLang="en-US" baseline="30000" dirty="0" smtClean="0">
                <a:cs typeface="Arial"/>
              </a:rPr>
              <a:t>th</a:t>
            </a:r>
            <a:r>
              <a:rPr lang="en-CA" altLang="en-US" dirty="0" smtClean="0">
                <a:cs typeface="Arial"/>
              </a:rPr>
              <a:t> most significant bit is set to zero.</a:t>
            </a:r>
          </a:p>
          <a:p>
            <a:pPr marL="431482" lvl="2" indent="-169545"/>
            <a:r>
              <a:rPr lang="en-CA" altLang="en-US" dirty="0" smtClean="0">
                <a:cs typeface="Arial"/>
              </a:rPr>
              <a:t>The </a:t>
            </a:r>
            <a:r>
              <a:rPr lang="en-CA" altLang="en-US" dirty="0" err="1" smtClean="0">
                <a:cs typeface="Arial"/>
              </a:rPr>
              <a:t>AFxy</a:t>
            </a:r>
            <a:r>
              <a:rPr lang="en-CA" altLang="en-US" dirty="0" smtClean="0">
                <a:cs typeface="Arial"/>
              </a:rPr>
              <a:t> formula shows how the AF values are calculated.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97" y="940859"/>
            <a:ext cx="4400417" cy="354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469981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Trust Boundaries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96934" y="41275"/>
            <a:ext cx="3801534" cy="4810125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Where should markings occur?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Traffic should be classified and marked as close to its source as possible.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This defines the trust boundary as shown in the figure.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Trusted endpoints have the capabilities and intelligence to mark application traffic to the appropriate Layer 2 </a:t>
            </a:r>
            <a:r>
              <a:rPr lang="en-CA" altLang="en-US" dirty="0" err="1" smtClean="0">
                <a:cs typeface="Arial"/>
              </a:rPr>
              <a:t>CoS</a:t>
            </a:r>
            <a:r>
              <a:rPr lang="en-CA" altLang="en-US" dirty="0" smtClean="0">
                <a:cs typeface="Arial"/>
              </a:rPr>
              <a:t> or Layer 3 DSCP values.  Examples of trust endpoints include IP phones, wireless access points, and videoconferencing systems.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Secure endpoints can have traffic marked at the Layer 2 switch.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Traffic can also be marked at Layer 3 switches and routers.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Re-marking of traffic is typically necessary.</a:t>
            </a:r>
            <a:endParaRPr lang="en-CA" altLang="en-US" dirty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20" y="1126596"/>
            <a:ext cx="4977114" cy="249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Congestion Avoidance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21200" y="575732"/>
            <a:ext cx="3750733" cy="4038601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Congestion avoidance tools monitor network traffic loads in an effort to anticipate and avoid congestion at common network bottlenecks before congestion becomes a problem.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Congestion avoidance is achieved through packet dropping. 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These tools monitor the average depth of the queue.  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For example, when the queue fills up to the maximum threshold, a small percentage of packets are dropped.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When the maximum threshold is passed, all packets are dropped.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3" y="969962"/>
            <a:ext cx="3776133" cy="3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5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723467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Congestion Avoidance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31267" y="575734"/>
            <a:ext cx="4301067" cy="4123266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The Cisco IOS includes weighted random early detection (WRED) as a possible congestion avoidance solution.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WRED is a congestion avoidance technique that allows for preferential treatment of which packets will get dropped.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WRED algorithm allows for congestion avoidance on network interfaces by providing buffer management and allowing TCP traffic to decrease, or throttle back, before buffers are exhausted.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Using WRED helps avoid tail drops and maximizes network use and TCP-application performance.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There is no congestion avoidance for UDP traffic – such as voice traffic.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7" y="978429"/>
            <a:ext cx="3776133" cy="33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err="1" smtClean="0"/>
              <a:t>QoS</a:t>
            </a:r>
            <a:r>
              <a:rPr lang="en-US" sz="1600" dirty="0" smtClean="0"/>
              <a:t> Implementation Techniques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Shaping and Policing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32867" y="143934"/>
            <a:ext cx="4072466" cy="4567074"/>
          </a:xfrm>
        </p:spPr>
        <p:txBody>
          <a:bodyPr/>
          <a:lstStyle/>
          <a:p>
            <a:pPr marL="169545" indent="-169545"/>
            <a:r>
              <a:rPr lang="en-CA" altLang="en-US" dirty="0" smtClean="0">
                <a:cs typeface="Arial"/>
              </a:rPr>
              <a:t>Traffic shaping and policing are two mechanisms provided by the Cisco IOS </a:t>
            </a:r>
            <a:r>
              <a:rPr lang="en-CA" altLang="en-US" dirty="0" err="1" smtClean="0">
                <a:cs typeface="Arial"/>
              </a:rPr>
              <a:t>QoS</a:t>
            </a:r>
            <a:r>
              <a:rPr lang="en-CA" altLang="en-US" dirty="0" smtClean="0">
                <a:cs typeface="Arial"/>
              </a:rPr>
              <a:t> software to prevent congestion.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Traffic shaping retains excess packets in a queue and then schedules the excess for later transmission over increments of time.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The result of traffic shaping is a smoothed packet output rate as shown in the figure.</a:t>
            </a:r>
          </a:p>
          <a:p>
            <a:pPr marL="358457" lvl="1" indent="-169545"/>
            <a:r>
              <a:rPr lang="en-CA" altLang="en-US" dirty="0" smtClean="0">
                <a:cs typeface="Arial"/>
              </a:rPr>
              <a:t>Shaping requires sufficient memory.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Shaping is used on outbound traffic.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is commonly implemented by service providers to enforce a contracted customer information rate (CIR).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either drops or remarks excess traffic. </a:t>
            </a:r>
          </a:p>
          <a:p>
            <a:pPr marL="169545" indent="-169545"/>
            <a:r>
              <a:rPr lang="en-CA" altLang="en-US" dirty="0" smtClean="0">
                <a:cs typeface="Arial"/>
              </a:rPr>
              <a:t>Policing is often applied to inbound traffic.</a:t>
            </a: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  <a:p>
            <a:pPr marL="169545" indent="-169545"/>
            <a:endParaRPr lang="en-CA" altLang="en-US" dirty="0" smtClean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84" y="2627028"/>
            <a:ext cx="4595283" cy="2018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84" y="798514"/>
            <a:ext cx="4519083" cy="17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Video Tutorial – The Purpose of </a:t>
            </a:r>
            <a:r>
              <a:rPr lang="en-US" dirty="0" err="1" smtClean="0"/>
              <a:t>QoS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7868" y="228600"/>
            <a:ext cx="3723746" cy="4715933"/>
          </a:xfrm>
        </p:spPr>
        <p:txBody>
          <a:bodyPr/>
          <a:lstStyle/>
          <a:p>
            <a:pPr marL="169545" indent="-169545"/>
            <a:r>
              <a:rPr lang="en-US" altLang="en-US" dirty="0" err="1" smtClean="0"/>
              <a:t>QoS</a:t>
            </a:r>
            <a:r>
              <a:rPr lang="en-US" altLang="en-US" dirty="0" smtClean="0"/>
              <a:t> or Quality of Service, allows the network administrator to prioritize certain types of traffic over others.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Video traffic and voice traffic require greater resources, such as bandwidth, from the network than other types of traffic.</a:t>
            </a:r>
          </a:p>
          <a:p>
            <a:pPr marL="169545" indent="-169545"/>
            <a:r>
              <a:rPr lang="en-US" altLang="en-US" dirty="0" smtClean="0">
                <a:cs typeface="Arial"/>
              </a:rPr>
              <a:t>Financial transactions are time sensitive and have greater needs than an FTP transfer or web traffic (HTTP).</a:t>
            </a:r>
            <a:endParaRPr lang="en-US" altLang="en-US" dirty="0">
              <a:cs typeface="Arial"/>
            </a:endParaRPr>
          </a:p>
          <a:p>
            <a:pPr marL="169545" indent="-169545"/>
            <a:r>
              <a:rPr lang="en-US" altLang="en-US" dirty="0" smtClean="0">
                <a:cs typeface="Arial"/>
              </a:rPr>
              <a:t>Packets are buffered at the router and three priority queues have been established: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High Priority Queue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Medium Priority Queue</a:t>
            </a:r>
          </a:p>
          <a:p>
            <a:pPr marL="358457" lvl="1" indent="-169545"/>
            <a:r>
              <a:rPr lang="en-US" altLang="en-US" dirty="0" smtClean="0">
                <a:cs typeface="Arial"/>
              </a:rPr>
              <a:t>Low Priority Queue</a:t>
            </a:r>
            <a:endParaRPr lang="en-US" altLang="en-US" dirty="0">
              <a:cs typeface="Arial"/>
            </a:endParaRPr>
          </a:p>
          <a:p>
            <a:pPr lvl="1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3" y="977156"/>
            <a:ext cx="5105930" cy="31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04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.3 </a:t>
            </a: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3903133" cy="757238"/>
          </a:xfrm>
        </p:spPr>
        <p:txBody>
          <a:bodyPr/>
          <a:lstStyle/>
          <a:p>
            <a:r>
              <a:rPr lang="en-US" sz="1600" dirty="0" smtClean="0"/>
              <a:t>Summary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Conclusion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/>
              <a:t>Explain the purpose and characteristics of QoS.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how networking devices implement QoS.</a:t>
            </a:r>
          </a:p>
        </p:txBody>
      </p:sp>
    </p:spTree>
    <p:extLst>
      <p:ext uri="{BB962C8B-B14F-4D97-AF65-F5344CB8AC3E}">
        <p14:creationId xmlns:p14="http://schemas.microsoft.com/office/powerpoint/2010/main" val="2165006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941943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delay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packet loss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playout delay buffer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 signal processor (DSP)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Cisco Visual Networking Index (VNI)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first-in, first-out (FIFO)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weighted fair queuing (WFQ)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class-based weighted fair queuing (CBWFQ)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 latency queuing (LLQ)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best-effort model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Integrated Services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IntServ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differentiated services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DiffServ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 Reservation Protocol (RSVP)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weighted random early detection (WRED)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congestion avoidance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Network Based Application Recognition (NBAR)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differentiated services code point (DSCP)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IEEE 802.1p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Tag Control Information (TCI) field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Priority (PRI) field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type of service (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field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Class field 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Precedence (IPP) field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</a:t>
            </a:r>
            <a:r>
              <a:rPr lang="en-US" sz="1400" dirty="0" smtClean="0">
                <a:latin typeface="Arial" charset="0"/>
              </a:rPr>
              <a:t>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 (Cont.)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7150"/>
              </p:ext>
            </p:extLst>
          </p:nvPr>
        </p:nvGraphicFramePr>
        <p:xfrm>
          <a:off x="152927" y="798944"/>
          <a:ext cx="8174317" cy="3747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5206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789111">
                  <a:extLst>
                    <a:ext uri="{9D8B030D-6E8A-4147-A177-3AD203B41FA5}">
                      <a16:colId xmlns:a16="http://schemas.microsoft.com/office/drawing/2014/main" val="2353496225"/>
                    </a:ext>
                  </a:extLst>
                </a:gridCol>
              </a:tblGrid>
              <a:tr h="3747656">
                <a:tc>
                  <a:txBody>
                    <a:bodyPr/>
                    <a:lstStyle/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best-effort (BE)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Expedited Forwarding (EF)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Assured Forwarding (AF)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shaping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traffic policing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058116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Prioritizing Traffic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355600"/>
            <a:ext cx="3706814" cy="4588934"/>
          </a:xfrm>
        </p:spPr>
        <p:txBody>
          <a:bodyPr/>
          <a:lstStyle/>
          <a:p>
            <a:pPr marL="169545" indent="-169545"/>
            <a:r>
              <a:rPr lang="en-US" altLang="en-US" dirty="0" err="1" smtClean="0"/>
              <a:t>QoS</a:t>
            </a:r>
            <a:r>
              <a:rPr lang="en-US" altLang="en-US" dirty="0" smtClean="0"/>
              <a:t> is an ever increasing requirement of networks today thanks to new applications available to users such as voice and live video transmissions which create higher expectations for quality delivery.</a:t>
            </a:r>
          </a:p>
          <a:p>
            <a:pPr marL="169545" indent="-169545"/>
            <a:r>
              <a:rPr lang="en-US" altLang="en-US" dirty="0" smtClean="0"/>
              <a:t>Congestion occurs when multiple communication lines aggregate onto a single device, such as a router, and then much of that data is placed on fewer outbound interfaces or onto a slower interface.</a:t>
            </a:r>
          </a:p>
          <a:p>
            <a:pPr marL="169545" indent="-169545"/>
            <a:r>
              <a:rPr lang="en-US" altLang="en-US" dirty="0" smtClean="0"/>
              <a:t>When the volume of traffic is greater than what can be transported across the network, devices queue, or hold, the packets in memory until resources become available to transmit them.</a:t>
            </a:r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42447"/>
            <a:ext cx="5122333" cy="32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26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Prioritizing Traffic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618066"/>
            <a:ext cx="3706814" cy="4326467"/>
          </a:xfrm>
        </p:spPr>
        <p:txBody>
          <a:bodyPr/>
          <a:lstStyle/>
          <a:p>
            <a:pPr marL="169545" indent="-169545"/>
            <a:r>
              <a:rPr lang="en-US" altLang="en-US" dirty="0"/>
              <a:t>Q</a:t>
            </a:r>
            <a:r>
              <a:rPr lang="en-US" altLang="en-US" dirty="0" smtClean="0"/>
              <a:t>ueuing packets causes delay because new packets cannot be transmitted until previous packets have been processed.</a:t>
            </a:r>
          </a:p>
          <a:p>
            <a:pPr marL="169545" indent="-169545"/>
            <a:r>
              <a:rPr lang="en-US" altLang="en-US" dirty="0" smtClean="0"/>
              <a:t>Packets will be dropped when memory fills up.</a:t>
            </a:r>
          </a:p>
          <a:p>
            <a:pPr marL="169545" indent="-169545"/>
            <a:r>
              <a:rPr lang="en-US" altLang="en-US" dirty="0" smtClean="0"/>
              <a:t>One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technique that can help with this problem is to classify data into multiple queues as shown in the figure to the left.</a:t>
            </a:r>
          </a:p>
          <a:p>
            <a:pPr marL="169545" indent="-169545"/>
            <a:r>
              <a:rPr lang="en-US" altLang="en-US" dirty="0" smtClean="0"/>
              <a:t>It is important to note that a device should implement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only when it is experiencing congestion.</a:t>
            </a:r>
          </a:p>
          <a:p>
            <a:pPr marL="169545" indent="-169545"/>
            <a:endParaRPr lang="en-US" altLang="en-US" dirty="0" smtClean="0"/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42447"/>
            <a:ext cx="5122333" cy="322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4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1" y="41275"/>
            <a:ext cx="6434667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Bandwidth, Congestion, Delay, and Jitter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84800" y="798513"/>
            <a:ext cx="3657600" cy="3993620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Network bandwidth is measured in the number of bits that can be transmitted in one second (bps).  </a:t>
            </a:r>
          </a:p>
          <a:p>
            <a:pPr marL="169545" indent="-169545"/>
            <a:r>
              <a:rPr lang="en-US" altLang="en-US" dirty="0" smtClean="0"/>
              <a:t>Network congestion causes delay.  An interface experiences congestion when it is presented with more traffic than it can handle.</a:t>
            </a:r>
          </a:p>
          <a:p>
            <a:pPr marL="169545" indent="-169545"/>
            <a:r>
              <a:rPr lang="en-US" altLang="en-US" dirty="0" smtClean="0"/>
              <a:t>Delay or latency refers to the time it takes for a packet to travel from the source to the destination.</a:t>
            </a:r>
          </a:p>
          <a:p>
            <a:pPr marL="358457" lvl="1" indent="-169545"/>
            <a:r>
              <a:rPr lang="en-US" altLang="en-US" dirty="0" smtClean="0"/>
              <a:t>Fixed delay</a:t>
            </a:r>
          </a:p>
          <a:p>
            <a:pPr marL="358457" lvl="1" indent="-169545"/>
            <a:r>
              <a:rPr lang="en-US" altLang="en-US" dirty="0" smtClean="0"/>
              <a:t>Variable delay</a:t>
            </a:r>
          </a:p>
          <a:p>
            <a:pPr marL="169545" indent="-169545"/>
            <a:r>
              <a:rPr lang="en-US" altLang="en-US" dirty="0" smtClean="0"/>
              <a:t>Jitter is the variation in delay of received packets.</a:t>
            </a:r>
          </a:p>
          <a:p>
            <a:pPr marL="169545" indent="-169545"/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3" y="798513"/>
            <a:ext cx="4946655" cy="2001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2" y="2799758"/>
            <a:ext cx="4946655" cy="18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45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Packet Loss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63178" y="228600"/>
            <a:ext cx="3928436" cy="47159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Without any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mechanisms in place, packets are processed in the order in which they are received.</a:t>
            </a:r>
          </a:p>
          <a:p>
            <a:pPr marL="358457" lvl="1" indent="-169545"/>
            <a:r>
              <a:rPr lang="en-US" altLang="en-US" dirty="0" smtClean="0"/>
              <a:t>When congestion occurs, network devices will drop packets.</a:t>
            </a:r>
          </a:p>
          <a:p>
            <a:pPr marL="358457" lvl="1" indent="-169545"/>
            <a:r>
              <a:rPr lang="en-US" altLang="en-US" dirty="0" smtClean="0"/>
              <a:t>This includes time-sensitive video and audio packets.</a:t>
            </a:r>
          </a:p>
          <a:p>
            <a:pPr marL="169545" indent="-169545"/>
            <a:r>
              <a:rPr lang="en-US" altLang="en-US" dirty="0" smtClean="0"/>
              <a:t>For example, when a router receives a digital audio stream for VoIP, it must compensate for the jitter that is encountered.  </a:t>
            </a:r>
          </a:p>
          <a:p>
            <a:pPr marL="358457" lvl="1" indent="-169545"/>
            <a:r>
              <a:rPr lang="en-US" altLang="en-US" dirty="0" smtClean="0"/>
              <a:t>The mechanism that handles this function is the playout delay buffer.  </a:t>
            </a:r>
          </a:p>
          <a:p>
            <a:pPr marL="358457" lvl="1" indent="-169545"/>
            <a:r>
              <a:rPr lang="en-US" altLang="en-US" dirty="0" smtClean="0"/>
              <a:t>The playout delay buffer must buffer these packets and then play them out in a steady stream.  </a:t>
            </a:r>
          </a:p>
          <a:p>
            <a:pPr marL="358457" lvl="1" indent="-169545"/>
            <a:r>
              <a:rPr lang="en-US" altLang="en-US" dirty="0" smtClean="0"/>
              <a:t>The digital packets are later converted back to an analog audio stream.  </a:t>
            </a:r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" y="800628"/>
            <a:ext cx="4636773" cy="36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932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275"/>
            <a:ext cx="5163178" cy="757238"/>
          </a:xfrm>
        </p:spPr>
        <p:txBody>
          <a:bodyPr/>
          <a:lstStyle/>
          <a:p>
            <a:r>
              <a:rPr lang="en-US" sz="1600" dirty="0" smtClean="0"/>
              <a:t>Network Transmission Quality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Packet Loss (Cont.)</a:t>
            </a:r>
            <a:endParaRPr lang="en-CA" altLang="en-US" dirty="0">
              <a:solidFill>
                <a:srgbClr val="367187"/>
              </a:solidFill>
              <a:cs typeface="Arial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0637" y="228600"/>
            <a:ext cx="4030977" cy="4715933"/>
          </a:xfrm>
        </p:spPr>
        <p:txBody>
          <a:bodyPr/>
          <a:lstStyle/>
          <a:p>
            <a:pPr marL="169545" indent="-169545"/>
            <a:r>
              <a:rPr lang="en-US" altLang="en-US" dirty="0" smtClean="0"/>
              <a:t>If the jitter is so large that it causes packets to be received out of the range of this buffer, the out-of-range packets are discarded and dropouts are heard in the audio.  </a:t>
            </a:r>
          </a:p>
          <a:p>
            <a:pPr marL="169545" indent="-169545"/>
            <a:r>
              <a:rPr lang="en-US" altLang="en-US" dirty="0" smtClean="0"/>
              <a:t>For losses as small as one packet, the digital signal processor (DSP) interpolates what it thinks the audio should be and no problem is audible to the user.</a:t>
            </a:r>
          </a:p>
          <a:p>
            <a:pPr marL="169545" indent="-169545"/>
            <a:r>
              <a:rPr lang="en-US" altLang="en-US" dirty="0" smtClean="0"/>
              <a:t>However, when jitter exceeds what the DSP can handle, audio problems are heard.</a:t>
            </a:r>
          </a:p>
          <a:p>
            <a:pPr marL="169545" indent="-169545"/>
            <a:r>
              <a:rPr lang="en-US" altLang="en-US" dirty="0" smtClean="0"/>
              <a:t>In a properly designed network, voice packet loss should be zero</a:t>
            </a:r>
          </a:p>
          <a:p>
            <a:pPr marL="169545" indent="-169545"/>
            <a:r>
              <a:rPr lang="en-US" altLang="en-US" dirty="0" smtClean="0"/>
              <a:t>Network engineers use </a:t>
            </a:r>
            <a:r>
              <a:rPr lang="en-US" altLang="en-US" dirty="0" err="1" smtClean="0"/>
              <a:t>QoS</a:t>
            </a:r>
            <a:r>
              <a:rPr lang="en-US" altLang="en-US" dirty="0" smtClean="0"/>
              <a:t> mechanisms to classify voice packets for zero packet loss.</a:t>
            </a:r>
            <a:endParaRPr lang="en-CA" altLang="en-US" dirty="0"/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  <a:p>
            <a:pPr lvl="1"/>
            <a:endParaRPr lang="en-CA" altLang="en-US" dirty="0"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1" y="901170"/>
            <a:ext cx="4958096" cy="33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30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5209</TotalTime>
  <Words>4578</Words>
  <Application>Microsoft Office PowerPoint</Application>
  <PresentationFormat>On-screen Show (16:9)</PresentationFormat>
  <Paragraphs>518</Paragraphs>
  <Slides>44</Slides>
  <Notes>43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6: Quality of Service</vt:lpstr>
      <vt:lpstr>Chapter 1 - Sections &amp; Objectives</vt:lpstr>
      <vt:lpstr>6.1 QoS Overview</vt:lpstr>
      <vt:lpstr>Network Transmission Quality Video Tutorial – The Purpose of QoS</vt:lpstr>
      <vt:lpstr>Network Transmission Quality Prioritizing Traffic</vt:lpstr>
      <vt:lpstr>Network Transmission Quality Prioritizing Traffic (Cont.)</vt:lpstr>
      <vt:lpstr>Network Transmission Quality Bandwidth, Congestion, Delay, and Jitter</vt:lpstr>
      <vt:lpstr>Network Transmission Quality Packet Loss</vt:lpstr>
      <vt:lpstr>Network Transmission Quality Packet Loss (Cont.)</vt:lpstr>
      <vt:lpstr>Traffic Characteristics Video Tutorial – Traffic Characteristics</vt:lpstr>
      <vt:lpstr>Traffic Characteristics Network Traffic Trends</vt:lpstr>
      <vt:lpstr>Traffic Characteristics Voice</vt:lpstr>
      <vt:lpstr>Traffic Characteristics Video</vt:lpstr>
      <vt:lpstr>Traffic Characteristics Data</vt:lpstr>
      <vt:lpstr>queuing Algorithms Video Tutorial – QoS Algorithms</vt:lpstr>
      <vt:lpstr>Queuing Algorithms Queuing Overview</vt:lpstr>
      <vt:lpstr>Queuing Algorithms First In First Out (FIFO)</vt:lpstr>
      <vt:lpstr>Queuing Algorithms Weighted Fair Queuing (WFQ)</vt:lpstr>
      <vt:lpstr>Queuing Algorithms Class-Based Weighted Fair Queuing (WFQ)</vt:lpstr>
      <vt:lpstr>Queuing Algorithms Low Latency Queuing (LLQ)</vt:lpstr>
      <vt:lpstr>6.2 QoS Mechanisms</vt:lpstr>
      <vt:lpstr>QoS Models Video Tutorial – QoS Models</vt:lpstr>
      <vt:lpstr>QoS Models Selecting an Appropriate QoS Policy Model</vt:lpstr>
      <vt:lpstr>QoS Models Best-Effort</vt:lpstr>
      <vt:lpstr>QoS Models Integrated Services</vt:lpstr>
      <vt:lpstr>QoS Models Integrated Services (Cont.)</vt:lpstr>
      <vt:lpstr>QoS Models Differentiated Services</vt:lpstr>
      <vt:lpstr>QoS Models Differentiated Services (Cont.)</vt:lpstr>
      <vt:lpstr>QoS Implementation Techniques Video Tutorial – QoS Implementation Techniques</vt:lpstr>
      <vt:lpstr>QoS Implementation Techniques Avoiding Packet Loss</vt:lpstr>
      <vt:lpstr>QoS Implementation Techniques QoS Tools</vt:lpstr>
      <vt:lpstr>QoS Implementation Techniques Classification and Marking</vt:lpstr>
      <vt:lpstr>QoS Implementation Techniques Marking at Layer 2</vt:lpstr>
      <vt:lpstr>QoS Implementation Techniques Marking at Layer 3</vt:lpstr>
      <vt:lpstr>QoS Implementation Techniques Marking at Layer 3 (Cont.)</vt:lpstr>
      <vt:lpstr>QoS Implementation Techniques Trust Boundaries</vt:lpstr>
      <vt:lpstr>QoS Implementation Techniques Congestion Avoidance</vt:lpstr>
      <vt:lpstr>QoS Implementation Techniques Congestion Avoidance (Cont.)</vt:lpstr>
      <vt:lpstr>QoS Implementation Techniques Shaping and Policing</vt:lpstr>
      <vt:lpstr>6.3 Summary</vt:lpstr>
      <vt:lpstr>Summary Conclusion</vt:lpstr>
      <vt:lpstr>Chapter 6 New Terms and Commands</vt:lpstr>
      <vt:lpstr>Chapter 6 New Terms and Commands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Access Control Lists</dc:title>
  <dc:creator>Torres,Frank A.</dc:creator>
  <cp:lastModifiedBy>Engineering</cp:lastModifiedBy>
  <cp:revision>537</cp:revision>
  <dcterms:modified xsi:type="dcterms:W3CDTF">2019-03-09T14:57:24Z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