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8.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9.xml" ContentType="application/vnd.openxmlformats-officedocument.presentationml.tags+xml"/>
  <Override PartName="/ppt/notesSlides/notesSlide63.xml" ContentType="application/vnd.openxmlformats-officedocument.presentationml.notesSlide+xml"/>
  <Override PartName="/ppt/tags/tag10.xml" ContentType="application/vnd.openxmlformats-officedocument.presentationml.tags+xml"/>
  <Override PartName="/ppt/notesSlides/notesSlide64.xml" ContentType="application/vnd.openxmlformats-officedocument.presentationml.notesSlide+xml"/>
  <Override PartName="/ppt/tags/tag11.xml" ContentType="application/vnd.openxmlformats-officedocument.presentationml.tags+xml"/>
  <Override PartName="/ppt/notesSlides/notesSlide65.xml" ContentType="application/vnd.openxmlformats-officedocument.presentationml.notesSlide+xml"/>
  <Override PartName="/ppt/tags/tag12.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8"/>
  </p:notesMasterIdLst>
  <p:sldIdLst>
    <p:sldId id="876" r:id="rId2"/>
    <p:sldId id="860" r:id="rId3"/>
    <p:sldId id="759" r:id="rId4"/>
    <p:sldId id="1108" r:id="rId5"/>
    <p:sldId id="1211" r:id="rId6"/>
    <p:sldId id="1212" r:id="rId7"/>
    <p:sldId id="1213" r:id="rId8"/>
    <p:sldId id="1214" r:id="rId9"/>
    <p:sldId id="1215" r:id="rId10"/>
    <p:sldId id="1216" r:id="rId11"/>
    <p:sldId id="1217" r:id="rId12"/>
    <p:sldId id="1218" r:id="rId13"/>
    <p:sldId id="1219" r:id="rId14"/>
    <p:sldId id="1220" r:id="rId15"/>
    <p:sldId id="1056" r:id="rId16"/>
    <p:sldId id="1187" r:id="rId17"/>
    <p:sldId id="1221" r:id="rId18"/>
    <p:sldId id="1222" r:id="rId19"/>
    <p:sldId id="1223" r:id="rId20"/>
    <p:sldId id="1224" r:id="rId21"/>
    <p:sldId id="1225" r:id="rId22"/>
    <p:sldId id="1226" r:id="rId23"/>
    <p:sldId id="1227" r:id="rId24"/>
    <p:sldId id="1229" r:id="rId25"/>
    <p:sldId id="1231" r:id="rId26"/>
    <p:sldId id="1233" r:id="rId27"/>
    <p:sldId id="1234" r:id="rId28"/>
    <p:sldId id="1103" r:id="rId29"/>
    <p:sldId id="1189" r:id="rId30"/>
    <p:sldId id="1235" r:id="rId31"/>
    <p:sldId id="1236" r:id="rId32"/>
    <p:sldId id="1237" r:id="rId33"/>
    <p:sldId id="1238" r:id="rId34"/>
    <p:sldId id="1239" r:id="rId35"/>
    <p:sldId id="1240" r:id="rId36"/>
    <p:sldId id="1241" r:id="rId37"/>
    <p:sldId id="1242" r:id="rId38"/>
    <p:sldId id="1244" r:id="rId39"/>
    <p:sldId id="1273" r:id="rId40"/>
    <p:sldId id="1247" r:id="rId41"/>
    <p:sldId id="1248" r:id="rId42"/>
    <p:sldId id="1249" r:id="rId43"/>
    <p:sldId id="1250" r:id="rId44"/>
    <p:sldId id="1252" r:id="rId45"/>
    <p:sldId id="1254" r:id="rId46"/>
    <p:sldId id="1255" r:id="rId47"/>
    <p:sldId id="1256" r:id="rId48"/>
    <p:sldId id="1257" r:id="rId49"/>
    <p:sldId id="1259" r:id="rId50"/>
    <p:sldId id="1261" r:id="rId51"/>
    <p:sldId id="1263" r:id="rId52"/>
    <p:sldId id="1104" r:id="rId53"/>
    <p:sldId id="1194" r:id="rId54"/>
    <p:sldId id="1269" r:id="rId55"/>
    <p:sldId id="1264" r:id="rId56"/>
    <p:sldId id="1270" r:id="rId57"/>
    <p:sldId id="1265" r:id="rId58"/>
    <p:sldId id="1271" r:id="rId59"/>
    <p:sldId id="1266" r:id="rId60"/>
    <p:sldId id="1267" r:id="rId61"/>
    <p:sldId id="957" r:id="rId62"/>
    <p:sldId id="1205" r:id="rId63"/>
    <p:sldId id="1138" r:id="rId64"/>
    <p:sldId id="1268" r:id="rId65"/>
    <p:sldId id="874" r:id="rId66"/>
    <p:sldId id="291" r:id="rId67"/>
  </p:sldIdLst>
  <p:sldSz cx="9144000" cy="5143500" type="screen16x9"/>
  <p:notesSz cx="6858000" cy="9144000"/>
  <p:custDataLst>
    <p:tags r:id="rId69"/>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06" autoAdjust="0"/>
    <p:restoredTop sz="86275" autoAdjust="0"/>
  </p:normalViewPr>
  <p:slideViewPr>
    <p:cSldViewPr snapToGrid="0" showGuides="1">
      <p:cViewPr varScale="1">
        <p:scale>
          <a:sx n="232" d="100"/>
          <a:sy n="232" d="100"/>
        </p:scale>
        <p:origin x="1181" y="139"/>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5/16/2020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Cisco Networking Academy Program</a:t>
            </a:r>
          </a:p>
          <a:p>
            <a:pPr>
              <a:spcBef>
                <a:spcPts val="0"/>
              </a:spcBef>
            </a:pPr>
            <a:r>
              <a:rPr lang="en-US" dirty="0">
                <a:solidFill>
                  <a:schemeClr val="accent5">
                    <a:lumMod val="40000"/>
                    <a:lumOff val="60000"/>
                  </a:schemeClr>
                </a:solidFill>
              </a:rPr>
              <a:t>Switching, Routing, and Wireless Essentials v7.0 (SRWE)</a:t>
            </a:r>
          </a:p>
          <a:p>
            <a:pPr>
              <a:buFontTx/>
              <a:buNone/>
            </a:pPr>
            <a:r>
              <a:rPr lang="en-US" b="0" dirty="0"/>
              <a:t>Module 13: WLAN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13.1.7 - </a:t>
            </a:r>
            <a:r>
              <a:rPr lang="en-US" sz="1200" dirty="0"/>
              <a:t>NAT for IPv4</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88924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13.1.8 - </a:t>
            </a:r>
            <a:r>
              <a:rPr lang="en-US" sz="1200" dirty="0"/>
              <a:t>Quality of Service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55838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13.1.9 – Port Forwarding</a:t>
            </a:r>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101986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13.1.10 – </a:t>
            </a:r>
            <a:r>
              <a:rPr lang="en-US" sz="1200" dirty="0"/>
              <a:t>Packet Tracer – Configure a Wireless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118926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13.1.11 - </a:t>
            </a:r>
            <a:r>
              <a:rPr lang="en-US" sz="1200" dirty="0"/>
              <a:t>Lab – Configure a Wireless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3646007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3963291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13.2.1 – Video – Configure a Basic WLAN on the WLC</a:t>
            </a:r>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2949022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13.2.2 – WLC Topology</a:t>
            </a:r>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356171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13.2.3 – Log in to the WLC</a:t>
            </a:r>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4051131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13.2.4 – </a:t>
            </a:r>
            <a:r>
              <a:rPr lang="en-US" sz="1200" dirty="0"/>
              <a:t>View AP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60256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GB" dirty="0"/>
              <a:t>13.0 – Introduction</a:t>
            </a:r>
          </a:p>
          <a:p>
            <a:pPr>
              <a:buFontTx/>
              <a:buNone/>
            </a:pPr>
            <a:r>
              <a:rPr lang="en-GB" dirty="0"/>
              <a:t>13.0.2 – What will I learn to do in this module?</a:t>
            </a:r>
          </a:p>
        </p:txBody>
      </p:sp>
    </p:spTree>
    <p:extLst>
      <p:ext uri="{BB962C8B-B14F-4D97-AF65-F5344CB8AC3E}">
        <p14:creationId xmlns:p14="http://schemas.microsoft.com/office/powerpoint/2010/main" val="173444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13.2.5 - </a:t>
            </a:r>
            <a:r>
              <a:rPr lang="en-US" sz="1200" dirty="0"/>
              <a:t>Advanced Settings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2426837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3866189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2042241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2773290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397952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3475039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803978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13.2.7 - </a:t>
            </a:r>
            <a:r>
              <a:rPr lang="en-US" sz="1200" dirty="0"/>
              <a:t>Packet Tracer – Configure a Basic WLAN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1928115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1200435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13.3.1 - </a:t>
            </a:r>
            <a:r>
              <a:rPr lang="en-US" sz="1200" dirty="0"/>
              <a:t>Video – Define an SNMP and RADIUS Server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36563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13.3.2 - </a:t>
            </a:r>
            <a:r>
              <a:rPr lang="en-US" sz="1200" dirty="0"/>
              <a:t>SNMP and RADIUS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3902524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13.3.3 - </a:t>
            </a:r>
            <a:r>
              <a:rPr lang="en-US" sz="1200" dirty="0"/>
              <a:t>Configure SNMP Server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3074247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13.3.4 - </a:t>
            </a:r>
            <a:r>
              <a:rPr lang="en-US" sz="1200" dirty="0"/>
              <a:t>Configure RADIUS Server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2607187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13.3.4 - </a:t>
            </a:r>
            <a:r>
              <a:rPr lang="en-US" sz="1200" dirty="0"/>
              <a:t>Configure RADIUS Server Information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1929701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13.3.5 - </a:t>
            </a:r>
            <a:r>
              <a:rPr lang="en-US" sz="1200" dirty="0"/>
              <a:t>Video – Configure a VLAN for a New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737655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13.3.6 –Topology with VLAN 5 Addressing</a:t>
            </a:r>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2161010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2555416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1245998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125054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375786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 – Video – Configure a Wireless Network</a:t>
            </a:r>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751550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1173118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13.3.8 - </a:t>
            </a:r>
            <a:r>
              <a:rPr lang="en-US" sz="1200" dirty="0"/>
              <a:t>Video – Configure DHCP for the New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3482700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3816830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4220289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245928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3986020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13.3.10 - </a:t>
            </a:r>
            <a:r>
              <a:rPr lang="en-US" sz="1200" dirty="0"/>
              <a:t>Video – Configure a WPA2 Enterprise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2924914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25489637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1431286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339394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13.1.2 - </a:t>
            </a:r>
            <a:r>
              <a:rPr lang="en-US" sz="1200" dirty="0"/>
              <a:t>The Wireless Router</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1406720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408083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13.3.12 - </a:t>
            </a:r>
            <a:r>
              <a:rPr lang="en-US" sz="1200" dirty="0"/>
              <a:t>Packet Tracer – Configure a WPA2 Enterprise WLAN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2666504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2668384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13.4.1 – Troubleshooting Approaches</a:t>
            </a:r>
          </a:p>
        </p:txBody>
      </p:sp>
      <p:sp>
        <p:nvSpPr>
          <p:cNvPr id="4" name="Slide Number Placeholder 3"/>
          <p:cNvSpPr>
            <a:spLocks noGrp="1"/>
          </p:cNvSpPr>
          <p:nvPr>
            <p:ph type="sldNum" sz="quarter" idx="5"/>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3463350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13.4.1 – Troubleshooting Approaches (Cont.)</a:t>
            </a:r>
          </a:p>
        </p:txBody>
      </p:sp>
      <p:sp>
        <p:nvSpPr>
          <p:cNvPr id="4" name="Slide Number Placeholder 3"/>
          <p:cNvSpPr>
            <a:spLocks noGrp="1"/>
          </p:cNvSpPr>
          <p:nvPr>
            <p:ph type="sldNum" sz="quarter" idx="5"/>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3676759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13.4.2 – </a:t>
            </a:r>
            <a:r>
              <a:rPr lang="en-US" sz="1200" dirty="0"/>
              <a:t>Wireless Client Not Connecting</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12878498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13.4.2 – </a:t>
            </a:r>
            <a:r>
              <a:rPr lang="en-US" sz="1200" dirty="0"/>
              <a:t>Wireless Client Not Connecting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56</a:t>
            </a:fld>
            <a:endParaRPr lang="en-US" dirty="0"/>
          </a:p>
        </p:txBody>
      </p:sp>
    </p:spTree>
    <p:extLst>
      <p:ext uri="{BB962C8B-B14F-4D97-AF65-F5344CB8AC3E}">
        <p14:creationId xmlns:p14="http://schemas.microsoft.com/office/powerpoint/2010/main" val="3856189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13.4.3 – </a:t>
            </a:r>
            <a:r>
              <a:rPr lang="en-US" sz="1200" dirty="0"/>
              <a:t>Troubleshooting When the Network Is Slow</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57</a:t>
            </a:fld>
            <a:endParaRPr lang="en-US" dirty="0"/>
          </a:p>
        </p:txBody>
      </p:sp>
    </p:spTree>
    <p:extLst>
      <p:ext uri="{BB962C8B-B14F-4D97-AF65-F5344CB8AC3E}">
        <p14:creationId xmlns:p14="http://schemas.microsoft.com/office/powerpoint/2010/main" val="2293953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13.4.3 – </a:t>
            </a:r>
            <a:r>
              <a:rPr lang="en-US" sz="1200" dirty="0"/>
              <a:t>Troubleshooting When the Network Is Slow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58</a:t>
            </a:fld>
            <a:endParaRPr lang="en-US" dirty="0"/>
          </a:p>
        </p:txBody>
      </p:sp>
    </p:spTree>
    <p:extLst>
      <p:ext uri="{BB962C8B-B14F-4D97-AF65-F5344CB8AC3E}">
        <p14:creationId xmlns:p14="http://schemas.microsoft.com/office/powerpoint/2010/main" val="1719143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13.4.4 – </a:t>
            </a:r>
            <a:r>
              <a:rPr lang="en-US" sz="1200" dirty="0"/>
              <a:t>Updating Firmware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59</a:t>
            </a:fld>
            <a:endParaRPr lang="en-US" dirty="0"/>
          </a:p>
        </p:txBody>
      </p:sp>
    </p:spTree>
    <p:extLst>
      <p:ext uri="{BB962C8B-B14F-4D97-AF65-F5344CB8AC3E}">
        <p14:creationId xmlns:p14="http://schemas.microsoft.com/office/powerpoint/2010/main" val="3687207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13.1.3 – Log in to the Wireless Router</a:t>
            </a:r>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2202398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13.4.5 - </a:t>
            </a:r>
            <a:r>
              <a:rPr lang="en-US" sz="1200" dirty="0"/>
              <a:t>Packet Tracer – Troubleshoot WLAN Issues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2566326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13.5 – Module Practice and Summary</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61</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13.5 – Module Practice and Summary</a:t>
            </a:r>
          </a:p>
          <a:p>
            <a:r>
              <a:rPr lang="en-US" dirty="0"/>
              <a:t>13.5.1 - </a:t>
            </a:r>
            <a:r>
              <a:rPr lang="en-US" sz="1200" dirty="0"/>
              <a:t>Packet Tracer – WLAN Configuration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62</a:t>
            </a:fld>
            <a:endParaRPr lang="en-US" dirty="0"/>
          </a:p>
        </p:txBody>
      </p:sp>
    </p:spTree>
    <p:extLst>
      <p:ext uri="{BB962C8B-B14F-4D97-AF65-F5344CB8AC3E}">
        <p14:creationId xmlns:p14="http://schemas.microsoft.com/office/powerpoint/2010/main" val="12601964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63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13 – WLAN Configuration</a:t>
            </a:r>
          </a:p>
          <a:p>
            <a:r>
              <a:rPr lang="en-US" dirty="0"/>
              <a:t>13.5 – Module Practice and Summary</a:t>
            </a:r>
          </a:p>
          <a:p>
            <a:r>
              <a:rPr lang="en-US" dirty="0"/>
              <a:t>13.5.2 – What Did I Learn In This Module?</a:t>
            </a:r>
          </a:p>
        </p:txBody>
      </p:sp>
    </p:spTree>
    <p:extLst>
      <p:ext uri="{BB962C8B-B14F-4D97-AF65-F5344CB8AC3E}">
        <p14:creationId xmlns:p14="http://schemas.microsoft.com/office/powerpoint/2010/main" val="2527915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64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13 – WLAN Configuration</a:t>
            </a:r>
          </a:p>
          <a:p>
            <a:r>
              <a:rPr lang="en-US" dirty="0"/>
              <a:t>13.5 – Module Practice and Summary</a:t>
            </a:r>
          </a:p>
          <a:p>
            <a:r>
              <a:rPr lang="en-US" dirty="0"/>
              <a:t>13.5.2 – What Did I Learn In This Module? (Cont.)</a:t>
            </a:r>
          </a:p>
          <a:p>
            <a:r>
              <a:rPr lang="en-US" dirty="0"/>
              <a:t>13.5.3 – Module Quiz – WLAN Configuration</a:t>
            </a:r>
          </a:p>
        </p:txBody>
      </p:sp>
    </p:spTree>
    <p:extLst>
      <p:ext uri="{BB962C8B-B14F-4D97-AF65-F5344CB8AC3E}">
        <p14:creationId xmlns:p14="http://schemas.microsoft.com/office/powerpoint/2010/main" val="10616335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65</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246742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66</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13.1.4 - </a:t>
            </a:r>
            <a:r>
              <a:rPr lang="en-US" sz="1200" dirty="0"/>
              <a:t>Basic Network Setup</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237848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13.1.5 - </a:t>
            </a:r>
            <a:r>
              <a:rPr lang="en-US" sz="1200" dirty="0"/>
              <a:t>Basic Wireless Setup</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131607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13.1.6 - </a:t>
            </a:r>
            <a:r>
              <a:rPr lang="en-US" sz="1200" dirty="0"/>
              <a:t>Configure a Wireless Mesh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1582235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13: WLAN Configuration</a:t>
            </a:r>
          </a:p>
        </p:txBody>
      </p:sp>
      <p:sp>
        <p:nvSpPr>
          <p:cNvPr id="7" name="Subtitle 6"/>
          <p:cNvSpPr>
            <a:spLocks noGrp="1"/>
          </p:cNvSpPr>
          <p:nvPr>
            <p:ph type="subTitle" idx="1"/>
          </p:nvPr>
        </p:nvSpPr>
        <p:spPr>
          <a:xfrm>
            <a:off x="469497" y="3809526"/>
            <a:ext cx="2368954" cy="902174"/>
          </a:xfrm>
        </p:spPr>
        <p:txBody>
          <a:bodyPr/>
          <a:lstStyle/>
          <a:p>
            <a:pPr>
              <a:spcBef>
                <a:spcPts val="0"/>
              </a:spcBef>
            </a:pPr>
            <a:r>
              <a:rPr lang="en-US" dirty="0">
                <a:solidFill>
                  <a:schemeClr val="accent5">
                    <a:lumMod val="40000"/>
                    <a:lumOff val="60000"/>
                  </a:schemeClr>
                </a:solidFill>
              </a:rPr>
              <a:t>Switching, Routing, and Wireless Essentials v7.0</a:t>
            </a:r>
          </a:p>
          <a:p>
            <a:pPr>
              <a:spcBef>
                <a:spcPts val="0"/>
              </a:spcBef>
            </a:pPr>
            <a:r>
              <a:rPr lang="en-US" dirty="0">
                <a:solidFill>
                  <a:schemeClr val="accent5">
                    <a:lumMod val="40000"/>
                    <a:lumOff val="60000"/>
                  </a:schemeClr>
                </a:solidFill>
              </a:rPr>
              <a:t>(SRWE)</a:t>
            </a:r>
          </a:p>
          <a:p>
            <a:endParaRPr lang="en-US" dirty="0"/>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NAT for IPv4</a:t>
            </a:r>
          </a:p>
        </p:txBody>
      </p:sp>
      <p:sp>
        <p:nvSpPr>
          <p:cNvPr id="4" name="Content Placeholder 3">
            <a:extLst>
              <a:ext uri="{FF2B5EF4-FFF2-40B4-BE49-F238E27FC236}">
                <a16:creationId xmlns:a16="http://schemas.microsoft.com/office/drawing/2014/main" id="{F3EE6C6B-0A8B-4195-A5E0-2C1D3CADA94A}"/>
              </a:ext>
            </a:extLst>
          </p:cNvPr>
          <p:cNvSpPr>
            <a:spLocks noGrp="1"/>
          </p:cNvSpPr>
          <p:nvPr>
            <p:ph idx="1"/>
          </p:nvPr>
        </p:nvSpPr>
        <p:spPr>
          <a:xfrm>
            <a:off x="312883" y="731837"/>
            <a:ext cx="4900420" cy="3689897"/>
          </a:xfrm>
        </p:spPr>
        <p:txBody>
          <a:bodyPr/>
          <a:lstStyle/>
          <a:p>
            <a:pPr marL="0" indent="0" algn="l"/>
            <a:r>
              <a:rPr lang="en-US" sz="1600" dirty="0">
                <a:solidFill>
                  <a:srgbClr val="000000"/>
                </a:solidFill>
              </a:rPr>
              <a:t>Typically, the wireless router is assigned a publicly routable address by the ISP and uses a private network address for addressing on the LAN.</a:t>
            </a:r>
          </a:p>
          <a:p>
            <a:pPr marL="171450" indent="-171450" algn="l">
              <a:buFont typeface="Arial" panose="020B0604020202020204" pitchFamily="34" charset="0"/>
              <a:buChar char="•"/>
            </a:pPr>
            <a:r>
              <a:rPr lang="en-US" sz="1400" dirty="0">
                <a:solidFill>
                  <a:srgbClr val="000000"/>
                </a:solidFill>
              </a:rPr>
              <a:t>To allow hosts on the LAN to communicate with the outside world, the router will use a process called Network Address Translation (NAT). </a:t>
            </a:r>
          </a:p>
          <a:p>
            <a:pPr marL="171450" indent="-171450" algn="l">
              <a:buFont typeface="Arial" panose="020B0604020202020204" pitchFamily="34" charset="0"/>
              <a:buChar char="•"/>
            </a:pPr>
            <a:r>
              <a:rPr lang="en-US" sz="1400" dirty="0">
                <a:solidFill>
                  <a:srgbClr val="000000"/>
                </a:solidFill>
              </a:rPr>
              <a:t>NAT translates a private (local) source IPv4 address to a public (global) address (the process is reversed for incoming packets). </a:t>
            </a:r>
          </a:p>
          <a:p>
            <a:pPr marL="171450" indent="-171450" algn="l">
              <a:buFont typeface="Arial" panose="020B0604020202020204" pitchFamily="34" charset="0"/>
              <a:buChar char="•"/>
            </a:pPr>
            <a:r>
              <a:rPr lang="en-US" sz="1400" dirty="0">
                <a:solidFill>
                  <a:srgbClr val="000000"/>
                </a:solidFill>
              </a:rPr>
              <a:t>NAT makes sharing one public IPv4 address possible by tracking the source port numbers for every session established by a device. </a:t>
            </a:r>
          </a:p>
          <a:p>
            <a:pPr marL="171450" indent="-171450" algn="l">
              <a:buFont typeface="Arial" panose="020B0604020202020204" pitchFamily="34" charset="0"/>
              <a:buChar char="•"/>
            </a:pPr>
            <a:r>
              <a:rPr lang="en-US" sz="1400" dirty="0">
                <a:solidFill>
                  <a:srgbClr val="000000"/>
                </a:solidFill>
              </a:rPr>
              <a:t>If your ISP has IPv6 enabled, you will see a unique IPv6 address for each device.</a:t>
            </a:r>
          </a:p>
          <a:p>
            <a:pPr marL="171450" indent="-171450" algn="l">
              <a:buFont typeface="Arial" panose="020B0604020202020204" pitchFamily="34" charset="0"/>
              <a:buChar char="•"/>
            </a:pPr>
            <a:endParaRPr lang="en-US" sz="1600" dirty="0">
              <a:solidFill>
                <a:srgbClr val="000000"/>
              </a:solidFill>
            </a:endParaRPr>
          </a:p>
        </p:txBody>
      </p:sp>
      <p:pic>
        <p:nvPicPr>
          <p:cNvPr id="7" name="Picture 6">
            <a:extLst>
              <a:ext uri="{FF2B5EF4-FFF2-40B4-BE49-F238E27FC236}">
                <a16:creationId xmlns:a16="http://schemas.microsoft.com/office/drawing/2014/main" id="{A3194B37-7A77-454D-8366-514171329894}"/>
              </a:ext>
            </a:extLst>
          </p:cNvPr>
          <p:cNvPicPr>
            <a:picLocks noChangeAspect="1"/>
          </p:cNvPicPr>
          <p:nvPr/>
        </p:nvPicPr>
        <p:blipFill>
          <a:blip r:embed="rId3"/>
          <a:stretch>
            <a:fillRect/>
          </a:stretch>
        </p:blipFill>
        <p:spPr>
          <a:xfrm>
            <a:off x="5375083" y="1273269"/>
            <a:ext cx="3456034" cy="2607033"/>
          </a:xfrm>
          <a:prstGeom prst="rect">
            <a:avLst/>
          </a:prstGeom>
        </p:spPr>
      </p:pic>
    </p:spTree>
    <p:extLst>
      <p:ext uri="{BB962C8B-B14F-4D97-AF65-F5344CB8AC3E}">
        <p14:creationId xmlns:p14="http://schemas.microsoft.com/office/powerpoint/2010/main" val="171580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Quality of Service</a:t>
            </a:r>
          </a:p>
        </p:txBody>
      </p:sp>
      <p:sp>
        <p:nvSpPr>
          <p:cNvPr id="5" name="Content Placeholder 4">
            <a:extLst>
              <a:ext uri="{FF2B5EF4-FFF2-40B4-BE49-F238E27FC236}">
                <a16:creationId xmlns:a16="http://schemas.microsoft.com/office/drawing/2014/main" id="{92133746-CB4B-46ED-8442-D94560F00AC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Many wireless routers have an option for configuring Quality of Service (QoS). </a:t>
            </a:r>
          </a:p>
          <a:p>
            <a:pPr marL="285750" indent="-285750" algn="l">
              <a:buFont typeface="Arial" panose="020B0604020202020204" pitchFamily="34" charset="0"/>
              <a:buChar char="•"/>
            </a:pPr>
            <a:r>
              <a:rPr lang="en-US" sz="1400" dirty="0">
                <a:solidFill>
                  <a:srgbClr val="000000"/>
                </a:solidFill>
              </a:rPr>
              <a:t>By configuring QoS, you can guarantee that certain traffic types, such as voice and video, are prioritized over traffic that is not as time-sensitive, such as email and web browsing. </a:t>
            </a:r>
          </a:p>
          <a:p>
            <a:pPr marL="285750" indent="-285750" algn="l">
              <a:buFont typeface="Arial" panose="020B0604020202020204" pitchFamily="34" charset="0"/>
              <a:buChar char="•"/>
            </a:pPr>
            <a:r>
              <a:rPr lang="en-US" sz="1400" dirty="0">
                <a:solidFill>
                  <a:srgbClr val="000000"/>
                </a:solidFill>
              </a:rPr>
              <a:t>On some wireless routers, traffic can also be prioritized on specific ports.</a:t>
            </a:r>
          </a:p>
        </p:txBody>
      </p:sp>
      <p:pic>
        <p:nvPicPr>
          <p:cNvPr id="2" name="Picture 1">
            <a:extLst>
              <a:ext uri="{FF2B5EF4-FFF2-40B4-BE49-F238E27FC236}">
                <a16:creationId xmlns:a16="http://schemas.microsoft.com/office/drawing/2014/main" id="{14D34F0B-6AA6-4CB8-9CF3-4FA353A8AE90}"/>
              </a:ext>
            </a:extLst>
          </p:cNvPr>
          <p:cNvPicPr>
            <a:picLocks noChangeAspect="1"/>
          </p:cNvPicPr>
          <p:nvPr/>
        </p:nvPicPr>
        <p:blipFill>
          <a:blip r:embed="rId3"/>
          <a:stretch>
            <a:fillRect/>
          </a:stretch>
        </p:blipFill>
        <p:spPr>
          <a:xfrm>
            <a:off x="2644676" y="2049915"/>
            <a:ext cx="3854648" cy="2165461"/>
          </a:xfrm>
          <a:prstGeom prst="rect">
            <a:avLst/>
          </a:prstGeom>
        </p:spPr>
      </p:pic>
    </p:spTree>
    <p:extLst>
      <p:ext uri="{BB962C8B-B14F-4D97-AF65-F5344CB8AC3E}">
        <p14:creationId xmlns:p14="http://schemas.microsoft.com/office/powerpoint/2010/main" val="36435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Port Forwarding</a:t>
            </a:r>
          </a:p>
        </p:txBody>
      </p:sp>
      <p:sp>
        <p:nvSpPr>
          <p:cNvPr id="4" name="Content Placeholder 3">
            <a:extLst>
              <a:ext uri="{FF2B5EF4-FFF2-40B4-BE49-F238E27FC236}">
                <a16:creationId xmlns:a16="http://schemas.microsoft.com/office/drawing/2014/main" id="{93CDE018-D867-4E28-ACA0-CE828C6F948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Wireless routers typically block TCP and UDP ports to prevent unauthorized access in and out of a LAN. </a:t>
            </a:r>
          </a:p>
          <a:p>
            <a:pPr marL="285750" indent="-285750" algn="l">
              <a:buFont typeface="Arial" panose="020B0604020202020204" pitchFamily="34" charset="0"/>
              <a:buChar char="•"/>
            </a:pPr>
            <a:r>
              <a:rPr lang="en-US" sz="1400" dirty="0">
                <a:solidFill>
                  <a:srgbClr val="000000"/>
                </a:solidFill>
              </a:rPr>
              <a:t>However, there are situations when specific ports must be opened so that certain programs and applications can communicate with devices on different networks. </a:t>
            </a:r>
          </a:p>
          <a:p>
            <a:pPr marL="285750" indent="-285750" algn="l">
              <a:buFont typeface="Arial" panose="020B0604020202020204" pitchFamily="34" charset="0"/>
              <a:buChar char="•"/>
            </a:pPr>
            <a:r>
              <a:rPr lang="en-US" sz="1400" dirty="0">
                <a:solidFill>
                  <a:srgbClr val="000000"/>
                </a:solidFill>
              </a:rPr>
              <a:t>Port forwarding is a rule-based method of directing traffic between devices on separate networks.</a:t>
            </a:r>
          </a:p>
          <a:p>
            <a:pPr marL="285750" indent="-285750" algn="l">
              <a:buFont typeface="Arial" panose="020B0604020202020204" pitchFamily="34" charset="0"/>
              <a:buChar char="•"/>
            </a:pPr>
            <a:r>
              <a:rPr lang="en-US" sz="1400" dirty="0">
                <a:solidFill>
                  <a:srgbClr val="000000"/>
                </a:solidFill>
              </a:rPr>
              <a:t>Port triggering allows the router to temporarily forward data through inbound ports to a specific device. </a:t>
            </a:r>
          </a:p>
          <a:p>
            <a:pPr marL="285750" indent="-285750" algn="l">
              <a:buFont typeface="Arial" panose="020B0604020202020204" pitchFamily="34" charset="0"/>
              <a:buChar char="•"/>
            </a:pPr>
            <a:r>
              <a:rPr lang="en-US" sz="1400" dirty="0">
                <a:solidFill>
                  <a:srgbClr val="000000"/>
                </a:solidFill>
              </a:rPr>
              <a:t>You can use port triggering to forward data to a computer only when a designated port range is used to make an outbound request. </a:t>
            </a:r>
          </a:p>
        </p:txBody>
      </p:sp>
    </p:spTree>
    <p:extLst>
      <p:ext uri="{BB962C8B-B14F-4D97-AF65-F5344CB8AC3E}">
        <p14:creationId xmlns:p14="http://schemas.microsoft.com/office/powerpoint/2010/main" val="26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Packet Tracer – Configure a Wireless Network</a:t>
            </a:r>
          </a:p>
        </p:txBody>
      </p:sp>
      <p:sp>
        <p:nvSpPr>
          <p:cNvPr id="5" name="Content Placeholder 4">
            <a:extLst>
              <a:ext uri="{FF2B5EF4-FFF2-40B4-BE49-F238E27FC236}">
                <a16:creationId xmlns:a16="http://schemas.microsoft.com/office/drawing/2014/main" id="{4BFE5AAA-7BEE-4288-B562-D542C16B6AC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activity, you will complete the following objectives:</a:t>
            </a:r>
          </a:p>
          <a:p>
            <a:pPr marL="285750" indent="-285750" algn="l">
              <a:buFont typeface="Arial" panose="020B0604020202020204" pitchFamily="34" charset="0"/>
              <a:buChar char="•"/>
            </a:pPr>
            <a:r>
              <a:rPr lang="en-US" sz="1400" dirty="0">
                <a:solidFill>
                  <a:srgbClr val="000000"/>
                </a:solidFill>
              </a:rPr>
              <a:t>Connect to a wireless router</a:t>
            </a:r>
          </a:p>
          <a:p>
            <a:pPr marL="285750" indent="-285750" algn="l">
              <a:buFont typeface="Arial" panose="020B0604020202020204" pitchFamily="34" charset="0"/>
              <a:buChar char="•"/>
            </a:pPr>
            <a:r>
              <a:rPr lang="en-US" sz="1400" dirty="0">
                <a:solidFill>
                  <a:srgbClr val="000000"/>
                </a:solidFill>
              </a:rPr>
              <a:t>Configure the wireless router</a:t>
            </a:r>
          </a:p>
          <a:p>
            <a:pPr marL="285750" indent="-285750" algn="l">
              <a:buFont typeface="Arial" panose="020B0604020202020204" pitchFamily="34" charset="0"/>
              <a:buChar char="•"/>
            </a:pPr>
            <a:r>
              <a:rPr lang="en-US" sz="1400" dirty="0">
                <a:solidFill>
                  <a:srgbClr val="000000"/>
                </a:solidFill>
              </a:rPr>
              <a:t>Connect a wired device to the wireless router</a:t>
            </a:r>
          </a:p>
          <a:p>
            <a:pPr marL="285750" indent="-285750" algn="l">
              <a:buFont typeface="Arial" panose="020B0604020202020204" pitchFamily="34" charset="0"/>
              <a:buChar char="•"/>
            </a:pPr>
            <a:r>
              <a:rPr lang="en-US" sz="1400" dirty="0">
                <a:solidFill>
                  <a:srgbClr val="000000"/>
                </a:solidFill>
              </a:rPr>
              <a:t>Connect a wireless device to the wireless router</a:t>
            </a:r>
          </a:p>
          <a:p>
            <a:pPr marL="285750" indent="-285750" algn="l">
              <a:buFont typeface="Arial" panose="020B0604020202020204" pitchFamily="34" charset="0"/>
              <a:buChar char="•"/>
            </a:pPr>
            <a:r>
              <a:rPr lang="en-US" sz="1400" dirty="0">
                <a:solidFill>
                  <a:srgbClr val="000000"/>
                </a:solidFill>
              </a:rPr>
              <a:t>Add an AP to the network to extend wireless coverage</a:t>
            </a:r>
          </a:p>
          <a:p>
            <a:pPr marL="285750" indent="-285750" algn="l">
              <a:buFont typeface="Arial" panose="020B0604020202020204" pitchFamily="34" charset="0"/>
              <a:buChar char="•"/>
            </a:pPr>
            <a:r>
              <a:rPr lang="en-US" sz="1400" dirty="0">
                <a:solidFill>
                  <a:srgbClr val="000000"/>
                </a:solidFill>
              </a:rPr>
              <a:t>Update default router settings</a:t>
            </a:r>
          </a:p>
        </p:txBody>
      </p:sp>
    </p:spTree>
    <p:extLst>
      <p:ext uri="{BB962C8B-B14F-4D97-AF65-F5344CB8AC3E}">
        <p14:creationId xmlns:p14="http://schemas.microsoft.com/office/powerpoint/2010/main" val="36656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Lab – Configure a Wireless Network</a:t>
            </a:r>
          </a:p>
        </p:txBody>
      </p:sp>
      <p:sp>
        <p:nvSpPr>
          <p:cNvPr id="5" name="Content Placeholder 4">
            <a:extLst>
              <a:ext uri="{FF2B5EF4-FFF2-40B4-BE49-F238E27FC236}">
                <a16:creationId xmlns:a16="http://schemas.microsoft.com/office/drawing/2014/main" id="{4BFE5AAA-7BEE-4288-B562-D542C16B6AC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lab, you will configure basic settings on a wireless router and connect a PC to router wirelessly.</a:t>
            </a:r>
          </a:p>
        </p:txBody>
      </p:sp>
    </p:spTree>
    <p:extLst>
      <p:ext uri="{BB962C8B-B14F-4D97-AF65-F5344CB8AC3E}">
        <p14:creationId xmlns:p14="http://schemas.microsoft.com/office/powerpoint/2010/main" val="406449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848344" cy="929640"/>
          </a:xfrm>
        </p:spPr>
        <p:txBody>
          <a:bodyPr/>
          <a:lstStyle/>
          <a:p>
            <a:r>
              <a:rPr lang="en-US" dirty="0">
                <a:solidFill>
                  <a:schemeClr val="accent5">
                    <a:lumMod val="40000"/>
                    <a:lumOff val="60000"/>
                  </a:schemeClr>
                </a:solidFill>
              </a:rPr>
              <a:t>13.2 Configure a Basic WLAN on the WLC</a:t>
            </a:r>
          </a:p>
        </p:txBody>
      </p:sp>
    </p:spTree>
    <p:custDataLst>
      <p:tags r:id="rId1"/>
    </p:custDataLst>
    <p:extLst>
      <p:ext uri="{BB962C8B-B14F-4D97-AF65-F5344CB8AC3E}">
        <p14:creationId xmlns:p14="http://schemas.microsoft.com/office/powerpoint/2010/main" val="161935958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Video – Configure a Basic WLAN on the WLC</a:t>
            </a:r>
          </a:p>
        </p:txBody>
      </p:sp>
      <p:sp>
        <p:nvSpPr>
          <p:cNvPr id="4" name="Content Placeholder 3">
            <a:extLst>
              <a:ext uri="{FF2B5EF4-FFF2-40B4-BE49-F238E27FC236}">
                <a16:creationId xmlns:a16="http://schemas.microsoft.com/office/drawing/2014/main" id="{6D91A3C2-4B53-4E46-BC1E-362B6A603448}"/>
              </a:ext>
            </a:extLst>
          </p:cNvPr>
          <p:cNvSpPr>
            <a:spLocks noGrp="1"/>
          </p:cNvSpPr>
          <p:nvPr>
            <p:ph idx="1"/>
          </p:nvPr>
        </p:nvSpPr>
        <p:spPr>
          <a:xfrm>
            <a:off x="474662" y="731837"/>
            <a:ext cx="8280057" cy="3689897"/>
          </a:xfrm>
        </p:spPr>
        <p:txBody>
          <a:bodyPr/>
          <a:lstStyle/>
          <a:p>
            <a:pPr marL="0" indent="0" algn="l"/>
            <a:r>
              <a:rPr lang="en-US" sz="1800" dirty="0">
                <a:solidFill>
                  <a:srgbClr val="000000"/>
                </a:solidFill>
              </a:rPr>
              <a:t>This video will cover the following:</a:t>
            </a:r>
          </a:p>
          <a:p>
            <a:pPr marL="342900" indent="-342900" algn="l">
              <a:buFont typeface="Arial" panose="020B0604020202020204" pitchFamily="34" charset="0"/>
              <a:buChar char="•"/>
            </a:pPr>
            <a:r>
              <a:rPr lang="en-US" sz="1800" dirty="0">
                <a:solidFill>
                  <a:srgbClr val="000000"/>
                </a:solidFill>
              </a:rPr>
              <a:t>Review the topology</a:t>
            </a:r>
          </a:p>
          <a:p>
            <a:pPr marL="342900" indent="-342900" algn="l">
              <a:buFont typeface="Arial" panose="020B0604020202020204" pitchFamily="34" charset="0"/>
              <a:buChar char="•"/>
            </a:pPr>
            <a:r>
              <a:rPr lang="en-US" sz="1800" dirty="0">
                <a:solidFill>
                  <a:srgbClr val="000000"/>
                </a:solidFill>
              </a:rPr>
              <a:t>Access the GUI for the WLAN controller</a:t>
            </a:r>
          </a:p>
          <a:p>
            <a:pPr marL="342900" indent="-342900" algn="l">
              <a:buFont typeface="Arial" panose="020B0604020202020204" pitchFamily="34" charset="0"/>
              <a:buChar char="•"/>
            </a:pPr>
            <a:r>
              <a:rPr lang="en-US" sz="1800" dirty="0">
                <a:solidFill>
                  <a:srgbClr val="000000"/>
                </a:solidFill>
              </a:rPr>
              <a:t>Information about the wireless network on the Network summary screen</a:t>
            </a:r>
          </a:p>
          <a:p>
            <a:pPr marL="342900" indent="-342900" algn="l">
              <a:buFont typeface="Arial" panose="020B0604020202020204" pitchFamily="34" charset="0"/>
              <a:buChar char="•"/>
            </a:pPr>
            <a:r>
              <a:rPr lang="en-US" sz="1800" dirty="0">
                <a:solidFill>
                  <a:srgbClr val="000000"/>
                </a:solidFill>
              </a:rPr>
              <a:t>Configure a new WLAN</a:t>
            </a:r>
          </a:p>
          <a:p>
            <a:pPr marL="342900" indent="-342900" algn="l">
              <a:buFont typeface="Arial" panose="020B0604020202020204" pitchFamily="34" charset="0"/>
              <a:buChar char="•"/>
            </a:pPr>
            <a:r>
              <a:rPr lang="en-US" sz="1800" dirty="0">
                <a:solidFill>
                  <a:srgbClr val="000000"/>
                </a:solidFill>
              </a:rPr>
              <a:t>Secure the new WLAN</a:t>
            </a:r>
          </a:p>
        </p:txBody>
      </p:sp>
    </p:spTree>
    <p:extLst>
      <p:ext uri="{BB962C8B-B14F-4D97-AF65-F5344CB8AC3E}">
        <p14:creationId xmlns:p14="http://schemas.microsoft.com/office/powerpoint/2010/main" val="1758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WLC Topology</a:t>
            </a:r>
          </a:p>
        </p:txBody>
      </p:sp>
      <p:sp>
        <p:nvSpPr>
          <p:cNvPr id="5" name="Content Placeholder 4">
            <a:extLst>
              <a:ext uri="{FF2B5EF4-FFF2-40B4-BE49-F238E27FC236}">
                <a16:creationId xmlns:a16="http://schemas.microsoft.com/office/drawing/2014/main" id="{0B9F3ECB-836A-4B17-8DB8-D94926DE815A}"/>
              </a:ext>
            </a:extLst>
          </p:cNvPr>
          <p:cNvSpPr>
            <a:spLocks noGrp="1"/>
          </p:cNvSpPr>
          <p:nvPr>
            <p:ph idx="1"/>
          </p:nvPr>
        </p:nvSpPr>
        <p:spPr>
          <a:xfrm>
            <a:off x="474662" y="731837"/>
            <a:ext cx="3892239" cy="3361599"/>
          </a:xfrm>
        </p:spPr>
        <p:txBody>
          <a:bodyPr/>
          <a:lstStyle/>
          <a:p>
            <a:pPr marL="0" indent="0" algn="l"/>
            <a:r>
              <a:rPr lang="en-US" sz="1600" dirty="0">
                <a:solidFill>
                  <a:srgbClr val="000000"/>
                </a:solidFill>
              </a:rPr>
              <a:t>The topology and addressing scheme used for this topic are shown in the figure and the table. </a:t>
            </a:r>
          </a:p>
          <a:p>
            <a:pPr marL="285750" indent="-285750" algn="l">
              <a:buFont typeface="Arial" panose="020B0604020202020204" pitchFamily="34" charset="0"/>
              <a:buChar char="•"/>
            </a:pPr>
            <a:r>
              <a:rPr lang="en-US" sz="1400" dirty="0">
                <a:solidFill>
                  <a:srgbClr val="000000"/>
                </a:solidFill>
              </a:rPr>
              <a:t>The access point (AP) is a controller-based AP as opposed to an autonomous AP, so it requires no initial configuration and is often called lightweight APs (LAPs). </a:t>
            </a:r>
          </a:p>
          <a:p>
            <a:pPr marL="285750" indent="-285750" algn="l">
              <a:buFont typeface="Arial" panose="020B0604020202020204" pitchFamily="34" charset="0"/>
              <a:buChar char="•"/>
            </a:pPr>
            <a:r>
              <a:rPr lang="en-US" sz="1400" dirty="0">
                <a:solidFill>
                  <a:srgbClr val="000000"/>
                </a:solidFill>
              </a:rPr>
              <a:t>LAPs use the Lightweight Access Point Protocol (LWAPP) to communicate with a WLAN controller (WLC). </a:t>
            </a:r>
          </a:p>
          <a:p>
            <a:pPr marL="285750" indent="-285750" algn="l">
              <a:buFont typeface="Arial" panose="020B0604020202020204" pitchFamily="34" charset="0"/>
              <a:buChar char="•"/>
            </a:pPr>
            <a:r>
              <a:rPr lang="en-US" sz="1400" dirty="0">
                <a:solidFill>
                  <a:srgbClr val="000000"/>
                </a:solidFill>
              </a:rPr>
              <a:t>Controller-based APs are useful in situations where many APs are required in the network. </a:t>
            </a:r>
          </a:p>
          <a:p>
            <a:pPr marL="285750" indent="-285750" algn="l">
              <a:buFont typeface="Arial" panose="020B0604020202020204" pitchFamily="34" charset="0"/>
              <a:buChar char="•"/>
            </a:pPr>
            <a:r>
              <a:rPr lang="en-US" sz="1400" dirty="0">
                <a:solidFill>
                  <a:srgbClr val="000000"/>
                </a:solidFill>
              </a:rPr>
              <a:t>As more APs are added, each AP is automatically configured and managed by the WLC.</a:t>
            </a:r>
          </a:p>
        </p:txBody>
      </p:sp>
      <p:graphicFrame>
        <p:nvGraphicFramePr>
          <p:cNvPr id="9" name="Table 9">
            <a:extLst>
              <a:ext uri="{FF2B5EF4-FFF2-40B4-BE49-F238E27FC236}">
                <a16:creationId xmlns:a16="http://schemas.microsoft.com/office/drawing/2014/main" id="{1DEEFD1E-D246-4ACC-B7A5-31D1504BD373}"/>
              </a:ext>
            </a:extLst>
          </p:cNvPr>
          <p:cNvGraphicFramePr>
            <a:graphicFrameLocks noGrp="1"/>
          </p:cNvGraphicFramePr>
          <p:nvPr>
            <p:extLst>
              <p:ext uri="{D42A27DB-BD31-4B8C-83A1-F6EECF244321}">
                <p14:modId xmlns:p14="http://schemas.microsoft.com/office/powerpoint/2010/main" val="2774399177"/>
              </p:ext>
            </p:extLst>
          </p:nvPr>
        </p:nvGraphicFramePr>
        <p:xfrm>
          <a:off x="5006642" y="2189682"/>
          <a:ext cx="3954448" cy="2381250"/>
        </p:xfrm>
        <a:graphic>
          <a:graphicData uri="http://schemas.openxmlformats.org/drawingml/2006/table">
            <a:tbl>
              <a:tblPr firstRow="1" bandRow="1">
                <a:tableStyleId>{5C22544A-7EE6-4342-B048-85BDC9FD1C3A}</a:tableStyleId>
              </a:tblPr>
              <a:tblGrid>
                <a:gridCol w="670560">
                  <a:extLst>
                    <a:ext uri="{9D8B030D-6E8A-4147-A177-3AD203B41FA5}">
                      <a16:colId xmlns:a16="http://schemas.microsoft.com/office/drawing/2014/main" val="327807571"/>
                    </a:ext>
                  </a:extLst>
                </a:gridCol>
                <a:gridCol w="858741">
                  <a:extLst>
                    <a:ext uri="{9D8B030D-6E8A-4147-A177-3AD203B41FA5}">
                      <a16:colId xmlns:a16="http://schemas.microsoft.com/office/drawing/2014/main" val="348928102"/>
                    </a:ext>
                  </a:extLst>
                </a:gridCol>
                <a:gridCol w="1137037">
                  <a:extLst>
                    <a:ext uri="{9D8B030D-6E8A-4147-A177-3AD203B41FA5}">
                      <a16:colId xmlns:a16="http://schemas.microsoft.com/office/drawing/2014/main" val="822506009"/>
                    </a:ext>
                  </a:extLst>
                </a:gridCol>
                <a:gridCol w="1288110">
                  <a:extLst>
                    <a:ext uri="{9D8B030D-6E8A-4147-A177-3AD203B41FA5}">
                      <a16:colId xmlns:a16="http://schemas.microsoft.com/office/drawing/2014/main" val="3300627119"/>
                    </a:ext>
                  </a:extLst>
                </a:gridCol>
              </a:tblGrid>
              <a:tr h="212264">
                <a:tc>
                  <a:txBody>
                    <a:bodyPr/>
                    <a:lstStyle/>
                    <a:p>
                      <a:pPr algn="l" fontAlgn="ctr"/>
                      <a:r>
                        <a:rPr lang="en-US" sz="1000" dirty="0">
                          <a:effectLst/>
                        </a:rPr>
                        <a:t>Device</a:t>
                      </a:r>
                    </a:p>
                  </a:txBody>
                  <a:tcPr marL="47625" marR="47625" marT="47625" marB="47625" anchor="ctr"/>
                </a:tc>
                <a:tc>
                  <a:txBody>
                    <a:bodyPr/>
                    <a:lstStyle/>
                    <a:p>
                      <a:pPr algn="l" fontAlgn="ctr"/>
                      <a:r>
                        <a:rPr lang="en-US" sz="1000" dirty="0">
                          <a:effectLst/>
                        </a:rPr>
                        <a:t>Interface</a:t>
                      </a:r>
                    </a:p>
                  </a:txBody>
                  <a:tcPr marL="47625" marR="47625" marT="47625" marB="47625" anchor="ctr"/>
                </a:tc>
                <a:tc>
                  <a:txBody>
                    <a:bodyPr/>
                    <a:lstStyle/>
                    <a:p>
                      <a:pPr algn="l" fontAlgn="ctr"/>
                      <a:r>
                        <a:rPr lang="en-US" sz="1000" dirty="0">
                          <a:effectLst/>
                        </a:rPr>
                        <a:t>IP Address</a:t>
                      </a:r>
                    </a:p>
                  </a:txBody>
                  <a:tcPr marL="47625" marR="47625" marT="47625" marB="47625" anchor="ctr"/>
                </a:tc>
                <a:tc>
                  <a:txBody>
                    <a:bodyPr/>
                    <a:lstStyle/>
                    <a:p>
                      <a:pPr algn="l" fontAlgn="ctr"/>
                      <a:r>
                        <a:rPr lang="en-US" sz="1000" dirty="0">
                          <a:effectLst/>
                        </a:rPr>
                        <a:t>Subnet Mask</a:t>
                      </a:r>
                    </a:p>
                  </a:txBody>
                  <a:tcPr marL="47625" marR="47625" marT="47625" marB="47625" anchor="ctr"/>
                </a:tc>
                <a:extLst>
                  <a:ext uri="{0D108BD9-81ED-4DB2-BD59-A6C34878D82A}">
                    <a16:rowId xmlns:a16="http://schemas.microsoft.com/office/drawing/2014/main" val="2391689401"/>
                  </a:ext>
                </a:extLst>
              </a:tr>
              <a:tr h="212264">
                <a:tc>
                  <a:txBody>
                    <a:bodyPr/>
                    <a:lstStyle/>
                    <a:p>
                      <a:pPr fontAlgn="ctr"/>
                      <a:r>
                        <a:rPr lang="en-US" sz="1000" b="0" dirty="0">
                          <a:effectLst/>
                        </a:rPr>
                        <a:t>R1</a:t>
                      </a:r>
                    </a:p>
                  </a:txBody>
                  <a:tcPr marL="47625" marR="47625" marT="47625" marB="47625" anchor="ctr"/>
                </a:tc>
                <a:tc>
                  <a:txBody>
                    <a:bodyPr/>
                    <a:lstStyle/>
                    <a:p>
                      <a:pPr fontAlgn="ctr"/>
                      <a:r>
                        <a:rPr lang="en-US" sz="1000" b="0" dirty="0">
                          <a:effectLst/>
                        </a:rPr>
                        <a:t>F0/0</a:t>
                      </a:r>
                    </a:p>
                  </a:txBody>
                  <a:tcPr marL="47625" marR="47625" marT="47625" marB="47625" anchor="ctr"/>
                </a:tc>
                <a:tc>
                  <a:txBody>
                    <a:bodyPr/>
                    <a:lstStyle/>
                    <a:p>
                      <a:pPr fontAlgn="ctr"/>
                      <a:r>
                        <a:rPr lang="en-US" sz="1000" b="0" dirty="0">
                          <a:effectLst/>
                        </a:rPr>
                        <a:t>172.16.1.1</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val="3346906376"/>
                  </a:ext>
                </a:extLst>
              </a:tr>
              <a:tr h="212264">
                <a:tc>
                  <a:txBody>
                    <a:bodyPr/>
                    <a:lstStyle/>
                    <a:p>
                      <a:pPr fontAlgn="ctr"/>
                      <a:r>
                        <a:rPr lang="en-US" sz="1000" b="0" dirty="0">
                          <a:effectLst/>
                        </a:rPr>
                        <a:t>R1</a:t>
                      </a:r>
                    </a:p>
                  </a:txBody>
                  <a:tcPr marL="47625" marR="47625" marT="47625" marB="47625" anchor="ctr"/>
                </a:tc>
                <a:tc>
                  <a:txBody>
                    <a:bodyPr/>
                    <a:lstStyle/>
                    <a:p>
                      <a:pPr fontAlgn="ctr"/>
                      <a:r>
                        <a:rPr lang="en-US" sz="1000" b="0" dirty="0">
                          <a:effectLst/>
                        </a:rPr>
                        <a:t>F0/1.1</a:t>
                      </a:r>
                    </a:p>
                  </a:txBody>
                  <a:tcPr marL="47625" marR="47625" marT="47625" marB="47625" anchor="ctr"/>
                </a:tc>
                <a:tc>
                  <a:txBody>
                    <a:bodyPr/>
                    <a:lstStyle/>
                    <a:p>
                      <a:pPr fontAlgn="ctr"/>
                      <a:r>
                        <a:rPr lang="en-US" sz="1000" b="0" dirty="0">
                          <a:effectLst/>
                        </a:rPr>
                        <a:t>192.168.200.1</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val="504986055"/>
                  </a:ext>
                </a:extLst>
              </a:tr>
              <a:tr h="212264">
                <a:tc>
                  <a:txBody>
                    <a:bodyPr/>
                    <a:lstStyle/>
                    <a:p>
                      <a:pPr fontAlgn="ctr"/>
                      <a:r>
                        <a:rPr lang="en-US" sz="1000" b="0" dirty="0">
                          <a:effectLst/>
                        </a:rPr>
                        <a:t>S1</a:t>
                      </a:r>
                    </a:p>
                  </a:txBody>
                  <a:tcPr marL="47625" marR="47625" marT="47625" marB="47625" anchor="ctr"/>
                </a:tc>
                <a:tc>
                  <a:txBody>
                    <a:bodyPr/>
                    <a:lstStyle/>
                    <a:p>
                      <a:pPr fontAlgn="ctr"/>
                      <a:r>
                        <a:rPr lang="en-US" sz="1000" b="0" dirty="0">
                          <a:effectLst/>
                        </a:rPr>
                        <a:t>VLAN 1</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val="340670286"/>
                  </a:ext>
                </a:extLst>
              </a:tr>
              <a:tr h="212264">
                <a:tc>
                  <a:txBody>
                    <a:bodyPr/>
                    <a:lstStyle/>
                    <a:p>
                      <a:pPr fontAlgn="ctr"/>
                      <a:r>
                        <a:rPr lang="en-US" sz="1000" b="0" dirty="0">
                          <a:effectLst/>
                        </a:rPr>
                        <a:t>WLC</a:t>
                      </a:r>
                    </a:p>
                  </a:txBody>
                  <a:tcPr marL="47625" marR="47625" marT="47625" marB="47625" anchor="ctr"/>
                </a:tc>
                <a:tc>
                  <a:txBody>
                    <a:bodyPr/>
                    <a:lstStyle/>
                    <a:p>
                      <a:pPr fontAlgn="ctr"/>
                      <a:r>
                        <a:rPr lang="en-US" sz="1000" b="0" dirty="0">
                          <a:effectLst/>
                        </a:rPr>
                        <a:t>Management</a:t>
                      </a:r>
                    </a:p>
                  </a:txBody>
                  <a:tcPr marL="47625" marR="47625" marT="47625" marB="47625" anchor="ctr"/>
                </a:tc>
                <a:tc>
                  <a:txBody>
                    <a:bodyPr/>
                    <a:lstStyle/>
                    <a:p>
                      <a:pPr fontAlgn="ctr"/>
                      <a:r>
                        <a:rPr lang="en-US" sz="1000" b="0" dirty="0">
                          <a:effectLst/>
                        </a:rPr>
                        <a:t>192.168.200.254</a:t>
                      </a:r>
                    </a:p>
                  </a:txBody>
                  <a:tcPr marL="47625" marR="47625" marT="47625" marB="47625" anchor="ctr"/>
                </a:tc>
                <a:tc>
                  <a:txBody>
                    <a:bodyPr/>
                    <a:lstStyle/>
                    <a:p>
                      <a:pPr fontAlgn="ctr"/>
                      <a:r>
                        <a:rPr lang="en-US" sz="1000" b="0">
                          <a:effectLst/>
                        </a:rPr>
                        <a:t>255.255.255.0</a:t>
                      </a:r>
                    </a:p>
                  </a:txBody>
                  <a:tcPr marL="47625" marR="47625" marT="47625" marB="47625" anchor="ctr"/>
                </a:tc>
                <a:extLst>
                  <a:ext uri="{0D108BD9-81ED-4DB2-BD59-A6C34878D82A}">
                    <a16:rowId xmlns:a16="http://schemas.microsoft.com/office/drawing/2014/main" val="2291173808"/>
                  </a:ext>
                </a:extLst>
              </a:tr>
              <a:tr h="212264">
                <a:tc>
                  <a:txBody>
                    <a:bodyPr/>
                    <a:lstStyle/>
                    <a:p>
                      <a:pPr fontAlgn="ctr"/>
                      <a:r>
                        <a:rPr lang="en-US" sz="1000" b="0" dirty="0">
                          <a:effectLst/>
                        </a:rPr>
                        <a:t>AP1</a:t>
                      </a:r>
                    </a:p>
                  </a:txBody>
                  <a:tcPr marL="47625" marR="47625" marT="47625" marB="47625" anchor="ctr"/>
                </a:tc>
                <a:tc>
                  <a:txBody>
                    <a:bodyPr/>
                    <a:lstStyle/>
                    <a:p>
                      <a:pPr fontAlgn="ctr"/>
                      <a:r>
                        <a:rPr lang="en-US" sz="1000" b="0" dirty="0">
                          <a:effectLst/>
                        </a:rPr>
                        <a:t>Wired 0</a:t>
                      </a:r>
                    </a:p>
                  </a:txBody>
                  <a:tcPr marL="47625" marR="47625" marT="47625" marB="47625" anchor="ctr"/>
                </a:tc>
                <a:tc>
                  <a:txBody>
                    <a:bodyPr/>
                    <a:lstStyle/>
                    <a:p>
                      <a:pPr fontAlgn="ctr"/>
                      <a:r>
                        <a:rPr lang="en-US" sz="1000" b="0" dirty="0">
                          <a:effectLst/>
                        </a:rPr>
                        <a:t>192.168.200.3</a:t>
                      </a:r>
                    </a:p>
                  </a:txBody>
                  <a:tcPr marL="47625" marR="47625" marT="47625" marB="47625" anchor="ctr"/>
                </a:tc>
                <a:tc>
                  <a:txBody>
                    <a:bodyPr/>
                    <a:lstStyle/>
                    <a:p>
                      <a:pPr fontAlgn="ctr"/>
                      <a:r>
                        <a:rPr lang="en-US" sz="1000" b="0">
                          <a:effectLst/>
                        </a:rPr>
                        <a:t>255.255.255.0</a:t>
                      </a:r>
                    </a:p>
                  </a:txBody>
                  <a:tcPr marL="47625" marR="47625" marT="47625" marB="47625" anchor="ctr"/>
                </a:tc>
                <a:extLst>
                  <a:ext uri="{0D108BD9-81ED-4DB2-BD59-A6C34878D82A}">
                    <a16:rowId xmlns:a16="http://schemas.microsoft.com/office/drawing/2014/main" val="1119465407"/>
                  </a:ext>
                </a:extLst>
              </a:tr>
              <a:tr h="212264">
                <a:tc>
                  <a:txBody>
                    <a:bodyPr/>
                    <a:lstStyle/>
                    <a:p>
                      <a:pPr fontAlgn="ctr"/>
                      <a:r>
                        <a:rPr lang="en-US" sz="1000" b="0" dirty="0">
                          <a:effectLst/>
                        </a:rPr>
                        <a:t>PC-A</a:t>
                      </a:r>
                    </a:p>
                  </a:txBody>
                  <a:tcPr marL="47625" marR="47625" marT="47625" marB="47625" anchor="ctr"/>
                </a:tc>
                <a:tc>
                  <a:txBody>
                    <a:bodyPr/>
                    <a:lstStyle/>
                    <a:p>
                      <a:pPr fontAlgn="ctr"/>
                      <a:r>
                        <a:rPr lang="en-US" sz="1000" b="0" dirty="0">
                          <a:effectLst/>
                        </a:rPr>
                        <a:t>NIC</a:t>
                      </a:r>
                    </a:p>
                  </a:txBody>
                  <a:tcPr marL="47625" marR="47625" marT="47625" marB="47625" anchor="ctr"/>
                </a:tc>
                <a:tc>
                  <a:txBody>
                    <a:bodyPr/>
                    <a:lstStyle/>
                    <a:p>
                      <a:pPr fontAlgn="ctr"/>
                      <a:r>
                        <a:rPr lang="en-US" sz="1000" b="0" dirty="0">
                          <a:effectLst/>
                        </a:rPr>
                        <a:t>172.16.1.254</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val="2009576385"/>
                  </a:ext>
                </a:extLst>
              </a:tr>
              <a:tr h="212264">
                <a:tc>
                  <a:txBody>
                    <a:bodyPr/>
                    <a:lstStyle/>
                    <a:p>
                      <a:pPr fontAlgn="ctr"/>
                      <a:r>
                        <a:rPr lang="en-US" sz="1000" b="0" dirty="0">
                          <a:effectLst/>
                        </a:rPr>
                        <a:t>PC-B</a:t>
                      </a:r>
                    </a:p>
                  </a:txBody>
                  <a:tcPr marL="47625" marR="47625" marT="47625" marB="47625" anchor="ctr"/>
                </a:tc>
                <a:tc>
                  <a:txBody>
                    <a:bodyPr/>
                    <a:lstStyle/>
                    <a:p>
                      <a:pPr fontAlgn="ctr"/>
                      <a:r>
                        <a:rPr lang="en-US" sz="1000" b="0" dirty="0">
                          <a:effectLst/>
                        </a:rPr>
                        <a:t>NIC</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val="809065936"/>
                  </a:ext>
                </a:extLst>
              </a:tr>
              <a:tr h="342887">
                <a:tc>
                  <a:txBody>
                    <a:bodyPr/>
                    <a:lstStyle/>
                    <a:p>
                      <a:pPr fontAlgn="ctr"/>
                      <a:r>
                        <a:rPr lang="en-US" sz="1000" b="0" dirty="0">
                          <a:effectLst/>
                        </a:rPr>
                        <a:t>Wireless Laptop</a:t>
                      </a:r>
                    </a:p>
                  </a:txBody>
                  <a:tcPr marL="47625" marR="47625" marT="47625" marB="47625" anchor="ctr"/>
                </a:tc>
                <a:tc>
                  <a:txBody>
                    <a:bodyPr/>
                    <a:lstStyle/>
                    <a:p>
                      <a:pPr fontAlgn="ctr"/>
                      <a:r>
                        <a:rPr lang="en-US" sz="1000" b="0" dirty="0">
                          <a:effectLst/>
                        </a:rPr>
                        <a:t>NIC</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val="1693076009"/>
                  </a:ext>
                </a:extLst>
              </a:tr>
            </a:tbl>
          </a:graphicData>
        </a:graphic>
      </p:graphicFrame>
      <p:pic>
        <p:nvPicPr>
          <p:cNvPr id="2" name="Picture 1">
            <a:extLst>
              <a:ext uri="{FF2B5EF4-FFF2-40B4-BE49-F238E27FC236}">
                <a16:creationId xmlns:a16="http://schemas.microsoft.com/office/drawing/2014/main" id="{A751EEF4-08C1-4F48-8C82-83F85C2F4AC8}"/>
              </a:ext>
            </a:extLst>
          </p:cNvPr>
          <p:cNvPicPr>
            <a:picLocks noChangeAspect="1"/>
          </p:cNvPicPr>
          <p:nvPr/>
        </p:nvPicPr>
        <p:blipFill>
          <a:blip r:embed="rId3"/>
          <a:stretch>
            <a:fillRect/>
          </a:stretch>
        </p:blipFill>
        <p:spPr>
          <a:xfrm>
            <a:off x="6104235" y="217841"/>
            <a:ext cx="2561123" cy="1863113"/>
          </a:xfrm>
          <a:prstGeom prst="rect">
            <a:avLst/>
          </a:prstGeom>
        </p:spPr>
      </p:pic>
    </p:spTree>
    <p:extLst>
      <p:ext uri="{BB962C8B-B14F-4D97-AF65-F5344CB8AC3E}">
        <p14:creationId xmlns:p14="http://schemas.microsoft.com/office/powerpoint/2010/main" val="28026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Log in to the WLC</a:t>
            </a:r>
          </a:p>
        </p:txBody>
      </p:sp>
      <p:sp>
        <p:nvSpPr>
          <p:cNvPr id="4" name="Content Placeholder 3">
            <a:extLst>
              <a:ext uri="{FF2B5EF4-FFF2-40B4-BE49-F238E27FC236}">
                <a16:creationId xmlns:a16="http://schemas.microsoft.com/office/drawing/2014/main" id="{8BF8E58F-DA90-4868-A644-DA5460109610}"/>
              </a:ext>
            </a:extLst>
          </p:cNvPr>
          <p:cNvSpPr>
            <a:spLocks noGrp="1"/>
          </p:cNvSpPr>
          <p:nvPr>
            <p:ph idx="1"/>
          </p:nvPr>
        </p:nvSpPr>
        <p:spPr>
          <a:xfrm>
            <a:off x="347125" y="731837"/>
            <a:ext cx="8345487" cy="3689897"/>
          </a:xfrm>
        </p:spPr>
        <p:txBody>
          <a:bodyPr/>
          <a:lstStyle/>
          <a:p>
            <a:pPr marL="0" indent="0" algn="l"/>
            <a:r>
              <a:rPr lang="en-US" sz="1600" dirty="0">
                <a:solidFill>
                  <a:srgbClr val="000000"/>
                </a:solidFill>
              </a:rPr>
              <a:t>Configuring a wireless LAN controller (WLC) is not that much different from configuring a wireless router. The WLC controls APs and provides more services and management capabilities.</a:t>
            </a:r>
          </a:p>
          <a:p>
            <a:pPr marL="342900" indent="-342900" algn="l">
              <a:buFont typeface="Arial" panose="020B0604020202020204" pitchFamily="34" charset="0"/>
              <a:buChar char="•"/>
            </a:pPr>
            <a:r>
              <a:rPr lang="en-US" sz="1600" dirty="0">
                <a:solidFill>
                  <a:srgbClr val="000000"/>
                </a:solidFill>
              </a:rPr>
              <a:t>The user logs into the WLC using credentials that were configured </a:t>
            </a:r>
            <a:r>
              <a:rPr lang="en-US" sz="1600">
                <a:solidFill>
                  <a:srgbClr val="000000"/>
                </a:solidFill>
              </a:rPr>
              <a:t>during initial setup.</a:t>
            </a:r>
            <a:endParaRPr lang="en-US" sz="1600" dirty="0">
              <a:solidFill>
                <a:srgbClr val="000000"/>
              </a:solidFill>
            </a:endParaRPr>
          </a:p>
        </p:txBody>
      </p:sp>
      <p:pic>
        <p:nvPicPr>
          <p:cNvPr id="7" name="Picture 6">
            <a:extLst>
              <a:ext uri="{FF2B5EF4-FFF2-40B4-BE49-F238E27FC236}">
                <a16:creationId xmlns:a16="http://schemas.microsoft.com/office/drawing/2014/main" id="{E9C38E45-3CA3-4B3F-8695-CDB21CA4614D}"/>
              </a:ext>
            </a:extLst>
          </p:cNvPr>
          <p:cNvPicPr>
            <a:picLocks noChangeAspect="1"/>
          </p:cNvPicPr>
          <p:nvPr/>
        </p:nvPicPr>
        <p:blipFill>
          <a:blip r:embed="rId3"/>
          <a:stretch>
            <a:fillRect/>
          </a:stretch>
        </p:blipFill>
        <p:spPr>
          <a:xfrm>
            <a:off x="4397518" y="1997904"/>
            <a:ext cx="4399357" cy="2413759"/>
          </a:xfrm>
          <a:prstGeom prst="rect">
            <a:avLst/>
          </a:prstGeom>
        </p:spPr>
      </p:pic>
      <p:sp>
        <p:nvSpPr>
          <p:cNvPr id="5" name="Content Placeholder 3">
            <a:extLst>
              <a:ext uri="{FF2B5EF4-FFF2-40B4-BE49-F238E27FC236}">
                <a16:creationId xmlns:a16="http://schemas.microsoft.com/office/drawing/2014/main" id="{C7A93B4E-9A8E-4B09-88D5-29E75F1244DF}"/>
              </a:ext>
            </a:extLst>
          </p:cNvPr>
          <p:cNvSpPr txBox="1">
            <a:spLocks/>
          </p:cNvSpPr>
          <p:nvPr/>
        </p:nvSpPr>
        <p:spPr>
          <a:xfrm>
            <a:off x="347124" y="1939896"/>
            <a:ext cx="3946131" cy="2341548"/>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1600" dirty="0">
                <a:solidFill>
                  <a:srgbClr val="000000"/>
                </a:solidFill>
              </a:rPr>
              <a:t>The </a:t>
            </a:r>
            <a:r>
              <a:rPr lang="en-CA" sz="1600" b="1" dirty="0">
                <a:solidFill>
                  <a:srgbClr val="000000"/>
                </a:solidFill>
              </a:rPr>
              <a:t>Network Summary</a:t>
            </a:r>
            <a:r>
              <a:rPr lang="en-CA" sz="1600" dirty="0">
                <a:solidFill>
                  <a:srgbClr val="000000"/>
                </a:solidFill>
              </a:rPr>
              <a:t> page is a dashboard that provides a quick overview of configured wireless networks, associated access points (APs), and active clients. </a:t>
            </a:r>
          </a:p>
          <a:p>
            <a:pPr marL="342900" indent="-342900" algn="l">
              <a:buFont typeface="Arial" panose="020B0604020202020204" pitchFamily="34" charset="0"/>
              <a:buChar char="•"/>
            </a:pPr>
            <a:r>
              <a:rPr lang="en-CA" sz="1600" dirty="0">
                <a:solidFill>
                  <a:srgbClr val="000000"/>
                </a:solidFill>
              </a:rPr>
              <a:t>You can also see the number of rogue access points and clients.</a:t>
            </a:r>
          </a:p>
        </p:txBody>
      </p:sp>
    </p:spTree>
    <p:extLst>
      <p:ext uri="{BB962C8B-B14F-4D97-AF65-F5344CB8AC3E}">
        <p14:creationId xmlns:p14="http://schemas.microsoft.com/office/powerpoint/2010/main" val="25941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41945"/>
            <a:ext cx="8345488" cy="731837"/>
          </a:xfrm>
        </p:spPr>
        <p:txBody>
          <a:bodyPr/>
          <a:lstStyle/>
          <a:p>
            <a:r>
              <a:rPr lang="en-US" sz="1600" dirty="0"/>
              <a:t>Configure a Basic WLAN on the WLC</a:t>
            </a:r>
            <a:br>
              <a:rPr lang="en-US" dirty="0"/>
            </a:br>
            <a:r>
              <a:rPr lang="en-US" sz="2400" dirty="0"/>
              <a:t>View AP Information</a:t>
            </a:r>
          </a:p>
        </p:txBody>
      </p:sp>
      <p:sp>
        <p:nvSpPr>
          <p:cNvPr id="5" name="Content Placeholder 4">
            <a:extLst>
              <a:ext uri="{FF2B5EF4-FFF2-40B4-BE49-F238E27FC236}">
                <a16:creationId xmlns:a16="http://schemas.microsoft.com/office/drawing/2014/main" id="{9AD461AA-922C-460B-A71E-5401FBC85CBF}"/>
              </a:ext>
            </a:extLst>
          </p:cNvPr>
          <p:cNvSpPr>
            <a:spLocks noGrp="1"/>
          </p:cNvSpPr>
          <p:nvPr>
            <p:ph idx="1"/>
          </p:nvPr>
        </p:nvSpPr>
        <p:spPr>
          <a:xfrm>
            <a:off x="474662" y="731837"/>
            <a:ext cx="8280057" cy="1641371"/>
          </a:xfrm>
        </p:spPr>
        <p:txBody>
          <a:bodyPr/>
          <a:lstStyle/>
          <a:p>
            <a:pPr marL="0" indent="0" algn="l"/>
            <a:r>
              <a:rPr lang="en-US" sz="1600" dirty="0">
                <a:solidFill>
                  <a:srgbClr val="000000"/>
                </a:solidFill>
              </a:rPr>
              <a:t>Click </a:t>
            </a:r>
            <a:r>
              <a:rPr lang="en-US" sz="1600" b="1" dirty="0">
                <a:solidFill>
                  <a:srgbClr val="000000"/>
                </a:solidFill>
              </a:rPr>
              <a:t>Access Points</a:t>
            </a:r>
            <a:r>
              <a:rPr lang="en-US" sz="1600" dirty="0">
                <a:solidFill>
                  <a:srgbClr val="000000"/>
                </a:solidFill>
              </a:rPr>
              <a:t> from the left menu to view an overall picture of the AP’s system information and performance. </a:t>
            </a:r>
            <a:endParaRPr lang="en-US" sz="1400" dirty="0">
              <a:solidFill>
                <a:srgbClr val="000000"/>
              </a:solidFill>
            </a:endParaRPr>
          </a:p>
        </p:txBody>
      </p:sp>
      <p:sp>
        <p:nvSpPr>
          <p:cNvPr id="7" name="Content Placeholder 4">
            <a:extLst>
              <a:ext uri="{FF2B5EF4-FFF2-40B4-BE49-F238E27FC236}">
                <a16:creationId xmlns:a16="http://schemas.microsoft.com/office/drawing/2014/main" id="{65882B81-C830-41B6-8C95-FED3920E1E3F}"/>
              </a:ext>
            </a:extLst>
          </p:cNvPr>
          <p:cNvSpPr txBox="1">
            <a:spLocks/>
          </p:cNvSpPr>
          <p:nvPr/>
        </p:nvSpPr>
        <p:spPr>
          <a:xfrm>
            <a:off x="474663" y="1304405"/>
            <a:ext cx="3234212" cy="3421162"/>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The AP is using IP address 192.168.200.3. </a:t>
            </a:r>
          </a:p>
          <a:p>
            <a:pPr marL="285750" indent="-285750" algn="l">
              <a:buFont typeface="Arial" panose="020B0604020202020204" pitchFamily="34" charset="0"/>
              <a:buChar char="•"/>
            </a:pPr>
            <a:r>
              <a:rPr lang="en-CA" sz="1400" dirty="0">
                <a:solidFill>
                  <a:srgbClr val="000000"/>
                </a:solidFill>
              </a:rPr>
              <a:t>Because Cisco Discovery Protocol (CDP) is active on this network, the WLC knows that the AP is connected to the FastEthernet 0/1 port on the switch.</a:t>
            </a:r>
          </a:p>
          <a:p>
            <a:pPr marL="285750" indent="-285750" algn="l">
              <a:buFont typeface="Arial" panose="020B0604020202020204" pitchFamily="34" charset="0"/>
              <a:buChar char="•"/>
            </a:pPr>
            <a:r>
              <a:rPr lang="en-CA" sz="1400" dirty="0">
                <a:solidFill>
                  <a:srgbClr val="000000"/>
                </a:solidFill>
              </a:rPr>
              <a:t>This AP in the topology is a Cisco Aironet 1815i which means you can use the command-line and a limited set of familiar IOS commands.</a:t>
            </a:r>
          </a:p>
        </p:txBody>
      </p:sp>
      <p:pic>
        <p:nvPicPr>
          <p:cNvPr id="1026" name="Picture 2" descr="C:\Users\bvachon\AppData\Local\Temp\SNAGHTML1aba7b2b.PNG">
            <a:extLst>
              <a:ext uri="{FF2B5EF4-FFF2-40B4-BE49-F238E27FC236}">
                <a16:creationId xmlns:a16="http://schemas.microsoft.com/office/drawing/2014/main" id="{86338316-7EA1-4145-95FC-C13C4E7B4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787" y="1123958"/>
            <a:ext cx="5118931" cy="277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2" name="Content Placeholder 1">
            <a:extLst>
              <a:ext uri="{FF2B5EF4-FFF2-40B4-BE49-F238E27FC236}">
                <a16:creationId xmlns:a16="http://schemas.microsoft.com/office/drawing/2014/main" id="{578E99C3-C6EF-8348-99C6-8024418DDEF2}"/>
              </a:ext>
            </a:extLst>
          </p:cNvPr>
          <p:cNvSpPr>
            <a:spLocks noGrp="1"/>
          </p:cNvSpPr>
          <p:nvPr>
            <p:ph idx="1"/>
          </p:nvPr>
        </p:nvSpPr>
        <p:spPr>
          <a:xfrm>
            <a:off x="144065" y="798944"/>
            <a:ext cx="8853286" cy="757551"/>
          </a:xfrm>
        </p:spPr>
        <p:txBody>
          <a:bodyPr/>
          <a:lstStyle/>
          <a:p>
            <a:pPr marL="0" lvl="0" indent="0" defTabSz="914400" eaLnBrk="0" hangingPunct="0">
              <a:spcBef>
                <a:spcPct val="0"/>
              </a:spcBef>
              <a:spcAft>
                <a:spcPct val="0"/>
              </a:spcAft>
              <a:buClrTx/>
              <a:buSzTx/>
              <a:buNone/>
            </a:pPr>
            <a:r>
              <a:rPr lang="en-US" altLang="en-US" sz="1400" b="1" dirty="0">
                <a:solidFill>
                  <a:schemeClr val="tx1"/>
                </a:solidFill>
                <a:ea typeface="Calibri" panose="020F0502020204030204" pitchFamily="34" charset="0"/>
                <a:cs typeface="Calibri" panose="020F0502020204030204" pitchFamily="34" charset="0"/>
              </a:rPr>
              <a:t>Module Title: </a:t>
            </a:r>
            <a:r>
              <a:rPr lang="en-US" altLang="en-US" sz="1400" dirty="0">
                <a:solidFill>
                  <a:schemeClr val="tx1"/>
                </a:solidFill>
                <a:ea typeface="Calibri" panose="020F0502020204030204" pitchFamily="34" charset="0"/>
                <a:cs typeface="Calibri" panose="020F0502020204030204" pitchFamily="34" charset="0"/>
              </a:rPr>
              <a:t>WLAN Configuration</a:t>
            </a:r>
          </a:p>
          <a:p>
            <a:pPr marL="0" lvl="0" indent="0" defTabSz="914400" eaLnBrk="0" hangingPunct="0">
              <a:spcBef>
                <a:spcPct val="0"/>
              </a:spcBef>
              <a:spcAft>
                <a:spcPct val="0"/>
              </a:spcAft>
              <a:buClrTx/>
              <a:buSzTx/>
              <a:buNone/>
            </a:pPr>
            <a:endParaRPr lang="en-US" altLang="en-US" sz="1400" dirty="0">
              <a:solidFill>
                <a:schemeClr val="tx1"/>
              </a:solidFill>
            </a:endParaRPr>
          </a:p>
          <a:p>
            <a:pPr marL="0" lvl="0" indent="0" defTabSz="914400" eaLnBrk="0" hangingPunct="0">
              <a:spcBef>
                <a:spcPct val="0"/>
              </a:spcBef>
              <a:spcAft>
                <a:spcPct val="0"/>
              </a:spcAft>
              <a:buClrTx/>
              <a:buSzTx/>
              <a:buNone/>
            </a:pPr>
            <a:r>
              <a:rPr lang="en-US" altLang="en-US" sz="1400" b="1" dirty="0">
                <a:solidFill>
                  <a:schemeClr val="tx1"/>
                </a:solidFill>
                <a:ea typeface="Calibri" panose="020F0502020204030204" pitchFamily="34" charset="0"/>
                <a:cs typeface="Calibri" panose="020F0502020204030204" pitchFamily="34" charset="0"/>
              </a:rPr>
              <a:t>Module Objective</a:t>
            </a:r>
            <a:r>
              <a:rPr lang="en-US" altLang="en-US" sz="1400" dirty="0">
                <a:solidFill>
                  <a:schemeClr val="tx1"/>
                </a:solidFill>
                <a:ea typeface="Calibri" panose="020F0502020204030204" pitchFamily="34" charset="0"/>
                <a:cs typeface="Calibri" panose="020F0502020204030204" pitchFamily="34" charset="0"/>
              </a:rPr>
              <a:t>: </a:t>
            </a:r>
            <a:r>
              <a:rPr lang="en-US" dirty="0"/>
              <a:t>Implement a WLAN using a wireless router and WLC.</a:t>
            </a:r>
            <a:endParaRPr lang="en-US" altLang="en-US" sz="500"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2203BE17-8BB3-DF41-A2CF-06DE014D1956}"/>
              </a:ext>
            </a:extLst>
          </p:cNvPr>
          <p:cNvGraphicFramePr>
            <a:graphicFrameLocks noGrp="1"/>
          </p:cNvGraphicFramePr>
          <p:nvPr>
            <p:extLst>
              <p:ext uri="{D42A27DB-BD31-4B8C-83A1-F6EECF244321}">
                <p14:modId xmlns:p14="http://schemas.microsoft.com/office/powerpoint/2010/main" val="1208611094"/>
              </p:ext>
            </p:extLst>
          </p:nvPr>
        </p:nvGraphicFramePr>
        <p:xfrm>
          <a:off x="368097" y="1807506"/>
          <a:ext cx="7896830" cy="2307590"/>
        </p:xfrm>
        <a:graphic>
          <a:graphicData uri="http://schemas.openxmlformats.org/drawingml/2006/table">
            <a:tbl>
              <a:tblPr firstRow="1" bandRow="1">
                <a:tableStyleId>{5C22544A-7EE6-4342-B048-85BDC9FD1C3A}</a:tableStyleId>
              </a:tblPr>
              <a:tblGrid>
                <a:gridCol w="2595417">
                  <a:extLst>
                    <a:ext uri="{9D8B030D-6E8A-4147-A177-3AD203B41FA5}">
                      <a16:colId xmlns:a16="http://schemas.microsoft.com/office/drawing/2014/main" val="2579019526"/>
                    </a:ext>
                  </a:extLst>
                </a:gridCol>
                <a:gridCol w="5301413">
                  <a:extLst>
                    <a:ext uri="{9D8B030D-6E8A-4147-A177-3AD203B41FA5}">
                      <a16:colId xmlns:a16="http://schemas.microsoft.com/office/drawing/2014/main" val="1764220437"/>
                    </a:ext>
                  </a:extLst>
                </a:gridCol>
              </a:tblGrid>
              <a:tr h="370840">
                <a:tc>
                  <a:txBody>
                    <a:bodyPr/>
                    <a:lstStyle/>
                    <a:p>
                      <a:pPr algn="l" fontAlgn="ctr"/>
                      <a:r>
                        <a:rPr lang="en-US" dirty="0">
                          <a:effectLst/>
                        </a:rPr>
                        <a:t>Topic Title</a:t>
                      </a:r>
                    </a:p>
                  </a:txBody>
                  <a:tcPr marL="47625" marR="47625" marT="47625" marB="47625" anchor="ctr"/>
                </a:tc>
                <a:tc>
                  <a:txBody>
                    <a:bodyPr/>
                    <a:lstStyle/>
                    <a:p>
                      <a:pPr algn="l" fontAlgn="ctr"/>
                      <a:r>
                        <a:rPr lang="en-US" dirty="0">
                          <a:effectLst/>
                        </a:rPr>
                        <a:t>Topic Objective</a:t>
                      </a:r>
                    </a:p>
                  </a:txBody>
                  <a:tcPr marL="47625" marR="47625" marT="47625" marB="47625" anchor="ctr"/>
                </a:tc>
                <a:extLst>
                  <a:ext uri="{0D108BD9-81ED-4DB2-BD59-A6C34878D82A}">
                    <a16:rowId xmlns:a16="http://schemas.microsoft.com/office/drawing/2014/main" val="742401779"/>
                  </a:ext>
                </a:extLst>
              </a:tr>
              <a:tr h="370840">
                <a:tc>
                  <a:txBody>
                    <a:bodyPr/>
                    <a:lstStyle/>
                    <a:p>
                      <a:pPr fontAlgn="ctr"/>
                      <a:r>
                        <a:rPr lang="en-US" b="0" dirty="0">
                          <a:solidFill>
                            <a:schemeClr val="bg1"/>
                          </a:solidFill>
                          <a:effectLst/>
                        </a:rPr>
                        <a:t>Remote Site WLAN Configuration</a:t>
                      </a:r>
                    </a:p>
                  </a:txBody>
                  <a:tcPr marL="47625" marR="47625" marT="47625" marB="47625" anchor="ctr">
                    <a:solidFill>
                      <a:schemeClr val="accent1"/>
                    </a:solidFill>
                  </a:tcPr>
                </a:tc>
                <a:tc>
                  <a:txBody>
                    <a:bodyPr/>
                    <a:lstStyle/>
                    <a:p>
                      <a:pPr fontAlgn="ctr"/>
                      <a:r>
                        <a:rPr lang="en-US" b="0" dirty="0">
                          <a:effectLst/>
                        </a:rPr>
                        <a:t>Configure a WLAN to support a remote site.</a:t>
                      </a:r>
                    </a:p>
                  </a:txBody>
                  <a:tcPr marL="47625" marR="47625" marT="47625" marB="47625" anchor="ctr"/>
                </a:tc>
                <a:extLst>
                  <a:ext uri="{0D108BD9-81ED-4DB2-BD59-A6C34878D82A}">
                    <a16:rowId xmlns:a16="http://schemas.microsoft.com/office/drawing/2014/main" val="3150950737"/>
                  </a:ext>
                </a:extLst>
              </a:tr>
              <a:tr h="370840">
                <a:tc>
                  <a:txBody>
                    <a:bodyPr/>
                    <a:lstStyle/>
                    <a:p>
                      <a:pPr fontAlgn="ctr"/>
                      <a:r>
                        <a:rPr lang="en-US" b="0" dirty="0">
                          <a:solidFill>
                            <a:schemeClr val="bg1"/>
                          </a:solidFill>
                          <a:effectLst/>
                        </a:rPr>
                        <a:t>Configure a Basic WLAN on the WLC</a:t>
                      </a:r>
                    </a:p>
                  </a:txBody>
                  <a:tcPr marL="47625" marR="47625" marT="47625" marB="47625" anchor="ctr">
                    <a:solidFill>
                      <a:schemeClr val="accent1"/>
                    </a:solidFill>
                  </a:tcPr>
                </a:tc>
                <a:tc>
                  <a:txBody>
                    <a:bodyPr/>
                    <a:lstStyle/>
                    <a:p>
                      <a:pPr fontAlgn="ctr"/>
                      <a:r>
                        <a:rPr lang="en-US" b="0" dirty="0">
                          <a:effectLst/>
                        </a:rPr>
                        <a:t>Configure a WLC WLAN to use the management interface and WPA2 PSK authentication.</a:t>
                      </a:r>
                    </a:p>
                  </a:txBody>
                  <a:tcPr marL="47625" marR="47625" marT="47625" marB="47625" anchor="ctr"/>
                </a:tc>
                <a:extLst>
                  <a:ext uri="{0D108BD9-81ED-4DB2-BD59-A6C34878D82A}">
                    <a16:rowId xmlns:a16="http://schemas.microsoft.com/office/drawing/2014/main" val="2772085455"/>
                  </a:ext>
                </a:extLst>
              </a:tr>
              <a:tr h="370840">
                <a:tc>
                  <a:txBody>
                    <a:bodyPr/>
                    <a:lstStyle/>
                    <a:p>
                      <a:pPr fontAlgn="ctr"/>
                      <a:r>
                        <a:rPr lang="en-US" b="0" dirty="0">
                          <a:solidFill>
                            <a:schemeClr val="bg1"/>
                          </a:solidFill>
                          <a:effectLst/>
                        </a:rPr>
                        <a:t>Configure a WPA2 Enterprise WLAN on the WLC</a:t>
                      </a:r>
                    </a:p>
                  </a:txBody>
                  <a:tcPr marL="47625" marR="47625" marT="47625" marB="47625" anchor="ctr">
                    <a:solidFill>
                      <a:schemeClr val="accent1"/>
                    </a:solidFill>
                  </a:tcPr>
                </a:tc>
                <a:tc>
                  <a:txBody>
                    <a:bodyPr/>
                    <a:lstStyle/>
                    <a:p>
                      <a:pPr fontAlgn="ctr"/>
                      <a:r>
                        <a:rPr lang="en-US" b="0" dirty="0">
                          <a:effectLst/>
                        </a:rPr>
                        <a:t>Configure a WLC WLAN to use a VLAN interface, a DHCP server, and WPA2 Enterprise authentication.</a:t>
                      </a:r>
                    </a:p>
                  </a:txBody>
                  <a:tcPr marL="47625" marR="47625" marT="47625" marB="47625" anchor="ctr"/>
                </a:tc>
                <a:extLst>
                  <a:ext uri="{0D108BD9-81ED-4DB2-BD59-A6C34878D82A}">
                    <a16:rowId xmlns:a16="http://schemas.microsoft.com/office/drawing/2014/main" val="3228802595"/>
                  </a:ext>
                </a:extLst>
              </a:tr>
              <a:tr h="370840">
                <a:tc>
                  <a:txBody>
                    <a:bodyPr/>
                    <a:lstStyle/>
                    <a:p>
                      <a:pPr fontAlgn="ctr"/>
                      <a:r>
                        <a:rPr lang="en-US" b="0" dirty="0">
                          <a:solidFill>
                            <a:schemeClr val="bg1"/>
                          </a:solidFill>
                          <a:effectLst/>
                        </a:rPr>
                        <a:t>Troubleshoot WLAN Issues</a:t>
                      </a:r>
                    </a:p>
                  </a:txBody>
                  <a:tcPr marL="47625" marR="47625" marT="47625" marB="47625" anchor="ctr">
                    <a:solidFill>
                      <a:schemeClr val="accent1"/>
                    </a:solidFill>
                  </a:tcPr>
                </a:tc>
                <a:tc>
                  <a:txBody>
                    <a:bodyPr/>
                    <a:lstStyle/>
                    <a:p>
                      <a:pPr fontAlgn="ctr"/>
                      <a:r>
                        <a:rPr lang="en-US" b="0" dirty="0">
                          <a:effectLst/>
                        </a:rPr>
                        <a:t>Troubleshoot common wireless configuration issues.</a:t>
                      </a:r>
                    </a:p>
                  </a:txBody>
                  <a:tcPr marL="47625" marR="47625" marT="47625" marB="47625" anchor="ctr"/>
                </a:tc>
                <a:extLst>
                  <a:ext uri="{0D108BD9-81ED-4DB2-BD59-A6C34878D82A}">
                    <a16:rowId xmlns:a16="http://schemas.microsoft.com/office/drawing/2014/main" val="3134809945"/>
                  </a:ext>
                </a:extLst>
              </a:tr>
            </a:tbl>
          </a:graphicData>
        </a:graphic>
      </p:graphicFrame>
    </p:spTree>
    <p:custDataLst>
      <p:tags r:id="rId1"/>
    </p:custDataLst>
    <p:extLst>
      <p:ext uri="{BB962C8B-B14F-4D97-AF65-F5344CB8AC3E}">
        <p14:creationId xmlns:p14="http://schemas.microsoft.com/office/powerpoint/2010/main" val="11119238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Advanced Settings</a:t>
            </a:r>
          </a:p>
        </p:txBody>
      </p:sp>
      <p:sp>
        <p:nvSpPr>
          <p:cNvPr id="4" name="Content Placeholder 3">
            <a:extLst>
              <a:ext uri="{FF2B5EF4-FFF2-40B4-BE49-F238E27FC236}">
                <a16:creationId xmlns:a16="http://schemas.microsoft.com/office/drawing/2014/main" id="{8045F764-E1B3-4F1D-B3C1-27984A0CEE1D}"/>
              </a:ext>
            </a:extLst>
          </p:cNvPr>
          <p:cNvSpPr>
            <a:spLocks noGrp="1"/>
          </p:cNvSpPr>
          <p:nvPr>
            <p:ph idx="1"/>
          </p:nvPr>
        </p:nvSpPr>
        <p:spPr>
          <a:xfrm>
            <a:off x="192948" y="731838"/>
            <a:ext cx="8561772" cy="1318118"/>
          </a:xfrm>
        </p:spPr>
        <p:txBody>
          <a:bodyPr/>
          <a:lstStyle/>
          <a:p>
            <a:pPr marL="0" indent="0" algn="l"/>
            <a:r>
              <a:rPr lang="en-US" sz="1600" dirty="0">
                <a:solidFill>
                  <a:srgbClr val="000000"/>
                </a:solidFill>
              </a:rPr>
              <a:t>Most WLC will come with some basic settings and menus that users can quickly access to implement a variety of common configurations. </a:t>
            </a:r>
          </a:p>
          <a:p>
            <a:pPr marL="285750" indent="-285750" algn="l">
              <a:buFont typeface="Arial" panose="020B0604020202020204" pitchFamily="34" charset="0"/>
              <a:buChar char="•"/>
            </a:pPr>
            <a:r>
              <a:rPr lang="en-CA" sz="1400" dirty="0">
                <a:solidFill>
                  <a:srgbClr val="000000"/>
                </a:solidFill>
              </a:rPr>
              <a:t>However, as a network administrator, you will typically access the advanced settings. </a:t>
            </a:r>
          </a:p>
          <a:p>
            <a:pPr marL="0" indent="0" algn="l"/>
            <a:endParaRPr lang="en-US" sz="1400" dirty="0">
              <a:solidFill>
                <a:srgbClr val="000000"/>
              </a:solidFill>
            </a:endParaRPr>
          </a:p>
        </p:txBody>
      </p:sp>
      <p:pic>
        <p:nvPicPr>
          <p:cNvPr id="7" name="Picture 6">
            <a:extLst>
              <a:ext uri="{FF2B5EF4-FFF2-40B4-BE49-F238E27FC236}">
                <a16:creationId xmlns:a16="http://schemas.microsoft.com/office/drawing/2014/main" id="{326F9F69-283C-4287-B77D-B8278664E058}"/>
              </a:ext>
            </a:extLst>
          </p:cNvPr>
          <p:cNvPicPr>
            <a:picLocks noChangeAspect="1"/>
          </p:cNvPicPr>
          <p:nvPr/>
        </p:nvPicPr>
        <p:blipFill>
          <a:blip r:embed="rId3"/>
          <a:stretch>
            <a:fillRect/>
          </a:stretch>
        </p:blipFill>
        <p:spPr>
          <a:xfrm>
            <a:off x="4170348" y="1615154"/>
            <a:ext cx="4777320" cy="2097221"/>
          </a:xfrm>
          <a:prstGeom prst="rect">
            <a:avLst/>
          </a:prstGeom>
        </p:spPr>
      </p:pic>
      <p:sp>
        <p:nvSpPr>
          <p:cNvPr id="5" name="Content Placeholder 3">
            <a:extLst>
              <a:ext uri="{FF2B5EF4-FFF2-40B4-BE49-F238E27FC236}">
                <a16:creationId xmlns:a16="http://schemas.microsoft.com/office/drawing/2014/main" id="{65E342DB-2FFC-4ADC-99B5-F1D8E9137E46}"/>
              </a:ext>
            </a:extLst>
          </p:cNvPr>
          <p:cNvSpPr txBox="1">
            <a:spLocks/>
          </p:cNvSpPr>
          <p:nvPr/>
        </p:nvSpPr>
        <p:spPr>
          <a:xfrm>
            <a:off x="192948" y="1615155"/>
            <a:ext cx="3977400" cy="266628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For the Cisco 3504 Wireless Controller, click </a:t>
            </a:r>
            <a:r>
              <a:rPr lang="en-CA" sz="1400" b="1" dirty="0">
                <a:solidFill>
                  <a:srgbClr val="000000"/>
                </a:solidFill>
              </a:rPr>
              <a:t>Advanced</a:t>
            </a:r>
            <a:r>
              <a:rPr lang="en-CA" sz="1400" dirty="0">
                <a:solidFill>
                  <a:srgbClr val="000000"/>
                </a:solidFill>
              </a:rPr>
              <a:t> in the upper right-hand corner to access the advanced </a:t>
            </a:r>
            <a:r>
              <a:rPr lang="en-CA" sz="1400" b="1" dirty="0">
                <a:solidFill>
                  <a:srgbClr val="000000"/>
                </a:solidFill>
              </a:rPr>
              <a:t>Summary</a:t>
            </a:r>
            <a:r>
              <a:rPr lang="en-CA" sz="1400" dirty="0">
                <a:solidFill>
                  <a:srgbClr val="000000"/>
                </a:solidFill>
              </a:rPr>
              <a:t> page. </a:t>
            </a:r>
          </a:p>
          <a:p>
            <a:pPr marL="285750" indent="-285750" algn="l">
              <a:buFont typeface="Arial" panose="020B0604020202020204" pitchFamily="34" charset="0"/>
              <a:buChar char="•"/>
            </a:pPr>
            <a:r>
              <a:rPr lang="en-CA" sz="1400" dirty="0">
                <a:solidFill>
                  <a:srgbClr val="000000"/>
                </a:solidFill>
              </a:rPr>
              <a:t>From here, you can access all the features of the WLC.</a:t>
            </a:r>
          </a:p>
        </p:txBody>
      </p:sp>
    </p:spTree>
    <p:extLst>
      <p:ext uri="{BB962C8B-B14F-4D97-AF65-F5344CB8AC3E}">
        <p14:creationId xmlns:p14="http://schemas.microsoft.com/office/powerpoint/2010/main" val="16907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a:t>
            </a:r>
          </a:p>
        </p:txBody>
      </p:sp>
      <p:sp>
        <p:nvSpPr>
          <p:cNvPr id="5" name="Content Placeholder 4">
            <a:extLst>
              <a:ext uri="{FF2B5EF4-FFF2-40B4-BE49-F238E27FC236}">
                <a16:creationId xmlns:a16="http://schemas.microsoft.com/office/drawing/2014/main" id="{1539087E-37BB-492A-9D81-66CD0F2002B2}"/>
              </a:ext>
            </a:extLst>
          </p:cNvPr>
          <p:cNvSpPr>
            <a:spLocks noGrp="1"/>
          </p:cNvSpPr>
          <p:nvPr>
            <p:ph idx="1"/>
          </p:nvPr>
        </p:nvSpPr>
        <p:spPr>
          <a:xfrm>
            <a:off x="474662" y="731837"/>
            <a:ext cx="8280057" cy="1839913"/>
          </a:xfrm>
        </p:spPr>
        <p:txBody>
          <a:bodyPr/>
          <a:lstStyle/>
          <a:p>
            <a:pPr marL="0" indent="0" algn="l"/>
            <a:r>
              <a:rPr lang="en-US" sz="1600" dirty="0">
                <a:solidFill>
                  <a:srgbClr val="000000"/>
                </a:solidFill>
              </a:rPr>
              <a:t>Wireless LAN Controllers have Layer 2 switch ports and virtual interfaces that are created in software and are very similar to VLAN interfaces. </a:t>
            </a:r>
          </a:p>
          <a:p>
            <a:pPr marL="285750" indent="-285750" algn="l">
              <a:buFont typeface="Arial" panose="020B0604020202020204" pitchFamily="34" charset="0"/>
              <a:buChar char="•"/>
            </a:pPr>
            <a:r>
              <a:rPr lang="en-US" sz="1400" dirty="0">
                <a:solidFill>
                  <a:srgbClr val="000000"/>
                </a:solidFill>
              </a:rPr>
              <a:t>Each physical port can support many APs and WLANs. </a:t>
            </a:r>
          </a:p>
          <a:p>
            <a:pPr marL="285750" indent="-285750" algn="l">
              <a:buFont typeface="Arial" panose="020B0604020202020204" pitchFamily="34" charset="0"/>
              <a:buChar char="•"/>
            </a:pPr>
            <a:r>
              <a:rPr lang="en-US" sz="1400" dirty="0">
                <a:solidFill>
                  <a:srgbClr val="000000"/>
                </a:solidFill>
              </a:rPr>
              <a:t>The ports on the WLC are essentially trunk ports that can carry traffic from multiple VLANs to a switch for distribution to multiple APs. </a:t>
            </a:r>
          </a:p>
          <a:p>
            <a:pPr marL="285750" indent="-285750" algn="l">
              <a:buFont typeface="Arial" panose="020B0604020202020204" pitchFamily="34" charset="0"/>
              <a:buChar char="•"/>
            </a:pPr>
            <a:r>
              <a:rPr lang="en-US" sz="1400" dirty="0">
                <a:solidFill>
                  <a:srgbClr val="000000"/>
                </a:solidFill>
              </a:rPr>
              <a:t>Each AP can support multiple WLANs.</a:t>
            </a:r>
          </a:p>
        </p:txBody>
      </p:sp>
      <p:pic>
        <p:nvPicPr>
          <p:cNvPr id="6" name="Picture 5">
            <a:extLst>
              <a:ext uri="{FF2B5EF4-FFF2-40B4-BE49-F238E27FC236}">
                <a16:creationId xmlns:a16="http://schemas.microsoft.com/office/drawing/2014/main" id="{F5F65757-2F06-46D8-ABE9-904E50DEB8A8}"/>
              </a:ext>
            </a:extLst>
          </p:cNvPr>
          <p:cNvPicPr>
            <a:picLocks noChangeAspect="1"/>
          </p:cNvPicPr>
          <p:nvPr/>
        </p:nvPicPr>
        <p:blipFill>
          <a:blip r:embed="rId3"/>
          <a:stretch>
            <a:fillRect/>
          </a:stretch>
        </p:blipFill>
        <p:spPr>
          <a:xfrm>
            <a:off x="1428750" y="2413705"/>
            <a:ext cx="6286500" cy="2105025"/>
          </a:xfrm>
          <a:prstGeom prst="rect">
            <a:avLst/>
          </a:prstGeom>
        </p:spPr>
      </p:pic>
    </p:spTree>
    <p:extLst>
      <p:ext uri="{BB962C8B-B14F-4D97-AF65-F5344CB8AC3E}">
        <p14:creationId xmlns:p14="http://schemas.microsoft.com/office/powerpoint/2010/main" val="328672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WLAN configuration on the WLC includes the following steps:</a:t>
            </a:r>
          </a:p>
          <a:p>
            <a:pPr marL="457200" indent="-457200" algn="l">
              <a:buFont typeface="+mj-lt"/>
              <a:buAutoNum type="arabicPeriod"/>
            </a:pPr>
            <a:r>
              <a:rPr lang="en-US" sz="1400" dirty="0">
                <a:solidFill>
                  <a:srgbClr val="000000"/>
                </a:solidFill>
              </a:rPr>
              <a:t>Create the WLAN</a:t>
            </a:r>
          </a:p>
          <a:p>
            <a:pPr marL="457200" indent="-457200" algn="l">
              <a:buFont typeface="+mj-lt"/>
              <a:buAutoNum type="arabicPeriod"/>
            </a:pPr>
            <a:r>
              <a:rPr lang="en-US" sz="1400" dirty="0">
                <a:solidFill>
                  <a:srgbClr val="000000"/>
                </a:solidFill>
              </a:rPr>
              <a:t>Apply and Enable the WLAN</a:t>
            </a:r>
          </a:p>
          <a:p>
            <a:pPr marL="457200" indent="-457200" algn="l">
              <a:buFont typeface="+mj-lt"/>
              <a:buAutoNum type="arabicPeriod"/>
            </a:pPr>
            <a:r>
              <a:rPr lang="en-US" sz="1400" dirty="0">
                <a:solidFill>
                  <a:srgbClr val="000000"/>
                </a:solidFill>
              </a:rPr>
              <a:t>Select the Interface</a:t>
            </a:r>
          </a:p>
          <a:p>
            <a:pPr marL="457200" indent="-457200" algn="l">
              <a:buFont typeface="+mj-lt"/>
              <a:buAutoNum type="arabicPeriod"/>
            </a:pPr>
            <a:r>
              <a:rPr lang="en-US" sz="1400" dirty="0">
                <a:solidFill>
                  <a:srgbClr val="000000"/>
                </a:solidFill>
              </a:rPr>
              <a:t>Secure the WLAN</a:t>
            </a:r>
          </a:p>
          <a:p>
            <a:pPr marL="457200" indent="-457200" algn="l">
              <a:buFont typeface="+mj-lt"/>
              <a:buAutoNum type="arabicPeriod"/>
            </a:pPr>
            <a:r>
              <a:rPr lang="en-US" sz="1400" dirty="0">
                <a:solidFill>
                  <a:srgbClr val="000000"/>
                </a:solidFill>
              </a:rPr>
              <a:t>Verify the WLAN is Operational</a:t>
            </a:r>
          </a:p>
          <a:p>
            <a:pPr marL="457200" indent="-457200" algn="l">
              <a:buFont typeface="+mj-lt"/>
              <a:buAutoNum type="arabicPeriod"/>
            </a:pPr>
            <a:r>
              <a:rPr lang="en-US" sz="1400" dirty="0">
                <a:solidFill>
                  <a:srgbClr val="000000"/>
                </a:solidFill>
              </a:rPr>
              <a:t>Monitor the WLAN</a:t>
            </a:r>
          </a:p>
          <a:p>
            <a:pPr marL="457200" indent="-457200" algn="l">
              <a:buFont typeface="+mj-lt"/>
              <a:buAutoNum type="arabicPeriod"/>
            </a:pPr>
            <a:r>
              <a:rPr lang="en-US" sz="1400" dirty="0">
                <a:solidFill>
                  <a:srgbClr val="000000"/>
                </a:solidFill>
              </a:rPr>
              <a:t>View Wireless Client Information</a:t>
            </a:r>
          </a:p>
          <a:p>
            <a:pPr marL="457200" indent="-457200" algn="l">
              <a:buFont typeface="+mj-lt"/>
              <a:buAutoNum type="arabicPeriod"/>
            </a:pPr>
            <a:endParaRPr lang="en-US" sz="1600" dirty="0">
              <a:solidFill>
                <a:srgbClr val="000000"/>
              </a:solidFill>
            </a:endParaRPr>
          </a:p>
        </p:txBody>
      </p:sp>
    </p:spTree>
    <p:extLst>
      <p:ext uri="{BB962C8B-B14F-4D97-AF65-F5344CB8AC3E}">
        <p14:creationId xmlns:p14="http://schemas.microsoft.com/office/powerpoint/2010/main" val="399344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3635865" cy="1025245"/>
          </a:xfrm>
        </p:spPr>
        <p:txBody>
          <a:bodyPr/>
          <a:lstStyle/>
          <a:p>
            <a:pPr marL="342900" indent="-342900" algn="l">
              <a:buAutoNum type="arabicPeriod"/>
            </a:pPr>
            <a:r>
              <a:rPr lang="en-US" sz="1600" b="1" dirty="0">
                <a:solidFill>
                  <a:srgbClr val="000000"/>
                </a:solidFill>
              </a:rPr>
              <a:t>Create the WLAN: </a:t>
            </a:r>
            <a:r>
              <a:rPr lang="en-US" sz="1600" dirty="0">
                <a:solidFill>
                  <a:srgbClr val="000000"/>
                </a:solidFill>
              </a:rPr>
              <a:t>In the figure, a new WLAN with an SSID name  </a:t>
            </a:r>
            <a:r>
              <a:rPr lang="en-US" sz="1600" b="1" dirty="0" err="1">
                <a:solidFill>
                  <a:srgbClr val="000000"/>
                </a:solidFill>
              </a:rPr>
              <a:t>Wireless_LAN</a:t>
            </a:r>
            <a:r>
              <a:rPr lang="en-US" sz="1600" b="1" dirty="0">
                <a:solidFill>
                  <a:srgbClr val="000000"/>
                </a:solidFill>
              </a:rPr>
              <a:t> </a:t>
            </a:r>
            <a:r>
              <a:rPr lang="en-US" sz="1600" dirty="0">
                <a:solidFill>
                  <a:srgbClr val="000000"/>
                </a:solidFill>
              </a:rPr>
              <a:t>is created.</a:t>
            </a: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Font typeface="Arial"/>
              <a:buAutoNum type="arabicPeriod"/>
            </a:pPr>
            <a:r>
              <a:rPr lang="en-US" sz="1600" b="1" dirty="0">
                <a:solidFill>
                  <a:srgbClr val="000000"/>
                </a:solidFill>
              </a:rPr>
              <a:t>Apply and Enable the WLAN: </a:t>
            </a:r>
            <a:r>
              <a:rPr lang="en-US" sz="1600" dirty="0">
                <a:solidFill>
                  <a:srgbClr val="000000"/>
                </a:solidFill>
              </a:rPr>
              <a:t>Next the WLAN is enabled the WLAN settings are configured.</a:t>
            </a:r>
          </a:p>
          <a:p>
            <a:pPr marL="342900" indent="-342900" algn="l">
              <a:buAutoNum type="arabicPeriod"/>
            </a:pPr>
            <a:endParaRPr lang="en-US" sz="1600" dirty="0">
              <a:solidFill>
                <a:srgbClr val="000000"/>
              </a:solidFill>
            </a:endParaRP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C28EEE54-4C0B-4265-9064-59F544BEB863}"/>
              </a:ext>
            </a:extLst>
          </p:cNvPr>
          <p:cNvPicPr>
            <a:picLocks noChangeAspect="1"/>
          </p:cNvPicPr>
          <p:nvPr/>
        </p:nvPicPr>
        <p:blipFill>
          <a:blip r:embed="rId3"/>
          <a:stretch>
            <a:fillRect/>
          </a:stretch>
        </p:blipFill>
        <p:spPr>
          <a:xfrm>
            <a:off x="4178665" y="666572"/>
            <a:ext cx="4845147" cy="1237811"/>
          </a:xfrm>
          <a:prstGeom prst="rect">
            <a:avLst/>
          </a:prstGeom>
        </p:spPr>
      </p:pic>
      <p:pic>
        <p:nvPicPr>
          <p:cNvPr id="5" name="Picture 4">
            <a:extLst>
              <a:ext uri="{FF2B5EF4-FFF2-40B4-BE49-F238E27FC236}">
                <a16:creationId xmlns:a16="http://schemas.microsoft.com/office/drawing/2014/main" id="{AF505D17-A729-4F39-BB42-1B357A0C1D12}"/>
              </a:ext>
            </a:extLst>
          </p:cNvPr>
          <p:cNvPicPr>
            <a:picLocks noChangeAspect="1"/>
          </p:cNvPicPr>
          <p:nvPr/>
        </p:nvPicPr>
        <p:blipFill>
          <a:blip r:embed="rId4"/>
          <a:stretch>
            <a:fillRect/>
          </a:stretch>
        </p:blipFill>
        <p:spPr>
          <a:xfrm>
            <a:off x="4178666" y="2176566"/>
            <a:ext cx="4829847" cy="2417851"/>
          </a:xfrm>
          <a:prstGeom prst="rect">
            <a:avLst/>
          </a:prstGeom>
        </p:spPr>
      </p:pic>
    </p:spTree>
    <p:extLst>
      <p:ext uri="{BB962C8B-B14F-4D97-AF65-F5344CB8AC3E}">
        <p14:creationId xmlns:p14="http://schemas.microsoft.com/office/powerpoint/2010/main" val="27239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3" y="731837"/>
            <a:ext cx="3510860" cy="4147811"/>
          </a:xfrm>
        </p:spPr>
        <p:txBody>
          <a:bodyPr/>
          <a:lstStyle/>
          <a:p>
            <a:pPr marL="342900" indent="-342900" algn="l">
              <a:buFont typeface="+mj-lt"/>
              <a:buAutoNum type="arabicPeriod" startAt="3"/>
            </a:pPr>
            <a:r>
              <a:rPr lang="en-US" sz="1600" b="1" dirty="0">
                <a:solidFill>
                  <a:srgbClr val="000000"/>
                </a:solidFill>
              </a:rPr>
              <a:t>Select the Interface: </a:t>
            </a:r>
            <a:r>
              <a:rPr lang="en-US" sz="1600" dirty="0">
                <a:solidFill>
                  <a:srgbClr val="000000"/>
                </a:solidFill>
              </a:rPr>
              <a:t>The interface that will carry the WLAN traffic must be selected.</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CA" sz="1600" b="1" dirty="0">
              <a:solidFill>
                <a:srgbClr val="000000"/>
              </a:solidFill>
            </a:endParaRPr>
          </a:p>
          <a:p>
            <a:pPr marL="342900" indent="-342900" algn="l">
              <a:buFont typeface="+mj-lt"/>
              <a:buAutoNum type="arabicPeriod" startAt="3"/>
            </a:pPr>
            <a:r>
              <a:rPr lang="en-CA" sz="1600" b="1" dirty="0">
                <a:solidFill>
                  <a:srgbClr val="000000"/>
                </a:solidFill>
              </a:rPr>
              <a:t>Secure the WLAN</a:t>
            </a:r>
            <a:r>
              <a:rPr lang="en-CA" sz="1600" dirty="0">
                <a:solidFill>
                  <a:srgbClr val="000000"/>
                </a:solidFill>
              </a:rPr>
              <a:t>: The Security tab is used to access all the available options for securing the LAN. </a:t>
            </a:r>
            <a:endParaRPr lang="en-US" sz="1600" dirty="0">
              <a:solidFill>
                <a:srgbClr val="000000"/>
              </a:solidFill>
            </a:endParaRPr>
          </a:p>
        </p:txBody>
      </p:sp>
      <p:pic>
        <p:nvPicPr>
          <p:cNvPr id="7" name="Picture 6">
            <a:extLst>
              <a:ext uri="{FF2B5EF4-FFF2-40B4-BE49-F238E27FC236}">
                <a16:creationId xmlns:a16="http://schemas.microsoft.com/office/drawing/2014/main" id="{2E6769B0-F746-42F9-A2A2-BCBF7C8DC85A}"/>
              </a:ext>
            </a:extLst>
          </p:cNvPr>
          <p:cNvPicPr>
            <a:picLocks noChangeAspect="1"/>
          </p:cNvPicPr>
          <p:nvPr/>
        </p:nvPicPr>
        <p:blipFill>
          <a:blip r:embed="rId3"/>
          <a:stretch>
            <a:fillRect/>
          </a:stretch>
        </p:blipFill>
        <p:spPr>
          <a:xfrm>
            <a:off x="4410110" y="2805392"/>
            <a:ext cx="4368974" cy="1906646"/>
          </a:xfrm>
          <a:prstGeom prst="rect">
            <a:avLst/>
          </a:prstGeom>
        </p:spPr>
      </p:pic>
      <p:pic>
        <p:nvPicPr>
          <p:cNvPr id="8" name="Picture 7">
            <a:extLst>
              <a:ext uri="{FF2B5EF4-FFF2-40B4-BE49-F238E27FC236}">
                <a16:creationId xmlns:a16="http://schemas.microsoft.com/office/drawing/2014/main" id="{A7E2A1CF-0080-43B8-AA5F-BFF2164771D7}"/>
              </a:ext>
            </a:extLst>
          </p:cNvPr>
          <p:cNvPicPr>
            <a:picLocks noChangeAspect="1"/>
          </p:cNvPicPr>
          <p:nvPr/>
        </p:nvPicPr>
        <p:blipFill>
          <a:blip r:embed="rId4"/>
          <a:stretch>
            <a:fillRect/>
          </a:stretch>
        </p:blipFill>
        <p:spPr>
          <a:xfrm>
            <a:off x="4409928" y="665394"/>
            <a:ext cx="4368974" cy="1912915"/>
          </a:xfrm>
          <a:prstGeom prst="rect">
            <a:avLst/>
          </a:prstGeom>
        </p:spPr>
      </p:pic>
    </p:spTree>
    <p:extLst>
      <p:ext uri="{BB962C8B-B14F-4D97-AF65-F5344CB8AC3E}">
        <p14:creationId xmlns:p14="http://schemas.microsoft.com/office/powerpoint/2010/main" val="30989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3763109" cy="1677134"/>
          </a:xfrm>
        </p:spPr>
        <p:txBody>
          <a:bodyPr/>
          <a:lstStyle/>
          <a:p>
            <a:pPr marL="342900" indent="-342900" algn="l">
              <a:buFont typeface="+mj-lt"/>
              <a:buAutoNum type="arabicPeriod" startAt="5"/>
            </a:pPr>
            <a:r>
              <a:rPr lang="en-US" sz="1600" b="1" dirty="0">
                <a:solidFill>
                  <a:srgbClr val="000000"/>
                </a:solidFill>
              </a:rPr>
              <a:t>Verify the WLAN is Operational: </a:t>
            </a:r>
            <a:r>
              <a:rPr lang="en-US" sz="1600" dirty="0">
                <a:solidFill>
                  <a:srgbClr val="000000"/>
                </a:solidFill>
              </a:rPr>
              <a:t>The </a:t>
            </a:r>
            <a:r>
              <a:rPr lang="en-US" sz="1600" b="1" dirty="0">
                <a:solidFill>
                  <a:srgbClr val="000000"/>
                </a:solidFill>
              </a:rPr>
              <a:t>WLANs</a:t>
            </a:r>
            <a:r>
              <a:rPr lang="en-US" sz="1600" dirty="0">
                <a:solidFill>
                  <a:srgbClr val="000000"/>
                </a:solidFill>
              </a:rPr>
              <a:t> menu on the left is used to view the newly configured WLAN and its settings. </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5"/>
            </a:pPr>
            <a:r>
              <a:rPr lang="en-CA" sz="1600" b="1" dirty="0">
                <a:solidFill>
                  <a:srgbClr val="000000"/>
                </a:solidFill>
              </a:rPr>
              <a:t>Monitor the WLAN</a:t>
            </a:r>
            <a:r>
              <a:rPr lang="en-CA" sz="1600" dirty="0">
                <a:solidFill>
                  <a:srgbClr val="000000"/>
                </a:solidFill>
              </a:rPr>
              <a:t>: The </a:t>
            </a:r>
            <a:r>
              <a:rPr lang="en-CA" sz="1600" b="1" dirty="0">
                <a:solidFill>
                  <a:srgbClr val="000000"/>
                </a:solidFill>
              </a:rPr>
              <a:t>Monitor </a:t>
            </a:r>
            <a:r>
              <a:rPr lang="en-CA" sz="1600" dirty="0">
                <a:solidFill>
                  <a:srgbClr val="000000"/>
                </a:solidFill>
              </a:rPr>
              <a:t>tab is used to access the advanced </a:t>
            </a:r>
            <a:r>
              <a:rPr lang="en-CA" sz="1600" b="1" dirty="0">
                <a:solidFill>
                  <a:srgbClr val="000000"/>
                </a:solidFill>
              </a:rPr>
              <a:t>Summary </a:t>
            </a:r>
            <a:r>
              <a:rPr lang="en-CA" sz="1600" dirty="0">
                <a:solidFill>
                  <a:srgbClr val="000000"/>
                </a:solidFill>
              </a:rPr>
              <a:t>page and confirm that the </a:t>
            </a:r>
            <a:r>
              <a:rPr lang="en-CA" sz="1600" b="1" dirty="0" err="1">
                <a:solidFill>
                  <a:srgbClr val="000000"/>
                </a:solidFill>
              </a:rPr>
              <a:t>Wireless_LAN</a:t>
            </a:r>
            <a:r>
              <a:rPr lang="en-CA" sz="1600" dirty="0">
                <a:solidFill>
                  <a:srgbClr val="000000"/>
                </a:solidFill>
              </a:rPr>
              <a:t> now has one client using its services.</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5"/>
            </a:pPr>
            <a:endParaRPr lang="en-US" sz="1600" dirty="0">
              <a:solidFill>
                <a:srgbClr val="000000"/>
              </a:solidFill>
            </a:endParaRPr>
          </a:p>
        </p:txBody>
      </p:sp>
      <p:pic>
        <p:nvPicPr>
          <p:cNvPr id="6" name="Picture 5">
            <a:extLst>
              <a:ext uri="{FF2B5EF4-FFF2-40B4-BE49-F238E27FC236}">
                <a16:creationId xmlns:a16="http://schemas.microsoft.com/office/drawing/2014/main" id="{C00B29A0-5DF7-4449-AA90-AA93D40C5006}"/>
              </a:ext>
            </a:extLst>
          </p:cNvPr>
          <p:cNvPicPr>
            <a:picLocks noChangeAspect="1"/>
          </p:cNvPicPr>
          <p:nvPr/>
        </p:nvPicPr>
        <p:blipFill>
          <a:blip r:embed="rId3"/>
          <a:stretch>
            <a:fillRect/>
          </a:stretch>
        </p:blipFill>
        <p:spPr>
          <a:xfrm>
            <a:off x="4409928" y="665394"/>
            <a:ext cx="4343399" cy="934806"/>
          </a:xfrm>
          <a:prstGeom prst="rect">
            <a:avLst/>
          </a:prstGeom>
        </p:spPr>
      </p:pic>
      <p:pic>
        <p:nvPicPr>
          <p:cNvPr id="7" name="Picture 6">
            <a:extLst>
              <a:ext uri="{FF2B5EF4-FFF2-40B4-BE49-F238E27FC236}">
                <a16:creationId xmlns:a16="http://schemas.microsoft.com/office/drawing/2014/main" id="{ABD1C815-9D36-4AB9-94A3-EA964C676B91}"/>
              </a:ext>
            </a:extLst>
          </p:cNvPr>
          <p:cNvPicPr>
            <a:picLocks noChangeAspect="1"/>
          </p:cNvPicPr>
          <p:nvPr/>
        </p:nvPicPr>
        <p:blipFill>
          <a:blip r:embed="rId4"/>
          <a:stretch>
            <a:fillRect/>
          </a:stretch>
        </p:blipFill>
        <p:spPr>
          <a:xfrm>
            <a:off x="4409928" y="2144997"/>
            <a:ext cx="4343399" cy="1921516"/>
          </a:xfrm>
          <a:prstGeom prst="rect">
            <a:avLst/>
          </a:prstGeom>
        </p:spPr>
      </p:pic>
    </p:spTree>
    <p:extLst>
      <p:ext uri="{BB962C8B-B14F-4D97-AF65-F5344CB8AC3E}">
        <p14:creationId xmlns:p14="http://schemas.microsoft.com/office/powerpoint/2010/main" val="29763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Configure a WLAN (Cont.)</a:t>
            </a:r>
          </a:p>
        </p:txBody>
      </p:sp>
      <p:sp>
        <p:nvSpPr>
          <p:cNvPr id="4" name="Content Placeholder 3">
            <a:extLst>
              <a:ext uri="{FF2B5EF4-FFF2-40B4-BE49-F238E27FC236}">
                <a16:creationId xmlns:a16="http://schemas.microsoft.com/office/drawing/2014/main" id="{A2CF27E2-7F3B-439D-B5FC-B0FD25554B00}"/>
              </a:ext>
            </a:extLst>
          </p:cNvPr>
          <p:cNvSpPr>
            <a:spLocks noGrp="1"/>
          </p:cNvSpPr>
          <p:nvPr>
            <p:ph idx="1"/>
          </p:nvPr>
        </p:nvSpPr>
        <p:spPr>
          <a:xfrm>
            <a:off x="474662" y="731837"/>
            <a:ext cx="3764829" cy="2273534"/>
          </a:xfrm>
        </p:spPr>
        <p:txBody>
          <a:bodyPr/>
          <a:lstStyle/>
          <a:p>
            <a:pPr marL="342900" indent="-342900" algn="l">
              <a:buFont typeface="+mj-lt"/>
              <a:buAutoNum type="arabicPeriod" startAt="7"/>
            </a:pPr>
            <a:r>
              <a:rPr lang="en-US" sz="1600" b="1" dirty="0">
                <a:solidFill>
                  <a:srgbClr val="000000"/>
                </a:solidFill>
              </a:rPr>
              <a:t>View Wireless Client Details: </a:t>
            </a:r>
            <a:r>
              <a:rPr lang="en-US" sz="1600" dirty="0">
                <a:solidFill>
                  <a:srgbClr val="000000"/>
                </a:solidFill>
              </a:rPr>
              <a:t>Click </a:t>
            </a:r>
            <a:r>
              <a:rPr lang="en-US" sz="1600" b="1" dirty="0">
                <a:solidFill>
                  <a:srgbClr val="000000"/>
                </a:solidFill>
              </a:rPr>
              <a:t>Clients</a:t>
            </a:r>
            <a:r>
              <a:rPr lang="en-US" sz="1600" dirty="0">
                <a:solidFill>
                  <a:srgbClr val="000000"/>
                </a:solidFill>
              </a:rPr>
              <a:t> in the left menu to view more information about the clients connected to the WLAN.</a:t>
            </a:r>
          </a:p>
        </p:txBody>
      </p:sp>
      <p:pic>
        <p:nvPicPr>
          <p:cNvPr id="5" name="Picture 4">
            <a:extLst>
              <a:ext uri="{FF2B5EF4-FFF2-40B4-BE49-F238E27FC236}">
                <a16:creationId xmlns:a16="http://schemas.microsoft.com/office/drawing/2014/main" id="{54FE627E-D7DC-4552-85E4-183A564373DE}"/>
              </a:ext>
            </a:extLst>
          </p:cNvPr>
          <p:cNvPicPr>
            <a:picLocks noChangeAspect="1"/>
          </p:cNvPicPr>
          <p:nvPr/>
        </p:nvPicPr>
        <p:blipFill>
          <a:blip r:embed="rId3"/>
          <a:stretch>
            <a:fillRect/>
          </a:stretch>
        </p:blipFill>
        <p:spPr>
          <a:xfrm>
            <a:off x="4409927" y="665394"/>
            <a:ext cx="4343399" cy="954084"/>
          </a:xfrm>
          <a:prstGeom prst="rect">
            <a:avLst/>
          </a:prstGeom>
        </p:spPr>
      </p:pic>
    </p:spTree>
    <p:extLst>
      <p:ext uri="{BB962C8B-B14F-4D97-AF65-F5344CB8AC3E}">
        <p14:creationId xmlns:p14="http://schemas.microsoft.com/office/powerpoint/2010/main" val="261175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br>
              <a:rPr lang="en-US" dirty="0"/>
            </a:br>
            <a:r>
              <a:rPr lang="en-US" sz="2400" dirty="0"/>
              <a:t>Packet Tracer – Configure a Basic WLAN on the WLC</a:t>
            </a:r>
          </a:p>
        </p:txBody>
      </p:sp>
      <p:sp>
        <p:nvSpPr>
          <p:cNvPr id="6" name="Content Placeholder 5">
            <a:extLst>
              <a:ext uri="{FF2B5EF4-FFF2-40B4-BE49-F238E27FC236}">
                <a16:creationId xmlns:a16="http://schemas.microsoft.com/office/drawing/2014/main" id="{672A704A-64B1-4FAD-BDDF-E59F440CA66D}"/>
              </a:ext>
            </a:extLst>
          </p:cNvPr>
          <p:cNvSpPr>
            <a:spLocks noGrp="1"/>
          </p:cNvSpPr>
          <p:nvPr>
            <p:ph idx="1"/>
          </p:nvPr>
        </p:nvSpPr>
        <p:spPr>
          <a:xfrm>
            <a:off x="474662" y="731837"/>
            <a:ext cx="8280057" cy="3689897"/>
          </a:xfrm>
        </p:spPr>
        <p:txBody>
          <a:bodyPr/>
          <a:lstStyle/>
          <a:p>
            <a:pPr marL="0" indent="0" algn="l"/>
            <a:r>
              <a:rPr lang="en-CA" sz="1600" dirty="0">
                <a:solidFill>
                  <a:srgbClr val="000000"/>
                </a:solidFill>
              </a:rPr>
              <a:t>In this lab, you will explore some of the features of a wireless LAN controller. </a:t>
            </a:r>
          </a:p>
          <a:p>
            <a:pPr marL="285750" indent="-285750" algn="l">
              <a:buFont typeface="Arial" panose="020B0604020202020204" pitchFamily="34" charset="0"/>
              <a:buChar char="•"/>
            </a:pPr>
            <a:r>
              <a:rPr lang="en-CA" sz="1400" dirty="0">
                <a:solidFill>
                  <a:srgbClr val="000000"/>
                </a:solidFill>
              </a:rPr>
              <a:t>You will create a new WLAN on the controller and implement security on that LAN. </a:t>
            </a:r>
          </a:p>
          <a:p>
            <a:pPr marL="285750" indent="-285750" algn="l">
              <a:buFont typeface="Arial" panose="020B0604020202020204" pitchFamily="34" charset="0"/>
              <a:buChar char="•"/>
            </a:pPr>
            <a:r>
              <a:rPr lang="en-CA" sz="1400" dirty="0">
                <a:solidFill>
                  <a:srgbClr val="000000"/>
                </a:solidFill>
              </a:rPr>
              <a:t>Then you will configure a wireless host to connect to the new WLAN through an AP that is under the control of the WLC. </a:t>
            </a:r>
          </a:p>
          <a:p>
            <a:pPr marL="285750" indent="-285750" algn="l">
              <a:buFont typeface="Arial" panose="020B0604020202020204" pitchFamily="34" charset="0"/>
              <a:buChar char="•"/>
            </a:pPr>
            <a:r>
              <a:rPr lang="en-CA" sz="1400" dirty="0">
                <a:solidFill>
                  <a:srgbClr val="000000"/>
                </a:solidFill>
              </a:rPr>
              <a:t>Finally, you will verify connectivity.</a:t>
            </a:r>
            <a:endParaRPr lang="en-US" sz="1400" dirty="0">
              <a:solidFill>
                <a:srgbClr val="000000"/>
              </a:solidFill>
            </a:endParaRPr>
          </a:p>
        </p:txBody>
      </p:sp>
    </p:spTree>
    <p:extLst>
      <p:ext uri="{BB962C8B-B14F-4D97-AF65-F5344CB8AC3E}">
        <p14:creationId xmlns:p14="http://schemas.microsoft.com/office/powerpoint/2010/main" val="7549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848344" cy="929640"/>
          </a:xfrm>
        </p:spPr>
        <p:txBody>
          <a:bodyPr/>
          <a:lstStyle/>
          <a:p>
            <a:r>
              <a:rPr lang="en-US" dirty="0">
                <a:solidFill>
                  <a:schemeClr val="accent5">
                    <a:lumMod val="40000"/>
                    <a:lumOff val="60000"/>
                  </a:schemeClr>
                </a:solidFill>
              </a:rPr>
              <a:t>13.3 Configure a WPA2 Enterprise WLAN on the WLC</a:t>
            </a:r>
          </a:p>
        </p:txBody>
      </p:sp>
    </p:spTree>
    <p:custDataLst>
      <p:tags r:id="rId1"/>
    </p:custDataLst>
    <p:extLst>
      <p:ext uri="{BB962C8B-B14F-4D97-AF65-F5344CB8AC3E}">
        <p14:creationId xmlns:p14="http://schemas.microsoft.com/office/powerpoint/2010/main" val="101689698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Define an SNMP and RADIUS Server on the WLC</a:t>
            </a:r>
          </a:p>
        </p:txBody>
      </p:sp>
      <p:sp>
        <p:nvSpPr>
          <p:cNvPr id="5" name="Content Placeholder 4">
            <a:extLst>
              <a:ext uri="{FF2B5EF4-FFF2-40B4-BE49-F238E27FC236}">
                <a16:creationId xmlns:a16="http://schemas.microsoft.com/office/drawing/2014/main" id="{B0674CD1-43A6-4491-8658-C8969872C355}"/>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342900" indent="-342900" algn="l">
              <a:buFont typeface="Arial" panose="020B0604020202020204" pitchFamily="34" charset="0"/>
              <a:buChar char="•"/>
            </a:pPr>
            <a:r>
              <a:rPr lang="en-US" sz="1400" dirty="0">
                <a:solidFill>
                  <a:srgbClr val="000000"/>
                </a:solidFill>
              </a:rPr>
              <a:t>Configure the WLAN controller to send SNMP traps to an external server</a:t>
            </a:r>
          </a:p>
          <a:p>
            <a:pPr marL="342900" indent="-342900" algn="l">
              <a:buFont typeface="Arial" panose="020B0604020202020204" pitchFamily="34" charset="0"/>
              <a:buChar char="•"/>
            </a:pPr>
            <a:r>
              <a:rPr lang="en-US" sz="1400" dirty="0">
                <a:solidFill>
                  <a:srgbClr val="000000"/>
                </a:solidFill>
              </a:rPr>
              <a:t>Configure the WLAN controller to use an external RADIUS server to authenticate WLAN users</a:t>
            </a:r>
          </a:p>
          <a:p>
            <a:pPr marL="342900" indent="-342900" algn="l">
              <a:buFont typeface="Arial" panose="020B0604020202020204" pitchFamily="34" charset="0"/>
              <a:buChar char="•"/>
            </a:pPr>
            <a:r>
              <a:rPr lang="en-US" sz="1400" dirty="0">
                <a:solidFill>
                  <a:srgbClr val="000000"/>
                </a:solidFill>
              </a:rPr>
              <a:t>Verify connectivity with the RADIUS server</a:t>
            </a:r>
          </a:p>
        </p:txBody>
      </p:sp>
    </p:spTree>
    <p:extLst>
      <p:ext uri="{BB962C8B-B14F-4D97-AF65-F5344CB8AC3E}">
        <p14:creationId xmlns:p14="http://schemas.microsoft.com/office/powerpoint/2010/main" val="421545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13.1 Remote Site WLAN Configuration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SNMP and RADIUS</a:t>
            </a:r>
          </a:p>
        </p:txBody>
      </p:sp>
      <p:sp>
        <p:nvSpPr>
          <p:cNvPr id="4" name="Content Placeholder 3">
            <a:extLst>
              <a:ext uri="{FF2B5EF4-FFF2-40B4-BE49-F238E27FC236}">
                <a16:creationId xmlns:a16="http://schemas.microsoft.com/office/drawing/2014/main" id="{BEF55340-1EB9-4F11-BE23-8C3B36E3AE12}"/>
              </a:ext>
            </a:extLst>
          </p:cNvPr>
          <p:cNvSpPr>
            <a:spLocks noGrp="1"/>
          </p:cNvSpPr>
          <p:nvPr>
            <p:ph idx="1"/>
          </p:nvPr>
        </p:nvSpPr>
        <p:spPr>
          <a:xfrm>
            <a:off x="474662" y="731837"/>
            <a:ext cx="4885614" cy="3689897"/>
          </a:xfrm>
        </p:spPr>
        <p:txBody>
          <a:bodyPr/>
          <a:lstStyle/>
          <a:p>
            <a:pPr marL="0" indent="0" algn="l"/>
            <a:r>
              <a:rPr lang="en-US" sz="1500" dirty="0">
                <a:solidFill>
                  <a:srgbClr val="000000"/>
                </a:solidFill>
              </a:rPr>
              <a:t>PC-A is running Simple Network Management Protocol (SNMP) and Remote Authentication Dial-In User Service (RADIUS) server software. </a:t>
            </a:r>
          </a:p>
          <a:p>
            <a:pPr marL="342900" indent="-342900" algn="l">
              <a:buFont typeface="Arial" panose="020B0604020202020204" pitchFamily="34" charset="0"/>
              <a:buChar char="•"/>
            </a:pPr>
            <a:r>
              <a:rPr lang="en-US" sz="1400" dirty="0">
                <a:solidFill>
                  <a:srgbClr val="000000"/>
                </a:solidFill>
              </a:rPr>
              <a:t>The network administrator wants the WLC to forward all SNMP log messages (i.e., traps) to the SNMP server.</a:t>
            </a:r>
          </a:p>
          <a:p>
            <a:pPr marL="342900" indent="-342900" algn="l">
              <a:buFont typeface="Arial" panose="020B0604020202020204" pitchFamily="34" charset="0"/>
              <a:buChar char="•"/>
            </a:pPr>
            <a:r>
              <a:rPr lang="en-US" sz="1400" dirty="0">
                <a:solidFill>
                  <a:srgbClr val="000000"/>
                </a:solidFill>
              </a:rPr>
              <a:t>The network administrator wants to use a RADIUS server for authentication, authorization, and accounting (AAA) services. </a:t>
            </a:r>
          </a:p>
          <a:p>
            <a:pPr marL="342900" indent="-342900" algn="l">
              <a:buFont typeface="Arial" panose="020B0604020202020204" pitchFamily="34" charset="0"/>
              <a:buChar char="•"/>
            </a:pPr>
            <a:r>
              <a:rPr lang="en-US" sz="1400" dirty="0">
                <a:solidFill>
                  <a:srgbClr val="000000"/>
                </a:solidFill>
              </a:rPr>
              <a:t>Users will enter their username and password credentials which will be verified by the RADIUS server. </a:t>
            </a:r>
          </a:p>
          <a:p>
            <a:pPr marL="342900" indent="-342900" algn="l">
              <a:buFont typeface="Arial" panose="020B0604020202020204" pitchFamily="34" charset="0"/>
              <a:buChar char="•"/>
            </a:pPr>
            <a:r>
              <a:rPr lang="en-US" sz="1400" dirty="0">
                <a:solidFill>
                  <a:srgbClr val="000000"/>
                </a:solidFill>
              </a:rPr>
              <a:t>The RADIUS server is required for WLANs that are using WPA2 Enterprise authentication.</a:t>
            </a:r>
          </a:p>
          <a:p>
            <a:pPr marL="73085" lvl="1" indent="0">
              <a:buNone/>
            </a:pPr>
            <a:r>
              <a:rPr lang="en-US" b="1" dirty="0">
                <a:solidFill>
                  <a:srgbClr val="000000"/>
                </a:solidFill>
              </a:rPr>
              <a:t>Note</a:t>
            </a:r>
            <a:r>
              <a:rPr lang="en-US" dirty="0">
                <a:solidFill>
                  <a:srgbClr val="000000"/>
                </a:solidFill>
              </a:rPr>
              <a:t>: SNMP server and RADIUS server configuration is beyond the scope of this module.</a:t>
            </a:r>
          </a:p>
          <a:p>
            <a:pPr marL="342900" indent="-342900" algn="l">
              <a:buFont typeface="Arial" panose="020B0604020202020204" pitchFamily="34" charset="0"/>
              <a:buChar char="•"/>
            </a:pPr>
            <a:endParaRPr lang="en-US" sz="1400" dirty="0">
              <a:solidFill>
                <a:srgbClr val="000000"/>
              </a:solidFill>
            </a:endParaRPr>
          </a:p>
        </p:txBody>
      </p:sp>
      <p:pic>
        <p:nvPicPr>
          <p:cNvPr id="2" name="Picture 1">
            <a:extLst>
              <a:ext uri="{FF2B5EF4-FFF2-40B4-BE49-F238E27FC236}">
                <a16:creationId xmlns:a16="http://schemas.microsoft.com/office/drawing/2014/main" id="{31AE5712-3425-453F-B1F5-EFB63D52DF9E}"/>
              </a:ext>
            </a:extLst>
          </p:cNvPr>
          <p:cNvPicPr>
            <a:picLocks noChangeAspect="1"/>
          </p:cNvPicPr>
          <p:nvPr/>
        </p:nvPicPr>
        <p:blipFill>
          <a:blip r:embed="rId3"/>
          <a:stretch>
            <a:fillRect/>
          </a:stretch>
        </p:blipFill>
        <p:spPr>
          <a:xfrm>
            <a:off x="5459882" y="819987"/>
            <a:ext cx="3449030" cy="2572752"/>
          </a:xfrm>
          <a:prstGeom prst="rect">
            <a:avLst/>
          </a:prstGeom>
        </p:spPr>
      </p:pic>
    </p:spTree>
    <p:extLst>
      <p:ext uri="{BB962C8B-B14F-4D97-AF65-F5344CB8AC3E}">
        <p14:creationId xmlns:p14="http://schemas.microsoft.com/office/powerpoint/2010/main" val="15050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SNMP Server Information</a:t>
            </a:r>
          </a:p>
        </p:txBody>
      </p:sp>
      <p:sp>
        <p:nvSpPr>
          <p:cNvPr id="5" name="Content Placeholder 4">
            <a:extLst>
              <a:ext uri="{FF2B5EF4-FFF2-40B4-BE49-F238E27FC236}">
                <a16:creationId xmlns:a16="http://schemas.microsoft.com/office/drawing/2014/main" id="{DA4D99DA-6F7E-4479-B55B-DD02055C7230}"/>
              </a:ext>
            </a:extLst>
          </p:cNvPr>
          <p:cNvSpPr>
            <a:spLocks noGrp="1"/>
          </p:cNvSpPr>
          <p:nvPr>
            <p:ph idx="1"/>
          </p:nvPr>
        </p:nvSpPr>
        <p:spPr>
          <a:xfrm>
            <a:off x="474663" y="731837"/>
            <a:ext cx="3977520" cy="1422947"/>
          </a:xfrm>
        </p:spPr>
        <p:txBody>
          <a:bodyPr/>
          <a:lstStyle/>
          <a:p>
            <a:pPr marL="0" indent="0" algn="l"/>
            <a:r>
              <a:rPr lang="en-US" sz="1600" dirty="0">
                <a:solidFill>
                  <a:srgbClr val="000000"/>
                </a:solidFill>
              </a:rPr>
              <a:t>To enable SNMP and configure settings:</a:t>
            </a:r>
          </a:p>
          <a:p>
            <a:pPr marL="342900" indent="-342900" algn="l">
              <a:buFont typeface="+mj-lt"/>
              <a:buAutoNum type="arabicPeriod"/>
            </a:pPr>
            <a:r>
              <a:rPr lang="en-US" sz="1400" dirty="0">
                <a:solidFill>
                  <a:srgbClr val="000000"/>
                </a:solidFill>
              </a:rPr>
              <a:t>Click the </a:t>
            </a:r>
            <a:r>
              <a:rPr lang="en-US" sz="1400" b="1" dirty="0">
                <a:solidFill>
                  <a:srgbClr val="000000"/>
                </a:solidFill>
              </a:rPr>
              <a:t>MANAGEMENT</a:t>
            </a:r>
            <a:r>
              <a:rPr lang="en-US" sz="1400" dirty="0">
                <a:solidFill>
                  <a:srgbClr val="000000"/>
                </a:solidFill>
              </a:rPr>
              <a:t> tab to access a variety of management features. </a:t>
            </a:r>
          </a:p>
          <a:p>
            <a:pPr marL="342900" indent="-342900" algn="l">
              <a:buFont typeface="+mj-lt"/>
              <a:buAutoNum type="arabicPeriod"/>
            </a:pPr>
            <a:r>
              <a:rPr lang="en-US" sz="1400" dirty="0">
                <a:solidFill>
                  <a:srgbClr val="000000"/>
                </a:solidFill>
              </a:rPr>
              <a:t>Click </a:t>
            </a:r>
            <a:r>
              <a:rPr lang="en-US" sz="1400" b="1" dirty="0">
                <a:solidFill>
                  <a:srgbClr val="000000"/>
                </a:solidFill>
              </a:rPr>
              <a:t>SNMP</a:t>
            </a:r>
            <a:r>
              <a:rPr lang="en-US" sz="1400" dirty="0">
                <a:solidFill>
                  <a:srgbClr val="000000"/>
                </a:solidFill>
              </a:rPr>
              <a:t> to expand the sub-menus.</a:t>
            </a:r>
          </a:p>
          <a:p>
            <a:pPr marL="342900" indent="-342900" algn="l">
              <a:buFont typeface="+mj-lt"/>
              <a:buAutoNum type="arabicPeriod"/>
            </a:pPr>
            <a:r>
              <a:rPr lang="en-US" sz="1400" dirty="0">
                <a:solidFill>
                  <a:srgbClr val="000000"/>
                </a:solidFill>
              </a:rPr>
              <a:t>Click </a:t>
            </a:r>
            <a:r>
              <a:rPr lang="en-US" sz="1400" b="1" dirty="0">
                <a:solidFill>
                  <a:srgbClr val="000000"/>
                </a:solidFill>
              </a:rPr>
              <a:t>Trap Receivers</a:t>
            </a:r>
            <a:r>
              <a:rPr lang="en-US" sz="1400" dirty="0">
                <a:solidFill>
                  <a:srgbClr val="000000"/>
                </a:solidFill>
              </a:rPr>
              <a:t>. </a:t>
            </a:r>
          </a:p>
          <a:p>
            <a:pPr marL="342900" indent="-342900" algn="l">
              <a:buFont typeface="+mj-lt"/>
              <a:buAutoNum type="arabicPeriod"/>
            </a:pPr>
            <a:r>
              <a:rPr lang="en-US" sz="1400" dirty="0">
                <a:solidFill>
                  <a:srgbClr val="000000"/>
                </a:solidFill>
              </a:rPr>
              <a:t>Click </a:t>
            </a:r>
            <a:r>
              <a:rPr lang="en-US" sz="1400" b="1" dirty="0">
                <a:solidFill>
                  <a:srgbClr val="000000"/>
                </a:solidFill>
              </a:rPr>
              <a:t>New...</a:t>
            </a:r>
            <a:r>
              <a:rPr lang="en-US" sz="1400" dirty="0">
                <a:solidFill>
                  <a:srgbClr val="000000"/>
                </a:solidFill>
              </a:rPr>
              <a:t> to configure a new SNMP trap receiver. </a:t>
            </a:r>
          </a:p>
          <a:p>
            <a:pPr marL="285750" indent="-285750" algn="l">
              <a:buFont typeface="Arial" panose="020B0604020202020204" pitchFamily="34" charset="0"/>
              <a:buChar char="•"/>
            </a:pPr>
            <a:endParaRPr lang="en-US" sz="1400" dirty="0">
              <a:solidFill>
                <a:srgbClr val="000000"/>
              </a:solidFill>
            </a:endParaRPr>
          </a:p>
          <a:p>
            <a:pPr marL="285750" indent="-285750" algn="l">
              <a:buFont typeface="Arial" panose="020B0604020202020204" pitchFamily="34" charset="0"/>
              <a:buChar char="•"/>
            </a:pPr>
            <a:r>
              <a:rPr lang="en-US" sz="1400" dirty="0">
                <a:solidFill>
                  <a:srgbClr val="000000"/>
                </a:solidFill>
              </a:rPr>
              <a:t>Enter the SNMP Community name and the IP address (IPv4 or IPv6) for the SNMP server and then click </a:t>
            </a:r>
            <a:r>
              <a:rPr lang="en-US" sz="1400" b="1" dirty="0">
                <a:solidFill>
                  <a:srgbClr val="000000"/>
                </a:solidFill>
              </a:rPr>
              <a:t>Apply</a:t>
            </a:r>
            <a:r>
              <a:rPr lang="en-US" sz="1400" dirty="0">
                <a:solidFill>
                  <a:srgbClr val="000000"/>
                </a:solidFill>
              </a:rPr>
              <a:t>. </a:t>
            </a:r>
          </a:p>
          <a:p>
            <a:pPr marL="285750" indent="-285750" algn="l">
              <a:buFont typeface="Arial" panose="020B0604020202020204" pitchFamily="34" charset="0"/>
              <a:buChar char="•"/>
            </a:pPr>
            <a:r>
              <a:rPr lang="en-US" sz="1400" dirty="0">
                <a:solidFill>
                  <a:srgbClr val="000000"/>
                </a:solidFill>
              </a:rPr>
              <a:t>The WLC will now forward SNMP log messages to the SNMP server.</a:t>
            </a:r>
          </a:p>
        </p:txBody>
      </p:sp>
      <p:pic>
        <p:nvPicPr>
          <p:cNvPr id="2" name="Picture 1">
            <a:extLst>
              <a:ext uri="{FF2B5EF4-FFF2-40B4-BE49-F238E27FC236}">
                <a16:creationId xmlns:a16="http://schemas.microsoft.com/office/drawing/2014/main" id="{52763219-29DF-48D3-9FA3-B62B10F84C49}"/>
              </a:ext>
            </a:extLst>
          </p:cNvPr>
          <p:cNvPicPr>
            <a:picLocks noChangeAspect="1"/>
          </p:cNvPicPr>
          <p:nvPr/>
        </p:nvPicPr>
        <p:blipFill>
          <a:blip r:embed="rId3"/>
          <a:stretch>
            <a:fillRect/>
          </a:stretch>
        </p:blipFill>
        <p:spPr>
          <a:xfrm>
            <a:off x="4475189" y="846114"/>
            <a:ext cx="4531512" cy="1241240"/>
          </a:xfrm>
          <a:prstGeom prst="rect">
            <a:avLst/>
          </a:prstGeom>
        </p:spPr>
      </p:pic>
      <p:pic>
        <p:nvPicPr>
          <p:cNvPr id="4" name="Picture 3">
            <a:extLst>
              <a:ext uri="{FF2B5EF4-FFF2-40B4-BE49-F238E27FC236}">
                <a16:creationId xmlns:a16="http://schemas.microsoft.com/office/drawing/2014/main" id="{A7B721CE-2F5C-4703-8969-159A42BB0087}"/>
              </a:ext>
            </a:extLst>
          </p:cNvPr>
          <p:cNvPicPr>
            <a:picLocks noChangeAspect="1"/>
          </p:cNvPicPr>
          <p:nvPr/>
        </p:nvPicPr>
        <p:blipFill>
          <a:blip r:embed="rId4"/>
          <a:stretch>
            <a:fillRect/>
          </a:stretch>
        </p:blipFill>
        <p:spPr>
          <a:xfrm>
            <a:off x="4475189" y="2802754"/>
            <a:ext cx="4531513" cy="1019343"/>
          </a:xfrm>
          <a:prstGeom prst="rect">
            <a:avLst/>
          </a:prstGeom>
        </p:spPr>
      </p:pic>
    </p:spTree>
    <p:extLst>
      <p:ext uri="{BB962C8B-B14F-4D97-AF65-F5344CB8AC3E}">
        <p14:creationId xmlns:p14="http://schemas.microsoft.com/office/powerpoint/2010/main" val="42114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RADIUS Server Information</a:t>
            </a:r>
          </a:p>
        </p:txBody>
      </p:sp>
      <p:sp>
        <p:nvSpPr>
          <p:cNvPr id="4" name="Content Placeholder 3">
            <a:extLst>
              <a:ext uri="{FF2B5EF4-FFF2-40B4-BE49-F238E27FC236}">
                <a16:creationId xmlns:a16="http://schemas.microsoft.com/office/drawing/2014/main" id="{EED4C701-3F9B-428D-9107-E3B21447E910}"/>
              </a:ext>
            </a:extLst>
          </p:cNvPr>
          <p:cNvSpPr>
            <a:spLocks noGrp="1"/>
          </p:cNvSpPr>
          <p:nvPr>
            <p:ph idx="1"/>
          </p:nvPr>
        </p:nvSpPr>
        <p:spPr>
          <a:xfrm>
            <a:off x="474662" y="731837"/>
            <a:ext cx="3138795" cy="4231147"/>
          </a:xfrm>
        </p:spPr>
        <p:txBody>
          <a:bodyPr/>
          <a:lstStyle/>
          <a:p>
            <a:pPr marL="0" indent="0" algn="l"/>
            <a:r>
              <a:rPr lang="en-US" sz="1600" dirty="0">
                <a:solidFill>
                  <a:srgbClr val="000000"/>
                </a:solidFill>
              </a:rPr>
              <a:t>To configure the WLC with the RADIUS server information:</a:t>
            </a:r>
          </a:p>
          <a:p>
            <a:pPr marL="342900" indent="-342900" algn="l">
              <a:buFont typeface="+mj-lt"/>
              <a:buAutoNum type="arabicPeriod"/>
            </a:pPr>
            <a:r>
              <a:rPr lang="en-US" sz="1400" dirty="0">
                <a:solidFill>
                  <a:srgbClr val="000000"/>
                </a:solidFill>
              </a:rPr>
              <a:t>Click </a:t>
            </a:r>
            <a:r>
              <a:rPr lang="en-US" sz="1400" b="1" dirty="0">
                <a:solidFill>
                  <a:srgbClr val="000000"/>
                </a:solidFill>
              </a:rPr>
              <a:t>SECURITY.</a:t>
            </a:r>
          </a:p>
          <a:p>
            <a:pPr marL="342900" indent="-342900" algn="l">
              <a:buFont typeface="+mj-lt"/>
              <a:buAutoNum type="arabicPeriod"/>
            </a:pPr>
            <a:r>
              <a:rPr lang="en-US" sz="1400" dirty="0">
                <a:solidFill>
                  <a:srgbClr val="000000"/>
                </a:solidFill>
              </a:rPr>
              <a:t>Click </a:t>
            </a:r>
            <a:r>
              <a:rPr lang="en-US" sz="1400" b="1" dirty="0">
                <a:solidFill>
                  <a:srgbClr val="000000"/>
                </a:solidFill>
              </a:rPr>
              <a:t>RADIUS</a:t>
            </a:r>
            <a:endParaRPr lang="en-US" sz="1400" dirty="0">
              <a:solidFill>
                <a:srgbClr val="000000"/>
              </a:solidFill>
            </a:endParaRPr>
          </a:p>
          <a:p>
            <a:pPr marL="342900" indent="-342900" algn="l">
              <a:buFont typeface="+mj-lt"/>
              <a:buAutoNum type="arabicPeriod"/>
            </a:pPr>
            <a:r>
              <a:rPr lang="en-US" sz="1400" dirty="0">
                <a:solidFill>
                  <a:srgbClr val="000000"/>
                </a:solidFill>
              </a:rPr>
              <a:t>Click </a:t>
            </a:r>
            <a:r>
              <a:rPr lang="en-US" sz="1400" b="1" dirty="0">
                <a:solidFill>
                  <a:srgbClr val="000000"/>
                </a:solidFill>
              </a:rPr>
              <a:t>Authentication</a:t>
            </a:r>
          </a:p>
          <a:p>
            <a:pPr marL="342900" indent="-342900" algn="l">
              <a:buFont typeface="+mj-lt"/>
              <a:buAutoNum type="arabicPeriod"/>
            </a:pPr>
            <a:r>
              <a:rPr lang="en-US" sz="1400" dirty="0">
                <a:solidFill>
                  <a:srgbClr val="000000"/>
                </a:solidFill>
              </a:rPr>
              <a:t>Click </a:t>
            </a:r>
            <a:r>
              <a:rPr lang="en-US" sz="1400" b="1" dirty="0">
                <a:solidFill>
                  <a:srgbClr val="000000"/>
                </a:solidFill>
              </a:rPr>
              <a:t>New...</a:t>
            </a:r>
            <a:r>
              <a:rPr lang="en-US" sz="1400" dirty="0">
                <a:solidFill>
                  <a:srgbClr val="000000"/>
                </a:solidFill>
              </a:rPr>
              <a:t> to add PC-A as the RADIUS server. </a:t>
            </a:r>
          </a:p>
          <a:p>
            <a:pPr marL="342900" indent="-342900" algn="l">
              <a:buFont typeface="+mj-lt"/>
              <a:buAutoNum type="arabicPeriod"/>
            </a:pPr>
            <a:endParaRPr lang="en-US" sz="1400" dirty="0">
              <a:solidFill>
                <a:srgbClr val="000000"/>
              </a:solidFill>
            </a:endParaRPr>
          </a:p>
          <a:p>
            <a:pPr marL="358835" lvl="1" indent="-285750"/>
            <a:r>
              <a:rPr lang="en-US" dirty="0">
                <a:solidFill>
                  <a:srgbClr val="000000"/>
                </a:solidFill>
              </a:rPr>
              <a:t>Enter the IPv4 address for PC-A and the shared secret that will be used between the WLC and the RADIUS server and then click Apply.</a:t>
            </a:r>
          </a:p>
        </p:txBody>
      </p:sp>
      <p:pic>
        <p:nvPicPr>
          <p:cNvPr id="5" name="Picture 4">
            <a:extLst>
              <a:ext uri="{FF2B5EF4-FFF2-40B4-BE49-F238E27FC236}">
                <a16:creationId xmlns:a16="http://schemas.microsoft.com/office/drawing/2014/main" id="{DF77F1A6-EFB9-4D36-BCFB-6CA8FA2F79B5}"/>
              </a:ext>
            </a:extLst>
          </p:cNvPr>
          <p:cNvPicPr>
            <a:picLocks noChangeAspect="1"/>
          </p:cNvPicPr>
          <p:nvPr/>
        </p:nvPicPr>
        <p:blipFill>
          <a:blip r:embed="rId3"/>
          <a:stretch>
            <a:fillRect/>
          </a:stretch>
        </p:blipFill>
        <p:spPr>
          <a:xfrm>
            <a:off x="4313444" y="726740"/>
            <a:ext cx="4724787" cy="1141339"/>
          </a:xfrm>
          <a:prstGeom prst="rect">
            <a:avLst/>
          </a:prstGeom>
        </p:spPr>
      </p:pic>
      <p:pic>
        <p:nvPicPr>
          <p:cNvPr id="2" name="Picture 1">
            <a:extLst>
              <a:ext uri="{FF2B5EF4-FFF2-40B4-BE49-F238E27FC236}">
                <a16:creationId xmlns:a16="http://schemas.microsoft.com/office/drawing/2014/main" id="{1D67C973-2D55-465B-B433-AAB05A635164}"/>
              </a:ext>
            </a:extLst>
          </p:cNvPr>
          <p:cNvPicPr>
            <a:picLocks noChangeAspect="1"/>
          </p:cNvPicPr>
          <p:nvPr/>
        </p:nvPicPr>
        <p:blipFill>
          <a:blip r:embed="rId4"/>
          <a:stretch>
            <a:fillRect/>
          </a:stretch>
        </p:blipFill>
        <p:spPr>
          <a:xfrm>
            <a:off x="4484430" y="2033027"/>
            <a:ext cx="4502757" cy="1628766"/>
          </a:xfrm>
          <a:prstGeom prst="rect">
            <a:avLst/>
          </a:prstGeom>
        </p:spPr>
      </p:pic>
    </p:spTree>
    <p:extLst>
      <p:ext uri="{BB962C8B-B14F-4D97-AF65-F5344CB8AC3E}">
        <p14:creationId xmlns:p14="http://schemas.microsoft.com/office/powerpoint/2010/main" val="349716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RADIUS Server Information (Cont.)</a:t>
            </a:r>
          </a:p>
        </p:txBody>
      </p:sp>
      <p:sp>
        <p:nvSpPr>
          <p:cNvPr id="5" name="Content Placeholder 4">
            <a:extLst>
              <a:ext uri="{FF2B5EF4-FFF2-40B4-BE49-F238E27FC236}">
                <a16:creationId xmlns:a16="http://schemas.microsoft.com/office/drawing/2014/main" id="{CF96625D-2DC6-4A48-970D-6717BE007231}"/>
              </a:ext>
            </a:extLst>
          </p:cNvPr>
          <p:cNvSpPr>
            <a:spLocks noGrp="1"/>
          </p:cNvSpPr>
          <p:nvPr>
            <p:ph idx="1"/>
          </p:nvPr>
        </p:nvSpPr>
        <p:spPr>
          <a:xfrm>
            <a:off x="474662" y="731837"/>
            <a:ext cx="3592841" cy="2232080"/>
          </a:xfrm>
        </p:spPr>
        <p:txBody>
          <a:bodyPr/>
          <a:lstStyle/>
          <a:p>
            <a:pPr marL="0" indent="0" algn="l"/>
            <a:r>
              <a:rPr lang="en-US" sz="1600" dirty="0">
                <a:solidFill>
                  <a:srgbClr val="000000"/>
                </a:solidFill>
              </a:rPr>
              <a:t>After clicking </a:t>
            </a:r>
            <a:r>
              <a:rPr lang="en-US" sz="1600" b="1" dirty="0">
                <a:solidFill>
                  <a:srgbClr val="000000"/>
                </a:solidFill>
              </a:rPr>
              <a:t>Apply</a:t>
            </a:r>
            <a:r>
              <a:rPr lang="en-US" sz="1600" dirty="0">
                <a:solidFill>
                  <a:srgbClr val="000000"/>
                </a:solidFill>
              </a:rPr>
              <a:t>, the list of configured </a:t>
            </a:r>
            <a:r>
              <a:rPr lang="en-US" sz="1600" b="1" dirty="0">
                <a:solidFill>
                  <a:srgbClr val="000000"/>
                </a:solidFill>
              </a:rPr>
              <a:t>RADIUS Authentication Servers</a:t>
            </a:r>
            <a:r>
              <a:rPr lang="en-US" sz="1600" dirty="0">
                <a:solidFill>
                  <a:srgbClr val="000000"/>
                </a:solidFill>
              </a:rPr>
              <a:t> refreshes with the new server listed.</a:t>
            </a:r>
          </a:p>
        </p:txBody>
      </p:sp>
      <p:pic>
        <p:nvPicPr>
          <p:cNvPr id="6" name="Picture 5">
            <a:extLst>
              <a:ext uri="{FF2B5EF4-FFF2-40B4-BE49-F238E27FC236}">
                <a16:creationId xmlns:a16="http://schemas.microsoft.com/office/drawing/2014/main" id="{CDF1BCF8-6271-41B0-A365-E7ABE612D516}"/>
              </a:ext>
            </a:extLst>
          </p:cNvPr>
          <p:cNvPicPr>
            <a:picLocks noChangeAspect="1"/>
          </p:cNvPicPr>
          <p:nvPr/>
        </p:nvPicPr>
        <p:blipFill>
          <a:blip r:embed="rId3"/>
          <a:stretch>
            <a:fillRect/>
          </a:stretch>
        </p:blipFill>
        <p:spPr>
          <a:xfrm>
            <a:off x="4484430" y="740417"/>
            <a:ext cx="4502758" cy="1113983"/>
          </a:xfrm>
          <a:prstGeom prst="rect">
            <a:avLst/>
          </a:prstGeom>
        </p:spPr>
      </p:pic>
    </p:spTree>
    <p:extLst>
      <p:ext uri="{BB962C8B-B14F-4D97-AF65-F5344CB8AC3E}">
        <p14:creationId xmlns:p14="http://schemas.microsoft.com/office/powerpoint/2010/main" val="19078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Configure a VLAN for a New WLAN</a:t>
            </a:r>
          </a:p>
        </p:txBody>
      </p:sp>
      <p:sp>
        <p:nvSpPr>
          <p:cNvPr id="4" name="Content Placeholder 3">
            <a:extLst>
              <a:ext uri="{FF2B5EF4-FFF2-40B4-BE49-F238E27FC236}">
                <a16:creationId xmlns:a16="http://schemas.microsoft.com/office/drawing/2014/main" id="{6EA68BB5-C9CB-4841-A9D3-D3C7A46D422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342900" indent="-342900" algn="l">
              <a:buFont typeface="Arial" panose="020B0604020202020204" pitchFamily="34" charset="0"/>
              <a:buChar char="•"/>
            </a:pPr>
            <a:r>
              <a:rPr lang="en-US" sz="1400" dirty="0">
                <a:solidFill>
                  <a:srgbClr val="000000"/>
                </a:solidFill>
              </a:rPr>
              <a:t>Review the topology</a:t>
            </a:r>
          </a:p>
          <a:p>
            <a:pPr marL="342900" indent="-342900" algn="l">
              <a:buFont typeface="Arial" panose="020B0604020202020204" pitchFamily="34" charset="0"/>
              <a:buChar char="•"/>
            </a:pPr>
            <a:r>
              <a:rPr lang="en-US" sz="1400" dirty="0">
                <a:solidFill>
                  <a:srgbClr val="000000"/>
                </a:solidFill>
              </a:rPr>
              <a:t>Deploy a new VLAN interface</a:t>
            </a:r>
          </a:p>
          <a:p>
            <a:pPr marL="342900" indent="-342900" algn="l">
              <a:buFont typeface="Arial" panose="020B0604020202020204" pitchFamily="34" charset="0"/>
              <a:buChar char="•"/>
            </a:pPr>
            <a:r>
              <a:rPr lang="en-US" sz="1400" dirty="0">
                <a:solidFill>
                  <a:srgbClr val="000000"/>
                </a:solidFill>
              </a:rPr>
              <a:t>Associate the new VLAN interface with a WLAN</a:t>
            </a:r>
            <a:endParaRPr lang="en-US" sz="1600" dirty="0">
              <a:solidFill>
                <a:srgbClr val="000000"/>
              </a:solidFill>
            </a:endParaRPr>
          </a:p>
        </p:txBody>
      </p:sp>
    </p:spTree>
    <p:extLst>
      <p:ext uri="{BB962C8B-B14F-4D97-AF65-F5344CB8AC3E}">
        <p14:creationId xmlns:p14="http://schemas.microsoft.com/office/powerpoint/2010/main" val="36720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Topology with VLAN 5 Addressing</a:t>
            </a:r>
          </a:p>
        </p:txBody>
      </p:sp>
      <p:sp>
        <p:nvSpPr>
          <p:cNvPr id="4" name="Content Placeholder 3">
            <a:extLst>
              <a:ext uri="{FF2B5EF4-FFF2-40B4-BE49-F238E27FC236}">
                <a16:creationId xmlns:a16="http://schemas.microsoft.com/office/drawing/2014/main" id="{6EA68BB5-C9CB-4841-A9D3-D3C7A46D4220}"/>
              </a:ext>
            </a:extLst>
          </p:cNvPr>
          <p:cNvSpPr>
            <a:spLocks noGrp="1"/>
          </p:cNvSpPr>
          <p:nvPr>
            <p:ph idx="1"/>
          </p:nvPr>
        </p:nvSpPr>
        <p:spPr>
          <a:xfrm>
            <a:off x="474662" y="731837"/>
            <a:ext cx="8240515" cy="3689897"/>
          </a:xfrm>
        </p:spPr>
        <p:txBody>
          <a:bodyPr/>
          <a:lstStyle/>
          <a:p>
            <a:pPr marL="0" indent="0" algn="l"/>
            <a:r>
              <a:rPr lang="en-US" sz="1600" dirty="0">
                <a:solidFill>
                  <a:srgbClr val="000000"/>
                </a:solidFill>
              </a:rPr>
              <a:t>Each WLAN configured on the WLC needs its own virtual interface. </a:t>
            </a:r>
          </a:p>
          <a:p>
            <a:pPr marL="342900" indent="-342900" algn="l">
              <a:buFont typeface="Arial" panose="020B0604020202020204" pitchFamily="34" charset="0"/>
              <a:buChar char="•"/>
            </a:pPr>
            <a:r>
              <a:rPr lang="en-US" sz="1400" dirty="0">
                <a:solidFill>
                  <a:srgbClr val="000000"/>
                </a:solidFill>
              </a:rPr>
              <a:t>The WLC has five physical data ports that can be configured to support multiple WLANs and virtual interface. </a:t>
            </a:r>
          </a:p>
          <a:p>
            <a:pPr marL="342900" indent="-342900" algn="l">
              <a:buFont typeface="Arial" panose="020B0604020202020204" pitchFamily="34" charset="0"/>
              <a:buChar char="•"/>
            </a:pPr>
            <a:r>
              <a:rPr lang="en-US" sz="1400" dirty="0">
                <a:solidFill>
                  <a:srgbClr val="000000"/>
                </a:solidFill>
              </a:rPr>
              <a:t>The new WLAN will use interface VLAN 5 and network 192.168.5.0/24 and therefore R1 has been configured for VLAN 5 as shown in the topology and </a:t>
            </a:r>
            <a:r>
              <a:rPr lang="en-US" sz="1400" b="1" dirty="0">
                <a:solidFill>
                  <a:srgbClr val="000000"/>
                </a:solidFill>
              </a:rPr>
              <a:t>show ip interface brief</a:t>
            </a:r>
            <a:r>
              <a:rPr lang="en-US" sz="1400" dirty="0">
                <a:solidFill>
                  <a:srgbClr val="000000"/>
                </a:solidFill>
              </a:rPr>
              <a:t> output.</a:t>
            </a:r>
          </a:p>
          <a:p>
            <a:pPr marL="285750" indent="-285750" algn="l">
              <a:buFont typeface="Arial" panose="020B0604020202020204" pitchFamily="34" charset="0"/>
              <a:buChar char="•"/>
            </a:pPr>
            <a:endParaRPr lang="en-US" sz="1400" dirty="0">
              <a:solidFill>
                <a:srgbClr val="000000"/>
              </a:solidFill>
            </a:endParaRPr>
          </a:p>
        </p:txBody>
      </p:sp>
      <p:pic>
        <p:nvPicPr>
          <p:cNvPr id="5" name="Picture 4">
            <a:extLst>
              <a:ext uri="{FF2B5EF4-FFF2-40B4-BE49-F238E27FC236}">
                <a16:creationId xmlns:a16="http://schemas.microsoft.com/office/drawing/2014/main" id="{7459998D-218F-474F-B93F-72FF2F1E6D73}"/>
              </a:ext>
            </a:extLst>
          </p:cNvPr>
          <p:cNvPicPr>
            <a:picLocks noChangeAspect="1"/>
          </p:cNvPicPr>
          <p:nvPr/>
        </p:nvPicPr>
        <p:blipFill>
          <a:blip r:embed="rId3"/>
          <a:stretch>
            <a:fillRect/>
          </a:stretch>
        </p:blipFill>
        <p:spPr>
          <a:xfrm>
            <a:off x="4365481" y="2607996"/>
            <a:ext cx="4349696" cy="1228298"/>
          </a:xfrm>
          <a:prstGeom prst="rect">
            <a:avLst/>
          </a:prstGeom>
        </p:spPr>
      </p:pic>
      <p:pic>
        <p:nvPicPr>
          <p:cNvPr id="7" name="Picture 6">
            <a:extLst>
              <a:ext uri="{FF2B5EF4-FFF2-40B4-BE49-F238E27FC236}">
                <a16:creationId xmlns:a16="http://schemas.microsoft.com/office/drawing/2014/main" id="{189BF7D4-F24F-654D-B53D-A8991341A837}"/>
              </a:ext>
            </a:extLst>
          </p:cNvPr>
          <p:cNvPicPr>
            <a:picLocks noChangeAspect="1"/>
          </p:cNvPicPr>
          <p:nvPr/>
        </p:nvPicPr>
        <p:blipFill>
          <a:blip r:embed="rId4"/>
          <a:stretch>
            <a:fillRect/>
          </a:stretch>
        </p:blipFill>
        <p:spPr>
          <a:xfrm>
            <a:off x="890870" y="2153752"/>
            <a:ext cx="2911771" cy="2289021"/>
          </a:xfrm>
          <a:prstGeom prst="rect">
            <a:avLst/>
          </a:prstGeom>
        </p:spPr>
      </p:pic>
    </p:spTree>
    <p:extLst>
      <p:ext uri="{BB962C8B-B14F-4D97-AF65-F5344CB8AC3E}">
        <p14:creationId xmlns:p14="http://schemas.microsoft.com/office/powerpoint/2010/main" val="204994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a:t>
            </a:r>
          </a:p>
        </p:txBody>
      </p:sp>
      <p:sp>
        <p:nvSpPr>
          <p:cNvPr id="4" name="Content Placeholder 3">
            <a:extLst>
              <a:ext uri="{FF2B5EF4-FFF2-40B4-BE49-F238E27FC236}">
                <a16:creationId xmlns:a16="http://schemas.microsoft.com/office/drawing/2014/main" id="{6EA68BB5-C9CB-4841-A9D3-D3C7A46D422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VLAN interface configuration on the WLC includes the following steps:</a:t>
            </a:r>
          </a:p>
          <a:p>
            <a:pPr marL="342900" indent="-342900" algn="l">
              <a:buFont typeface="+mj-lt"/>
              <a:buAutoNum type="arabicPeriod"/>
            </a:pPr>
            <a:r>
              <a:rPr lang="en-US" sz="1400" dirty="0">
                <a:solidFill>
                  <a:srgbClr val="000000"/>
                </a:solidFill>
              </a:rPr>
              <a:t>Create a new interface.</a:t>
            </a:r>
          </a:p>
          <a:p>
            <a:pPr marL="342900" indent="-342900" algn="l">
              <a:buFont typeface="+mj-lt"/>
              <a:buAutoNum type="arabicPeriod"/>
            </a:pPr>
            <a:r>
              <a:rPr lang="en-US" sz="1400" dirty="0">
                <a:solidFill>
                  <a:srgbClr val="000000"/>
                </a:solidFill>
              </a:rPr>
              <a:t>Configure the VLAN name and ID.</a:t>
            </a:r>
          </a:p>
          <a:p>
            <a:pPr marL="342900" indent="-342900" algn="l">
              <a:buFont typeface="+mj-lt"/>
              <a:buAutoNum type="arabicPeriod"/>
            </a:pPr>
            <a:r>
              <a:rPr lang="en-US" sz="1400" dirty="0">
                <a:solidFill>
                  <a:srgbClr val="000000"/>
                </a:solidFill>
              </a:rPr>
              <a:t>Configure the port and interface address.</a:t>
            </a:r>
          </a:p>
          <a:p>
            <a:pPr marL="342900" indent="-342900" algn="l">
              <a:buFont typeface="+mj-lt"/>
              <a:buAutoNum type="arabicPeriod"/>
            </a:pPr>
            <a:r>
              <a:rPr lang="en-US" sz="1400" dirty="0">
                <a:solidFill>
                  <a:srgbClr val="000000"/>
                </a:solidFill>
              </a:rPr>
              <a:t>Configure the DHCP server address.</a:t>
            </a:r>
          </a:p>
          <a:p>
            <a:pPr marL="342900" indent="-342900" algn="l">
              <a:buFont typeface="+mj-lt"/>
              <a:buAutoNum type="arabicPeriod"/>
            </a:pPr>
            <a:r>
              <a:rPr lang="en-US" sz="1400" dirty="0">
                <a:solidFill>
                  <a:srgbClr val="000000"/>
                </a:solidFill>
              </a:rPr>
              <a:t>Apply and Confirm.</a:t>
            </a:r>
          </a:p>
          <a:p>
            <a:pPr marL="342900" indent="-342900" algn="l">
              <a:buFont typeface="+mj-lt"/>
              <a:buAutoNum type="arabicPeriod"/>
            </a:pPr>
            <a:r>
              <a:rPr lang="en-US" sz="1400" dirty="0">
                <a:solidFill>
                  <a:srgbClr val="000000"/>
                </a:solidFill>
              </a:rPr>
              <a:t>Verify Interfaces.</a:t>
            </a:r>
          </a:p>
          <a:p>
            <a:pPr marL="285750" indent="-28575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20906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5" name="Content Placeholder 4">
            <a:extLst>
              <a:ext uri="{FF2B5EF4-FFF2-40B4-BE49-F238E27FC236}">
                <a16:creationId xmlns:a16="http://schemas.microsoft.com/office/drawing/2014/main" id="{2A305048-1E35-4FDC-AC43-685E9154F69B}"/>
              </a:ext>
            </a:extLst>
          </p:cNvPr>
          <p:cNvSpPr>
            <a:spLocks noGrp="1"/>
          </p:cNvSpPr>
          <p:nvPr>
            <p:ph idx="1"/>
          </p:nvPr>
        </p:nvSpPr>
        <p:spPr>
          <a:xfrm>
            <a:off x="474662" y="731837"/>
            <a:ext cx="3277531" cy="2654596"/>
          </a:xfrm>
        </p:spPr>
        <p:txBody>
          <a:bodyPr/>
          <a:lstStyle/>
          <a:p>
            <a:pPr marL="342900" indent="-342900" algn="l">
              <a:buFont typeface="+mj-lt"/>
              <a:buAutoNum type="arabicPeriod"/>
            </a:pPr>
            <a:r>
              <a:rPr lang="en-US" sz="1600" b="1" dirty="0">
                <a:solidFill>
                  <a:srgbClr val="000000"/>
                </a:solidFill>
              </a:rPr>
              <a:t>Create a new interface: </a:t>
            </a:r>
            <a:r>
              <a:rPr lang="en-US" sz="1600" dirty="0">
                <a:solidFill>
                  <a:srgbClr val="000000"/>
                </a:solidFill>
              </a:rPr>
              <a:t>Click </a:t>
            </a:r>
            <a:r>
              <a:rPr lang="en-US" sz="1600" b="1" dirty="0">
                <a:solidFill>
                  <a:srgbClr val="000000"/>
                </a:solidFill>
              </a:rPr>
              <a:t>CONTROLLER &gt; Interfaces &gt; New...</a:t>
            </a: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r>
              <a:rPr lang="en-CA" sz="1600" b="1" dirty="0">
                <a:solidFill>
                  <a:srgbClr val="000000"/>
                </a:solidFill>
              </a:rPr>
              <a:t>Configure the VLAN name and ID: </a:t>
            </a:r>
            <a:r>
              <a:rPr lang="en-CA" sz="1600" dirty="0">
                <a:solidFill>
                  <a:srgbClr val="000000"/>
                </a:solidFill>
              </a:rPr>
              <a:t>In the example, the new interface is named </a:t>
            </a:r>
            <a:r>
              <a:rPr lang="en-CA" sz="1600" b="1" dirty="0">
                <a:solidFill>
                  <a:srgbClr val="000000"/>
                </a:solidFill>
              </a:rPr>
              <a:t>vlan5</a:t>
            </a:r>
            <a:r>
              <a:rPr lang="en-CA" sz="1600" dirty="0">
                <a:solidFill>
                  <a:srgbClr val="000000"/>
                </a:solidFill>
              </a:rPr>
              <a:t>, the VLAN ID is </a:t>
            </a:r>
            <a:r>
              <a:rPr lang="en-CA" sz="1600" b="1" dirty="0">
                <a:solidFill>
                  <a:srgbClr val="000000"/>
                </a:solidFill>
              </a:rPr>
              <a:t>5</a:t>
            </a:r>
            <a:r>
              <a:rPr lang="en-CA" sz="1600" dirty="0">
                <a:solidFill>
                  <a:srgbClr val="000000"/>
                </a:solidFill>
              </a:rPr>
              <a:t>, and applied.</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dirty="0">
              <a:solidFill>
                <a:srgbClr val="000000"/>
              </a:solidFill>
            </a:endParaRPr>
          </a:p>
          <a:p>
            <a:pPr marL="0" indent="0" algn="l"/>
            <a:endParaRPr lang="en-US" sz="2400" dirty="0">
              <a:solidFill>
                <a:srgbClr val="000000"/>
              </a:solidFill>
            </a:endParaRPr>
          </a:p>
        </p:txBody>
      </p:sp>
      <p:pic>
        <p:nvPicPr>
          <p:cNvPr id="7" name="Picture 6">
            <a:extLst>
              <a:ext uri="{FF2B5EF4-FFF2-40B4-BE49-F238E27FC236}">
                <a16:creationId xmlns:a16="http://schemas.microsoft.com/office/drawing/2014/main" id="{E98A0139-951B-47BE-8673-4822B9E5CC5B}"/>
              </a:ext>
            </a:extLst>
          </p:cNvPr>
          <p:cNvPicPr>
            <a:picLocks noChangeAspect="1"/>
          </p:cNvPicPr>
          <p:nvPr/>
        </p:nvPicPr>
        <p:blipFill>
          <a:blip r:embed="rId3"/>
          <a:stretch>
            <a:fillRect/>
          </a:stretch>
        </p:blipFill>
        <p:spPr>
          <a:xfrm>
            <a:off x="4487437" y="747217"/>
            <a:ext cx="4509225" cy="1151813"/>
          </a:xfrm>
          <a:prstGeom prst="rect">
            <a:avLst/>
          </a:prstGeom>
        </p:spPr>
      </p:pic>
      <p:pic>
        <p:nvPicPr>
          <p:cNvPr id="2" name="Picture 1">
            <a:extLst>
              <a:ext uri="{FF2B5EF4-FFF2-40B4-BE49-F238E27FC236}">
                <a16:creationId xmlns:a16="http://schemas.microsoft.com/office/drawing/2014/main" id="{9FAFABF9-CF83-4809-A4A7-635A8720A043}"/>
              </a:ext>
            </a:extLst>
          </p:cNvPr>
          <p:cNvPicPr>
            <a:picLocks noChangeAspect="1"/>
          </p:cNvPicPr>
          <p:nvPr/>
        </p:nvPicPr>
        <p:blipFill>
          <a:blip r:embed="rId4"/>
          <a:stretch>
            <a:fillRect/>
          </a:stretch>
        </p:blipFill>
        <p:spPr>
          <a:xfrm>
            <a:off x="4487436" y="2496953"/>
            <a:ext cx="4509225" cy="717153"/>
          </a:xfrm>
          <a:prstGeom prst="rect">
            <a:avLst/>
          </a:prstGeom>
        </p:spPr>
      </p:pic>
    </p:spTree>
    <p:extLst>
      <p:ext uri="{BB962C8B-B14F-4D97-AF65-F5344CB8AC3E}">
        <p14:creationId xmlns:p14="http://schemas.microsoft.com/office/powerpoint/2010/main" val="167348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3" y="757294"/>
            <a:ext cx="3870314" cy="2812020"/>
          </a:xfrm>
        </p:spPr>
        <p:txBody>
          <a:bodyPr/>
          <a:lstStyle/>
          <a:p>
            <a:pPr marL="342900" indent="-342900" algn="l">
              <a:buFont typeface="+mj-lt"/>
              <a:buAutoNum type="arabicPeriod" startAt="3"/>
            </a:pPr>
            <a:r>
              <a:rPr lang="en-US" sz="1600" b="1" dirty="0">
                <a:solidFill>
                  <a:srgbClr val="000000"/>
                </a:solidFill>
              </a:rPr>
              <a:t>Configure the port and interface address: </a:t>
            </a:r>
            <a:r>
              <a:rPr lang="en-US" sz="1600" dirty="0">
                <a:solidFill>
                  <a:srgbClr val="000000"/>
                </a:solidFill>
              </a:rPr>
              <a:t>On the interface </a:t>
            </a:r>
            <a:r>
              <a:rPr lang="en-US" sz="1600" b="1" dirty="0">
                <a:solidFill>
                  <a:srgbClr val="000000"/>
                </a:solidFill>
              </a:rPr>
              <a:t>Edit</a:t>
            </a:r>
            <a:r>
              <a:rPr lang="en-US" sz="1600" dirty="0">
                <a:solidFill>
                  <a:srgbClr val="000000"/>
                </a:solidFill>
              </a:rPr>
              <a:t> page, configure the physical port number (i.e., the WLC G1 interface is Port Number 1 on the WLC), the VLAN 5 interface addressing (i.e., 192.168.5.254/24), and the default gateway (i.e., 192.168.5.1)</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95B64C30-DBF6-4F5A-BEFB-ECB9F148EDDE}"/>
              </a:ext>
            </a:extLst>
          </p:cNvPr>
          <p:cNvPicPr>
            <a:picLocks noChangeAspect="1"/>
          </p:cNvPicPr>
          <p:nvPr/>
        </p:nvPicPr>
        <p:blipFill>
          <a:blip r:embed="rId3"/>
          <a:stretch>
            <a:fillRect/>
          </a:stretch>
        </p:blipFill>
        <p:spPr>
          <a:xfrm>
            <a:off x="4500048" y="747217"/>
            <a:ext cx="4509225" cy="2263396"/>
          </a:xfrm>
          <a:prstGeom prst="rect">
            <a:avLst/>
          </a:prstGeom>
        </p:spPr>
      </p:pic>
    </p:spTree>
    <p:extLst>
      <p:ext uri="{BB962C8B-B14F-4D97-AF65-F5344CB8AC3E}">
        <p14:creationId xmlns:p14="http://schemas.microsoft.com/office/powerpoint/2010/main" val="153763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3" y="757294"/>
            <a:ext cx="3870314" cy="2812020"/>
          </a:xfrm>
        </p:spPr>
        <p:txBody>
          <a:bodyPr/>
          <a:lstStyle/>
          <a:p>
            <a:pPr marL="342900" indent="-342900" algn="l">
              <a:buFont typeface="+mj-lt"/>
              <a:buAutoNum type="arabicPeriod" startAt="4"/>
            </a:pPr>
            <a:r>
              <a:rPr lang="en-US" sz="1600" b="1" dirty="0">
                <a:solidFill>
                  <a:srgbClr val="000000"/>
                </a:solidFill>
              </a:rPr>
              <a:t>Configure the DHCP server address: </a:t>
            </a:r>
            <a:r>
              <a:rPr lang="en-US" sz="1600" dirty="0">
                <a:solidFill>
                  <a:srgbClr val="000000"/>
                </a:solidFill>
              </a:rPr>
              <a:t>The example configures a primary DHCP server at IPv4 address 192.168.5.1 which is the default gateway router address which is enabled as a DHCP server.</a:t>
            </a: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r>
              <a:rPr lang="en-US" sz="1600" b="1" dirty="0">
                <a:solidFill>
                  <a:srgbClr val="000000"/>
                </a:solidFill>
              </a:rPr>
              <a:t>Apply and Confirm: </a:t>
            </a:r>
            <a:r>
              <a:rPr lang="en-US" sz="1600" dirty="0">
                <a:solidFill>
                  <a:srgbClr val="000000"/>
                </a:solidFill>
              </a:rPr>
              <a:t>Scroll to the top and click </a:t>
            </a:r>
            <a:r>
              <a:rPr lang="en-US" sz="1600" b="1" dirty="0">
                <a:solidFill>
                  <a:srgbClr val="000000"/>
                </a:solidFill>
              </a:rPr>
              <a:t>Apply </a:t>
            </a:r>
            <a:r>
              <a:rPr lang="en-US" sz="1600" dirty="0">
                <a:solidFill>
                  <a:srgbClr val="000000"/>
                </a:solidFill>
              </a:rPr>
              <a:t>and then click </a:t>
            </a:r>
            <a:r>
              <a:rPr lang="en-US" sz="1600" b="1" dirty="0">
                <a:solidFill>
                  <a:srgbClr val="000000"/>
                </a:solidFill>
              </a:rPr>
              <a:t>OK</a:t>
            </a:r>
            <a:r>
              <a:rPr lang="en-US" sz="1600" dirty="0">
                <a:solidFill>
                  <a:srgbClr val="000000"/>
                </a:solidFill>
              </a:rPr>
              <a:t> for the warning message.</a:t>
            </a: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endParaRPr lang="en-US" sz="1600" dirty="0">
              <a:solidFill>
                <a:srgbClr val="000000"/>
              </a:solidFill>
            </a:endParaRP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id="{B64C17EE-A3BD-4036-9623-2C66FFA1760C}"/>
              </a:ext>
            </a:extLst>
          </p:cNvPr>
          <p:cNvPicPr>
            <a:picLocks noChangeAspect="1"/>
          </p:cNvPicPr>
          <p:nvPr/>
        </p:nvPicPr>
        <p:blipFill>
          <a:blip r:embed="rId3"/>
          <a:stretch>
            <a:fillRect/>
          </a:stretch>
        </p:blipFill>
        <p:spPr>
          <a:xfrm>
            <a:off x="4519342" y="751080"/>
            <a:ext cx="4500746" cy="1823429"/>
          </a:xfrm>
          <a:prstGeom prst="rect">
            <a:avLst/>
          </a:prstGeom>
        </p:spPr>
      </p:pic>
      <p:pic>
        <p:nvPicPr>
          <p:cNvPr id="7" name="Picture 6">
            <a:extLst>
              <a:ext uri="{FF2B5EF4-FFF2-40B4-BE49-F238E27FC236}">
                <a16:creationId xmlns:a16="http://schemas.microsoft.com/office/drawing/2014/main" id="{C8536311-6E93-4CB4-B75C-7BC5F45AF2BA}"/>
              </a:ext>
            </a:extLst>
          </p:cNvPr>
          <p:cNvPicPr>
            <a:picLocks noChangeAspect="1"/>
          </p:cNvPicPr>
          <p:nvPr/>
        </p:nvPicPr>
        <p:blipFill>
          <a:blip r:embed="rId4"/>
          <a:stretch>
            <a:fillRect/>
          </a:stretch>
        </p:blipFill>
        <p:spPr>
          <a:xfrm>
            <a:off x="4519339" y="2870971"/>
            <a:ext cx="4500747" cy="1004805"/>
          </a:xfrm>
          <a:prstGeom prst="rect">
            <a:avLst/>
          </a:prstGeom>
        </p:spPr>
      </p:pic>
    </p:spTree>
    <p:extLst>
      <p:ext uri="{BB962C8B-B14F-4D97-AF65-F5344CB8AC3E}">
        <p14:creationId xmlns:p14="http://schemas.microsoft.com/office/powerpoint/2010/main" val="10649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Video – Configure a Wireless Network</a:t>
            </a:r>
          </a:p>
        </p:txBody>
      </p:sp>
      <p:sp>
        <p:nvSpPr>
          <p:cNvPr id="5" name="Content Placeholder 4">
            <a:extLst>
              <a:ext uri="{FF2B5EF4-FFF2-40B4-BE49-F238E27FC236}">
                <a16:creationId xmlns:a16="http://schemas.microsoft.com/office/drawing/2014/main" id="{B8A80458-5FAF-4BF3-8D24-3817B93C8172}"/>
              </a:ext>
            </a:extLst>
          </p:cNvPr>
          <p:cNvSpPr>
            <a:spLocks noGrp="1"/>
          </p:cNvSpPr>
          <p:nvPr>
            <p:ph idx="1"/>
          </p:nvPr>
        </p:nvSpPr>
        <p:spPr>
          <a:xfrm>
            <a:off x="474662" y="731838"/>
            <a:ext cx="8280057" cy="2172728"/>
          </a:xfrm>
        </p:spPr>
        <p:txBody>
          <a:bodyPr/>
          <a:lstStyle/>
          <a:p>
            <a:pPr marL="0" indent="0" algn="l"/>
            <a:r>
              <a:rPr lang="en-US" dirty="0">
                <a:solidFill>
                  <a:srgbClr val="000000"/>
                </a:solidFill>
              </a:rPr>
              <a:t>This video will cover the following:</a:t>
            </a:r>
          </a:p>
          <a:p>
            <a:pPr marL="342900" indent="-342900" algn="l">
              <a:buFont typeface="Arial" panose="020B0604020202020204" pitchFamily="34" charset="0"/>
              <a:buChar char="•"/>
            </a:pPr>
            <a:r>
              <a:rPr lang="en-US" dirty="0">
                <a:solidFill>
                  <a:srgbClr val="000000"/>
                </a:solidFill>
              </a:rPr>
              <a:t>Use the Wireless Router Web Page</a:t>
            </a:r>
          </a:p>
          <a:p>
            <a:pPr marL="342900" indent="-342900" algn="l">
              <a:buFont typeface="Arial" panose="020B0604020202020204" pitchFamily="34" charset="0"/>
              <a:buChar char="•"/>
            </a:pPr>
            <a:r>
              <a:rPr lang="en-US" dirty="0">
                <a:solidFill>
                  <a:srgbClr val="000000"/>
                </a:solidFill>
              </a:rPr>
              <a:t>Change the Password</a:t>
            </a:r>
          </a:p>
          <a:p>
            <a:pPr marL="342900" indent="-342900" algn="l">
              <a:buFont typeface="Arial" panose="020B0604020202020204" pitchFamily="34" charset="0"/>
              <a:buChar char="•"/>
            </a:pPr>
            <a:r>
              <a:rPr lang="en-US" dirty="0">
                <a:solidFill>
                  <a:srgbClr val="000000"/>
                </a:solidFill>
              </a:rPr>
              <a:t>Change the WAN and LAN settings</a:t>
            </a:r>
          </a:p>
          <a:p>
            <a:pPr marL="342900" indent="-342900" algn="l">
              <a:buFont typeface="Arial" panose="020B0604020202020204" pitchFamily="34" charset="0"/>
              <a:buChar char="•"/>
            </a:pPr>
            <a:r>
              <a:rPr lang="en-US" dirty="0">
                <a:solidFill>
                  <a:srgbClr val="000000"/>
                </a:solidFill>
              </a:rPr>
              <a:t>Connect the Wireless Network</a:t>
            </a:r>
          </a:p>
        </p:txBody>
      </p:sp>
    </p:spTree>
    <p:extLst>
      <p:ext uri="{BB962C8B-B14F-4D97-AF65-F5344CB8AC3E}">
        <p14:creationId xmlns:p14="http://schemas.microsoft.com/office/powerpoint/2010/main" val="394393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New Interface (Cont.)</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3" y="795130"/>
            <a:ext cx="3901846" cy="1985907"/>
          </a:xfrm>
        </p:spPr>
        <p:txBody>
          <a:bodyPr/>
          <a:lstStyle/>
          <a:p>
            <a:pPr marL="342900" indent="-342900" algn="l">
              <a:buFont typeface="+mj-lt"/>
              <a:buAutoNum type="arabicPeriod" startAt="6"/>
            </a:pPr>
            <a:r>
              <a:rPr lang="en-US" sz="1600" b="1" dirty="0">
                <a:solidFill>
                  <a:srgbClr val="000000"/>
                </a:solidFill>
              </a:rPr>
              <a:t>Verify Interfaces: </a:t>
            </a:r>
            <a:r>
              <a:rPr lang="en-US" sz="1600" dirty="0">
                <a:solidFill>
                  <a:srgbClr val="000000"/>
                </a:solidFill>
              </a:rPr>
              <a:t>Click </a:t>
            </a:r>
            <a:r>
              <a:rPr lang="en-US" sz="1600" b="1" dirty="0">
                <a:solidFill>
                  <a:srgbClr val="000000"/>
                </a:solidFill>
              </a:rPr>
              <a:t>Interfaces </a:t>
            </a:r>
            <a:r>
              <a:rPr lang="en-US" sz="1600" dirty="0">
                <a:solidFill>
                  <a:srgbClr val="000000"/>
                </a:solidFill>
              </a:rPr>
              <a:t>to verify that the new </a:t>
            </a:r>
            <a:r>
              <a:rPr lang="en-US" sz="1600" b="1" dirty="0">
                <a:solidFill>
                  <a:srgbClr val="000000"/>
                </a:solidFill>
              </a:rPr>
              <a:t>vlan5</a:t>
            </a:r>
            <a:r>
              <a:rPr lang="en-US" sz="1600" dirty="0">
                <a:solidFill>
                  <a:srgbClr val="000000"/>
                </a:solidFill>
              </a:rPr>
              <a:t> interface is shown in the list of interfaces with its IPv4 address.</a:t>
            </a: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id="{06BF5CF0-D38A-4613-9D6E-A0C42670AB78}"/>
              </a:ext>
            </a:extLst>
          </p:cNvPr>
          <p:cNvPicPr>
            <a:picLocks noChangeAspect="1"/>
          </p:cNvPicPr>
          <p:nvPr/>
        </p:nvPicPr>
        <p:blipFill>
          <a:blip r:embed="rId3"/>
          <a:stretch>
            <a:fillRect/>
          </a:stretch>
        </p:blipFill>
        <p:spPr>
          <a:xfrm>
            <a:off x="4519804" y="744774"/>
            <a:ext cx="4506588" cy="1229069"/>
          </a:xfrm>
          <a:prstGeom prst="rect">
            <a:avLst/>
          </a:prstGeom>
        </p:spPr>
      </p:pic>
    </p:spTree>
    <p:extLst>
      <p:ext uri="{BB962C8B-B14F-4D97-AF65-F5344CB8AC3E}">
        <p14:creationId xmlns:p14="http://schemas.microsoft.com/office/powerpoint/2010/main" val="318723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Configure a DHCP Scope</a:t>
            </a:r>
          </a:p>
        </p:txBody>
      </p:sp>
      <p:sp>
        <p:nvSpPr>
          <p:cNvPr id="4" name="Content Placeholder 3">
            <a:extLst>
              <a:ext uri="{FF2B5EF4-FFF2-40B4-BE49-F238E27FC236}">
                <a16:creationId xmlns:a16="http://schemas.microsoft.com/office/drawing/2014/main" id="{9DE73A46-5E31-47E3-A4BE-88261877ADB8}"/>
              </a:ext>
            </a:extLst>
          </p:cNvPr>
          <p:cNvSpPr>
            <a:spLocks noGrp="1"/>
          </p:cNvSpPr>
          <p:nvPr>
            <p:ph idx="1"/>
          </p:nvPr>
        </p:nvSpPr>
        <p:spPr>
          <a:xfrm>
            <a:off x="474662" y="795130"/>
            <a:ext cx="8280057" cy="3626604"/>
          </a:xfrm>
        </p:spPr>
        <p:txBody>
          <a:bodyPr/>
          <a:lstStyle/>
          <a:p>
            <a:pPr marL="0" indent="0" algn="l"/>
            <a:r>
              <a:rPr lang="en-US" sz="1600" dirty="0">
                <a:solidFill>
                  <a:srgbClr val="000000"/>
                </a:solidFill>
              </a:rPr>
              <a:t>This video will cover the following:</a:t>
            </a:r>
          </a:p>
          <a:p>
            <a:pPr marL="171450" indent="-171450" algn="l">
              <a:buFont typeface="Arial" panose="020B0604020202020204" pitchFamily="34" charset="0"/>
              <a:buChar char="•"/>
            </a:pPr>
            <a:r>
              <a:rPr lang="en-US" sz="1400" dirty="0">
                <a:solidFill>
                  <a:srgbClr val="000000"/>
                </a:solidFill>
              </a:rPr>
              <a:t>Review the topology</a:t>
            </a:r>
          </a:p>
          <a:p>
            <a:pPr marL="171450" indent="-171450" algn="l">
              <a:buFont typeface="Arial" panose="020B0604020202020204" pitchFamily="34" charset="0"/>
              <a:buChar char="•"/>
            </a:pPr>
            <a:r>
              <a:rPr lang="en-US" sz="1400" dirty="0">
                <a:solidFill>
                  <a:srgbClr val="000000"/>
                </a:solidFill>
              </a:rPr>
              <a:t>Explain the role of the WLC DHCP server</a:t>
            </a:r>
          </a:p>
          <a:p>
            <a:pPr marL="171450" indent="-171450" algn="l">
              <a:buFont typeface="Arial" panose="020B0604020202020204" pitchFamily="34" charset="0"/>
              <a:buChar char="•"/>
            </a:pPr>
            <a:r>
              <a:rPr lang="en-US" sz="1400" dirty="0">
                <a:solidFill>
                  <a:srgbClr val="000000"/>
                </a:solidFill>
              </a:rPr>
              <a:t>Create a new DHCP scope</a:t>
            </a:r>
          </a:p>
        </p:txBody>
      </p:sp>
    </p:spTree>
    <p:extLst>
      <p:ext uri="{BB962C8B-B14F-4D97-AF65-F5344CB8AC3E}">
        <p14:creationId xmlns:p14="http://schemas.microsoft.com/office/powerpoint/2010/main" val="423878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a:t>
            </a:r>
          </a:p>
        </p:txBody>
      </p:sp>
      <p:sp>
        <p:nvSpPr>
          <p:cNvPr id="5" name="Content Placeholder 4">
            <a:extLst>
              <a:ext uri="{FF2B5EF4-FFF2-40B4-BE49-F238E27FC236}">
                <a16:creationId xmlns:a16="http://schemas.microsoft.com/office/drawing/2014/main" id="{C81B2690-382F-41C9-972F-A501400BB69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DHCP scope configuration includes the following steps:</a:t>
            </a:r>
          </a:p>
          <a:p>
            <a:pPr marL="342900" indent="-342900" algn="l">
              <a:buFont typeface="+mj-lt"/>
              <a:buAutoNum type="arabicPeriod"/>
            </a:pPr>
            <a:r>
              <a:rPr lang="en-US" sz="1400" dirty="0">
                <a:solidFill>
                  <a:srgbClr val="000000"/>
                </a:solidFill>
              </a:rPr>
              <a:t>Create a new DHCP scope.</a:t>
            </a:r>
          </a:p>
          <a:p>
            <a:pPr marL="342900" indent="-342900" algn="l">
              <a:buFont typeface="+mj-lt"/>
              <a:buAutoNum type="arabicPeriod"/>
            </a:pPr>
            <a:r>
              <a:rPr lang="en-US" sz="1400" dirty="0">
                <a:solidFill>
                  <a:srgbClr val="000000"/>
                </a:solidFill>
              </a:rPr>
              <a:t>Name the DHCP scope.</a:t>
            </a:r>
          </a:p>
          <a:p>
            <a:pPr marL="342900" indent="-342900" algn="l">
              <a:buFont typeface="+mj-lt"/>
              <a:buAutoNum type="arabicPeriod"/>
            </a:pPr>
            <a:r>
              <a:rPr lang="en-US" sz="1400" dirty="0">
                <a:solidFill>
                  <a:srgbClr val="000000"/>
                </a:solidFill>
              </a:rPr>
              <a:t>Verify the new DHCP scope.</a:t>
            </a:r>
          </a:p>
          <a:p>
            <a:pPr marL="342900" indent="-342900" algn="l">
              <a:buFont typeface="+mj-lt"/>
              <a:buAutoNum type="arabicPeriod"/>
            </a:pPr>
            <a:r>
              <a:rPr lang="en-US" sz="1400" dirty="0">
                <a:solidFill>
                  <a:srgbClr val="000000"/>
                </a:solidFill>
              </a:rPr>
              <a:t>Configure and enable the new DHCP scope.</a:t>
            </a:r>
          </a:p>
          <a:p>
            <a:pPr marL="342900" indent="-342900" algn="l">
              <a:buFont typeface="+mj-lt"/>
              <a:buAutoNum type="arabicPeriod"/>
            </a:pPr>
            <a:r>
              <a:rPr lang="en-US" sz="1400" dirty="0">
                <a:solidFill>
                  <a:srgbClr val="000000"/>
                </a:solidFill>
              </a:rPr>
              <a:t>Verify the enable DHCP scope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344412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 (Cont.)</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2" y="731837"/>
            <a:ext cx="4045142" cy="2534778"/>
          </a:xfrm>
        </p:spPr>
        <p:txBody>
          <a:bodyPr/>
          <a:lstStyle/>
          <a:p>
            <a:pPr marL="342900" indent="-342900" algn="l">
              <a:buFont typeface="+mj-lt"/>
              <a:buAutoNum type="arabicPeriod"/>
            </a:pPr>
            <a:r>
              <a:rPr lang="en-US" sz="1600" b="1" dirty="0">
                <a:solidFill>
                  <a:srgbClr val="000000"/>
                </a:solidFill>
              </a:rPr>
              <a:t>Create a new DHCP scope:</a:t>
            </a:r>
            <a:r>
              <a:rPr lang="en-US" sz="1600" dirty="0">
                <a:solidFill>
                  <a:srgbClr val="000000"/>
                </a:solidFill>
              </a:rPr>
              <a:t> To configure a new DHCP scope, click </a:t>
            </a:r>
            <a:r>
              <a:rPr lang="en-US" sz="1600" b="1" dirty="0">
                <a:solidFill>
                  <a:srgbClr val="000000"/>
                </a:solidFill>
              </a:rPr>
              <a:t>Internal DHCP Server &gt; DHCP Scope &gt; New....</a:t>
            </a: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r>
              <a:rPr lang="en-US" sz="1600" b="1" dirty="0">
                <a:solidFill>
                  <a:srgbClr val="000000"/>
                </a:solidFill>
              </a:rPr>
              <a:t>Name the DHCP scope: </a:t>
            </a:r>
            <a:r>
              <a:rPr lang="en-US" sz="1600" dirty="0">
                <a:solidFill>
                  <a:srgbClr val="000000"/>
                </a:solidFill>
              </a:rPr>
              <a:t>The scope is named </a:t>
            </a:r>
            <a:r>
              <a:rPr lang="en-US" sz="1600" b="1" dirty="0" err="1">
                <a:solidFill>
                  <a:srgbClr val="000000"/>
                </a:solidFill>
              </a:rPr>
              <a:t>Wireless_Management</a:t>
            </a:r>
            <a:r>
              <a:rPr lang="en-US" sz="1600" dirty="0">
                <a:solidFill>
                  <a:srgbClr val="000000"/>
                </a:solidFill>
              </a:rPr>
              <a:t> and then applied.</a:t>
            </a:r>
          </a:p>
          <a:p>
            <a:pPr marL="342900" indent="-342900" algn="l">
              <a:buFont typeface="+mj-lt"/>
              <a:buAutoNum type="arabicPeriod"/>
            </a:pPr>
            <a:endParaRPr lang="en-US" sz="1600" b="1" dirty="0">
              <a:solidFill>
                <a:srgbClr val="000000"/>
              </a:solidFill>
            </a:endParaRP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2D0F5931-EB3D-49FE-9238-B0D53140262A}"/>
              </a:ext>
            </a:extLst>
          </p:cNvPr>
          <p:cNvPicPr>
            <a:picLocks noChangeAspect="1"/>
          </p:cNvPicPr>
          <p:nvPr/>
        </p:nvPicPr>
        <p:blipFill>
          <a:blip r:embed="rId3"/>
          <a:stretch>
            <a:fillRect/>
          </a:stretch>
        </p:blipFill>
        <p:spPr>
          <a:xfrm>
            <a:off x="4519804" y="713235"/>
            <a:ext cx="4511356" cy="1649313"/>
          </a:xfrm>
          <a:prstGeom prst="rect">
            <a:avLst/>
          </a:prstGeom>
        </p:spPr>
      </p:pic>
      <p:pic>
        <p:nvPicPr>
          <p:cNvPr id="6" name="Picture 5">
            <a:extLst>
              <a:ext uri="{FF2B5EF4-FFF2-40B4-BE49-F238E27FC236}">
                <a16:creationId xmlns:a16="http://schemas.microsoft.com/office/drawing/2014/main" id="{9292344A-C03D-4EDE-B886-F35F1C293AC6}"/>
              </a:ext>
            </a:extLst>
          </p:cNvPr>
          <p:cNvPicPr>
            <a:picLocks noChangeAspect="1"/>
          </p:cNvPicPr>
          <p:nvPr/>
        </p:nvPicPr>
        <p:blipFill>
          <a:blip r:embed="rId4"/>
          <a:stretch>
            <a:fillRect/>
          </a:stretch>
        </p:blipFill>
        <p:spPr>
          <a:xfrm>
            <a:off x="4519803" y="2650223"/>
            <a:ext cx="4510329" cy="1348229"/>
          </a:xfrm>
          <a:prstGeom prst="rect">
            <a:avLst/>
          </a:prstGeom>
        </p:spPr>
      </p:pic>
    </p:spTree>
    <p:extLst>
      <p:ext uri="{BB962C8B-B14F-4D97-AF65-F5344CB8AC3E}">
        <p14:creationId xmlns:p14="http://schemas.microsoft.com/office/powerpoint/2010/main" val="17197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 (Cont.)</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2" y="731838"/>
            <a:ext cx="3889233" cy="2919456"/>
          </a:xfrm>
        </p:spPr>
        <p:txBody>
          <a:bodyPr/>
          <a:lstStyle/>
          <a:p>
            <a:pPr marL="342900" indent="-342900" algn="l">
              <a:buFont typeface="+mj-lt"/>
              <a:buAutoNum type="arabicPeriod" startAt="3"/>
            </a:pPr>
            <a:r>
              <a:rPr lang="en-US" sz="1600" b="1" dirty="0">
                <a:solidFill>
                  <a:srgbClr val="000000"/>
                </a:solidFill>
              </a:rPr>
              <a:t>Verify the new DHCP scope: </a:t>
            </a:r>
            <a:r>
              <a:rPr lang="en-US" sz="1600" dirty="0">
                <a:solidFill>
                  <a:srgbClr val="000000"/>
                </a:solidFill>
              </a:rPr>
              <a:t>In the </a:t>
            </a:r>
            <a:r>
              <a:rPr lang="en-US" sz="1600" b="1" dirty="0">
                <a:solidFill>
                  <a:srgbClr val="000000"/>
                </a:solidFill>
              </a:rPr>
              <a:t>DHCP Scopes</a:t>
            </a:r>
            <a:r>
              <a:rPr lang="en-US" sz="1600" dirty="0">
                <a:solidFill>
                  <a:srgbClr val="000000"/>
                </a:solidFill>
              </a:rPr>
              <a:t> page click the new Scope Name to configure the DHCP scope.</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r>
              <a:rPr lang="en-US" sz="1600" b="1" dirty="0">
                <a:solidFill>
                  <a:srgbClr val="000000"/>
                </a:solidFill>
              </a:rPr>
              <a:t>Configure and enable the new DHCP scope: </a:t>
            </a:r>
            <a:r>
              <a:rPr lang="en-US" sz="1600" dirty="0">
                <a:solidFill>
                  <a:srgbClr val="000000"/>
                </a:solidFill>
              </a:rPr>
              <a:t>On the Edit screen for the </a:t>
            </a:r>
            <a:r>
              <a:rPr lang="en-US" sz="1600" b="1" dirty="0" err="1">
                <a:solidFill>
                  <a:srgbClr val="000000"/>
                </a:solidFill>
              </a:rPr>
              <a:t>Wireless_Management</a:t>
            </a:r>
            <a:r>
              <a:rPr lang="en-US" sz="1600" dirty="0">
                <a:solidFill>
                  <a:srgbClr val="000000"/>
                </a:solidFill>
              </a:rPr>
              <a:t> scope, configure a pool of addresses (i.e., 192.168.200.240/24 to .249), the default router IPv4 address (i.e., 192.168.200.1), then </a:t>
            </a:r>
            <a:r>
              <a:rPr lang="en-US" sz="1600" b="1" dirty="0">
                <a:solidFill>
                  <a:srgbClr val="000000"/>
                </a:solidFill>
              </a:rPr>
              <a:t>Enabled</a:t>
            </a:r>
            <a:r>
              <a:rPr lang="en-US" sz="1600" dirty="0">
                <a:solidFill>
                  <a:srgbClr val="000000"/>
                </a:solidFill>
              </a:rPr>
              <a:t> and </a:t>
            </a:r>
            <a:r>
              <a:rPr lang="en-US" sz="1600" b="1" dirty="0">
                <a:solidFill>
                  <a:srgbClr val="000000"/>
                </a:solidFill>
              </a:rPr>
              <a:t>Apply</a:t>
            </a:r>
            <a:r>
              <a:rPr lang="en-US" sz="1600" dirty="0">
                <a:solidFill>
                  <a:srgbClr val="000000"/>
                </a:solidFill>
              </a:rPr>
              <a:t>.</a:t>
            </a:r>
          </a:p>
          <a:p>
            <a:pPr marL="342900" indent="-342900" algn="l">
              <a:buFont typeface="+mj-lt"/>
              <a:buAutoNum type="arabicPeriod" startAt="3"/>
            </a:pPr>
            <a:endParaRPr lang="en-US" sz="1600" dirty="0">
              <a:solidFill>
                <a:srgbClr val="000000"/>
              </a:solidFill>
            </a:endParaRP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id="{D3737EAF-CF1E-495D-9010-27E5B67FC1F3}"/>
              </a:ext>
            </a:extLst>
          </p:cNvPr>
          <p:cNvPicPr>
            <a:picLocks noChangeAspect="1"/>
          </p:cNvPicPr>
          <p:nvPr/>
        </p:nvPicPr>
        <p:blipFill>
          <a:blip r:embed="rId3"/>
          <a:stretch>
            <a:fillRect/>
          </a:stretch>
        </p:blipFill>
        <p:spPr>
          <a:xfrm>
            <a:off x="4524507" y="717540"/>
            <a:ext cx="4496063" cy="861013"/>
          </a:xfrm>
          <a:prstGeom prst="rect">
            <a:avLst/>
          </a:prstGeom>
        </p:spPr>
      </p:pic>
      <p:pic>
        <p:nvPicPr>
          <p:cNvPr id="7" name="Picture 6">
            <a:extLst>
              <a:ext uri="{FF2B5EF4-FFF2-40B4-BE49-F238E27FC236}">
                <a16:creationId xmlns:a16="http://schemas.microsoft.com/office/drawing/2014/main" id="{82F40A30-1D8D-4276-928F-AC0BFC672692}"/>
              </a:ext>
            </a:extLst>
          </p:cNvPr>
          <p:cNvPicPr>
            <a:picLocks noChangeAspect="1"/>
          </p:cNvPicPr>
          <p:nvPr/>
        </p:nvPicPr>
        <p:blipFill>
          <a:blip r:embed="rId4"/>
          <a:stretch>
            <a:fillRect/>
          </a:stretch>
        </p:blipFill>
        <p:spPr>
          <a:xfrm>
            <a:off x="4524505" y="2028928"/>
            <a:ext cx="4496064" cy="1609635"/>
          </a:xfrm>
          <a:prstGeom prst="rect">
            <a:avLst/>
          </a:prstGeom>
        </p:spPr>
      </p:pic>
    </p:spTree>
    <p:extLst>
      <p:ext uri="{BB962C8B-B14F-4D97-AF65-F5344CB8AC3E}">
        <p14:creationId xmlns:p14="http://schemas.microsoft.com/office/powerpoint/2010/main" val="41416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DHCP Scope (Cont.)</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3" y="731837"/>
            <a:ext cx="3939682" cy="3392422"/>
          </a:xfrm>
        </p:spPr>
        <p:txBody>
          <a:bodyPr/>
          <a:lstStyle/>
          <a:p>
            <a:pPr marL="342900" indent="-342900" algn="l">
              <a:buFont typeface="+mj-lt"/>
              <a:buAutoNum type="arabicPeriod" startAt="5"/>
            </a:pPr>
            <a:r>
              <a:rPr lang="en-US" sz="1600" b="1" dirty="0">
                <a:solidFill>
                  <a:srgbClr val="000000"/>
                </a:solidFill>
              </a:rPr>
              <a:t>Verify the enable DHCP scope: </a:t>
            </a:r>
            <a:r>
              <a:rPr lang="en-US" sz="1600" dirty="0">
                <a:solidFill>
                  <a:srgbClr val="000000"/>
                </a:solidFill>
              </a:rPr>
              <a:t>The network administrator is returned to the </a:t>
            </a:r>
            <a:r>
              <a:rPr lang="en-US" sz="1600" b="1" dirty="0">
                <a:solidFill>
                  <a:srgbClr val="000000"/>
                </a:solidFill>
              </a:rPr>
              <a:t>DHCP Scopes</a:t>
            </a:r>
            <a:r>
              <a:rPr lang="en-US" sz="1600" dirty="0">
                <a:solidFill>
                  <a:srgbClr val="000000"/>
                </a:solidFill>
              </a:rPr>
              <a:t> page and can verify the scope is ready to be allocated to a new WLAN.</a:t>
            </a:r>
          </a:p>
          <a:p>
            <a:pPr marL="0" indent="0" algn="l"/>
            <a:endParaRPr lang="en-US" sz="1600" dirty="0">
              <a:solidFill>
                <a:srgbClr val="000000"/>
              </a:solidFill>
            </a:endParaRPr>
          </a:p>
        </p:txBody>
      </p:sp>
      <p:pic>
        <p:nvPicPr>
          <p:cNvPr id="7" name="Picture 6">
            <a:extLst>
              <a:ext uri="{FF2B5EF4-FFF2-40B4-BE49-F238E27FC236}">
                <a16:creationId xmlns:a16="http://schemas.microsoft.com/office/drawing/2014/main" id="{37DAEC89-0E2A-4EAA-85E1-769AC98C2933}"/>
              </a:ext>
            </a:extLst>
          </p:cNvPr>
          <p:cNvPicPr>
            <a:picLocks noChangeAspect="1"/>
          </p:cNvPicPr>
          <p:nvPr/>
        </p:nvPicPr>
        <p:blipFill>
          <a:blip r:embed="rId3"/>
          <a:stretch>
            <a:fillRect/>
          </a:stretch>
        </p:blipFill>
        <p:spPr>
          <a:xfrm>
            <a:off x="4531191" y="718122"/>
            <a:ext cx="4483340" cy="1323513"/>
          </a:xfrm>
          <a:prstGeom prst="rect">
            <a:avLst/>
          </a:prstGeom>
        </p:spPr>
      </p:pic>
    </p:spTree>
    <p:extLst>
      <p:ext uri="{BB962C8B-B14F-4D97-AF65-F5344CB8AC3E}">
        <p14:creationId xmlns:p14="http://schemas.microsoft.com/office/powerpoint/2010/main" val="4147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Video – Configure a WPA2 Enterprise WLAN</a:t>
            </a:r>
          </a:p>
        </p:txBody>
      </p:sp>
      <p:sp>
        <p:nvSpPr>
          <p:cNvPr id="4" name="Content Placeholder 3">
            <a:extLst>
              <a:ext uri="{FF2B5EF4-FFF2-40B4-BE49-F238E27FC236}">
                <a16:creationId xmlns:a16="http://schemas.microsoft.com/office/drawing/2014/main" id="{6B6C266B-A7D7-4FC0-9C8A-A8DACFE6DFC9}"/>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285750" indent="-285750" algn="l">
              <a:buFont typeface="Arial" panose="020B0604020202020204" pitchFamily="34" charset="0"/>
              <a:buChar char="•"/>
            </a:pPr>
            <a:r>
              <a:rPr lang="en-US" sz="1400" dirty="0">
                <a:solidFill>
                  <a:srgbClr val="000000"/>
                </a:solidFill>
              </a:rPr>
              <a:t>Review the topology</a:t>
            </a:r>
          </a:p>
          <a:p>
            <a:pPr marL="285750" indent="-285750" algn="l">
              <a:buFont typeface="Arial" panose="020B0604020202020204" pitchFamily="34" charset="0"/>
              <a:buChar char="•"/>
            </a:pPr>
            <a:r>
              <a:rPr lang="en-US" sz="1400" dirty="0">
                <a:solidFill>
                  <a:srgbClr val="000000"/>
                </a:solidFill>
              </a:rPr>
              <a:t>Create a WLAN</a:t>
            </a:r>
          </a:p>
          <a:p>
            <a:pPr marL="285750" indent="-285750" algn="l">
              <a:buFont typeface="Arial" panose="020B0604020202020204" pitchFamily="34" charset="0"/>
              <a:buChar char="•"/>
            </a:pPr>
            <a:r>
              <a:rPr lang="en-US" sz="1400" dirty="0">
                <a:solidFill>
                  <a:srgbClr val="000000"/>
                </a:solidFill>
              </a:rPr>
              <a:t>Configure the WLC to use the RADIUS server</a:t>
            </a:r>
          </a:p>
          <a:p>
            <a:pPr marL="285750" indent="-285750" algn="l">
              <a:buFont typeface="Arial" panose="020B0604020202020204" pitchFamily="34" charset="0"/>
              <a:buChar char="•"/>
            </a:pPr>
            <a:r>
              <a:rPr lang="en-US" sz="1400" dirty="0">
                <a:solidFill>
                  <a:srgbClr val="000000"/>
                </a:solidFill>
              </a:rPr>
              <a:t>Secure the new WLAN with WPA2-Enterprise</a:t>
            </a:r>
          </a:p>
          <a:p>
            <a:pPr marL="285750" indent="-285750" algn="l">
              <a:buFont typeface="Arial" panose="020B0604020202020204" pitchFamily="34" charset="0"/>
              <a:buChar char="•"/>
            </a:pPr>
            <a:r>
              <a:rPr lang="en-US" sz="1400" dirty="0">
                <a:solidFill>
                  <a:srgbClr val="000000"/>
                </a:solidFill>
              </a:rPr>
              <a:t>Verify WPA2-Enterprise Security</a:t>
            </a:r>
            <a:endParaRPr lang="en-US" sz="1600" dirty="0">
              <a:solidFill>
                <a:srgbClr val="000000"/>
              </a:solidFill>
            </a:endParaRPr>
          </a:p>
        </p:txBody>
      </p:sp>
    </p:spTree>
    <p:extLst>
      <p:ext uri="{BB962C8B-B14F-4D97-AF65-F5344CB8AC3E}">
        <p14:creationId xmlns:p14="http://schemas.microsoft.com/office/powerpoint/2010/main" val="271423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a:t>
            </a:r>
          </a:p>
        </p:txBody>
      </p:sp>
      <p:sp>
        <p:nvSpPr>
          <p:cNvPr id="5" name="Content Placeholder 4">
            <a:extLst>
              <a:ext uri="{FF2B5EF4-FFF2-40B4-BE49-F238E27FC236}">
                <a16:creationId xmlns:a16="http://schemas.microsoft.com/office/drawing/2014/main" id="{CB74077E-84FF-4B2F-948F-9A796DD53A2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By default, all newly created WLANs on the WLC will use WPA2 with Advanced Encryption System (AES). </a:t>
            </a:r>
          </a:p>
          <a:p>
            <a:pPr marL="285750" indent="-285750" algn="l">
              <a:buFont typeface="Arial" panose="020B0604020202020204" pitchFamily="34" charset="0"/>
              <a:buChar char="•"/>
            </a:pPr>
            <a:r>
              <a:rPr lang="en-US" sz="1400" dirty="0">
                <a:solidFill>
                  <a:srgbClr val="000000"/>
                </a:solidFill>
              </a:rPr>
              <a:t>802.1X is the default key management protocol used to communicate with the RADIUS server.</a:t>
            </a:r>
          </a:p>
          <a:p>
            <a:pPr marL="285750" indent="-285750" algn="l">
              <a:buFont typeface="Arial" panose="020B0604020202020204" pitchFamily="34" charset="0"/>
              <a:buChar char="•"/>
            </a:pPr>
            <a:r>
              <a:rPr lang="en-US" sz="1400" dirty="0">
                <a:solidFill>
                  <a:srgbClr val="000000"/>
                </a:solidFill>
              </a:rPr>
              <a:t>Next, create a new WLAN to use interface </a:t>
            </a:r>
            <a:r>
              <a:rPr lang="en-US" sz="1400" b="1" dirty="0">
                <a:solidFill>
                  <a:srgbClr val="000000"/>
                </a:solidFill>
              </a:rPr>
              <a:t>vlan5</a:t>
            </a:r>
            <a:r>
              <a:rPr lang="en-US" sz="1400" dirty="0">
                <a:solidFill>
                  <a:srgbClr val="000000"/>
                </a:solidFill>
              </a:rPr>
              <a:t>.</a:t>
            </a:r>
          </a:p>
          <a:p>
            <a:pPr marL="0" indent="0" algn="l"/>
            <a:endParaRPr lang="en-US" sz="1600" dirty="0">
              <a:solidFill>
                <a:srgbClr val="000000"/>
              </a:solidFill>
            </a:endParaRPr>
          </a:p>
          <a:p>
            <a:pPr marL="0" indent="0" algn="l"/>
            <a:r>
              <a:rPr lang="en-US" sz="1600" dirty="0">
                <a:solidFill>
                  <a:srgbClr val="000000"/>
                </a:solidFill>
              </a:rPr>
              <a:t>Configuring a new WLAN on the WLC includes the following steps:</a:t>
            </a:r>
          </a:p>
          <a:p>
            <a:pPr marL="415985" lvl="1" indent="-342900">
              <a:buFont typeface="+mj-lt"/>
              <a:buAutoNum type="arabicPeriod"/>
            </a:pPr>
            <a:r>
              <a:rPr lang="en-US" dirty="0">
                <a:solidFill>
                  <a:srgbClr val="000000"/>
                </a:solidFill>
              </a:rPr>
              <a:t>Create a new WLAN.</a:t>
            </a:r>
          </a:p>
          <a:p>
            <a:pPr marL="415985" lvl="1" indent="-342900">
              <a:buFont typeface="+mj-lt"/>
              <a:buAutoNum type="arabicPeriod"/>
            </a:pPr>
            <a:r>
              <a:rPr lang="en-US" dirty="0">
                <a:solidFill>
                  <a:srgbClr val="000000"/>
                </a:solidFill>
              </a:rPr>
              <a:t>Configure the WLAN name and SSID.</a:t>
            </a:r>
          </a:p>
          <a:p>
            <a:pPr marL="415985" lvl="1" indent="-342900">
              <a:buFont typeface="+mj-lt"/>
              <a:buAutoNum type="arabicPeriod"/>
            </a:pPr>
            <a:r>
              <a:rPr lang="en-US" dirty="0">
                <a:solidFill>
                  <a:srgbClr val="000000"/>
                </a:solidFill>
              </a:rPr>
              <a:t>Enable the WLAN for VLAN 5.</a:t>
            </a:r>
          </a:p>
          <a:p>
            <a:pPr marL="415985" lvl="1" indent="-342900">
              <a:buFont typeface="+mj-lt"/>
              <a:buAutoNum type="arabicPeriod"/>
            </a:pPr>
            <a:r>
              <a:rPr lang="en-US" dirty="0">
                <a:solidFill>
                  <a:srgbClr val="000000"/>
                </a:solidFill>
              </a:rPr>
              <a:t>Verify AES and 802.1X defaults.</a:t>
            </a:r>
          </a:p>
          <a:p>
            <a:pPr marL="415985" lvl="1" indent="-342900">
              <a:buFont typeface="+mj-lt"/>
              <a:buAutoNum type="arabicPeriod"/>
            </a:pPr>
            <a:r>
              <a:rPr lang="en-US" dirty="0">
                <a:solidFill>
                  <a:srgbClr val="000000"/>
                </a:solidFill>
              </a:rPr>
              <a:t>Configure WLAN security to use the RADIUS server.</a:t>
            </a:r>
          </a:p>
          <a:p>
            <a:pPr marL="415985" lvl="1" indent="-342900">
              <a:buFont typeface="+mj-lt"/>
              <a:buAutoNum type="arabicPeriod"/>
            </a:pPr>
            <a:r>
              <a:rPr lang="en-US" dirty="0">
                <a:solidFill>
                  <a:srgbClr val="000000"/>
                </a:solidFill>
              </a:rPr>
              <a:t>Verify the new WLAN is available.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129008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 (Cont.)</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2" y="731837"/>
            <a:ext cx="4056529" cy="1801296"/>
          </a:xfrm>
        </p:spPr>
        <p:txBody>
          <a:bodyPr/>
          <a:lstStyle/>
          <a:p>
            <a:pPr marL="342900" indent="-342900" algn="l">
              <a:buFont typeface="+mj-lt"/>
              <a:buAutoNum type="arabicPeriod"/>
            </a:pPr>
            <a:r>
              <a:rPr lang="en-US" sz="1600" b="1" dirty="0">
                <a:solidFill>
                  <a:srgbClr val="000000"/>
                </a:solidFill>
              </a:rPr>
              <a:t>Create a new WLAN: </a:t>
            </a:r>
            <a:r>
              <a:rPr lang="en-US" sz="1600" dirty="0">
                <a:solidFill>
                  <a:srgbClr val="000000"/>
                </a:solidFill>
              </a:rPr>
              <a:t>Click the </a:t>
            </a:r>
            <a:r>
              <a:rPr lang="en-US" sz="1600" b="1" dirty="0">
                <a:solidFill>
                  <a:srgbClr val="000000"/>
                </a:solidFill>
              </a:rPr>
              <a:t>WLANs</a:t>
            </a:r>
            <a:r>
              <a:rPr lang="en-US" sz="1600" dirty="0">
                <a:solidFill>
                  <a:srgbClr val="000000"/>
                </a:solidFill>
              </a:rPr>
              <a:t> tab and then </a:t>
            </a:r>
            <a:r>
              <a:rPr lang="en-US" sz="1600" b="1" dirty="0">
                <a:solidFill>
                  <a:srgbClr val="000000"/>
                </a:solidFill>
              </a:rPr>
              <a:t>Go</a:t>
            </a:r>
            <a:r>
              <a:rPr lang="en-US" sz="1600" dirty="0">
                <a:solidFill>
                  <a:srgbClr val="000000"/>
                </a:solidFill>
              </a:rPr>
              <a:t> to create a new WLAN.</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r>
              <a:rPr lang="en-US" sz="1600" b="1" dirty="0">
                <a:solidFill>
                  <a:srgbClr val="000000"/>
                </a:solidFill>
              </a:rPr>
              <a:t>Configure the WLAN name and SSID: </a:t>
            </a:r>
            <a:r>
              <a:rPr lang="en-US" sz="1600" dirty="0">
                <a:solidFill>
                  <a:srgbClr val="000000"/>
                </a:solidFill>
              </a:rPr>
              <a:t>Enter the profile name and SSID, choose an ID of </a:t>
            </a:r>
            <a:r>
              <a:rPr lang="en-US" sz="1600" b="1" dirty="0">
                <a:solidFill>
                  <a:srgbClr val="000000"/>
                </a:solidFill>
              </a:rPr>
              <a:t>5</a:t>
            </a:r>
            <a:r>
              <a:rPr lang="en-US" sz="1600" dirty="0">
                <a:solidFill>
                  <a:srgbClr val="000000"/>
                </a:solidFill>
              </a:rPr>
              <a:t>, and then click </a:t>
            </a:r>
            <a:r>
              <a:rPr lang="en-US" sz="1600" b="1" dirty="0">
                <a:solidFill>
                  <a:srgbClr val="000000"/>
                </a:solidFill>
              </a:rPr>
              <a:t>Apply</a:t>
            </a:r>
            <a:r>
              <a:rPr lang="en-US" sz="1600" dirty="0">
                <a:solidFill>
                  <a:srgbClr val="000000"/>
                </a:solidFill>
              </a:rPr>
              <a:t> to create the new WLAN.</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69D07D63-80EC-47FD-A4EB-9542EFFF7445}"/>
              </a:ext>
            </a:extLst>
          </p:cNvPr>
          <p:cNvPicPr>
            <a:picLocks noChangeAspect="1"/>
          </p:cNvPicPr>
          <p:nvPr/>
        </p:nvPicPr>
        <p:blipFill>
          <a:blip r:embed="rId3"/>
          <a:stretch>
            <a:fillRect/>
          </a:stretch>
        </p:blipFill>
        <p:spPr>
          <a:xfrm>
            <a:off x="4531191" y="718122"/>
            <a:ext cx="4558429" cy="1096889"/>
          </a:xfrm>
          <a:prstGeom prst="rect">
            <a:avLst/>
          </a:prstGeom>
        </p:spPr>
      </p:pic>
      <p:pic>
        <p:nvPicPr>
          <p:cNvPr id="7" name="Picture 6">
            <a:extLst>
              <a:ext uri="{FF2B5EF4-FFF2-40B4-BE49-F238E27FC236}">
                <a16:creationId xmlns:a16="http://schemas.microsoft.com/office/drawing/2014/main" id="{2088388C-4009-4727-B175-D1B1B22DE8E7}"/>
              </a:ext>
            </a:extLst>
          </p:cNvPr>
          <p:cNvPicPr>
            <a:picLocks noChangeAspect="1"/>
          </p:cNvPicPr>
          <p:nvPr/>
        </p:nvPicPr>
        <p:blipFill>
          <a:blip r:embed="rId4"/>
          <a:stretch>
            <a:fillRect/>
          </a:stretch>
        </p:blipFill>
        <p:spPr>
          <a:xfrm>
            <a:off x="4587586" y="2408008"/>
            <a:ext cx="4531189" cy="1066809"/>
          </a:xfrm>
          <a:prstGeom prst="rect">
            <a:avLst/>
          </a:prstGeom>
        </p:spPr>
      </p:pic>
    </p:spTree>
    <p:extLst>
      <p:ext uri="{BB962C8B-B14F-4D97-AF65-F5344CB8AC3E}">
        <p14:creationId xmlns:p14="http://schemas.microsoft.com/office/powerpoint/2010/main" val="10976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 (Cont.)</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2" y="731838"/>
            <a:ext cx="4092907" cy="1913750"/>
          </a:xfrm>
        </p:spPr>
        <p:txBody>
          <a:bodyPr/>
          <a:lstStyle/>
          <a:p>
            <a:pPr marL="342900" indent="-342900" algn="l">
              <a:buFont typeface="+mj-lt"/>
              <a:buAutoNum type="arabicPeriod" startAt="3"/>
            </a:pPr>
            <a:r>
              <a:rPr lang="en-US" sz="1600" b="1" dirty="0">
                <a:solidFill>
                  <a:srgbClr val="000000"/>
                </a:solidFill>
              </a:rPr>
              <a:t>Enable the WLAN for VLAN 5: </a:t>
            </a:r>
            <a:r>
              <a:rPr lang="en-US" sz="1600" dirty="0">
                <a:solidFill>
                  <a:srgbClr val="000000"/>
                </a:solidFill>
              </a:rPr>
              <a:t>Once the WLAN, change the status to </a:t>
            </a:r>
            <a:r>
              <a:rPr lang="en-US" sz="1600" b="1" dirty="0">
                <a:solidFill>
                  <a:srgbClr val="000000"/>
                </a:solidFill>
              </a:rPr>
              <a:t>Enabled</a:t>
            </a:r>
            <a:r>
              <a:rPr lang="en-US" sz="1600" dirty="0">
                <a:solidFill>
                  <a:srgbClr val="000000"/>
                </a:solidFill>
              </a:rPr>
              <a:t>, choose </a:t>
            </a:r>
            <a:r>
              <a:rPr lang="en-US" sz="1600" b="1" dirty="0">
                <a:solidFill>
                  <a:srgbClr val="000000"/>
                </a:solidFill>
              </a:rPr>
              <a:t>vlan5</a:t>
            </a:r>
            <a:r>
              <a:rPr lang="en-US" sz="1600" dirty="0">
                <a:solidFill>
                  <a:srgbClr val="000000"/>
                </a:solidFill>
              </a:rPr>
              <a:t> from the Interface/Interface Group(G) dropdown list, and then click </a:t>
            </a:r>
            <a:r>
              <a:rPr lang="en-US" sz="1600" b="1" dirty="0">
                <a:solidFill>
                  <a:srgbClr val="000000"/>
                </a:solidFill>
              </a:rPr>
              <a:t>Apply</a:t>
            </a:r>
            <a:r>
              <a:rPr lang="en-US" sz="1600" dirty="0">
                <a:solidFill>
                  <a:srgbClr val="000000"/>
                </a:solidFill>
              </a:rPr>
              <a:t> and click </a:t>
            </a:r>
            <a:r>
              <a:rPr lang="en-US" sz="1600" b="1" dirty="0">
                <a:solidFill>
                  <a:srgbClr val="000000"/>
                </a:solidFill>
              </a:rPr>
              <a:t>OK</a:t>
            </a:r>
            <a:r>
              <a:rPr lang="en-US" sz="1600" dirty="0">
                <a:solidFill>
                  <a:srgbClr val="000000"/>
                </a:solidFill>
              </a:rPr>
              <a:t> to accept the popup message.</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b="1" dirty="0">
              <a:solidFill>
                <a:srgbClr val="000000"/>
              </a:solidFill>
            </a:endParaRPr>
          </a:p>
          <a:p>
            <a:pPr marL="342900" indent="-342900" algn="l">
              <a:buFont typeface="+mj-lt"/>
              <a:buAutoNum type="arabicPeriod" startAt="3"/>
            </a:pPr>
            <a:r>
              <a:rPr lang="en-US" sz="1600" b="1" dirty="0">
                <a:solidFill>
                  <a:srgbClr val="000000"/>
                </a:solidFill>
              </a:rPr>
              <a:t>Verify AES and 802.1X defaults: </a:t>
            </a:r>
            <a:r>
              <a:rPr lang="en-US" sz="1600" dirty="0">
                <a:solidFill>
                  <a:srgbClr val="000000"/>
                </a:solidFill>
              </a:rPr>
              <a:t>Click the </a:t>
            </a:r>
            <a:r>
              <a:rPr lang="en-US" sz="1600" b="1" dirty="0">
                <a:solidFill>
                  <a:srgbClr val="000000"/>
                </a:solidFill>
              </a:rPr>
              <a:t>Security</a:t>
            </a:r>
            <a:r>
              <a:rPr lang="en-US" sz="1600" dirty="0">
                <a:solidFill>
                  <a:srgbClr val="000000"/>
                </a:solidFill>
              </a:rPr>
              <a:t> tab to view the default security configuration for the new WLAN. </a:t>
            </a:r>
            <a:endParaRPr lang="en-US" sz="1600" b="1" dirty="0">
              <a:solidFill>
                <a:srgbClr val="000000"/>
              </a:solidFill>
            </a:endParaRPr>
          </a:p>
          <a:p>
            <a:pPr marL="0" indent="0" algn="l"/>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p:txBody>
      </p:sp>
      <p:pic>
        <p:nvPicPr>
          <p:cNvPr id="6" name="Picture 5">
            <a:extLst>
              <a:ext uri="{FF2B5EF4-FFF2-40B4-BE49-F238E27FC236}">
                <a16:creationId xmlns:a16="http://schemas.microsoft.com/office/drawing/2014/main" id="{4E8A6368-6F01-410F-B4A6-1DA34E5FCDE1}"/>
              </a:ext>
            </a:extLst>
          </p:cNvPr>
          <p:cNvPicPr>
            <a:picLocks noChangeAspect="1"/>
          </p:cNvPicPr>
          <p:nvPr/>
        </p:nvPicPr>
        <p:blipFill>
          <a:blip r:embed="rId3"/>
          <a:stretch>
            <a:fillRect/>
          </a:stretch>
        </p:blipFill>
        <p:spPr>
          <a:xfrm>
            <a:off x="4567569" y="673980"/>
            <a:ext cx="4538955" cy="1913751"/>
          </a:xfrm>
          <a:prstGeom prst="rect">
            <a:avLst/>
          </a:prstGeom>
        </p:spPr>
      </p:pic>
      <p:pic>
        <p:nvPicPr>
          <p:cNvPr id="7" name="Picture 6">
            <a:extLst>
              <a:ext uri="{FF2B5EF4-FFF2-40B4-BE49-F238E27FC236}">
                <a16:creationId xmlns:a16="http://schemas.microsoft.com/office/drawing/2014/main" id="{3A0D003A-CD1B-4E4C-9D74-5A5E0BAE545F}"/>
              </a:ext>
            </a:extLst>
          </p:cNvPr>
          <p:cNvPicPr>
            <a:picLocks noChangeAspect="1"/>
          </p:cNvPicPr>
          <p:nvPr/>
        </p:nvPicPr>
        <p:blipFill>
          <a:blip r:embed="rId4"/>
          <a:stretch>
            <a:fillRect/>
          </a:stretch>
        </p:blipFill>
        <p:spPr>
          <a:xfrm>
            <a:off x="4567569" y="2678518"/>
            <a:ext cx="4488428" cy="2213548"/>
          </a:xfrm>
          <a:prstGeom prst="rect">
            <a:avLst/>
          </a:prstGeom>
        </p:spPr>
      </p:pic>
    </p:spTree>
    <p:extLst>
      <p:ext uri="{BB962C8B-B14F-4D97-AF65-F5344CB8AC3E}">
        <p14:creationId xmlns:p14="http://schemas.microsoft.com/office/powerpoint/2010/main" val="333310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The Wireless Router</a:t>
            </a:r>
          </a:p>
        </p:txBody>
      </p:sp>
      <p:sp>
        <p:nvSpPr>
          <p:cNvPr id="5" name="Content Placeholder 4">
            <a:extLst>
              <a:ext uri="{FF2B5EF4-FFF2-40B4-BE49-F238E27FC236}">
                <a16:creationId xmlns:a16="http://schemas.microsoft.com/office/drawing/2014/main" id="{B8A80458-5FAF-4BF3-8D24-3817B93C8172}"/>
              </a:ext>
            </a:extLst>
          </p:cNvPr>
          <p:cNvSpPr>
            <a:spLocks noGrp="1"/>
          </p:cNvSpPr>
          <p:nvPr>
            <p:ph idx="1"/>
          </p:nvPr>
        </p:nvSpPr>
        <p:spPr>
          <a:xfrm>
            <a:off x="474663" y="731837"/>
            <a:ext cx="4943157" cy="3689897"/>
          </a:xfrm>
        </p:spPr>
        <p:txBody>
          <a:bodyPr/>
          <a:lstStyle/>
          <a:p>
            <a:pPr marL="0" indent="0" algn="l"/>
            <a:r>
              <a:rPr lang="en-US" sz="1600" dirty="0">
                <a:solidFill>
                  <a:srgbClr val="000000"/>
                </a:solidFill>
              </a:rPr>
              <a:t>Remote workers, small branch offices, and home networks often use a small office and home router. </a:t>
            </a:r>
          </a:p>
          <a:p>
            <a:pPr marL="285750" indent="-285750" algn="l">
              <a:buFont typeface="Arial" panose="020B0604020202020204" pitchFamily="34" charset="0"/>
              <a:buChar char="•"/>
            </a:pPr>
            <a:r>
              <a:rPr lang="en-US" sz="1400" dirty="0">
                <a:solidFill>
                  <a:srgbClr val="000000"/>
                </a:solidFill>
              </a:rPr>
              <a:t>These “integrated” routers typically include a switch for wired clients, a port for an internet connection (sometimes labeled “WAN”), and wireless components for wireless client access. </a:t>
            </a:r>
          </a:p>
          <a:p>
            <a:pPr marL="285750" indent="-285750" algn="l">
              <a:buFont typeface="Arial" panose="020B0604020202020204" pitchFamily="34" charset="0"/>
              <a:buChar char="•"/>
            </a:pPr>
            <a:r>
              <a:rPr lang="en-US" sz="1400" dirty="0">
                <a:solidFill>
                  <a:srgbClr val="000000"/>
                </a:solidFill>
              </a:rPr>
              <a:t>These wireless routers typically provide WLAN security, DHCP services, integrated Name Address Translation (NAT), quality of service (QoS), as well as a variety of other features. </a:t>
            </a:r>
          </a:p>
          <a:p>
            <a:pPr marL="285750" indent="-285750" algn="l">
              <a:buFont typeface="Arial" panose="020B0604020202020204" pitchFamily="34" charset="0"/>
              <a:buChar char="•"/>
            </a:pPr>
            <a:r>
              <a:rPr lang="en-US" sz="1400" dirty="0">
                <a:solidFill>
                  <a:srgbClr val="000000"/>
                </a:solidFill>
              </a:rPr>
              <a:t>The feature set will vary based on the router model.</a:t>
            </a:r>
          </a:p>
          <a:p>
            <a:pPr marL="73085" lvl="1" indent="0">
              <a:buNone/>
            </a:pPr>
            <a:endParaRPr lang="en-US" b="1" dirty="0">
              <a:solidFill>
                <a:srgbClr val="000000"/>
              </a:solidFill>
            </a:endParaRPr>
          </a:p>
          <a:p>
            <a:pPr marL="73085" lvl="1" indent="0">
              <a:buNone/>
            </a:pPr>
            <a:r>
              <a:rPr lang="en-US" b="1" dirty="0">
                <a:solidFill>
                  <a:srgbClr val="000000"/>
                </a:solidFill>
              </a:rPr>
              <a:t>Note</a:t>
            </a:r>
            <a:r>
              <a:rPr lang="en-US" dirty="0">
                <a:solidFill>
                  <a:srgbClr val="000000"/>
                </a:solidFill>
              </a:rPr>
              <a:t>: Cable or DSL modem configuration is usually done by the service provider’s representative either on-site or remotely. </a:t>
            </a:r>
            <a:endParaRPr lang="en-US" sz="1600" dirty="0">
              <a:solidFill>
                <a:srgbClr val="000000"/>
              </a:solidFill>
            </a:endParaRPr>
          </a:p>
        </p:txBody>
      </p:sp>
      <p:pic>
        <p:nvPicPr>
          <p:cNvPr id="4" name="Picture 3">
            <a:extLst>
              <a:ext uri="{FF2B5EF4-FFF2-40B4-BE49-F238E27FC236}">
                <a16:creationId xmlns:a16="http://schemas.microsoft.com/office/drawing/2014/main" id="{779D9BF7-99CA-4EA3-B675-8CA3E0E6959C}"/>
              </a:ext>
            </a:extLst>
          </p:cNvPr>
          <p:cNvPicPr>
            <a:picLocks noChangeAspect="1"/>
          </p:cNvPicPr>
          <p:nvPr/>
        </p:nvPicPr>
        <p:blipFill>
          <a:blip r:embed="rId3"/>
          <a:stretch>
            <a:fillRect/>
          </a:stretch>
        </p:blipFill>
        <p:spPr>
          <a:xfrm>
            <a:off x="5628639" y="258598"/>
            <a:ext cx="3145816" cy="1737842"/>
          </a:xfrm>
          <a:prstGeom prst="rect">
            <a:avLst/>
          </a:prstGeom>
        </p:spPr>
      </p:pic>
      <p:pic>
        <p:nvPicPr>
          <p:cNvPr id="6" name="Picture 5">
            <a:extLst>
              <a:ext uri="{FF2B5EF4-FFF2-40B4-BE49-F238E27FC236}">
                <a16:creationId xmlns:a16="http://schemas.microsoft.com/office/drawing/2014/main" id="{8F62773C-86CB-40C7-B2E4-3836B9613D1A}"/>
              </a:ext>
            </a:extLst>
          </p:cNvPr>
          <p:cNvPicPr>
            <a:picLocks noChangeAspect="1"/>
          </p:cNvPicPr>
          <p:nvPr/>
        </p:nvPicPr>
        <p:blipFill>
          <a:blip r:embed="rId4"/>
          <a:stretch>
            <a:fillRect/>
          </a:stretch>
        </p:blipFill>
        <p:spPr>
          <a:xfrm>
            <a:off x="5493570" y="2424525"/>
            <a:ext cx="3175767" cy="1818011"/>
          </a:xfrm>
          <a:prstGeom prst="rect">
            <a:avLst/>
          </a:prstGeom>
        </p:spPr>
      </p:pic>
    </p:spTree>
    <p:extLst>
      <p:ext uri="{BB962C8B-B14F-4D97-AF65-F5344CB8AC3E}">
        <p14:creationId xmlns:p14="http://schemas.microsoft.com/office/powerpoint/2010/main" val="40933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br>
              <a:rPr lang="en-US" dirty="0"/>
            </a:br>
            <a:r>
              <a:rPr lang="en-US" sz="2400" dirty="0"/>
              <a:t>Configure a WPA2 Enterprise WLAN (Cont.)</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3" y="731838"/>
            <a:ext cx="3990132" cy="1839912"/>
          </a:xfrm>
        </p:spPr>
        <p:txBody>
          <a:bodyPr/>
          <a:lstStyle/>
          <a:p>
            <a:pPr marL="342900" indent="-342900" algn="l">
              <a:buFont typeface="+mj-lt"/>
              <a:buAutoNum type="arabicPeriod" startAt="5"/>
            </a:pPr>
            <a:r>
              <a:rPr lang="en-US" sz="1600" b="1" dirty="0">
                <a:solidFill>
                  <a:srgbClr val="000000"/>
                </a:solidFill>
              </a:rPr>
              <a:t>Configure the RADIUS server: </a:t>
            </a:r>
            <a:r>
              <a:rPr lang="en-US" sz="1600" dirty="0">
                <a:solidFill>
                  <a:srgbClr val="000000"/>
                </a:solidFill>
              </a:rPr>
              <a:t>To select the RADIUS server that will be used to authenticate WLAN users, click the </a:t>
            </a:r>
            <a:r>
              <a:rPr lang="en-US" sz="1600" b="1" dirty="0">
                <a:solidFill>
                  <a:srgbClr val="000000"/>
                </a:solidFill>
              </a:rPr>
              <a:t>AAA Servers</a:t>
            </a:r>
            <a:r>
              <a:rPr lang="en-US" sz="1600" dirty="0">
                <a:solidFill>
                  <a:srgbClr val="000000"/>
                </a:solidFill>
              </a:rPr>
              <a:t> tab and in the dropdown box, select the RADIUS server that was configured on the WLC previously, and then </a:t>
            </a:r>
            <a:r>
              <a:rPr lang="en-US" sz="1600" b="1" dirty="0">
                <a:solidFill>
                  <a:srgbClr val="000000"/>
                </a:solidFill>
              </a:rPr>
              <a:t>Apply </a:t>
            </a:r>
            <a:r>
              <a:rPr lang="en-US" sz="1600" dirty="0">
                <a:solidFill>
                  <a:srgbClr val="000000"/>
                </a:solidFill>
              </a:rPr>
              <a:t>your changes.</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6"/>
            </a:pPr>
            <a:r>
              <a:rPr lang="en-US" sz="1600" b="1" dirty="0">
                <a:solidFill>
                  <a:srgbClr val="000000"/>
                </a:solidFill>
              </a:rPr>
              <a:t>Verify that the new WLAN is available: </a:t>
            </a:r>
            <a:r>
              <a:rPr lang="en-US" sz="1600" dirty="0">
                <a:solidFill>
                  <a:srgbClr val="000000"/>
                </a:solidFill>
              </a:rPr>
              <a:t>To verify that the new WLAN is listed and enabled click on the </a:t>
            </a:r>
            <a:r>
              <a:rPr lang="en-US" sz="1600" b="1" dirty="0">
                <a:solidFill>
                  <a:srgbClr val="000000"/>
                </a:solidFill>
              </a:rPr>
              <a:t>WLANs</a:t>
            </a:r>
            <a:r>
              <a:rPr lang="en-US" sz="1600" dirty="0">
                <a:solidFill>
                  <a:srgbClr val="000000"/>
                </a:solidFill>
              </a:rPr>
              <a:t> submenu.</a:t>
            </a:r>
          </a:p>
        </p:txBody>
      </p:sp>
      <p:pic>
        <p:nvPicPr>
          <p:cNvPr id="6" name="Picture 5">
            <a:extLst>
              <a:ext uri="{FF2B5EF4-FFF2-40B4-BE49-F238E27FC236}">
                <a16:creationId xmlns:a16="http://schemas.microsoft.com/office/drawing/2014/main" id="{E86ED0FB-7D8D-4147-869C-1C0F66020A0C}"/>
              </a:ext>
            </a:extLst>
          </p:cNvPr>
          <p:cNvPicPr>
            <a:picLocks noChangeAspect="1"/>
          </p:cNvPicPr>
          <p:nvPr/>
        </p:nvPicPr>
        <p:blipFill>
          <a:blip r:embed="rId3"/>
          <a:stretch>
            <a:fillRect/>
          </a:stretch>
        </p:blipFill>
        <p:spPr>
          <a:xfrm>
            <a:off x="4544465" y="680406"/>
            <a:ext cx="4582927" cy="2027063"/>
          </a:xfrm>
          <a:prstGeom prst="rect">
            <a:avLst/>
          </a:prstGeom>
        </p:spPr>
      </p:pic>
      <p:pic>
        <p:nvPicPr>
          <p:cNvPr id="7" name="Picture 6">
            <a:extLst>
              <a:ext uri="{FF2B5EF4-FFF2-40B4-BE49-F238E27FC236}">
                <a16:creationId xmlns:a16="http://schemas.microsoft.com/office/drawing/2014/main" id="{19CF0D25-40CA-4A3C-A5AA-91992AFC8AEE}"/>
              </a:ext>
            </a:extLst>
          </p:cNvPr>
          <p:cNvPicPr>
            <a:picLocks noChangeAspect="1"/>
          </p:cNvPicPr>
          <p:nvPr/>
        </p:nvPicPr>
        <p:blipFill>
          <a:blip r:embed="rId4"/>
          <a:stretch>
            <a:fillRect/>
          </a:stretch>
        </p:blipFill>
        <p:spPr>
          <a:xfrm>
            <a:off x="4544465" y="2991647"/>
            <a:ext cx="4572000" cy="1101487"/>
          </a:xfrm>
          <a:prstGeom prst="rect">
            <a:avLst/>
          </a:prstGeom>
        </p:spPr>
      </p:pic>
    </p:spTree>
    <p:extLst>
      <p:ext uri="{BB962C8B-B14F-4D97-AF65-F5344CB8AC3E}">
        <p14:creationId xmlns:p14="http://schemas.microsoft.com/office/powerpoint/2010/main" val="15592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5657"/>
            <a:ext cx="8345488" cy="731837"/>
          </a:xfrm>
        </p:spPr>
        <p:txBody>
          <a:bodyPr/>
          <a:lstStyle/>
          <a:p>
            <a:r>
              <a:rPr lang="en-US" sz="1600" dirty="0"/>
              <a:t>Configure a WPA2 Enterprise WLAN on the WLC</a:t>
            </a:r>
            <a:br>
              <a:rPr lang="en-US" dirty="0"/>
            </a:br>
            <a:r>
              <a:rPr lang="en-US" sz="2400" dirty="0"/>
              <a:t>Packet Tracer – Configure a WPA2 Enterprise WLAN on the WLC</a:t>
            </a:r>
          </a:p>
        </p:txBody>
      </p:sp>
      <p:sp>
        <p:nvSpPr>
          <p:cNvPr id="4" name="Content Placeholder 3">
            <a:extLst>
              <a:ext uri="{FF2B5EF4-FFF2-40B4-BE49-F238E27FC236}">
                <a16:creationId xmlns:a16="http://schemas.microsoft.com/office/drawing/2014/main" id="{70BEA8AE-CDE1-48E3-876B-105EFD8ED2E4}"/>
              </a:ext>
            </a:extLst>
          </p:cNvPr>
          <p:cNvSpPr>
            <a:spLocks noGrp="1"/>
          </p:cNvSpPr>
          <p:nvPr>
            <p:ph idx="1"/>
          </p:nvPr>
        </p:nvSpPr>
        <p:spPr>
          <a:xfrm>
            <a:off x="474662" y="970059"/>
            <a:ext cx="8280057" cy="3451675"/>
          </a:xfrm>
        </p:spPr>
        <p:txBody>
          <a:bodyPr/>
          <a:lstStyle/>
          <a:p>
            <a:pPr marL="0" indent="0" algn="l"/>
            <a:r>
              <a:rPr lang="en-US" sz="1600" dirty="0">
                <a:solidFill>
                  <a:srgbClr val="000000"/>
                </a:solidFill>
              </a:rPr>
              <a:t>In this Packet Tracer activity, you will configure a new WLAN on a wireless LAN controller (WLC), including the VLAN interface that it will use. You will configure the WLAN to use a RADIUS server and WPA2-Enterprise to authenticate users. You will also configure the WLC to use an SNMP server.</a:t>
            </a:r>
          </a:p>
          <a:p>
            <a:pPr marL="285750" indent="-285750" algn="l">
              <a:buFont typeface="Arial" panose="020B0604020202020204" pitchFamily="34" charset="0"/>
              <a:buChar char="•"/>
            </a:pPr>
            <a:r>
              <a:rPr lang="en-US" sz="1400" dirty="0">
                <a:solidFill>
                  <a:srgbClr val="000000"/>
                </a:solidFill>
              </a:rPr>
              <a:t>Configure a new VLAN interface on a WLC.</a:t>
            </a:r>
          </a:p>
          <a:p>
            <a:pPr marL="285750" indent="-285750" algn="l">
              <a:buFont typeface="Arial" panose="020B0604020202020204" pitchFamily="34" charset="0"/>
              <a:buChar char="•"/>
            </a:pPr>
            <a:r>
              <a:rPr lang="en-US" sz="1400" dirty="0">
                <a:solidFill>
                  <a:srgbClr val="000000"/>
                </a:solidFill>
              </a:rPr>
              <a:t>Configure a new WLAN on a WLC.</a:t>
            </a:r>
          </a:p>
          <a:p>
            <a:pPr marL="285750" indent="-285750" algn="l">
              <a:buFont typeface="Arial" panose="020B0604020202020204" pitchFamily="34" charset="0"/>
              <a:buChar char="•"/>
            </a:pPr>
            <a:r>
              <a:rPr lang="en-US" sz="1400" dirty="0">
                <a:solidFill>
                  <a:srgbClr val="000000"/>
                </a:solidFill>
              </a:rPr>
              <a:t>Configure a new scope on the WLC internal DHCP server.</a:t>
            </a:r>
          </a:p>
          <a:p>
            <a:pPr marL="285750" indent="-285750" algn="l">
              <a:buFont typeface="Arial" panose="020B0604020202020204" pitchFamily="34" charset="0"/>
              <a:buChar char="•"/>
            </a:pPr>
            <a:r>
              <a:rPr lang="en-US" sz="1400" dirty="0">
                <a:solidFill>
                  <a:srgbClr val="000000"/>
                </a:solidFill>
              </a:rPr>
              <a:t>Configure the WLC with SNMP settings.</a:t>
            </a:r>
          </a:p>
          <a:p>
            <a:pPr marL="285750" indent="-285750" algn="l">
              <a:buFont typeface="Arial" panose="020B0604020202020204" pitchFamily="34" charset="0"/>
              <a:buChar char="•"/>
            </a:pPr>
            <a:r>
              <a:rPr lang="en-US" sz="1400" dirty="0">
                <a:solidFill>
                  <a:srgbClr val="000000"/>
                </a:solidFill>
              </a:rPr>
              <a:t>Configure the WLC to use a RADIUS server to authenticate WLAN users.</a:t>
            </a:r>
          </a:p>
          <a:p>
            <a:pPr marL="285750" indent="-285750" algn="l">
              <a:buFont typeface="Arial" panose="020B0604020202020204" pitchFamily="34" charset="0"/>
              <a:buChar char="•"/>
            </a:pPr>
            <a:r>
              <a:rPr lang="en-US" sz="1400" dirty="0">
                <a:solidFill>
                  <a:srgbClr val="000000"/>
                </a:solidFill>
              </a:rPr>
              <a:t>Secure a WLAN with WPA2-Enterprise.</a:t>
            </a:r>
          </a:p>
          <a:p>
            <a:pPr marL="285750" indent="-285750" algn="l">
              <a:buFont typeface="Arial" panose="020B0604020202020204" pitchFamily="34" charset="0"/>
              <a:buChar char="•"/>
            </a:pPr>
            <a:r>
              <a:rPr lang="en-US" sz="1400" dirty="0">
                <a:solidFill>
                  <a:srgbClr val="000000"/>
                </a:solidFill>
              </a:rPr>
              <a:t>Connect hosts to the new WLC.</a:t>
            </a:r>
          </a:p>
          <a:p>
            <a:pPr marL="285750" indent="-285750" algn="l">
              <a:buFont typeface="Arial" panose="020B0604020202020204" pitchFamily="34" charset="0"/>
              <a:buChar char="•"/>
            </a:pPr>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p:txBody>
      </p:sp>
    </p:spTree>
    <p:extLst>
      <p:ext uri="{BB962C8B-B14F-4D97-AF65-F5344CB8AC3E}">
        <p14:creationId xmlns:p14="http://schemas.microsoft.com/office/powerpoint/2010/main" val="27558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848344" cy="929640"/>
          </a:xfrm>
        </p:spPr>
        <p:txBody>
          <a:bodyPr/>
          <a:lstStyle/>
          <a:p>
            <a:r>
              <a:rPr lang="en-US" dirty="0">
                <a:solidFill>
                  <a:schemeClr val="accent5">
                    <a:lumMod val="40000"/>
                    <a:lumOff val="60000"/>
                  </a:schemeClr>
                </a:solidFill>
              </a:rPr>
              <a:t>13.4 Troubleshoot WLAN Issues</a:t>
            </a:r>
          </a:p>
        </p:txBody>
      </p:sp>
    </p:spTree>
    <p:custDataLst>
      <p:tags r:id="rId1"/>
    </p:custDataLst>
    <p:extLst>
      <p:ext uri="{BB962C8B-B14F-4D97-AF65-F5344CB8AC3E}">
        <p14:creationId xmlns:p14="http://schemas.microsoft.com/office/powerpoint/2010/main" val="2518598079"/>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Approaches</a:t>
            </a:r>
          </a:p>
        </p:txBody>
      </p:sp>
      <p:sp>
        <p:nvSpPr>
          <p:cNvPr id="6" name="Content Placeholder 5">
            <a:extLst>
              <a:ext uri="{FF2B5EF4-FFF2-40B4-BE49-F238E27FC236}">
                <a16:creationId xmlns:a16="http://schemas.microsoft.com/office/drawing/2014/main" id="{AF0D3419-545B-B24A-9B1C-EA3F67EB84C2}"/>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Network problems can be simple or complex, and can result from a combination of hardware, software, and connectivity issues. </a:t>
            </a:r>
          </a:p>
          <a:p>
            <a:pPr marL="285750" indent="-285750" algn="l">
              <a:buFont typeface="Arial" panose="020B0604020202020204" pitchFamily="34" charset="0"/>
              <a:buChar char="•"/>
            </a:pPr>
            <a:r>
              <a:rPr lang="en-US" sz="1400" dirty="0">
                <a:solidFill>
                  <a:srgbClr val="000000"/>
                </a:solidFill>
              </a:rPr>
              <a:t>Technicians must be able to analyze the problem and determine the cause of the error before they can resolve the network issue. </a:t>
            </a:r>
          </a:p>
          <a:p>
            <a:pPr marL="285750" indent="-285750" algn="l">
              <a:buFont typeface="Arial" panose="020B0604020202020204" pitchFamily="34" charset="0"/>
              <a:buChar char="•"/>
            </a:pPr>
            <a:r>
              <a:rPr lang="en-US" sz="1400" dirty="0">
                <a:solidFill>
                  <a:srgbClr val="000000"/>
                </a:solidFill>
              </a:rPr>
              <a:t>This process is called troubleshooting.</a:t>
            </a:r>
          </a:p>
          <a:p>
            <a:pPr marL="0" indent="0" algn="l"/>
            <a:endParaRPr lang="en-US" sz="1600" dirty="0">
              <a:solidFill>
                <a:srgbClr val="000000"/>
              </a:solidFill>
            </a:endParaRPr>
          </a:p>
          <a:p>
            <a:pPr marL="0" indent="0" algn="l"/>
            <a:r>
              <a:rPr lang="en-US" sz="1600" dirty="0">
                <a:solidFill>
                  <a:srgbClr val="000000"/>
                </a:solidFill>
              </a:rPr>
              <a:t>Troubleshooting any sort of network problem should follow a systematic approach. </a:t>
            </a:r>
          </a:p>
          <a:p>
            <a:pPr marL="0" indent="0" algn="l"/>
            <a:endParaRPr lang="en-US" sz="1600" dirty="0">
              <a:solidFill>
                <a:srgbClr val="000000"/>
              </a:solidFill>
            </a:endParaRPr>
          </a:p>
          <a:p>
            <a:pPr marL="0" indent="0" algn="l"/>
            <a:r>
              <a:rPr lang="en-US" sz="1600" dirty="0">
                <a:solidFill>
                  <a:srgbClr val="000000"/>
                </a:solidFill>
              </a:rPr>
              <a:t>A common and efficient troubleshooting methodology is based on the scientific method and can be broken into the six main steps shown in the table on the next slide.</a:t>
            </a:r>
          </a:p>
          <a:p>
            <a:pPr marL="285750" indent="-28575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10693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Approaches (Cont.)</a:t>
            </a:r>
          </a:p>
        </p:txBody>
      </p:sp>
      <p:graphicFrame>
        <p:nvGraphicFramePr>
          <p:cNvPr id="2" name="Table 3">
            <a:extLst>
              <a:ext uri="{FF2B5EF4-FFF2-40B4-BE49-F238E27FC236}">
                <a16:creationId xmlns:a16="http://schemas.microsoft.com/office/drawing/2014/main" id="{C250B5B8-7192-4B28-A96C-ECC48481D5DA}"/>
              </a:ext>
            </a:extLst>
          </p:cNvPr>
          <p:cNvGraphicFramePr>
            <a:graphicFrameLocks noGrp="1"/>
          </p:cNvGraphicFramePr>
          <p:nvPr>
            <p:extLst>
              <p:ext uri="{D42A27DB-BD31-4B8C-83A1-F6EECF244321}">
                <p14:modId xmlns:p14="http://schemas.microsoft.com/office/powerpoint/2010/main" val="1192897557"/>
              </p:ext>
            </p:extLst>
          </p:nvPr>
        </p:nvGraphicFramePr>
        <p:xfrm>
          <a:off x="474662" y="731837"/>
          <a:ext cx="8194676" cy="3888359"/>
        </p:xfrm>
        <a:graphic>
          <a:graphicData uri="http://schemas.openxmlformats.org/drawingml/2006/table">
            <a:tbl>
              <a:tblPr firstRow="1" bandRow="1">
                <a:tableStyleId>{5C22544A-7EE6-4342-B048-85BDC9FD1C3A}</a:tableStyleId>
              </a:tblPr>
              <a:tblGrid>
                <a:gridCol w="415884">
                  <a:extLst>
                    <a:ext uri="{9D8B030D-6E8A-4147-A177-3AD203B41FA5}">
                      <a16:colId xmlns:a16="http://schemas.microsoft.com/office/drawing/2014/main" val="1172171524"/>
                    </a:ext>
                  </a:extLst>
                </a:gridCol>
                <a:gridCol w="2409245">
                  <a:extLst>
                    <a:ext uri="{9D8B030D-6E8A-4147-A177-3AD203B41FA5}">
                      <a16:colId xmlns:a16="http://schemas.microsoft.com/office/drawing/2014/main" val="3464308579"/>
                    </a:ext>
                  </a:extLst>
                </a:gridCol>
                <a:gridCol w="5369547">
                  <a:extLst>
                    <a:ext uri="{9D8B030D-6E8A-4147-A177-3AD203B41FA5}">
                      <a16:colId xmlns:a16="http://schemas.microsoft.com/office/drawing/2014/main" val="182078566"/>
                    </a:ext>
                  </a:extLst>
                </a:gridCol>
              </a:tblGrid>
              <a:tr h="377956">
                <a:tc>
                  <a:txBody>
                    <a:bodyPr/>
                    <a:lstStyle/>
                    <a:p>
                      <a:pPr algn="l" fontAlgn="ctr"/>
                      <a:r>
                        <a:rPr lang="en-US" sz="1100" b="1" dirty="0">
                          <a:effectLst/>
                        </a:rPr>
                        <a:t>Step</a:t>
                      </a:r>
                      <a:endParaRPr lang="en-US" sz="1100" dirty="0">
                        <a:effectLst/>
                      </a:endParaRPr>
                    </a:p>
                  </a:txBody>
                  <a:tcPr marL="47625" marR="47625" marT="47625" marB="47625" anchor="ctr"/>
                </a:tc>
                <a:tc>
                  <a:txBody>
                    <a:bodyPr/>
                    <a:lstStyle/>
                    <a:p>
                      <a:pPr algn="l" fontAlgn="ctr"/>
                      <a:r>
                        <a:rPr lang="en-US" sz="1100" b="1" dirty="0">
                          <a:effectLst/>
                        </a:rPr>
                        <a:t>Title</a:t>
                      </a:r>
                      <a:endParaRPr lang="en-US" sz="1100" dirty="0">
                        <a:effectLst/>
                      </a:endParaRPr>
                    </a:p>
                  </a:txBody>
                  <a:tcPr marL="47625" marR="47625" marT="47625" marB="47625" anchor="ctr"/>
                </a:tc>
                <a:tc>
                  <a:txBody>
                    <a:bodyPr/>
                    <a:lstStyle/>
                    <a:p>
                      <a:pPr algn="l" fontAlgn="ctr"/>
                      <a:r>
                        <a:rPr lang="en-US" sz="1100" b="1" dirty="0">
                          <a:effectLst/>
                        </a:rPr>
                        <a:t>Description</a:t>
                      </a:r>
                      <a:endParaRPr lang="en-US" sz="1100" dirty="0">
                        <a:effectLst/>
                      </a:endParaRPr>
                    </a:p>
                  </a:txBody>
                  <a:tcPr marL="47625" marR="47625" marT="47625" marB="47625" anchor="ctr"/>
                </a:tc>
                <a:extLst>
                  <a:ext uri="{0D108BD9-81ED-4DB2-BD59-A6C34878D82A}">
                    <a16:rowId xmlns:a16="http://schemas.microsoft.com/office/drawing/2014/main" val="4180620315"/>
                  </a:ext>
                </a:extLst>
              </a:tr>
              <a:tr h="527889">
                <a:tc>
                  <a:txBody>
                    <a:bodyPr/>
                    <a:lstStyle/>
                    <a:p>
                      <a:pPr fontAlgn="ctr"/>
                      <a:r>
                        <a:rPr lang="en-US" sz="1100" b="0" dirty="0">
                          <a:effectLst/>
                        </a:rPr>
                        <a:t>1</a:t>
                      </a:r>
                    </a:p>
                  </a:txBody>
                  <a:tcPr marL="47625" marR="47625" marT="47625" marB="47625" anchor="ctr"/>
                </a:tc>
                <a:tc>
                  <a:txBody>
                    <a:bodyPr/>
                    <a:lstStyle/>
                    <a:p>
                      <a:pPr fontAlgn="ctr"/>
                      <a:r>
                        <a:rPr lang="en-US" sz="1100" b="0" dirty="0">
                          <a:effectLst/>
                        </a:rPr>
                        <a:t>Identify the Problem</a:t>
                      </a:r>
                    </a:p>
                  </a:txBody>
                  <a:tcPr marL="47625" marR="47625" marT="47625" marB="47625" anchor="ctr"/>
                </a:tc>
                <a:tc>
                  <a:txBody>
                    <a:bodyPr/>
                    <a:lstStyle/>
                    <a:p>
                      <a:pPr fontAlgn="ctr"/>
                      <a:r>
                        <a:rPr lang="en-US" sz="1100" b="0" dirty="0">
                          <a:effectLst/>
                        </a:rPr>
                        <a:t>The first step in the troubleshooting process is to identify the problem. While tools can be used in this step, a conversation with the user is often very helpful.</a:t>
                      </a:r>
                    </a:p>
                  </a:txBody>
                  <a:tcPr marL="47625" marR="47625" marT="47625" marB="47625" anchor="ctr"/>
                </a:tc>
                <a:extLst>
                  <a:ext uri="{0D108BD9-81ED-4DB2-BD59-A6C34878D82A}">
                    <a16:rowId xmlns:a16="http://schemas.microsoft.com/office/drawing/2014/main" val="2333838573"/>
                  </a:ext>
                </a:extLst>
              </a:tr>
              <a:tr h="527889">
                <a:tc>
                  <a:txBody>
                    <a:bodyPr/>
                    <a:lstStyle/>
                    <a:p>
                      <a:pPr fontAlgn="ctr"/>
                      <a:r>
                        <a:rPr lang="en-US" sz="1100" b="0" dirty="0">
                          <a:effectLst/>
                        </a:rPr>
                        <a:t>2</a:t>
                      </a:r>
                    </a:p>
                  </a:txBody>
                  <a:tcPr marL="47625" marR="47625" marT="47625" marB="47625" anchor="ctr"/>
                </a:tc>
                <a:tc>
                  <a:txBody>
                    <a:bodyPr/>
                    <a:lstStyle/>
                    <a:p>
                      <a:pPr fontAlgn="ctr"/>
                      <a:r>
                        <a:rPr lang="en-US" sz="1100" b="0" dirty="0">
                          <a:effectLst/>
                        </a:rPr>
                        <a:t>Establish a Theory of Probable Causes</a:t>
                      </a:r>
                    </a:p>
                  </a:txBody>
                  <a:tcPr marL="47625" marR="47625" marT="47625" marB="47625" anchor="ctr"/>
                </a:tc>
                <a:tc>
                  <a:txBody>
                    <a:bodyPr/>
                    <a:lstStyle/>
                    <a:p>
                      <a:pPr fontAlgn="ctr"/>
                      <a:r>
                        <a:rPr lang="en-US" sz="1100" b="0" dirty="0">
                          <a:effectLst/>
                        </a:rPr>
                        <a:t>After you have talked to the user and identified the problem, you can try and establish a theory of probable causes. This step often yields more than a few probable causes to the problem.</a:t>
                      </a:r>
                    </a:p>
                  </a:txBody>
                  <a:tcPr marL="47625" marR="47625" marT="47625" marB="47625" anchor="ctr"/>
                </a:tc>
                <a:extLst>
                  <a:ext uri="{0D108BD9-81ED-4DB2-BD59-A6C34878D82A}">
                    <a16:rowId xmlns:a16="http://schemas.microsoft.com/office/drawing/2014/main" val="1370803285"/>
                  </a:ext>
                </a:extLst>
              </a:tr>
              <a:tr h="827755">
                <a:tc>
                  <a:txBody>
                    <a:bodyPr/>
                    <a:lstStyle/>
                    <a:p>
                      <a:pPr fontAlgn="ctr"/>
                      <a:r>
                        <a:rPr lang="en-US" sz="1100" b="0" dirty="0">
                          <a:effectLst/>
                        </a:rPr>
                        <a:t>3</a:t>
                      </a:r>
                    </a:p>
                  </a:txBody>
                  <a:tcPr marL="47625" marR="47625" marT="47625" marB="47625" anchor="ctr"/>
                </a:tc>
                <a:tc>
                  <a:txBody>
                    <a:bodyPr/>
                    <a:lstStyle/>
                    <a:p>
                      <a:pPr fontAlgn="ctr"/>
                      <a:r>
                        <a:rPr lang="en-US" sz="1100" b="0" dirty="0">
                          <a:effectLst/>
                        </a:rPr>
                        <a:t>Test the Theory to Determine Cause</a:t>
                      </a:r>
                    </a:p>
                  </a:txBody>
                  <a:tcPr marL="47625" marR="47625" marT="47625" marB="47625" anchor="ctr"/>
                </a:tc>
                <a:tc>
                  <a:txBody>
                    <a:bodyPr/>
                    <a:lstStyle/>
                    <a:p>
                      <a:pPr fontAlgn="ctr"/>
                      <a:r>
                        <a:rPr lang="en-US" sz="1100" b="0" dirty="0">
                          <a:effectLst/>
                        </a:rPr>
                        <a:t>Based on the probable causes, test your theories to determine which one is the cause of the problem. A technician will often apply a quick procedure to test and see if it solves the problem. If a quick procedure does not correct the problem, you might need to research the problem further to establish the exact cause.</a:t>
                      </a:r>
                    </a:p>
                  </a:txBody>
                  <a:tcPr marL="47625" marR="47625" marT="47625" marB="47625" anchor="ctr"/>
                </a:tc>
                <a:extLst>
                  <a:ext uri="{0D108BD9-81ED-4DB2-BD59-A6C34878D82A}">
                    <a16:rowId xmlns:a16="http://schemas.microsoft.com/office/drawing/2014/main" val="1313660528"/>
                  </a:ext>
                </a:extLst>
              </a:tr>
              <a:tr h="527889">
                <a:tc>
                  <a:txBody>
                    <a:bodyPr/>
                    <a:lstStyle/>
                    <a:p>
                      <a:pPr fontAlgn="ctr"/>
                      <a:r>
                        <a:rPr lang="en-US" sz="1100" b="0" dirty="0">
                          <a:effectLst/>
                        </a:rPr>
                        <a:t>4</a:t>
                      </a:r>
                    </a:p>
                  </a:txBody>
                  <a:tcPr marL="47625" marR="47625" marT="47625" marB="47625" anchor="ctr"/>
                </a:tc>
                <a:tc>
                  <a:txBody>
                    <a:bodyPr/>
                    <a:lstStyle/>
                    <a:p>
                      <a:pPr fontAlgn="ctr"/>
                      <a:r>
                        <a:rPr lang="en-US" sz="1100" b="0" dirty="0">
                          <a:effectLst/>
                        </a:rPr>
                        <a:t>Establish a Plan of Action to Resolve the Problem and Implement the Solution</a:t>
                      </a:r>
                    </a:p>
                  </a:txBody>
                  <a:tcPr marL="47625" marR="47625" marT="47625" marB="47625" anchor="ctr"/>
                </a:tc>
                <a:tc>
                  <a:txBody>
                    <a:bodyPr/>
                    <a:lstStyle/>
                    <a:p>
                      <a:pPr fontAlgn="ctr"/>
                      <a:r>
                        <a:rPr lang="en-US" sz="1100" b="0" dirty="0">
                          <a:effectLst/>
                        </a:rPr>
                        <a:t>After you have determined the exact cause of the problem, establish a plan of action to resolve the problem and implement the solution.</a:t>
                      </a:r>
                    </a:p>
                  </a:txBody>
                  <a:tcPr marL="47625" marR="47625" marT="47625" marB="47625" anchor="ctr"/>
                </a:tc>
                <a:extLst>
                  <a:ext uri="{0D108BD9-81ED-4DB2-BD59-A6C34878D82A}">
                    <a16:rowId xmlns:a16="http://schemas.microsoft.com/office/drawing/2014/main" val="2026619238"/>
                  </a:ext>
                </a:extLst>
              </a:tr>
              <a:tr h="527889">
                <a:tc>
                  <a:txBody>
                    <a:bodyPr/>
                    <a:lstStyle/>
                    <a:p>
                      <a:pPr fontAlgn="ctr"/>
                      <a:r>
                        <a:rPr lang="en-US" sz="1100" b="0" dirty="0">
                          <a:effectLst/>
                        </a:rPr>
                        <a:t>5</a:t>
                      </a:r>
                    </a:p>
                  </a:txBody>
                  <a:tcPr marL="47625" marR="47625" marT="47625" marB="47625" anchor="ctr"/>
                </a:tc>
                <a:tc>
                  <a:txBody>
                    <a:bodyPr/>
                    <a:lstStyle/>
                    <a:p>
                      <a:pPr fontAlgn="ctr"/>
                      <a:r>
                        <a:rPr lang="en-US" sz="1100" b="0" dirty="0">
                          <a:effectLst/>
                        </a:rPr>
                        <a:t>Verify Full System Functionality and Implement Preventive Measures</a:t>
                      </a:r>
                    </a:p>
                  </a:txBody>
                  <a:tcPr marL="47625" marR="47625" marT="47625" marB="47625" anchor="ctr"/>
                </a:tc>
                <a:tc>
                  <a:txBody>
                    <a:bodyPr/>
                    <a:lstStyle/>
                    <a:p>
                      <a:pPr fontAlgn="ctr"/>
                      <a:r>
                        <a:rPr lang="en-US" sz="1100" b="0" dirty="0">
                          <a:effectLst/>
                        </a:rPr>
                        <a:t>After you have corrected the problem, verify full functionality and, if applicable, implement preventive measures.</a:t>
                      </a:r>
                    </a:p>
                  </a:txBody>
                  <a:tcPr marL="47625" marR="47625" marT="47625" marB="47625" anchor="ctr"/>
                </a:tc>
                <a:extLst>
                  <a:ext uri="{0D108BD9-81ED-4DB2-BD59-A6C34878D82A}">
                    <a16:rowId xmlns:a16="http://schemas.microsoft.com/office/drawing/2014/main" val="1889553315"/>
                  </a:ext>
                </a:extLst>
              </a:tr>
              <a:tr h="385487">
                <a:tc>
                  <a:txBody>
                    <a:bodyPr/>
                    <a:lstStyle/>
                    <a:p>
                      <a:pPr fontAlgn="ctr"/>
                      <a:r>
                        <a:rPr lang="en-US" sz="1100" b="0" dirty="0">
                          <a:effectLst/>
                        </a:rPr>
                        <a:t>6</a:t>
                      </a:r>
                    </a:p>
                  </a:txBody>
                  <a:tcPr marL="47625" marR="47625" marT="47625" marB="47625" anchor="ctr"/>
                </a:tc>
                <a:tc>
                  <a:txBody>
                    <a:bodyPr/>
                    <a:lstStyle/>
                    <a:p>
                      <a:pPr fontAlgn="ctr"/>
                      <a:r>
                        <a:rPr lang="en-US" sz="1100" b="0" dirty="0">
                          <a:effectLst/>
                        </a:rPr>
                        <a:t>Document Findings, Actions, and Outcomes</a:t>
                      </a:r>
                    </a:p>
                  </a:txBody>
                  <a:tcPr marL="47625" marR="47625" marT="47625" marB="47625" anchor="ctr"/>
                </a:tc>
                <a:tc>
                  <a:txBody>
                    <a:bodyPr/>
                    <a:lstStyle/>
                    <a:p>
                      <a:pPr fontAlgn="ctr"/>
                      <a:r>
                        <a:rPr lang="en-US" sz="1100" b="0" dirty="0">
                          <a:effectLst/>
                        </a:rPr>
                        <a:t>In the final step of the troubleshooting process, document your findings, actions, and outcomes. This is very important for future reference.</a:t>
                      </a:r>
                    </a:p>
                  </a:txBody>
                  <a:tcPr marL="47625" marR="47625" marT="47625" marB="47625" anchor="ctr"/>
                </a:tc>
                <a:extLst>
                  <a:ext uri="{0D108BD9-81ED-4DB2-BD59-A6C34878D82A}">
                    <a16:rowId xmlns:a16="http://schemas.microsoft.com/office/drawing/2014/main" val="281972123"/>
                  </a:ext>
                </a:extLst>
              </a:tr>
            </a:tbl>
          </a:graphicData>
        </a:graphic>
      </p:graphicFrame>
    </p:spTree>
    <p:extLst>
      <p:ext uri="{BB962C8B-B14F-4D97-AF65-F5344CB8AC3E}">
        <p14:creationId xmlns:p14="http://schemas.microsoft.com/office/powerpoint/2010/main" val="43371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Wireless Client Not Connecting</a:t>
            </a:r>
          </a:p>
        </p:txBody>
      </p:sp>
      <p:sp>
        <p:nvSpPr>
          <p:cNvPr id="5" name="Content Placeholder 4">
            <a:extLst>
              <a:ext uri="{FF2B5EF4-FFF2-40B4-BE49-F238E27FC236}">
                <a16:creationId xmlns:a16="http://schemas.microsoft.com/office/drawing/2014/main" id="{77420209-1313-435F-B8D4-106AF64B55C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If there is no connectivity, check the following:</a:t>
            </a:r>
          </a:p>
          <a:p>
            <a:pPr marL="415985" lvl="1" indent="-342900">
              <a:spcBef>
                <a:spcPts val="0"/>
              </a:spcBef>
              <a:buFont typeface="Arial" panose="020B0604020202020204" pitchFamily="34" charset="0"/>
              <a:buChar char="•"/>
            </a:pPr>
            <a:r>
              <a:rPr lang="en-US" dirty="0">
                <a:solidFill>
                  <a:srgbClr val="000000"/>
                </a:solidFill>
              </a:rPr>
              <a:t>Confirm the network configuration on the PC using the </a:t>
            </a:r>
            <a:r>
              <a:rPr lang="en-US" b="1" dirty="0">
                <a:solidFill>
                  <a:srgbClr val="000000"/>
                </a:solidFill>
              </a:rPr>
              <a:t>ipconfig</a:t>
            </a:r>
            <a:r>
              <a:rPr lang="en-US" dirty="0">
                <a:solidFill>
                  <a:srgbClr val="000000"/>
                </a:solidFill>
              </a:rPr>
              <a:t> command.</a:t>
            </a:r>
          </a:p>
          <a:p>
            <a:pPr marL="415985" lvl="1" indent="-342900">
              <a:spcBef>
                <a:spcPts val="0"/>
              </a:spcBef>
              <a:buFont typeface="Arial" panose="020B0604020202020204" pitchFamily="34" charset="0"/>
              <a:buChar char="•"/>
            </a:pPr>
            <a:r>
              <a:rPr lang="en-US" dirty="0">
                <a:solidFill>
                  <a:srgbClr val="000000"/>
                </a:solidFill>
              </a:rPr>
              <a:t>Confirm that the device can connect to the wired network. Ping a known IP address.</a:t>
            </a:r>
          </a:p>
          <a:p>
            <a:pPr marL="415985" lvl="1" indent="-342900">
              <a:spcBef>
                <a:spcPts val="0"/>
              </a:spcBef>
              <a:buFont typeface="Arial" panose="020B0604020202020204" pitchFamily="34" charset="0"/>
              <a:buChar char="•"/>
            </a:pPr>
            <a:r>
              <a:rPr lang="en-US" dirty="0">
                <a:solidFill>
                  <a:srgbClr val="000000"/>
                </a:solidFill>
              </a:rPr>
              <a:t>If needed, reload drivers as appropriate for the client or try a different wireless NIC.</a:t>
            </a:r>
          </a:p>
          <a:p>
            <a:pPr marL="415985" lvl="1" indent="-342900">
              <a:spcBef>
                <a:spcPts val="0"/>
              </a:spcBef>
              <a:buFont typeface="Arial" panose="020B0604020202020204" pitchFamily="34" charset="0"/>
              <a:buChar char="•"/>
            </a:pPr>
            <a:r>
              <a:rPr lang="en-US" dirty="0">
                <a:solidFill>
                  <a:srgbClr val="000000"/>
                </a:solidFill>
              </a:rPr>
              <a:t>If the wireless NIC of the client is working, check the security mode and encryption settings on the client. </a:t>
            </a:r>
          </a:p>
          <a:p>
            <a:pPr marL="0" indent="0" algn="l"/>
            <a:endParaRPr lang="en-US" sz="1600" dirty="0">
              <a:solidFill>
                <a:srgbClr val="000000"/>
              </a:solidFill>
            </a:endParaRPr>
          </a:p>
          <a:p>
            <a:pPr marL="0" indent="0" algn="l"/>
            <a:r>
              <a:rPr lang="en-US" sz="1600" dirty="0">
                <a:solidFill>
                  <a:srgbClr val="000000"/>
                </a:solidFill>
              </a:rPr>
              <a:t>If the PC is operational but the wireless connection is performing poorly, check the following:</a:t>
            </a:r>
          </a:p>
          <a:p>
            <a:pPr marL="415985" lvl="1" indent="-342900">
              <a:buFont typeface="Arial" panose="020B0604020202020204" pitchFamily="34" charset="0"/>
              <a:buChar char="•"/>
            </a:pPr>
            <a:r>
              <a:rPr lang="en-US" dirty="0">
                <a:solidFill>
                  <a:srgbClr val="000000"/>
                </a:solidFill>
              </a:rPr>
              <a:t>Is the PC out of the planned coverage area (BSA)?</a:t>
            </a:r>
          </a:p>
          <a:p>
            <a:pPr marL="415985" lvl="1" indent="-342900">
              <a:buFont typeface="Arial" panose="020B0604020202020204" pitchFamily="34" charset="0"/>
              <a:buChar char="•"/>
            </a:pPr>
            <a:r>
              <a:rPr lang="en-US" dirty="0">
                <a:solidFill>
                  <a:srgbClr val="000000"/>
                </a:solidFill>
              </a:rPr>
              <a:t>Check the channel settings on the wireless client. </a:t>
            </a:r>
          </a:p>
          <a:p>
            <a:pPr marL="415985" lvl="1" indent="-342900">
              <a:buFont typeface="Arial" panose="020B0604020202020204" pitchFamily="34" charset="0"/>
              <a:buChar char="•"/>
            </a:pPr>
            <a:r>
              <a:rPr lang="en-US" dirty="0">
                <a:solidFill>
                  <a:srgbClr val="000000"/>
                </a:solidFill>
              </a:rPr>
              <a:t>Check for interference with the 2.4 GHz band.</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5128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Wireless Client Not Connecting (Cont.)</a:t>
            </a:r>
          </a:p>
        </p:txBody>
      </p:sp>
      <p:sp>
        <p:nvSpPr>
          <p:cNvPr id="5" name="Content Placeholder 4">
            <a:extLst>
              <a:ext uri="{FF2B5EF4-FFF2-40B4-BE49-F238E27FC236}">
                <a16:creationId xmlns:a16="http://schemas.microsoft.com/office/drawing/2014/main" id="{77420209-1313-435F-B8D4-106AF64B55C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Next, ensure that all the devices are actually in place. </a:t>
            </a:r>
          </a:p>
          <a:p>
            <a:pPr marL="285750" indent="-285750" algn="l">
              <a:buFont typeface="Arial" panose="020B0604020202020204" pitchFamily="34" charset="0"/>
              <a:buChar char="•"/>
            </a:pPr>
            <a:r>
              <a:rPr lang="en-US" sz="1400" dirty="0">
                <a:solidFill>
                  <a:srgbClr val="000000"/>
                </a:solidFill>
              </a:rPr>
              <a:t>Consider a possible physical security issue. </a:t>
            </a:r>
          </a:p>
          <a:p>
            <a:pPr marL="285750" indent="-285750" algn="l">
              <a:buFont typeface="Arial" panose="020B0604020202020204" pitchFamily="34" charset="0"/>
              <a:buChar char="•"/>
            </a:pPr>
            <a:r>
              <a:rPr lang="en-US" sz="1400" dirty="0">
                <a:solidFill>
                  <a:srgbClr val="000000"/>
                </a:solidFill>
              </a:rPr>
              <a:t>Is there power to all devices and are they powered on?</a:t>
            </a:r>
          </a:p>
          <a:p>
            <a:pPr marL="342900" indent="-342900" algn="l">
              <a:buFont typeface="Arial" panose="020B0604020202020204" pitchFamily="34" charset="0"/>
              <a:buChar char="•"/>
            </a:pPr>
            <a:endParaRPr lang="en-US" sz="1400" dirty="0">
              <a:solidFill>
                <a:srgbClr val="000000"/>
              </a:solidFill>
            </a:endParaRPr>
          </a:p>
          <a:p>
            <a:pPr marL="0" indent="0" algn="l"/>
            <a:r>
              <a:rPr lang="en-US" sz="1600" dirty="0">
                <a:solidFill>
                  <a:srgbClr val="000000"/>
                </a:solidFill>
              </a:rPr>
              <a:t>Finally, inspect links between cabled devices looking for bad connectors or damaged or missing cables. </a:t>
            </a:r>
          </a:p>
          <a:p>
            <a:pPr marL="285750" indent="-285750" algn="l">
              <a:buFont typeface="Arial" panose="020B0604020202020204" pitchFamily="34" charset="0"/>
              <a:buChar char="•"/>
            </a:pPr>
            <a:r>
              <a:rPr lang="en-US" sz="1400" dirty="0">
                <a:solidFill>
                  <a:srgbClr val="000000"/>
                </a:solidFill>
              </a:rPr>
              <a:t>If the physical plant is in place, verify the wired LAN by pinging devices, including the AP. </a:t>
            </a:r>
          </a:p>
          <a:p>
            <a:pPr marL="285750" indent="-285750" algn="l">
              <a:buFont typeface="Arial" panose="020B0604020202020204" pitchFamily="34" charset="0"/>
              <a:buChar char="•"/>
            </a:pPr>
            <a:r>
              <a:rPr lang="en-US" sz="1400" dirty="0">
                <a:solidFill>
                  <a:srgbClr val="000000"/>
                </a:solidFill>
              </a:rPr>
              <a:t>If connectivity still fails at this point, perhaps something is wrong with the AP or its configuration.</a:t>
            </a:r>
          </a:p>
          <a:p>
            <a:pPr marL="285750" indent="-285750" algn="l">
              <a:buFont typeface="Arial" panose="020B0604020202020204" pitchFamily="34" charset="0"/>
              <a:buChar char="•"/>
            </a:pPr>
            <a:r>
              <a:rPr lang="en-US" sz="1400" dirty="0">
                <a:solidFill>
                  <a:srgbClr val="000000"/>
                </a:solidFill>
              </a:rPr>
              <a:t>When the user PC is eliminated as the source of the problem, and the physical status of devices is confirmed, begin investigating the performance of the AP. </a:t>
            </a:r>
          </a:p>
          <a:p>
            <a:pPr marL="285750" indent="-285750" algn="l">
              <a:buFont typeface="Arial" panose="020B0604020202020204" pitchFamily="34" charset="0"/>
              <a:buChar char="•"/>
            </a:pPr>
            <a:r>
              <a:rPr lang="en-US" sz="1400" dirty="0">
                <a:solidFill>
                  <a:srgbClr val="000000"/>
                </a:solidFill>
              </a:rPr>
              <a:t>Check the power status of the AP.</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15757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When the Network Is Slow</a:t>
            </a:r>
          </a:p>
        </p:txBody>
      </p:sp>
      <p:sp>
        <p:nvSpPr>
          <p:cNvPr id="4" name="Content Placeholder 3">
            <a:extLst>
              <a:ext uri="{FF2B5EF4-FFF2-40B4-BE49-F238E27FC236}">
                <a16:creationId xmlns:a16="http://schemas.microsoft.com/office/drawing/2014/main" id="{94A65A22-F1FC-4732-AA65-BE40C7BA15FA}"/>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To optimize and increase the bandwidth of 802.11 dual-band routers and APs, either:</a:t>
            </a:r>
          </a:p>
          <a:p>
            <a:pPr marL="342900" indent="-342900" algn="l">
              <a:buFont typeface="Arial" panose="020B0604020202020204" pitchFamily="34" charset="0"/>
              <a:buChar char="•"/>
            </a:pPr>
            <a:r>
              <a:rPr lang="en-US" sz="1400" b="1" dirty="0">
                <a:solidFill>
                  <a:srgbClr val="000000"/>
                </a:solidFill>
              </a:rPr>
              <a:t>Upgrade your wireless clients</a:t>
            </a:r>
            <a:r>
              <a:rPr lang="en-US" sz="1400" dirty="0">
                <a:solidFill>
                  <a:srgbClr val="000000"/>
                </a:solidFill>
              </a:rPr>
              <a:t> - Older 802.11b, 802.11g, and even 802.11n devices can slow the entire WLAN. For the best performance, all wireless devices should support the same highest acceptable standard. </a:t>
            </a:r>
          </a:p>
          <a:p>
            <a:pPr marL="342900" indent="-342900" algn="l">
              <a:buFont typeface="Arial" panose="020B0604020202020204" pitchFamily="34" charset="0"/>
              <a:buChar char="•"/>
            </a:pPr>
            <a:r>
              <a:rPr lang="en-US" sz="1400" b="1" dirty="0">
                <a:solidFill>
                  <a:srgbClr val="000000"/>
                </a:solidFill>
              </a:rPr>
              <a:t>Split the traffic</a:t>
            </a:r>
            <a:r>
              <a:rPr lang="en-US" sz="1400" dirty="0">
                <a:solidFill>
                  <a:srgbClr val="000000"/>
                </a:solidFill>
              </a:rPr>
              <a:t> - The easiest way to improve wireless performance is to split the wireless traffic between the 802.11n 2.4 GHz band and the 5 GHz band. Therefore, 802.11n (or better) can use the two bands as two separate wireless networks to help manage the traffic.</a:t>
            </a:r>
          </a:p>
          <a:p>
            <a:pPr marL="0" indent="0" algn="l"/>
            <a:endParaRPr lang="en-US" sz="1400" dirty="0">
              <a:solidFill>
                <a:srgbClr val="000000"/>
              </a:solidFill>
            </a:endParaRPr>
          </a:p>
          <a:p>
            <a:pPr marL="0" indent="0" algn="l"/>
            <a:r>
              <a:rPr lang="en-US" sz="1600" dirty="0">
                <a:solidFill>
                  <a:srgbClr val="000000"/>
                </a:solidFill>
              </a:rPr>
              <a:t>There are several reasons for using a split-the-traffic approach:</a:t>
            </a:r>
          </a:p>
          <a:p>
            <a:pPr marL="415985" lvl="1" indent="-342900">
              <a:buFont typeface="Arial" panose="020B0604020202020204" pitchFamily="34" charset="0"/>
              <a:buChar char="•"/>
            </a:pPr>
            <a:r>
              <a:rPr lang="en-US" dirty="0">
                <a:solidFill>
                  <a:srgbClr val="000000"/>
                </a:solidFill>
              </a:rPr>
              <a:t>The 2.4 GHz band may be suitable for basic Internet traffic that is not time-sensitive.</a:t>
            </a:r>
          </a:p>
          <a:p>
            <a:pPr marL="415985" lvl="1" indent="-342900">
              <a:buFont typeface="Arial" panose="020B0604020202020204" pitchFamily="34" charset="0"/>
              <a:buChar char="•"/>
            </a:pPr>
            <a:r>
              <a:rPr lang="en-US" dirty="0">
                <a:solidFill>
                  <a:srgbClr val="000000"/>
                </a:solidFill>
              </a:rPr>
              <a:t>The bandwidth may still be shared with other nearby WLANs.</a:t>
            </a:r>
          </a:p>
          <a:p>
            <a:pPr marL="415985" lvl="1" indent="-342900">
              <a:buFont typeface="Arial" panose="020B0604020202020204" pitchFamily="34" charset="0"/>
              <a:buChar char="•"/>
            </a:pPr>
            <a:r>
              <a:rPr lang="en-US" dirty="0">
                <a:solidFill>
                  <a:srgbClr val="000000"/>
                </a:solidFill>
              </a:rPr>
              <a:t>The 5 GHz band is much less crowded than the 2.4 GHz band; ideal for streaming multimedia.</a:t>
            </a:r>
          </a:p>
          <a:p>
            <a:pPr marL="415985" lvl="1" indent="-342900">
              <a:buFont typeface="Arial" panose="020B0604020202020204" pitchFamily="34" charset="0"/>
              <a:buChar char="•"/>
            </a:pPr>
            <a:r>
              <a:rPr lang="en-US" dirty="0">
                <a:solidFill>
                  <a:srgbClr val="000000"/>
                </a:solidFill>
              </a:rPr>
              <a:t>The 5 GHz band has more channels; therefore, the channel chosen is likely interference-free.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313709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Troubleshooting When the Network Is Slow (Cont.)</a:t>
            </a:r>
          </a:p>
        </p:txBody>
      </p:sp>
      <p:sp>
        <p:nvSpPr>
          <p:cNvPr id="4" name="Content Placeholder 3">
            <a:extLst>
              <a:ext uri="{FF2B5EF4-FFF2-40B4-BE49-F238E27FC236}">
                <a16:creationId xmlns:a16="http://schemas.microsoft.com/office/drawing/2014/main" id="{94A65A22-F1FC-4732-AA65-BE40C7BA15FA}"/>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By default, dual-band routers and APs use the same network name on both the 2.4 GHz band and the 5 GHz band. </a:t>
            </a:r>
          </a:p>
          <a:p>
            <a:pPr marL="285750" indent="-285750" algn="l">
              <a:buFont typeface="Arial" panose="020B0604020202020204" pitchFamily="34" charset="0"/>
              <a:buChar char="•"/>
            </a:pPr>
            <a:r>
              <a:rPr lang="en-US" sz="1400" dirty="0">
                <a:solidFill>
                  <a:srgbClr val="000000"/>
                </a:solidFill>
              </a:rPr>
              <a:t>It may be useful to segment the traffic.</a:t>
            </a:r>
          </a:p>
          <a:p>
            <a:pPr marL="285750" indent="-285750" algn="l">
              <a:buFont typeface="Arial" panose="020B0604020202020204" pitchFamily="34" charset="0"/>
              <a:buChar char="•"/>
            </a:pPr>
            <a:r>
              <a:rPr lang="en-US" sz="1400" dirty="0">
                <a:solidFill>
                  <a:srgbClr val="000000"/>
                </a:solidFill>
              </a:rPr>
              <a:t>The simplest way to segment traffic is to rename one of the wireless networks.</a:t>
            </a:r>
          </a:p>
          <a:p>
            <a:pPr marL="0" indent="0" algn="l"/>
            <a:endParaRPr lang="en-US" sz="1600" dirty="0">
              <a:solidFill>
                <a:srgbClr val="000000"/>
              </a:solidFill>
            </a:endParaRPr>
          </a:p>
          <a:p>
            <a:pPr marL="0" indent="0" algn="l"/>
            <a:r>
              <a:rPr lang="en-US" sz="1600" dirty="0">
                <a:solidFill>
                  <a:srgbClr val="000000"/>
                </a:solidFill>
              </a:rPr>
              <a:t>To improve the range of a wireless network, ensure the wireless router or AP location is free of obstructions, such as furniture, fixtures, and tall appliances. </a:t>
            </a:r>
          </a:p>
          <a:p>
            <a:pPr marL="285750" indent="-285750" algn="l">
              <a:buFont typeface="Arial" panose="020B0604020202020204" pitchFamily="34" charset="0"/>
              <a:buChar char="•"/>
            </a:pPr>
            <a:r>
              <a:rPr lang="en-US" sz="1400" dirty="0">
                <a:solidFill>
                  <a:srgbClr val="000000"/>
                </a:solidFill>
              </a:rPr>
              <a:t>These block the signal, which shortens the range of the WLAN. </a:t>
            </a:r>
          </a:p>
          <a:p>
            <a:pPr marL="285750" indent="-285750" algn="l">
              <a:buFont typeface="Arial" panose="020B0604020202020204" pitchFamily="34" charset="0"/>
              <a:buChar char="•"/>
            </a:pPr>
            <a:r>
              <a:rPr lang="en-US" sz="1400" dirty="0">
                <a:solidFill>
                  <a:srgbClr val="000000"/>
                </a:solidFill>
              </a:rPr>
              <a:t>If this still does not solve the problem, then a Wi-Fi Range Extender or deploying the Powerline wireless technology may be used.</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20560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Updating Firmware</a:t>
            </a:r>
          </a:p>
        </p:txBody>
      </p:sp>
      <p:sp>
        <p:nvSpPr>
          <p:cNvPr id="5" name="Content Placeholder 4">
            <a:extLst>
              <a:ext uri="{FF2B5EF4-FFF2-40B4-BE49-F238E27FC236}">
                <a16:creationId xmlns:a16="http://schemas.microsoft.com/office/drawing/2014/main" id="{CDE8D717-80B9-42DF-92A9-3B2A07D3B449}"/>
              </a:ext>
            </a:extLst>
          </p:cNvPr>
          <p:cNvSpPr>
            <a:spLocks noGrp="1"/>
          </p:cNvSpPr>
          <p:nvPr>
            <p:ph idx="1"/>
          </p:nvPr>
        </p:nvSpPr>
        <p:spPr>
          <a:xfrm>
            <a:off x="474662" y="731837"/>
            <a:ext cx="8345487" cy="2399649"/>
          </a:xfrm>
        </p:spPr>
        <p:txBody>
          <a:bodyPr/>
          <a:lstStyle/>
          <a:p>
            <a:pPr marL="0" indent="0" algn="l"/>
            <a:r>
              <a:rPr lang="en-US" sz="1600" dirty="0">
                <a:solidFill>
                  <a:srgbClr val="000000"/>
                </a:solidFill>
              </a:rPr>
              <a:t>Most wireless routers and APs offer upgradable firmware that should be periodically verified.</a:t>
            </a:r>
          </a:p>
          <a:p>
            <a:pPr marL="0" indent="0" algn="l"/>
            <a:endParaRPr lang="en-US" sz="1600" dirty="0">
              <a:solidFill>
                <a:srgbClr val="000000"/>
              </a:solidFill>
            </a:endParaRPr>
          </a:p>
          <a:p>
            <a:pPr marL="0" indent="0" algn="l"/>
            <a:r>
              <a:rPr lang="en-US" sz="1600" dirty="0">
                <a:solidFill>
                  <a:srgbClr val="000000"/>
                </a:solidFill>
              </a:rPr>
              <a:t>On a WLC, there will most likely be the ability to upgrade the firmware on all APs that the WLC controls. </a:t>
            </a:r>
          </a:p>
        </p:txBody>
      </p:sp>
      <p:pic>
        <p:nvPicPr>
          <p:cNvPr id="6" name="Picture 5">
            <a:extLst>
              <a:ext uri="{FF2B5EF4-FFF2-40B4-BE49-F238E27FC236}">
                <a16:creationId xmlns:a16="http://schemas.microsoft.com/office/drawing/2014/main" id="{10726CF3-B789-4939-AC67-FDFB156B26D7}"/>
              </a:ext>
            </a:extLst>
          </p:cNvPr>
          <p:cNvPicPr>
            <a:picLocks noChangeAspect="1"/>
          </p:cNvPicPr>
          <p:nvPr/>
        </p:nvPicPr>
        <p:blipFill>
          <a:blip r:embed="rId3"/>
          <a:stretch>
            <a:fillRect/>
          </a:stretch>
        </p:blipFill>
        <p:spPr>
          <a:xfrm>
            <a:off x="4464150" y="2198179"/>
            <a:ext cx="4451238" cy="1662445"/>
          </a:xfrm>
          <a:prstGeom prst="rect">
            <a:avLst/>
          </a:prstGeom>
        </p:spPr>
      </p:pic>
      <p:sp>
        <p:nvSpPr>
          <p:cNvPr id="7" name="Content Placeholder 4">
            <a:extLst>
              <a:ext uri="{FF2B5EF4-FFF2-40B4-BE49-F238E27FC236}">
                <a16:creationId xmlns:a16="http://schemas.microsoft.com/office/drawing/2014/main" id="{9C82116E-9605-4877-B74B-B1697AE82851}"/>
              </a:ext>
            </a:extLst>
          </p:cNvPr>
          <p:cNvSpPr txBox="1">
            <a:spLocks/>
          </p:cNvSpPr>
          <p:nvPr/>
        </p:nvSpPr>
        <p:spPr>
          <a:xfrm>
            <a:off x="474663" y="2169335"/>
            <a:ext cx="3838783" cy="191708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In the figure, the firmware image that will be used to upgrade all the APs is downloaded. </a:t>
            </a:r>
          </a:p>
          <a:p>
            <a:pPr marL="285750" indent="-285750" algn="l">
              <a:buFont typeface="Arial" panose="020B0604020202020204" pitchFamily="34" charset="0"/>
              <a:buChar char="•"/>
            </a:pPr>
            <a:r>
              <a:rPr lang="en-CA" sz="1400" dirty="0">
                <a:solidFill>
                  <a:srgbClr val="000000"/>
                </a:solidFill>
              </a:rPr>
              <a:t>On a Cisco 3504 Wireless Controller, click  </a:t>
            </a:r>
            <a:r>
              <a:rPr lang="en-CA" sz="1400" b="1" dirty="0">
                <a:solidFill>
                  <a:srgbClr val="000000"/>
                </a:solidFill>
              </a:rPr>
              <a:t>WIRELESS &gt; Access Points</a:t>
            </a:r>
            <a:r>
              <a:rPr lang="en-CA" sz="1400" dirty="0">
                <a:solidFill>
                  <a:srgbClr val="000000"/>
                </a:solidFill>
              </a:rPr>
              <a:t> &gt; </a:t>
            </a:r>
            <a:r>
              <a:rPr lang="en-CA" sz="1400" b="1" dirty="0">
                <a:solidFill>
                  <a:srgbClr val="000000"/>
                </a:solidFill>
              </a:rPr>
              <a:t>Global Configuration</a:t>
            </a:r>
            <a:r>
              <a:rPr lang="en-CA" sz="1400" dirty="0">
                <a:solidFill>
                  <a:srgbClr val="000000"/>
                </a:solidFill>
              </a:rPr>
              <a:t> and then scroll to the bottom of the page for the AP Image Pre-download section.</a:t>
            </a:r>
          </a:p>
          <a:p>
            <a:pPr marL="0" indent="0" algn="l"/>
            <a:br>
              <a:rPr lang="en-CA" sz="1600" dirty="0">
                <a:solidFill>
                  <a:srgbClr val="000000"/>
                </a:solidFill>
              </a:rPr>
            </a:br>
            <a:endParaRPr lang="en-CA" sz="1600" dirty="0">
              <a:solidFill>
                <a:srgbClr val="000000"/>
              </a:solidFill>
            </a:endParaRPr>
          </a:p>
        </p:txBody>
      </p:sp>
    </p:spTree>
    <p:extLst>
      <p:ext uri="{BB962C8B-B14F-4D97-AF65-F5344CB8AC3E}">
        <p14:creationId xmlns:p14="http://schemas.microsoft.com/office/powerpoint/2010/main" val="286343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Log in to the Wireless Router</a:t>
            </a:r>
          </a:p>
        </p:txBody>
      </p:sp>
      <p:sp>
        <p:nvSpPr>
          <p:cNvPr id="7" name="Content Placeholder 6">
            <a:extLst>
              <a:ext uri="{FF2B5EF4-FFF2-40B4-BE49-F238E27FC236}">
                <a16:creationId xmlns:a16="http://schemas.microsoft.com/office/drawing/2014/main" id="{A6633B77-E10F-488A-8FB2-FBF8D5603DD5}"/>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Most wireless routers are preconfigured to be connected to the network and provide services. </a:t>
            </a:r>
          </a:p>
          <a:p>
            <a:pPr marL="285750" indent="-285750" algn="l">
              <a:buFont typeface="Arial" panose="020B0604020202020204" pitchFamily="34" charset="0"/>
              <a:buChar char="•"/>
            </a:pPr>
            <a:r>
              <a:rPr lang="en-US" sz="1400" dirty="0">
                <a:solidFill>
                  <a:srgbClr val="000000"/>
                </a:solidFill>
              </a:rPr>
              <a:t>Wireless router default IP addresses, usernames, and passwords can easily be found on the internet. </a:t>
            </a:r>
          </a:p>
          <a:p>
            <a:pPr marL="285750" indent="-285750" algn="l">
              <a:buFont typeface="Arial" panose="020B0604020202020204" pitchFamily="34" charset="0"/>
              <a:buChar char="•"/>
            </a:pPr>
            <a:r>
              <a:rPr lang="en-US" sz="1400" dirty="0">
                <a:solidFill>
                  <a:srgbClr val="000000"/>
                </a:solidFill>
              </a:rPr>
              <a:t>Therefore, your first priority should be to change these defaults for security reasons.</a:t>
            </a:r>
          </a:p>
          <a:p>
            <a:pPr marL="0" indent="0" algn="l"/>
            <a:endParaRPr lang="en-US" sz="1600" dirty="0">
              <a:solidFill>
                <a:srgbClr val="000000"/>
              </a:solidFill>
            </a:endParaRPr>
          </a:p>
          <a:p>
            <a:pPr marL="0" indent="0" algn="l"/>
            <a:r>
              <a:rPr lang="en-US" sz="1600" dirty="0">
                <a:solidFill>
                  <a:srgbClr val="000000"/>
                </a:solidFill>
              </a:rPr>
              <a:t>To gain access to the wireless router’s configuration GUI</a:t>
            </a:r>
          </a:p>
          <a:p>
            <a:pPr marL="285750" indent="-285750" algn="l">
              <a:buFont typeface="Arial" panose="020B0604020202020204" pitchFamily="34" charset="0"/>
              <a:buChar char="•"/>
            </a:pPr>
            <a:r>
              <a:rPr lang="en-US" sz="1400" dirty="0">
                <a:solidFill>
                  <a:srgbClr val="000000"/>
                </a:solidFill>
              </a:rPr>
              <a:t>Open a web browser and enter the default IP address for your wireless router. </a:t>
            </a:r>
          </a:p>
          <a:p>
            <a:pPr marL="285750" indent="-285750" algn="l">
              <a:buFont typeface="Arial" panose="020B0604020202020204" pitchFamily="34" charset="0"/>
              <a:buChar char="•"/>
            </a:pPr>
            <a:r>
              <a:rPr lang="en-US" sz="1400" dirty="0">
                <a:solidFill>
                  <a:srgbClr val="000000"/>
                </a:solidFill>
              </a:rPr>
              <a:t>The default IP address can be found in the documentation that came with the wireless router or you can search the internet. </a:t>
            </a:r>
          </a:p>
          <a:p>
            <a:pPr marL="285750" indent="-285750" algn="l">
              <a:buFont typeface="Arial" panose="020B0604020202020204" pitchFamily="34" charset="0"/>
              <a:buChar char="•"/>
            </a:pPr>
            <a:r>
              <a:rPr lang="en-US" sz="1400" dirty="0">
                <a:solidFill>
                  <a:srgbClr val="000000"/>
                </a:solidFill>
              </a:rPr>
              <a:t>The word </a:t>
            </a:r>
            <a:r>
              <a:rPr lang="en-US" sz="1400" b="1" dirty="0">
                <a:solidFill>
                  <a:srgbClr val="000000"/>
                </a:solidFill>
              </a:rPr>
              <a:t>admin </a:t>
            </a:r>
            <a:r>
              <a:rPr lang="en-US" sz="1400" dirty="0">
                <a:solidFill>
                  <a:srgbClr val="000000"/>
                </a:solidFill>
              </a:rPr>
              <a:t>is commonly used as the default username and password. </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97618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Troubleshoot WLAN Issues</a:t>
            </a:r>
            <a:br>
              <a:rPr lang="en-US" dirty="0"/>
            </a:br>
            <a:r>
              <a:rPr lang="en-US" sz="2400" dirty="0"/>
              <a:t>Packet Tracer – Troubleshoot WLAN Issues</a:t>
            </a:r>
          </a:p>
        </p:txBody>
      </p:sp>
      <p:sp>
        <p:nvSpPr>
          <p:cNvPr id="5" name="Content Placeholder 4">
            <a:extLst>
              <a:ext uri="{FF2B5EF4-FFF2-40B4-BE49-F238E27FC236}">
                <a16:creationId xmlns:a16="http://schemas.microsoft.com/office/drawing/2014/main" id="{CDE8D717-80B9-42DF-92A9-3B2A07D3B449}"/>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you will complete the following objectives:</a:t>
            </a:r>
          </a:p>
          <a:p>
            <a:pPr marL="285750" indent="-285750" algn="l">
              <a:buFont typeface="Arial" panose="020B0604020202020204" pitchFamily="34" charset="0"/>
              <a:buChar char="•"/>
            </a:pPr>
            <a:r>
              <a:rPr lang="en-US" sz="1400" dirty="0">
                <a:solidFill>
                  <a:srgbClr val="000000"/>
                </a:solidFill>
              </a:rPr>
              <a:t>Troubleshoot wireless LAN connectivity issues in a home network.</a:t>
            </a:r>
          </a:p>
          <a:p>
            <a:pPr marL="285750" indent="-285750" algn="l">
              <a:buFont typeface="Arial" panose="020B0604020202020204" pitchFamily="34" charset="0"/>
              <a:buChar char="•"/>
            </a:pPr>
            <a:r>
              <a:rPr lang="en-US" sz="1400" dirty="0">
                <a:solidFill>
                  <a:srgbClr val="000000"/>
                </a:solidFill>
              </a:rPr>
              <a:t>Troubleshoot wireless LAN connectivity issues in an enterprise network.</a:t>
            </a:r>
            <a:br>
              <a:rPr lang="en-US" sz="1400" dirty="0">
                <a:solidFill>
                  <a:srgbClr val="000000"/>
                </a:solidFill>
              </a:rPr>
            </a:br>
            <a:endParaRPr lang="en-US" sz="1400" dirty="0">
              <a:solidFill>
                <a:srgbClr val="000000"/>
              </a:solidFill>
            </a:endParaRPr>
          </a:p>
        </p:txBody>
      </p:sp>
    </p:spTree>
    <p:extLst>
      <p:ext uri="{BB962C8B-B14F-4D97-AF65-F5344CB8AC3E}">
        <p14:creationId xmlns:p14="http://schemas.microsoft.com/office/powerpoint/2010/main" val="1470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13.5 Module Practice and Summary</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Module Practice and Quiz</a:t>
            </a:r>
            <a:br>
              <a:rPr lang="en-US" sz="1600" dirty="0"/>
            </a:br>
            <a:r>
              <a:rPr lang="en-US" sz="2400" dirty="0"/>
              <a:t>Packet Tracer – WLAN Configuration</a:t>
            </a:r>
          </a:p>
        </p:txBody>
      </p:sp>
      <p:sp>
        <p:nvSpPr>
          <p:cNvPr id="5" name="Content Placeholder 4">
            <a:extLst>
              <a:ext uri="{FF2B5EF4-FFF2-40B4-BE49-F238E27FC236}">
                <a16:creationId xmlns:a16="http://schemas.microsoft.com/office/drawing/2014/main" id="{79130D30-1A9D-D644-8924-A5D0D167798F}"/>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activity, you will configure both a wireless home router and a WLC-based network. You will implement both WPA2-PSK and WPA2-Enterprise security.</a:t>
            </a:r>
          </a:p>
          <a:p>
            <a:pPr marL="285750" indent="-285750" algn="l">
              <a:buFont typeface="Arial" panose="020B0604020202020204" pitchFamily="34" charset="0"/>
              <a:buChar char="•"/>
            </a:pPr>
            <a:r>
              <a:rPr lang="en-US" sz="1400" dirty="0">
                <a:solidFill>
                  <a:srgbClr val="000000"/>
                </a:solidFill>
              </a:rPr>
              <a:t>Configure a home router to provide Wi-Fi connectivity to a variety of devices.</a:t>
            </a:r>
          </a:p>
          <a:p>
            <a:pPr marL="285750" indent="-285750" algn="l">
              <a:buFont typeface="Arial" panose="020B0604020202020204" pitchFamily="34" charset="0"/>
              <a:buChar char="•"/>
            </a:pPr>
            <a:r>
              <a:rPr lang="en-US" sz="1400" dirty="0">
                <a:solidFill>
                  <a:srgbClr val="000000"/>
                </a:solidFill>
              </a:rPr>
              <a:t>Configure WPA2-PSK security on a home router.</a:t>
            </a:r>
          </a:p>
          <a:p>
            <a:pPr marL="285750" indent="-285750" algn="l">
              <a:buFont typeface="Arial" panose="020B0604020202020204" pitchFamily="34" charset="0"/>
              <a:buChar char="•"/>
            </a:pPr>
            <a:r>
              <a:rPr lang="en-US" sz="1400" dirty="0">
                <a:solidFill>
                  <a:srgbClr val="000000"/>
                </a:solidFill>
              </a:rPr>
              <a:t>Configure interfaces on a WLC.</a:t>
            </a:r>
          </a:p>
          <a:p>
            <a:pPr marL="285750" indent="-285750" algn="l">
              <a:buFont typeface="Arial" panose="020B0604020202020204" pitchFamily="34" charset="0"/>
              <a:buChar char="•"/>
            </a:pPr>
            <a:r>
              <a:rPr lang="en-US" sz="1400" dirty="0">
                <a:solidFill>
                  <a:srgbClr val="000000"/>
                </a:solidFill>
              </a:rPr>
              <a:t>Configure WPA2-PSK security on a WLAN and connect hosts to the WLAN.</a:t>
            </a:r>
          </a:p>
          <a:p>
            <a:pPr marL="285750" indent="-285750" algn="l">
              <a:buFont typeface="Arial" panose="020B0604020202020204" pitchFamily="34" charset="0"/>
              <a:buChar char="•"/>
            </a:pPr>
            <a:r>
              <a:rPr lang="en-US" sz="1400" dirty="0">
                <a:solidFill>
                  <a:srgbClr val="000000"/>
                </a:solidFill>
              </a:rPr>
              <a:t>Configure WPA2-Enterprise on a WLAN and connect hosts to the WLAN.</a:t>
            </a:r>
          </a:p>
          <a:p>
            <a:pPr marL="285750" indent="-285750" algn="l">
              <a:buFont typeface="Arial" panose="020B0604020202020204" pitchFamily="34" charset="0"/>
              <a:buChar char="•"/>
            </a:pPr>
            <a:r>
              <a:rPr lang="en-US" sz="1400" dirty="0">
                <a:solidFill>
                  <a:srgbClr val="000000"/>
                </a:solidFill>
              </a:rPr>
              <a:t>Verify connectivity.</a:t>
            </a:r>
          </a:p>
          <a:p>
            <a:pPr marL="285750" indent="-285750" algn="l">
              <a:buFont typeface="Arial" panose="020B0604020202020204" pitchFamily="34" charset="0"/>
              <a:buChar char="•"/>
            </a:pPr>
            <a:endParaRPr lang="en-US" sz="1400" dirty="0">
              <a:solidFill>
                <a:srgbClr val="000000"/>
              </a:solidFill>
            </a:endParaRPr>
          </a:p>
          <a:p>
            <a:pPr marL="285750" indent="-285750" algn="l">
              <a:buFont typeface="Arial" panose="020B0604020202020204" pitchFamily="34" charset="0"/>
              <a:buChar char="•"/>
            </a:pPr>
            <a:endParaRPr lang="en-US" sz="1400" dirty="0">
              <a:solidFill>
                <a:srgbClr val="000000"/>
              </a:solidFill>
            </a:endParaRPr>
          </a:p>
          <a:p>
            <a:pPr marL="0" indent="0" algn="l"/>
            <a:br>
              <a:rPr lang="en-US" sz="1400" dirty="0">
                <a:solidFill>
                  <a:srgbClr val="000000"/>
                </a:solidFill>
              </a:rPr>
            </a:br>
            <a:endParaRPr lang="en-US" sz="1400" dirty="0">
              <a:solidFill>
                <a:srgbClr val="000000"/>
              </a:solidFill>
            </a:endParaRPr>
          </a:p>
        </p:txBody>
      </p:sp>
    </p:spTree>
    <p:extLst>
      <p:ext uri="{BB962C8B-B14F-4D97-AF65-F5344CB8AC3E}">
        <p14:creationId xmlns:p14="http://schemas.microsoft.com/office/powerpoint/2010/main" val="64965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400" dirty="0">
                <a:latin typeface="Arial" charset="0"/>
              </a:rPr>
              <a:t>Module Practice and Quiz</a:t>
            </a:r>
            <a:br>
              <a:rPr lang="en-US" dirty="0">
                <a:latin typeface="Arial" charset="0"/>
              </a:rPr>
            </a:br>
            <a:r>
              <a:rPr lang="en-US" dirty="0">
                <a:latin typeface="Arial" charset="0"/>
              </a:rPr>
              <a:t>What Did I Learn In This Module?</a:t>
            </a:r>
          </a:p>
        </p:txBody>
      </p:sp>
      <p:sp>
        <p:nvSpPr>
          <p:cNvPr id="2" name="Content Placeholder 1">
            <a:extLst>
              <a:ext uri="{FF2B5EF4-FFF2-40B4-BE49-F238E27FC236}">
                <a16:creationId xmlns:a16="http://schemas.microsoft.com/office/drawing/2014/main" id="{2797EA73-3103-C348-9EE9-151275DED7CD}"/>
              </a:ext>
            </a:extLst>
          </p:cNvPr>
          <p:cNvSpPr>
            <a:spLocks noGrp="1"/>
          </p:cNvSpPr>
          <p:nvPr>
            <p:ph idx="1"/>
          </p:nvPr>
        </p:nvSpPr>
        <p:spPr/>
        <p:txBody>
          <a:bodyPr/>
          <a:lstStyle/>
          <a:p>
            <a:pPr>
              <a:spcBef>
                <a:spcPts val="0"/>
              </a:spcBef>
              <a:spcAft>
                <a:spcPts val="0"/>
              </a:spcAft>
              <a:buFont typeface="Arial" panose="020B0604020202020204" pitchFamily="34" charset="0"/>
              <a:buChar char="•"/>
            </a:pPr>
            <a:r>
              <a:rPr lang="en-US" sz="1400" dirty="0"/>
              <a:t>Remote workers, small branch offices, and home networks often use a wireless router, which typically include a switch for wired clients, a port for an internet connection (sometimes labeled “WAN”), and wireless components for wireless client access. </a:t>
            </a:r>
          </a:p>
          <a:p>
            <a:pPr>
              <a:spcBef>
                <a:spcPts val="0"/>
              </a:spcBef>
              <a:spcAft>
                <a:spcPts val="0"/>
              </a:spcAft>
              <a:buFont typeface="Arial" panose="020B0604020202020204" pitchFamily="34" charset="0"/>
              <a:buChar char="•"/>
            </a:pPr>
            <a:r>
              <a:rPr lang="en-US" sz="1400" dirty="0"/>
              <a:t>Most wireless routers are preconfigured to be connected to the network and provide services. The wireless router uses DHCP to automatically provide addressing information to connected devices. </a:t>
            </a:r>
          </a:p>
          <a:p>
            <a:pPr>
              <a:spcBef>
                <a:spcPts val="0"/>
              </a:spcBef>
              <a:spcAft>
                <a:spcPts val="0"/>
              </a:spcAft>
              <a:buFont typeface="Arial" panose="020B0604020202020204" pitchFamily="34" charset="0"/>
              <a:buChar char="•"/>
            </a:pPr>
            <a:r>
              <a:rPr lang="en-US" sz="1400" dirty="0"/>
              <a:t>Your first priority should be to change the username and password of your wireless router. </a:t>
            </a:r>
          </a:p>
          <a:p>
            <a:pPr>
              <a:spcBef>
                <a:spcPts val="0"/>
              </a:spcBef>
              <a:spcAft>
                <a:spcPts val="0"/>
              </a:spcAft>
              <a:buFont typeface="Arial" panose="020B0604020202020204" pitchFamily="34" charset="0"/>
              <a:buChar char="•"/>
            </a:pPr>
            <a:r>
              <a:rPr lang="en-US" sz="1400" dirty="0"/>
              <a:t>If you want to extend the range beyond approximately 45 meters indoors and 90 meters outdoors, you can add wireless access points. </a:t>
            </a:r>
          </a:p>
          <a:p>
            <a:pPr>
              <a:spcBef>
                <a:spcPts val="0"/>
              </a:spcBef>
              <a:spcAft>
                <a:spcPts val="0"/>
              </a:spcAft>
              <a:buFont typeface="Arial" panose="020B0604020202020204" pitchFamily="34" charset="0"/>
              <a:buChar char="•"/>
            </a:pPr>
            <a:r>
              <a:rPr lang="en-US" sz="1400" dirty="0"/>
              <a:t>The router will use a process called Network Address Translation (NAT) to convert private IPv4 addresses to internet-routable IPv4 addresses. </a:t>
            </a:r>
          </a:p>
          <a:p>
            <a:pPr>
              <a:spcBef>
                <a:spcPts val="0"/>
              </a:spcBef>
              <a:spcAft>
                <a:spcPts val="0"/>
              </a:spcAft>
              <a:buFont typeface="Arial" panose="020B0604020202020204" pitchFamily="34" charset="0"/>
              <a:buChar char="•"/>
            </a:pPr>
            <a:r>
              <a:rPr lang="en-US" sz="1400" dirty="0"/>
              <a:t>By configuring QoS, you can guarantee that certain traffic types, such as voice and video, are prioritized over traffic that is not as time-sensitive, such as email and web browsing.</a:t>
            </a:r>
          </a:p>
          <a:p>
            <a:pPr>
              <a:spcBef>
                <a:spcPts val="0"/>
              </a:spcBef>
              <a:spcAft>
                <a:spcPts val="0"/>
              </a:spcAft>
              <a:buFont typeface="Arial" panose="020B0604020202020204" pitchFamily="34" charset="0"/>
              <a:buChar char="•"/>
            </a:pPr>
            <a:r>
              <a:rPr lang="en-US" sz="1400" dirty="0"/>
              <a:t>Lightweight APs (LAPs) use the Lightweight Access Point Protocol (LWAPP) to communicate with a WLAN controller (WLC). </a:t>
            </a:r>
          </a:p>
        </p:txBody>
      </p:sp>
    </p:spTree>
    <p:custDataLst>
      <p:tags r:id="rId1"/>
    </p:custDataLst>
    <p:extLst>
      <p:ext uri="{BB962C8B-B14F-4D97-AF65-F5344CB8AC3E}">
        <p14:creationId xmlns:p14="http://schemas.microsoft.com/office/powerpoint/2010/main" val="2929623157"/>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400" dirty="0">
                <a:latin typeface="Arial" charset="0"/>
              </a:rPr>
              <a:t>Module Practice and Quiz</a:t>
            </a:r>
            <a:br>
              <a:rPr lang="en-US" dirty="0">
                <a:latin typeface="Arial" charset="0"/>
              </a:rPr>
            </a:br>
            <a:r>
              <a:rPr lang="en-US" dirty="0">
                <a:latin typeface="Arial" charset="0"/>
              </a:rPr>
              <a:t>What Did I Learn In This Module? (Cont.)</a:t>
            </a:r>
          </a:p>
        </p:txBody>
      </p:sp>
      <p:sp>
        <p:nvSpPr>
          <p:cNvPr id="2" name="Content Placeholder 1">
            <a:extLst>
              <a:ext uri="{FF2B5EF4-FFF2-40B4-BE49-F238E27FC236}">
                <a16:creationId xmlns:a16="http://schemas.microsoft.com/office/drawing/2014/main" id="{2797EA73-3103-C348-9EE9-151275DED7CD}"/>
              </a:ext>
            </a:extLst>
          </p:cNvPr>
          <p:cNvSpPr>
            <a:spLocks noGrp="1"/>
          </p:cNvSpPr>
          <p:nvPr>
            <p:ph idx="1"/>
          </p:nvPr>
        </p:nvSpPr>
        <p:spPr/>
        <p:txBody>
          <a:bodyPr/>
          <a:lstStyle/>
          <a:p>
            <a:pPr>
              <a:spcBef>
                <a:spcPts val="0"/>
              </a:spcBef>
              <a:spcAft>
                <a:spcPts val="0"/>
              </a:spcAft>
              <a:buFont typeface="Arial" panose="020B0604020202020204" pitchFamily="34" charset="0"/>
              <a:buChar char="•"/>
            </a:pPr>
            <a:r>
              <a:rPr lang="en-US" sz="1400" dirty="0"/>
              <a:t>Configuring a wireless LAN controller (WLC) is similar to configuring a wireless router except that a WLC controls APs and provides more services and management capabilities. Use the WLC interface to view an overall picture of the AP’s system information and performance, to access advanced settings and to configure a WLAN.</a:t>
            </a:r>
          </a:p>
          <a:p>
            <a:pPr>
              <a:spcBef>
                <a:spcPts val="0"/>
              </a:spcBef>
              <a:spcAft>
                <a:spcPts val="0"/>
              </a:spcAft>
              <a:buFont typeface="Arial" panose="020B0604020202020204" pitchFamily="34" charset="0"/>
              <a:buChar char="•"/>
            </a:pPr>
            <a:r>
              <a:rPr lang="en-US" sz="1400" dirty="0"/>
              <a:t>SNMP is used monitor the network. The WLC is set to forward all SNMP log messages, called traps, to the SNMP server. </a:t>
            </a:r>
          </a:p>
          <a:p>
            <a:pPr>
              <a:spcBef>
                <a:spcPts val="0"/>
              </a:spcBef>
              <a:spcAft>
                <a:spcPts val="0"/>
              </a:spcAft>
              <a:buFont typeface="Arial" panose="020B0604020202020204" pitchFamily="34" charset="0"/>
              <a:buChar char="•"/>
            </a:pPr>
            <a:r>
              <a:rPr lang="en-US" sz="1400" dirty="0"/>
              <a:t>For WLAN user authentication, a RADIUS server is used for authentication, accounting, and auditing (AAA) services. Individual user access can be tracked and audited. </a:t>
            </a:r>
          </a:p>
          <a:p>
            <a:pPr>
              <a:spcBef>
                <a:spcPts val="0"/>
              </a:spcBef>
              <a:spcAft>
                <a:spcPts val="0"/>
              </a:spcAft>
              <a:buFont typeface="Arial" panose="020B0604020202020204" pitchFamily="34" charset="0"/>
              <a:buChar char="•"/>
            </a:pPr>
            <a:r>
              <a:rPr lang="en-US" sz="1400" dirty="0"/>
              <a:t>Use the WLC interface to configure SNMP server and RADIUS server information, VLAN interfaces, DHCP scope, and a WPA2 Enterprise WLAN.</a:t>
            </a:r>
          </a:p>
          <a:p>
            <a:pPr>
              <a:spcBef>
                <a:spcPts val="0"/>
              </a:spcBef>
              <a:spcAft>
                <a:spcPts val="0"/>
              </a:spcAft>
              <a:buFont typeface="Arial" panose="020B0604020202020204" pitchFamily="34" charset="0"/>
              <a:buChar char="•"/>
            </a:pPr>
            <a:r>
              <a:rPr lang="en-US" sz="1400" dirty="0"/>
              <a:t>There are six steps to the troubleshooting process. </a:t>
            </a:r>
          </a:p>
          <a:p>
            <a:pPr>
              <a:spcBef>
                <a:spcPts val="0"/>
              </a:spcBef>
              <a:spcAft>
                <a:spcPts val="0"/>
              </a:spcAft>
              <a:buFont typeface="Arial" panose="020B0604020202020204" pitchFamily="34" charset="0"/>
              <a:buChar char="•"/>
            </a:pPr>
            <a:r>
              <a:rPr lang="en-US" sz="1400" dirty="0"/>
              <a:t>When troubleshooting a WLAN, a process of elimination is recommended. Common problems are: no connectivity and poorly performing wireless connection when the PC is operational. </a:t>
            </a:r>
          </a:p>
          <a:p>
            <a:pPr>
              <a:spcBef>
                <a:spcPts val="0"/>
              </a:spcBef>
              <a:spcAft>
                <a:spcPts val="0"/>
              </a:spcAft>
              <a:buFont typeface="Arial" panose="020B0604020202020204" pitchFamily="34" charset="0"/>
              <a:buChar char="•"/>
            </a:pPr>
            <a:r>
              <a:rPr lang="en-US" sz="1400" dirty="0"/>
              <a:t>To optimize and increase the bandwidth of 802.11 dual-band routers and APs, either: upgrade your wireless clients or split the traffic. </a:t>
            </a:r>
          </a:p>
          <a:p>
            <a:pPr>
              <a:spcBef>
                <a:spcPts val="0"/>
              </a:spcBef>
              <a:spcAft>
                <a:spcPts val="0"/>
              </a:spcAft>
              <a:buFont typeface="Arial" panose="020B0604020202020204" pitchFamily="34" charset="0"/>
              <a:buChar char="•"/>
            </a:pPr>
            <a:r>
              <a:rPr lang="en-US" sz="1400" dirty="0"/>
              <a:t>Most wireless routers and APs offer upgradable firmware. Firmware releases may contain fixes for common problems reported by customers as well as security vulnerabilities. You should periodically check the router or AP for updated firmware.</a:t>
            </a:r>
          </a:p>
        </p:txBody>
      </p:sp>
    </p:spTree>
    <p:custDataLst>
      <p:tags r:id="rId1"/>
    </p:custDataLst>
    <p:extLst>
      <p:ext uri="{BB962C8B-B14F-4D97-AF65-F5344CB8AC3E}">
        <p14:creationId xmlns:p14="http://schemas.microsoft.com/office/powerpoint/2010/main" val="1159225910"/>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400" dirty="0">
                <a:latin typeface="Arial" charset="0"/>
              </a:rPr>
              <a:t>Module 13: WLAN Configuration</a:t>
            </a:r>
            <a:br>
              <a:rPr lang="en-US" dirty="0">
                <a:latin typeface="Arial" charset="0"/>
              </a:rPr>
            </a:br>
            <a:r>
              <a:rPr lang="en-US" dirty="0">
                <a:latin typeface="Arial" charset="0"/>
              </a:rPr>
              <a:t>New Terms and Commands</a:t>
            </a:r>
          </a:p>
        </p:txBody>
      </p:sp>
      <p:sp>
        <p:nvSpPr>
          <p:cNvPr id="3" name="Content Placeholder 2">
            <a:extLst>
              <a:ext uri="{FF2B5EF4-FFF2-40B4-BE49-F238E27FC236}">
                <a16:creationId xmlns:a16="http://schemas.microsoft.com/office/drawing/2014/main" id="{CE8C6162-D86A-9644-A0EE-E1EE5E7020B3}"/>
              </a:ext>
            </a:extLst>
          </p:cNvPr>
          <p:cNvSpPr>
            <a:spLocks noGrp="1"/>
          </p:cNvSpPr>
          <p:nvPr>
            <p:ph idx="1"/>
          </p:nvPr>
        </p:nvSpPr>
        <p:spPr>
          <a:xfrm>
            <a:off x="144065" y="798944"/>
            <a:ext cx="4069589" cy="4155319"/>
          </a:xfrm>
        </p:spPr>
        <p:txBody>
          <a:bodyPr/>
          <a:lstStyle/>
          <a:p>
            <a:pPr>
              <a:buFont typeface="Arial" panose="020B0604020202020204" pitchFamily="34" charset="0"/>
              <a:buChar char="•"/>
            </a:pPr>
            <a:r>
              <a:rPr lang="en-US" sz="1400" dirty="0"/>
              <a:t>Network Address Translation (NAT)</a:t>
            </a:r>
            <a:r>
              <a:rPr lang="en-US" sz="1400" b="1" dirty="0"/>
              <a:t> </a:t>
            </a:r>
          </a:p>
          <a:p>
            <a:pPr>
              <a:buFont typeface="Arial" panose="020B0604020202020204" pitchFamily="34" charset="0"/>
              <a:buChar char="•"/>
            </a:pPr>
            <a:r>
              <a:rPr lang="en-US" sz="1400" dirty="0"/>
              <a:t>Wireless Mesh Network (WMN)</a:t>
            </a:r>
          </a:p>
          <a:p>
            <a:pPr>
              <a:buFont typeface="Arial" panose="020B0604020202020204" pitchFamily="34" charset="0"/>
              <a:buChar char="•"/>
            </a:pPr>
            <a:r>
              <a:rPr lang="en-US" sz="1400" dirty="0"/>
              <a:t>Port Forwarding</a:t>
            </a:r>
          </a:p>
          <a:p>
            <a:pPr>
              <a:buFont typeface="Arial" panose="020B0604020202020204" pitchFamily="34" charset="0"/>
              <a:buChar char="•"/>
            </a:pPr>
            <a:r>
              <a:rPr lang="en-US" sz="1400" dirty="0"/>
              <a:t>Port Triggering</a:t>
            </a:r>
          </a:p>
        </p:txBody>
      </p:sp>
      <p:sp>
        <p:nvSpPr>
          <p:cNvPr id="6" name="Content Placeholder 2">
            <a:extLst>
              <a:ext uri="{FF2B5EF4-FFF2-40B4-BE49-F238E27FC236}">
                <a16:creationId xmlns:a16="http://schemas.microsoft.com/office/drawing/2014/main" id="{B1627BFE-6B32-CC4C-95DE-D9696B38972C}"/>
              </a:ext>
            </a:extLst>
          </p:cNvPr>
          <p:cNvSpPr txBox="1">
            <a:spLocks/>
          </p:cNvSpPr>
          <p:nvPr/>
        </p:nvSpPr>
        <p:spPr bwMode="auto">
          <a:xfrm>
            <a:off x="4324972" y="798944"/>
            <a:ext cx="4069589"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200" b="1" dirty="0"/>
              <a:t> </a:t>
            </a:r>
          </a:p>
        </p:txBody>
      </p:sp>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Basic Network Setup</a:t>
            </a:r>
          </a:p>
        </p:txBody>
      </p:sp>
      <p:sp>
        <p:nvSpPr>
          <p:cNvPr id="4" name="Content Placeholder 3">
            <a:extLst>
              <a:ext uri="{FF2B5EF4-FFF2-40B4-BE49-F238E27FC236}">
                <a16:creationId xmlns:a16="http://schemas.microsoft.com/office/drawing/2014/main" id="{7A22DCCF-5BB5-44EF-B0CB-AC58F945096D}"/>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network setup includes the following steps:</a:t>
            </a:r>
          </a:p>
          <a:p>
            <a:pPr marL="342900" indent="-342900" algn="l">
              <a:buFont typeface="Arial" panose="020B0604020202020204" pitchFamily="34" charset="0"/>
              <a:buChar char="•"/>
            </a:pPr>
            <a:r>
              <a:rPr lang="en-US" sz="1400" dirty="0">
                <a:solidFill>
                  <a:srgbClr val="000000"/>
                </a:solidFill>
              </a:rPr>
              <a:t>Log in to the router from a web browser.</a:t>
            </a:r>
          </a:p>
          <a:p>
            <a:pPr marL="342900" indent="-342900" algn="l">
              <a:buFont typeface="Arial" panose="020B0604020202020204" pitchFamily="34" charset="0"/>
              <a:buChar char="•"/>
            </a:pPr>
            <a:r>
              <a:rPr lang="en-US" sz="1400" dirty="0">
                <a:solidFill>
                  <a:srgbClr val="000000"/>
                </a:solidFill>
              </a:rPr>
              <a:t>Change the default administrative password.</a:t>
            </a:r>
          </a:p>
          <a:p>
            <a:pPr marL="342900" indent="-342900" algn="l">
              <a:buFont typeface="Arial" panose="020B0604020202020204" pitchFamily="34" charset="0"/>
              <a:buChar char="•"/>
            </a:pPr>
            <a:r>
              <a:rPr lang="en-US" sz="1400" dirty="0">
                <a:solidFill>
                  <a:srgbClr val="000000"/>
                </a:solidFill>
              </a:rPr>
              <a:t>Log in with the new administrative password.</a:t>
            </a:r>
          </a:p>
          <a:p>
            <a:pPr marL="342900" indent="-342900" algn="l">
              <a:buFont typeface="Arial" panose="020B0604020202020204" pitchFamily="34" charset="0"/>
              <a:buChar char="•"/>
            </a:pPr>
            <a:r>
              <a:rPr lang="en-US" sz="1400" dirty="0">
                <a:solidFill>
                  <a:srgbClr val="000000"/>
                </a:solidFill>
              </a:rPr>
              <a:t>Change the default DHCP IPv4 addresses.</a:t>
            </a:r>
          </a:p>
          <a:p>
            <a:pPr marL="342900" indent="-342900" algn="l">
              <a:buFont typeface="Arial" panose="020B0604020202020204" pitchFamily="34" charset="0"/>
              <a:buChar char="•"/>
            </a:pPr>
            <a:r>
              <a:rPr lang="en-US" sz="1400" dirty="0">
                <a:solidFill>
                  <a:srgbClr val="000000"/>
                </a:solidFill>
              </a:rPr>
              <a:t>Renew the IP address.</a:t>
            </a:r>
          </a:p>
          <a:p>
            <a:pPr marL="342900" indent="-342900" algn="l">
              <a:buFont typeface="Arial" panose="020B0604020202020204" pitchFamily="34" charset="0"/>
              <a:buChar char="•"/>
            </a:pPr>
            <a:r>
              <a:rPr lang="en-US" sz="1400" dirty="0">
                <a:solidFill>
                  <a:srgbClr val="000000"/>
                </a:solidFill>
              </a:rPr>
              <a:t>Log in to the router with the new IP address.</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135685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Basic Wireless Setup</a:t>
            </a:r>
          </a:p>
        </p:txBody>
      </p:sp>
      <p:sp>
        <p:nvSpPr>
          <p:cNvPr id="4" name="Content Placeholder 3">
            <a:extLst>
              <a:ext uri="{FF2B5EF4-FFF2-40B4-BE49-F238E27FC236}">
                <a16:creationId xmlns:a16="http://schemas.microsoft.com/office/drawing/2014/main" id="{7A22DCCF-5BB5-44EF-B0CB-AC58F945096D}"/>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wireless setup includes the following steps:</a:t>
            </a:r>
          </a:p>
          <a:p>
            <a:pPr marL="342900" indent="-342900" algn="l">
              <a:buFont typeface="Arial" panose="020B0604020202020204" pitchFamily="34" charset="0"/>
              <a:buChar char="•"/>
            </a:pPr>
            <a:r>
              <a:rPr lang="en-US" sz="1400" dirty="0">
                <a:solidFill>
                  <a:srgbClr val="000000"/>
                </a:solidFill>
              </a:rPr>
              <a:t>View the WLAN defaults.</a:t>
            </a:r>
          </a:p>
          <a:p>
            <a:pPr marL="342900" indent="-342900" algn="l">
              <a:buFont typeface="Arial" panose="020B0604020202020204" pitchFamily="34" charset="0"/>
              <a:buChar char="•"/>
            </a:pPr>
            <a:r>
              <a:rPr lang="en-US" sz="1400" dirty="0">
                <a:solidFill>
                  <a:srgbClr val="000000"/>
                </a:solidFill>
              </a:rPr>
              <a:t>Change the network mode, identifying which 802.11 standard is to be implemented.</a:t>
            </a:r>
          </a:p>
          <a:p>
            <a:pPr marL="342900" indent="-342900" algn="l">
              <a:buFont typeface="Arial" panose="020B0604020202020204" pitchFamily="34" charset="0"/>
              <a:buChar char="•"/>
            </a:pPr>
            <a:r>
              <a:rPr lang="en-US" sz="1400" dirty="0">
                <a:solidFill>
                  <a:srgbClr val="000000"/>
                </a:solidFill>
              </a:rPr>
              <a:t>Configure the SSID.</a:t>
            </a:r>
          </a:p>
          <a:p>
            <a:pPr marL="342900" indent="-342900" algn="l">
              <a:buFont typeface="Arial" panose="020B0604020202020204" pitchFamily="34" charset="0"/>
              <a:buChar char="•"/>
            </a:pPr>
            <a:r>
              <a:rPr lang="en-US" sz="1400" dirty="0">
                <a:solidFill>
                  <a:srgbClr val="000000"/>
                </a:solidFill>
              </a:rPr>
              <a:t>Configure the channel, ensuring there are no overlapping channels in use.</a:t>
            </a:r>
          </a:p>
          <a:p>
            <a:pPr marL="342900" indent="-342900" algn="l">
              <a:buFont typeface="Arial" panose="020B0604020202020204" pitchFamily="34" charset="0"/>
              <a:buChar char="•"/>
            </a:pPr>
            <a:r>
              <a:rPr lang="en-US" sz="1400" dirty="0">
                <a:solidFill>
                  <a:srgbClr val="000000"/>
                </a:solidFill>
              </a:rPr>
              <a:t>Configure the security mode, selecting from Open, WPA, WPA2 Personal, WPA2 Enterprise, etc..</a:t>
            </a:r>
          </a:p>
          <a:p>
            <a:pPr marL="342900" indent="-342900" algn="l">
              <a:buFont typeface="Arial" panose="020B0604020202020204" pitchFamily="34" charset="0"/>
              <a:buChar char="•"/>
            </a:pPr>
            <a:r>
              <a:rPr lang="en-US" sz="1400" dirty="0">
                <a:solidFill>
                  <a:srgbClr val="000000"/>
                </a:solidFill>
              </a:rPr>
              <a:t>Configure the passphrase, as required for the selected security mode.</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395451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Remote Site WLAN Configuration</a:t>
            </a:r>
            <a:br>
              <a:rPr lang="en-US" dirty="0"/>
            </a:br>
            <a:r>
              <a:rPr lang="en-US" sz="2400" dirty="0"/>
              <a:t>Configure a Wireless Mesh Network</a:t>
            </a:r>
          </a:p>
        </p:txBody>
      </p:sp>
      <p:sp>
        <p:nvSpPr>
          <p:cNvPr id="5" name="Content Placeholder 4">
            <a:extLst>
              <a:ext uri="{FF2B5EF4-FFF2-40B4-BE49-F238E27FC236}">
                <a16:creationId xmlns:a16="http://schemas.microsoft.com/office/drawing/2014/main" id="{F1DA98B9-49B3-4F7A-8317-33D71C191442}"/>
              </a:ext>
            </a:extLst>
          </p:cNvPr>
          <p:cNvSpPr>
            <a:spLocks noGrp="1"/>
          </p:cNvSpPr>
          <p:nvPr>
            <p:ph idx="1"/>
          </p:nvPr>
        </p:nvSpPr>
        <p:spPr>
          <a:xfrm>
            <a:off x="309616" y="726801"/>
            <a:ext cx="8595102" cy="3689897"/>
          </a:xfrm>
        </p:spPr>
        <p:txBody>
          <a:bodyPr/>
          <a:lstStyle/>
          <a:p>
            <a:pPr marL="0" indent="0" algn="l"/>
            <a:r>
              <a:rPr lang="en-US" sz="1600" dirty="0">
                <a:solidFill>
                  <a:srgbClr val="000000"/>
                </a:solidFill>
              </a:rPr>
              <a:t>In a small office or home network, one wireless router may suffice to provide wireless access to all the clients. </a:t>
            </a:r>
          </a:p>
        </p:txBody>
      </p:sp>
      <p:pic>
        <p:nvPicPr>
          <p:cNvPr id="6" name="Picture 5">
            <a:extLst>
              <a:ext uri="{FF2B5EF4-FFF2-40B4-BE49-F238E27FC236}">
                <a16:creationId xmlns:a16="http://schemas.microsoft.com/office/drawing/2014/main" id="{AA488784-D968-4FE0-BC60-C968332871F6}"/>
              </a:ext>
            </a:extLst>
          </p:cNvPr>
          <p:cNvPicPr>
            <a:picLocks noChangeAspect="1"/>
          </p:cNvPicPr>
          <p:nvPr/>
        </p:nvPicPr>
        <p:blipFill>
          <a:blip r:embed="rId3"/>
          <a:stretch>
            <a:fillRect/>
          </a:stretch>
        </p:blipFill>
        <p:spPr>
          <a:xfrm>
            <a:off x="4498499" y="1401450"/>
            <a:ext cx="4262384" cy="2345635"/>
          </a:xfrm>
          <a:prstGeom prst="rect">
            <a:avLst/>
          </a:prstGeom>
        </p:spPr>
      </p:pic>
      <p:sp>
        <p:nvSpPr>
          <p:cNvPr id="7" name="Content Placeholder 4">
            <a:extLst>
              <a:ext uri="{FF2B5EF4-FFF2-40B4-BE49-F238E27FC236}">
                <a16:creationId xmlns:a16="http://schemas.microsoft.com/office/drawing/2014/main" id="{A932577D-37DE-490A-84DC-9A106FA3BFDF}"/>
              </a:ext>
            </a:extLst>
          </p:cNvPr>
          <p:cNvSpPr txBox="1">
            <a:spLocks/>
          </p:cNvSpPr>
          <p:nvPr/>
        </p:nvSpPr>
        <p:spPr>
          <a:xfrm>
            <a:off x="309616" y="1261676"/>
            <a:ext cx="4045048" cy="368989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1400" dirty="0">
                <a:solidFill>
                  <a:srgbClr val="000000"/>
                </a:solidFill>
              </a:rPr>
              <a:t>If you want to extend the range beyond approximately 45 meters indoors and 90 meters outdoors, you create a wireless mesh. </a:t>
            </a:r>
          </a:p>
          <a:p>
            <a:pPr marL="342900" indent="-342900" algn="l">
              <a:buFont typeface="Arial" panose="020B0604020202020204" pitchFamily="34" charset="0"/>
              <a:buChar char="•"/>
            </a:pPr>
            <a:r>
              <a:rPr lang="en-CA" sz="1400" dirty="0">
                <a:solidFill>
                  <a:srgbClr val="000000"/>
                </a:solidFill>
              </a:rPr>
              <a:t>Create the mesh by adding access points with the same settings, except using different channels to prevent interference.</a:t>
            </a:r>
          </a:p>
          <a:p>
            <a:pPr marL="342900" indent="-342900" algn="l">
              <a:buFont typeface="Arial" panose="020B0604020202020204" pitchFamily="34" charset="0"/>
              <a:buChar char="•"/>
            </a:pPr>
            <a:r>
              <a:rPr lang="en-CA" sz="1400" dirty="0">
                <a:solidFill>
                  <a:srgbClr val="000000"/>
                </a:solidFill>
              </a:rPr>
              <a:t>Extending a WLAN in a small office or home has become increasingly easier. </a:t>
            </a:r>
          </a:p>
          <a:p>
            <a:pPr marL="342900" indent="-342900" algn="l">
              <a:buFont typeface="Arial" panose="020B0604020202020204" pitchFamily="34" charset="0"/>
              <a:buChar char="•"/>
            </a:pPr>
            <a:r>
              <a:rPr lang="en-CA" sz="1400" dirty="0">
                <a:solidFill>
                  <a:srgbClr val="000000"/>
                </a:solidFill>
              </a:rPr>
              <a:t>Manufacturers have made creating a wireless mesh network (WMN) simple through smartphone apps. </a:t>
            </a:r>
          </a:p>
        </p:txBody>
      </p:sp>
    </p:spTree>
    <p:extLst>
      <p:ext uri="{BB962C8B-B14F-4D97-AF65-F5344CB8AC3E}">
        <p14:creationId xmlns:p14="http://schemas.microsoft.com/office/powerpoint/2010/main" val="22085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7072</TotalTime>
  <Words>6533</Words>
  <Application>Microsoft Office PowerPoint</Application>
  <PresentationFormat>On-screen Show (16:9)</PresentationFormat>
  <Paragraphs>700</Paragraphs>
  <Slides>66</Slides>
  <Notes>66</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CiscoSans ExtraLight</vt:lpstr>
      <vt:lpstr>Wingdings</vt:lpstr>
      <vt:lpstr>Default Theme</vt:lpstr>
      <vt:lpstr>Module 13: WLAN Configuration</vt:lpstr>
      <vt:lpstr>Module Objectives</vt:lpstr>
      <vt:lpstr>13.1 Remote Site WLAN Configuration</vt:lpstr>
      <vt:lpstr>Remote Site WLAN Configuration Video – Configure a Wireless Network</vt:lpstr>
      <vt:lpstr>Remote Site WLAN Configuration The Wireless Router</vt:lpstr>
      <vt:lpstr>Remote Site WLAN Configuration Log in to the Wireless Router</vt:lpstr>
      <vt:lpstr>Remote Site WLAN Configuration Basic Network Setup</vt:lpstr>
      <vt:lpstr>Remote Site WLAN Configuration Basic Wireless Setup</vt:lpstr>
      <vt:lpstr>Remote Site WLAN Configuration Configure a Wireless Mesh Network</vt:lpstr>
      <vt:lpstr>Remote Site WLAN Configuration NAT for IPv4</vt:lpstr>
      <vt:lpstr>Remote Site WLAN Configuration Quality of Service</vt:lpstr>
      <vt:lpstr>Remote Site WLAN Configuration Port Forwarding</vt:lpstr>
      <vt:lpstr>Remote Site WLAN Configuration Packet Tracer – Configure a Wireless Network</vt:lpstr>
      <vt:lpstr>Remote Site WLAN Configuration Lab – Configure a Wireless Network</vt:lpstr>
      <vt:lpstr>13.2 Configure a Basic WLAN on the WLC</vt:lpstr>
      <vt:lpstr>Configure a Basic WLAN on the WLC Video – Configure a Basic WLAN on the WLC</vt:lpstr>
      <vt:lpstr>Configure a Basic WLAN on the WLC WLC Topology</vt:lpstr>
      <vt:lpstr>Configure a Basic WLAN on the WLC Log in to the WLC</vt:lpstr>
      <vt:lpstr>Configure a Basic WLAN on the WLC View AP Information</vt:lpstr>
      <vt:lpstr>Configure a Basic WLAN on the WLC Advanced Settings</vt:lpstr>
      <vt:lpstr>Configure a Basic WLAN on the WLC Configure a WLAN</vt:lpstr>
      <vt:lpstr>Configure a Basic WLAN on the WLC Configure a WLAN (Cont.)</vt:lpstr>
      <vt:lpstr>Configure a Basic WLAN on the WLC Configure a WLAN (Cont.)</vt:lpstr>
      <vt:lpstr>Configure a Basic WLAN on the WLC Configure a WLAN (Cont.)</vt:lpstr>
      <vt:lpstr>Configure a Basic WLAN on the WLC Configure a WLAN (Cont.)</vt:lpstr>
      <vt:lpstr>Configure a Basic WLAN on the WLC Configure a WLAN (Cont.)</vt:lpstr>
      <vt:lpstr>Configure a Basic WLAN on the WLC Packet Tracer – Configure a Basic WLAN on the WLC</vt:lpstr>
      <vt:lpstr>13.3 Configure a WPA2 Enterprise WLAN on the WLC</vt:lpstr>
      <vt:lpstr>Configure a WPA2 Enterprise WLAN on the WLC Video – Define an SNMP and RADIUS Server on the WLC</vt:lpstr>
      <vt:lpstr>Configure a WPA2 Enterprise WLAN on the WLC SNMP and RADIUS</vt:lpstr>
      <vt:lpstr>Configure a WPA2 Enterprise WLAN on the WLC Configure SNMP Server Information</vt:lpstr>
      <vt:lpstr>Configure a WPA2 Enterprise WLAN on the WLC Configure RADIUS Server Information</vt:lpstr>
      <vt:lpstr>Configure a WPA2 Enterprise WLAN on the WLC Configure RADIUS Server Information (Cont.)</vt:lpstr>
      <vt:lpstr>Configure a WPA2 Enterprise WLAN on the WLC Video – Configure a VLAN for a New WLAN</vt:lpstr>
      <vt:lpstr>Configure a WPA2 Enterprise WLAN on the WLC Topology with VLAN 5 Addressing</vt:lpstr>
      <vt:lpstr>Configure a WPA2 Enterprise WLAN on the WLC Configure a New Interface</vt:lpstr>
      <vt:lpstr>Configure a WPA2 Enterprise WLAN on the WLC Configure a New Interface (Cont.)</vt:lpstr>
      <vt:lpstr>Configure a WPA2 Enterprise WLAN on the WLC Configure a New Interface (Cont.)</vt:lpstr>
      <vt:lpstr>Configure a WPA2 Enterprise WLAN on the WLC Configure a New Interface (Cont.)</vt:lpstr>
      <vt:lpstr>Configure a WPA2 Enterprise WLAN on the WLC Configure a New Interface (Cont.)</vt:lpstr>
      <vt:lpstr>Configure a WPA2 Enterprise WLAN on the WLC Video – Configure a DHCP Scope</vt:lpstr>
      <vt:lpstr>Configure a WPA2 Enterprise WLAN on the WLC Configure a DHCP Scope</vt:lpstr>
      <vt:lpstr>Configure a WPA2 Enterprise WLAN on the WLC Configure a DHCP Scope (Cont.)</vt:lpstr>
      <vt:lpstr>Configure a WPA2 Enterprise WLAN on the WLC Configure a DHCP Scope (Cont.)</vt:lpstr>
      <vt:lpstr>Configure a WPA2 Enterprise WLAN on the WLC Configure a DHCP Scope (Cont.)</vt:lpstr>
      <vt:lpstr>Configure a WPA2 Enterprise WLAN on the WLC Video – Configure a WPA2 Enterprise WLAN</vt:lpstr>
      <vt:lpstr>Configure a WPA2 Enterprise WLAN on the WLC Configure a WPA2 Enterprise WLAN</vt:lpstr>
      <vt:lpstr>Configure a WPA2 Enterprise WLAN on the WLC Configure a WPA2 Enterprise WLAN (Cont.)</vt:lpstr>
      <vt:lpstr>Configure a WPA2 Enterprise WLAN on the WLC Configure a WPA2 Enterprise WLAN (Cont.)</vt:lpstr>
      <vt:lpstr>Configure a WPA2 Enterprise WLAN on the WLC Configure a WPA2 Enterprise WLAN (Cont.)</vt:lpstr>
      <vt:lpstr>Configure a WPA2 Enterprise WLAN on the WLC Packet Tracer – Configure a WPA2 Enterprise WLAN on the WLC</vt:lpstr>
      <vt:lpstr>13.4 Troubleshoot WLAN Issues</vt:lpstr>
      <vt:lpstr>Troubleshoot WLAN Issues Troubleshooting Approaches</vt:lpstr>
      <vt:lpstr>Troubleshoot WLAN Issues Troubleshooting Approaches (Cont.)</vt:lpstr>
      <vt:lpstr>Troubleshoot WLAN Issues Wireless Client Not Connecting</vt:lpstr>
      <vt:lpstr>Troubleshoot WLAN Issues Wireless Client Not Connecting (Cont.)</vt:lpstr>
      <vt:lpstr>Troubleshoot WLAN Issues Troubleshooting When the Network Is Slow</vt:lpstr>
      <vt:lpstr>Troubleshoot WLAN Issues Troubleshooting When the Network Is Slow (Cont.)</vt:lpstr>
      <vt:lpstr>Troubleshoot WLAN Issues Updating Firmware</vt:lpstr>
      <vt:lpstr>Troubleshoot WLAN Issues Packet Tracer – Troubleshoot WLAN Issues</vt:lpstr>
      <vt:lpstr>13.5 Module Practice and Summary</vt:lpstr>
      <vt:lpstr>Module Practice and Quiz Packet Tracer – WLAN Configuration</vt:lpstr>
      <vt:lpstr>Module Practice and Quiz What Did I Learn In This Module?</vt:lpstr>
      <vt:lpstr>Module Practice and Quiz What Did I Learn In This Module? (Cont.)</vt:lpstr>
      <vt:lpstr>Module 13: WLAN Configuration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John Mowry</cp:lastModifiedBy>
  <cp:revision>368</cp:revision>
  <dcterms:created xsi:type="dcterms:W3CDTF">2019-10-18T06:21:22Z</dcterms:created>
  <dcterms:modified xsi:type="dcterms:W3CDTF">2020-05-16T23:31:03Z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