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9"/>
  </p:notesMasterIdLst>
  <p:sldIdLst>
    <p:sldId id="876" r:id="rId2"/>
    <p:sldId id="860" r:id="rId3"/>
    <p:sldId id="759" r:id="rId4"/>
    <p:sldId id="1054" r:id="rId5"/>
    <p:sldId id="1090" r:id="rId6"/>
    <p:sldId id="1104" r:id="rId7"/>
    <p:sldId id="1103" r:id="rId8"/>
    <p:sldId id="1091" r:id="rId9"/>
    <p:sldId id="1092" r:id="rId10"/>
    <p:sldId id="1093" r:id="rId11"/>
    <p:sldId id="1094" r:id="rId12"/>
    <p:sldId id="1095" r:id="rId13"/>
    <p:sldId id="1096" r:id="rId14"/>
    <p:sldId id="1106" r:id="rId15"/>
    <p:sldId id="1056" r:id="rId16"/>
    <p:sldId id="1097" r:id="rId17"/>
    <p:sldId id="1107" r:id="rId18"/>
    <p:sldId id="1098" r:id="rId19"/>
    <p:sldId id="1099" r:id="rId20"/>
    <p:sldId id="1100" r:id="rId21"/>
    <p:sldId id="1101" r:id="rId22"/>
    <p:sldId id="1102" r:id="rId23"/>
    <p:sldId id="1105" r:id="rId24"/>
    <p:sldId id="957" r:id="rId25"/>
    <p:sldId id="958" r:id="rId26"/>
    <p:sldId id="874" r:id="rId27"/>
    <p:sldId id="291" r:id="rId28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6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14A0"/>
    <a:srgbClr val="0000CC"/>
    <a:srgbClr val="CC99FF"/>
    <a:srgbClr val="000000"/>
    <a:srgbClr val="0000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4" autoAdjust="0"/>
    <p:restoredTop sz="86438" autoAdjust="0"/>
  </p:normalViewPr>
  <p:slideViewPr>
    <p:cSldViewPr snapToGrid="0" showGuides="1">
      <p:cViewPr varScale="1">
        <p:scale>
          <a:sx n="131" d="100"/>
          <a:sy n="131" d="100"/>
        </p:scale>
        <p:origin x="1314" y="108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Cisco Networking Academy Program</a:t>
            </a:r>
          </a:p>
          <a:p>
            <a:r>
              <a:rPr lang="en-US" dirty="0"/>
              <a:t>Introduction to Networks v7.0 (ITN)</a:t>
            </a:r>
          </a:p>
          <a:p>
            <a:r>
              <a:rPr lang="en-US" dirty="0"/>
              <a:t>Module 5: Number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5.1.7 – Decimal to Binary Conversion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53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5.1.8 – Decimal to Binary Conversion Example</a:t>
            </a:r>
          </a:p>
          <a:p>
            <a:r>
              <a:rPr lang="en-US" dirty="0"/>
              <a:t>5.1.9 - Activity – Decimal to Binary Conversions</a:t>
            </a:r>
          </a:p>
          <a:p>
            <a:r>
              <a:rPr lang="en-US" dirty="0"/>
              <a:t>5.1.10 – Activity – Binary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94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5.1.11 – IPv4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98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5- Number Systems</a:t>
            </a:r>
          </a:p>
          <a:p>
            <a:r>
              <a:rPr lang="en-US" dirty="0"/>
              <a:t>5.2 - Hexadecimal Number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5.2 – Hexadecimal Number Systems</a:t>
            </a:r>
          </a:p>
          <a:p>
            <a:r>
              <a:rPr lang="en-US" dirty="0"/>
              <a:t>5.2.1– Hexadecimal and IPv6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36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5.2 – Hexadecimal Number Systems</a:t>
            </a:r>
          </a:p>
          <a:p>
            <a:r>
              <a:rPr lang="en-US" dirty="0"/>
              <a:t>5.2.1– Hexadecimal and IPv6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75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5.2 – Hexadecimal Number Systems</a:t>
            </a:r>
          </a:p>
          <a:p>
            <a:r>
              <a:rPr lang="en-US" dirty="0"/>
              <a:t>5.2.2 – Video – Converting Between Hexadecimal and Decimal Numbering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3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5.2 – Hexadecimal Number Systems</a:t>
            </a:r>
          </a:p>
          <a:p>
            <a:r>
              <a:rPr lang="en-US" dirty="0"/>
              <a:t>5.2.3 – </a:t>
            </a:r>
            <a:r>
              <a:rPr lang="en-US" sz="1200" dirty="0"/>
              <a:t>Decimal to Hexadecimal Conversions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79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5.2 – Hexadecimal Number Systems</a:t>
            </a:r>
          </a:p>
          <a:p>
            <a:r>
              <a:rPr lang="en-US" dirty="0"/>
              <a:t>5.2.4 - </a:t>
            </a:r>
            <a:r>
              <a:rPr lang="en-US" sz="1200" dirty="0"/>
              <a:t>Hexadecimal to Decimal Conversions</a:t>
            </a:r>
          </a:p>
          <a:p>
            <a:r>
              <a:rPr lang="en-US" sz="1200" dirty="0"/>
              <a:t>5.2.5 – Check Your Understanding – Hexadecimal Number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15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50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>
                <a:solidFill>
                  <a:prstClr val="black"/>
                </a:solidFill>
              </a:rPr>
              <a:pPr algn="r"/>
              <a:t>2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GB" dirty="0"/>
              <a:t>5.0- Introduction</a:t>
            </a:r>
          </a:p>
          <a:p>
            <a:pPr>
              <a:buFontTx/>
              <a:buNone/>
            </a:pPr>
            <a:r>
              <a:rPr lang="en-GB" dirty="0"/>
              <a:t>5.0.2 – What will I learn in this module?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5 - Number Systems</a:t>
            </a:r>
          </a:p>
          <a:p>
            <a:pPr>
              <a:buFontTx/>
              <a:buNone/>
            </a:pPr>
            <a:r>
              <a:rPr lang="en-US" dirty="0"/>
              <a:t>5.3 Module Practice and Quiz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25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5.3 - Module Practice and Quiz</a:t>
            </a:r>
          </a:p>
          <a:p>
            <a:r>
              <a:rPr lang="en-US" dirty="0"/>
              <a:t>5.3.1 – What Did I Learn In This Module?</a:t>
            </a:r>
          </a:p>
          <a:p>
            <a:r>
              <a:rPr lang="en-US" sz="1200" dirty="0"/>
              <a:t>5.3.2 – Module Quiz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26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5 -Number Systems</a:t>
            </a:r>
          </a:p>
          <a:p>
            <a:r>
              <a:rPr lang="en-US" dirty="0"/>
              <a:t>5.1 Binary Number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5.1.1 – Binary and IPv4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5.1.2 – Video – Convert Between Binary and Decimal Numbering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42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92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5.1.3 – Binary Positional 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81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5.1.3 – Binary Positional Notation</a:t>
            </a:r>
          </a:p>
          <a:p>
            <a:r>
              <a:rPr lang="en-US" dirty="0"/>
              <a:t>5.1.4 – Check Your Understanding – Binary Number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78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5.1.5  - Convert Binary to Decimal</a:t>
            </a:r>
          </a:p>
          <a:p>
            <a:r>
              <a:rPr lang="en-US" dirty="0"/>
              <a:t>5.1.6 – Activity – Binary to Decimal Conversions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7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5: Number Systems</a:t>
            </a: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8DD39E36-01CA-477F-AEAE-748C42C8B4E2}"/>
              </a:ext>
            </a:extLst>
          </p:cNvPr>
          <p:cNvSpPr txBox="1">
            <a:spLocks/>
          </p:cNvSpPr>
          <p:nvPr/>
        </p:nvSpPr>
        <p:spPr>
          <a:xfrm>
            <a:off x="469497" y="3646043"/>
            <a:ext cx="2368954" cy="902174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1200" b="0" i="0" kern="1200">
                <a:solidFill>
                  <a:schemeClr val="accent5"/>
                </a:solidFill>
                <a:latin typeface="+mn-lt"/>
                <a:ea typeface="ＭＳ Ｐゴシック" charset="0"/>
                <a:cs typeface="CiscoSans"/>
              </a:defRPr>
            </a:lvl1pPr>
            <a:lvl2pPr marL="342856" indent="0" algn="ctr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2pPr>
            <a:lvl3pPr marL="685720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3pPr>
            <a:lvl4pPr marL="1028579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4pPr>
            <a:lvl5pPr marL="1371441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5pPr>
            <a:lvl6pPr marL="1714297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sz="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161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sz="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020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882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900"/>
            <a:ext cx="8345488" cy="642000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Convert Binary to Decimal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3637D-1648-514C-8643-E324E7FBCF34}"/>
              </a:ext>
            </a:extLst>
          </p:cNvPr>
          <p:cNvSpPr txBox="1"/>
          <p:nvPr/>
        </p:nvSpPr>
        <p:spPr>
          <a:xfrm>
            <a:off x="457201" y="609847"/>
            <a:ext cx="5079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Convert 11000000.10101000.00001011.00001010 to decimal.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AF9CA21-1491-D046-A16A-EF95E9FFD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75451"/>
              </p:ext>
            </p:extLst>
          </p:nvPr>
        </p:nvGraphicFramePr>
        <p:xfrm>
          <a:off x="457201" y="870063"/>
          <a:ext cx="5220587" cy="37125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0437">
                  <a:extLst>
                    <a:ext uri="{9D8B030D-6E8A-4147-A177-3AD203B41FA5}">
                      <a16:colId xmlns:a16="http://schemas.microsoft.com/office/drawing/2014/main" val="3837822917"/>
                    </a:ext>
                  </a:extLst>
                </a:gridCol>
                <a:gridCol w="530842">
                  <a:extLst>
                    <a:ext uri="{9D8B030D-6E8A-4147-A177-3AD203B41FA5}">
                      <a16:colId xmlns:a16="http://schemas.microsoft.com/office/drawing/2014/main" val="2257126818"/>
                    </a:ext>
                  </a:extLst>
                </a:gridCol>
                <a:gridCol w="443978">
                  <a:extLst>
                    <a:ext uri="{9D8B030D-6E8A-4147-A177-3AD203B41FA5}">
                      <a16:colId xmlns:a16="http://schemas.microsoft.com/office/drawing/2014/main" val="733968975"/>
                    </a:ext>
                  </a:extLst>
                </a:gridCol>
                <a:gridCol w="453629">
                  <a:extLst>
                    <a:ext uri="{9D8B030D-6E8A-4147-A177-3AD203B41FA5}">
                      <a16:colId xmlns:a16="http://schemas.microsoft.com/office/drawing/2014/main" val="2184405947"/>
                    </a:ext>
                  </a:extLst>
                </a:gridCol>
                <a:gridCol w="434325">
                  <a:extLst>
                    <a:ext uri="{9D8B030D-6E8A-4147-A177-3AD203B41FA5}">
                      <a16:colId xmlns:a16="http://schemas.microsoft.com/office/drawing/2014/main" val="2878814134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326059745"/>
                    </a:ext>
                  </a:extLst>
                </a:gridCol>
                <a:gridCol w="415022">
                  <a:extLst>
                    <a:ext uri="{9D8B030D-6E8A-4147-A177-3AD203B41FA5}">
                      <a16:colId xmlns:a16="http://schemas.microsoft.com/office/drawing/2014/main" val="1053828557"/>
                    </a:ext>
                  </a:extLst>
                </a:gridCol>
                <a:gridCol w="434326">
                  <a:extLst>
                    <a:ext uri="{9D8B030D-6E8A-4147-A177-3AD203B41FA5}">
                      <a16:colId xmlns:a16="http://schemas.microsoft.com/office/drawing/2014/main" val="830387269"/>
                    </a:ext>
                  </a:extLst>
                </a:gridCol>
                <a:gridCol w="443978">
                  <a:extLst>
                    <a:ext uri="{9D8B030D-6E8A-4147-A177-3AD203B41FA5}">
                      <a16:colId xmlns:a16="http://schemas.microsoft.com/office/drawing/2014/main" val="3034883102"/>
                    </a:ext>
                  </a:extLst>
                </a:gridCol>
              </a:tblGrid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Positional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18847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b="1" dirty="0"/>
                        <a:t>Binary Number (11000000)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94335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54151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14726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b="1" dirty="0"/>
                        <a:t>Binary Number (10101000)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92349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65177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785248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b="1" dirty="0"/>
                        <a:t>Binary Number (00001011)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484521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687189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895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b="1" dirty="0"/>
                        <a:t>Binary Number (00001010)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818952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708464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732414"/>
                  </a:ext>
                </a:extLst>
              </a:tr>
            </a:tbl>
          </a:graphicData>
        </a:graphic>
      </p:graphicFrame>
      <p:sp>
        <p:nvSpPr>
          <p:cNvPr id="10" name="Striped Right Arrow 9">
            <a:extLst>
              <a:ext uri="{FF2B5EF4-FFF2-40B4-BE49-F238E27FC236}">
                <a16:creationId xmlns:a16="http://schemas.microsoft.com/office/drawing/2014/main" id="{D49ED2DC-1A84-EF4D-A815-27AB78E5A890}"/>
              </a:ext>
            </a:extLst>
          </p:cNvPr>
          <p:cNvSpPr/>
          <p:nvPr/>
        </p:nvSpPr>
        <p:spPr>
          <a:xfrm>
            <a:off x="5760005" y="1774309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F44BE1-E74E-B943-ACAF-701CDE5A5AB1}"/>
              </a:ext>
            </a:extLst>
          </p:cNvPr>
          <p:cNvSpPr txBox="1"/>
          <p:nvPr/>
        </p:nvSpPr>
        <p:spPr>
          <a:xfrm>
            <a:off x="6141049" y="166846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192</a:t>
            </a:r>
          </a:p>
        </p:txBody>
      </p:sp>
      <p:sp>
        <p:nvSpPr>
          <p:cNvPr id="11" name="Striped Right Arrow 10">
            <a:extLst>
              <a:ext uri="{FF2B5EF4-FFF2-40B4-BE49-F238E27FC236}">
                <a16:creationId xmlns:a16="http://schemas.microsoft.com/office/drawing/2014/main" id="{E2DD788D-C7C9-8F41-9780-6C918558245C}"/>
              </a:ext>
            </a:extLst>
          </p:cNvPr>
          <p:cNvSpPr/>
          <p:nvPr/>
        </p:nvSpPr>
        <p:spPr>
          <a:xfrm>
            <a:off x="5760005" y="2630210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DAB09D-5C2D-3F4E-8845-7623CD741BA3}"/>
              </a:ext>
            </a:extLst>
          </p:cNvPr>
          <p:cNvSpPr txBox="1"/>
          <p:nvPr/>
        </p:nvSpPr>
        <p:spPr>
          <a:xfrm>
            <a:off x="6141049" y="2562677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168</a:t>
            </a:r>
          </a:p>
        </p:txBody>
      </p:sp>
      <p:sp>
        <p:nvSpPr>
          <p:cNvPr id="12" name="Striped Right Arrow 11">
            <a:extLst>
              <a:ext uri="{FF2B5EF4-FFF2-40B4-BE49-F238E27FC236}">
                <a16:creationId xmlns:a16="http://schemas.microsoft.com/office/drawing/2014/main" id="{141871DF-706B-6245-89ED-0FF3A3547950}"/>
              </a:ext>
            </a:extLst>
          </p:cNvPr>
          <p:cNvSpPr/>
          <p:nvPr/>
        </p:nvSpPr>
        <p:spPr>
          <a:xfrm>
            <a:off x="5760005" y="3453770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7ACE9-16B2-3749-863C-F4F3A589F177}"/>
              </a:ext>
            </a:extLst>
          </p:cNvPr>
          <p:cNvSpPr txBox="1"/>
          <p:nvPr/>
        </p:nvSpPr>
        <p:spPr>
          <a:xfrm>
            <a:off x="6141049" y="3380628"/>
            <a:ext cx="397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11</a:t>
            </a:r>
          </a:p>
        </p:txBody>
      </p:sp>
      <p:sp>
        <p:nvSpPr>
          <p:cNvPr id="13" name="Striped Right Arrow 12">
            <a:extLst>
              <a:ext uri="{FF2B5EF4-FFF2-40B4-BE49-F238E27FC236}">
                <a16:creationId xmlns:a16="http://schemas.microsoft.com/office/drawing/2014/main" id="{0C9E7D89-0647-014E-B2C5-64798F2B969B}"/>
              </a:ext>
            </a:extLst>
          </p:cNvPr>
          <p:cNvSpPr/>
          <p:nvPr/>
        </p:nvSpPr>
        <p:spPr>
          <a:xfrm>
            <a:off x="5760005" y="4277330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657E43-4134-CF48-A3F5-8683E2255920}"/>
              </a:ext>
            </a:extLst>
          </p:cNvPr>
          <p:cNvSpPr txBox="1"/>
          <p:nvPr/>
        </p:nvSpPr>
        <p:spPr>
          <a:xfrm>
            <a:off x="6176476" y="42152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CEEC7A-5727-4044-985E-A3720E5F431A}"/>
              </a:ext>
            </a:extLst>
          </p:cNvPr>
          <p:cNvSpPr txBox="1"/>
          <p:nvPr/>
        </p:nvSpPr>
        <p:spPr>
          <a:xfrm>
            <a:off x="7048199" y="2901231"/>
            <a:ext cx="1480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192.168.11.10</a:t>
            </a:r>
          </a:p>
        </p:txBody>
      </p:sp>
    </p:spTree>
    <p:extLst>
      <p:ext uri="{BB962C8B-B14F-4D97-AF65-F5344CB8AC3E}">
        <p14:creationId xmlns:p14="http://schemas.microsoft.com/office/powerpoint/2010/main" val="41304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Decimal to Binary Conversion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9901-EBC7-0747-A1C2-F937CA26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85" y="753957"/>
            <a:ext cx="8169608" cy="613657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The binary positional value table is useful in converting a dotted decimal IPv4 address to binary.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D84704-3B8B-8A4B-8934-63877DA7F66D}"/>
              </a:ext>
            </a:extLst>
          </p:cNvPr>
          <p:cNvSpPr txBox="1"/>
          <p:nvPr/>
        </p:nvSpPr>
        <p:spPr>
          <a:xfrm>
            <a:off x="499729" y="1453629"/>
            <a:ext cx="383120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186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Start in the 128 position (the most significant bit). Is the decimal number of the octet (n) equal to or greater than 128?</a:t>
            </a:r>
          </a:p>
          <a:p>
            <a:pPr marL="43186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If no, record a binary 0 in the 128 positional value and move to the 64 positional value.</a:t>
            </a:r>
          </a:p>
          <a:p>
            <a:pPr marL="43186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If yes, record a binary 1 in the 128 positional value, subtract 128 from the decimal number, and move to the 64 positional value.</a:t>
            </a:r>
          </a:p>
          <a:p>
            <a:pPr marL="43186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Repeat these steps through the 1 positional value.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B9CF60-26BD-2A4F-84D1-1606E7654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930" y="1383647"/>
            <a:ext cx="4680513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Decimal to Binary Conversion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E0F311-4D33-514A-9143-27C3742AE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1" y="786907"/>
            <a:ext cx="8280057" cy="44835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Convert decimal 168 to binary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FBDCB-1E6D-BB46-BF05-F3AEE9F9019F}"/>
              </a:ext>
            </a:extLst>
          </p:cNvPr>
          <p:cNvSpPr txBox="1"/>
          <p:nvPr/>
        </p:nvSpPr>
        <p:spPr>
          <a:xfrm>
            <a:off x="1720182" y="1235260"/>
            <a:ext cx="513429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Is 168 &gt; 128?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0000"/>
                </a:solidFill>
              </a:rPr>
              <a:t>Yes, enter 1 in 128 position and subtract 128 (168-128=40)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Is 40 &gt; 64?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0000"/>
                </a:solidFill>
              </a:rPr>
              <a:t>No, enter 0 in 64 position and move on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Is 40 &gt; 32?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0000"/>
                </a:solidFill>
              </a:rPr>
              <a:t>Yes, enter 1 in 32 position and subtract 32 (40-32=8)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Is 8 &gt; 16?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0000"/>
                </a:solidFill>
              </a:rPr>
              <a:t>No, enter 0 in 16 position and move on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Is 8 &gt; 8?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0000"/>
                </a:solidFill>
              </a:rPr>
              <a:t>Equal. Enter 1 in 8 position and subtract 8 (8-8=0)</a:t>
            </a:r>
          </a:p>
          <a:p>
            <a:r>
              <a:rPr lang="en-US" sz="1400" dirty="0">
                <a:solidFill>
                  <a:srgbClr val="000000"/>
                </a:solidFill>
              </a:rPr>
              <a:t>No values left. Enter 0 in remaining binary positions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E0BC4F-4A15-D942-ABB8-2C9AD7326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376779"/>
              </p:ext>
            </p:extLst>
          </p:nvPr>
        </p:nvGraphicFramePr>
        <p:xfrm>
          <a:off x="1524000" y="3720643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7453066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7926051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257969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395935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2465465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835414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9886381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99469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02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4620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F774CF2-89D3-0F49-8952-FA53BF5E2107}"/>
              </a:ext>
            </a:extLst>
          </p:cNvPr>
          <p:cNvSpPr txBox="1"/>
          <p:nvPr/>
        </p:nvSpPr>
        <p:spPr>
          <a:xfrm>
            <a:off x="2741421" y="4462323"/>
            <a:ext cx="3746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Decimal 168 is written as 10101000 in binary</a:t>
            </a:r>
          </a:p>
        </p:txBody>
      </p:sp>
    </p:spTree>
    <p:extLst>
      <p:ext uri="{BB962C8B-B14F-4D97-AF65-F5344CB8AC3E}">
        <p14:creationId xmlns:p14="http://schemas.microsoft.com/office/powerpoint/2010/main" val="15808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IPv4 Addresses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6F18A1-5638-1542-BEEF-C029A4518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61238"/>
            <a:ext cx="8280057" cy="10691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Routers and computers only understand binary, while humans work in decimal. It is important for you to gain a thorough understanding of these two numbering systems and how they are used in networking.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D8357-5E16-E046-963D-9D92DCC36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68" y="2027902"/>
            <a:ext cx="7803263" cy="19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171AC9-6179-4D14-A44C-0CFC727FF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035" y="911470"/>
            <a:ext cx="4358418" cy="1736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586C76-4B08-4013-B547-E8BC7312E0F3}"/>
              </a:ext>
            </a:extLst>
          </p:cNvPr>
          <p:cNvSpPr txBox="1"/>
          <p:nvPr/>
        </p:nvSpPr>
        <p:spPr>
          <a:xfrm>
            <a:off x="2395763" y="397130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Excel to convert Binary to Decimal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F89D9-17C9-479D-9EE3-B3483F9A84BE}"/>
              </a:ext>
            </a:extLst>
          </p:cNvPr>
          <p:cNvSpPr txBox="1"/>
          <p:nvPr/>
        </p:nvSpPr>
        <p:spPr>
          <a:xfrm>
            <a:off x="390455" y="2993492"/>
            <a:ext cx="812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 I2 Formula: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</a:rPr>
              <a:t>A2</a:t>
            </a:r>
            <a:r>
              <a:rPr lang="en-US" dirty="0"/>
              <a:t>*128+</a:t>
            </a:r>
            <a:r>
              <a:rPr lang="en-US" dirty="0">
                <a:solidFill>
                  <a:srgbClr val="00B0F0"/>
                </a:solidFill>
              </a:rPr>
              <a:t>B2</a:t>
            </a:r>
            <a:r>
              <a:rPr lang="en-US" dirty="0"/>
              <a:t>*64+</a:t>
            </a:r>
            <a:r>
              <a:rPr lang="en-US" dirty="0">
                <a:solidFill>
                  <a:srgbClr val="00B050"/>
                </a:solidFill>
              </a:rPr>
              <a:t>C2</a:t>
            </a:r>
            <a:r>
              <a:rPr lang="en-US" dirty="0"/>
              <a:t>*32+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dirty="0"/>
              <a:t>*16+</a:t>
            </a:r>
            <a:r>
              <a:rPr lang="en-US" dirty="0">
                <a:solidFill>
                  <a:srgbClr val="0000CC"/>
                </a:solidFill>
              </a:rPr>
              <a:t>E2*</a:t>
            </a:r>
            <a:r>
              <a:rPr lang="en-US" dirty="0"/>
              <a:t>8+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F2</a:t>
            </a:r>
            <a:r>
              <a:rPr lang="en-US" dirty="0"/>
              <a:t>*4+</a:t>
            </a:r>
            <a:r>
              <a:rPr lang="en-US" dirty="0">
                <a:solidFill>
                  <a:srgbClr val="C00000"/>
                </a:solidFill>
              </a:rPr>
              <a:t>G2</a:t>
            </a:r>
            <a:r>
              <a:rPr lang="en-US" dirty="0"/>
              <a:t>*2+</a:t>
            </a:r>
            <a:r>
              <a:rPr lang="en-US" dirty="0">
                <a:solidFill>
                  <a:srgbClr val="3914A0"/>
                </a:solidFill>
              </a:rPr>
              <a:t>H2</a:t>
            </a:r>
            <a:r>
              <a:rPr lang="en-US" dirty="0"/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22857-FF49-4C3C-A70E-DE429AABBD47}"/>
              </a:ext>
            </a:extLst>
          </p:cNvPr>
          <p:cNvSpPr txBox="1"/>
          <p:nvPr/>
        </p:nvSpPr>
        <p:spPr>
          <a:xfrm>
            <a:off x="390455" y="3409533"/>
            <a:ext cx="832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insert value of I2 into a sentence: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=</a:t>
            </a:r>
            <a:r>
              <a:rPr lang="en-US" dirty="0"/>
              <a:t>“</a:t>
            </a:r>
            <a:r>
              <a:rPr lang="en-US" dirty="0">
                <a:solidFill>
                  <a:srgbClr val="7030A0"/>
                </a:solidFill>
              </a:rPr>
              <a:t>The Network Address is: 192.168.5.</a:t>
            </a:r>
            <a:r>
              <a:rPr lang="en-US" dirty="0"/>
              <a:t>”&amp;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I2</a:t>
            </a:r>
            <a:r>
              <a:rPr lang="en-US" dirty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5.2 Hexadecimal Number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Hexadecimal Number System</a:t>
            </a:r>
            <a:br>
              <a:rPr lang="en-US" dirty="0"/>
            </a:br>
            <a:r>
              <a:rPr lang="en-US" sz="2400" dirty="0"/>
              <a:t>Hexadecimal and IPv6 Addresses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2D937-4573-8C4B-B077-4E01156C5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3" y="763736"/>
            <a:ext cx="3331794" cy="365799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To understand IPv6 addresses, you must be able to convert hexadecimal to decimal and vice versa.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Hexadecimal is a base sixteen numbering system, using the digits 0 through 9 and letters A to F.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It is easier to express a value as a single hexadecimal digit than as four binary bit.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Hexadecimal is used to represent IPv6 addresses and MAC addresses.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43AE3-D03A-144A-9406-49FB46A73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337" y="763736"/>
            <a:ext cx="46990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E4CC7D3-A3B1-4130-8BCD-7D3F7751E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669812"/>
              </p:ext>
            </p:extLst>
          </p:nvPr>
        </p:nvGraphicFramePr>
        <p:xfrm>
          <a:off x="1274763" y="852488"/>
          <a:ext cx="3935412" cy="356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3947254" imgH="3558485" progId="Excel.Sheet.12">
                  <p:embed/>
                </p:oleObj>
              </mc:Choice>
              <mc:Fallback>
                <p:oleObj name="Worksheet" r:id="rId3" imgW="3947254" imgH="35584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4763" y="852488"/>
                        <a:ext cx="3935412" cy="356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D5C14D7-9DA3-4FEF-B72C-5BC9CC0E32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20404"/>
              </p:ext>
            </p:extLst>
          </p:nvPr>
        </p:nvGraphicFramePr>
        <p:xfrm>
          <a:off x="5402782" y="847086"/>
          <a:ext cx="2528887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5" imgW="2537387" imgH="3314553" progId="Excel.Sheet.12">
                  <p:embed/>
                </p:oleObj>
              </mc:Choice>
              <mc:Fallback>
                <p:oleObj name="Worksheet" r:id="rId5" imgW="2537387" imgH="3314553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E4CC7D3-A3B1-4130-8BCD-7D3F7751E0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02782" y="847086"/>
                        <a:ext cx="2528887" cy="331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2B06F25-1682-4EDF-82F1-0B6D88080B23}"/>
              </a:ext>
            </a:extLst>
          </p:cNvPr>
          <p:cNvSpPr txBox="1"/>
          <p:nvPr/>
        </p:nvSpPr>
        <p:spPr>
          <a:xfrm>
            <a:off x="3026072" y="302607"/>
            <a:ext cx="364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Creating an Hexadecimal Chart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BD7FB9-9E63-4885-9EB3-4A60173EF018}"/>
              </a:ext>
            </a:extLst>
          </p:cNvPr>
          <p:cNvCxnSpPr/>
          <p:nvPr/>
        </p:nvCxnSpPr>
        <p:spPr>
          <a:xfrm flipH="1">
            <a:off x="1493301" y="1161091"/>
            <a:ext cx="322342" cy="486803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CA21A2-5D00-4B1B-923A-759001E9EAFB}"/>
              </a:ext>
            </a:extLst>
          </p:cNvPr>
          <p:cNvCxnSpPr>
            <a:cxnSpLocks/>
          </p:cNvCxnSpPr>
          <p:nvPr/>
        </p:nvCxnSpPr>
        <p:spPr>
          <a:xfrm flipH="1">
            <a:off x="2358363" y="1161090"/>
            <a:ext cx="191870" cy="26642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045CEE-0655-482E-AF3B-16B4D4C98210}"/>
              </a:ext>
            </a:extLst>
          </p:cNvPr>
          <p:cNvCxnSpPr>
            <a:cxnSpLocks/>
          </p:cNvCxnSpPr>
          <p:nvPr/>
        </p:nvCxnSpPr>
        <p:spPr>
          <a:xfrm flipH="1">
            <a:off x="3128037" y="1161090"/>
            <a:ext cx="172800" cy="194064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A24DEF-3BDE-4DE3-AF5C-7A4A395D23C6}"/>
              </a:ext>
            </a:extLst>
          </p:cNvPr>
          <p:cNvCxnSpPr>
            <a:cxnSpLocks/>
          </p:cNvCxnSpPr>
          <p:nvPr/>
        </p:nvCxnSpPr>
        <p:spPr>
          <a:xfrm flipH="1">
            <a:off x="3878641" y="1161090"/>
            <a:ext cx="156786" cy="157883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D33E62B-ED07-484E-8376-1187BCE3A7CC}"/>
              </a:ext>
            </a:extLst>
          </p:cNvPr>
          <p:cNvSpPr txBox="1"/>
          <p:nvPr/>
        </p:nvSpPr>
        <p:spPr>
          <a:xfrm>
            <a:off x="1098596" y="487273"/>
            <a:ext cx="1741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Start Here at the MSD!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989D37-5336-4D6C-AEF2-D83292A8D72A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1969187" y="764272"/>
            <a:ext cx="0" cy="27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9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Hexadecimal Number System</a:t>
            </a:r>
            <a:br>
              <a:rPr lang="en-US" dirty="0"/>
            </a:br>
            <a:r>
              <a:rPr lang="en-US" sz="2400" dirty="0"/>
              <a:t>Hexadecimal and IPv6 Addresses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2D937-4573-8C4B-B077-4E01156C5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3" y="763736"/>
            <a:ext cx="3331794" cy="365799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IPv6 addresses are 128 bits in length. Every 4 bits is represented by a single hexadecimal digit. That makes the IPv6 address a total of 32 hexadecimal values.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figure shows the preferred method of writing out an IPv6 address, with each X representing four hexadecimal values.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Each four hexadecimal character group is referred to as a </a:t>
            </a:r>
            <a:r>
              <a:rPr lang="en-US" sz="1600" dirty="0" err="1">
                <a:solidFill>
                  <a:srgbClr val="000000"/>
                </a:solidFill>
              </a:rPr>
              <a:t>hextet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C18F6-5C91-FD4A-8ADF-670AFB37C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422" y="949381"/>
            <a:ext cx="4859344" cy="32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Hexadecimal Number System</a:t>
            </a:r>
            <a:br>
              <a:rPr lang="en-US" dirty="0"/>
            </a:br>
            <a:r>
              <a:rPr lang="en-US" sz="2400" dirty="0"/>
              <a:t>Video – Converting Between Hexadecimal and Decimal Numbering Systems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83787F-4E15-4F85-A3D6-7443E22566A5}"/>
              </a:ext>
            </a:extLst>
          </p:cNvPr>
          <p:cNvSpPr/>
          <p:nvPr/>
        </p:nvSpPr>
        <p:spPr>
          <a:xfrm>
            <a:off x="182390" y="1094422"/>
            <a:ext cx="8163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dirty="0"/>
              <a:t>This video will cover the following:</a:t>
            </a:r>
          </a:p>
          <a:p>
            <a:pPr marL="57150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Characteristics of the Hexadecimal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 from Hexadecimal to Decimal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 from Decimal to Hexadecimal</a:t>
            </a:r>
          </a:p>
        </p:txBody>
      </p:sp>
    </p:spTree>
    <p:extLst>
      <p:ext uri="{BB962C8B-B14F-4D97-AF65-F5344CB8AC3E}">
        <p14:creationId xmlns:p14="http://schemas.microsoft.com/office/powerpoint/2010/main" val="351970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Module Objectives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1BC18D5F-2DAE-4928-9876-7F81DBAC95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4462" y="798944"/>
            <a:ext cx="88534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Title: </a:t>
            </a:r>
            <a:r>
              <a:rPr lang="en-US" altLang="en-US" sz="1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Number Systems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Objective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Calculate numbers between decimal, binary, and hexadecimal systems.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A1CF45F-6FFF-4E7B-A283-AF4D9C8D6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683985"/>
              </p:ext>
            </p:extLst>
          </p:nvPr>
        </p:nvGraphicFramePr>
        <p:xfrm>
          <a:off x="1080754" y="2050715"/>
          <a:ext cx="6980904" cy="1042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0452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3490452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163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Title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Objective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Binary Number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Calculate numbers between decimal and binary systems.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Hexadecimal Number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Calculate numbers between decimal and hexadecimal systems.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Hexadecimal Number System</a:t>
            </a:r>
            <a:br>
              <a:rPr lang="en-US" dirty="0"/>
            </a:br>
            <a:r>
              <a:rPr lang="en-US" sz="2400" dirty="0"/>
              <a:t>Decimal to Hexadecimal Conversions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BDE01-7B44-5940-8AE9-3A778D31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50605"/>
            <a:ext cx="8280057" cy="3571129"/>
          </a:xfrm>
        </p:spPr>
        <p:txBody>
          <a:bodyPr/>
          <a:lstStyle/>
          <a:p>
            <a:pPr algn="l"/>
            <a:r>
              <a:rPr lang="en-US" sz="1600" dirty="0">
                <a:solidFill>
                  <a:srgbClr val="000000"/>
                </a:solidFill>
              </a:rPr>
              <a:t>Follow the steps listed to convert decimal numbers to hexadecimal values: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Convert the decimal number to 8-bit binary strings.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Divide the binary strings in groups of four starting from the rightmost position.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Convert each four binary numbers into their equivalent hexadecimal digit.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</a:rPr>
              <a:t>For example, 168 converted into hex using the three-step process.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168 in binary is 10101000.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10101000 in two groups of four binary digits is 1010 and 1000.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1010 is hex A and 1000 is hex 8, so 168 is A8 in hexadecimal.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9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Hexadecimal Number System</a:t>
            </a:r>
            <a:br>
              <a:rPr lang="en-US" dirty="0"/>
            </a:br>
            <a:r>
              <a:rPr lang="en-US" sz="2400" dirty="0"/>
              <a:t>Hexadecimal to Decimal Conversions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BDE01-7B44-5940-8AE9-3A778D31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50605"/>
            <a:ext cx="8280057" cy="3571129"/>
          </a:xfrm>
        </p:spPr>
        <p:txBody>
          <a:bodyPr/>
          <a:lstStyle/>
          <a:p>
            <a:pPr algn="l"/>
            <a:r>
              <a:rPr lang="en-US" sz="1600" dirty="0">
                <a:solidFill>
                  <a:srgbClr val="000000"/>
                </a:solidFill>
              </a:rPr>
              <a:t>Follow the steps listed to convert hexadecimal numbers to decimal values: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Convert the hexadecimal number to 4-bit binary strings.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Create 8-bit binary grouping starting from the rightmost position.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Convert each 8-bit binary grouping into their equivalent decimal digit.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</a:rPr>
              <a:t>For example, D2 converted into decimal using the three-step process: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D2 in 4-bit binary strings is 1101 and 0010.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1101 and 0010 is 11010010 in an 8-bit grouping.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11010010 in binary is equivalent to 210 in decimal, so D2 is 210 is decimal</a:t>
            </a:r>
          </a:p>
        </p:txBody>
      </p:sp>
    </p:spTree>
    <p:extLst>
      <p:ext uri="{BB962C8B-B14F-4D97-AF65-F5344CB8AC3E}">
        <p14:creationId xmlns:p14="http://schemas.microsoft.com/office/powerpoint/2010/main" val="283656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4A5E11-648A-45BB-B41A-5EC6FF88F6CB}"/>
              </a:ext>
            </a:extLst>
          </p:cNvPr>
          <p:cNvSpPr txBox="1"/>
          <p:nvPr/>
        </p:nvSpPr>
        <p:spPr>
          <a:xfrm>
            <a:off x="402379" y="486803"/>
            <a:ext cx="219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10</a:t>
            </a:r>
            <a:r>
              <a:rPr lang="en-US" baseline="30000" dirty="0"/>
              <a:t>3  </a:t>
            </a:r>
            <a:r>
              <a:rPr lang="en-US" dirty="0"/>
              <a:t> 10</a:t>
            </a:r>
            <a:r>
              <a:rPr lang="en-US" baseline="30000" dirty="0"/>
              <a:t>2  </a:t>
            </a:r>
            <a:r>
              <a:rPr lang="en-US" dirty="0"/>
              <a:t> 10</a:t>
            </a:r>
            <a:r>
              <a:rPr lang="en-US" baseline="30000" dirty="0"/>
              <a:t>1</a:t>
            </a:r>
            <a:r>
              <a:rPr lang="en-US" dirty="0"/>
              <a:t> 10</a:t>
            </a:r>
            <a:r>
              <a:rPr lang="en-US" baseline="30000" dirty="0"/>
              <a:t>0</a:t>
            </a:r>
            <a:r>
              <a:rPr lang="en-US" dirty="0"/>
              <a:t>.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1000  100   10    1 .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1302F6-A36E-4890-92D9-D25D4DA8D78A}"/>
              </a:ext>
            </a:extLst>
          </p:cNvPr>
          <p:cNvCxnSpPr>
            <a:cxnSpLocks/>
          </p:cNvCxnSpPr>
          <p:nvPr/>
        </p:nvCxnSpPr>
        <p:spPr>
          <a:xfrm>
            <a:off x="1891295" y="825591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AEB20C-F262-4D4D-BC4F-174524AFFF64}"/>
              </a:ext>
            </a:extLst>
          </p:cNvPr>
          <p:cNvCxnSpPr>
            <a:cxnSpLocks/>
          </p:cNvCxnSpPr>
          <p:nvPr/>
        </p:nvCxnSpPr>
        <p:spPr>
          <a:xfrm>
            <a:off x="1399010" y="825591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09B1EE-4019-4FD6-8948-5B216540AB3B}"/>
              </a:ext>
            </a:extLst>
          </p:cNvPr>
          <p:cNvCxnSpPr>
            <a:cxnSpLocks/>
          </p:cNvCxnSpPr>
          <p:nvPr/>
        </p:nvCxnSpPr>
        <p:spPr>
          <a:xfrm>
            <a:off x="2316700" y="825591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6E556E-3A52-4E6D-89F4-4613D194E92C}"/>
              </a:ext>
            </a:extLst>
          </p:cNvPr>
          <p:cNvCxnSpPr>
            <a:cxnSpLocks/>
          </p:cNvCxnSpPr>
          <p:nvPr/>
        </p:nvCxnSpPr>
        <p:spPr>
          <a:xfrm>
            <a:off x="895761" y="825591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AB2FEAE-B160-442F-B6BC-842B503A2BFC}"/>
              </a:ext>
            </a:extLst>
          </p:cNvPr>
          <p:cNvSpPr txBox="1"/>
          <p:nvPr/>
        </p:nvSpPr>
        <p:spPr>
          <a:xfrm>
            <a:off x="3023879" y="1006498"/>
            <a:ext cx="415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5432</a:t>
            </a:r>
            <a:r>
              <a:rPr lang="en-US" baseline="-25000" dirty="0"/>
              <a:t>10</a:t>
            </a:r>
            <a:r>
              <a:rPr lang="en-US" dirty="0"/>
              <a:t> = 5x1000 + 4x100 + 3x10 + 2x1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7AEF06-42BD-43A8-AECB-1210F074FEA1}"/>
              </a:ext>
            </a:extLst>
          </p:cNvPr>
          <p:cNvSpPr txBox="1"/>
          <p:nvPr/>
        </p:nvSpPr>
        <p:spPr>
          <a:xfrm>
            <a:off x="5923865" y="256558"/>
            <a:ext cx="230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Decimal Notation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897CBA-6D64-4860-B584-28A2EEC9E967}"/>
              </a:ext>
            </a:extLst>
          </p:cNvPr>
          <p:cNvSpPr/>
          <p:nvPr/>
        </p:nvSpPr>
        <p:spPr>
          <a:xfrm>
            <a:off x="378259" y="177617"/>
            <a:ext cx="8407217" cy="1437384"/>
          </a:xfrm>
          <a:prstGeom prst="rect">
            <a:avLst/>
          </a:prstGeom>
          <a:noFill/>
          <a:ln>
            <a:solidFill>
              <a:srgbClr val="0000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7DBBBC-334F-4ABF-8871-E9C5B04E4805}"/>
              </a:ext>
            </a:extLst>
          </p:cNvPr>
          <p:cNvSpPr txBox="1"/>
          <p:nvPr/>
        </p:nvSpPr>
        <p:spPr>
          <a:xfrm>
            <a:off x="2887925" y="539195"/>
            <a:ext cx="214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Decimal Point / Radix Point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4EBEDD-CAED-4D3F-AA4D-E5082CEBC0A7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545847" y="677695"/>
            <a:ext cx="342078" cy="5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7FC8AEE-5A52-481D-B3AD-B823FAF51EA2}"/>
              </a:ext>
            </a:extLst>
          </p:cNvPr>
          <p:cNvCxnSpPr>
            <a:cxnSpLocks/>
          </p:cNvCxnSpPr>
          <p:nvPr/>
        </p:nvCxnSpPr>
        <p:spPr>
          <a:xfrm flipH="1">
            <a:off x="2499799" y="677694"/>
            <a:ext cx="388126" cy="575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882024E-54CC-4C77-B88A-C2D3ED2C2E77}"/>
              </a:ext>
            </a:extLst>
          </p:cNvPr>
          <p:cNvSpPr txBox="1"/>
          <p:nvPr/>
        </p:nvSpPr>
        <p:spPr>
          <a:xfrm>
            <a:off x="2598475" y="2191727"/>
            <a:ext cx="2477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  16</a:t>
            </a:r>
            <a:r>
              <a:rPr lang="en-US" baseline="30000" dirty="0"/>
              <a:t>3 </a:t>
            </a:r>
            <a:r>
              <a:rPr lang="en-US" dirty="0"/>
              <a:t>16</a:t>
            </a:r>
            <a:r>
              <a:rPr lang="en-US" baseline="30000" dirty="0"/>
              <a:t>2  </a:t>
            </a:r>
            <a:r>
              <a:rPr lang="en-US" dirty="0"/>
              <a:t>16</a:t>
            </a:r>
            <a:r>
              <a:rPr lang="en-US" baseline="30000" dirty="0"/>
              <a:t>1</a:t>
            </a:r>
            <a:r>
              <a:rPr lang="en-US" dirty="0"/>
              <a:t> 16</a:t>
            </a:r>
            <a:r>
              <a:rPr lang="en-US" baseline="30000" dirty="0"/>
              <a:t>0</a:t>
            </a:r>
            <a:r>
              <a:rPr lang="en-US" dirty="0"/>
              <a:t>.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4096 256 16    1 .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6661AF5-3312-476A-88B2-6C8BA4B77B26}"/>
              </a:ext>
            </a:extLst>
          </p:cNvPr>
          <p:cNvCxnSpPr>
            <a:cxnSpLocks/>
          </p:cNvCxnSpPr>
          <p:nvPr/>
        </p:nvCxnSpPr>
        <p:spPr>
          <a:xfrm>
            <a:off x="4338754" y="2517741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45D218C-65B6-4385-9827-3C2864A5F73A}"/>
              </a:ext>
            </a:extLst>
          </p:cNvPr>
          <p:cNvCxnSpPr>
            <a:cxnSpLocks/>
          </p:cNvCxnSpPr>
          <p:nvPr/>
        </p:nvCxnSpPr>
        <p:spPr>
          <a:xfrm>
            <a:off x="4783438" y="2517741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B70D845-DDFA-4725-95A5-D64BB1D1C83B}"/>
              </a:ext>
            </a:extLst>
          </p:cNvPr>
          <p:cNvCxnSpPr>
            <a:cxnSpLocks/>
          </p:cNvCxnSpPr>
          <p:nvPr/>
        </p:nvCxnSpPr>
        <p:spPr>
          <a:xfrm>
            <a:off x="3944689" y="2517741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EE661CC-C8BE-4AD1-AE9E-743C90A1768F}"/>
              </a:ext>
            </a:extLst>
          </p:cNvPr>
          <p:cNvSpPr txBox="1"/>
          <p:nvPr/>
        </p:nvSpPr>
        <p:spPr>
          <a:xfrm>
            <a:off x="5525871" y="1804131"/>
            <a:ext cx="270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Hexadecimal Notation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2508AB-A624-4C37-B888-5C90EE47ED90}"/>
              </a:ext>
            </a:extLst>
          </p:cNvPr>
          <p:cNvSpPr/>
          <p:nvPr/>
        </p:nvSpPr>
        <p:spPr>
          <a:xfrm>
            <a:off x="378259" y="1719318"/>
            <a:ext cx="8407217" cy="2937379"/>
          </a:xfrm>
          <a:prstGeom prst="rect">
            <a:avLst/>
          </a:prstGeom>
          <a:noFill/>
          <a:ln>
            <a:solidFill>
              <a:srgbClr val="0000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E47F06-2CDD-400D-9F8A-7DCD304C44F6}"/>
              </a:ext>
            </a:extLst>
          </p:cNvPr>
          <p:cNvSpPr txBox="1"/>
          <p:nvPr/>
        </p:nvSpPr>
        <p:spPr>
          <a:xfrm>
            <a:off x="5354663" y="2244118"/>
            <a:ext cx="2497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Hexadecimal Point / Radix Point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0C7B9D0-D230-4FE9-B0AB-1643441BC070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5003289" y="2382618"/>
            <a:ext cx="351374" cy="1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9A0F206-BCD3-442E-8E56-10FE24DBFE89}"/>
              </a:ext>
            </a:extLst>
          </p:cNvPr>
          <p:cNvCxnSpPr>
            <a:cxnSpLocks/>
          </p:cNvCxnSpPr>
          <p:nvPr/>
        </p:nvCxnSpPr>
        <p:spPr>
          <a:xfrm flipH="1">
            <a:off x="4966537" y="2382618"/>
            <a:ext cx="388126" cy="575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Box 1030">
            <a:extLst>
              <a:ext uri="{FF2B5EF4-FFF2-40B4-BE49-F238E27FC236}">
                <a16:creationId xmlns:a16="http://schemas.microsoft.com/office/drawing/2014/main" id="{F09E6FE6-E0D1-4A88-92D0-2E820618ECEC}"/>
              </a:ext>
            </a:extLst>
          </p:cNvPr>
          <p:cNvSpPr txBox="1"/>
          <p:nvPr/>
        </p:nvSpPr>
        <p:spPr>
          <a:xfrm>
            <a:off x="708614" y="3257133"/>
            <a:ext cx="160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4096   5432</a:t>
            </a:r>
          </a:p>
          <a:p>
            <a:pPr algn="r"/>
            <a:r>
              <a:rPr lang="en-US" dirty="0"/>
              <a:t>1</a:t>
            </a:r>
          </a:p>
          <a:p>
            <a:pPr algn="r"/>
            <a:r>
              <a:rPr lang="en-US" dirty="0"/>
              <a:t>Remainder 1336  </a:t>
            </a:r>
          </a:p>
        </p:txBody>
      </p:sp>
      <p:cxnSp>
        <p:nvCxnSpPr>
          <p:cNvPr id="1033" name="Connector: Elbow 1032">
            <a:extLst>
              <a:ext uri="{FF2B5EF4-FFF2-40B4-BE49-F238E27FC236}">
                <a16:creationId xmlns:a16="http://schemas.microsoft.com/office/drawing/2014/main" id="{F5B8BC41-7CAB-4870-A471-66AFDFD94227}"/>
              </a:ext>
            </a:extLst>
          </p:cNvPr>
          <p:cNvCxnSpPr>
            <a:cxnSpLocks/>
          </p:cNvCxnSpPr>
          <p:nvPr/>
        </p:nvCxnSpPr>
        <p:spPr>
          <a:xfrm>
            <a:off x="1595194" y="3347238"/>
            <a:ext cx="691471" cy="251420"/>
          </a:xfrm>
          <a:prstGeom prst="bentConnector3">
            <a:avLst>
              <a:gd name="adj1" fmla="val 772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1C96286-283A-4A92-9D58-40F9B230CC1A}"/>
              </a:ext>
            </a:extLst>
          </p:cNvPr>
          <p:cNvCxnSpPr>
            <a:cxnSpLocks/>
          </p:cNvCxnSpPr>
          <p:nvPr/>
        </p:nvCxnSpPr>
        <p:spPr>
          <a:xfrm>
            <a:off x="3539773" y="2517741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301994F-7313-44CC-A694-9685AC4063BF}"/>
              </a:ext>
            </a:extLst>
          </p:cNvPr>
          <p:cNvSpPr txBox="1"/>
          <p:nvPr/>
        </p:nvSpPr>
        <p:spPr>
          <a:xfrm>
            <a:off x="2598475" y="3257133"/>
            <a:ext cx="160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256   1336</a:t>
            </a:r>
          </a:p>
          <a:p>
            <a:pPr algn="r"/>
            <a:r>
              <a:rPr lang="en-US" dirty="0"/>
              <a:t>5</a:t>
            </a:r>
          </a:p>
          <a:p>
            <a:pPr algn="r"/>
            <a:r>
              <a:rPr lang="en-US" dirty="0"/>
              <a:t>Remainder 56  </a:t>
            </a:r>
          </a:p>
        </p:txBody>
      </p: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53C17BB0-A770-4A8C-8FAB-DDE69EA27DAE}"/>
              </a:ext>
            </a:extLst>
          </p:cNvPr>
          <p:cNvCxnSpPr>
            <a:cxnSpLocks/>
          </p:cNvCxnSpPr>
          <p:nvPr/>
        </p:nvCxnSpPr>
        <p:spPr>
          <a:xfrm>
            <a:off x="3485055" y="3347238"/>
            <a:ext cx="691471" cy="251420"/>
          </a:xfrm>
          <a:prstGeom prst="bentConnector3">
            <a:avLst>
              <a:gd name="adj1" fmla="val 772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FE03449-1B8A-467D-9CF7-FA89E6F4534A}"/>
              </a:ext>
            </a:extLst>
          </p:cNvPr>
          <p:cNvSpPr txBox="1"/>
          <p:nvPr/>
        </p:nvSpPr>
        <p:spPr>
          <a:xfrm>
            <a:off x="4488336" y="3253557"/>
            <a:ext cx="160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16       56</a:t>
            </a:r>
          </a:p>
          <a:p>
            <a:pPr algn="r"/>
            <a:r>
              <a:rPr lang="en-US" dirty="0"/>
              <a:t>3</a:t>
            </a:r>
          </a:p>
          <a:p>
            <a:pPr algn="r"/>
            <a:r>
              <a:rPr lang="en-US" dirty="0"/>
              <a:t>Remainder </a:t>
            </a:r>
          </a:p>
          <a:p>
            <a:pPr algn="r"/>
            <a:r>
              <a:rPr lang="en-US" dirty="0"/>
              <a:t>8  </a:t>
            </a:r>
          </a:p>
        </p:txBody>
      </p: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DE57F139-9196-4070-B0A7-CC21619B2B82}"/>
              </a:ext>
            </a:extLst>
          </p:cNvPr>
          <p:cNvCxnSpPr>
            <a:cxnSpLocks/>
          </p:cNvCxnSpPr>
          <p:nvPr/>
        </p:nvCxnSpPr>
        <p:spPr>
          <a:xfrm>
            <a:off x="5374916" y="3343662"/>
            <a:ext cx="691471" cy="251420"/>
          </a:xfrm>
          <a:prstGeom prst="bentConnector3">
            <a:avLst>
              <a:gd name="adj1" fmla="val 772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4BDFDFE9-6E80-4DC6-B22C-79F2706C4CF5}"/>
              </a:ext>
            </a:extLst>
          </p:cNvPr>
          <p:cNvSpPr txBox="1"/>
          <p:nvPr/>
        </p:nvSpPr>
        <p:spPr>
          <a:xfrm>
            <a:off x="6374106" y="3253557"/>
            <a:ext cx="160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1         8</a:t>
            </a:r>
          </a:p>
          <a:p>
            <a:pPr algn="r"/>
            <a:r>
              <a:rPr lang="en-US" dirty="0"/>
              <a:t>8</a:t>
            </a:r>
          </a:p>
          <a:p>
            <a:pPr algn="r"/>
            <a:r>
              <a:rPr lang="en-US" dirty="0"/>
              <a:t>Remainder </a:t>
            </a:r>
          </a:p>
          <a:p>
            <a:pPr algn="r"/>
            <a:r>
              <a:rPr lang="en-US" dirty="0"/>
              <a:t>0  </a:t>
            </a:r>
          </a:p>
        </p:txBody>
      </p: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822AA018-B703-419F-BB1C-917DDD72FB3F}"/>
              </a:ext>
            </a:extLst>
          </p:cNvPr>
          <p:cNvCxnSpPr>
            <a:cxnSpLocks/>
          </p:cNvCxnSpPr>
          <p:nvPr/>
        </p:nvCxnSpPr>
        <p:spPr>
          <a:xfrm>
            <a:off x="7260686" y="3343662"/>
            <a:ext cx="691471" cy="251420"/>
          </a:xfrm>
          <a:prstGeom prst="bentConnector3">
            <a:avLst>
              <a:gd name="adj1" fmla="val 772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7632B88D-B8EB-4517-891E-2F161CCA72C5}"/>
              </a:ext>
            </a:extLst>
          </p:cNvPr>
          <p:cNvSpPr txBox="1"/>
          <p:nvPr/>
        </p:nvSpPr>
        <p:spPr>
          <a:xfrm>
            <a:off x="5520745" y="2631896"/>
            <a:ext cx="415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5432</a:t>
            </a:r>
            <a:r>
              <a:rPr lang="en-US" baseline="-25000" dirty="0"/>
              <a:t>10</a:t>
            </a:r>
            <a:r>
              <a:rPr lang="en-US" dirty="0"/>
              <a:t> = 1538</a:t>
            </a:r>
            <a:r>
              <a:rPr lang="en-US" baseline="-25000" dirty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2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0343B0-888B-4165-BD1D-F8EBE5C0A0F7}"/>
              </a:ext>
            </a:extLst>
          </p:cNvPr>
          <p:cNvSpPr txBox="1"/>
          <p:nvPr/>
        </p:nvSpPr>
        <p:spPr>
          <a:xfrm>
            <a:off x="2588607" y="635932"/>
            <a:ext cx="247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555DC8-08F3-4C6D-91FE-9B83EF5DF6E9}"/>
              </a:ext>
            </a:extLst>
          </p:cNvPr>
          <p:cNvSpPr txBox="1"/>
          <p:nvPr/>
        </p:nvSpPr>
        <p:spPr>
          <a:xfrm>
            <a:off x="1874921" y="223538"/>
            <a:ext cx="5206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Binary, Decimal, Hexadecimal Conversion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6F124D-11F1-485B-929C-8C52A3E5CF3C}"/>
              </a:ext>
            </a:extLst>
          </p:cNvPr>
          <p:cNvSpPr/>
          <p:nvPr/>
        </p:nvSpPr>
        <p:spPr>
          <a:xfrm>
            <a:off x="368391" y="163523"/>
            <a:ext cx="8407217" cy="2937379"/>
          </a:xfrm>
          <a:prstGeom prst="rect">
            <a:avLst/>
          </a:prstGeom>
          <a:noFill/>
          <a:ln>
            <a:solidFill>
              <a:srgbClr val="0000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1C8E66-0F7C-4DDB-B70A-EF3B97C2044D}"/>
              </a:ext>
            </a:extLst>
          </p:cNvPr>
          <p:cNvSpPr txBox="1"/>
          <p:nvPr/>
        </p:nvSpPr>
        <p:spPr>
          <a:xfrm>
            <a:off x="674288" y="100526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5432</a:t>
            </a:r>
            <a:r>
              <a:rPr lang="en-US" baseline="-25000" dirty="0"/>
              <a:t>10</a:t>
            </a:r>
            <a:r>
              <a:rPr lang="en-US" dirty="0"/>
              <a:t> =</a:t>
            </a:r>
            <a:endParaRPr lang="en-US" baseline="-25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43D57C-C561-4672-9BAD-F8D99FA2611D}"/>
              </a:ext>
            </a:extLst>
          </p:cNvPr>
          <p:cNvSpPr txBox="1"/>
          <p:nvPr/>
        </p:nvSpPr>
        <p:spPr>
          <a:xfrm>
            <a:off x="2423821" y="766911"/>
            <a:ext cx="5121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4096 2048 1024 512 256 128 64 32 16 8 4 2 1.</a:t>
            </a:r>
          </a:p>
          <a:p>
            <a:r>
              <a:rPr lang="en-US" dirty="0"/>
              <a:t>    1       0       1     0     1     0    0   1    1 1 0 0 0.</a:t>
            </a:r>
            <a:r>
              <a:rPr lang="en-US" baseline="-25000" dirty="0"/>
              <a:t>2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7852D840-7A86-480A-893A-5E5ADDCCF974}"/>
              </a:ext>
            </a:extLst>
          </p:cNvPr>
          <p:cNvSpPr/>
          <p:nvPr/>
        </p:nvSpPr>
        <p:spPr>
          <a:xfrm rot="16200000">
            <a:off x="6667255" y="1221055"/>
            <a:ext cx="400511" cy="6463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FE222C99-0F05-4155-8627-A739522512C6}"/>
              </a:ext>
            </a:extLst>
          </p:cNvPr>
          <p:cNvSpPr/>
          <p:nvPr/>
        </p:nvSpPr>
        <p:spPr>
          <a:xfrm rot="16200000">
            <a:off x="5625463" y="917900"/>
            <a:ext cx="400511" cy="12526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A6957FF-FAEF-4AFA-81A8-111358B3D0C1}"/>
              </a:ext>
            </a:extLst>
          </p:cNvPr>
          <p:cNvSpPr/>
          <p:nvPr/>
        </p:nvSpPr>
        <p:spPr>
          <a:xfrm rot="16200000">
            <a:off x="3940724" y="700420"/>
            <a:ext cx="400511" cy="16875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9F987507-BD3D-4E8F-B555-DAD1B641933B}"/>
              </a:ext>
            </a:extLst>
          </p:cNvPr>
          <p:cNvSpPr/>
          <p:nvPr/>
        </p:nvSpPr>
        <p:spPr>
          <a:xfrm rot="16200000">
            <a:off x="2316603" y="1076417"/>
            <a:ext cx="400511" cy="9356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B6BF65-ACF1-43F0-8E87-B3AE7B1ED24B}"/>
              </a:ext>
            </a:extLst>
          </p:cNvPr>
          <p:cNvSpPr txBox="1"/>
          <p:nvPr/>
        </p:nvSpPr>
        <p:spPr>
          <a:xfrm>
            <a:off x="2174558" y="1722124"/>
            <a:ext cx="70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000</a:t>
            </a:r>
            <a:r>
              <a:rPr lang="en-US" dirty="0"/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AEFC24-1F17-4EFC-9028-1B6A104A8264}"/>
              </a:ext>
            </a:extLst>
          </p:cNvPr>
          <p:cNvSpPr txBox="1"/>
          <p:nvPr/>
        </p:nvSpPr>
        <p:spPr>
          <a:xfrm>
            <a:off x="3827400" y="1722123"/>
            <a:ext cx="70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0101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7F2B08-2843-470B-B083-CC635C01E01F}"/>
              </a:ext>
            </a:extLst>
          </p:cNvPr>
          <p:cNvSpPr txBox="1"/>
          <p:nvPr/>
        </p:nvSpPr>
        <p:spPr>
          <a:xfrm>
            <a:off x="5514999" y="1722123"/>
            <a:ext cx="70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0011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BB9216-CF19-42F9-8BBC-A0C609BBFEDA}"/>
              </a:ext>
            </a:extLst>
          </p:cNvPr>
          <p:cNvSpPr txBox="1"/>
          <p:nvPr/>
        </p:nvSpPr>
        <p:spPr>
          <a:xfrm>
            <a:off x="6551022" y="1722123"/>
            <a:ext cx="70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FCD49A8-29B5-4326-8BBE-F55BBEC609C9}"/>
              </a:ext>
            </a:extLst>
          </p:cNvPr>
          <p:cNvCxnSpPr>
            <a:cxnSpLocks/>
          </p:cNvCxnSpPr>
          <p:nvPr/>
        </p:nvCxnSpPr>
        <p:spPr>
          <a:xfrm>
            <a:off x="2516858" y="2149174"/>
            <a:ext cx="0" cy="240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E3FC264-0689-4173-BF7E-AA82939DCCB1}"/>
              </a:ext>
            </a:extLst>
          </p:cNvPr>
          <p:cNvCxnSpPr>
            <a:cxnSpLocks/>
          </p:cNvCxnSpPr>
          <p:nvPr/>
        </p:nvCxnSpPr>
        <p:spPr>
          <a:xfrm>
            <a:off x="4178465" y="2149174"/>
            <a:ext cx="0" cy="240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9E9A8D5-E1B1-49B7-A1AB-AC2FA2C194ED}"/>
              </a:ext>
            </a:extLst>
          </p:cNvPr>
          <p:cNvCxnSpPr>
            <a:cxnSpLocks/>
          </p:cNvCxnSpPr>
          <p:nvPr/>
        </p:nvCxnSpPr>
        <p:spPr>
          <a:xfrm>
            <a:off x="5865541" y="2149174"/>
            <a:ext cx="0" cy="240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82270B5-9EE2-470D-ABE7-91B9D28ACCB7}"/>
              </a:ext>
            </a:extLst>
          </p:cNvPr>
          <p:cNvCxnSpPr>
            <a:cxnSpLocks/>
          </p:cNvCxnSpPr>
          <p:nvPr/>
        </p:nvCxnSpPr>
        <p:spPr>
          <a:xfrm>
            <a:off x="6902087" y="2149174"/>
            <a:ext cx="0" cy="240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C65C26E-84C0-447D-80D7-8814FC712E7C}"/>
              </a:ext>
            </a:extLst>
          </p:cNvPr>
          <p:cNvSpPr txBox="1"/>
          <p:nvPr/>
        </p:nvSpPr>
        <p:spPr>
          <a:xfrm>
            <a:off x="2360405" y="23882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E49D26-1135-4637-8E2F-8CEE90C40194}"/>
              </a:ext>
            </a:extLst>
          </p:cNvPr>
          <p:cNvSpPr txBox="1"/>
          <p:nvPr/>
        </p:nvSpPr>
        <p:spPr>
          <a:xfrm>
            <a:off x="4022012" y="23882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3563D1-3CBA-4076-BF97-2AD6FC51C592}"/>
              </a:ext>
            </a:extLst>
          </p:cNvPr>
          <p:cNvSpPr txBox="1"/>
          <p:nvPr/>
        </p:nvSpPr>
        <p:spPr>
          <a:xfrm>
            <a:off x="5709088" y="23882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783681-D27B-422B-822E-00212088B5D7}"/>
              </a:ext>
            </a:extLst>
          </p:cNvPr>
          <p:cNvSpPr txBox="1"/>
          <p:nvPr/>
        </p:nvSpPr>
        <p:spPr>
          <a:xfrm>
            <a:off x="6745634" y="2388203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</a:t>
            </a:r>
            <a:r>
              <a:rPr lang="en-US" baseline="-25000" dirty="0"/>
              <a:t>16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0E6480-F72E-4F67-BDAD-ACE2D107E3EC}"/>
              </a:ext>
            </a:extLst>
          </p:cNvPr>
          <p:cNvSpPr/>
          <p:nvPr/>
        </p:nvSpPr>
        <p:spPr>
          <a:xfrm>
            <a:off x="368390" y="3175702"/>
            <a:ext cx="8407217" cy="1437384"/>
          </a:xfrm>
          <a:prstGeom prst="rect">
            <a:avLst/>
          </a:prstGeom>
          <a:noFill/>
          <a:ln>
            <a:solidFill>
              <a:srgbClr val="0000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C2BCBB-B156-4126-9ECD-953E1C73927A}"/>
              </a:ext>
            </a:extLst>
          </p:cNvPr>
          <p:cNvSpPr txBox="1"/>
          <p:nvPr/>
        </p:nvSpPr>
        <p:spPr>
          <a:xfrm>
            <a:off x="3420658" y="3250145"/>
            <a:ext cx="236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Conversion Results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01B352-76A7-4400-AEFC-F2024CA09F0D}"/>
              </a:ext>
            </a:extLst>
          </p:cNvPr>
          <p:cNvSpPr txBox="1"/>
          <p:nvPr/>
        </p:nvSpPr>
        <p:spPr>
          <a:xfrm>
            <a:off x="1051121" y="3834473"/>
            <a:ext cx="695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5432</a:t>
            </a:r>
            <a:r>
              <a:rPr lang="en-US" baseline="-25000" dirty="0"/>
              <a:t>10</a:t>
            </a:r>
            <a:r>
              <a:rPr lang="en-US" dirty="0"/>
              <a:t> = 1010100111000</a:t>
            </a:r>
            <a:r>
              <a:rPr lang="en-US" baseline="-25000" dirty="0"/>
              <a:t>2</a:t>
            </a:r>
            <a:r>
              <a:rPr lang="en-US" dirty="0"/>
              <a:t> = 1538</a:t>
            </a:r>
            <a:r>
              <a:rPr lang="en-US" baseline="-25000" dirty="0"/>
              <a:t>16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229BB7-CD0D-4E1E-8347-F4548E68E932}"/>
              </a:ext>
            </a:extLst>
          </p:cNvPr>
          <p:cNvSpPr txBox="1"/>
          <p:nvPr/>
        </p:nvSpPr>
        <p:spPr>
          <a:xfrm>
            <a:off x="461592" y="1570006"/>
            <a:ext cx="1640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Note: If less than four (4) Binary digits, insert leading zero’s</a:t>
            </a:r>
          </a:p>
        </p:txBody>
      </p:sp>
    </p:spTree>
    <p:extLst>
      <p:ext uri="{BB962C8B-B14F-4D97-AF65-F5344CB8AC3E}">
        <p14:creationId xmlns:p14="http://schemas.microsoft.com/office/powerpoint/2010/main" val="258282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5.3 Module Practice and Quiz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latin typeface="Arial" charset="0"/>
              </a:rPr>
              <a:t>Module Practice and Quiz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What did I learn in this module?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Binary is a base two numbering system that consists of the numbers 0 and 1, called bits.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Decimal is a base ten numbering system that consists of the numbers 0 through 9.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Binary is what hosts, servers, and networking equipment uses to identify each other.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Hexadecimal is a base sixteen numbering system that consists of the numbers 0 through 9 and the letters A to F.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Hexadecimal is used to represent IPv6 addresses and MAC addresses.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IPv6 addresses are 128 bits long, and every 4 bits is represented by a hexadecimal digit for a total of 32 hexadecimal digits.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To convert hexadecimal to decimal, you must first convert the hexadecimal to binary, then convert the binary to decimal.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To convert decimal to hexadecimal, you must first convert the decimal to binary and then the binary to hexadecimal.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Module 5: Number Systems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4BBD4-F89B-694E-BFD7-7FDA836EE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dotted decimal notation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positional notation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base 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base 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radix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octet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hextet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598042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5.1 Binary Number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Binary and IPv4 Addresses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531276" cy="174552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Binary numbering system consists of 1s and 0s, called bits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Decimal numbering system consists of digits 0 through 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Hosts, servers, and network equipment using binary addressing to identify each other.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Each address is made up of a string of 32 bits, divided into four sections called octets.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Each octet contains 8 bits (or 1 byte) separated by a dot.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For ease of use by people, this dotted notation is converted to dotted decimal.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0F2E4-E369-A548-A618-9BAB0C0C5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08" y="2722001"/>
            <a:ext cx="3473597" cy="1745526"/>
          </a:xfrm>
          <a:prstGeom prst="rect">
            <a:avLst/>
          </a:prstGeom>
        </p:spPr>
      </p:pic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71668B65-DD31-5646-8CF8-039199DDBBA7}"/>
              </a:ext>
            </a:extLst>
          </p:cNvPr>
          <p:cNvSpPr/>
          <p:nvPr/>
        </p:nvSpPr>
        <p:spPr>
          <a:xfrm>
            <a:off x="3992526" y="3474830"/>
            <a:ext cx="520995" cy="239867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F7270-39AA-FE40-92FD-F80B1DD90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609" y="2722001"/>
            <a:ext cx="3227909" cy="17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Video – Convert Between Binary and Decimal Numbering Systems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AB3A8-AF6D-4821-B196-F1B8058BD7B6}"/>
              </a:ext>
            </a:extLst>
          </p:cNvPr>
          <p:cNvSpPr/>
          <p:nvPr/>
        </p:nvSpPr>
        <p:spPr>
          <a:xfrm>
            <a:off x="332509" y="1138843"/>
            <a:ext cx="83454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dirty="0"/>
              <a:t>This video will cover the following:</a:t>
            </a:r>
          </a:p>
          <a:p>
            <a:pPr marL="57150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Positional notation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Powers of 10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Decimal – base 10 numbering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Binary – base 2 numbering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Convert an P address in binary to decimal numbering</a:t>
            </a:r>
          </a:p>
        </p:txBody>
      </p:sp>
    </p:spTree>
    <p:extLst>
      <p:ext uri="{BB962C8B-B14F-4D97-AF65-F5344CB8AC3E}">
        <p14:creationId xmlns:p14="http://schemas.microsoft.com/office/powerpoint/2010/main" val="38504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4A5E11-648A-45BB-B41A-5EC6FF88F6CB}"/>
              </a:ext>
            </a:extLst>
          </p:cNvPr>
          <p:cNvSpPr txBox="1"/>
          <p:nvPr/>
        </p:nvSpPr>
        <p:spPr>
          <a:xfrm>
            <a:off x="402379" y="486803"/>
            <a:ext cx="219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10</a:t>
            </a:r>
            <a:r>
              <a:rPr lang="en-US" baseline="30000" dirty="0"/>
              <a:t>3  </a:t>
            </a:r>
            <a:r>
              <a:rPr lang="en-US" dirty="0"/>
              <a:t> 10</a:t>
            </a:r>
            <a:r>
              <a:rPr lang="en-US" baseline="30000" dirty="0"/>
              <a:t>2  </a:t>
            </a:r>
            <a:r>
              <a:rPr lang="en-US" dirty="0"/>
              <a:t> 10</a:t>
            </a:r>
            <a:r>
              <a:rPr lang="en-US" baseline="30000" dirty="0"/>
              <a:t>1</a:t>
            </a:r>
            <a:r>
              <a:rPr lang="en-US" dirty="0"/>
              <a:t> 10</a:t>
            </a:r>
            <a:r>
              <a:rPr lang="en-US" baseline="30000" dirty="0"/>
              <a:t>0</a:t>
            </a:r>
            <a:r>
              <a:rPr lang="en-US" dirty="0"/>
              <a:t>.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1000  100   10    1 .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1302F6-A36E-4890-92D9-D25D4DA8D78A}"/>
              </a:ext>
            </a:extLst>
          </p:cNvPr>
          <p:cNvCxnSpPr>
            <a:cxnSpLocks/>
          </p:cNvCxnSpPr>
          <p:nvPr/>
        </p:nvCxnSpPr>
        <p:spPr>
          <a:xfrm>
            <a:off x="1891295" y="825591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AEB20C-F262-4D4D-BC4F-174524AFFF64}"/>
              </a:ext>
            </a:extLst>
          </p:cNvPr>
          <p:cNvCxnSpPr>
            <a:cxnSpLocks/>
          </p:cNvCxnSpPr>
          <p:nvPr/>
        </p:nvCxnSpPr>
        <p:spPr>
          <a:xfrm>
            <a:off x="1399010" y="825591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09B1EE-4019-4FD6-8948-5B216540AB3B}"/>
              </a:ext>
            </a:extLst>
          </p:cNvPr>
          <p:cNvCxnSpPr>
            <a:cxnSpLocks/>
          </p:cNvCxnSpPr>
          <p:nvPr/>
        </p:nvCxnSpPr>
        <p:spPr>
          <a:xfrm>
            <a:off x="2316700" y="825591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6E556E-3A52-4E6D-89F4-4613D194E92C}"/>
              </a:ext>
            </a:extLst>
          </p:cNvPr>
          <p:cNvCxnSpPr>
            <a:cxnSpLocks/>
          </p:cNvCxnSpPr>
          <p:nvPr/>
        </p:nvCxnSpPr>
        <p:spPr>
          <a:xfrm>
            <a:off x="895761" y="825591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AB2FEAE-B160-442F-B6BC-842B503A2BFC}"/>
              </a:ext>
            </a:extLst>
          </p:cNvPr>
          <p:cNvSpPr txBox="1"/>
          <p:nvPr/>
        </p:nvSpPr>
        <p:spPr>
          <a:xfrm>
            <a:off x="3023879" y="1006498"/>
            <a:ext cx="415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5432</a:t>
            </a:r>
            <a:r>
              <a:rPr lang="en-US" baseline="-25000" dirty="0"/>
              <a:t>10</a:t>
            </a:r>
            <a:r>
              <a:rPr lang="en-US" dirty="0"/>
              <a:t> = 5x1000 + 4x100 + 3x10 + 2x1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7AEF06-42BD-43A8-AECB-1210F074FEA1}"/>
              </a:ext>
            </a:extLst>
          </p:cNvPr>
          <p:cNvSpPr txBox="1"/>
          <p:nvPr/>
        </p:nvSpPr>
        <p:spPr>
          <a:xfrm>
            <a:off x="5923865" y="256558"/>
            <a:ext cx="230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Decimal Notation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897CBA-6D64-4860-B584-28A2EEC9E967}"/>
              </a:ext>
            </a:extLst>
          </p:cNvPr>
          <p:cNvSpPr/>
          <p:nvPr/>
        </p:nvSpPr>
        <p:spPr>
          <a:xfrm>
            <a:off x="378259" y="177617"/>
            <a:ext cx="8407217" cy="1437384"/>
          </a:xfrm>
          <a:prstGeom prst="rect">
            <a:avLst/>
          </a:prstGeom>
          <a:noFill/>
          <a:ln>
            <a:solidFill>
              <a:srgbClr val="0000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7DBBBC-334F-4ABF-8871-E9C5B04E4805}"/>
              </a:ext>
            </a:extLst>
          </p:cNvPr>
          <p:cNvSpPr txBox="1"/>
          <p:nvPr/>
        </p:nvSpPr>
        <p:spPr>
          <a:xfrm>
            <a:off x="2887925" y="539195"/>
            <a:ext cx="214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Decimal Point / Radix Point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4EBEDD-CAED-4D3F-AA4D-E5082CEBC0A7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545847" y="677695"/>
            <a:ext cx="342078" cy="5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7FC8AEE-5A52-481D-B3AD-B823FAF51EA2}"/>
              </a:ext>
            </a:extLst>
          </p:cNvPr>
          <p:cNvCxnSpPr>
            <a:cxnSpLocks/>
          </p:cNvCxnSpPr>
          <p:nvPr/>
        </p:nvCxnSpPr>
        <p:spPr>
          <a:xfrm flipH="1">
            <a:off x="2499799" y="677694"/>
            <a:ext cx="388126" cy="575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882024E-54CC-4C77-B88A-C2D3ED2C2E77}"/>
              </a:ext>
            </a:extLst>
          </p:cNvPr>
          <p:cNvSpPr txBox="1"/>
          <p:nvPr/>
        </p:nvSpPr>
        <p:spPr>
          <a:xfrm>
            <a:off x="335499" y="2113433"/>
            <a:ext cx="5881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</a:t>
            </a:r>
            <a:r>
              <a:rPr lang="en-US" baseline="30000" dirty="0"/>
              <a:t>15    </a:t>
            </a:r>
            <a:r>
              <a:rPr lang="en-US" dirty="0"/>
              <a:t> </a:t>
            </a:r>
            <a:r>
              <a:rPr lang="en-US" b="1" dirty="0"/>
              <a:t>…     </a:t>
            </a:r>
            <a:r>
              <a:rPr lang="en-US" dirty="0"/>
              <a:t>2</a:t>
            </a:r>
            <a:r>
              <a:rPr lang="en-US" baseline="30000" dirty="0"/>
              <a:t>10    </a:t>
            </a:r>
            <a:r>
              <a:rPr lang="en-US" dirty="0"/>
              <a:t> 2</a:t>
            </a:r>
            <a:r>
              <a:rPr lang="en-US" baseline="30000" dirty="0"/>
              <a:t>9      </a:t>
            </a:r>
            <a:r>
              <a:rPr lang="en-US" dirty="0"/>
              <a:t>2</a:t>
            </a:r>
            <a:r>
              <a:rPr lang="en-US" baseline="30000" dirty="0"/>
              <a:t>8    </a:t>
            </a:r>
            <a:r>
              <a:rPr lang="en-US" dirty="0"/>
              <a:t> 2</a:t>
            </a:r>
            <a:r>
              <a:rPr lang="en-US" baseline="30000" dirty="0"/>
              <a:t>7  </a:t>
            </a:r>
            <a:r>
              <a:rPr lang="en-US" dirty="0"/>
              <a:t> 2</a:t>
            </a:r>
            <a:r>
              <a:rPr lang="en-US" baseline="30000" dirty="0"/>
              <a:t>6</a:t>
            </a:r>
            <a:r>
              <a:rPr lang="en-US" dirty="0"/>
              <a:t>  2</a:t>
            </a:r>
            <a:r>
              <a:rPr lang="en-US" baseline="30000" dirty="0"/>
              <a:t>5</a:t>
            </a:r>
            <a:r>
              <a:rPr lang="en-US" dirty="0"/>
              <a:t>  2</a:t>
            </a:r>
            <a:r>
              <a:rPr lang="en-US" baseline="30000" dirty="0"/>
              <a:t>4</a:t>
            </a:r>
            <a:r>
              <a:rPr lang="en-US" dirty="0"/>
              <a:t> 2</a:t>
            </a:r>
            <a:r>
              <a:rPr lang="en-US" baseline="30000" dirty="0"/>
              <a:t>3 </a:t>
            </a:r>
            <a:r>
              <a:rPr lang="en-US" dirty="0"/>
              <a:t>2</a:t>
            </a:r>
            <a:r>
              <a:rPr lang="en-US" baseline="30000" dirty="0"/>
              <a:t>2  </a:t>
            </a:r>
            <a:r>
              <a:rPr lang="en-US" dirty="0"/>
              <a:t>2</a:t>
            </a:r>
            <a:r>
              <a:rPr lang="en-US" baseline="30000" dirty="0"/>
              <a:t>1</a:t>
            </a:r>
            <a:r>
              <a:rPr lang="en-US" dirty="0"/>
              <a:t> 2</a:t>
            </a:r>
            <a:r>
              <a:rPr lang="en-US" baseline="30000" dirty="0"/>
              <a:t>0</a:t>
            </a:r>
            <a:r>
              <a:rPr lang="en-US" dirty="0"/>
              <a:t>.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65536 </a:t>
            </a:r>
            <a:r>
              <a:rPr lang="en-US" b="1" dirty="0"/>
              <a:t>…</a:t>
            </a:r>
            <a:r>
              <a:rPr lang="en-US" dirty="0"/>
              <a:t>   1024 512 256 128 64 32 16  8  4   2  1 .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6661AF5-3312-476A-88B2-6C8BA4B77B26}"/>
              </a:ext>
            </a:extLst>
          </p:cNvPr>
          <p:cNvCxnSpPr>
            <a:cxnSpLocks/>
          </p:cNvCxnSpPr>
          <p:nvPr/>
        </p:nvCxnSpPr>
        <p:spPr>
          <a:xfrm>
            <a:off x="5687041" y="2439447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6CF0060-3CC3-4F05-8EDC-6C5204CE04FE}"/>
              </a:ext>
            </a:extLst>
          </p:cNvPr>
          <p:cNvCxnSpPr>
            <a:cxnSpLocks/>
          </p:cNvCxnSpPr>
          <p:nvPr/>
        </p:nvCxnSpPr>
        <p:spPr>
          <a:xfrm>
            <a:off x="5372373" y="2439447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45D218C-65B6-4385-9827-3C2864A5F73A}"/>
              </a:ext>
            </a:extLst>
          </p:cNvPr>
          <p:cNvCxnSpPr>
            <a:cxnSpLocks/>
          </p:cNvCxnSpPr>
          <p:nvPr/>
        </p:nvCxnSpPr>
        <p:spPr>
          <a:xfrm>
            <a:off x="5934829" y="2439447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B70D845-DDFA-4725-95A5-D64BB1D1C83B}"/>
              </a:ext>
            </a:extLst>
          </p:cNvPr>
          <p:cNvCxnSpPr>
            <a:cxnSpLocks/>
          </p:cNvCxnSpPr>
          <p:nvPr/>
        </p:nvCxnSpPr>
        <p:spPr>
          <a:xfrm>
            <a:off x="5096080" y="2439447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239A76C-26A9-4C39-961E-7BA4D955D6B4}"/>
              </a:ext>
            </a:extLst>
          </p:cNvPr>
          <p:cNvSpPr txBox="1"/>
          <p:nvPr/>
        </p:nvSpPr>
        <p:spPr>
          <a:xfrm>
            <a:off x="402379" y="4250245"/>
            <a:ext cx="836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132</a:t>
            </a:r>
            <a:r>
              <a:rPr lang="en-US" baseline="-25000" dirty="0"/>
              <a:t>10</a:t>
            </a:r>
            <a:r>
              <a:rPr lang="en-US" dirty="0"/>
              <a:t> = 1x128 + 0x64 + 0x32 + 0x16 + 0x8 + 1x4 + 0x2 + 0x1 or </a:t>
            </a:r>
            <a:r>
              <a:rPr lang="en-US" dirty="0">
                <a:solidFill>
                  <a:srgbClr val="FF0000"/>
                </a:solidFill>
              </a:rPr>
              <a:t>10000100.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E661CC-C8BE-4AD1-AE9E-743C90A1768F}"/>
              </a:ext>
            </a:extLst>
          </p:cNvPr>
          <p:cNvSpPr txBox="1"/>
          <p:nvPr/>
        </p:nvSpPr>
        <p:spPr>
          <a:xfrm>
            <a:off x="5923865" y="1804131"/>
            <a:ext cx="230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Binary Notation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2508AB-A624-4C37-B888-5C90EE47ED90}"/>
              </a:ext>
            </a:extLst>
          </p:cNvPr>
          <p:cNvSpPr/>
          <p:nvPr/>
        </p:nvSpPr>
        <p:spPr>
          <a:xfrm>
            <a:off x="378259" y="1719318"/>
            <a:ext cx="8407217" cy="2937379"/>
          </a:xfrm>
          <a:prstGeom prst="rect">
            <a:avLst/>
          </a:prstGeom>
          <a:noFill/>
          <a:ln>
            <a:solidFill>
              <a:srgbClr val="0000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E47F06-2CDD-400D-9F8A-7DCD304C44F6}"/>
              </a:ext>
            </a:extLst>
          </p:cNvPr>
          <p:cNvSpPr txBox="1"/>
          <p:nvPr/>
        </p:nvSpPr>
        <p:spPr>
          <a:xfrm>
            <a:off x="6506054" y="2165825"/>
            <a:ext cx="214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Binary Point / Radix Point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0C7B9D0-D230-4FE9-B0AB-1643441BC070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6163976" y="2304325"/>
            <a:ext cx="342078" cy="5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9A0F206-BCD3-442E-8E56-10FE24DBFE89}"/>
              </a:ext>
            </a:extLst>
          </p:cNvPr>
          <p:cNvCxnSpPr>
            <a:cxnSpLocks/>
          </p:cNvCxnSpPr>
          <p:nvPr/>
        </p:nvCxnSpPr>
        <p:spPr>
          <a:xfrm flipH="1">
            <a:off x="6117928" y="2304324"/>
            <a:ext cx="388126" cy="575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1EEC41F-7C80-47D0-A715-6125421B82CA}"/>
              </a:ext>
            </a:extLst>
          </p:cNvPr>
          <p:cNvCxnSpPr>
            <a:cxnSpLocks/>
          </p:cNvCxnSpPr>
          <p:nvPr/>
        </p:nvCxnSpPr>
        <p:spPr>
          <a:xfrm>
            <a:off x="4804437" y="2439447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D0DEB7C-5FB6-4D50-994F-1DD2C3C79E6F}"/>
              </a:ext>
            </a:extLst>
          </p:cNvPr>
          <p:cNvCxnSpPr>
            <a:cxnSpLocks/>
          </p:cNvCxnSpPr>
          <p:nvPr/>
        </p:nvCxnSpPr>
        <p:spPr>
          <a:xfrm>
            <a:off x="4465648" y="2439447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7307567-1EA7-41FF-8E96-08A58DBD59CE}"/>
              </a:ext>
            </a:extLst>
          </p:cNvPr>
          <p:cNvCxnSpPr>
            <a:cxnSpLocks/>
          </p:cNvCxnSpPr>
          <p:nvPr/>
        </p:nvCxnSpPr>
        <p:spPr>
          <a:xfrm>
            <a:off x="4130149" y="2439447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DC31C6E-C077-4FD1-83BD-FD59C1D65C58}"/>
              </a:ext>
            </a:extLst>
          </p:cNvPr>
          <p:cNvCxnSpPr>
            <a:cxnSpLocks/>
          </p:cNvCxnSpPr>
          <p:nvPr/>
        </p:nvCxnSpPr>
        <p:spPr>
          <a:xfrm>
            <a:off x="3813289" y="2439447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670B4A9-145C-4D32-9821-13E616B30711}"/>
              </a:ext>
            </a:extLst>
          </p:cNvPr>
          <p:cNvCxnSpPr>
            <a:cxnSpLocks/>
          </p:cNvCxnSpPr>
          <p:nvPr/>
        </p:nvCxnSpPr>
        <p:spPr>
          <a:xfrm>
            <a:off x="3349510" y="2439447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0376075-097B-43D3-8F93-9EAB288998F2}"/>
              </a:ext>
            </a:extLst>
          </p:cNvPr>
          <p:cNvCxnSpPr>
            <a:cxnSpLocks/>
          </p:cNvCxnSpPr>
          <p:nvPr/>
        </p:nvCxnSpPr>
        <p:spPr>
          <a:xfrm>
            <a:off x="2887925" y="2439447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F5E12DF-6346-43C2-B282-5D90B2F70847}"/>
              </a:ext>
            </a:extLst>
          </p:cNvPr>
          <p:cNvCxnSpPr>
            <a:cxnSpLocks/>
          </p:cNvCxnSpPr>
          <p:nvPr/>
        </p:nvCxnSpPr>
        <p:spPr>
          <a:xfrm>
            <a:off x="2412086" y="2439447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F6924C8-515D-4CBA-9397-AD7A9E70D3A6}"/>
              </a:ext>
            </a:extLst>
          </p:cNvPr>
          <p:cNvCxnSpPr>
            <a:cxnSpLocks/>
          </p:cNvCxnSpPr>
          <p:nvPr/>
        </p:nvCxnSpPr>
        <p:spPr>
          <a:xfrm>
            <a:off x="1298140" y="2439447"/>
            <a:ext cx="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9C613AC-DF93-4AF3-B4FC-D073EEE60B44}"/>
              </a:ext>
            </a:extLst>
          </p:cNvPr>
          <p:cNvSpPr txBox="1"/>
          <p:nvPr/>
        </p:nvSpPr>
        <p:spPr>
          <a:xfrm>
            <a:off x="1927478" y="3203630"/>
            <a:ext cx="39042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10 </a:t>
            </a:r>
            <a:r>
              <a:rPr lang="en-US" dirty="0"/>
              <a:t>= 1024 = 1K, 2</a:t>
            </a:r>
            <a:r>
              <a:rPr lang="en-US" baseline="30000" dirty="0"/>
              <a:t>15</a:t>
            </a:r>
            <a:r>
              <a:rPr lang="en-US" dirty="0"/>
              <a:t> = 65,536 = 64K</a:t>
            </a:r>
          </a:p>
          <a:p>
            <a:endParaRPr lang="en-US" baseline="30000" dirty="0"/>
          </a:p>
          <a:p>
            <a:r>
              <a:rPr lang="en-US" baseline="30000" dirty="0"/>
              <a:t>The Commodore 64 had 64K memory!</a:t>
            </a:r>
          </a:p>
        </p:txBody>
      </p:sp>
      <p:pic>
        <p:nvPicPr>
          <p:cNvPr id="1026" name="Picture 2" descr="Commodore 64 - Wikipedia">
            <a:extLst>
              <a:ext uri="{FF2B5EF4-FFF2-40B4-BE49-F238E27FC236}">
                <a16:creationId xmlns:a16="http://schemas.microsoft.com/office/drawing/2014/main" id="{FE5DB65D-098A-4632-9B12-BCC83EA8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3" y="3510376"/>
            <a:ext cx="1467845" cy="82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24965B60-5736-4686-AB85-E152EF4178CC}"/>
              </a:ext>
            </a:extLst>
          </p:cNvPr>
          <p:cNvSpPr/>
          <p:nvPr/>
        </p:nvSpPr>
        <p:spPr>
          <a:xfrm>
            <a:off x="1298139" y="4271292"/>
            <a:ext cx="684395" cy="319053"/>
          </a:xfrm>
          <a:prstGeom prst="rect">
            <a:avLst/>
          </a:prstGeom>
          <a:solidFill>
            <a:srgbClr val="CC99FF">
              <a:alpha val="3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D797D2F-3F24-443D-996B-200EA492A876}"/>
              </a:ext>
            </a:extLst>
          </p:cNvPr>
          <p:cNvSpPr/>
          <p:nvPr/>
        </p:nvSpPr>
        <p:spPr>
          <a:xfrm>
            <a:off x="5031393" y="4271292"/>
            <a:ext cx="494478" cy="319053"/>
          </a:xfrm>
          <a:prstGeom prst="rect">
            <a:avLst/>
          </a:prstGeom>
          <a:solidFill>
            <a:srgbClr val="CC99FF">
              <a:alpha val="3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548D5F-28EC-4770-B917-955322DE6478}"/>
              </a:ext>
            </a:extLst>
          </p:cNvPr>
          <p:cNvSpPr txBox="1"/>
          <p:nvPr/>
        </p:nvSpPr>
        <p:spPr>
          <a:xfrm>
            <a:off x="1313765" y="411151"/>
            <a:ext cx="6224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Decimal Base 10 to Binary Base 2 Number Conversion!</a:t>
            </a:r>
          </a:p>
          <a:p>
            <a:pPr algn="ctr"/>
            <a:r>
              <a:rPr lang="en-US" dirty="0"/>
              <a:t>Problem: 177</a:t>
            </a:r>
            <a:r>
              <a:rPr lang="en-US" baseline="-25000" dirty="0"/>
              <a:t>10</a:t>
            </a:r>
            <a:r>
              <a:rPr lang="en-US" dirty="0"/>
              <a:t> to Binary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90D5C-8A9F-4273-AC2A-D50575755481}"/>
              </a:ext>
            </a:extLst>
          </p:cNvPr>
          <p:cNvSpPr txBox="1"/>
          <p:nvPr/>
        </p:nvSpPr>
        <p:spPr>
          <a:xfrm>
            <a:off x="986763" y="1427517"/>
            <a:ext cx="35852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Method 1: Double Dabble</a:t>
            </a:r>
          </a:p>
          <a:p>
            <a:r>
              <a:rPr lang="en-US" sz="1600" dirty="0"/>
              <a:t>2  177</a:t>
            </a:r>
          </a:p>
          <a:p>
            <a:pPr marL="342900" indent="-342900">
              <a:buAutoNum type="arabicPlain" startAt="2"/>
            </a:pPr>
            <a:r>
              <a:rPr lang="en-US" sz="1600" dirty="0"/>
              <a:t>88     Remainder 1</a:t>
            </a:r>
          </a:p>
          <a:p>
            <a:r>
              <a:rPr lang="en-US" sz="1600" dirty="0"/>
              <a:t>2    44     Remainder 0</a:t>
            </a:r>
          </a:p>
          <a:p>
            <a:pPr marL="342900" indent="-342900">
              <a:buAutoNum type="arabicPlain" startAt="2"/>
            </a:pPr>
            <a:r>
              <a:rPr lang="en-US" sz="1600" dirty="0"/>
              <a:t>22     Remainder 0</a:t>
            </a:r>
          </a:p>
          <a:p>
            <a:r>
              <a:rPr lang="en-US" sz="1600" dirty="0"/>
              <a:t>2    11     </a:t>
            </a:r>
            <a:r>
              <a:rPr lang="en-US" sz="800" dirty="0"/>
              <a:t> </a:t>
            </a:r>
            <a:r>
              <a:rPr lang="en-US" sz="1600" dirty="0"/>
              <a:t>Remainder 0</a:t>
            </a:r>
          </a:p>
          <a:p>
            <a:pPr marL="342900" indent="-342900">
              <a:buAutoNum type="arabicPlain" startAt="2"/>
            </a:pPr>
            <a:r>
              <a:rPr lang="en-US" sz="1600" dirty="0"/>
              <a:t> 5      Remainder 1</a:t>
            </a:r>
          </a:p>
          <a:p>
            <a:r>
              <a:rPr lang="en-US" sz="1600" dirty="0"/>
              <a:t>2     2      Remainder 1</a:t>
            </a:r>
          </a:p>
          <a:p>
            <a:pPr marL="342900" indent="-342900">
              <a:buAutoNum type="arabicPlain" startAt="2"/>
            </a:pPr>
            <a:r>
              <a:rPr lang="en-US" sz="1600" dirty="0"/>
              <a:t> 1      Remainder 0</a:t>
            </a:r>
          </a:p>
          <a:p>
            <a:r>
              <a:rPr lang="en-US" sz="1600" dirty="0"/>
              <a:t>       0      Remainder 1     10110001.</a:t>
            </a:r>
            <a:r>
              <a:rPr lang="en-US" sz="1600" baseline="-25000" dirty="0"/>
              <a:t>2</a:t>
            </a:r>
            <a:endParaRPr lang="en-US" sz="1600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A190DC48-B046-4D3B-8054-86E88593358D}"/>
              </a:ext>
            </a:extLst>
          </p:cNvPr>
          <p:cNvCxnSpPr/>
          <p:nvPr/>
        </p:nvCxnSpPr>
        <p:spPr>
          <a:xfrm>
            <a:off x="1223586" y="1779462"/>
            <a:ext cx="440754" cy="217088"/>
          </a:xfrm>
          <a:prstGeom prst="bentConnector3">
            <a:avLst>
              <a:gd name="adj1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6F725434-5FCC-4405-913D-B038EDAC21A8}"/>
              </a:ext>
            </a:extLst>
          </p:cNvPr>
          <p:cNvCxnSpPr>
            <a:cxnSpLocks/>
          </p:cNvCxnSpPr>
          <p:nvPr/>
        </p:nvCxnSpPr>
        <p:spPr>
          <a:xfrm>
            <a:off x="1313765" y="1996550"/>
            <a:ext cx="330840" cy="246142"/>
          </a:xfrm>
          <a:prstGeom prst="bentConnector3">
            <a:avLst>
              <a:gd name="adj1" fmla="val 1284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1437D478-3519-40AA-9219-0B97A77EAC88}"/>
              </a:ext>
            </a:extLst>
          </p:cNvPr>
          <p:cNvCxnSpPr>
            <a:cxnSpLocks/>
          </p:cNvCxnSpPr>
          <p:nvPr/>
        </p:nvCxnSpPr>
        <p:spPr>
          <a:xfrm>
            <a:off x="1370778" y="2243869"/>
            <a:ext cx="273827" cy="215911"/>
          </a:xfrm>
          <a:prstGeom prst="bentConnector3">
            <a:avLst>
              <a:gd name="adj1" fmla="val -19669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4C9B7197-6569-4902-92CD-9396708CD535}"/>
              </a:ext>
            </a:extLst>
          </p:cNvPr>
          <p:cNvCxnSpPr>
            <a:cxnSpLocks/>
          </p:cNvCxnSpPr>
          <p:nvPr/>
        </p:nvCxnSpPr>
        <p:spPr>
          <a:xfrm>
            <a:off x="1313765" y="2459780"/>
            <a:ext cx="330839" cy="255382"/>
          </a:xfrm>
          <a:prstGeom prst="bentConnector3">
            <a:avLst>
              <a:gd name="adj1" fmla="val 227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42854151-205B-445A-BA2E-CBFF69EE3745}"/>
              </a:ext>
            </a:extLst>
          </p:cNvPr>
          <p:cNvCxnSpPr>
            <a:cxnSpLocks/>
          </p:cNvCxnSpPr>
          <p:nvPr/>
        </p:nvCxnSpPr>
        <p:spPr>
          <a:xfrm>
            <a:off x="1313764" y="2715162"/>
            <a:ext cx="330839" cy="255382"/>
          </a:xfrm>
          <a:prstGeom prst="bentConnector3">
            <a:avLst>
              <a:gd name="adj1" fmla="val 227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CFE3173-60FA-4E8E-A367-D240301355B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96445" y="2977767"/>
            <a:ext cx="255385" cy="240935"/>
          </a:xfrm>
          <a:prstGeom prst="bentConnector3">
            <a:avLst>
              <a:gd name="adj1" fmla="val 9507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53007490-FC14-42E2-A486-EE947FC10BD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16160" y="3252862"/>
            <a:ext cx="256246" cy="200640"/>
          </a:xfrm>
          <a:prstGeom prst="bentConnector3">
            <a:avLst>
              <a:gd name="adj1" fmla="val 97494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DA27E441-7CC0-4164-A296-3C25EC5566FE}"/>
              </a:ext>
            </a:extLst>
          </p:cNvPr>
          <p:cNvCxnSpPr>
            <a:cxnSpLocks/>
          </p:cNvCxnSpPr>
          <p:nvPr/>
        </p:nvCxnSpPr>
        <p:spPr>
          <a:xfrm>
            <a:off x="1443961" y="3472995"/>
            <a:ext cx="220379" cy="216161"/>
          </a:xfrm>
          <a:prstGeom prst="bentConnector3">
            <a:avLst>
              <a:gd name="adj1" fmla="val 747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61020F43-0B68-4509-880D-21197FA1BD39}"/>
              </a:ext>
            </a:extLst>
          </p:cNvPr>
          <p:cNvCxnSpPr>
            <a:cxnSpLocks/>
          </p:cNvCxnSpPr>
          <p:nvPr/>
        </p:nvCxnSpPr>
        <p:spPr>
          <a:xfrm>
            <a:off x="3147772" y="3581075"/>
            <a:ext cx="401243" cy="153102"/>
          </a:xfrm>
          <a:prstGeom prst="bentConnector3">
            <a:avLst>
              <a:gd name="adj1" fmla="val 998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CA1F54E-421A-4A6A-B222-1825603B1885}"/>
              </a:ext>
            </a:extLst>
          </p:cNvPr>
          <p:cNvCxnSpPr/>
          <p:nvPr/>
        </p:nvCxnSpPr>
        <p:spPr>
          <a:xfrm>
            <a:off x="3147772" y="3841912"/>
            <a:ext cx="2499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73AC8932-14F0-4653-8AB3-84221A7CF3E7}"/>
              </a:ext>
            </a:extLst>
          </p:cNvPr>
          <p:cNvCxnSpPr>
            <a:cxnSpLocks/>
          </p:cNvCxnSpPr>
          <p:nvPr/>
        </p:nvCxnSpPr>
        <p:spPr>
          <a:xfrm>
            <a:off x="3147772" y="3336809"/>
            <a:ext cx="516408" cy="397368"/>
          </a:xfrm>
          <a:prstGeom prst="bentConnector3">
            <a:avLst>
              <a:gd name="adj1" fmla="val 10017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4DBDF1AE-0D04-4915-88CF-B8671518F26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29377" y="3099274"/>
            <a:ext cx="653298" cy="616508"/>
          </a:xfrm>
          <a:prstGeom prst="bentConnector3">
            <a:avLst>
              <a:gd name="adj1" fmla="val -44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768BA447-2179-4139-8DB3-D9982ECA399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63922" y="2926702"/>
            <a:ext cx="891326" cy="723627"/>
          </a:xfrm>
          <a:prstGeom prst="bentConnector3">
            <a:avLst>
              <a:gd name="adj1" fmla="val 1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17C8C221-0E62-4AC5-8C38-1CD7A054B80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10808" y="2751888"/>
            <a:ext cx="1119255" cy="845325"/>
          </a:xfrm>
          <a:prstGeom prst="bentConnector3">
            <a:avLst>
              <a:gd name="adj1" fmla="val 33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9355B93D-15C4-406A-BA61-189CE288831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34585" y="2573697"/>
            <a:ext cx="1373667" cy="947293"/>
          </a:xfrm>
          <a:prstGeom prst="bentConnector3">
            <a:avLst>
              <a:gd name="adj1" fmla="val 4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4DAD54F4-5EBB-4139-B7B4-834811EDCFDB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74989" y="2392403"/>
            <a:ext cx="1614558" cy="1068994"/>
          </a:xfrm>
          <a:prstGeom prst="bentConnector3">
            <a:avLst>
              <a:gd name="adj1" fmla="val -11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C7F33AE-D993-4FDB-8FF7-9E50CD63C61E}"/>
              </a:ext>
            </a:extLst>
          </p:cNvPr>
          <p:cNvSpPr txBox="1"/>
          <p:nvPr/>
        </p:nvSpPr>
        <p:spPr>
          <a:xfrm>
            <a:off x="1904452" y="417729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Eight (8) Steps!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5A49165-3148-4F1B-A8B4-C056CC172CB6}"/>
              </a:ext>
            </a:extLst>
          </p:cNvPr>
          <p:cNvSpPr txBox="1"/>
          <p:nvPr/>
        </p:nvSpPr>
        <p:spPr>
          <a:xfrm>
            <a:off x="4572000" y="1422500"/>
            <a:ext cx="358523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Method 2: Subtraction</a:t>
            </a:r>
          </a:p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Powers of 2</a:t>
            </a:r>
          </a:p>
          <a:p>
            <a:pPr algn="r"/>
            <a:r>
              <a:rPr lang="en-US" dirty="0"/>
              <a:t>2</a:t>
            </a:r>
            <a:r>
              <a:rPr lang="en-US" baseline="30000" dirty="0"/>
              <a:t>7</a:t>
            </a:r>
            <a:r>
              <a:rPr lang="en-US" dirty="0"/>
              <a:t> 2</a:t>
            </a:r>
            <a:r>
              <a:rPr lang="en-US" baseline="30000" dirty="0"/>
              <a:t>6</a:t>
            </a:r>
            <a:r>
              <a:rPr lang="en-US" dirty="0"/>
              <a:t> 2</a:t>
            </a:r>
            <a:r>
              <a:rPr lang="en-US" baseline="30000" dirty="0"/>
              <a:t>5</a:t>
            </a:r>
            <a:r>
              <a:rPr lang="en-US" dirty="0"/>
              <a:t> 2</a:t>
            </a:r>
            <a:r>
              <a:rPr lang="en-US" baseline="30000" dirty="0"/>
              <a:t>4</a:t>
            </a:r>
            <a:r>
              <a:rPr lang="en-US" dirty="0"/>
              <a:t> 2</a:t>
            </a:r>
            <a:r>
              <a:rPr lang="en-US" baseline="30000" dirty="0"/>
              <a:t>3</a:t>
            </a:r>
            <a:r>
              <a:rPr lang="en-US" dirty="0"/>
              <a:t> 2</a:t>
            </a:r>
            <a:r>
              <a:rPr lang="en-US" baseline="30000" dirty="0"/>
              <a:t>2</a:t>
            </a:r>
            <a:r>
              <a:rPr lang="en-US" dirty="0"/>
              <a:t> 2</a:t>
            </a:r>
            <a:r>
              <a:rPr lang="en-US" baseline="30000" dirty="0"/>
              <a:t>1</a:t>
            </a:r>
            <a:r>
              <a:rPr lang="en-US" dirty="0"/>
              <a:t> 2</a:t>
            </a:r>
            <a:r>
              <a:rPr lang="en-US" baseline="30000" dirty="0"/>
              <a:t>0</a:t>
            </a:r>
            <a:r>
              <a:rPr lang="en-US" dirty="0"/>
              <a:t>.</a:t>
            </a:r>
          </a:p>
          <a:p>
            <a:pPr algn="r"/>
            <a:r>
              <a:rPr lang="en-US" sz="1600" dirty="0"/>
              <a:t>  128 64 32 16 8   4   2   1 .</a:t>
            </a:r>
          </a:p>
          <a:p>
            <a:pPr algn="r"/>
            <a:r>
              <a:rPr lang="en-US" sz="1600" dirty="0"/>
              <a:t>177               1  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   </a:t>
            </a:r>
            <a:r>
              <a:rPr lang="en-US" sz="1600" dirty="0"/>
              <a:t>1   1  </a:t>
            </a:r>
            <a:r>
              <a:rPr lang="en-US" sz="1600" dirty="0">
                <a:solidFill>
                  <a:srgbClr val="FF0000"/>
                </a:solidFill>
              </a:rPr>
              <a:t>0   0   0   </a:t>
            </a:r>
            <a:r>
              <a:rPr lang="en-US" sz="1600" dirty="0"/>
              <a:t>1 . </a:t>
            </a:r>
          </a:p>
          <a:p>
            <a:r>
              <a:rPr lang="en-US" sz="1600" dirty="0"/>
              <a:t>-128</a:t>
            </a:r>
          </a:p>
          <a:p>
            <a:r>
              <a:rPr lang="en-US" sz="1600" dirty="0"/>
              <a:t>   49</a:t>
            </a:r>
          </a:p>
          <a:p>
            <a:r>
              <a:rPr lang="en-US" sz="1600" dirty="0"/>
              <a:t>-  32</a:t>
            </a:r>
          </a:p>
          <a:p>
            <a:r>
              <a:rPr lang="en-US" sz="1600" dirty="0"/>
              <a:t>   17</a:t>
            </a:r>
          </a:p>
          <a:p>
            <a:r>
              <a:rPr lang="en-US" sz="1600" dirty="0"/>
              <a:t>-  16</a:t>
            </a:r>
          </a:p>
          <a:p>
            <a:r>
              <a:rPr lang="en-US" sz="1600" dirty="0"/>
              <a:t>     1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1</a:t>
            </a:r>
          </a:p>
          <a:p>
            <a:r>
              <a:rPr lang="en-US" sz="1600" dirty="0"/>
              <a:t>     0</a:t>
            </a:r>
          </a:p>
          <a:p>
            <a:endParaRPr lang="en-US" sz="1600" dirty="0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91F0D0D-F9C6-46E0-A57C-1E39A8289FE5}"/>
              </a:ext>
            </a:extLst>
          </p:cNvPr>
          <p:cNvCxnSpPr/>
          <p:nvPr/>
        </p:nvCxnSpPr>
        <p:spPr>
          <a:xfrm>
            <a:off x="4661906" y="3019494"/>
            <a:ext cx="446235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2A8CB92-22C9-48C6-91D7-2DD61D845393}"/>
              </a:ext>
            </a:extLst>
          </p:cNvPr>
          <p:cNvCxnSpPr/>
          <p:nvPr/>
        </p:nvCxnSpPr>
        <p:spPr>
          <a:xfrm>
            <a:off x="4661905" y="3510682"/>
            <a:ext cx="446235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8A350CB-3FDC-4E62-A810-FA812B386635}"/>
              </a:ext>
            </a:extLst>
          </p:cNvPr>
          <p:cNvCxnSpPr/>
          <p:nvPr/>
        </p:nvCxnSpPr>
        <p:spPr>
          <a:xfrm>
            <a:off x="4661904" y="4012840"/>
            <a:ext cx="446235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23B990F-0046-40AE-BF80-D134D5705226}"/>
              </a:ext>
            </a:extLst>
          </p:cNvPr>
          <p:cNvCxnSpPr/>
          <p:nvPr/>
        </p:nvCxnSpPr>
        <p:spPr>
          <a:xfrm>
            <a:off x="4661903" y="4490866"/>
            <a:ext cx="446235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5E8BDAF2-36D9-4716-92FC-5C94C9D5A167}"/>
              </a:ext>
            </a:extLst>
          </p:cNvPr>
          <p:cNvCxnSpPr>
            <a:cxnSpLocks/>
          </p:cNvCxnSpPr>
          <p:nvPr/>
        </p:nvCxnSpPr>
        <p:spPr>
          <a:xfrm flipV="1">
            <a:off x="5182462" y="2766224"/>
            <a:ext cx="787452" cy="148016"/>
          </a:xfrm>
          <a:prstGeom prst="bentConnector3">
            <a:avLst>
              <a:gd name="adj1" fmla="val 1005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CEE4E9CE-E831-409A-B5F5-6F4252A7851E}"/>
              </a:ext>
            </a:extLst>
          </p:cNvPr>
          <p:cNvCxnSpPr>
            <a:cxnSpLocks/>
          </p:cNvCxnSpPr>
          <p:nvPr/>
        </p:nvCxnSpPr>
        <p:spPr>
          <a:xfrm flipV="1">
            <a:off x="5182462" y="2766224"/>
            <a:ext cx="1356485" cy="641304"/>
          </a:xfrm>
          <a:prstGeom prst="bentConnector3">
            <a:avLst>
              <a:gd name="adj1" fmla="val 1004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13D86E99-D6E1-4C86-8BCE-E402CFA4A46C}"/>
              </a:ext>
            </a:extLst>
          </p:cNvPr>
          <p:cNvCxnSpPr>
            <a:cxnSpLocks/>
          </p:cNvCxnSpPr>
          <p:nvPr/>
        </p:nvCxnSpPr>
        <p:spPr>
          <a:xfrm flipV="1">
            <a:off x="5182462" y="2766224"/>
            <a:ext cx="1655803" cy="1149696"/>
          </a:xfrm>
          <a:prstGeom prst="bentConnector3">
            <a:avLst>
              <a:gd name="adj1" fmla="val 1000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51AE04CD-D3B8-4A4A-8853-FFAEB8FE3D0F}"/>
              </a:ext>
            </a:extLst>
          </p:cNvPr>
          <p:cNvCxnSpPr>
            <a:cxnSpLocks/>
          </p:cNvCxnSpPr>
          <p:nvPr/>
        </p:nvCxnSpPr>
        <p:spPr>
          <a:xfrm flipV="1">
            <a:off x="5182462" y="2766224"/>
            <a:ext cx="2734663" cy="1597916"/>
          </a:xfrm>
          <a:prstGeom prst="bentConnector3">
            <a:avLst>
              <a:gd name="adj1" fmla="val 10015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D3827E8B-341D-4FD2-9EE6-A2BB9F9B1BF6}"/>
              </a:ext>
            </a:extLst>
          </p:cNvPr>
          <p:cNvSpPr txBox="1"/>
          <p:nvPr/>
        </p:nvSpPr>
        <p:spPr>
          <a:xfrm>
            <a:off x="5763701" y="440863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Four (4) Steps!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36074C-1DF8-4334-B020-739F694DF902}"/>
              </a:ext>
            </a:extLst>
          </p:cNvPr>
          <p:cNvSpPr txBox="1"/>
          <p:nvPr/>
        </p:nvSpPr>
        <p:spPr>
          <a:xfrm>
            <a:off x="5102586" y="3025448"/>
            <a:ext cx="1168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Can’t Subtract 64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B974A2E-4804-47B9-A3B7-A2EBA5C02E70}"/>
              </a:ext>
            </a:extLst>
          </p:cNvPr>
          <p:cNvSpPr txBox="1"/>
          <p:nvPr/>
        </p:nvSpPr>
        <p:spPr>
          <a:xfrm>
            <a:off x="5102586" y="4002973"/>
            <a:ext cx="1529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Can’t Subtract 8, 4, or 2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D22474A-7A9C-4E0C-865B-AE501D98994A}"/>
              </a:ext>
            </a:extLst>
          </p:cNvPr>
          <p:cNvSpPr/>
          <p:nvPr/>
        </p:nvSpPr>
        <p:spPr>
          <a:xfrm>
            <a:off x="5792296" y="2532691"/>
            <a:ext cx="2364941" cy="233533"/>
          </a:xfrm>
          <a:prstGeom prst="rect">
            <a:avLst/>
          </a:prstGeom>
          <a:solidFill>
            <a:srgbClr val="FFC000">
              <a:alpha val="2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307750E-4A9A-44A6-B97F-C2E0EF17B82F}"/>
              </a:ext>
            </a:extLst>
          </p:cNvPr>
          <p:cNvSpPr/>
          <p:nvPr/>
        </p:nvSpPr>
        <p:spPr>
          <a:xfrm>
            <a:off x="3397754" y="3724944"/>
            <a:ext cx="1059082" cy="233533"/>
          </a:xfrm>
          <a:prstGeom prst="rect">
            <a:avLst/>
          </a:prstGeom>
          <a:solidFill>
            <a:srgbClr val="FFC000">
              <a:alpha val="2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Binary Positional Notation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9901-EBC7-0747-A1C2-F937CA26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39972"/>
            <a:ext cx="8280057" cy="100545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Positional notation means that a digit represents different values depending on the “position” the digit occupies in the sequence of numbers.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decimal positional notation system operates as shown in the tables below.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9CEC86-4057-DA4B-98C8-93666AE4B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72850"/>
              </p:ext>
            </p:extLst>
          </p:nvPr>
        </p:nvGraphicFramePr>
        <p:xfrm>
          <a:off x="389281" y="2464614"/>
          <a:ext cx="3402419" cy="121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437">
                  <a:extLst>
                    <a:ext uri="{9D8B030D-6E8A-4147-A177-3AD203B41FA5}">
                      <a16:colId xmlns:a16="http://schemas.microsoft.com/office/drawing/2014/main" val="3837822917"/>
                    </a:ext>
                  </a:extLst>
                </a:gridCol>
                <a:gridCol w="465690">
                  <a:extLst>
                    <a:ext uri="{9D8B030D-6E8A-4147-A177-3AD203B41FA5}">
                      <a16:colId xmlns:a16="http://schemas.microsoft.com/office/drawing/2014/main" val="2257126818"/>
                    </a:ext>
                  </a:extLst>
                </a:gridCol>
                <a:gridCol w="490708">
                  <a:extLst>
                    <a:ext uri="{9D8B030D-6E8A-4147-A177-3AD203B41FA5}">
                      <a16:colId xmlns:a16="http://schemas.microsoft.com/office/drawing/2014/main" val="733968975"/>
                    </a:ext>
                  </a:extLst>
                </a:gridCol>
                <a:gridCol w="480266">
                  <a:extLst>
                    <a:ext uri="{9D8B030D-6E8A-4147-A177-3AD203B41FA5}">
                      <a16:colId xmlns:a16="http://schemas.microsoft.com/office/drawing/2014/main" val="2184405947"/>
                    </a:ext>
                  </a:extLst>
                </a:gridCol>
                <a:gridCol w="647318">
                  <a:extLst>
                    <a:ext uri="{9D8B030D-6E8A-4147-A177-3AD203B41FA5}">
                      <a16:colId xmlns:a16="http://schemas.microsoft.com/office/drawing/2014/main" val="326059745"/>
                    </a:ext>
                  </a:extLst>
                </a:gridCol>
              </a:tblGrid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Radix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18847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Position in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94335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(10</a:t>
                      </a:r>
                      <a:r>
                        <a:rPr lang="en-US" sz="1000" baseline="30000" dirty="0"/>
                        <a:t>3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(10</a:t>
                      </a:r>
                      <a:r>
                        <a:rPr lang="en-US" sz="1000" baseline="30000" dirty="0"/>
                        <a:t>2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(10</a:t>
                      </a:r>
                      <a:r>
                        <a:rPr lang="en-US" sz="1000" baseline="30000" dirty="0"/>
                        <a:t>1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(10</a:t>
                      </a:r>
                      <a:r>
                        <a:rPr lang="en-US" sz="1000" baseline="30000" dirty="0"/>
                        <a:t>0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54151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Position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14726"/>
                  </a:ext>
                </a:extLst>
              </a:tr>
            </a:tbl>
          </a:graphicData>
        </a:graphic>
      </p:graphicFrame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42020144-2692-E747-88CD-CE940510F874}"/>
              </a:ext>
            </a:extLst>
          </p:cNvPr>
          <p:cNvSpPr/>
          <p:nvPr/>
        </p:nvSpPr>
        <p:spPr>
          <a:xfrm>
            <a:off x="3846144" y="2975788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3027A9-4D3C-0E45-A334-44753559F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983596"/>
              </p:ext>
            </p:extLst>
          </p:nvPr>
        </p:nvGraphicFramePr>
        <p:xfrm>
          <a:off x="4285498" y="2286740"/>
          <a:ext cx="4469221" cy="15703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2986">
                  <a:extLst>
                    <a:ext uri="{9D8B030D-6E8A-4147-A177-3AD203B41FA5}">
                      <a16:colId xmlns:a16="http://schemas.microsoft.com/office/drawing/2014/main" val="82544986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0489453"/>
                    </a:ext>
                  </a:extLst>
                </a:gridCol>
                <a:gridCol w="776177">
                  <a:extLst>
                    <a:ext uri="{9D8B030D-6E8A-4147-A177-3AD203B41FA5}">
                      <a16:colId xmlns:a16="http://schemas.microsoft.com/office/drawing/2014/main" val="2753584476"/>
                    </a:ext>
                  </a:extLst>
                </a:gridCol>
                <a:gridCol w="659218">
                  <a:extLst>
                    <a:ext uri="{9D8B030D-6E8A-4147-A177-3AD203B41FA5}">
                      <a16:colId xmlns:a16="http://schemas.microsoft.com/office/drawing/2014/main" val="589627143"/>
                    </a:ext>
                  </a:extLst>
                </a:gridCol>
                <a:gridCol w="556440">
                  <a:extLst>
                    <a:ext uri="{9D8B030D-6E8A-4147-A177-3AD203B41FA5}">
                      <a16:colId xmlns:a16="http://schemas.microsoft.com/office/drawing/2014/main" val="281118420"/>
                    </a:ext>
                  </a:extLst>
                </a:gridCol>
              </a:tblGrid>
              <a:tr h="26172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842908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r>
                        <a:rPr lang="en-US" sz="1000" dirty="0"/>
                        <a:t>Positional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60212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r>
                        <a:rPr lang="en-US" sz="1000" dirty="0"/>
                        <a:t>Decimal Number (1234)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247003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r>
                        <a:rPr lang="en-US" sz="10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 x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 x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 x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 x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830395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r>
                        <a:rPr lang="en-US" sz="10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523445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r>
                        <a:rPr lang="en-US" sz="1000" dirty="0"/>
                        <a:t>Result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1,234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44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6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Binary Positional Notation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9901-EBC7-0747-A1C2-F937CA26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39972"/>
            <a:ext cx="8280057" cy="334762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The binary positional notation system operates as shown in the tables below.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9CEC86-4057-DA4B-98C8-93666AE4B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030563"/>
              </p:ext>
            </p:extLst>
          </p:nvPr>
        </p:nvGraphicFramePr>
        <p:xfrm>
          <a:off x="389281" y="1265932"/>
          <a:ext cx="5733792" cy="121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498">
                  <a:extLst>
                    <a:ext uri="{9D8B030D-6E8A-4147-A177-3AD203B41FA5}">
                      <a16:colId xmlns:a16="http://schemas.microsoft.com/office/drawing/2014/main" val="3837822917"/>
                    </a:ext>
                  </a:extLst>
                </a:gridCol>
                <a:gridCol w="499730">
                  <a:extLst>
                    <a:ext uri="{9D8B030D-6E8A-4147-A177-3AD203B41FA5}">
                      <a16:colId xmlns:a16="http://schemas.microsoft.com/office/drawing/2014/main" val="22571268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33968975"/>
                    </a:ext>
                  </a:extLst>
                </a:gridCol>
                <a:gridCol w="435935">
                  <a:extLst>
                    <a:ext uri="{9D8B030D-6E8A-4147-A177-3AD203B41FA5}">
                      <a16:colId xmlns:a16="http://schemas.microsoft.com/office/drawing/2014/main" val="2184405947"/>
                    </a:ext>
                  </a:extLst>
                </a:gridCol>
                <a:gridCol w="435935">
                  <a:extLst>
                    <a:ext uri="{9D8B030D-6E8A-4147-A177-3AD203B41FA5}">
                      <a16:colId xmlns:a16="http://schemas.microsoft.com/office/drawing/2014/main" val="2878814134"/>
                    </a:ext>
                  </a:extLst>
                </a:gridCol>
                <a:gridCol w="499730">
                  <a:extLst>
                    <a:ext uri="{9D8B030D-6E8A-4147-A177-3AD203B41FA5}">
                      <a16:colId xmlns:a16="http://schemas.microsoft.com/office/drawing/2014/main" val="3260597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53828557"/>
                    </a:ext>
                  </a:extLst>
                </a:gridCol>
                <a:gridCol w="478466">
                  <a:extLst>
                    <a:ext uri="{9D8B030D-6E8A-4147-A177-3AD203B41FA5}">
                      <a16:colId xmlns:a16="http://schemas.microsoft.com/office/drawing/2014/main" val="830387269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3034883102"/>
                    </a:ext>
                  </a:extLst>
                </a:gridCol>
              </a:tblGrid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Radix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18847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Position in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94335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7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6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5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4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3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2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1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0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54151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Position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14726"/>
                  </a:ext>
                </a:extLst>
              </a:tr>
            </a:tbl>
          </a:graphicData>
        </a:graphic>
      </p:graphicFrame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42020144-2692-E747-88CD-CE940510F874}"/>
              </a:ext>
            </a:extLst>
          </p:cNvPr>
          <p:cNvSpPr/>
          <p:nvPr/>
        </p:nvSpPr>
        <p:spPr>
          <a:xfrm rot="5400000">
            <a:off x="3753951" y="2666137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AF9CA21-1491-D046-A16A-EF95E9FFD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745532"/>
              </p:ext>
            </p:extLst>
          </p:nvPr>
        </p:nvGraphicFramePr>
        <p:xfrm>
          <a:off x="2611696" y="3037184"/>
          <a:ext cx="5733792" cy="15182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0816">
                  <a:extLst>
                    <a:ext uri="{9D8B030D-6E8A-4147-A177-3AD203B41FA5}">
                      <a16:colId xmlns:a16="http://schemas.microsoft.com/office/drawing/2014/main" val="3837822917"/>
                    </a:ext>
                  </a:extLst>
                </a:gridCol>
                <a:gridCol w="584790">
                  <a:extLst>
                    <a:ext uri="{9D8B030D-6E8A-4147-A177-3AD203B41FA5}">
                      <a16:colId xmlns:a16="http://schemas.microsoft.com/office/drawing/2014/main" val="2257126818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733968975"/>
                    </a:ext>
                  </a:extLst>
                </a:gridCol>
                <a:gridCol w="499730">
                  <a:extLst>
                    <a:ext uri="{9D8B030D-6E8A-4147-A177-3AD203B41FA5}">
                      <a16:colId xmlns:a16="http://schemas.microsoft.com/office/drawing/2014/main" val="2184405947"/>
                    </a:ext>
                  </a:extLst>
                </a:gridCol>
                <a:gridCol w="478465">
                  <a:extLst>
                    <a:ext uri="{9D8B030D-6E8A-4147-A177-3AD203B41FA5}">
                      <a16:colId xmlns:a16="http://schemas.microsoft.com/office/drawing/2014/main" val="2878814134"/>
                    </a:ext>
                  </a:extLst>
                </a:gridCol>
                <a:gridCol w="456129">
                  <a:extLst>
                    <a:ext uri="{9D8B030D-6E8A-4147-A177-3AD203B41FA5}">
                      <a16:colId xmlns:a16="http://schemas.microsoft.com/office/drawing/2014/main" val="3260597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53828557"/>
                    </a:ext>
                  </a:extLst>
                </a:gridCol>
                <a:gridCol w="478466">
                  <a:extLst>
                    <a:ext uri="{9D8B030D-6E8A-4147-A177-3AD203B41FA5}">
                      <a16:colId xmlns:a16="http://schemas.microsoft.com/office/drawing/2014/main" val="830387269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3034883102"/>
                    </a:ext>
                  </a:extLst>
                </a:gridCol>
              </a:tblGrid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Positional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18847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Binary Number (11000000)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94335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54151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14726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Result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192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77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2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4267</TotalTime>
  <Words>2277</Words>
  <Application>Microsoft Office PowerPoint</Application>
  <PresentationFormat>On-screen Show (16:9)</PresentationFormat>
  <Paragraphs>542</Paragraphs>
  <Slides>27</Slides>
  <Notes>23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Times New Roman</vt:lpstr>
      <vt:lpstr>Wingdings</vt:lpstr>
      <vt:lpstr>Default Theme</vt:lpstr>
      <vt:lpstr>Worksheet</vt:lpstr>
      <vt:lpstr>Module 5: Number Systems</vt:lpstr>
      <vt:lpstr>Module Objectives</vt:lpstr>
      <vt:lpstr>5.1 Binary Number System</vt:lpstr>
      <vt:lpstr>Binary Number System Binary and IPv4 Addresses</vt:lpstr>
      <vt:lpstr>Binary Number System Video – Convert Between Binary and Decimal Numbering Systems</vt:lpstr>
      <vt:lpstr>PowerPoint Presentation</vt:lpstr>
      <vt:lpstr>PowerPoint Presentation</vt:lpstr>
      <vt:lpstr>Binary Number System Binary Positional Notation</vt:lpstr>
      <vt:lpstr>Binary Number System Binary Positional Notation (Cont.)</vt:lpstr>
      <vt:lpstr>Binary Number System Convert Binary to Decimal</vt:lpstr>
      <vt:lpstr>Binary Number System Decimal to Binary Conversion</vt:lpstr>
      <vt:lpstr>Binary Number System Decimal to Binary Conversion Example</vt:lpstr>
      <vt:lpstr>Binary Number System IPv4 Addresses</vt:lpstr>
      <vt:lpstr>PowerPoint Presentation</vt:lpstr>
      <vt:lpstr>5.2 Hexadecimal Number System</vt:lpstr>
      <vt:lpstr>Hexadecimal Number System Hexadecimal and IPv6 Addresses</vt:lpstr>
      <vt:lpstr>PowerPoint Presentation</vt:lpstr>
      <vt:lpstr>Hexadecimal Number System Hexadecimal and IPv6 Addresses (Cont.)</vt:lpstr>
      <vt:lpstr>Hexadecimal Number System Video – Converting Between Hexadecimal and Decimal Numbering Systems</vt:lpstr>
      <vt:lpstr>Hexadecimal Number System Decimal to Hexadecimal Conversions</vt:lpstr>
      <vt:lpstr>Hexadecimal Number System Hexadecimal to Decimal Conversions</vt:lpstr>
      <vt:lpstr>PowerPoint Presentation</vt:lpstr>
      <vt:lpstr>PowerPoint Presentation</vt:lpstr>
      <vt:lpstr>5.3 Module Practice and Quiz</vt:lpstr>
      <vt:lpstr>Module Practice and Quiz What did I learn in this module?</vt:lpstr>
      <vt:lpstr>Module 5: Number Systems New Terms and Commands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ComputerStudies</cp:lastModifiedBy>
  <cp:revision>235</cp:revision>
  <dcterms:created xsi:type="dcterms:W3CDTF">2019-10-18T06:21:22Z</dcterms:created>
  <dcterms:modified xsi:type="dcterms:W3CDTF">2023-02-20T17:40:01Z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