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7"/>
  </p:notesMasterIdLst>
  <p:sldIdLst>
    <p:sldId id="256" r:id="rId6"/>
    <p:sldId id="257" r:id="rId7"/>
    <p:sldId id="261" r:id="rId8"/>
    <p:sldId id="262" r:id="rId9"/>
    <p:sldId id="266" r:id="rId10"/>
    <p:sldId id="1263" r:id="rId11"/>
    <p:sldId id="1262" r:id="rId12"/>
    <p:sldId id="313" r:id="rId13"/>
    <p:sldId id="350" r:id="rId14"/>
    <p:sldId id="1266" r:id="rId15"/>
    <p:sldId id="1267" r:id="rId16"/>
    <p:sldId id="1268" r:id="rId17"/>
    <p:sldId id="1269" r:id="rId18"/>
    <p:sldId id="1264" r:id="rId19"/>
    <p:sldId id="1270" r:id="rId20"/>
    <p:sldId id="1367" r:id="rId21"/>
    <p:sldId id="1368" r:id="rId22"/>
    <p:sldId id="1369" r:id="rId23"/>
    <p:sldId id="1366" r:id="rId24"/>
    <p:sldId id="1354" r:id="rId25"/>
    <p:sldId id="2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390533-AC2F-49B0-B76D-229883C6C597}" v="7" dt="2025-05-01T20:16:03.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5"/>
    <p:restoredTop sz="83435" autoAdjust="0"/>
  </p:normalViewPr>
  <p:slideViewPr>
    <p:cSldViewPr snapToGrid="0">
      <p:cViewPr varScale="1">
        <p:scale>
          <a:sx n="38" d="100"/>
          <a:sy n="38" d="100"/>
        </p:scale>
        <p:origin x="9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72AF4B-D4AA-EF49-B434-76868D708BD6}" type="datetimeFigureOut">
              <a:rPr lang="en-US" smtClean="0"/>
              <a:t>5/1/2025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1558F1-F5A3-1C45-B20D-826888152247}" type="slidenum">
              <a:rPr lang="en-US" smtClean="0"/>
              <a:t>‹#›</a:t>
            </a:fld>
            <a:endParaRPr lang="en-US"/>
          </a:p>
        </p:txBody>
      </p:sp>
    </p:spTree>
    <p:extLst>
      <p:ext uri="{BB962C8B-B14F-4D97-AF65-F5344CB8AC3E}">
        <p14:creationId xmlns:p14="http://schemas.microsoft.com/office/powerpoint/2010/main" val="288132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itchFamily="2" charset="2"/>
              <a:buChar char=""/>
            </a:pP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a:t>
            </a:r>
            <a:r>
              <a:rPr lang="en-US" sz="1800" i="1" dirty="0">
                <a:effectLst/>
                <a:latin typeface="Franklin Gothic Book" panose="020B0503020102020204" pitchFamily="34" charset="0"/>
                <a:ea typeface="Franklin Gothic Book" panose="020B0503020102020204" pitchFamily="34" charset="0"/>
                <a:cs typeface="Franklin Gothic Book" panose="020B0503020102020204" pitchFamily="34" charset="0"/>
              </a:rPr>
              <a:t>Provide introductory remarks, set the tone/introduce yourself and your relation to the audience.</a:t>
            </a: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a:t>
            </a:r>
            <a:endParaRPr lang="en-US" sz="1800" i="0" dirty="0">
              <a:solidFill>
                <a:schemeClr val="tx1"/>
              </a:solidFill>
              <a:effectLst/>
              <a:latin typeface="Calibri" panose="020F0502020204030204" pitchFamily="34" charset="0"/>
              <a:ea typeface="Franklin Gothic Book" panose="020B0503020102020204" pitchFamily="34" charset="0"/>
              <a:cs typeface="Arial" panose="020B0604020202020204" pitchFamily="34" charset="0"/>
            </a:endParaRPr>
          </a:p>
          <a:p>
            <a:pPr marL="342900" marR="0" lvl="0" indent="-342900">
              <a:lnSpc>
                <a:spcPct val="107000"/>
              </a:lnSpc>
              <a:spcBef>
                <a:spcPts val="0"/>
              </a:spcBef>
              <a:spcAft>
                <a:spcPts val="800"/>
              </a:spcAft>
              <a:buFont typeface="Symbol" pitchFamily="2" charset="2"/>
              <a:buChar char=""/>
            </a:pPr>
            <a:endParaRPr lang="en-US" sz="1800" i="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Font typeface="Symbol" pitchFamily="2" charset="2"/>
              <a:buNone/>
            </a:pPr>
            <a:r>
              <a:rPr lang="en-US"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rPr>
              <a:t>“Next Slide”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A1558F1-F5A3-1C45-B20D-826888152247}" type="slidenum">
              <a:rPr lang="en-US" smtClean="0"/>
              <a:t>1</a:t>
            </a:fld>
            <a:endParaRPr lang="en-US"/>
          </a:p>
        </p:txBody>
      </p:sp>
    </p:spTree>
    <p:extLst>
      <p:ext uri="{BB962C8B-B14F-4D97-AF65-F5344CB8AC3E}">
        <p14:creationId xmlns:p14="http://schemas.microsoft.com/office/powerpoint/2010/main" val="260566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A9018-1483-FB6F-7480-72164133BB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04AC75-F065-12BE-5514-C05F4A471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68362C-7D8F-F015-3FAF-E906319A68CF}"/>
              </a:ext>
            </a:extLst>
          </p:cNvPr>
          <p:cNvSpPr>
            <a:spLocks noGrp="1"/>
          </p:cNvSpPr>
          <p:nvPr>
            <p:ph type="body" idx="1"/>
          </p:nvPr>
        </p:nvSpPr>
        <p:spPr/>
        <p:txBody>
          <a:bodyPr/>
          <a:lstStyle/>
          <a:p>
            <a:r>
              <a:rPr lang="en-US" dirty="0"/>
              <a:t>Replace these examples.</a:t>
            </a:r>
          </a:p>
        </p:txBody>
      </p:sp>
      <p:sp>
        <p:nvSpPr>
          <p:cNvPr id="4" name="Slide Number Placeholder 3">
            <a:extLst>
              <a:ext uri="{FF2B5EF4-FFF2-40B4-BE49-F238E27FC236}">
                <a16:creationId xmlns:a16="http://schemas.microsoft.com/office/drawing/2014/main" id="{93AB04BA-394E-2B0D-35B3-F476EB069253}"/>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D8B99D-00E8-1541-BE04-F0148888E3EE}" type="slidenum">
              <a:rPr kumimoji="0" lang="en-US" alt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119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7C404-EB45-5B89-ACE9-7A86AB614D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EF1B65-3B8C-6145-79A2-47FB74BC9F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F0697C-6AA7-BC65-FDC0-0BE14C469E3C}"/>
              </a:ext>
            </a:extLst>
          </p:cNvPr>
          <p:cNvSpPr>
            <a:spLocks noGrp="1"/>
          </p:cNvSpPr>
          <p:nvPr>
            <p:ph type="body" idx="1"/>
          </p:nvPr>
        </p:nvSpPr>
        <p:spPr/>
        <p:txBody>
          <a:bodyPr/>
          <a:lstStyle/>
          <a:p>
            <a:r>
              <a:rPr lang="en-US" dirty="0"/>
              <a:t>Replace these examples.</a:t>
            </a:r>
          </a:p>
        </p:txBody>
      </p:sp>
      <p:sp>
        <p:nvSpPr>
          <p:cNvPr id="4" name="Slide Number Placeholder 3">
            <a:extLst>
              <a:ext uri="{FF2B5EF4-FFF2-40B4-BE49-F238E27FC236}">
                <a16:creationId xmlns:a16="http://schemas.microsoft.com/office/drawing/2014/main" id="{6E966BE5-D6F9-2863-20ED-2F89E54453D6}"/>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D8B99D-00E8-1541-BE04-F0148888E3EE}" type="slidenum">
              <a:rPr kumimoji="0" lang="en-US" alt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506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3F0C1-ABEC-9069-A8DD-688D45A506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583248-23D7-6FEA-F5C7-0B0D55B35D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CABDC7-BC08-F418-9C5E-1F6F1E72AB26}"/>
              </a:ext>
            </a:extLst>
          </p:cNvPr>
          <p:cNvSpPr>
            <a:spLocks noGrp="1"/>
          </p:cNvSpPr>
          <p:nvPr>
            <p:ph type="body" idx="1"/>
          </p:nvPr>
        </p:nvSpPr>
        <p:spPr/>
        <p:txBody>
          <a:bodyPr/>
          <a:lstStyle/>
          <a:p>
            <a:r>
              <a:rPr lang="en-US" dirty="0"/>
              <a:t>Replace these examples.</a:t>
            </a:r>
          </a:p>
        </p:txBody>
      </p:sp>
      <p:sp>
        <p:nvSpPr>
          <p:cNvPr id="4" name="Slide Number Placeholder 3">
            <a:extLst>
              <a:ext uri="{FF2B5EF4-FFF2-40B4-BE49-F238E27FC236}">
                <a16:creationId xmlns:a16="http://schemas.microsoft.com/office/drawing/2014/main" id="{BBD8EF23-C20D-8F4D-D7BD-D8AA5F241FED}"/>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D8B99D-00E8-1541-BE04-F0148888E3EE}" type="slidenum">
              <a:rPr kumimoji="0" lang="en-US" alt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683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C5718-90C5-6095-CFFB-4150A7CA3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29969B-C510-9900-A8E5-FF26B9A3F4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96EADE-1CE6-8709-CA79-E9FDB94C228D}"/>
              </a:ext>
            </a:extLst>
          </p:cNvPr>
          <p:cNvSpPr>
            <a:spLocks noGrp="1"/>
          </p:cNvSpPr>
          <p:nvPr>
            <p:ph type="body" idx="1"/>
          </p:nvPr>
        </p:nvSpPr>
        <p:spPr/>
        <p:txBody>
          <a:bodyPr/>
          <a:lstStyle/>
          <a:p>
            <a:r>
              <a:rPr lang="en-US" dirty="0"/>
              <a:t>Replace these examples.</a:t>
            </a:r>
          </a:p>
        </p:txBody>
      </p:sp>
      <p:sp>
        <p:nvSpPr>
          <p:cNvPr id="4" name="Slide Number Placeholder 3">
            <a:extLst>
              <a:ext uri="{FF2B5EF4-FFF2-40B4-BE49-F238E27FC236}">
                <a16:creationId xmlns:a16="http://schemas.microsoft.com/office/drawing/2014/main" id="{EE596FF5-7DD4-7523-D916-97C8BBFB4E2F}"/>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D8B99D-00E8-1541-BE04-F0148888E3EE}" type="slidenum">
              <a:rPr kumimoji="0" lang="en-US" alt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402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2324E-EE77-182D-32D4-28F52A637C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9D00B0-9E70-E7A5-D6CB-895BD692A1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929DDF-D7B4-6C5A-9848-40F65F7BB94B}"/>
              </a:ext>
            </a:extLst>
          </p:cNvPr>
          <p:cNvSpPr>
            <a:spLocks noGrp="1"/>
          </p:cNvSpPr>
          <p:nvPr>
            <p:ph type="body" idx="1"/>
          </p:nvPr>
        </p:nvSpPr>
        <p:spPr/>
        <p:txBody>
          <a:bodyPr/>
          <a:lstStyle/>
          <a:p>
            <a:r>
              <a:rPr lang="en-US" dirty="0"/>
              <a:t>Replace these examples.</a:t>
            </a:r>
          </a:p>
        </p:txBody>
      </p:sp>
      <p:sp>
        <p:nvSpPr>
          <p:cNvPr id="4" name="Slide Number Placeholder 3">
            <a:extLst>
              <a:ext uri="{FF2B5EF4-FFF2-40B4-BE49-F238E27FC236}">
                <a16:creationId xmlns:a16="http://schemas.microsoft.com/office/drawing/2014/main" id="{08BB6809-BE5A-BADB-C005-4E76CD4D1ABD}"/>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D8B99D-00E8-1541-BE04-F0148888E3EE}" type="slidenum">
              <a:rPr kumimoji="0" lang="en-US" alt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420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E5FB4-857B-14A7-01C1-A9FAFC6A25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6FC72-92EF-3B79-54DA-EB4F64AD8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387703-A930-8FE6-C061-62612C44EA3A}"/>
              </a:ext>
            </a:extLst>
          </p:cNvPr>
          <p:cNvSpPr>
            <a:spLocks noGrp="1"/>
          </p:cNvSpPr>
          <p:nvPr>
            <p:ph type="body" idx="1"/>
          </p:nvPr>
        </p:nvSpPr>
        <p:spPr/>
        <p:txBody>
          <a:bodyPr/>
          <a:lstStyle/>
          <a:p>
            <a:r>
              <a:rPr lang="en-US" dirty="0"/>
              <a:t>Replace these examples.</a:t>
            </a:r>
          </a:p>
        </p:txBody>
      </p:sp>
      <p:sp>
        <p:nvSpPr>
          <p:cNvPr id="4" name="Slide Number Placeholder 3">
            <a:extLst>
              <a:ext uri="{FF2B5EF4-FFF2-40B4-BE49-F238E27FC236}">
                <a16:creationId xmlns:a16="http://schemas.microsoft.com/office/drawing/2014/main" id="{6B22F436-BB5A-E7C3-0772-7F6A5FE10238}"/>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D8B99D-00E8-1541-BE04-F0148888E3EE}" type="slidenum">
              <a:rPr kumimoji="0" lang="en-US" alt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35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D9F46-5A3F-1B74-3B4D-E1815DE68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885774-5680-F7BD-54E8-8BD17FDBF4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7A1590-A60B-0BD6-1D3A-08DD6EE7B827}"/>
              </a:ext>
            </a:extLst>
          </p:cNvPr>
          <p:cNvSpPr>
            <a:spLocks noGrp="1"/>
          </p:cNvSpPr>
          <p:nvPr>
            <p:ph type="body" idx="1"/>
          </p:nvPr>
        </p:nvSpPr>
        <p:spPr/>
        <p:txBody>
          <a:bodyPr/>
          <a:lstStyle/>
          <a:p>
            <a:r>
              <a:rPr lang="en-US" dirty="0"/>
              <a:t>Replace these examples.</a:t>
            </a:r>
          </a:p>
        </p:txBody>
      </p:sp>
      <p:sp>
        <p:nvSpPr>
          <p:cNvPr id="4" name="Slide Number Placeholder 3">
            <a:extLst>
              <a:ext uri="{FF2B5EF4-FFF2-40B4-BE49-F238E27FC236}">
                <a16:creationId xmlns:a16="http://schemas.microsoft.com/office/drawing/2014/main" id="{A0E7D618-7747-4BB6-3D9C-485CFAB209AE}"/>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D8B99D-00E8-1541-BE04-F0148888E3EE}" type="slidenum">
              <a:rPr kumimoji="0" lang="en-US" alt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649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9A6EE-2DAA-1673-EA11-FDB8BB4F67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F82593-03E0-53FD-87E6-2D69BC723F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8DA5C8-3006-B720-0E9F-FED65E47AF6A}"/>
              </a:ext>
            </a:extLst>
          </p:cNvPr>
          <p:cNvSpPr>
            <a:spLocks noGrp="1"/>
          </p:cNvSpPr>
          <p:nvPr>
            <p:ph type="body" idx="1"/>
          </p:nvPr>
        </p:nvSpPr>
        <p:spPr/>
        <p:txBody>
          <a:bodyPr/>
          <a:lstStyle/>
          <a:p>
            <a:r>
              <a:rPr lang="en-US" dirty="0"/>
              <a:t>Replace these examples.</a:t>
            </a:r>
          </a:p>
        </p:txBody>
      </p:sp>
      <p:sp>
        <p:nvSpPr>
          <p:cNvPr id="4" name="Slide Number Placeholder 3">
            <a:extLst>
              <a:ext uri="{FF2B5EF4-FFF2-40B4-BE49-F238E27FC236}">
                <a16:creationId xmlns:a16="http://schemas.microsoft.com/office/drawing/2014/main" id="{BECECD41-4F12-5A57-45AF-A8A98BA3B5A6}"/>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D8B99D-00E8-1541-BE04-F0148888E3EE}" type="slidenum">
              <a:rPr kumimoji="0" lang="en-US" alt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968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Tree>
    <p:extLst>
      <p:ext uri="{BB962C8B-B14F-4D97-AF65-F5344CB8AC3E}">
        <p14:creationId xmlns:p14="http://schemas.microsoft.com/office/powerpoint/2010/main" val="880536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having me present today. Please contact us if you would like to request any of our ransomware campaign material or would be interested in hosting in future events or sharing information on ransomware. We appreciate your time and your continued support protecting critical assets in our regions! </a:t>
            </a:r>
          </a:p>
        </p:txBody>
      </p:sp>
    </p:spTree>
    <p:extLst>
      <p:ext uri="{BB962C8B-B14F-4D97-AF65-F5344CB8AC3E}">
        <p14:creationId xmlns:p14="http://schemas.microsoft.com/office/powerpoint/2010/main" val="2311254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b="0" i="0" u="none" strike="noStrike" dirty="0">
                <a:solidFill>
                  <a:srgbClr val="000000"/>
                </a:solidFill>
                <a:effectLst/>
                <a:latin typeface="Arial" panose="020B0604020202020204" pitchFamily="34" charset="0"/>
              </a:rPr>
              <a:t>As America’s Cyber Defense Agency and the National Coordinator for Critical Infrastructure Security and Resilience, CISA leads the national </a:t>
            </a:r>
            <a:r>
              <a:rPr lang="en-US" sz="1800" b="0" i="0" u="none" strike="noStrike">
                <a:solidFill>
                  <a:srgbClr val="000000"/>
                </a:solidFill>
                <a:effectLst/>
                <a:latin typeface="Arial" panose="020B0604020202020204" pitchFamily="34" charset="0"/>
              </a:rPr>
              <a:t>effort to </a:t>
            </a:r>
            <a:r>
              <a:rPr lang="en-US" sz="1100">
                <a:effectLst/>
                <a:latin typeface="Franklin Gothic Book" panose="020B0503020102020204" pitchFamily="34" charset="0"/>
                <a:ea typeface="Franklin Gothic Book" panose="020B0503020102020204" pitchFamily="34" charset="0"/>
                <a:cs typeface="Franklin Gothic Book" panose="020B0503020102020204" pitchFamily="34" charset="0"/>
              </a:rPr>
              <a:t>understand</a:t>
            </a:r>
            <a:r>
              <a:rPr lang="en-US" sz="11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 manage, and reduce risk to the cyber and physical infrastructure that Americans rely on every hour of every day.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itchFamily="2" charset="2"/>
              <a:buChar char=""/>
            </a:pPr>
            <a:endParaRPr lang="en-US" sz="1100" i="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Symbol" pitchFamily="2" charset="2"/>
              <a:buNone/>
            </a:pPr>
            <a:r>
              <a:rPr lang="en-US" sz="1100" i="1" dirty="0">
                <a:solidFill>
                  <a:srgbClr val="404040"/>
                </a:solidFill>
                <a:effectLst/>
                <a:latin typeface="Calibri" panose="020F0502020204030204" pitchFamily="34" charset="0"/>
                <a:ea typeface="Calibri" panose="020F0502020204030204" pitchFamily="34" charset="0"/>
                <a:cs typeface="Arial" panose="020B0604020202020204" pitchFamily="34" charset="0"/>
              </a:rPr>
              <a:t>“Next Slide”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A1558F1-F5A3-1C45-B20D-826888152247}" type="slidenum">
              <a:rPr lang="en-US" smtClean="0"/>
              <a:t>2</a:t>
            </a:fld>
            <a:endParaRPr lang="en-US"/>
          </a:p>
        </p:txBody>
      </p:sp>
    </p:spTree>
    <p:extLst>
      <p:ext uri="{BB962C8B-B14F-4D97-AF65-F5344CB8AC3E}">
        <p14:creationId xmlns:p14="http://schemas.microsoft.com/office/powerpoint/2010/main" val="591826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[Thank the audience and open the floor for questions, if applicable]</a:t>
            </a:r>
            <a:br>
              <a:rPr lang="en-US" sz="1800" dirty="0">
                <a:effectLst/>
                <a:latin typeface="Franklin Gothic Book" panose="020B0503020102020204" pitchFamily="34" charset="0"/>
                <a:ea typeface="Calibri" panose="020F0502020204030204" pitchFamily="34" charset="0"/>
                <a:cs typeface="Arial" panose="020B0604020202020204" pitchFamily="34" charset="0"/>
              </a:rPr>
            </a:b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Franklin Gothic Book" panose="020B0503020102020204" pitchFamily="34" charset="0"/>
                <a:ea typeface="Calibri" panose="020F0502020204030204" pitchFamily="34" charset="0"/>
                <a:cs typeface="Arial" panose="020B0604020202020204" pitchFamily="34" charset="0"/>
              </a:rPr>
              <a:t>[Refer audience to more information on all topics on CISA.gov and to put them in touch with appropriate CISA personnel]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A1558F1-F5A3-1C45-B20D-826888152247}" type="slidenum">
              <a:rPr lang="en-US" smtClean="0"/>
              <a:t>21</a:t>
            </a:fld>
            <a:endParaRPr lang="en-US"/>
          </a:p>
        </p:txBody>
      </p:sp>
    </p:spTree>
    <p:extLst>
      <p:ext uri="{BB962C8B-B14F-4D97-AF65-F5344CB8AC3E}">
        <p14:creationId xmlns:p14="http://schemas.microsoft.com/office/powerpoint/2010/main" val="1009485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Franklin Gothic Book" panose="020B0503020102020204" pitchFamily="34" charset="0"/>
                <a:ea typeface="Franklin Gothic Book" panose="020B0503020102020204" pitchFamily="34" charset="0"/>
                <a:cs typeface="Franklin Gothic Book" panose="020B0503020102020204" pitchFamily="34" charset="0"/>
              </a:rPr>
              <a:t>“</a:t>
            </a: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CISA’s cybersecurity mission is to defend and secure cyberspace by coordinating the collective national cyber defense of critical infrastructure, enhancing the resilience of national critical functions against cyber risks, and helping to build a defensible technology ecosystem.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We provide stakeholders with tools and capabilities to prevent, mitigate, and respond to cyber incidents.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CISA executes this mission by working with the cybersecurity community and engaging in operational collaboration to actively reduce the risk of cyberattacks, with a dominant focus on defending against and minimizing the impact of attacks intended to infiltrate, exploit, disrupt, or destroy critical infrastructure and the National Critical Functions (NCFs) it enables.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CISA established the Joint Cyber Defense Collaborative (JCDC) to unify cyber defenders from organizations worldwide. This diverse team proactively gathers, analyzes, and shares actionable cyber risk information to enable synchronized, holistic cybersecurity planning, cyber defense, and response.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Fully realizing its role as the operational lead for federal civilian executive branch cybersecurity, we leverage our directive authorities to transform how agencies prioritize their cybersecurity activities and by providing increasing levels of direct support to agencies that require major improvements.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By bringing together all levels of government, the private sector, international partners, and the public, we are taking action to protect against cybersecurity risks and strengthen the resilience of our nation’s networks.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While many preventative resources are available online, we understand during cyber incidents, swift and personalized assistance may be needed, and stakeholders are encouraged to, and should feel empowered to reach out to us at any stage if they need assistance.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Font typeface="Symbol" pitchFamily="2" charset="2"/>
              <a:buNone/>
            </a:pPr>
            <a:endParaRPr lang="en-US" sz="1800" i="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Font typeface="Symbol" pitchFamily="2" charset="2"/>
              <a:buNone/>
            </a:pPr>
            <a:r>
              <a:rPr lang="en-US"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rPr>
              <a:t>“Next Slide”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A1558F1-F5A3-1C45-B20D-826888152247}" type="slidenum">
              <a:rPr lang="en-US" smtClean="0"/>
              <a:t>3</a:t>
            </a:fld>
            <a:endParaRPr lang="en-US"/>
          </a:p>
        </p:txBody>
      </p:sp>
    </p:spTree>
    <p:extLst>
      <p:ext uri="{BB962C8B-B14F-4D97-AF65-F5344CB8AC3E}">
        <p14:creationId xmlns:p14="http://schemas.microsoft.com/office/powerpoint/2010/main" val="2545317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Franklin Gothic Book" panose="020B0503020102020204" pitchFamily="34" charset="0"/>
                <a:ea typeface="Calibri" panose="020F0502020204030204" pitchFamily="34" charset="0"/>
                <a:cs typeface="Arial" panose="020B0604020202020204" pitchFamily="34" charset="0"/>
              </a:rPr>
              <a:t>CISA leads the national effort to secure critical infrastructure by managing risk and enhancing resilience through collaboration with the critical infrastructure community.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Franklin Gothic Book" panose="020B0503020102020204" pitchFamily="34" charset="0"/>
                <a:ea typeface="Calibri" panose="020F0502020204030204" pitchFamily="34" charset="0"/>
                <a:cs typeface="Arial" panose="020B0604020202020204" pitchFamily="34" charset="0"/>
              </a:rPr>
              <a:t>Through its core function and programs, CISA delivers unique and timely information, expertise, services, and tools in collaboration with infrastructure security stakeholders.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Franklin Gothic Book" panose="020B0503020102020204" pitchFamily="34" charset="0"/>
                <a:ea typeface="Calibri" panose="020F0502020204030204" pitchFamily="34" charset="0"/>
                <a:cs typeface="Arial" panose="020B0604020202020204" pitchFamily="34" charset="0"/>
              </a:rPr>
              <a:t>We provide access to tools and resources to support community security and resilience. These resources cover the numerous threat vectors in CISA’s portfolio, including unauthorized access to facilities, cybersecurity, election security, active shooters, bombings, and small unmanned aircraft systems (sUAS).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Franklin Gothic Book" panose="020B0503020102020204" pitchFamily="34" charset="0"/>
                <a:ea typeface="Calibri" panose="020F0502020204030204" pitchFamily="34" charset="0"/>
                <a:cs typeface="Arial" panose="020B0604020202020204" pitchFamily="34" charset="0"/>
              </a:rPr>
              <a:t>Through a multitude of resources, trainings, and exercises, we support stakeholders in building security capacity to mitigate domestic violent extremism, like a bomb attack on a House of Worship, as well as and targeted violence, like an active shooter in a school.</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Franklin Gothic Book" panose="020B0503020102020204" pitchFamily="34" charset="0"/>
                <a:ea typeface="Calibri" panose="020F0502020204030204" pitchFamily="34" charset="0"/>
                <a:cs typeface="Arial" panose="020B0604020202020204" pitchFamily="34" charset="0"/>
              </a:rPr>
              <a:t>CISA also has an exercise and training program where the agency conducts cyber and physical exercises with government, sector, and international partners to enhance security and resilience of critical infrastructure.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Franklin Gothic Book" panose="020B0503020102020204" pitchFamily="34" charset="0"/>
                <a:ea typeface="Calibri" panose="020F0502020204030204" pitchFamily="34" charset="0"/>
                <a:cs typeface="Arial" panose="020B0604020202020204" pitchFamily="34" charset="0"/>
              </a:rPr>
              <a:t>CISA’s School Safety Task Force works to strengthen the safety and security of our nation’s kindergarten through grade (K-12) schools.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Franklin Gothic Book" panose="020B0503020102020204" pitchFamily="34" charset="0"/>
                <a:ea typeface="Calibri" panose="020F0502020204030204" pitchFamily="34" charset="0"/>
                <a:cs typeface="Arial" panose="020B0604020202020204" pitchFamily="34" charset="0"/>
              </a:rPr>
              <a:t>The task force develops and deploys resources and training specific to helping schools and districts prevent and mitigate physical security threats and risks.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Franklin Gothic Book" panose="020B0503020102020204" pitchFamily="34" charset="0"/>
                <a:ea typeface="Calibri" panose="020F0502020204030204" pitchFamily="34" charset="0"/>
                <a:cs typeface="Arial" panose="020B0604020202020204" pitchFamily="34" charset="0"/>
              </a:rPr>
              <a:t>The program also manages and administers the interagency Federal School Safety Clearinghouse and its website SchoolSafety.gov, and regularly conducts outreach and engagement campaigns and activities to educate the K-12 community on school safety issues.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Franklin Gothic Book" panose="020B0503020102020204" pitchFamily="34" charset="0"/>
                <a:ea typeface="Calibri" panose="020F0502020204030204" pitchFamily="34" charset="0"/>
                <a:cs typeface="Arial" panose="020B0604020202020204" pitchFamily="34" charset="0"/>
              </a:rPr>
              <a:t>Lastly, the task force supports CISA’s coordination with the K-12 community by raising awareness of cyber-related risks and CISA’s resources to combat them.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Symbol" panose="05050102010706020507" pitchFamily="18" charset="2"/>
              <a:buChar char=""/>
            </a:pPr>
            <a:r>
              <a:rPr lang="en-US" sz="1100">
                <a:effectLst/>
                <a:latin typeface="Franklin Gothic Book"/>
                <a:ea typeface="Calibri" panose="020F0502020204030204" pitchFamily="34" charset="0"/>
                <a:cs typeface="Arial" panose="020B0604020202020204" pitchFamily="34" charset="0"/>
              </a:rPr>
              <a:t>Lastly, I would like to touch on chemical security. CISA Chemical Security manages the ChemLock program, a completely voluntary program that provides facilities that possess dangerous chemicals with no-cost services and tools to improve their chemical security posture in a way that works for their business model.</a:t>
            </a:r>
            <a:r>
              <a:rPr lang="en-US" sz="1100">
                <a:latin typeface="Franklin Gothic Book"/>
                <a:ea typeface="Calibri" panose="020F0502020204030204" pitchFamily="34" charset="0"/>
                <a:cs typeface="Arial" panose="020B0604020202020204" pitchFamily="34" charset="0"/>
              </a:rPr>
              <a:t> Additionally, despite strong support from industry and overwhelming bipartisan support in both the House and Senate, Congress has allowed the statutory authority for CISA’s Chemical Facility Anti-Terrorism Standards (CFATS) regulations to expire. For more than 15 years, CISA’s CFATS program has ensured that the more than 3,200 high-risk chemical facilities located in communities across all 50 states are protecting their chemicals from cyber threats and physical exploitation by terrorists. The implementation of CFATS directly helps to protect the homeland—and the agency continues to urge Congress to act soon to re-authorize this critical program.</a:t>
            </a:r>
            <a:endParaRPr lang="en-US" sz="1100" dirty="0">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buFont typeface="Symbol" pitchFamily="2" charset="2"/>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Font typeface="Symbol" pitchFamily="2" charset="2"/>
              <a:buNone/>
            </a:pPr>
            <a:r>
              <a:rPr lang="en-US" sz="1100" i="1" dirty="0">
                <a:solidFill>
                  <a:srgbClr val="404040"/>
                </a:solidFill>
                <a:effectLst/>
                <a:latin typeface="Calibri" panose="020F0502020204030204" pitchFamily="34" charset="0"/>
                <a:ea typeface="Calibri" panose="020F0502020204030204" pitchFamily="34" charset="0"/>
                <a:cs typeface="Arial" panose="020B0604020202020204" pitchFamily="34" charset="0"/>
              </a:rPr>
              <a:t>“Next Slide”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A1558F1-F5A3-1C45-B20D-826888152247}" type="slidenum">
              <a:rPr lang="en-US" smtClean="0"/>
              <a:t>4</a:t>
            </a:fld>
            <a:endParaRPr lang="en-US"/>
          </a:p>
        </p:txBody>
      </p:sp>
    </p:spTree>
    <p:extLst>
      <p:ext uri="{BB962C8B-B14F-4D97-AF65-F5344CB8AC3E}">
        <p14:creationId xmlns:p14="http://schemas.microsoft.com/office/powerpoint/2010/main" val="3333928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Because our nation’s critical infrastructure exists in every state, city, and territory, CISA’s Integrated Operations Division (IOD) was created to prepare, plan and manage operations nationwide.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Here are a few ways IOD operates: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Via CISA Central, IOD provides 24x7x365 situational awareness and near-real time operational reporting.</a:t>
            </a:r>
            <a:r>
              <a:rPr lang="en-US" sz="1350" dirty="0">
                <a:solidFill>
                  <a:srgbClr val="1B1B1B"/>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IOD conducts all-source intelligence analysis, oversees CISA’s Reports Officers, and partners with the Intelligence Community to ensure support across CISA’s missions.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Lastly, through Operational Planning, Readiness, and Continuity, IOD supports CISA-wide operational priorities such as Elections Security, COVID, and CENSUS 2020. This includes developing operational plans and Concepts of Operations (CONOPS) and overseeing CISA’s continuity and readiness programs.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CISA provides a national capability to deliver its services to our stakeholders and partners across state and local governments and the critical infrastructure community. Via CISA Regions, IOD delivers: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Cyber and physical vulnerability assessments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Architecture review and design subject matter expertise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Incident response support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Exercise planning and support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National Special Security Event planning and support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Chemical facility inspections and site security planning to implement Chemical Facility Anti-Terrorism Standards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800"/>
              </a:spcAft>
            </a:pPr>
            <a:endParaRPr lang="en-US" sz="11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800"/>
              </a:spcAft>
            </a:pPr>
            <a:r>
              <a:rPr lang="en-US" sz="1100" i="1" dirty="0">
                <a:solidFill>
                  <a:srgbClr val="404040"/>
                </a:solidFill>
                <a:effectLst/>
                <a:latin typeface="Calibri" panose="020F0502020204030204" pitchFamily="34" charset="0"/>
                <a:ea typeface="Calibri" panose="020F0502020204030204" pitchFamily="34" charset="0"/>
                <a:cs typeface="Arial" panose="020B0604020202020204" pitchFamily="34" charset="0"/>
              </a:rPr>
              <a:t>“Next Slide”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A1558F1-F5A3-1C45-B20D-826888152247}" type="slidenum">
              <a:rPr lang="en-US" smtClean="0"/>
              <a:t>5</a:t>
            </a:fld>
            <a:endParaRPr lang="en-US"/>
          </a:p>
        </p:txBody>
      </p:sp>
    </p:spTree>
    <p:extLst>
      <p:ext uri="{BB962C8B-B14F-4D97-AF65-F5344CB8AC3E}">
        <p14:creationId xmlns:p14="http://schemas.microsoft.com/office/powerpoint/2010/main" val="1244607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E5E74-FED7-FC8A-A628-545695C41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C93DBE-2B7F-E3DF-A970-70A558C7E7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C391A-4A23-72E6-DBBB-4E4177B71F0B}"/>
              </a:ext>
            </a:extLst>
          </p:cNvPr>
          <p:cNvSpPr>
            <a:spLocks noGrp="1"/>
          </p:cNvSpPr>
          <p:nvPr>
            <p:ph type="body" idx="1"/>
          </p:nvPr>
        </p:nvSpPr>
        <p:spPr/>
        <p:txBody>
          <a:bodyPr/>
          <a:lstStyle/>
          <a:p>
            <a:r>
              <a:rPr lang="en-US" dirty="0"/>
              <a:t>Replace these examples.</a:t>
            </a:r>
          </a:p>
        </p:txBody>
      </p:sp>
      <p:sp>
        <p:nvSpPr>
          <p:cNvPr id="4" name="Slide Number Placeholder 3">
            <a:extLst>
              <a:ext uri="{FF2B5EF4-FFF2-40B4-BE49-F238E27FC236}">
                <a16:creationId xmlns:a16="http://schemas.microsoft.com/office/drawing/2014/main" id="{FA0C0D3A-A3F1-18E9-C638-F96E2E1CFFD3}"/>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D8B99D-00E8-1541-BE04-F0148888E3EE}" type="slidenum">
              <a:rPr kumimoji="0" lang="en-US" alt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115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these examples.</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D8B99D-00E8-1541-BE04-F0148888E3EE}" type="slidenum">
              <a:rPr kumimoji="0" lang="en-US" alt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7981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944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0B6B4-FBB4-682B-2563-99040DDC58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1204E2-A336-6C1F-0B04-2375E2891D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7172A9-A86F-59FD-22F8-CCD41788535F}"/>
              </a:ext>
            </a:extLst>
          </p:cNvPr>
          <p:cNvSpPr>
            <a:spLocks noGrp="1"/>
          </p:cNvSpPr>
          <p:nvPr>
            <p:ph type="body" idx="1"/>
          </p:nvPr>
        </p:nvSpPr>
        <p:spPr/>
        <p:txBody>
          <a:bodyPr/>
          <a:lstStyle/>
          <a:p>
            <a:r>
              <a:rPr lang="en-US" dirty="0"/>
              <a:t>Replace these examples.</a:t>
            </a:r>
          </a:p>
        </p:txBody>
      </p:sp>
      <p:sp>
        <p:nvSpPr>
          <p:cNvPr id="4" name="Slide Number Placeholder 3">
            <a:extLst>
              <a:ext uri="{FF2B5EF4-FFF2-40B4-BE49-F238E27FC236}">
                <a16:creationId xmlns:a16="http://schemas.microsoft.com/office/drawing/2014/main" id="{169EF7A7-A561-3B1A-D093-285AE07FF7BA}"/>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D8B99D-00E8-1541-BE04-F0148888E3EE}" type="slidenum">
              <a:rPr kumimoji="0" lang="en-US" alt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60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599C-52FF-DEA6-0349-C2CE6EAD46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350E04-A6C8-2C8B-CD13-9055C8CEE5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FB95A7-B76C-2598-58BE-8163592A1C31}"/>
              </a:ext>
            </a:extLst>
          </p:cNvPr>
          <p:cNvSpPr>
            <a:spLocks noGrp="1"/>
          </p:cNvSpPr>
          <p:nvPr>
            <p:ph type="dt" sz="half" idx="10"/>
          </p:nvPr>
        </p:nvSpPr>
        <p:spPr/>
        <p:txBody>
          <a:bodyPr/>
          <a:lstStyle/>
          <a:p>
            <a:fld id="{B2A0DCE4-0509-464F-8E05-B7BCD3BCDF7F}" type="datetimeFigureOut">
              <a:rPr lang="en-US" smtClean="0"/>
              <a:t>5/1/2025</a:t>
            </a:fld>
            <a:endParaRPr lang="en-US"/>
          </a:p>
        </p:txBody>
      </p:sp>
      <p:sp>
        <p:nvSpPr>
          <p:cNvPr id="5" name="Footer Placeholder 4">
            <a:extLst>
              <a:ext uri="{FF2B5EF4-FFF2-40B4-BE49-F238E27FC236}">
                <a16:creationId xmlns:a16="http://schemas.microsoft.com/office/drawing/2014/main" id="{8D7F72BE-6891-961E-5425-6C0B02CF1D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0976F7-C1BD-B876-19F2-66DE7E3D19F7}"/>
              </a:ext>
            </a:extLst>
          </p:cNvPr>
          <p:cNvSpPr>
            <a:spLocks noGrp="1"/>
          </p:cNvSpPr>
          <p:nvPr>
            <p:ph type="sldNum" sz="quarter" idx="12"/>
          </p:nvPr>
        </p:nvSpPr>
        <p:spPr/>
        <p:txBody>
          <a:bodyPr/>
          <a:lstStyle/>
          <a:p>
            <a:fld id="{7CFECC17-51D3-4949-9ABF-334863A18B56}" type="slidenum">
              <a:rPr lang="en-US" smtClean="0"/>
              <a:t>‹#›</a:t>
            </a:fld>
            <a:endParaRPr lang="en-US"/>
          </a:p>
        </p:txBody>
      </p:sp>
    </p:spTree>
    <p:extLst>
      <p:ext uri="{BB962C8B-B14F-4D97-AF65-F5344CB8AC3E}">
        <p14:creationId xmlns:p14="http://schemas.microsoft.com/office/powerpoint/2010/main" val="422769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192DC-7DBF-08C7-EA4C-D063387906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020270-C147-3F1B-1C4D-4805F524ED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8E768-EE88-75F9-C823-922C141A2761}"/>
              </a:ext>
            </a:extLst>
          </p:cNvPr>
          <p:cNvSpPr>
            <a:spLocks noGrp="1"/>
          </p:cNvSpPr>
          <p:nvPr>
            <p:ph type="dt" sz="half" idx="10"/>
          </p:nvPr>
        </p:nvSpPr>
        <p:spPr/>
        <p:txBody>
          <a:bodyPr/>
          <a:lstStyle/>
          <a:p>
            <a:fld id="{B2A0DCE4-0509-464F-8E05-B7BCD3BCDF7F}" type="datetimeFigureOut">
              <a:rPr lang="en-US" smtClean="0"/>
              <a:t>5/1/2025</a:t>
            </a:fld>
            <a:endParaRPr lang="en-US"/>
          </a:p>
        </p:txBody>
      </p:sp>
      <p:sp>
        <p:nvSpPr>
          <p:cNvPr id="5" name="Footer Placeholder 4">
            <a:extLst>
              <a:ext uri="{FF2B5EF4-FFF2-40B4-BE49-F238E27FC236}">
                <a16:creationId xmlns:a16="http://schemas.microsoft.com/office/drawing/2014/main" id="{E2B8ACC9-DFA3-AF61-D37B-3C197F6B12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E47C6E-DF5E-B806-AC21-5BC39697E8C5}"/>
              </a:ext>
            </a:extLst>
          </p:cNvPr>
          <p:cNvSpPr>
            <a:spLocks noGrp="1"/>
          </p:cNvSpPr>
          <p:nvPr>
            <p:ph type="sldNum" sz="quarter" idx="12"/>
          </p:nvPr>
        </p:nvSpPr>
        <p:spPr/>
        <p:txBody>
          <a:bodyPr/>
          <a:lstStyle/>
          <a:p>
            <a:fld id="{7CFECC17-51D3-4949-9ABF-334863A18B56}" type="slidenum">
              <a:rPr lang="en-US" smtClean="0"/>
              <a:t>‹#›</a:t>
            </a:fld>
            <a:endParaRPr lang="en-US"/>
          </a:p>
        </p:txBody>
      </p:sp>
    </p:spTree>
    <p:extLst>
      <p:ext uri="{BB962C8B-B14F-4D97-AF65-F5344CB8AC3E}">
        <p14:creationId xmlns:p14="http://schemas.microsoft.com/office/powerpoint/2010/main" val="417419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8DE130-6804-00E4-A4F0-07AC364420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FD8553-415C-F508-59D9-7F906879A4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A8079-0F47-665A-A4DB-D5EA60C8BC0B}"/>
              </a:ext>
            </a:extLst>
          </p:cNvPr>
          <p:cNvSpPr>
            <a:spLocks noGrp="1"/>
          </p:cNvSpPr>
          <p:nvPr>
            <p:ph type="dt" sz="half" idx="10"/>
          </p:nvPr>
        </p:nvSpPr>
        <p:spPr/>
        <p:txBody>
          <a:bodyPr/>
          <a:lstStyle/>
          <a:p>
            <a:fld id="{B2A0DCE4-0509-464F-8E05-B7BCD3BCDF7F}" type="datetimeFigureOut">
              <a:rPr lang="en-US" smtClean="0"/>
              <a:t>5/1/2025</a:t>
            </a:fld>
            <a:endParaRPr lang="en-US"/>
          </a:p>
        </p:txBody>
      </p:sp>
      <p:sp>
        <p:nvSpPr>
          <p:cNvPr id="5" name="Footer Placeholder 4">
            <a:extLst>
              <a:ext uri="{FF2B5EF4-FFF2-40B4-BE49-F238E27FC236}">
                <a16:creationId xmlns:a16="http://schemas.microsoft.com/office/drawing/2014/main" id="{CA29390B-71B1-0CD5-6E8F-57392CA35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C914F-D3E6-61A2-ECCC-1D0C488639F0}"/>
              </a:ext>
            </a:extLst>
          </p:cNvPr>
          <p:cNvSpPr>
            <a:spLocks noGrp="1"/>
          </p:cNvSpPr>
          <p:nvPr>
            <p:ph type="sldNum" sz="quarter" idx="12"/>
          </p:nvPr>
        </p:nvSpPr>
        <p:spPr/>
        <p:txBody>
          <a:bodyPr/>
          <a:lstStyle/>
          <a:p>
            <a:fld id="{7CFECC17-51D3-4949-9ABF-334863A18B56}" type="slidenum">
              <a:rPr lang="en-US" smtClean="0"/>
              <a:t>‹#›</a:t>
            </a:fld>
            <a:endParaRPr lang="en-US"/>
          </a:p>
        </p:txBody>
      </p:sp>
    </p:spTree>
    <p:extLst>
      <p:ext uri="{BB962C8B-B14F-4D97-AF65-F5344CB8AC3E}">
        <p14:creationId xmlns:p14="http://schemas.microsoft.com/office/powerpoint/2010/main" val="3228545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3810000"/>
          </a:xfrm>
          <a:prstGeom prst="rect">
            <a:avLst/>
          </a:prstGeom>
        </p:spPr>
        <p:txBody>
          <a:bodyPr/>
          <a:lstStyle>
            <a:lvl1pPr>
              <a:defRPr>
                <a:solidFill>
                  <a:srgbClr val="5A5B5D"/>
                </a:solidFill>
              </a:defRPr>
            </a:lvl1pPr>
            <a:lvl2pPr>
              <a:defRPr sz="2000">
                <a:solidFill>
                  <a:srgbClr val="5A5B5D"/>
                </a:solidFill>
              </a:defRPr>
            </a:lvl2pPr>
            <a:lvl3pPr>
              <a:defRPr sz="1800">
                <a:solidFill>
                  <a:srgbClr val="5A5B5D"/>
                </a:solidFill>
              </a:defRPr>
            </a:lvl3pPr>
            <a:lvl4pPr>
              <a:defRPr sz="1600">
                <a:solidFill>
                  <a:srgbClr val="5A5B5D"/>
                </a:solidFill>
              </a:defRPr>
            </a:lvl4pPr>
            <a:lvl5pPr>
              <a:defRPr sz="1400">
                <a:solidFill>
                  <a:srgbClr val="5A5B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DEE8B7DF-B902-7749-B266-7817A506DB4A}"/>
              </a:ext>
            </a:extLst>
          </p:cNvPr>
          <p:cNvSpPr>
            <a:spLocks noGrp="1" noChangeArrowheads="1"/>
          </p:cNvSpPr>
          <p:nvPr>
            <p:ph type="ctrTitle"/>
          </p:nvPr>
        </p:nvSpPr>
        <p:spPr>
          <a:xfrm>
            <a:off x="0" y="0"/>
            <a:ext cx="12192000" cy="11430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p>
        </p:txBody>
      </p:sp>
      <p:sp>
        <p:nvSpPr>
          <p:cNvPr id="6" name="Rectangle 6">
            <a:extLst>
              <a:ext uri="{FF2B5EF4-FFF2-40B4-BE49-F238E27FC236}">
                <a16:creationId xmlns:a16="http://schemas.microsoft.com/office/drawing/2014/main" id="{5C856BAD-8753-0449-A526-572E9A2EA067}"/>
              </a:ext>
            </a:extLst>
          </p:cNvPr>
          <p:cNvSpPr>
            <a:spLocks noGrp="1" noChangeArrowheads="1"/>
          </p:cNvSpPr>
          <p:nvPr>
            <p:ph type="sldNum" sz="quarter" idx="10"/>
          </p:nvPr>
        </p:nvSpPr>
        <p:spPr/>
        <p:txBody>
          <a:bodyPr/>
          <a:lstStyle>
            <a:lvl1pPr>
              <a:defRPr/>
            </a:lvl1pPr>
          </a:lstStyle>
          <a:p>
            <a:pPr>
              <a:defRPr/>
            </a:pPr>
            <a:fld id="{E5B367E4-E490-5D4C-B162-F1E62EFCCBB8}" type="slidenum">
              <a:rPr lang="en-US" altLang="en-US"/>
              <a:pPr>
                <a:defRPr/>
              </a:pPr>
              <a:t>‹#›</a:t>
            </a:fld>
            <a:endParaRPr lang="en-US" altLang="en-US"/>
          </a:p>
        </p:txBody>
      </p:sp>
    </p:spTree>
    <p:extLst>
      <p:ext uri="{BB962C8B-B14F-4D97-AF65-F5344CB8AC3E}">
        <p14:creationId xmlns:p14="http://schemas.microsoft.com/office/powerpoint/2010/main" val="1425973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Contact Inf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2C07A9-BF36-524B-8413-4BEACA0FDA79}"/>
              </a:ext>
            </a:extLst>
          </p:cNvPr>
          <p:cNvSpPr>
            <a:spLocks noChangeArrowheads="1"/>
          </p:cNvSpPr>
          <p:nvPr userDrawn="1"/>
        </p:nvSpPr>
        <p:spPr bwMode="auto">
          <a:xfrm>
            <a:off x="0" y="0"/>
            <a:ext cx="6084888"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sp>
        <p:nvSpPr>
          <p:cNvPr id="4" name="Slide Number Placeholder 6">
            <a:extLst>
              <a:ext uri="{FF2B5EF4-FFF2-40B4-BE49-F238E27FC236}">
                <a16:creationId xmlns:a16="http://schemas.microsoft.com/office/drawing/2014/main" id="{0BE5CA0B-222E-C54E-943E-7AAC74765197}"/>
              </a:ext>
            </a:extLst>
          </p:cNvPr>
          <p:cNvSpPr>
            <a:spLocks noGrp="1" noChangeArrowheads="1"/>
          </p:cNvSpPr>
          <p:nvPr>
            <p:ph type="sldNum" sz="quarter" idx="10"/>
          </p:nvPr>
        </p:nvSpPr>
        <p:spPr/>
        <p:txBody>
          <a:bodyPr/>
          <a:lstStyle>
            <a:lvl1pPr>
              <a:defRPr/>
            </a:lvl1pPr>
          </a:lstStyle>
          <a:p>
            <a:pPr>
              <a:defRPr/>
            </a:pPr>
            <a:fld id="{9D7DC5A1-24AC-EE45-8892-34F91BFF9321}" type="slidenum">
              <a:rPr lang="en-US" altLang="en-US"/>
              <a:pPr>
                <a:defRPr/>
              </a:pPr>
              <a:t>‹#›</a:t>
            </a:fld>
            <a:endParaRPr lang="en-US" altLang="en-US"/>
          </a:p>
        </p:txBody>
      </p:sp>
      <p:pic>
        <p:nvPicPr>
          <p:cNvPr id="5" name="Picture 4" descr="A close up of a logo&#10;&#10;Description automatically generated">
            <a:extLst>
              <a:ext uri="{FF2B5EF4-FFF2-40B4-BE49-F238E27FC236}">
                <a16:creationId xmlns:a16="http://schemas.microsoft.com/office/drawing/2014/main" id="{0C156F9C-CF41-3943-A805-1DEC23D3DC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800" y="1828800"/>
            <a:ext cx="3200400" cy="3200400"/>
          </a:xfrm>
          <a:prstGeom prst="rect">
            <a:avLst/>
          </a:prstGeom>
        </p:spPr>
      </p:pic>
    </p:spTree>
    <p:extLst>
      <p:ext uri="{BB962C8B-B14F-4D97-AF65-F5344CB8AC3E}">
        <p14:creationId xmlns:p14="http://schemas.microsoft.com/office/powerpoint/2010/main" val="424370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0CD3D-A66F-8DDF-011E-3CAA190C1B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18E4F5-A433-ECD7-D60A-946E2D4C26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042F03-87BE-1A6B-A963-3CC8B4294CD4}"/>
              </a:ext>
            </a:extLst>
          </p:cNvPr>
          <p:cNvSpPr>
            <a:spLocks noGrp="1"/>
          </p:cNvSpPr>
          <p:nvPr>
            <p:ph type="dt" sz="half" idx="10"/>
          </p:nvPr>
        </p:nvSpPr>
        <p:spPr/>
        <p:txBody>
          <a:bodyPr/>
          <a:lstStyle/>
          <a:p>
            <a:fld id="{B2A0DCE4-0509-464F-8E05-B7BCD3BCDF7F}" type="datetimeFigureOut">
              <a:rPr lang="en-US" smtClean="0"/>
              <a:t>5/1/2025</a:t>
            </a:fld>
            <a:endParaRPr lang="en-US"/>
          </a:p>
        </p:txBody>
      </p:sp>
      <p:sp>
        <p:nvSpPr>
          <p:cNvPr id="5" name="Footer Placeholder 4">
            <a:extLst>
              <a:ext uri="{FF2B5EF4-FFF2-40B4-BE49-F238E27FC236}">
                <a16:creationId xmlns:a16="http://schemas.microsoft.com/office/drawing/2014/main" id="{1CCD7A19-73AE-A488-3507-0F5DBCF55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20B14-3896-2219-206E-3AEE23CCFCE3}"/>
              </a:ext>
            </a:extLst>
          </p:cNvPr>
          <p:cNvSpPr>
            <a:spLocks noGrp="1"/>
          </p:cNvSpPr>
          <p:nvPr>
            <p:ph type="sldNum" sz="quarter" idx="12"/>
          </p:nvPr>
        </p:nvSpPr>
        <p:spPr/>
        <p:txBody>
          <a:bodyPr/>
          <a:lstStyle/>
          <a:p>
            <a:fld id="{7CFECC17-51D3-4949-9ABF-334863A18B56}" type="slidenum">
              <a:rPr lang="en-US" smtClean="0"/>
              <a:t>‹#›</a:t>
            </a:fld>
            <a:endParaRPr lang="en-US"/>
          </a:p>
        </p:txBody>
      </p:sp>
    </p:spTree>
    <p:extLst>
      <p:ext uri="{BB962C8B-B14F-4D97-AF65-F5344CB8AC3E}">
        <p14:creationId xmlns:p14="http://schemas.microsoft.com/office/powerpoint/2010/main" val="819471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BEB4F-82D9-A329-D2F5-5B18E68FA6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10EAB7-5966-67AC-13E7-7220A28094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921194-6E1E-5582-94A7-0E22B7D11008}"/>
              </a:ext>
            </a:extLst>
          </p:cNvPr>
          <p:cNvSpPr>
            <a:spLocks noGrp="1"/>
          </p:cNvSpPr>
          <p:nvPr>
            <p:ph type="dt" sz="half" idx="10"/>
          </p:nvPr>
        </p:nvSpPr>
        <p:spPr/>
        <p:txBody>
          <a:bodyPr/>
          <a:lstStyle/>
          <a:p>
            <a:fld id="{B2A0DCE4-0509-464F-8E05-B7BCD3BCDF7F}" type="datetimeFigureOut">
              <a:rPr lang="en-US" smtClean="0"/>
              <a:t>5/1/2025</a:t>
            </a:fld>
            <a:endParaRPr lang="en-US"/>
          </a:p>
        </p:txBody>
      </p:sp>
      <p:sp>
        <p:nvSpPr>
          <p:cNvPr id="5" name="Footer Placeholder 4">
            <a:extLst>
              <a:ext uri="{FF2B5EF4-FFF2-40B4-BE49-F238E27FC236}">
                <a16:creationId xmlns:a16="http://schemas.microsoft.com/office/drawing/2014/main" id="{7620E45D-0D17-4088-7727-56A4186B0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84B2E-0350-F727-38EB-FB3ACAF29035}"/>
              </a:ext>
            </a:extLst>
          </p:cNvPr>
          <p:cNvSpPr>
            <a:spLocks noGrp="1"/>
          </p:cNvSpPr>
          <p:nvPr>
            <p:ph type="sldNum" sz="quarter" idx="12"/>
          </p:nvPr>
        </p:nvSpPr>
        <p:spPr/>
        <p:txBody>
          <a:bodyPr/>
          <a:lstStyle/>
          <a:p>
            <a:fld id="{7CFECC17-51D3-4949-9ABF-334863A18B56}" type="slidenum">
              <a:rPr lang="en-US" smtClean="0"/>
              <a:t>‹#›</a:t>
            </a:fld>
            <a:endParaRPr lang="en-US"/>
          </a:p>
        </p:txBody>
      </p:sp>
    </p:spTree>
    <p:extLst>
      <p:ext uri="{BB962C8B-B14F-4D97-AF65-F5344CB8AC3E}">
        <p14:creationId xmlns:p14="http://schemas.microsoft.com/office/powerpoint/2010/main" val="16912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141E9-D5CC-E511-65A0-354464BE24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16669F-CE7D-16C3-D06C-8D6E7CA66D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05838A-82AA-B55C-30DC-428602A394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6A55AB-C4B6-3CA4-1B37-81C0D065E4EE}"/>
              </a:ext>
            </a:extLst>
          </p:cNvPr>
          <p:cNvSpPr>
            <a:spLocks noGrp="1"/>
          </p:cNvSpPr>
          <p:nvPr>
            <p:ph type="dt" sz="half" idx="10"/>
          </p:nvPr>
        </p:nvSpPr>
        <p:spPr/>
        <p:txBody>
          <a:bodyPr/>
          <a:lstStyle/>
          <a:p>
            <a:fld id="{B2A0DCE4-0509-464F-8E05-B7BCD3BCDF7F}" type="datetimeFigureOut">
              <a:rPr lang="en-US" smtClean="0"/>
              <a:t>5/1/2025</a:t>
            </a:fld>
            <a:endParaRPr lang="en-US"/>
          </a:p>
        </p:txBody>
      </p:sp>
      <p:sp>
        <p:nvSpPr>
          <p:cNvPr id="6" name="Footer Placeholder 5">
            <a:extLst>
              <a:ext uri="{FF2B5EF4-FFF2-40B4-BE49-F238E27FC236}">
                <a16:creationId xmlns:a16="http://schemas.microsoft.com/office/drawing/2014/main" id="{B8B4FB4E-00D6-8C18-9663-9486B11A24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B36219-288A-F358-18EA-97F66E78AE95}"/>
              </a:ext>
            </a:extLst>
          </p:cNvPr>
          <p:cNvSpPr>
            <a:spLocks noGrp="1"/>
          </p:cNvSpPr>
          <p:nvPr>
            <p:ph type="sldNum" sz="quarter" idx="12"/>
          </p:nvPr>
        </p:nvSpPr>
        <p:spPr/>
        <p:txBody>
          <a:bodyPr/>
          <a:lstStyle/>
          <a:p>
            <a:fld id="{7CFECC17-51D3-4949-9ABF-334863A18B56}" type="slidenum">
              <a:rPr lang="en-US" smtClean="0"/>
              <a:t>‹#›</a:t>
            </a:fld>
            <a:endParaRPr lang="en-US"/>
          </a:p>
        </p:txBody>
      </p:sp>
    </p:spTree>
    <p:extLst>
      <p:ext uri="{BB962C8B-B14F-4D97-AF65-F5344CB8AC3E}">
        <p14:creationId xmlns:p14="http://schemas.microsoft.com/office/powerpoint/2010/main" val="206303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C9EC3-08C9-645B-911F-EF3D39C74C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E351-486F-063C-F427-68BBE3845B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94E302-32BC-5C21-FF2A-AF86BEF742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6BF6BB-D486-88EE-8502-44BD678102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BD1400-8751-8EFE-CCE5-BCB570212A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DB12DF-8380-01E5-BC9F-B1695D99D5B3}"/>
              </a:ext>
            </a:extLst>
          </p:cNvPr>
          <p:cNvSpPr>
            <a:spLocks noGrp="1"/>
          </p:cNvSpPr>
          <p:nvPr>
            <p:ph type="dt" sz="half" idx="10"/>
          </p:nvPr>
        </p:nvSpPr>
        <p:spPr/>
        <p:txBody>
          <a:bodyPr/>
          <a:lstStyle/>
          <a:p>
            <a:fld id="{B2A0DCE4-0509-464F-8E05-B7BCD3BCDF7F}" type="datetimeFigureOut">
              <a:rPr lang="en-US" smtClean="0"/>
              <a:t>5/1/2025</a:t>
            </a:fld>
            <a:endParaRPr lang="en-US"/>
          </a:p>
        </p:txBody>
      </p:sp>
      <p:sp>
        <p:nvSpPr>
          <p:cNvPr id="8" name="Footer Placeholder 7">
            <a:extLst>
              <a:ext uri="{FF2B5EF4-FFF2-40B4-BE49-F238E27FC236}">
                <a16:creationId xmlns:a16="http://schemas.microsoft.com/office/drawing/2014/main" id="{768BCF04-77D4-6193-4E7E-A6909348F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095F7A-A527-F13E-83C1-E7A38EF01CD2}"/>
              </a:ext>
            </a:extLst>
          </p:cNvPr>
          <p:cNvSpPr>
            <a:spLocks noGrp="1"/>
          </p:cNvSpPr>
          <p:nvPr>
            <p:ph type="sldNum" sz="quarter" idx="12"/>
          </p:nvPr>
        </p:nvSpPr>
        <p:spPr/>
        <p:txBody>
          <a:bodyPr/>
          <a:lstStyle/>
          <a:p>
            <a:fld id="{7CFECC17-51D3-4949-9ABF-334863A18B56}" type="slidenum">
              <a:rPr lang="en-US" smtClean="0"/>
              <a:t>‹#›</a:t>
            </a:fld>
            <a:endParaRPr lang="en-US"/>
          </a:p>
        </p:txBody>
      </p:sp>
    </p:spTree>
    <p:extLst>
      <p:ext uri="{BB962C8B-B14F-4D97-AF65-F5344CB8AC3E}">
        <p14:creationId xmlns:p14="http://schemas.microsoft.com/office/powerpoint/2010/main" val="387104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3412-4BF3-1977-5F2F-F43E619293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A97C15-2E52-55AA-8635-B2F95A34FB4B}"/>
              </a:ext>
            </a:extLst>
          </p:cNvPr>
          <p:cNvSpPr>
            <a:spLocks noGrp="1"/>
          </p:cNvSpPr>
          <p:nvPr>
            <p:ph type="dt" sz="half" idx="10"/>
          </p:nvPr>
        </p:nvSpPr>
        <p:spPr/>
        <p:txBody>
          <a:bodyPr/>
          <a:lstStyle/>
          <a:p>
            <a:fld id="{B2A0DCE4-0509-464F-8E05-B7BCD3BCDF7F}" type="datetimeFigureOut">
              <a:rPr lang="en-US" smtClean="0"/>
              <a:t>5/1/2025</a:t>
            </a:fld>
            <a:endParaRPr lang="en-US"/>
          </a:p>
        </p:txBody>
      </p:sp>
      <p:sp>
        <p:nvSpPr>
          <p:cNvPr id="4" name="Footer Placeholder 3">
            <a:extLst>
              <a:ext uri="{FF2B5EF4-FFF2-40B4-BE49-F238E27FC236}">
                <a16:creationId xmlns:a16="http://schemas.microsoft.com/office/drawing/2014/main" id="{CCF4069A-0659-D167-76B7-3290D7CE03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43E208-1FAE-B63A-E0D6-4EC8B5F92CCB}"/>
              </a:ext>
            </a:extLst>
          </p:cNvPr>
          <p:cNvSpPr>
            <a:spLocks noGrp="1"/>
          </p:cNvSpPr>
          <p:nvPr>
            <p:ph type="sldNum" sz="quarter" idx="12"/>
          </p:nvPr>
        </p:nvSpPr>
        <p:spPr/>
        <p:txBody>
          <a:bodyPr/>
          <a:lstStyle/>
          <a:p>
            <a:fld id="{7CFECC17-51D3-4949-9ABF-334863A18B56}" type="slidenum">
              <a:rPr lang="en-US" smtClean="0"/>
              <a:t>‹#›</a:t>
            </a:fld>
            <a:endParaRPr lang="en-US"/>
          </a:p>
        </p:txBody>
      </p:sp>
    </p:spTree>
    <p:extLst>
      <p:ext uri="{BB962C8B-B14F-4D97-AF65-F5344CB8AC3E}">
        <p14:creationId xmlns:p14="http://schemas.microsoft.com/office/powerpoint/2010/main" val="1747718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2C02B-C7F5-2E87-A375-EFD338B8CF17}"/>
              </a:ext>
            </a:extLst>
          </p:cNvPr>
          <p:cNvSpPr>
            <a:spLocks noGrp="1"/>
          </p:cNvSpPr>
          <p:nvPr>
            <p:ph type="dt" sz="half" idx="10"/>
          </p:nvPr>
        </p:nvSpPr>
        <p:spPr/>
        <p:txBody>
          <a:bodyPr/>
          <a:lstStyle/>
          <a:p>
            <a:fld id="{B2A0DCE4-0509-464F-8E05-B7BCD3BCDF7F}" type="datetimeFigureOut">
              <a:rPr lang="en-US" smtClean="0"/>
              <a:t>5/1/2025</a:t>
            </a:fld>
            <a:endParaRPr lang="en-US"/>
          </a:p>
        </p:txBody>
      </p:sp>
      <p:sp>
        <p:nvSpPr>
          <p:cNvPr id="3" name="Footer Placeholder 2">
            <a:extLst>
              <a:ext uri="{FF2B5EF4-FFF2-40B4-BE49-F238E27FC236}">
                <a16:creationId xmlns:a16="http://schemas.microsoft.com/office/drawing/2014/main" id="{6B375024-92AE-C40B-E0F8-E902DD0FD4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4362DC-C134-0706-0188-B9CFB9A49806}"/>
              </a:ext>
            </a:extLst>
          </p:cNvPr>
          <p:cNvSpPr>
            <a:spLocks noGrp="1"/>
          </p:cNvSpPr>
          <p:nvPr>
            <p:ph type="sldNum" sz="quarter" idx="12"/>
          </p:nvPr>
        </p:nvSpPr>
        <p:spPr/>
        <p:txBody>
          <a:bodyPr/>
          <a:lstStyle/>
          <a:p>
            <a:fld id="{7CFECC17-51D3-4949-9ABF-334863A18B56}" type="slidenum">
              <a:rPr lang="en-US" smtClean="0"/>
              <a:t>‹#›</a:t>
            </a:fld>
            <a:endParaRPr lang="en-US"/>
          </a:p>
        </p:txBody>
      </p:sp>
    </p:spTree>
    <p:extLst>
      <p:ext uri="{BB962C8B-B14F-4D97-AF65-F5344CB8AC3E}">
        <p14:creationId xmlns:p14="http://schemas.microsoft.com/office/powerpoint/2010/main" val="2602065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B25-538B-945B-143C-7648709859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2048E1-8A87-7BE0-3B41-78ACAF685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58BCE9-236E-1284-0DC1-5AD04959B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1C9800-45F1-4981-C50C-CBED71188E35}"/>
              </a:ext>
            </a:extLst>
          </p:cNvPr>
          <p:cNvSpPr>
            <a:spLocks noGrp="1"/>
          </p:cNvSpPr>
          <p:nvPr>
            <p:ph type="dt" sz="half" idx="10"/>
          </p:nvPr>
        </p:nvSpPr>
        <p:spPr/>
        <p:txBody>
          <a:bodyPr/>
          <a:lstStyle/>
          <a:p>
            <a:fld id="{B2A0DCE4-0509-464F-8E05-B7BCD3BCDF7F}" type="datetimeFigureOut">
              <a:rPr lang="en-US" smtClean="0"/>
              <a:t>5/1/2025</a:t>
            </a:fld>
            <a:endParaRPr lang="en-US"/>
          </a:p>
        </p:txBody>
      </p:sp>
      <p:sp>
        <p:nvSpPr>
          <p:cNvPr id="6" name="Footer Placeholder 5">
            <a:extLst>
              <a:ext uri="{FF2B5EF4-FFF2-40B4-BE49-F238E27FC236}">
                <a16:creationId xmlns:a16="http://schemas.microsoft.com/office/drawing/2014/main" id="{73927161-4CA8-A861-5982-EF97BC7FD0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C46E7-4DA9-7274-5FE5-493B9F642744}"/>
              </a:ext>
            </a:extLst>
          </p:cNvPr>
          <p:cNvSpPr>
            <a:spLocks noGrp="1"/>
          </p:cNvSpPr>
          <p:nvPr>
            <p:ph type="sldNum" sz="quarter" idx="12"/>
          </p:nvPr>
        </p:nvSpPr>
        <p:spPr/>
        <p:txBody>
          <a:bodyPr/>
          <a:lstStyle/>
          <a:p>
            <a:fld id="{7CFECC17-51D3-4949-9ABF-334863A18B56}" type="slidenum">
              <a:rPr lang="en-US" smtClean="0"/>
              <a:t>‹#›</a:t>
            </a:fld>
            <a:endParaRPr lang="en-US"/>
          </a:p>
        </p:txBody>
      </p:sp>
    </p:spTree>
    <p:extLst>
      <p:ext uri="{BB962C8B-B14F-4D97-AF65-F5344CB8AC3E}">
        <p14:creationId xmlns:p14="http://schemas.microsoft.com/office/powerpoint/2010/main" val="2911037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B942D-EC66-2479-B520-9D57E3C1D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69C465-76C9-2531-44BC-1EEDD287B1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BD416E-B2B8-5470-9680-D421A3129E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ABD281-4045-D693-ADFC-D874FCF6B02D}"/>
              </a:ext>
            </a:extLst>
          </p:cNvPr>
          <p:cNvSpPr>
            <a:spLocks noGrp="1"/>
          </p:cNvSpPr>
          <p:nvPr>
            <p:ph type="dt" sz="half" idx="10"/>
          </p:nvPr>
        </p:nvSpPr>
        <p:spPr/>
        <p:txBody>
          <a:bodyPr/>
          <a:lstStyle/>
          <a:p>
            <a:fld id="{B2A0DCE4-0509-464F-8E05-B7BCD3BCDF7F}" type="datetimeFigureOut">
              <a:rPr lang="en-US" smtClean="0"/>
              <a:t>5/1/2025</a:t>
            </a:fld>
            <a:endParaRPr lang="en-US"/>
          </a:p>
        </p:txBody>
      </p:sp>
      <p:sp>
        <p:nvSpPr>
          <p:cNvPr id="6" name="Footer Placeholder 5">
            <a:extLst>
              <a:ext uri="{FF2B5EF4-FFF2-40B4-BE49-F238E27FC236}">
                <a16:creationId xmlns:a16="http://schemas.microsoft.com/office/drawing/2014/main" id="{903B267C-0EBD-9A48-24AD-1E15D976DB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032049-4085-D1CB-A4A0-AF3A9A5A6008}"/>
              </a:ext>
            </a:extLst>
          </p:cNvPr>
          <p:cNvSpPr>
            <a:spLocks noGrp="1"/>
          </p:cNvSpPr>
          <p:nvPr>
            <p:ph type="sldNum" sz="quarter" idx="12"/>
          </p:nvPr>
        </p:nvSpPr>
        <p:spPr/>
        <p:txBody>
          <a:bodyPr/>
          <a:lstStyle/>
          <a:p>
            <a:fld id="{7CFECC17-51D3-4949-9ABF-334863A18B56}" type="slidenum">
              <a:rPr lang="en-US" smtClean="0"/>
              <a:t>‹#›</a:t>
            </a:fld>
            <a:endParaRPr lang="en-US"/>
          </a:p>
        </p:txBody>
      </p:sp>
    </p:spTree>
    <p:extLst>
      <p:ext uri="{BB962C8B-B14F-4D97-AF65-F5344CB8AC3E}">
        <p14:creationId xmlns:p14="http://schemas.microsoft.com/office/powerpoint/2010/main" val="282686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74DCD1-4197-0B9F-5EBB-485225C239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2F95D7-6C06-ABD2-EB51-7D4A5EF2D3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69C516-ED59-A524-8089-67B7E2EDF7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0DCE4-0509-464F-8E05-B7BCD3BCDF7F}" type="datetimeFigureOut">
              <a:rPr lang="en-US" smtClean="0"/>
              <a:t>5/1/2025</a:t>
            </a:fld>
            <a:endParaRPr lang="en-US"/>
          </a:p>
        </p:txBody>
      </p:sp>
      <p:sp>
        <p:nvSpPr>
          <p:cNvPr id="5" name="Footer Placeholder 4">
            <a:extLst>
              <a:ext uri="{FF2B5EF4-FFF2-40B4-BE49-F238E27FC236}">
                <a16:creationId xmlns:a16="http://schemas.microsoft.com/office/drawing/2014/main" id="{56B755F2-1879-DB0C-AB40-F409A49F78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315B3A-4C29-1958-AC04-8B39553025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ECC17-51D3-4949-9ABF-334863A18B56}" type="slidenum">
              <a:rPr lang="en-US" smtClean="0"/>
              <a:t>‹#›</a:t>
            </a:fld>
            <a:endParaRPr lang="en-US"/>
          </a:p>
        </p:txBody>
      </p:sp>
    </p:spTree>
    <p:extLst>
      <p:ext uri="{BB962C8B-B14F-4D97-AF65-F5344CB8AC3E}">
        <p14:creationId xmlns:p14="http://schemas.microsoft.com/office/powerpoint/2010/main" val="150848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47462" name="Rectangle 6">
            <a:extLst>
              <a:ext uri="{FF2B5EF4-FFF2-40B4-BE49-F238E27FC236}">
                <a16:creationId xmlns:a16="http://schemas.microsoft.com/office/drawing/2014/main" id="{A48DD25C-886A-364F-A7EB-C56AF8D492A2}"/>
              </a:ext>
            </a:extLst>
          </p:cNvPr>
          <p:cNvSpPr>
            <a:spLocks noGrp="1" noChangeArrowheads="1"/>
          </p:cNvSpPr>
          <p:nvPr>
            <p:ph type="sldNum" sz="quarter" idx="4"/>
          </p:nvPr>
        </p:nvSpPr>
        <p:spPr bwMode="black">
          <a:xfrm>
            <a:off x="11049000" y="6167438"/>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1200" b="1">
                <a:solidFill>
                  <a:srgbClr val="5A5B5D"/>
                </a:solidFill>
              </a:defRPr>
            </a:lvl1pPr>
          </a:lstStyle>
          <a:p>
            <a:pPr>
              <a:defRPr/>
            </a:pPr>
            <a:fld id="{D2512F38-016A-FD40-AA8F-15F02EBCC689}" type="slidenum">
              <a:rPr lang="en-US" altLang="en-US"/>
              <a:pPr>
                <a:defRPr/>
              </a:pPr>
              <a:t>‹#›</a:t>
            </a:fld>
            <a:endParaRPr lang="en-US" altLang="en-US"/>
          </a:p>
        </p:txBody>
      </p:sp>
      <p:pic>
        <p:nvPicPr>
          <p:cNvPr id="7" name="Picture 6">
            <a:extLst>
              <a:ext uri="{FF2B5EF4-FFF2-40B4-BE49-F238E27FC236}">
                <a16:creationId xmlns:a16="http://schemas.microsoft.com/office/drawing/2014/main" id="{702DD64A-F43F-8C47-9D44-E921BE4A079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983361121"/>
      </p:ext>
    </p:extLst>
  </p:cSld>
  <p:clrMap bg1="dk2" tx1="lt1" bg2="dk1" tx2="lt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l" rtl="0" eaLnBrk="1" fontAlgn="base" hangingPunct="1">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p:titleStyle>
    <p:body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roland.tetreault@cisa.gov"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5.sv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6F7F51-61E0-C440-6DD6-6F65430A6C5D}"/>
              </a:ext>
            </a:extLst>
          </p:cNvPr>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3670025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C1069-5DD8-6C10-5759-0A388C2BF2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AB060AB-C109-1B6B-C674-6B2C2009C900}"/>
              </a:ext>
            </a:extLst>
          </p:cNvPr>
          <p:cNvSpPr>
            <a:spLocks noGrp="1"/>
          </p:cNvSpPr>
          <p:nvPr>
            <p:ph type="ctrTitle"/>
          </p:nvPr>
        </p:nvSpPr>
        <p:spPr/>
        <p:txBody>
          <a:bodyPr/>
          <a:lstStyle/>
          <a:p>
            <a:r>
              <a:rPr lang="en-US" dirty="0"/>
              <a:t>16 Types of Cybersecurity</a:t>
            </a:r>
          </a:p>
        </p:txBody>
      </p:sp>
      <p:pic>
        <p:nvPicPr>
          <p:cNvPr id="4" name="Picture 3">
            <a:extLst>
              <a:ext uri="{FF2B5EF4-FFF2-40B4-BE49-F238E27FC236}">
                <a16:creationId xmlns:a16="http://schemas.microsoft.com/office/drawing/2014/main" id="{910A101E-BB3A-97AB-2628-8C8E7F89D93E}"/>
              </a:ext>
            </a:extLst>
          </p:cNvPr>
          <p:cNvPicPr>
            <a:picLocks noChangeAspect="1"/>
          </p:cNvPicPr>
          <p:nvPr/>
        </p:nvPicPr>
        <p:blipFill>
          <a:blip r:embed="rId3"/>
          <a:stretch>
            <a:fillRect/>
          </a:stretch>
        </p:blipFill>
        <p:spPr>
          <a:xfrm>
            <a:off x="1763606" y="1602157"/>
            <a:ext cx="8664787" cy="4572000"/>
          </a:xfrm>
          <a:prstGeom prst="rect">
            <a:avLst/>
          </a:prstGeom>
        </p:spPr>
      </p:pic>
    </p:spTree>
    <p:extLst>
      <p:ext uri="{BB962C8B-B14F-4D97-AF65-F5344CB8AC3E}">
        <p14:creationId xmlns:p14="http://schemas.microsoft.com/office/powerpoint/2010/main" val="806934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ADA57-A11B-195A-D659-3D34E0DC2D8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E9F2BA4-4FFC-74C2-B07B-8DFB7FEDBB7D}"/>
              </a:ext>
            </a:extLst>
          </p:cNvPr>
          <p:cNvSpPr>
            <a:spLocks noGrp="1"/>
          </p:cNvSpPr>
          <p:nvPr>
            <p:ph type="ctrTitle"/>
          </p:nvPr>
        </p:nvSpPr>
        <p:spPr/>
        <p:txBody>
          <a:bodyPr/>
          <a:lstStyle/>
          <a:p>
            <a:r>
              <a:rPr lang="en-US" dirty="0"/>
              <a:t>16 Types of Cybersecurity</a:t>
            </a:r>
          </a:p>
        </p:txBody>
      </p:sp>
      <p:pic>
        <p:nvPicPr>
          <p:cNvPr id="5" name="Picture 4">
            <a:extLst>
              <a:ext uri="{FF2B5EF4-FFF2-40B4-BE49-F238E27FC236}">
                <a16:creationId xmlns:a16="http://schemas.microsoft.com/office/drawing/2014/main" id="{C9D0EA0D-9FCD-C57C-F6DA-8D1B834FABAD}"/>
              </a:ext>
            </a:extLst>
          </p:cNvPr>
          <p:cNvPicPr>
            <a:picLocks noChangeAspect="1"/>
          </p:cNvPicPr>
          <p:nvPr/>
        </p:nvPicPr>
        <p:blipFill>
          <a:blip r:embed="rId3"/>
          <a:stretch>
            <a:fillRect/>
          </a:stretch>
        </p:blipFill>
        <p:spPr>
          <a:xfrm>
            <a:off x="1769392" y="1579064"/>
            <a:ext cx="8653215" cy="4572000"/>
          </a:xfrm>
          <a:prstGeom prst="rect">
            <a:avLst/>
          </a:prstGeom>
        </p:spPr>
      </p:pic>
    </p:spTree>
    <p:extLst>
      <p:ext uri="{BB962C8B-B14F-4D97-AF65-F5344CB8AC3E}">
        <p14:creationId xmlns:p14="http://schemas.microsoft.com/office/powerpoint/2010/main" val="452093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345C4-F148-4B18-F141-CDB05C5F70E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533F72D-550B-6349-A79E-22327D21E046}"/>
              </a:ext>
            </a:extLst>
          </p:cNvPr>
          <p:cNvSpPr>
            <a:spLocks noGrp="1"/>
          </p:cNvSpPr>
          <p:nvPr>
            <p:ph type="ctrTitle"/>
          </p:nvPr>
        </p:nvSpPr>
        <p:spPr/>
        <p:txBody>
          <a:bodyPr/>
          <a:lstStyle/>
          <a:p>
            <a:r>
              <a:rPr lang="en-US" dirty="0"/>
              <a:t>16 Types of Cybersecurity</a:t>
            </a:r>
          </a:p>
        </p:txBody>
      </p:sp>
      <p:pic>
        <p:nvPicPr>
          <p:cNvPr id="4" name="Picture 3">
            <a:extLst>
              <a:ext uri="{FF2B5EF4-FFF2-40B4-BE49-F238E27FC236}">
                <a16:creationId xmlns:a16="http://schemas.microsoft.com/office/drawing/2014/main" id="{B6E62671-B055-C75D-458E-8E2DCC90A6C8}"/>
              </a:ext>
            </a:extLst>
          </p:cNvPr>
          <p:cNvPicPr>
            <a:picLocks noChangeAspect="1"/>
          </p:cNvPicPr>
          <p:nvPr/>
        </p:nvPicPr>
        <p:blipFill>
          <a:blip r:embed="rId3"/>
          <a:stretch>
            <a:fillRect/>
          </a:stretch>
        </p:blipFill>
        <p:spPr>
          <a:xfrm>
            <a:off x="1787275" y="1596835"/>
            <a:ext cx="8617450" cy="4572000"/>
          </a:xfrm>
          <a:prstGeom prst="rect">
            <a:avLst/>
          </a:prstGeom>
        </p:spPr>
      </p:pic>
    </p:spTree>
    <p:extLst>
      <p:ext uri="{BB962C8B-B14F-4D97-AF65-F5344CB8AC3E}">
        <p14:creationId xmlns:p14="http://schemas.microsoft.com/office/powerpoint/2010/main" val="3807197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FC952-D2CA-1DF1-9063-2B49F92868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6EEDE7-839A-0018-8EC1-276588664827}"/>
              </a:ext>
            </a:extLst>
          </p:cNvPr>
          <p:cNvSpPr>
            <a:spLocks noGrp="1"/>
          </p:cNvSpPr>
          <p:nvPr>
            <p:ph type="ctrTitle"/>
          </p:nvPr>
        </p:nvSpPr>
        <p:spPr/>
        <p:txBody>
          <a:bodyPr/>
          <a:lstStyle/>
          <a:p>
            <a:r>
              <a:rPr lang="en-US" dirty="0"/>
              <a:t>16 Types of Cybersecurity</a:t>
            </a:r>
          </a:p>
        </p:txBody>
      </p:sp>
      <p:pic>
        <p:nvPicPr>
          <p:cNvPr id="4" name="Picture 3">
            <a:extLst>
              <a:ext uri="{FF2B5EF4-FFF2-40B4-BE49-F238E27FC236}">
                <a16:creationId xmlns:a16="http://schemas.microsoft.com/office/drawing/2014/main" id="{AD20DB73-9222-96AD-3F8C-F778C4614E6C}"/>
              </a:ext>
            </a:extLst>
          </p:cNvPr>
          <p:cNvPicPr>
            <a:picLocks noChangeAspect="1"/>
          </p:cNvPicPr>
          <p:nvPr/>
        </p:nvPicPr>
        <p:blipFill>
          <a:blip r:embed="rId3"/>
          <a:stretch>
            <a:fillRect/>
          </a:stretch>
        </p:blipFill>
        <p:spPr>
          <a:xfrm>
            <a:off x="1769392" y="1592712"/>
            <a:ext cx="8653215" cy="4572000"/>
          </a:xfrm>
          <a:prstGeom prst="rect">
            <a:avLst/>
          </a:prstGeom>
        </p:spPr>
      </p:pic>
    </p:spTree>
    <p:extLst>
      <p:ext uri="{BB962C8B-B14F-4D97-AF65-F5344CB8AC3E}">
        <p14:creationId xmlns:p14="http://schemas.microsoft.com/office/powerpoint/2010/main" val="4207229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69C3A-5C34-2EBD-759F-0B879F0ABA4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B6B0D4-A083-1219-96D6-8DF7C6DA2346}"/>
              </a:ext>
            </a:extLst>
          </p:cNvPr>
          <p:cNvSpPr>
            <a:spLocks noGrp="1"/>
          </p:cNvSpPr>
          <p:nvPr>
            <p:ph idx="1"/>
          </p:nvPr>
        </p:nvSpPr>
        <p:spPr>
          <a:xfrm>
            <a:off x="770709" y="1143000"/>
            <a:ext cx="11421290" cy="5257800"/>
          </a:xfrm>
        </p:spPr>
        <p:txBody>
          <a:bodyPr/>
          <a:lstStyle/>
          <a:p>
            <a:pPr marL="804862" lvl="1" indent="-457200">
              <a:lnSpc>
                <a:spcPct val="200000"/>
              </a:lnSpc>
              <a:spcBef>
                <a:spcPts val="0"/>
              </a:spcBef>
              <a:buClr>
                <a:schemeClr val="bg1"/>
              </a:buClr>
              <a:buFont typeface="+mj-lt"/>
              <a:buAutoNum type="arabicParenR"/>
            </a:pPr>
            <a:r>
              <a:rPr lang="en-US" sz="2400" b="1" dirty="0">
                <a:solidFill>
                  <a:schemeClr val="bg1"/>
                </a:solidFill>
              </a:rPr>
              <a:t>Network Security</a:t>
            </a:r>
            <a:r>
              <a:rPr lang="en-US" sz="2400" dirty="0">
                <a:solidFill>
                  <a:schemeClr val="bg1"/>
                </a:solidFill>
              </a:rPr>
              <a:t>: Securing corporate networks.</a:t>
            </a:r>
          </a:p>
          <a:p>
            <a:pPr marL="804862" lvl="1" indent="-457200">
              <a:lnSpc>
                <a:spcPct val="200000"/>
              </a:lnSpc>
              <a:spcBef>
                <a:spcPts val="0"/>
              </a:spcBef>
              <a:buClr>
                <a:schemeClr val="bg1"/>
              </a:buClr>
              <a:buFont typeface="+mj-lt"/>
              <a:buAutoNum type="arabicParenR"/>
            </a:pPr>
            <a:r>
              <a:rPr lang="en-US" sz="2400" b="1" dirty="0">
                <a:solidFill>
                  <a:schemeClr val="bg1"/>
                </a:solidFill>
              </a:rPr>
              <a:t>Application Security</a:t>
            </a:r>
            <a:r>
              <a:rPr lang="en-US" sz="2400" dirty="0">
                <a:solidFill>
                  <a:schemeClr val="bg1"/>
                </a:solidFill>
              </a:rPr>
              <a:t>: Enhancing the security of mobile &amp; web applications.</a:t>
            </a:r>
          </a:p>
          <a:p>
            <a:pPr marL="804862" lvl="1" indent="-457200">
              <a:lnSpc>
                <a:spcPct val="200000"/>
              </a:lnSpc>
              <a:spcBef>
                <a:spcPts val="0"/>
              </a:spcBef>
              <a:buClr>
                <a:schemeClr val="bg1"/>
              </a:buClr>
              <a:buFont typeface="+mj-lt"/>
              <a:buAutoNum type="arabicParenR"/>
            </a:pPr>
            <a:r>
              <a:rPr lang="en-US" sz="2400" b="1" dirty="0">
                <a:solidFill>
                  <a:schemeClr val="bg1"/>
                </a:solidFill>
              </a:rPr>
              <a:t>Information Security (InfoSec)</a:t>
            </a:r>
            <a:r>
              <a:rPr lang="en-US" sz="2400" dirty="0">
                <a:solidFill>
                  <a:schemeClr val="bg1"/>
                </a:solidFill>
              </a:rPr>
              <a:t>: Protecting data integrity.</a:t>
            </a:r>
          </a:p>
          <a:p>
            <a:pPr marL="804862" lvl="1" indent="-457200">
              <a:lnSpc>
                <a:spcPct val="200000"/>
              </a:lnSpc>
              <a:spcBef>
                <a:spcPts val="0"/>
              </a:spcBef>
              <a:buClr>
                <a:schemeClr val="bg1"/>
              </a:buClr>
              <a:buFont typeface="+mj-lt"/>
              <a:buAutoNum type="arabicParenR"/>
            </a:pPr>
            <a:r>
              <a:rPr lang="en-US" sz="2400" b="1" dirty="0">
                <a:solidFill>
                  <a:schemeClr val="bg1"/>
                </a:solidFill>
              </a:rPr>
              <a:t>Operational Security</a:t>
            </a:r>
            <a:r>
              <a:rPr lang="en-US" sz="2400" dirty="0">
                <a:solidFill>
                  <a:schemeClr val="bg1"/>
                </a:solidFill>
              </a:rPr>
              <a:t>: Ensuring procedural safety.</a:t>
            </a:r>
          </a:p>
          <a:p>
            <a:pPr marL="804862" lvl="1" indent="-457200">
              <a:lnSpc>
                <a:spcPct val="200000"/>
              </a:lnSpc>
              <a:spcBef>
                <a:spcPts val="0"/>
              </a:spcBef>
              <a:buClr>
                <a:schemeClr val="bg1"/>
              </a:buClr>
              <a:buFont typeface="+mj-lt"/>
              <a:buAutoNum type="arabicParenR"/>
            </a:pPr>
            <a:r>
              <a:rPr lang="en-US" sz="2400" b="1" dirty="0">
                <a:solidFill>
                  <a:schemeClr val="bg1"/>
                </a:solidFill>
              </a:rPr>
              <a:t>Disaster Recovery &amp; Business Continuity</a:t>
            </a:r>
            <a:r>
              <a:rPr lang="en-US" sz="2400" dirty="0">
                <a:solidFill>
                  <a:schemeClr val="bg1"/>
                </a:solidFill>
              </a:rPr>
              <a:t>: Planning for worst-case.</a:t>
            </a:r>
          </a:p>
          <a:p>
            <a:pPr marL="804862" lvl="1" indent="-457200">
              <a:lnSpc>
                <a:spcPct val="200000"/>
              </a:lnSpc>
              <a:spcBef>
                <a:spcPts val="0"/>
              </a:spcBef>
              <a:buClr>
                <a:schemeClr val="bg1"/>
              </a:buClr>
              <a:buFont typeface="+mj-lt"/>
              <a:buAutoNum type="arabicParenR"/>
            </a:pPr>
            <a:r>
              <a:rPr lang="en-US" sz="2400" b="1" dirty="0">
                <a:solidFill>
                  <a:schemeClr val="bg1"/>
                </a:solidFill>
              </a:rPr>
              <a:t>End-user Education</a:t>
            </a:r>
            <a:r>
              <a:rPr lang="en-US" sz="2400" dirty="0">
                <a:solidFill>
                  <a:schemeClr val="bg1"/>
                </a:solidFill>
              </a:rPr>
              <a:t>: Addressing the human factor in cybersecurity.</a:t>
            </a:r>
          </a:p>
        </p:txBody>
      </p:sp>
      <p:sp>
        <p:nvSpPr>
          <p:cNvPr id="3" name="Title 2">
            <a:extLst>
              <a:ext uri="{FF2B5EF4-FFF2-40B4-BE49-F238E27FC236}">
                <a16:creationId xmlns:a16="http://schemas.microsoft.com/office/drawing/2014/main" id="{E8A49B87-1BDF-549A-4AA1-89497725B2B6}"/>
              </a:ext>
            </a:extLst>
          </p:cNvPr>
          <p:cNvSpPr>
            <a:spLocks noGrp="1"/>
          </p:cNvSpPr>
          <p:nvPr>
            <p:ph type="ctrTitle"/>
          </p:nvPr>
        </p:nvSpPr>
        <p:spPr/>
        <p:txBody>
          <a:bodyPr/>
          <a:lstStyle/>
          <a:p>
            <a:r>
              <a:rPr lang="en-US" dirty="0"/>
              <a:t>12 Cybersecurity Career Paths</a:t>
            </a:r>
            <a:r>
              <a:rPr lang="en-US" sz="4400" dirty="0"/>
              <a:t> </a:t>
            </a:r>
            <a:r>
              <a:rPr lang="en-US" sz="3600" dirty="0"/>
              <a:t>(and growing)</a:t>
            </a:r>
          </a:p>
        </p:txBody>
      </p:sp>
    </p:spTree>
    <p:extLst>
      <p:ext uri="{BB962C8B-B14F-4D97-AF65-F5344CB8AC3E}">
        <p14:creationId xmlns:p14="http://schemas.microsoft.com/office/powerpoint/2010/main" val="746204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5A50B-33F0-5C38-3B29-0CA98C6D204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116B63-D509-9056-F890-C159453E1B03}"/>
              </a:ext>
            </a:extLst>
          </p:cNvPr>
          <p:cNvSpPr>
            <a:spLocks noGrp="1"/>
          </p:cNvSpPr>
          <p:nvPr>
            <p:ph idx="1"/>
          </p:nvPr>
        </p:nvSpPr>
        <p:spPr>
          <a:xfrm>
            <a:off x="770709" y="1143000"/>
            <a:ext cx="11421290" cy="5257800"/>
          </a:xfrm>
        </p:spPr>
        <p:txBody>
          <a:bodyPr/>
          <a:lstStyle/>
          <a:p>
            <a:pPr marL="804862" lvl="1" indent="-457200">
              <a:lnSpc>
                <a:spcPct val="200000"/>
              </a:lnSpc>
              <a:spcBef>
                <a:spcPts val="0"/>
              </a:spcBef>
              <a:buClr>
                <a:schemeClr val="bg1"/>
              </a:buClr>
              <a:buFont typeface="+mj-lt"/>
              <a:buAutoNum type="arabicParenR" startAt="7"/>
            </a:pPr>
            <a:r>
              <a:rPr lang="en-US" sz="2400" b="1" dirty="0">
                <a:solidFill>
                  <a:schemeClr val="bg1"/>
                </a:solidFill>
              </a:rPr>
              <a:t>Mobile Security</a:t>
            </a:r>
            <a:r>
              <a:rPr lang="en-US" sz="2400" dirty="0">
                <a:solidFill>
                  <a:schemeClr val="bg1"/>
                </a:solidFill>
              </a:rPr>
              <a:t>: Protecting on-the-go information.</a:t>
            </a:r>
          </a:p>
          <a:p>
            <a:pPr marL="804862" lvl="1" indent="-457200">
              <a:lnSpc>
                <a:spcPct val="200000"/>
              </a:lnSpc>
              <a:spcBef>
                <a:spcPts val="0"/>
              </a:spcBef>
              <a:buClr>
                <a:schemeClr val="bg1"/>
              </a:buClr>
              <a:buFont typeface="+mj-lt"/>
              <a:buAutoNum type="arabicParenR" startAt="7"/>
            </a:pPr>
            <a:r>
              <a:rPr lang="en-US" sz="2400" b="1" dirty="0">
                <a:solidFill>
                  <a:schemeClr val="bg1"/>
                </a:solidFill>
              </a:rPr>
              <a:t>Cloud Security</a:t>
            </a:r>
            <a:r>
              <a:rPr lang="en-US" sz="2400" dirty="0">
                <a:solidFill>
                  <a:schemeClr val="bg1"/>
                </a:solidFill>
              </a:rPr>
              <a:t>: Data, apps and infrastructure that are off premises.</a:t>
            </a:r>
          </a:p>
          <a:p>
            <a:pPr marL="804862" lvl="1" indent="-457200">
              <a:lnSpc>
                <a:spcPct val="200000"/>
              </a:lnSpc>
              <a:spcBef>
                <a:spcPts val="0"/>
              </a:spcBef>
              <a:buClr>
                <a:schemeClr val="bg1"/>
              </a:buClr>
              <a:buFont typeface="+mj-lt"/>
              <a:buAutoNum type="arabicParenR" startAt="7"/>
            </a:pPr>
            <a:r>
              <a:rPr lang="en-US" sz="2400" b="1" dirty="0">
                <a:solidFill>
                  <a:schemeClr val="bg1"/>
                </a:solidFill>
              </a:rPr>
              <a:t>Endpoint Security</a:t>
            </a:r>
            <a:r>
              <a:rPr lang="en-US" sz="2400" dirty="0">
                <a:solidFill>
                  <a:schemeClr val="bg1"/>
                </a:solidFill>
              </a:rPr>
              <a:t>: Securing individual devices on a connected network.</a:t>
            </a:r>
          </a:p>
          <a:p>
            <a:pPr marL="804862" lvl="1" indent="-457200">
              <a:lnSpc>
                <a:spcPct val="200000"/>
              </a:lnSpc>
              <a:spcBef>
                <a:spcPts val="0"/>
              </a:spcBef>
              <a:buClr>
                <a:schemeClr val="bg1"/>
              </a:buClr>
              <a:buFont typeface="+mj-lt"/>
              <a:buAutoNum type="arabicParenR" startAt="7"/>
            </a:pPr>
            <a:r>
              <a:rPr lang="en-US" sz="2400" b="1" dirty="0">
                <a:solidFill>
                  <a:schemeClr val="bg1"/>
                </a:solidFill>
              </a:rPr>
              <a:t> Identity &amp; Access management</a:t>
            </a:r>
            <a:r>
              <a:rPr lang="en-US" sz="2400" dirty="0">
                <a:solidFill>
                  <a:schemeClr val="bg1"/>
                </a:solidFill>
              </a:rPr>
              <a:t>: Rights access to authorized users.</a:t>
            </a:r>
          </a:p>
          <a:p>
            <a:pPr marL="804862" lvl="1" indent="-457200">
              <a:lnSpc>
                <a:spcPct val="200000"/>
              </a:lnSpc>
              <a:spcBef>
                <a:spcPts val="0"/>
              </a:spcBef>
              <a:buClr>
                <a:schemeClr val="bg1"/>
              </a:buClr>
              <a:buFont typeface="+mj-lt"/>
              <a:buAutoNum type="arabicParenR" startAt="7"/>
            </a:pPr>
            <a:r>
              <a:rPr lang="en-US" sz="2400" b="1" dirty="0">
                <a:solidFill>
                  <a:schemeClr val="bg1"/>
                </a:solidFill>
              </a:rPr>
              <a:t> Critical Infrastructure Security</a:t>
            </a:r>
            <a:r>
              <a:rPr lang="en-US" sz="2400" dirty="0">
                <a:solidFill>
                  <a:schemeClr val="bg1"/>
                </a:solidFill>
              </a:rPr>
              <a:t>: protecting assets for society/economy.</a:t>
            </a:r>
          </a:p>
          <a:p>
            <a:pPr marL="804862" lvl="1" indent="-457200">
              <a:lnSpc>
                <a:spcPct val="200000"/>
              </a:lnSpc>
              <a:spcBef>
                <a:spcPts val="0"/>
              </a:spcBef>
              <a:buClr>
                <a:schemeClr val="bg1"/>
              </a:buClr>
              <a:buFont typeface="+mj-lt"/>
              <a:buAutoNum type="arabicParenR" startAt="7"/>
            </a:pPr>
            <a:r>
              <a:rPr lang="en-US" sz="2400" b="1" dirty="0">
                <a:solidFill>
                  <a:schemeClr val="bg1"/>
                </a:solidFill>
              </a:rPr>
              <a:t> IoT Security (OT)</a:t>
            </a:r>
            <a:r>
              <a:rPr lang="en-US" sz="2400" dirty="0">
                <a:solidFill>
                  <a:schemeClr val="bg1"/>
                </a:solidFill>
              </a:rPr>
              <a:t>: Protecting any device that is network capable/enabled.</a:t>
            </a:r>
          </a:p>
        </p:txBody>
      </p:sp>
      <p:sp>
        <p:nvSpPr>
          <p:cNvPr id="3" name="Title 2">
            <a:extLst>
              <a:ext uri="{FF2B5EF4-FFF2-40B4-BE49-F238E27FC236}">
                <a16:creationId xmlns:a16="http://schemas.microsoft.com/office/drawing/2014/main" id="{D4CC941E-29B9-6273-4AEA-625AD9AAAF32}"/>
              </a:ext>
            </a:extLst>
          </p:cNvPr>
          <p:cNvSpPr>
            <a:spLocks noGrp="1"/>
          </p:cNvSpPr>
          <p:nvPr>
            <p:ph type="ctrTitle"/>
          </p:nvPr>
        </p:nvSpPr>
        <p:spPr/>
        <p:txBody>
          <a:bodyPr/>
          <a:lstStyle/>
          <a:p>
            <a:r>
              <a:rPr lang="en-US" dirty="0"/>
              <a:t>12 Cybersecurity Career Paths</a:t>
            </a:r>
            <a:r>
              <a:rPr lang="en-US" sz="3600" dirty="0"/>
              <a:t> (and growing)</a:t>
            </a:r>
          </a:p>
        </p:txBody>
      </p:sp>
    </p:spTree>
    <p:extLst>
      <p:ext uri="{BB962C8B-B14F-4D97-AF65-F5344CB8AC3E}">
        <p14:creationId xmlns:p14="http://schemas.microsoft.com/office/powerpoint/2010/main" val="4065204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3220D-CF14-D543-F882-89627708297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4A5D03-0866-7AD3-E305-FD199B213D82}"/>
              </a:ext>
            </a:extLst>
          </p:cNvPr>
          <p:cNvSpPr>
            <a:spLocks noGrp="1"/>
          </p:cNvSpPr>
          <p:nvPr>
            <p:ph idx="1"/>
          </p:nvPr>
        </p:nvSpPr>
        <p:spPr>
          <a:xfrm>
            <a:off x="770709" y="1143000"/>
            <a:ext cx="11421290" cy="5257800"/>
          </a:xfrm>
        </p:spPr>
        <p:txBody>
          <a:bodyPr/>
          <a:lstStyle/>
          <a:p>
            <a:pPr marL="804862" lvl="1" indent="-457200">
              <a:lnSpc>
                <a:spcPct val="200000"/>
              </a:lnSpc>
              <a:spcBef>
                <a:spcPts val="0"/>
              </a:spcBef>
              <a:buClr>
                <a:schemeClr val="bg1"/>
              </a:buClr>
              <a:buFont typeface="+mj-lt"/>
              <a:buAutoNum type="arabicParenR"/>
            </a:pPr>
            <a:r>
              <a:rPr lang="en-US" sz="2400" b="1" dirty="0">
                <a:solidFill>
                  <a:schemeClr val="bg1"/>
                </a:solidFill>
              </a:rPr>
              <a:t>(ISC)2</a:t>
            </a:r>
            <a:r>
              <a:rPr lang="en-US" sz="2400" dirty="0">
                <a:solidFill>
                  <a:schemeClr val="bg1"/>
                </a:solidFill>
              </a:rPr>
              <a:t>: Securing corporate networks.</a:t>
            </a:r>
          </a:p>
          <a:p>
            <a:pPr marL="804862" lvl="1" indent="-457200">
              <a:lnSpc>
                <a:spcPct val="200000"/>
              </a:lnSpc>
              <a:spcBef>
                <a:spcPts val="0"/>
              </a:spcBef>
              <a:buClr>
                <a:schemeClr val="bg1"/>
              </a:buClr>
              <a:buFont typeface="+mj-lt"/>
              <a:buAutoNum type="arabicParenR"/>
            </a:pPr>
            <a:r>
              <a:rPr lang="en-US" sz="2400" b="1" dirty="0">
                <a:solidFill>
                  <a:schemeClr val="bg1"/>
                </a:solidFill>
              </a:rPr>
              <a:t>EC-Council</a:t>
            </a:r>
            <a:r>
              <a:rPr lang="en-US" sz="2400" dirty="0">
                <a:solidFill>
                  <a:schemeClr val="bg1"/>
                </a:solidFill>
              </a:rPr>
              <a:t>: Enhancing the security of mobile &amp; web applications.</a:t>
            </a:r>
          </a:p>
          <a:p>
            <a:pPr marL="804862" lvl="1" indent="-457200">
              <a:lnSpc>
                <a:spcPct val="200000"/>
              </a:lnSpc>
              <a:spcBef>
                <a:spcPts val="0"/>
              </a:spcBef>
              <a:buClr>
                <a:schemeClr val="bg1"/>
              </a:buClr>
              <a:buFont typeface="+mj-lt"/>
              <a:buAutoNum type="arabicParenR"/>
            </a:pPr>
            <a:r>
              <a:rPr lang="en-US" sz="2400" b="1" dirty="0">
                <a:solidFill>
                  <a:schemeClr val="bg1"/>
                </a:solidFill>
              </a:rPr>
              <a:t>CompTIA</a:t>
            </a:r>
            <a:r>
              <a:rPr lang="en-US" sz="2400" dirty="0">
                <a:solidFill>
                  <a:schemeClr val="bg1"/>
                </a:solidFill>
              </a:rPr>
              <a:t>: Protecting data integrity.</a:t>
            </a:r>
          </a:p>
          <a:p>
            <a:pPr marL="804862" lvl="1" indent="-457200">
              <a:lnSpc>
                <a:spcPct val="200000"/>
              </a:lnSpc>
              <a:spcBef>
                <a:spcPts val="0"/>
              </a:spcBef>
              <a:buClr>
                <a:schemeClr val="bg1"/>
              </a:buClr>
              <a:buFont typeface="+mj-lt"/>
              <a:buAutoNum type="arabicParenR"/>
            </a:pPr>
            <a:r>
              <a:rPr lang="en-US" sz="2400" b="1" dirty="0">
                <a:solidFill>
                  <a:schemeClr val="bg1"/>
                </a:solidFill>
              </a:rPr>
              <a:t>GIAC</a:t>
            </a:r>
            <a:r>
              <a:rPr lang="en-US" sz="2400" dirty="0">
                <a:solidFill>
                  <a:schemeClr val="bg1"/>
                </a:solidFill>
              </a:rPr>
              <a:t>: Ensuring procedural safety.</a:t>
            </a:r>
          </a:p>
          <a:p>
            <a:pPr marL="804862" lvl="1" indent="-457200">
              <a:lnSpc>
                <a:spcPct val="200000"/>
              </a:lnSpc>
              <a:spcBef>
                <a:spcPts val="0"/>
              </a:spcBef>
              <a:buClr>
                <a:schemeClr val="bg1"/>
              </a:buClr>
              <a:buFont typeface="+mj-lt"/>
              <a:buAutoNum type="arabicParenR"/>
            </a:pPr>
            <a:r>
              <a:rPr lang="en-US" sz="2400" b="1" dirty="0">
                <a:solidFill>
                  <a:schemeClr val="bg1"/>
                </a:solidFill>
              </a:rPr>
              <a:t>ISACA</a:t>
            </a:r>
            <a:r>
              <a:rPr lang="en-US" sz="2400" dirty="0">
                <a:solidFill>
                  <a:schemeClr val="bg1"/>
                </a:solidFill>
              </a:rPr>
              <a:t>: Planning for worst-case.</a:t>
            </a:r>
          </a:p>
          <a:p>
            <a:pPr marL="804862" lvl="1" indent="-457200">
              <a:lnSpc>
                <a:spcPct val="200000"/>
              </a:lnSpc>
              <a:spcBef>
                <a:spcPts val="0"/>
              </a:spcBef>
              <a:buClr>
                <a:schemeClr val="bg1"/>
              </a:buClr>
              <a:buFont typeface="+mj-lt"/>
              <a:buAutoNum type="arabicParenR"/>
            </a:pPr>
            <a:r>
              <a:rPr lang="en-US" sz="2400" b="1" dirty="0">
                <a:solidFill>
                  <a:schemeClr val="bg1"/>
                </a:solidFill>
              </a:rPr>
              <a:t>End-user Education</a:t>
            </a:r>
            <a:r>
              <a:rPr lang="en-US" sz="2400" dirty="0">
                <a:solidFill>
                  <a:schemeClr val="bg1"/>
                </a:solidFill>
              </a:rPr>
              <a:t>: Addressing the human factor in cybersecurity.</a:t>
            </a:r>
          </a:p>
        </p:txBody>
      </p:sp>
      <p:sp>
        <p:nvSpPr>
          <p:cNvPr id="3" name="Title 2">
            <a:extLst>
              <a:ext uri="{FF2B5EF4-FFF2-40B4-BE49-F238E27FC236}">
                <a16:creationId xmlns:a16="http://schemas.microsoft.com/office/drawing/2014/main" id="{385BBEDF-F649-1482-1632-F3E76FB67C62}"/>
              </a:ext>
            </a:extLst>
          </p:cNvPr>
          <p:cNvSpPr>
            <a:spLocks noGrp="1"/>
          </p:cNvSpPr>
          <p:nvPr>
            <p:ph type="ctrTitle"/>
          </p:nvPr>
        </p:nvSpPr>
        <p:spPr/>
        <p:txBody>
          <a:bodyPr/>
          <a:lstStyle/>
          <a:p>
            <a:r>
              <a:rPr lang="en-US" dirty="0"/>
              <a:t>Cybersecurity Certifying Organizations</a:t>
            </a:r>
            <a:endParaRPr lang="en-US" sz="3600" dirty="0"/>
          </a:p>
        </p:txBody>
      </p:sp>
    </p:spTree>
    <p:extLst>
      <p:ext uri="{BB962C8B-B14F-4D97-AF65-F5344CB8AC3E}">
        <p14:creationId xmlns:p14="http://schemas.microsoft.com/office/powerpoint/2010/main" val="1092992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E378A-E491-E43C-98D3-FAC5087A4BE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6EA1C0-EC45-9A24-EFF3-A71E2D0FA00D}"/>
              </a:ext>
            </a:extLst>
          </p:cNvPr>
          <p:cNvSpPr>
            <a:spLocks noGrp="1"/>
          </p:cNvSpPr>
          <p:nvPr>
            <p:ph idx="1"/>
          </p:nvPr>
        </p:nvSpPr>
        <p:spPr>
          <a:xfrm>
            <a:off x="770709" y="1143000"/>
            <a:ext cx="11421290" cy="5257800"/>
          </a:xfrm>
        </p:spPr>
        <p:txBody>
          <a:bodyPr/>
          <a:lstStyle/>
          <a:p>
            <a:pPr marL="347662" lvl="1" indent="0">
              <a:lnSpc>
                <a:spcPct val="200000"/>
              </a:lnSpc>
              <a:spcBef>
                <a:spcPts val="0"/>
              </a:spcBef>
              <a:buClr>
                <a:schemeClr val="bg1"/>
              </a:buClr>
              <a:buNone/>
            </a:pPr>
            <a:r>
              <a:rPr lang="en-US" sz="2400" b="1" u="sng" dirty="0">
                <a:solidFill>
                  <a:schemeClr val="bg1"/>
                </a:solidFill>
              </a:rPr>
              <a:t>Entry Level</a:t>
            </a:r>
          </a:p>
          <a:p>
            <a:pPr marL="804862" lvl="1" indent="-457200">
              <a:lnSpc>
                <a:spcPct val="200000"/>
              </a:lnSpc>
              <a:spcBef>
                <a:spcPts val="0"/>
              </a:spcBef>
              <a:buClr>
                <a:schemeClr val="bg1"/>
              </a:buClr>
              <a:buFont typeface="+mj-lt"/>
              <a:buAutoNum type="arabicParenR"/>
            </a:pPr>
            <a:r>
              <a:rPr lang="en-US" sz="2400" b="1" dirty="0">
                <a:solidFill>
                  <a:schemeClr val="bg1"/>
                </a:solidFill>
              </a:rPr>
              <a:t>CEH-Council Certified Ethical Hacker</a:t>
            </a:r>
            <a:endParaRPr lang="en-US" sz="2400" dirty="0">
              <a:solidFill>
                <a:schemeClr val="bg1"/>
              </a:solidFill>
            </a:endParaRPr>
          </a:p>
          <a:p>
            <a:pPr marL="804862" lvl="1" indent="-457200">
              <a:lnSpc>
                <a:spcPct val="200000"/>
              </a:lnSpc>
              <a:spcBef>
                <a:spcPts val="0"/>
              </a:spcBef>
              <a:buClr>
                <a:schemeClr val="bg1"/>
              </a:buClr>
              <a:buFont typeface="+mj-lt"/>
              <a:buAutoNum type="arabicParenR"/>
            </a:pPr>
            <a:r>
              <a:rPr lang="en-US" sz="2400" b="1" dirty="0">
                <a:solidFill>
                  <a:schemeClr val="bg1"/>
                </a:solidFill>
              </a:rPr>
              <a:t>CompTIA Security+, Network +, A+</a:t>
            </a:r>
            <a:endParaRPr lang="en-US" sz="2400" dirty="0">
              <a:solidFill>
                <a:schemeClr val="bg1"/>
              </a:solidFill>
            </a:endParaRPr>
          </a:p>
          <a:p>
            <a:pPr marL="804862" lvl="1" indent="-457200">
              <a:lnSpc>
                <a:spcPct val="200000"/>
              </a:lnSpc>
              <a:spcBef>
                <a:spcPts val="0"/>
              </a:spcBef>
              <a:buClr>
                <a:schemeClr val="bg1"/>
              </a:buClr>
              <a:buFont typeface="+mj-lt"/>
              <a:buAutoNum type="arabicParenR"/>
            </a:pPr>
            <a:r>
              <a:rPr lang="en-US" sz="2400" b="1" dirty="0">
                <a:solidFill>
                  <a:schemeClr val="bg1"/>
                </a:solidFill>
              </a:rPr>
              <a:t>GIAC Security Essential Certification (GSEC)</a:t>
            </a:r>
            <a:endParaRPr lang="en-US" sz="2400" dirty="0">
              <a:solidFill>
                <a:schemeClr val="bg1"/>
              </a:solidFill>
            </a:endParaRPr>
          </a:p>
          <a:p>
            <a:pPr marL="804862" lvl="1" indent="-457200">
              <a:lnSpc>
                <a:spcPct val="200000"/>
              </a:lnSpc>
              <a:spcBef>
                <a:spcPts val="0"/>
              </a:spcBef>
              <a:buClr>
                <a:schemeClr val="bg1"/>
              </a:buClr>
              <a:buFont typeface="+mj-lt"/>
              <a:buAutoNum type="arabicParenR"/>
            </a:pPr>
            <a:r>
              <a:rPr lang="en-US" sz="2400" b="1" dirty="0">
                <a:solidFill>
                  <a:schemeClr val="bg1"/>
                </a:solidFill>
              </a:rPr>
              <a:t>Offensive Security Certified Professional</a:t>
            </a:r>
          </a:p>
        </p:txBody>
      </p:sp>
      <p:sp>
        <p:nvSpPr>
          <p:cNvPr id="3" name="Title 2">
            <a:extLst>
              <a:ext uri="{FF2B5EF4-FFF2-40B4-BE49-F238E27FC236}">
                <a16:creationId xmlns:a16="http://schemas.microsoft.com/office/drawing/2014/main" id="{B13BB316-4BA5-6442-8EA8-4EEE7AB94054}"/>
              </a:ext>
            </a:extLst>
          </p:cNvPr>
          <p:cNvSpPr>
            <a:spLocks noGrp="1"/>
          </p:cNvSpPr>
          <p:nvPr>
            <p:ph type="ctrTitle"/>
          </p:nvPr>
        </p:nvSpPr>
        <p:spPr/>
        <p:txBody>
          <a:bodyPr/>
          <a:lstStyle/>
          <a:p>
            <a:r>
              <a:rPr lang="en-US" dirty="0"/>
              <a:t>Top 12 Cybersecurity Certifications</a:t>
            </a:r>
            <a:endParaRPr lang="en-US" sz="3600" dirty="0"/>
          </a:p>
        </p:txBody>
      </p:sp>
    </p:spTree>
    <p:extLst>
      <p:ext uri="{BB962C8B-B14F-4D97-AF65-F5344CB8AC3E}">
        <p14:creationId xmlns:p14="http://schemas.microsoft.com/office/powerpoint/2010/main" val="3607519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9DFBA-0851-57B8-0505-91137FE44D8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3C3233-C786-5434-4A6A-E24564E9DE2F}"/>
              </a:ext>
            </a:extLst>
          </p:cNvPr>
          <p:cNvSpPr>
            <a:spLocks noGrp="1"/>
          </p:cNvSpPr>
          <p:nvPr>
            <p:ph idx="1"/>
          </p:nvPr>
        </p:nvSpPr>
        <p:spPr>
          <a:xfrm>
            <a:off x="770709" y="1143000"/>
            <a:ext cx="11421290" cy="5257800"/>
          </a:xfrm>
        </p:spPr>
        <p:txBody>
          <a:bodyPr/>
          <a:lstStyle/>
          <a:p>
            <a:pPr marL="347662" lvl="1" indent="0">
              <a:lnSpc>
                <a:spcPct val="150000"/>
              </a:lnSpc>
              <a:spcBef>
                <a:spcPts val="0"/>
              </a:spcBef>
              <a:buClr>
                <a:schemeClr val="bg1"/>
              </a:buClr>
              <a:buNone/>
            </a:pPr>
            <a:r>
              <a:rPr lang="en-US" sz="2400" b="1" u="sng" dirty="0">
                <a:solidFill>
                  <a:schemeClr val="bg1"/>
                </a:solidFill>
              </a:rPr>
              <a:t>Mid Level</a:t>
            </a:r>
            <a:endParaRPr lang="en-US" sz="2400" u="sng" dirty="0">
              <a:solidFill>
                <a:schemeClr val="bg1"/>
              </a:solidFill>
            </a:endParaRPr>
          </a:p>
          <a:p>
            <a:pPr marL="804862" lvl="1" indent="-457200">
              <a:lnSpc>
                <a:spcPct val="150000"/>
              </a:lnSpc>
              <a:spcBef>
                <a:spcPts val="0"/>
              </a:spcBef>
              <a:buClr>
                <a:schemeClr val="bg1"/>
              </a:buClr>
              <a:buFont typeface="+mj-lt"/>
              <a:buAutoNum type="arabicParenR"/>
            </a:pPr>
            <a:r>
              <a:rPr lang="en-US" sz="2400" b="1" dirty="0">
                <a:solidFill>
                  <a:schemeClr val="bg1"/>
                </a:solidFill>
              </a:rPr>
              <a:t>CompTIA </a:t>
            </a:r>
            <a:r>
              <a:rPr lang="en-US" sz="2400" b="1" dirty="0" err="1">
                <a:solidFill>
                  <a:schemeClr val="bg1"/>
                </a:solidFill>
              </a:rPr>
              <a:t>PenTest</a:t>
            </a:r>
            <a:r>
              <a:rPr lang="en-US" sz="2400" b="1" dirty="0">
                <a:solidFill>
                  <a:schemeClr val="bg1"/>
                </a:solidFill>
              </a:rPr>
              <a:t>+</a:t>
            </a:r>
          </a:p>
          <a:p>
            <a:pPr marL="804862" lvl="1" indent="-457200">
              <a:lnSpc>
                <a:spcPct val="200000"/>
              </a:lnSpc>
              <a:spcBef>
                <a:spcPts val="0"/>
              </a:spcBef>
              <a:buClr>
                <a:schemeClr val="bg1"/>
              </a:buClr>
              <a:buFont typeface="+mj-lt"/>
              <a:buAutoNum type="arabicParenR"/>
            </a:pPr>
            <a:r>
              <a:rPr lang="en-US" sz="2400" b="1" dirty="0">
                <a:solidFill>
                  <a:schemeClr val="bg1"/>
                </a:solidFill>
              </a:rPr>
              <a:t>Certified Information Security Manager (CISM)</a:t>
            </a:r>
          </a:p>
          <a:p>
            <a:pPr marL="347662" lvl="1" indent="0">
              <a:lnSpc>
                <a:spcPct val="150000"/>
              </a:lnSpc>
              <a:spcBef>
                <a:spcPts val="0"/>
              </a:spcBef>
              <a:buClr>
                <a:schemeClr val="bg1"/>
              </a:buClr>
              <a:buNone/>
            </a:pPr>
            <a:r>
              <a:rPr lang="en-US" sz="2400" b="1" u="sng" dirty="0">
                <a:solidFill>
                  <a:schemeClr val="bg1"/>
                </a:solidFill>
              </a:rPr>
              <a:t>Advanced Level</a:t>
            </a:r>
            <a:endParaRPr lang="en-US" sz="2400" u="sng" dirty="0">
              <a:solidFill>
                <a:schemeClr val="bg1"/>
              </a:solidFill>
            </a:endParaRPr>
          </a:p>
          <a:p>
            <a:pPr marL="804862" lvl="1" indent="-457200">
              <a:lnSpc>
                <a:spcPct val="150000"/>
              </a:lnSpc>
              <a:spcBef>
                <a:spcPts val="0"/>
              </a:spcBef>
              <a:buClr>
                <a:schemeClr val="bg1"/>
              </a:buClr>
              <a:buFont typeface="+mj-lt"/>
              <a:buAutoNum type="arabicParenR"/>
            </a:pPr>
            <a:r>
              <a:rPr lang="en-US" sz="2400" b="1" dirty="0">
                <a:solidFill>
                  <a:schemeClr val="bg1"/>
                </a:solidFill>
              </a:rPr>
              <a:t>Certified Information Systems Auditor (CISA)</a:t>
            </a:r>
          </a:p>
          <a:p>
            <a:pPr marL="804862" lvl="1" indent="-457200">
              <a:lnSpc>
                <a:spcPct val="200000"/>
              </a:lnSpc>
              <a:spcBef>
                <a:spcPts val="0"/>
              </a:spcBef>
              <a:buClr>
                <a:schemeClr val="bg1"/>
              </a:buClr>
              <a:buFont typeface="+mj-lt"/>
              <a:buAutoNum type="arabicParenR"/>
            </a:pPr>
            <a:r>
              <a:rPr lang="en-US" sz="2400" b="1" dirty="0">
                <a:solidFill>
                  <a:schemeClr val="bg1"/>
                </a:solidFill>
              </a:rPr>
              <a:t>Certified Information Systems Security Professional (CISSP)</a:t>
            </a:r>
          </a:p>
          <a:p>
            <a:pPr marL="804862" lvl="1" indent="-457200">
              <a:lnSpc>
                <a:spcPct val="200000"/>
              </a:lnSpc>
              <a:spcBef>
                <a:spcPts val="0"/>
              </a:spcBef>
              <a:buClr>
                <a:schemeClr val="bg1"/>
              </a:buClr>
              <a:buFont typeface="+mj-lt"/>
              <a:buAutoNum type="arabicParenR"/>
            </a:pPr>
            <a:r>
              <a:rPr lang="en-US" sz="2400" b="1" dirty="0">
                <a:solidFill>
                  <a:schemeClr val="bg1"/>
                </a:solidFill>
              </a:rPr>
              <a:t>CompTIA Advanced Security Practitioner (CASP+)</a:t>
            </a:r>
          </a:p>
          <a:p>
            <a:pPr marL="804862" lvl="1" indent="-457200">
              <a:lnSpc>
                <a:spcPct val="200000"/>
              </a:lnSpc>
              <a:spcBef>
                <a:spcPts val="0"/>
              </a:spcBef>
              <a:buClr>
                <a:schemeClr val="bg1"/>
              </a:buClr>
              <a:buFont typeface="+mj-lt"/>
              <a:buAutoNum type="arabicParenR"/>
            </a:pPr>
            <a:r>
              <a:rPr lang="en-US" sz="2400" b="1" dirty="0">
                <a:solidFill>
                  <a:schemeClr val="bg1"/>
                </a:solidFill>
              </a:rPr>
              <a:t>GIAC Certified Incident Handler (GCIH)</a:t>
            </a:r>
          </a:p>
          <a:p>
            <a:pPr marL="804862" lvl="1" indent="-457200">
              <a:lnSpc>
                <a:spcPct val="200000"/>
              </a:lnSpc>
              <a:spcBef>
                <a:spcPts val="0"/>
              </a:spcBef>
              <a:buClr>
                <a:schemeClr val="bg1"/>
              </a:buClr>
              <a:buFont typeface="+mj-lt"/>
              <a:buAutoNum type="arabicParenR"/>
            </a:pPr>
            <a:endParaRPr lang="en-US" sz="2400" b="1" dirty="0">
              <a:solidFill>
                <a:schemeClr val="bg1"/>
              </a:solidFill>
            </a:endParaRPr>
          </a:p>
          <a:p>
            <a:pPr marL="804862" lvl="1" indent="-457200">
              <a:lnSpc>
                <a:spcPct val="200000"/>
              </a:lnSpc>
              <a:spcBef>
                <a:spcPts val="0"/>
              </a:spcBef>
              <a:buClr>
                <a:schemeClr val="bg1"/>
              </a:buClr>
              <a:buFont typeface="+mj-lt"/>
              <a:buAutoNum type="arabicParenR"/>
            </a:pPr>
            <a:endParaRPr lang="en-US" sz="2400" b="1" dirty="0">
              <a:solidFill>
                <a:schemeClr val="bg1"/>
              </a:solidFill>
            </a:endParaRPr>
          </a:p>
        </p:txBody>
      </p:sp>
      <p:sp>
        <p:nvSpPr>
          <p:cNvPr id="3" name="Title 2">
            <a:extLst>
              <a:ext uri="{FF2B5EF4-FFF2-40B4-BE49-F238E27FC236}">
                <a16:creationId xmlns:a16="http://schemas.microsoft.com/office/drawing/2014/main" id="{1BACE451-7F22-920A-81BD-EDECB1C0EC60}"/>
              </a:ext>
            </a:extLst>
          </p:cNvPr>
          <p:cNvSpPr>
            <a:spLocks noGrp="1"/>
          </p:cNvSpPr>
          <p:nvPr>
            <p:ph type="ctrTitle"/>
          </p:nvPr>
        </p:nvSpPr>
        <p:spPr/>
        <p:txBody>
          <a:bodyPr/>
          <a:lstStyle/>
          <a:p>
            <a:r>
              <a:rPr lang="en-US" dirty="0"/>
              <a:t>Top 12 Cybersecurity Certifications</a:t>
            </a:r>
            <a:endParaRPr lang="en-US" sz="3600" dirty="0"/>
          </a:p>
        </p:txBody>
      </p:sp>
    </p:spTree>
    <p:extLst>
      <p:ext uri="{BB962C8B-B14F-4D97-AF65-F5344CB8AC3E}">
        <p14:creationId xmlns:p14="http://schemas.microsoft.com/office/powerpoint/2010/main" val="1382019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10DCEE-8814-E845-B907-E55803E618AA}"/>
              </a:ext>
            </a:extLst>
          </p:cNvPr>
          <p:cNvSpPr>
            <a:spLocks noGrp="1"/>
          </p:cNvSpPr>
          <p:nvPr>
            <p:ph idx="1"/>
          </p:nvPr>
        </p:nvSpPr>
        <p:spPr>
          <a:xfrm>
            <a:off x="1535220" y="1542197"/>
            <a:ext cx="9932432" cy="5170575"/>
          </a:xfrm>
        </p:spPr>
        <p:txBody>
          <a:bodyPr lIns="91440" tIns="45720" rIns="91440" bIns="45720" anchor="t"/>
          <a:lstStyle/>
          <a:p>
            <a:pPr>
              <a:buClr>
                <a:schemeClr val="bg1">
                  <a:lumMod val="90000"/>
                  <a:lumOff val="10000"/>
                </a:schemeClr>
              </a:buClr>
            </a:pPr>
            <a:r>
              <a:rPr lang="en-US" sz="2400" dirty="0">
                <a:solidFill>
                  <a:schemeClr val="bg1"/>
                </a:solidFill>
              </a:rPr>
              <a:t>Cyberspace and Cyberattacks are here to stay!!!!</a:t>
            </a:r>
          </a:p>
          <a:p>
            <a:pPr>
              <a:buClr>
                <a:schemeClr val="bg1">
                  <a:lumMod val="90000"/>
                  <a:lumOff val="10000"/>
                </a:schemeClr>
              </a:buClr>
            </a:pPr>
            <a:r>
              <a:rPr lang="en-US" sz="2400" dirty="0">
                <a:solidFill>
                  <a:schemeClr val="bg1"/>
                </a:solidFill>
              </a:rPr>
              <a:t>Defending against cyber attacks is </a:t>
            </a:r>
            <a:r>
              <a:rPr lang="en-US" sz="2400" u="sng" dirty="0">
                <a:solidFill>
                  <a:schemeClr val="bg1"/>
                </a:solidFill>
              </a:rPr>
              <a:t>a team effort</a:t>
            </a:r>
            <a:r>
              <a:rPr lang="en-US" sz="2400" dirty="0">
                <a:solidFill>
                  <a:schemeClr val="bg1"/>
                </a:solidFill>
              </a:rPr>
              <a:t> at a local, national and international level in both public and private sectors</a:t>
            </a:r>
          </a:p>
          <a:p>
            <a:pPr>
              <a:buClr>
                <a:schemeClr val="bg1">
                  <a:lumMod val="90000"/>
                  <a:lumOff val="10000"/>
                </a:schemeClr>
              </a:buClr>
            </a:pPr>
            <a:r>
              <a:rPr lang="en-US" sz="2400" dirty="0">
                <a:solidFill>
                  <a:schemeClr val="bg1"/>
                </a:solidFill>
              </a:rPr>
              <a:t>A solid defense must look at </a:t>
            </a:r>
            <a:r>
              <a:rPr lang="en-US" sz="2400" u="sng" dirty="0">
                <a:solidFill>
                  <a:schemeClr val="bg1"/>
                </a:solidFill>
              </a:rPr>
              <a:t>people, processes, and technology</a:t>
            </a:r>
            <a:r>
              <a:rPr lang="en-US" sz="2400" dirty="0">
                <a:solidFill>
                  <a:schemeClr val="bg1"/>
                </a:solidFill>
              </a:rPr>
              <a:t>. It is no just the job of the IT security team!!</a:t>
            </a:r>
          </a:p>
          <a:p>
            <a:pPr>
              <a:buClr>
                <a:schemeClr val="bg1">
                  <a:lumMod val="90000"/>
                  <a:lumOff val="10000"/>
                </a:schemeClr>
              </a:buClr>
            </a:pPr>
            <a:r>
              <a:rPr lang="en-US" sz="2400" dirty="0">
                <a:solidFill>
                  <a:schemeClr val="bg1"/>
                </a:solidFill>
              </a:rPr>
              <a:t>Organizations must think about their information assets from the dimensions of </a:t>
            </a:r>
            <a:r>
              <a:rPr lang="en-US" sz="2400" u="sng" dirty="0">
                <a:solidFill>
                  <a:schemeClr val="bg1"/>
                </a:solidFill>
              </a:rPr>
              <a:t>confidentiality, integrity and systems availability</a:t>
            </a:r>
          </a:p>
          <a:p>
            <a:pPr>
              <a:buClr>
                <a:schemeClr val="bg1">
                  <a:lumMod val="90000"/>
                  <a:lumOff val="10000"/>
                </a:schemeClr>
              </a:buClr>
            </a:pPr>
            <a:r>
              <a:rPr lang="en-US" sz="2400" dirty="0">
                <a:solidFill>
                  <a:schemeClr val="bg1"/>
                </a:solidFill>
              </a:rPr>
              <a:t>The are numerous careers in cybersecurity. Find out what interests you and gain the knowledge, develop the skills, acquire the Certs!</a:t>
            </a:r>
          </a:p>
          <a:p>
            <a:pPr marL="233045" indent="-233045"/>
            <a:endParaRPr lang="en-US" dirty="0">
              <a:cs typeface="Arial"/>
            </a:endParaRPr>
          </a:p>
        </p:txBody>
      </p:sp>
      <p:sp>
        <p:nvSpPr>
          <p:cNvPr id="3" name="Title 2">
            <a:extLst>
              <a:ext uri="{FF2B5EF4-FFF2-40B4-BE49-F238E27FC236}">
                <a16:creationId xmlns:a16="http://schemas.microsoft.com/office/drawing/2014/main" id="{66493FE6-7550-7A4C-91CD-C3D5AC98C0E5}"/>
              </a:ext>
            </a:extLst>
          </p:cNvPr>
          <p:cNvSpPr>
            <a:spLocks noGrp="1"/>
          </p:cNvSpPr>
          <p:nvPr>
            <p:ph type="ctrTitle"/>
          </p:nvPr>
        </p:nvSpPr>
        <p:spPr/>
        <p:txBody>
          <a:bodyPr lIns="640080" tIns="274320" rIns="91440" bIns="91440" anchor="t"/>
          <a:lstStyle/>
          <a:p>
            <a:r>
              <a:rPr lang="en-US" sz="4000" dirty="0">
                <a:latin typeface="Arial"/>
                <a:cs typeface="Arial"/>
              </a:rPr>
              <a:t>Final points to take away</a:t>
            </a:r>
            <a:endParaRPr lang="en-US" sz="4000" dirty="0"/>
          </a:p>
        </p:txBody>
      </p:sp>
    </p:spTree>
    <p:extLst>
      <p:ext uri="{BB962C8B-B14F-4D97-AF65-F5344CB8AC3E}">
        <p14:creationId xmlns:p14="http://schemas.microsoft.com/office/powerpoint/2010/main" val="1245641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6F7F51-61E0-C440-6DD6-6F65430A6C5D}"/>
              </a:ext>
            </a:extLst>
          </p:cNvPr>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3128498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B3610741-D0A8-974A-8640-6AA0B20A56F1}"/>
              </a:ext>
            </a:extLst>
          </p:cNvPr>
          <p:cNvSpPr txBox="1">
            <a:spLocks noChangeArrowheads="1"/>
          </p:cNvSpPr>
          <p:nvPr/>
        </p:nvSpPr>
        <p:spPr bwMode="auto">
          <a:xfrm>
            <a:off x="6576062" y="1229226"/>
            <a:ext cx="5311138" cy="432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2800" dirty="0">
                <a:solidFill>
                  <a:srgbClr val="000000"/>
                </a:solidFill>
                <a:latin typeface="Arial"/>
                <a:cs typeface="Arial"/>
              </a:rPr>
              <a:t>For more information:</a:t>
            </a:r>
          </a:p>
          <a:p>
            <a:pPr algn="r">
              <a:lnSpc>
                <a:spcPts val="2400"/>
              </a:lnSpc>
              <a:defRPr/>
            </a:pPr>
            <a:r>
              <a:rPr lang="en-US" altLang="en-US" sz="2800" b="1" dirty="0">
                <a:solidFill>
                  <a:srgbClr val="000000"/>
                </a:solidFill>
                <a:latin typeface="Arial"/>
                <a:cs typeface="Arial"/>
              </a:rPr>
              <a:t>StopRansomware.gov</a:t>
            </a:r>
            <a:endParaRPr lang="en-US" altLang="en-US" sz="2800" b="1" dirty="0">
              <a:solidFill>
                <a:srgbClr val="000000"/>
              </a:solidFill>
              <a:cs typeface="Arial"/>
            </a:endParaRPr>
          </a:p>
          <a:p>
            <a:pPr algn="r">
              <a:defRPr/>
            </a:pPr>
            <a:endParaRPr lang="en-US" altLang="en-US" sz="2800" dirty="0">
              <a:solidFill>
                <a:srgbClr val="000000"/>
              </a:solidFill>
            </a:endParaRPr>
          </a:p>
          <a:p>
            <a:pPr algn="r">
              <a:defRPr/>
            </a:pPr>
            <a:endParaRPr lang="en-US" altLang="en-US" sz="2800" dirty="0">
              <a:solidFill>
                <a:srgbClr val="000000"/>
              </a:solidFill>
            </a:endParaRPr>
          </a:p>
          <a:p>
            <a:pPr algn="r">
              <a:lnSpc>
                <a:spcPct val="150000"/>
              </a:lnSpc>
              <a:defRPr/>
            </a:pPr>
            <a:r>
              <a:rPr lang="en-US" altLang="en-US" sz="2800" dirty="0">
                <a:solidFill>
                  <a:srgbClr val="000000"/>
                </a:solidFill>
                <a:latin typeface="Arial"/>
                <a:cs typeface="Arial"/>
              </a:rPr>
              <a:t>Contact:</a:t>
            </a:r>
          </a:p>
          <a:p>
            <a:pPr algn="r">
              <a:defRPr/>
            </a:pPr>
            <a:r>
              <a:rPr lang="en-US" altLang="en-US" sz="2800" dirty="0">
                <a:solidFill>
                  <a:srgbClr val="000000"/>
                </a:solidFill>
                <a:latin typeface="Arial"/>
                <a:cs typeface="Arial"/>
              </a:rPr>
              <a:t>Mike Tetreault, CSA for RI  &amp;</a:t>
            </a:r>
          </a:p>
          <a:p>
            <a:pPr algn="r">
              <a:defRPr/>
            </a:pPr>
            <a:r>
              <a:rPr lang="en-US" altLang="en-US" sz="2800" dirty="0">
                <a:solidFill>
                  <a:srgbClr val="000000"/>
                </a:solidFill>
                <a:latin typeface="Arial"/>
                <a:cs typeface="Arial"/>
              </a:rPr>
              <a:t>Chief of Cyber for New England</a:t>
            </a:r>
          </a:p>
          <a:p>
            <a:pPr algn="r">
              <a:lnSpc>
                <a:spcPct val="150000"/>
              </a:lnSpc>
              <a:defRPr/>
            </a:pPr>
            <a:r>
              <a:rPr lang="en-US" sz="2600" b="1" dirty="0">
                <a:solidFill>
                  <a:srgbClr val="4782A9"/>
                </a:solidFill>
                <a:latin typeface="Arial"/>
                <a:cs typeface="Arial"/>
                <a:hlinkClick r:id="rId3"/>
              </a:rPr>
              <a:t>roland.tetreault@cisa.gov</a:t>
            </a:r>
            <a:endParaRPr lang="en-US" sz="2600" b="1" dirty="0">
              <a:solidFill>
                <a:srgbClr val="4782A9"/>
              </a:solidFill>
              <a:latin typeface="Arial"/>
              <a:cs typeface="Arial"/>
            </a:endParaRPr>
          </a:p>
          <a:p>
            <a:pPr algn="r">
              <a:lnSpc>
                <a:spcPct val="150000"/>
              </a:lnSpc>
              <a:defRPr/>
            </a:pPr>
            <a:r>
              <a:rPr lang="en-US" sz="2600" b="1" i="0" dirty="0">
                <a:solidFill>
                  <a:srgbClr val="4782A9"/>
                </a:solidFill>
                <a:effectLst/>
                <a:latin typeface="Arial"/>
                <a:cs typeface="Arial"/>
              </a:rPr>
              <a:t>Cell: 202</a:t>
            </a:r>
            <a:r>
              <a:rPr lang="en-US" sz="2600" b="1" dirty="0">
                <a:solidFill>
                  <a:srgbClr val="4782A9"/>
                </a:solidFill>
                <a:latin typeface="Arial"/>
                <a:cs typeface="Arial"/>
              </a:rPr>
              <a:t>-941-1288</a:t>
            </a:r>
            <a:endParaRPr lang="en-US" sz="2600" b="0" i="0" dirty="0">
              <a:solidFill>
                <a:srgbClr val="000000"/>
              </a:solidFill>
              <a:effectLst/>
              <a:latin typeface="+mn-lt"/>
            </a:endParaRPr>
          </a:p>
        </p:txBody>
      </p:sp>
      <p:pic>
        <p:nvPicPr>
          <p:cNvPr id="6" name="Graphic 5" descr="Lightbulb">
            <a:extLst>
              <a:ext uri="{FF2B5EF4-FFF2-40B4-BE49-F238E27FC236}">
                <a16:creationId xmlns:a16="http://schemas.microsoft.com/office/drawing/2014/main" id="{35B5A3F9-1383-4A55-8E56-4B29598874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162800" y="1230086"/>
            <a:ext cx="838200" cy="838200"/>
          </a:xfrm>
          <a:prstGeom prst="rect">
            <a:avLst/>
          </a:prstGeom>
        </p:spPr>
      </p:pic>
    </p:spTree>
    <p:extLst>
      <p:ext uri="{BB962C8B-B14F-4D97-AF65-F5344CB8AC3E}">
        <p14:creationId xmlns:p14="http://schemas.microsoft.com/office/powerpoint/2010/main" val="1094448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6F7F51-61E0-C440-6DD6-6F65430A6C5D}"/>
              </a:ext>
            </a:extLst>
          </p:cNvPr>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556036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6F7F51-61E0-C440-6DD6-6F65430A6C5D}"/>
              </a:ext>
            </a:extLst>
          </p:cNvPr>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55868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6F7F51-61E0-C440-6DD6-6F65430A6C5D}"/>
              </a:ext>
            </a:extLst>
          </p:cNvPr>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769294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6F7F51-61E0-C440-6DD6-6F65430A6C5D}"/>
              </a:ext>
            </a:extLst>
          </p:cNvPr>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669933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FE714-0FE4-6041-5306-BD9B85F6F48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254138-F1EE-1A00-A852-3F982C2190DA}"/>
              </a:ext>
            </a:extLst>
          </p:cNvPr>
          <p:cNvSpPr>
            <a:spLocks noGrp="1"/>
          </p:cNvSpPr>
          <p:nvPr>
            <p:ph idx="1"/>
          </p:nvPr>
        </p:nvSpPr>
        <p:spPr>
          <a:xfrm>
            <a:off x="609599" y="1143000"/>
            <a:ext cx="11004645" cy="4953000"/>
          </a:xfrm>
        </p:spPr>
        <p:txBody>
          <a:bodyPr/>
          <a:lstStyle/>
          <a:p>
            <a:pPr lvl="1">
              <a:lnSpc>
                <a:spcPct val="200000"/>
              </a:lnSpc>
              <a:spcBef>
                <a:spcPts val="0"/>
              </a:spcBef>
              <a:buClr>
                <a:schemeClr val="bg1"/>
              </a:buClr>
            </a:pPr>
            <a:r>
              <a:rPr lang="en-US" sz="2600" b="1" dirty="0">
                <a:solidFill>
                  <a:schemeClr val="bg1"/>
                </a:solidFill>
              </a:rPr>
              <a:t>NIST CSF:</a:t>
            </a:r>
            <a:r>
              <a:rPr lang="en-US" sz="2600" dirty="0">
                <a:solidFill>
                  <a:schemeClr val="bg1"/>
                </a:solidFill>
              </a:rPr>
              <a:t> Governance, Identify, Protect, Detect, Respond, Recover</a:t>
            </a:r>
          </a:p>
          <a:p>
            <a:pPr lvl="1">
              <a:lnSpc>
                <a:spcPct val="200000"/>
              </a:lnSpc>
              <a:spcBef>
                <a:spcPts val="0"/>
              </a:spcBef>
              <a:buClr>
                <a:schemeClr val="bg1"/>
              </a:buClr>
            </a:pPr>
            <a:r>
              <a:rPr lang="en-US" sz="2600" b="1" dirty="0">
                <a:solidFill>
                  <a:schemeClr val="bg1"/>
                </a:solidFill>
              </a:rPr>
              <a:t>Resilience</a:t>
            </a:r>
            <a:r>
              <a:rPr lang="en-US" sz="2600" dirty="0">
                <a:solidFill>
                  <a:schemeClr val="bg1"/>
                </a:solidFill>
              </a:rPr>
              <a:t> is an emergent property. You can not buy resilience</a:t>
            </a:r>
          </a:p>
          <a:p>
            <a:pPr lvl="1">
              <a:lnSpc>
                <a:spcPct val="200000"/>
              </a:lnSpc>
              <a:spcBef>
                <a:spcPts val="0"/>
              </a:spcBef>
              <a:buClr>
                <a:schemeClr val="bg1"/>
              </a:buClr>
            </a:pPr>
            <a:r>
              <a:rPr lang="en-US" sz="2600" b="1" dirty="0">
                <a:solidFill>
                  <a:schemeClr val="bg1"/>
                </a:solidFill>
              </a:rPr>
              <a:t>The Goal:</a:t>
            </a:r>
            <a:r>
              <a:rPr lang="en-US" sz="2600" dirty="0">
                <a:solidFill>
                  <a:schemeClr val="bg1"/>
                </a:solidFill>
              </a:rPr>
              <a:t> Increase Resilience and Reduce Risk</a:t>
            </a:r>
          </a:p>
          <a:p>
            <a:pPr lvl="1">
              <a:lnSpc>
                <a:spcPct val="200000"/>
              </a:lnSpc>
              <a:spcBef>
                <a:spcPts val="0"/>
              </a:spcBef>
              <a:buClr>
                <a:schemeClr val="bg1"/>
              </a:buClr>
            </a:pPr>
            <a:r>
              <a:rPr lang="en-US" sz="2600" b="1" dirty="0">
                <a:solidFill>
                  <a:schemeClr val="bg1"/>
                </a:solidFill>
              </a:rPr>
              <a:t>C-I-A:</a:t>
            </a:r>
            <a:r>
              <a:rPr lang="en-US" sz="2600" dirty="0">
                <a:solidFill>
                  <a:schemeClr val="bg1"/>
                </a:solidFill>
              </a:rPr>
              <a:t> Confidentiality, Integrity, and Availability</a:t>
            </a:r>
          </a:p>
          <a:p>
            <a:pPr lvl="1">
              <a:lnSpc>
                <a:spcPct val="200000"/>
              </a:lnSpc>
              <a:spcBef>
                <a:spcPts val="0"/>
              </a:spcBef>
              <a:buClr>
                <a:schemeClr val="bg1"/>
              </a:buClr>
            </a:pPr>
            <a:r>
              <a:rPr lang="en-US" sz="2600" b="1" dirty="0">
                <a:solidFill>
                  <a:schemeClr val="bg1"/>
                </a:solidFill>
              </a:rPr>
              <a:t>People-Process-Technology</a:t>
            </a:r>
            <a:r>
              <a:rPr lang="en-US" sz="2600" dirty="0">
                <a:solidFill>
                  <a:schemeClr val="bg1"/>
                </a:solidFill>
              </a:rPr>
              <a:t> (each is important to understand)</a:t>
            </a:r>
          </a:p>
        </p:txBody>
      </p:sp>
      <p:sp>
        <p:nvSpPr>
          <p:cNvPr id="3" name="Title 2">
            <a:extLst>
              <a:ext uri="{FF2B5EF4-FFF2-40B4-BE49-F238E27FC236}">
                <a16:creationId xmlns:a16="http://schemas.microsoft.com/office/drawing/2014/main" id="{71795745-C5AA-2E13-7B3A-4AC3F1FED32C}"/>
              </a:ext>
            </a:extLst>
          </p:cNvPr>
          <p:cNvSpPr>
            <a:spLocks noGrp="1"/>
          </p:cNvSpPr>
          <p:nvPr>
            <p:ph type="ctrTitle"/>
          </p:nvPr>
        </p:nvSpPr>
        <p:spPr/>
        <p:txBody>
          <a:bodyPr/>
          <a:lstStyle/>
          <a:p>
            <a:r>
              <a:rPr lang="en-US" dirty="0"/>
              <a:t>Essential Cybersecurity Concepts</a:t>
            </a:r>
          </a:p>
        </p:txBody>
      </p:sp>
    </p:spTree>
    <p:extLst>
      <p:ext uri="{BB962C8B-B14F-4D97-AF65-F5344CB8AC3E}">
        <p14:creationId xmlns:p14="http://schemas.microsoft.com/office/powerpoint/2010/main" val="1582274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D883F6-B1E1-41B1-A30E-F5AB13A0D0B2}"/>
              </a:ext>
            </a:extLst>
          </p:cNvPr>
          <p:cNvSpPr>
            <a:spLocks noGrp="1"/>
          </p:cNvSpPr>
          <p:nvPr>
            <p:ph idx="1"/>
          </p:nvPr>
        </p:nvSpPr>
        <p:spPr>
          <a:xfrm>
            <a:off x="609599" y="1143000"/>
            <a:ext cx="11107783" cy="4953000"/>
          </a:xfrm>
        </p:spPr>
        <p:txBody>
          <a:bodyPr/>
          <a:lstStyle/>
          <a:p>
            <a:pPr lvl="1">
              <a:lnSpc>
                <a:spcPct val="200000"/>
              </a:lnSpc>
              <a:spcBef>
                <a:spcPts val="0"/>
              </a:spcBef>
              <a:buClr>
                <a:schemeClr val="bg1"/>
              </a:buClr>
            </a:pPr>
            <a:r>
              <a:rPr lang="en-US" sz="2600" b="1" dirty="0">
                <a:solidFill>
                  <a:schemeClr val="bg1"/>
                </a:solidFill>
              </a:rPr>
              <a:t>Owner and Custodians: </a:t>
            </a:r>
            <a:r>
              <a:rPr lang="en-US" sz="2600" dirty="0">
                <a:solidFill>
                  <a:schemeClr val="bg1"/>
                </a:solidFill>
              </a:rPr>
              <a:t>(both internal or external)</a:t>
            </a:r>
          </a:p>
          <a:p>
            <a:pPr lvl="1">
              <a:lnSpc>
                <a:spcPct val="200000"/>
              </a:lnSpc>
              <a:spcBef>
                <a:spcPts val="0"/>
              </a:spcBef>
              <a:buClr>
                <a:schemeClr val="bg1"/>
              </a:buClr>
            </a:pPr>
            <a:r>
              <a:rPr lang="en-US" sz="2600" b="1" dirty="0">
                <a:solidFill>
                  <a:schemeClr val="bg1"/>
                </a:solidFill>
              </a:rPr>
              <a:t>Sustainment and Protection: </a:t>
            </a:r>
            <a:r>
              <a:rPr lang="en-US" sz="2600" dirty="0">
                <a:solidFill>
                  <a:schemeClr val="bg1"/>
                </a:solidFill>
              </a:rPr>
              <a:t>Requirements (for the critical service)</a:t>
            </a:r>
          </a:p>
          <a:p>
            <a:pPr lvl="1">
              <a:lnSpc>
                <a:spcPct val="200000"/>
              </a:lnSpc>
              <a:spcBef>
                <a:spcPts val="0"/>
              </a:spcBef>
              <a:buClr>
                <a:schemeClr val="bg1"/>
              </a:buClr>
            </a:pPr>
            <a:r>
              <a:rPr lang="en-US" sz="2600" b="1" dirty="0">
                <a:solidFill>
                  <a:schemeClr val="bg1"/>
                </a:solidFill>
              </a:rPr>
              <a:t>Assets:</a:t>
            </a:r>
            <a:r>
              <a:rPr lang="en-US" sz="2600" dirty="0">
                <a:solidFill>
                  <a:schemeClr val="bg1"/>
                </a:solidFill>
              </a:rPr>
              <a:t> People, Information, Technology, Facilities</a:t>
            </a:r>
          </a:p>
          <a:p>
            <a:pPr lvl="1">
              <a:lnSpc>
                <a:spcPct val="200000"/>
              </a:lnSpc>
              <a:spcBef>
                <a:spcPts val="0"/>
              </a:spcBef>
              <a:buClr>
                <a:schemeClr val="bg1"/>
              </a:buClr>
            </a:pPr>
            <a:r>
              <a:rPr lang="en-US" sz="2600" b="1" dirty="0">
                <a:solidFill>
                  <a:schemeClr val="bg1"/>
                </a:solidFill>
              </a:rPr>
              <a:t>Risk:</a:t>
            </a:r>
            <a:r>
              <a:rPr lang="en-US" sz="2600" dirty="0">
                <a:solidFill>
                  <a:schemeClr val="bg1"/>
                </a:solidFill>
              </a:rPr>
              <a:t> Threats, Vulnerabilities, Likelihood, and Impact</a:t>
            </a:r>
          </a:p>
          <a:p>
            <a:pPr lvl="1">
              <a:lnSpc>
                <a:spcPct val="200000"/>
              </a:lnSpc>
              <a:spcBef>
                <a:spcPts val="0"/>
              </a:spcBef>
              <a:buClr>
                <a:schemeClr val="bg1"/>
              </a:buClr>
            </a:pPr>
            <a:r>
              <a:rPr lang="en-US" sz="2600" b="1" dirty="0">
                <a:solidFill>
                  <a:schemeClr val="bg1"/>
                </a:solidFill>
              </a:rPr>
              <a:t>Risk Dispositions:</a:t>
            </a:r>
            <a:r>
              <a:rPr lang="en-US" sz="2600" dirty="0">
                <a:solidFill>
                  <a:schemeClr val="bg1"/>
                </a:solidFill>
              </a:rPr>
              <a:t> Mitigate, Transfer, Avoid, Monitor, Accept</a:t>
            </a:r>
          </a:p>
          <a:p>
            <a:pPr lvl="1">
              <a:lnSpc>
                <a:spcPct val="200000"/>
              </a:lnSpc>
              <a:spcBef>
                <a:spcPts val="0"/>
              </a:spcBef>
              <a:buClr>
                <a:schemeClr val="bg1"/>
              </a:buClr>
            </a:pPr>
            <a:r>
              <a:rPr lang="en-US" sz="2600" b="1" dirty="0">
                <a:solidFill>
                  <a:schemeClr val="bg1"/>
                </a:solidFill>
              </a:rPr>
              <a:t>Recovery:</a:t>
            </a:r>
            <a:r>
              <a:rPr lang="en-US" sz="2600" dirty="0">
                <a:solidFill>
                  <a:schemeClr val="bg1"/>
                </a:solidFill>
              </a:rPr>
              <a:t> Recovery Point Objectives and Recovery Time Objectives</a:t>
            </a:r>
          </a:p>
        </p:txBody>
      </p:sp>
      <p:sp>
        <p:nvSpPr>
          <p:cNvPr id="3" name="Title 2">
            <a:extLst>
              <a:ext uri="{FF2B5EF4-FFF2-40B4-BE49-F238E27FC236}">
                <a16:creationId xmlns:a16="http://schemas.microsoft.com/office/drawing/2014/main" id="{B55F9992-BC30-4B8E-80BB-617EE2905B84}"/>
              </a:ext>
            </a:extLst>
          </p:cNvPr>
          <p:cNvSpPr>
            <a:spLocks noGrp="1"/>
          </p:cNvSpPr>
          <p:nvPr>
            <p:ph type="ctrTitle"/>
          </p:nvPr>
        </p:nvSpPr>
        <p:spPr/>
        <p:txBody>
          <a:bodyPr/>
          <a:lstStyle/>
          <a:p>
            <a:r>
              <a:rPr lang="en-US" dirty="0"/>
              <a:t>Essential Cybersecurity Concepts</a:t>
            </a:r>
          </a:p>
        </p:txBody>
      </p:sp>
    </p:spTree>
    <p:extLst>
      <p:ext uri="{BB962C8B-B14F-4D97-AF65-F5344CB8AC3E}">
        <p14:creationId xmlns:p14="http://schemas.microsoft.com/office/powerpoint/2010/main" val="2996569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2CB842-7B01-4AEB-8392-630A473CCC44}"/>
              </a:ext>
            </a:extLst>
          </p:cNvPr>
          <p:cNvSpPr>
            <a:spLocks noGrp="1"/>
          </p:cNvSpPr>
          <p:nvPr>
            <p:ph type="ctrTitle"/>
          </p:nvPr>
        </p:nvSpPr>
        <p:spPr/>
        <p:txBody>
          <a:bodyPr/>
          <a:lstStyle/>
          <a:p>
            <a:r>
              <a:rPr lang="en-US" sz="4400" dirty="0">
                <a:ea typeface="ＭＳ Ｐゴシック" charset="-128"/>
                <a:cs typeface="ＭＳ Ｐゴシック" charset="-128"/>
              </a:rPr>
              <a:t>Working Toward Cyber Resilience</a:t>
            </a:r>
            <a:endParaRPr lang="en-US" dirty="0"/>
          </a:p>
        </p:txBody>
      </p:sp>
      <p:sp>
        <p:nvSpPr>
          <p:cNvPr id="8" name="Subtitle 2">
            <a:extLst>
              <a:ext uri="{FF2B5EF4-FFF2-40B4-BE49-F238E27FC236}">
                <a16:creationId xmlns:a16="http://schemas.microsoft.com/office/drawing/2014/main" id="{3F82DEFF-1E76-412B-93C6-BD99EBDEBB25}"/>
              </a:ext>
            </a:extLst>
          </p:cNvPr>
          <p:cNvSpPr txBox="1">
            <a:spLocks/>
          </p:cNvSpPr>
          <p:nvPr/>
        </p:nvSpPr>
        <p:spPr>
          <a:xfrm>
            <a:off x="1679568" y="1419096"/>
            <a:ext cx="8832863" cy="717149"/>
          </a:xfrm>
          <a:prstGeom prst="rect">
            <a:avLst/>
          </a:prstGeom>
          <a:noFill/>
        </p:spPr>
        <p:txBody>
          <a:bodyPr lIns="0" tIns="0" rIns="457200" bIns="91440"/>
          <a:lst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5A5B5D"/>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2000">
                <a:solidFill>
                  <a:srgbClr val="5A5B5D"/>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1800">
                <a:solidFill>
                  <a:srgbClr val="5A5B5D"/>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600">
                <a:solidFill>
                  <a:srgbClr val="5A5B5D"/>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1400">
                <a:solidFill>
                  <a:srgbClr val="5A5B5D"/>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a:lstStyle>
          <a:p>
            <a:pPr marL="0" marR="0" lvl="0" indent="0" algn="l" defTabSz="914400" rtl="0" eaLnBrk="1" fontAlgn="base" latinLnBrk="0" hangingPunct="1">
              <a:lnSpc>
                <a:spcPct val="100000"/>
              </a:lnSpc>
              <a:spcBef>
                <a:spcPct val="60000"/>
              </a:spcBef>
              <a:spcAft>
                <a:spcPct val="0"/>
              </a:spcAft>
              <a:buClr>
                <a:srgbClr val="B0B1B3"/>
              </a:buClr>
              <a:buSzTx/>
              <a:buFont typeface="Wingdings" pitchFamily="2" charset="2"/>
              <a:buNone/>
              <a:tabLst/>
              <a:defRPr/>
            </a:pPr>
            <a:r>
              <a:rPr kumimoji="0" lang="en-US" sz="2200" b="1" i="0" u="none" strike="noStrike" kern="0" cap="none" spc="0" normalizeH="0" baseline="0" noProof="0" dirty="0">
                <a:ln>
                  <a:noFill/>
                </a:ln>
                <a:solidFill>
                  <a:srgbClr val="000000"/>
                </a:solidFill>
                <a:effectLst/>
                <a:uLnTx/>
                <a:uFillTx/>
                <a:latin typeface="Arial"/>
                <a:ea typeface="+mn-ea"/>
                <a:cs typeface="+mn-cs"/>
              </a:rPr>
              <a:t>Follow a framework or general approach to cyber resilience.  </a:t>
            </a:r>
            <a:br>
              <a:rPr kumimoji="0" lang="en-US" sz="2200" b="1" i="0" u="none" strike="noStrike" kern="0" cap="none" spc="0" normalizeH="0" baseline="0" noProof="0" dirty="0">
                <a:ln>
                  <a:noFill/>
                </a:ln>
                <a:solidFill>
                  <a:srgbClr val="000000"/>
                </a:solidFill>
                <a:effectLst/>
                <a:uLnTx/>
                <a:uFillTx/>
                <a:latin typeface="Arial"/>
                <a:ea typeface="+mn-ea"/>
                <a:cs typeface="+mn-cs"/>
              </a:rPr>
            </a:br>
            <a:r>
              <a:rPr kumimoji="0" lang="en-US" sz="2200" b="1" i="0" u="none" strike="noStrike" kern="0" cap="none" spc="0" normalizeH="0" baseline="0" noProof="0" dirty="0">
                <a:ln>
                  <a:noFill/>
                </a:ln>
                <a:solidFill>
                  <a:srgbClr val="000000"/>
                </a:solidFill>
                <a:effectLst/>
                <a:uLnTx/>
                <a:uFillTx/>
                <a:latin typeface="Arial"/>
                <a:ea typeface="+mn-ea"/>
                <a:cs typeface="+mn-cs"/>
              </a:rPr>
              <a:t>One successful approach includes:</a:t>
            </a:r>
          </a:p>
          <a:p>
            <a:pPr marL="233363" marR="0" lvl="0" indent="-233363" algn="l" defTabSz="914400" rtl="0" eaLnBrk="1" fontAlgn="base" latinLnBrk="0" hangingPunct="1">
              <a:lnSpc>
                <a:spcPct val="100000"/>
              </a:lnSpc>
              <a:spcBef>
                <a:spcPct val="60000"/>
              </a:spcBef>
              <a:spcAft>
                <a:spcPct val="0"/>
              </a:spcAft>
              <a:buClr>
                <a:srgbClr val="B0B1B3"/>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233363" marR="0" lvl="0" indent="-233363" algn="l" defTabSz="914400" rtl="0" eaLnBrk="1" fontAlgn="base" latinLnBrk="0" hangingPunct="1">
              <a:lnSpc>
                <a:spcPct val="100000"/>
              </a:lnSpc>
              <a:spcBef>
                <a:spcPct val="60000"/>
              </a:spcBef>
              <a:spcAft>
                <a:spcPct val="0"/>
              </a:spcAft>
              <a:buClr>
                <a:srgbClr val="B0B1B3"/>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233363" marR="0" lvl="0" indent="-233363" algn="l" defTabSz="914400" rtl="0" eaLnBrk="1" fontAlgn="base" latinLnBrk="0" hangingPunct="1">
              <a:lnSpc>
                <a:spcPct val="100000"/>
              </a:lnSpc>
              <a:spcBef>
                <a:spcPct val="60000"/>
              </a:spcBef>
              <a:spcAft>
                <a:spcPct val="0"/>
              </a:spcAft>
              <a:buClr>
                <a:srgbClr val="B0B1B3"/>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233363" marR="0" lvl="0" indent="-233363" algn="l" defTabSz="914400" rtl="0" eaLnBrk="1" fontAlgn="base" latinLnBrk="0" hangingPunct="1">
              <a:lnSpc>
                <a:spcPct val="100000"/>
              </a:lnSpc>
              <a:spcBef>
                <a:spcPct val="60000"/>
              </a:spcBef>
              <a:spcAft>
                <a:spcPct val="0"/>
              </a:spcAft>
              <a:buClr>
                <a:srgbClr val="B0B1B3"/>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233363" marR="0" lvl="0" indent="-233363" algn="l" defTabSz="914400" rtl="0" eaLnBrk="1" fontAlgn="base" latinLnBrk="0" hangingPunct="1">
              <a:lnSpc>
                <a:spcPct val="100000"/>
              </a:lnSpc>
              <a:spcBef>
                <a:spcPct val="60000"/>
              </a:spcBef>
              <a:spcAft>
                <a:spcPct val="0"/>
              </a:spcAft>
              <a:buClr>
                <a:srgbClr val="B0B1B3"/>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233363" marR="0" lvl="0" indent="-233363" algn="l" defTabSz="914400" rtl="0" eaLnBrk="1" fontAlgn="base" latinLnBrk="0" hangingPunct="1">
              <a:lnSpc>
                <a:spcPct val="100000"/>
              </a:lnSpc>
              <a:spcBef>
                <a:spcPct val="60000"/>
              </a:spcBef>
              <a:spcAft>
                <a:spcPct val="0"/>
              </a:spcAft>
              <a:buClr>
                <a:srgbClr val="B0B1B3"/>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0BB28CE4-8BCE-4E55-9527-E91EF4FE5BA2}"/>
              </a:ext>
            </a:extLst>
          </p:cNvPr>
          <p:cNvGrpSpPr/>
          <p:nvPr/>
        </p:nvGrpSpPr>
        <p:grpSpPr>
          <a:xfrm>
            <a:off x="1485263" y="2293884"/>
            <a:ext cx="8286265" cy="4183116"/>
            <a:chOff x="405852" y="1807781"/>
            <a:chExt cx="8286265" cy="4183116"/>
          </a:xfrm>
        </p:grpSpPr>
        <p:grpSp>
          <p:nvGrpSpPr>
            <p:cNvPr id="10" name="Group 9">
              <a:extLst>
                <a:ext uri="{FF2B5EF4-FFF2-40B4-BE49-F238E27FC236}">
                  <a16:creationId xmlns:a16="http://schemas.microsoft.com/office/drawing/2014/main" id="{FF55B404-7E53-4D3C-8ED1-CA11170BA2CD}"/>
                </a:ext>
              </a:extLst>
            </p:cNvPr>
            <p:cNvGrpSpPr/>
            <p:nvPr/>
          </p:nvGrpSpPr>
          <p:grpSpPr>
            <a:xfrm>
              <a:off x="1971202" y="2475652"/>
              <a:ext cx="5020930" cy="2547003"/>
              <a:chOff x="2067442" y="2179674"/>
              <a:chExt cx="4940592" cy="3118884"/>
            </a:xfrm>
          </p:grpSpPr>
          <p:cxnSp>
            <p:nvCxnSpPr>
              <p:cNvPr id="32" name="Straight Connector 31">
                <a:extLst>
                  <a:ext uri="{FF2B5EF4-FFF2-40B4-BE49-F238E27FC236}">
                    <a16:creationId xmlns:a16="http://schemas.microsoft.com/office/drawing/2014/main" id="{5A1D45C0-7E3D-49AC-94D6-7840D4D39460}"/>
                  </a:ext>
                </a:extLst>
              </p:cNvPr>
              <p:cNvCxnSpPr/>
              <p:nvPr/>
            </p:nvCxnSpPr>
            <p:spPr bwMode="auto">
              <a:xfrm>
                <a:off x="2067442" y="2215116"/>
                <a:ext cx="0" cy="3083442"/>
              </a:xfrm>
              <a:prstGeom prst="line">
                <a:avLst/>
              </a:prstGeom>
              <a:noFill/>
              <a:ln w="19050" cap="flat" cmpd="sng" algn="ctr">
                <a:solidFill>
                  <a:srgbClr val="800000"/>
                </a:solidFill>
                <a:prstDash val="dash"/>
                <a:round/>
                <a:headEnd type="none" w="med" len="med"/>
                <a:tailEnd type="none" w="med" len="med"/>
              </a:ln>
              <a:effectLst/>
            </p:spPr>
          </p:cxnSp>
          <p:cxnSp>
            <p:nvCxnSpPr>
              <p:cNvPr id="33" name="Straight Connector 32">
                <a:extLst>
                  <a:ext uri="{FF2B5EF4-FFF2-40B4-BE49-F238E27FC236}">
                    <a16:creationId xmlns:a16="http://schemas.microsoft.com/office/drawing/2014/main" id="{F4DEFC29-687C-4C55-9B92-E0F263A8DED6}"/>
                  </a:ext>
                </a:extLst>
              </p:cNvPr>
              <p:cNvCxnSpPr/>
              <p:nvPr/>
            </p:nvCxnSpPr>
            <p:spPr bwMode="auto">
              <a:xfrm>
                <a:off x="3714306" y="2203302"/>
                <a:ext cx="0" cy="3083442"/>
              </a:xfrm>
              <a:prstGeom prst="line">
                <a:avLst/>
              </a:prstGeom>
              <a:noFill/>
              <a:ln w="19050" cap="flat" cmpd="sng" algn="ctr">
                <a:solidFill>
                  <a:srgbClr val="800000"/>
                </a:solidFill>
                <a:prstDash val="dash"/>
                <a:round/>
                <a:headEnd type="none" w="med" len="med"/>
                <a:tailEnd type="none" w="med" len="med"/>
              </a:ln>
              <a:effectLst/>
            </p:spPr>
          </p:cxnSp>
          <p:cxnSp>
            <p:nvCxnSpPr>
              <p:cNvPr id="34" name="Straight Connector 33">
                <a:extLst>
                  <a:ext uri="{FF2B5EF4-FFF2-40B4-BE49-F238E27FC236}">
                    <a16:creationId xmlns:a16="http://schemas.microsoft.com/office/drawing/2014/main" id="{C723BBD3-E36E-40C4-BC65-888457FFC7A0}"/>
                  </a:ext>
                </a:extLst>
              </p:cNvPr>
              <p:cNvCxnSpPr/>
              <p:nvPr/>
            </p:nvCxnSpPr>
            <p:spPr bwMode="auto">
              <a:xfrm>
                <a:off x="5355263" y="2179674"/>
                <a:ext cx="0" cy="3083442"/>
              </a:xfrm>
              <a:prstGeom prst="line">
                <a:avLst/>
              </a:prstGeom>
              <a:noFill/>
              <a:ln w="19050" cap="flat" cmpd="sng" algn="ctr">
                <a:solidFill>
                  <a:srgbClr val="800000"/>
                </a:solidFill>
                <a:prstDash val="dash"/>
                <a:round/>
                <a:headEnd type="none" w="med" len="med"/>
                <a:tailEnd type="none" w="med" len="med"/>
              </a:ln>
              <a:effectLst/>
            </p:spPr>
          </p:cxnSp>
          <p:cxnSp>
            <p:nvCxnSpPr>
              <p:cNvPr id="35" name="Straight Connector 34">
                <a:extLst>
                  <a:ext uri="{FF2B5EF4-FFF2-40B4-BE49-F238E27FC236}">
                    <a16:creationId xmlns:a16="http://schemas.microsoft.com/office/drawing/2014/main" id="{8F8C8CBF-65DB-4412-A851-E2843BCBF004}"/>
                  </a:ext>
                </a:extLst>
              </p:cNvPr>
              <p:cNvCxnSpPr/>
              <p:nvPr/>
            </p:nvCxnSpPr>
            <p:spPr bwMode="auto">
              <a:xfrm>
                <a:off x="7008034" y="2203303"/>
                <a:ext cx="0" cy="3083442"/>
              </a:xfrm>
              <a:prstGeom prst="line">
                <a:avLst/>
              </a:prstGeom>
              <a:noFill/>
              <a:ln w="19050" cap="flat" cmpd="sng" algn="ctr">
                <a:solidFill>
                  <a:srgbClr val="800000"/>
                </a:solidFill>
                <a:prstDash val="dash"/>
                <a:round/>
                <a:headEnd type="none" w="med" len="med"/>
                <a:tailEnd type="none" w="med" len="med"/>
              </a:ln>
              <a:effectLst/>
            </p:spPr>
          </p:cxnSp>
        </p:grpSp>
        <p:sp>
          <p:nvSpPr>
            <p:cNvPr id="11" name="Rounded Rectangle 33">
              <a:extLst>
                <a:ext uri="{FF2B5EF4-FFF2-40B4-BE49-F238E27FC236}">
                  <a16:creationId xmlns:a16="http://schemas.microsoft.com/office/drawing/2014/main" id="{A6C92A2A-077D-4FB4-87F3-601A55BED127}"/>
                </a:ext>
              </a:extLst>
            </p:cNvPr>
            <p:cNvSpPr/>
            <p:nvPr/>
          </p:nvSpPr>
          <p:spPr bwMode="auto">
            <a:xfrm>
              <a:off x="2195668" y="2078077"/>
              <a:ext cx="1275906" cy="3023441"/>
            </a:xfrm>
            <a:prstGeom prst="roundRect">
              <a:avLst/>
            </a:prstGeom>
            <a:gradFill flip="none" rotWithShape="1">
              <a:gsLst>
                <a:gs pos="0">
                  <a:srgbClr val="333333">
                    <a:alpha val="73000"/>
                  </a:srgbClr>
                </a:gs>
                <a:gs pos="74000">
                  <a:srgbClr val="FFFFFF"/>
                </a:gs>
              </a:gsLst>
              <a:lin ang="16200000" scaled="0"/>
              <a:tileRect/>
            </a:gradFill>
            <a:ln w="9525" cap="flat" cmpd="sng" algn="ctr">
              <a:solidFill>
                <a:srgbClr val="800000"/>
              </a:solidFill>
              <a:prstDash val="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33363" marR="0" lvl="0" indent="-233363" algn="l" defTabSz="914400" rtl="0" eaLnBrk="1" fontAlgn="base" latinLnBrk="0" hangingPunct="1">
                <a:lnSpc>
                  <a:spcPct val="80000"/>
                </a:lnSpc>
                <a:spcBef>
                  <a:spcPct val="20000"/>
                </a:spcBef>
                <a:spcAft>
                  <a:spcPct val="0"/>
                </a:spcAft>
                <a:buClrTx/>
                <a:buSzTx/>
                <a:buFontTx/>
                <a:buChar char="•"/>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Rounded Rectangle 34">
              <a:extLst>
                <a:ext uri="{FF2B5EF4-FFF2-40B4-BE49-F238E27FC236}">
                  <a16:creationId xmlns:a16="http://schemas.microsoft.com/office/drawing/2014/main" id="{6F9A7AF0-EFD9-4525-B0C0-48436BA62650}"/>
                </a:ext>
              </a:extLst>
            </p:cNvPr>
            <p:cNvSpPr/>
            <p:nvPr/>
          </p:nvSpPr>
          <p:spPr bwMode="auto">
            <a:xfrm>
              <a:off x="579382" y="2078077"/>
              <a:ext cx="1252738" cy="3023442"/>
            </a:xfrm>
            <a:prstGeom prst="roundRect">
              <a:avLst/>
            </a:prstGeom>
            <a:gradFill flip="none" rotWithShape="1">
              <a:gsLst>
                <a:gs pos="0">
                  <a:srgbClr val="A50021"/>
                </a:gs>
                <a:gs pos="49000">
                  <a:srgbClr val="FFFFFF"/>
                </a:gs>
              </a:gsLst>
              <a:lin ang="16200000" scaled="0"/>
              <a:tileRect/>
            </a:gradFill>
            <a:ln w="9525" cap="flat" cmpd="sng" algn="ctr">
              <a:solidFill>
                <a:srgbClr val="800000"/>
              </a:solidFill>
              <a:prstDash val="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33363" marR="0" lvl="0" indent="-233363" algn="l" defTabSz="914400" rtl="0" eaLnBrk="1" fontAlgn="base" latinLnBrk="0" hangingPunct="1">
                <a:lnSpc>
                  <a:spcPct val="80000"/>
                </a:lnSpc>
                <a:spcBef>
                  <a:spcPct val="20000"/>
                </a:spcBef>
                <a:spcAft>
                  <a:spcPct val="0"/>
                </a:spcAft>
                <a:buClrTx/>
                <a:buSzTx/>
                <a:buFontTx/>
                <a:buChar char="•"/>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 name="Rounded Rectangle 35">
              <a:extLst>
                <a:ext uri="{FF2B5EF4-FFF2-40B4-BE49-F238E27FC236}">
                  <a16:creationId xmlns:a16="http://schemas.microsoft.com/office/drawing/2014/main" id="{15494958-1401-4E92-B412-0324E1C49FED}"/>
                </a:ext>
              </a:extLst>
            </p:cNvPr>
            <p:cNvSpPr/>
            <p:nvPr/>
          </p:nvSpPr>
          <p:spPr bwMode="auto">
            <a:xfrm>
              <a:off x="5535177" y="2078077"/>
              <a:ext cx="1319766" cy="3019122"/>
            </a:xfrm>
            <a:prstGeom prst="roundRect">
              <a:avLst/>
            </a:prstGeom>
            <a:gradFill flip="none" rotWithShape="1">
              <a:gsLst>
                <a:gs pos="0">
                  <a:srgbClr val="003366"/>
                </a:gs>
                <a:gs pos="65000">
                  <a:srgbClr val="FFFFFF"/>
                </a:gs>
              </a:gsLst>
              <a:lin ang="16200000" scaled="0"/>
              <a:tileRect/>
            </a:gradFill>
            <a:ln w="9525" cap="flat" cmpd="sng" algn="ctr">
              <a:solidFill>
                <a:srgbClr val="800000"/>
              </a:solidFill>
              <a:prstDash val="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33363" marR="0" lvl="0" indent="-233363" algn="l" defTabSz="914400" rtl="0" eaLnBrk="1" fontAlgn="base" latinLnBrk="0" hangingPunct="1">
                <a:lnSpc>
                  <a:spcPct val="80000"/>
                </a:lnSpc>
                <a:spcBef>
                  <a:spcPct val="20000"/>
                </a:spcBef>
                <a:spcAft>
                  <a:spcPct val="0"/>
                </a:spcAft>
                <a:buClrTx/>
                <a:buSzTx/>
                <a:buFontTx/>
                <a:buChar char="•"/>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 name="Rounded Rectangle 36">
              <a:extLst>
                <a:ext uri="{FF2B5EF4-FFF2-40B4-BE49-F238E27FC236}">
                  <a16:creationId xmlns:a16="http://schemas.microsoft.com/office/drawing/2014/main" id="{80B7C49F-E110-4AE6-A976-B4ED235D351E}"/>
                </a:ext>
              </a:extLst>
            </p:cNvPr>
            <p:cNvSpPr/>
            <p:nvPr/>
          </p:nvSpPr>
          <p:spPr bwMode="auto">
            <a:xfrm>
              <a:off x="7192970" y="2078077"/>
              <a:ext cx="1358603" cy="3015928"/>
            </a:xfrm>
            <a:prstGeom prst="roundRect">
              <a:avLst/>
            </a:prstGeom>
            <a:gradFill flip="none" rotWithShape="1">
              <a:gsLst>
                <a:gs pos="0">
                  <a:srgbClr val="B0B1B3">
                    <a:alpha val="70000"/>
                  </a:srgbClr>
                </a:gs>
                <a:gs pos="74000">
                  <a:srgbClr val="FFFFFF"/>
                </a:gs>
              </a:gsLst>
              <a:lin ang="16200000" scaled="0"/>
              <a:tileRect/>
            </a:gradFill>
            <a:ln w="9525" cap="flat" cmpd="sng" algn="ctr">
              <a:solidFill>
                <a:srgbClr val="800000"/>
              </a:solidFill>
              <a:prstDash val="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33363" marR="0" lvl="0" indent="-233363" algn="l" defTabSz="914400" rtl="0" eaLnBrk="1" fontAlgn="base" latinLnBrk="0" hangingPunct="1">
                <a:lnSpc>
                  <a:spcPct val="80000"/>
                </a:lnSpc>
                <a:spcBef>
                  <a:spcPct val="20000"/>
                </a:spcBef>
                <a:spcAft>
                  <a:spcPct val="0"/>
                </a:spcAft>
                <a:buClrTx/>
                <a:buSzTx/>
                <a:buFontTx/>
                <a:buChar char="•"/>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 name="Rounded Rectangle 37">
              <a:extLst>
                <a:ext uri="{FF2B5EF4-FFF2-40B4-BE49-F238E27FC236}">
                  <a16:creationId xmlns:a16="http://schemas.microsoft.com/office/drawing/2014/main" id="{E4B45E05-C3DD-4756-A9F5-412BFFD4A365}"/>
                </a:ext>
              </a:extLst>
            </p:cNvPr>
            <p:cNvSpPr/>
            <p:nvPr/>
          </p:nvSpPr>
          <p:spPr bwMode="auto">
            <a:xfrm>
              <a:off x="3790551" y="2078077"/>
              <a:ext cx="1358605" cy="3015928"/>
            </a:xfrm>
            <a:prstGeom prst="roundRect">
              <a:avLst/>
            </a:prstGeom>
            <a:gradFill flip="none" rotWithShape="1">
              <a:gsLst>
                <a:gs pos="0">
                  <a:srgbClr val="0070B2">
                    <a:alpha val="70000"/>
                  </a:srgbClr>
                </a:gs>
                <a:gs pos="74000">
                  <a:srgbClr val="FFFFFF"/>
                </a:gs>
              </a:gsLst>
              <a:lin ang="16200000" scaled="0"/>
              <a:tileRect/>
            </a:gradFill>
            <a:ln w="9525" cap="flat" cmpd="sng" algn="ctr">
              <a:solidFill>
                <a:srgbClr val="800000"/>
              </a:solidFill>
              <a:prstDash val="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33363" marR="0" lvl="0" indent="-233363" algn="l" defTabSz="914400" rtl="0" eaLnBrk="1" fontAlgn="base" latinLnBrk="0" hangingPunct="1">
                <a:lnSpc>
                  <a:spcPct val="80000"/>
                </a:lnSpc>
                <a:spcBef>
                  <a:spcPct val="20000"/>
                </a:spcBef>
                <a:spcAft>
                  <a:spcPct val="0"/>
                </a:spcAft>
                <a:buClrTx/>
                <a:buSzTx/>
                <a:buFontTx/>
                <a:buChar char="•"/>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 name="Rectangle 15">
              <a:extLst>
                <a:ext uri="{FF2B5EF4-FFF2-40B4-BE49-F238E27FC236}">
                  <a16:creationId xmlns:a16="http://schemas.microsoft.com/office/drawing/2014/main" id="{E3760B93-0D1E-4844-9748-99675CAED968}"/>
                </a:ext>
              </a:extLst>
            </p:cNvPr>
            <p:cNvSpPr/>
            <p:nvPr/>
          </p:nvSpPr>
          <p:spPr bwMode="auto">
            <a:xfrm>
              <a:off x="457200" y="1807781"/>
              <a:ext cx="8229600" cy="418311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8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 name="Rectangle 16">
              <a:extLst>
                <a:ext uri="{FF2B5EF4-FFF2-40B4-BE49-F238E27FC236}">
                  <a16:creationId xmlns:a16="http://schemas.microsoft.com/office/drawing/2014/main" id="{5E5A0B00-A6E9-47E9-ABE0-986AFFBFF03B}"/>
                </a:ext>
              </a:extLst>
            </p:cNvPr>
            <p:cNvSpPr/>
            <p:nvPr/>
          </p:nvSpPr>
          <p:spPr bwMode="auto">
            <a:xfrm>
              <a:off x="405852" y="2085389"/>
              <a:ext cx="1565349" cy="549354"/>
            </a:xfrm>
            <a:prstGeom prst="rect">
              <a:avLst/>
            </a:prstGeom>
            <a:noFill/>
            <a:ln w="9525" cap="flat" cmpd="sng" algn="ctr">
              <a:no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lvl="0" indent="0" algn="ctr" defTabSz="914400" rtl="0" eaLnBrk="1" fontAlgn="base" latinLnBrk="0" hangingPunct="1">
                <a:lnSpc>
                  <a:spcPct val="100000"/>
                </a:lnSpc>
                <a:spcBef>
                  <a:spcPts val="0"/>
                </a:spcBef>
                <a:spcAft>
                  <a:spcPct val="0"/>
                </a:spcAft>
                <a:buClrTx/>
                <a:buSzTx/>
                <a:buFontTx/>
                <a:buNone/>
                <a:tabLst>
                  <a:tab pos="292100" algn="l"/>
                  <a:tab pos="571500" algn="l"/>
                </a:tabLst>
                <a:defRPr/>
              </a:pPr>
              <a:r>
                <a:rPr kumimoji="0" lang="en-US" sz="1600" b="1" i="0" u="none" strike="noStrike" kern="1200" cap="none" spc="0" normalizeH="0" baseline="0" noProof="0" dirty="0">
                  <a:ln>
                    <a:noFill/>
                  </a:ln>
                  <a:solidFill>
                    <a:srgbClr val="000000"/>
                  </a:solidFill>
                  <a:effectLst/>
                  <a:uLnTx/>
                  <a:uFillTx/>
                  <a:latin typeface="Arial" charset="0"/>
                  <a:ea typeface="ＭＳ Ｐゴシック" pitchFamily="1" charset="-128"/>
                  <a:cs typeface="+mn-cs"/>
                </a:rPr>
                <a:t>Identify</a:t>
              </a:r>
            </a:p>
            <a:p>
              <a:pPr marL="0" marR="0" lvl="0" indent="0" algn="ctr" defTabSz="914400" rtl="0" eaLnBrk="1" fontAlgn="base" latinLnBrk="0" hangingPunct="1">
                <a:lnSpc>
                  <a:spcPct val="100000"/>
                </a:lnSpc>
                <a:spcBef>
                  <a:spcPts val="0"/>
                </a:spcBef>
                <a:spcAft>
                  <a:spcPct val="0"/>
                </a:spcAft>
                <a:buClrTx/>
                <a:buSzTx/>
                <a:buFontTx/>
                <a:buNone/>
                <a:tabLst>
                  <a:tab pos="292100" algn="l"/>
                  <a:tab pos="571500" algn="l"/>
                </a:tabLst>
                <a:defRPr/>
              </a:pPr>
              <a:r>
                <a:rPr kumimoji="0" lang="en-US" sz="1600" b="1" i="0" u="none" strike="noStrike" kern="1200" cap="none" spc="0" normalizeH="0" baseline="0" noProof="0" dirty="0">
                  <a:ln>
                    <a:noFill/>
                  </a:ln>
                  <a:solidFill>
                    <a:srgbClr val="000000"/>
                  </a:solidFill>
                  <a:effectLst/>
                  <a:uLnTx/>
                  <a:uFillTx/>
                  <a:latin typeface="Arial" charset="0"/>
                  <a:ea typeface="ＭＳ Ｐゴシック" pitchFamily="1" charset="-128"/>
                  <a:cs typeface="+mn-cs"/>
                </a:rPr>
                <a:t>Services</a:t>
              </a:r>
            </a:p>
          </p:txBody>
        </p:sp>
        <p:sp>
          <p:nvSpPr>
            <p:cNvPr id="18" name="TextBox 17">
              <a:extLst>
                <a:ext uri="{FF2B5EF4-FFF2-40B4-BE49-F238E27FC236}">
                  <a16:creationId xmlns:a16="http://schemas.microsoft.com/office/drawing/2014/main" id="{6332DD0D-BBB4-47C7-963B-4E82A3802A91}"/>
                </a:ext>
              </a:extLst>
            </p:cNvPr>
            <p:cNvSpPr txBox="1"/>
            <p:nvPr/>
          </p:nvSpPr>
          <p:spPr>
            <a:xfrm>
              <a:off x="2006975" y="2128421"/>
              <a:ext cx="16481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Create Asset Inventory</a:t>
              </a:r>
            </a:p>
          </p:txBody>
        </p:sp>
        <p:sp>
          <p:nvSpPr>
            <p:cNvPr id="19" name="TextBox 18">
              <a:extLst>
                <a:ext uri="{FF2B5EF4-FFF2-40B4-BE49-F238E27FC236}">
                  <a16:creationId xmlns:a16="http://schemas.microsoft.com/office/drawing/2014/main" id="{BD18D5B2-049F-46A4-B966-9278B89AB2AC}"/>
                </a:ext>
              </a:extLst>
            </p:cNvPr>
            <p:cNvSpPr txBox="1"/>
            <p:nvPr/>
          </p:nvSpPr>
          <p:spPr>
            <a:xfrm>
              <a:off x="3672412" y="2085389"/>
              <a:ext cx="161289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Protect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Sustain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Assets</a:t>
              </a:r>
            </a:p>
          </p:txBody>
        </p:sp>
        <p:sp>
          <p:nvSpPr>
            <p:cNvPr id="20" name="TextBox 19">
              <a:extLst>
                <a:ext uri="{FF2B5EF4-FFF2-40B4-BE49-F238E27FC236}">
                  <a16:creationId xmlns:a16="http://schemas.microsoft.com/office/drawing/2014/main" id="{D218D70E-BAE4-4049-82E9-D4C291790241}"/>
                </a:ext>
              </a:extLst>
            </p:cNvPr>
            <p:cNvSpPr txBox="1"/>
            <p:nvPr/>
          </p:nvSpPr>
          <p:spPr>
            <a:xfrm>
              <a:off x="5374662" y="2085389"/>
              <a:ext cx="163384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Disruption Management</a:t>
              </a:r>
            </a:p>
          </p:txBody>
        </p:sp>
        <p:sp>
          <p:nvSpPr>
            <p:cNvPr id="21" name="TextBox 20">
              <a:extLst>
                <a:ext uri="{FF2B5EF4-FFF2-40B4-BE49-F238E27FC236}">
                  <a16:creationId xmlns:a16="http://schemas.microsoft.com/office/drawing/2014/main" id="{570610E3-E57D-406B-BD57-9B354A9C9088}"/>
                </a:ext>
              </a:extLst>
            </p:cNvPr>
            <p:cNvSpPr txBox="1"/>
            <p:nvPr/>
          </p:nvSpPr>
          <p:spPr>
            <a:xfrm>
              <a:off x="6994802" y="2085389"/>
              <a:ext cx="162765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Cyber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Exercise</a:t>
              </a:r>
            </a:p>
          </p:txBody>
        </p:sp>
        <p:sp>
          <p:nvSpPr>
            <p:cNvPr id="22" name="TextBox 21">
              <a:extLst>
                <a:ext uri="{FF2B5EF4-FFF2-40B4-BE49-F238E27FC236}">
                  <a16:creationId xmlns:a16="http://schemas.microsoft.com/office/drawing/2014/main" id="{9067092F-7ABF-41E7-B855-277D592F8B20}"/>
                </a:ext>
              </a:extLst>
            </p:cNvPr>
            <p:cNvSpPr txBox="1"/>
            <p:nvPr/>
          </p:nvSpPr>
          <p:spPr>
            <a:xfrm>
              <a:off x="730737" y="2840670"/>
              <a:ext cx="101009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Identify and prioritize services</a:t>
              </a:r>
            </a:p>
          </p:txBody>
        </p:sp>
        <p:sp>
          <p:nvSpPr>
            <p:cNvPr id="23" name="TextBox 22">
              <a:extLst>
                <a:ext uri="{FF2B5EF4-FFF2-40B4-BE49-F238E27FC236}">
                  <a16:creationId xmlns:a16="http://schemas.microsoft.com/office/drawing/2014/main" id="{6F6B1B84-60AE-4EBD-9142-95E3C3ABEAC9}"/>
                </a:ext>
              </a:extLst>
            </p:cNvPr>
            <p:cNvSpPr txBox="1"/>
            <p:nvPr/>
          </p:nvSpPr>
          <p:spPr>
            <a:xfrm>
              <a:off x="2164177" y="2835420"/>
              <a:ext cx="1346851"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Identify assets and align assets to services and  inventory assets</a:t>
              </a:r>
            </a:p>
          </p:txBody>
        </p:sp>
        <p:sp>
          <p:nvSpPr>
            <p:cNvPr id="24" name="TextBox 23">
              <a:extLst>
                <a:ext uri="{FF2B5EF4-FFF2-40B4-BE49-F238E27FC236}">
                  <a16:creationId xmlns:a16="http://schemas.microsoft.com/office/drawing/2014/main" id="{B0B832E6-D8B2-48AA-9782-83C35E707E1A}"/>
                </a:ext>
              </a:extLst>
            </p:cNvPr>
            <p:cNvSpPr txBox="1"/>
            <p:nvPr/>
          </p:nvSpPr>
          <p:spPr>
            <a:xfrm>
              <a:off x="3786711" y="2840680"/>
              <a:ext cx="144945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Establish risk management, resilience requirements, control objectives, and controls</a:t>
              </a:r>
            </a:p>
          </p:txBody>
        </p:sp>
        <p:sp>
          <p:nvSpPr>
            <p:cNvPr id="25" name="TextBox 24">
              <a:extLst>
                <a:ext uri="{FF2B5EF4-FFF2-40B4-BE49-F238E27FC236}">
                  <a16:creationId xmlns:a16="http://schemas.microsoft.com/office/drawing/2014/main" id="{85EDCDFC-E2AE-47AE-86FE-1A8E9FC86232}"/>
                </a:ext>
              </a:extLst>
            </p:cNvPr>
            <p:cNvSpPr txBox="1"/>
            <p:nvPr/>
          </p:nvSpPr>
          <p:spPr>
            <a:xfrm>
              <a:off x="5529223" y="2845940"/>
              <a:ext cx="1262072"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Establish continuity requirements for assets and develop service continuity plans</a:t>
              </a:r>
            </a:p>
          </p:txBody>
        </p:sp>
        <p:sp>
          <p:nvSpPr>
            <p:cNvPr id="26" name="TextBox 25">
              <a:extLst>
                <a:ext uri="{FF2B5EF4-FFF2-40B4-BE49-F238E27FC236}">
                  <a16:creationId xmlns:a16="http://schemas.microsoft.com/office/drawing/2014/main" id="{EB60FAEF-70B5-4E32-BB84-B19E8CE92FAD}"/>
                </a:ext>
              </a:extLst>
            </p:cNvPr>
            <p:cNvSpPr txBox="1"/>
            <p:nvPr/>
          </p:nvSpPr>
          <p:spPr>
            <a:xfrm>
              <a:off x="7163435" y="2861710"/>
              <a:ext cx="1429488"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Define objectives for cyber exercises, perform exercises, and evaluate results</a:t>
              </a:r>
            </a:p>
          </p:txBody>
        </p:sp>
        <p:sp>
          <p:nvSpPr>
            <p:cNvPr id="27" name="TextBox 26">
              <a:extLst>
                <a:ext uri="{FF2B5EF4-FFF2-40B4-BE49-F238E27FC236}">
                  <a16:creationId xmlns:a16="http://schemas.microsoft.com/office/drawing/2014/main" id="{DBAA578A-2193-4302-B5E0-C95027B5B65B}"/>
                </a:ext>
              </a:extLst>
            </p:cNvPr>
            <p:cNvSpPr txBox="1"/>
            <p:nvPr/>
          </p:nvSpPr>
          <p:spPr>
            <a:xfrm>
              <a:off x="451884" y="5590787"/>
              <a:ext cx="824023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Process Management and Improvement</a:t>
              </a:r>
            </a:p>
          </p:txBody>
        </p:sp>
        <p:pic>
          <p:nvPicPr>
            <p:cNvPr id="28" name="Picture 27">
              <a:extLst>
                <a:ext uri="{FF2B5EF4-FFF2-40B4-BE49-F238E27FC236}">
                  <a16:creationId xmlns:a16="http://schemas.microsoft.com/office/drawing/2014/main" id="{8BCE954D-084D-4AAE-9DE6-CA19EDFC76EF}"/>
                </a:ext>
              </a:extLst>
            </p:cNvPr>
            <p:cNvPicPr>
              <a:picLocks noChangeAspect="1"/>
            </p:cNvPicPr>
            <p:nvPr/>
          </p:nvPicPr>
          <p:blipFill>
            <a:blip r:embed="rId2" cstate="print"/>
            <a:stretch>
              <a:fillRect/>
            </a:stretch>
          </p:blipFill>
          <p:spPr>
            <a:xfrm>
              <a:off x="1842045" y="2278932"/>
              <a:ext cx="325405" cy="216936"/>
            </a:xfrm>
            <a:prstGeom prst="rect">
              <a:avLst/>
            </a:prstGeom>
          </p:spPr>
        </p:pic>
        <p:pic>
          <p:nvPicPr>
            <p:cNvPr id="29" name="Picture 28">
              <a:extLst>
                <a:ext uri="{FF2B5EF4-FFF2-40B4-BE49-F238E27FC236}">
                  <a16:creationId xmlns:a16="http://schemas.microsoft.com/office/drawing/2014/main" id="{043B73C0-D18E-48A6-90A2-274777146E14}"/>
                </a:ext>
              </a:extLst>
            </p:cNvPr>
            <p:cNvPicPr>
              <a:picLocks noChangeAspect="1"/>
            </p:cNvPicPr>
            <p:nvPr/>
          </p:nvPicPr>
          <p:blipFill>
            <a:blip r:embed="rId2" cstate="print"/>
            <a:stretch>
              <a:fillRect/>
            </a:stretch>
          </p:blipFill>
          <p:spPr>
            <a:xfrm>
              <a:off x="3475889" y="2278932"/>
              <a:ext cx="325405" cy="216936"/>
            </a:xfrm>
            <a:prstGeom prst="rect">
              <a:avLst/>
            </a:prstGeom>
          </p:spPr>
        </p:pic>
        <p:pic>
          <p:nvPicPr>
            <p:cNvPr id="30" name="Picture 29">
              <a:extLst>
                <a:ext uri="{FF2B5EF4-FFF2-40B4-BE49-F238E27FC236}">
                  <a16:creationId xmlns:a16="http://schemas.microsoft.com/office/drawing/2014/main" id="{9F2096F1-BFDE-45F2-9E14-605CAC7ADAB1}"/>
                </a:ext>
              </a:extLst>
            </p:cNvPr>
            <p:cNvPicPr>
              <a:picLocks noChangeAspect="1"/>
            </p:cNvPicPr>
            <p:nvPr/>
          </p:nvPicPr>
          <p:blipFill>
            <a:blip r:embed="rId2" cstate="print"/>
            <a:stretch>
              <a:fillRect/>
            </a:stretch>
          </p:blipFill>
          <p:spPr>
            <a:xfrm>
              <a:off x="5216754" y="2278932"/>
              <a:ext cx="325405" cy="216936"/>
            </a:xfrm>
            <a:prstGeom prst="rect">
              <a:avLst/>
            </a:prstGeom>
          </p:spPr>
        </p:pic>
        <p:pic>
          <p:nvPicPr>
            <p:cNvPr id="31" name="Picture 30">
              <a:extLst>
                <a:ext uri="{FF2B5EF4-FFF2-40B4-BE49-F238E27FC236}">
                  <a16:creationId xmlns:a16="http://schemas.microsoft.com/office/drawing/2014/main" id="{2B4DD7A6-66A0-4368-8296-4945C9F0DF05}"/>
                </a:ext>
              </a:extLst>
            </p:cNvPr>
            <p:cNvPicPr>
              <a:picLocks noChangeAspect="1"/>
            </p:cNvPicPr>
            <p:nvPr/>
          </p:nvPicPr>
          <p:blipFill>
            <a:blip r:embed="rId2" cstate="print"/>
            <a:stretch>
              <a:fillRect/>
            </a:stretch>
          </p:blipFill>
          <p:spPr>
            <a:xfrm>
              <a:off x="6843464" y="2278932"/>
              <a:ext cx="325405" cy="216936"/>
            </a:xfrm>
            <a:prstGeom prst="rect">
              <a:avLst/>
            </a:prstGeom>
          </p:spPr>
        </p:pic>
      </p:grpSp>
      <p:pic>
        <p:nvPicPr>
          <p:cNvPr id="36" name="Picture 35" descr="return arrows copy.png">
            <a:extLst>
              <a:ext uri="{FF2B5EF4-FFF2-40B4-BE49-F238E27FC236}">
                <a16:creationId xmlns:a16="http://schemas.microsoft.com/office/drawing/2014/main" id="{05868E2D-2924-41D8-9D99-27241A7E5E6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99683" y="5611384"/>
            <a:ext cx="6958584" cy="278892"/>
          </a:xfrm>
          <a:prstGeom prst="rect">
            <a:avLst/>
          </a:prstGeom>
        </p:spPr>
      </p:pic>
    </p:spTree>
    <p:extLst>
      <p:ext uri="{BB962C8B-B14F-4D97-AF65-F5344CB8AC3E}">
        <p14:creationId xmlns:p14="http://schemas.microsoft.com/office/powerpoint/2010/main" val="4293342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2CB842-7B01-4AEB-8392-630A473CCC44}"/>
              </a:ext>
            </a:extLst>
          </p:cNvPr>
          <p:cNvSpPr>
            <a:spLocks noGrp="1"/>
          </p:cNvSpPr>
          <p:nvPr>
            <p:ph type="ctrTitle"/>
          </p:nvPr>
        </p:nvSpPr>
        <p:spPr/>
        <p:txBody>
          <a:bodyPr/>
          <a:lstStyle/>
          <a:p>
            <a:r>
              <a:rPr lang="en-US" dirty="0"/>
              <a:t>Range of Cybersecurity Assessments </a:t>
            </a:r>
          </a:p>
        </p:txBody>
      </p:sp>
      <p:sp>
        <p:nvSpPr>
          <p:cNvPr id="7" name="Text Placeholder 4">
            <a:extLst>
              <a:ext uri="{FF2B5EF4-FFF2-40B4-BE49-F238E27FC236}">
                <a16:creationId xmlns:a16="http://schemas.microsoft.com/office/drawing/2014/main" id="{4B0A7ACE-33A0-4646-AB84-B52AF20DFC77}"/>
              </a:ext>
            </a:extLst>
          </p:cNvPr>
          <p:cNvSpPr>
            <a:spLocks noGrp="1"/>
          </p:cNvSpPr>
          <p:nvPr>
            <p:ph idx="1"/>
          </p:nvPr>
        </p:nvSpPr>
        <p:spPr>
          <a:xfrm>
            <a:off x="1433888" y="1808520"/>
            <a:ext cx="6453351" cy="5065930"/>
          </a:xfrm>
        </p:spPr>
        <p:txBody>
          <a:bodyPr lIns="91440" tIns="45720" rIns="91440" bIns="45720" anchor="t"/>
          <a:lstStyle/>
          <a:p>
            <a:pPr marL="251460" indent="-342900">
              <a:spcBef>
                <a:spcPts val="1500"/>
              </a:spcBef>
              <a:spcAft>
                <a:spcPts val="0"/>
              </a:spcAft>
              <a:buClrTx/>
              <a:buFont typeface="Arial" panose="020B0604020202020204" pitchFamily="34" charset="0"/>
              <a:buChar char="•"/>
            </a:pPr>
            <a:r>
              <a:rPr lang="en-US" sz="2000" dirty="0">
                <a:solidFill>
                  <a:schemeClr val="accent4">
                    <a:lumMod val="10000"/>
                  </a:schemeClr>
                </a:solidFill>
              </a:rPr>
              <a:t>Cyber Resilience Review (Strategic)</a:t>
            </a:r>
          </a:p>
          <a:p>
            <a:pPr marL="251460" indent="-342900">
              <a:spcBef>
                <a:spcPts val="1500"/>
              </a:spcBef>
              <a:spcAft>
                <a:spcPts val="0"/>
              </a:spcAft>
              <a:buClrTx/>
              <a:buFont typeface="Arial" panose="020B0604020202020204" pitchFamily="34" charset="0"/>
              <a:buChar char="•"/>
            </a:pPr>
            <a:r>
              <a:rPr lang="en-US" sz="2000" dirty="0">
                <a:solidFill>
                  <a:schemeClr val="accent4">
                    <a:lumMod val="10000"/>
                  </a:schemeClr>
                </a:solidFill>
              </a:rPr>
              <a:t>External Dependencies Management (Strategic)</a:t>
            </a:r>
          </a:p>
          <a:p>
            <a:pPr marL="251460" indent="-342900">
              <a:spcBef>
                <a:spcPts val="1500"/>
              </a:spcBef>
              <a:spcAft>
                <a:spcPts val="0"/>
              </a:spcAft>
              <a:buClrTx/>
              <a:buFont typeface="Arial" panose="020B0604020202020204" pitchFamily="34" charset="0"/>
              <a:buChar char="•"/>
            </a:pPr>
            <a:r>
              <a:rPr lang="en-US" sz="2000" dirty="0">
                <a:solidFill>
                  <a:schemeClr val="accent4">
                    <a:lumMod val="10000"/>
                  </a:schemeClr>
                </a:solidFill>
              </a:rPr>
              <a:t>Cyber Infrastructure Survey (Strategic)</a:t>
            </a:r>
          </a:p>
          <a:p>
            <a:pPr marL="251460" indent="-342900">
              <a:spcBef>
                <a:spcPts val="1500"/>
              </a:spcBef>
              <a:spcAft>
                <a:spcPts val="0"/>
              </a:spcAft>
              <a:buClrTx/>
              <a:buFont typeface="Arial" panose="020B0604020202020204" pitchFamily="34" charset="0"/>
              <a:buChar char="•"/>
            </a:pPr>
            <a:r>
              <a:rPr lang="en-US" sz="2000" dirty="0">
                <a:solidFill>
                  <a:schemeClr val="accent4">
                    <a:lumMod val="10000"/>
                  </a:schemeClr>
                </a:solidFill>
              </a:rPr>
              <a:t>Cybersecurity Evaluations Tool (Strategic/Technical)</a:t>
            </a:r>
            <a:endParaRPr lang="en-US" sz="2000" dirty="0">
              <a:solidFill>
                <a:schemeClr val="accent4">
                  <a:lumMod val="10000"/>
                </a:schemeClr>
              </a:solidFill>
              <a:cs typeface="Arial"/>
            </a:endParaRPr>
          </a:p>
          <a:p>
            <a:pPr marL="251460" indent="-342900">
              <a:spcBef>
                <a:spcPts val="1500"/>
              </a:spcBef>
              <a:spcAft>
                <a:spcPts val="0"/>
              </a:spcAft>
              <a:buClrTx/>
              <a:buFont typeface="Arial" panose="020B0604020202020204" pitchFamily="34" charset="0"/>
              <a:buChar char="•"/>
            </a:pPr>
            <a:r>
              <a:rPr lang="en-US" sz="2000" dirty="0">
                <a:solidFill>
                  <a:schemeClr val="accent4">
                    <a:lumMod val="10000"/>
                  </a:schemeClr>
                </a:solidFill>
              </a:rPr>
              <a:t>Phishing Campaign Assessment (EVERYONE)</a:t>
            </a:r>
          </a:p>
          <a:p>
            <a:pPr marL="251460" indent="-342900">
              <a:spcBef>
                <a:spcPts val="1500"/>
              </a:spcBef>
              <a:spcAft>
                <a:spcPts val="0"/>
              </a:spcAft>
              <a:buClrTx/>
              <a:buFont typeface="Arial" panose="020B0604020202020204" pitchFamily="34" charset="0"/>
              <a:buChar char="•"/>
            </a:pPr>
            <a:r>
              <a:rPr lang="en-US" sz="2000" dirty="0">
                <a:solidFill>
                  <a:schemeClr val="accent4">
                    <a:lumMod val="10000"/>
                  </a:schemeClr>
                </a:solidFill>
              </a:rPr>
              <a:t>Vulnerability Scanning / Hygiene (Technical)</a:t>
            </a:r>
          </a:p>
          <a:p>
            <a:pPr marL="251460" indent="-342900">
              <a:spcBef>
                <a:spcPts val="1500"/>
              </a:spcBef>
              <a:spcAft>
                <a:spcPts val="0"/>
              </a:spcAft>
              <a:buClrTx/>
              <a:buFont typeface="Arial" panose="020B0604020202020204" pitchFamily="34" charset="0"/>
              <a:buChar char="•"/>
            </a:pPr>
            <a:r>
              <a:rPr lang="en-US" sz="2000" dirty="0">
                <a:solidFill>
                  <a:schemeClr val="accent4">
                    <a:lumMod val="10000"/>
                  </a:schemeClr>
                </a:solidFill>
              </a:rPr>
              <a:t>Validated Architecture Design Review (Technical)</a:t>
            </a:r>
          </a:p>
          <a:p>
            <a:pPr marL="251460" indent="-342900">
              <a:spcBef>
                <a:spcPts val="1500"/>
              </a:spcBef>
              <a:spcAft>
                <a:spcPts val="0"/>
              </a:spcAft>
              <a:buClrTx/>
              <a:buFont typeface="Arial" panose="020B0604020202020204" pitchFamily="34" charset="0"/>
              <a:buChar char="•"/>
            </a:pPr>
            <a:r>
              <a:rPr lang="en-US" sz="2000" dirty="0">
                <a:solidFill>
                  <a:schemeClr val="accent4">
                    <a:lumMod val="10000"/>
                  </a:schemeClr>
                </a:solidFill>
              </a:rPr>
              <a:t>Risk and Vulnerability Assessment (Technical)</a:t>
            </a:r>
            <a:endParaRPr lang="en-US" sz="3600" b="1" dirty="0">
              <a:solidFill>
                <a:schemeClr val="accent4">
                  <a:lumMod val="10000"/>
                </a:schemeClr>
              </a:solidFill>
            </a:endParaRPr>
          </a:p>
        </p:txBody>
      </p:sp>
      <p:sp>
        <p:nvSpPr>
          <p:cNvPr id="8" name="TextBox 7">
            <a:extLst>
              <a:ext uri="{FF2B5EF4-FFF2-40B4-BE49-F238E27FC236}">
                <a16:creationId xmlns:a16="http://schemas.microsoft.com/office/drawing/2014/main" id="{8FB6FA1C-3354-4265-ACCB-8E87E743B0A9}"/>
              </a:ext>
            </a:extLst>
          </p:cNvPr>
          <p:cNvSpPr txBox="1"/>
          <p:nvPr/>
        </p:nvSpPr>
        <p:spPr>
          <a:xfrm>
            <a:off x="7769874" y="5874603"/>
            <a:ext cx="2464231" cy="83099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DB00"/>
                </a:solidFill>
                <a:effectLst/>
                <a:uLnTx/>
                <a:uFillTx/>
                <a:latin typeface="Arial"/>
                <a:ea typeface="+mn-ea"/>
                <a:cs typeface="+mn-cs"/>
              </a:rPr>
              <a:t>TECHNICAL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DB00"/>
                </a:solidFill>
                <a:effectLst/>
                <a:uLnTx/>
                <a:uFillTx/>
                <a:latin typeface="Arial"/>
                <a:ea typeface="+mn-ea"/>
                <a:cs typeface="+mn-cs"/>
              </a:rPr>
              <a:t>(Network-Administrator Level)</a:t>
            </a:r>
          </a:p>
        </p:txBody>
      </p:sp>
      <p:sp>
        <p:nvSpPr>
          <p:cNvPr id="9" name="TextBox 8">
            <a:extLst>
              <a:ext uri="{FF2B5EF4-FFF2-40B4-BE49-F238E27FC236}">
                <a16:creationId xmlns:a16="http://schemas.microsoft.com/office/drawing/2014/main" id="{3ED473F7-37D4-40B6-90D6-A3EFF13DF495}"/>
              </a:ext>
            </a:extLst>
          </p:cNvPr>
          <p:cNvSpPr txBox="1"/>
          <p:nvPr/>
        </p:nvSpPr>
        <p:spPr>
          <a:xfrm>
            <a:off x="7998474" y="1253287"/>
            <a:ext cx="1905000" cy="5847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62C8">
                    <a:lumMod val="75000"/>
                  </a:srgbClr>
                </a:solidFill>
                <a:effectLst/>
                <a:uLnTx/>
                <a:uFillTx/>
                <a:latin typeface="Arial"/>
                <a:ea typeface="+mn-ea"/>
                <a:cs typeface="+mn-cs"/>
              </a:rPr>
              <a:t>STRATEGIC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62C8">
                    <a:lumMod val="75000"/>
                  </a:srgbClr>
                </a:solidFill>
                <a:effectLst/>
                <a:uLnTx/>
                <a:uFillTx/>
                <a:latin typeface="Arial"/>
                <a:ea typeface="+mn-ea"/>
                <a:cs typeface="+mn-cs"/>
              </a:rPr>
              <a:t>(C-Suite Level)</a:t>
            </a:r>
          </a:p>
        </p:txBody>
      </p:sp>
      <p:sp>
        <p:nvSpPr>
          <p:cNvPr id="10" name="Chevron 9">
            <a:extLst>
              <a:ext uri="{FF2B5EF4-FFF2-40B4-BE49-F238E27FC236}">
                <a16:creationId xmlns:a16="http://schemas.microsoft.com/office/drawing/2014/main" id="{474323B5-CA25-4CF3-9E5F-BE3AC7895E7B}"/>
              </a:ext>
            </a:extLst>
          </p:cNvPr>
          <p:cNvSpPr/>
          <p:nvPr/>
        </p:nvSpPr>
        <p:spPr bwMode="auto">
          <a:xfrm rot="5400000">
            <a:off x="8730170" y="1366480"/>
            <a:ext cx="543639" cy="1600200"/>
          </a:xfrm>
          <a:prstGeom prst="chevron">
            <a:avLst/>
          </a:prstGeom>
          <a:solidFill>
            <a:schemeClr val="tx2">
              <a:lumMod val="1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1" name="Chevron 10">
            <a:extLst>
              <a:ext uri="{FF2B5EF4-FFF2-40B4-BE49-F238E27FC236}">
                <a16:creationId xmlns:a16="http://schemas.microsoft.com/office/drawing/2014/main" id="{2A99D247-A0E9-4093-AC88-319D162B7EF3}"/>
              </a:ext>
            </a:extLst>
          </p:cNvPr>
          <p:cNvSpPr/>
          <p:nvPr/>
        </p:nvSpPr>
        <p:spPr bwMode="auto">
          <a:xfrm rot="5400000">
            <a:off x="8730170" y="1833920"/>
            <a:ext cx="543639" cy="1600200"/>
          </a:xfrm>
          <a:prstGeom prst="chevron">
            <a:avLst/>
          </a:prstGeom>
          <a:solidFill>
            <a:schemeClr val="accent4">
              <a:lumMod val="10000"/>
            </a:schemeClr>
          </a:solidFill>
          <a:ln w="9525" cap="flat" cmpd="sng" algn="ctr">
            <a:solidFill>
              <a:schemeClr val="accent4">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DB00">
                  <a:lumMod val="75000"/>
                </a:srgbClr>
              </a:solidFill>
              <a:effectLst/>
              <a:uLnTx/>
              <a:uFillTx/>
              <a:latin typeface="Arial" charset="0"/>
              <a:ea typeface="+mn-ea"/>
              <a:cs typeface="+mn-cs"/>
            </a:endParaRPr>
          </a:p>
        </p:txBody>
      </p:sp>
      <p:sp>
        <p:nvSpPr>
          <p:cNvPr id="12" name="Chevron 11">
            <a:extLst>
              <a:ext uri="{FF2B5EF4-FFF2-40B4-BE49-F238E27FC236}">
                <a16:creationId xmlns:a16="http://schemas.microsoft.com/office/drawing/2014/main" id="{BE1E222B-F263-43EE-9286-82541B32FEBB}"/>
              </a:ext>
            </a:extLst>
          </p:cNvPr>
          <p:cNvSpPr/>
          <p:nvPr/>
        </p:nvSpPr>
        <p:spPr bwMode="auto">
          <a:xfrm rot="5400000">
            <a:off x="8730170" y="2329221"/>
            <a:ext cx="543639" cy="1600200"/>
          </a:xfrm>
          <a:prstGeom prst="chevron">
            <a:avLst/>
          </a:prstGeom>
          <a:solidFill>
            <a:schemeClr val="accent2">
              <a:lumMod val="5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DB00">
                  <a:lumMod val="75000"/>
                </a:srgbClr>
              </a:solidFill>
              <a:effectLst/>
              <a:uLnTx/>
              <a:uFillTx/>
              <a:latin typeface="Arial" charset="0"/>
              <a:ea typeface="+mn-ea"/>
              <a:cs typeface="+mn-cs"/>
            </a:endParaRPr>
          </a:p>
        </p:txBody>
      </p:sp>
      <p:sp>
        <p:nvSpPr>
          <p:cNvPr id="13" name="Chevron 12">
            <a:extLst>
              <a:ext uri="{FF2B5EF4-FFF2-40B4-BE49-F238E27FC236}">
                <a16:creationId xmlns:a16="http://schemas.microsoft.com/office/drawing/2014/main" id="{8E62EB24-CC8F-4367-85A6-C8C9B788BD20}"/>
              </a:ext>
            </a:extLst>
          </p:cNvPr>
          <p:cNvSpPr/>
          <p:nvPr/>
        </p:nvSpPr>
        <p:spPr bwMode="auto">
          <a:xfrm rot="5400000">
            <a:off x="8730170" y="2824520"/>
            <a:ext cx="543639" cy="1600200"/>
          </a:xfrm>
          <a:prstGeom prst="chevron">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DB00">
                  <a:lumMod val="75000"/>
                </a:srgbClr>
              </a:solidFill>
              <a:effectLst/>
              <a:uLnTx/>
              <a:uFillTx/>
              <a:latin typeface="Arial" charset="0"/>
              <a:ea typeface="+mn-ea"/>
              <a:cs typeface="+mn-cs"/>
            </a:endParaRPr>
          </a:p>
        </p:txBody>
      </p:sp>
      <p:sp>
        <p:nvSpPr>
          <p:cNvPr id="14" name="Chevron 13">
            <a:extLst>
              <a:ext uri="{FF2B5EF4-FFF2-40B4-BE49-F238E27FC236}">
                <a16:creationId xmlns:a16="http://schemas.microsoft.com/office/drawing/2014/main" id="{F571EDC5-F27A-4277-AE99-9DAEDA076665}"/>
              </a:ext>
            </a:extLst>
          </p:cNvPr>
          <p:cNvSpPr/>
          <p:nvPr/>
        </p:nvSpPr>
        <p:spPr bwMode="auto">
          <a:xfrm rot="5400000">
            <a:off x="8730170" y="3347680"/>
            <a:ext cx="543639" cy="1600200"/>
          </a:xfrm>
          <a:prstGeom prst="chevron">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62C8">
                  <a:lumMod val="75000"/>
                </a:srgbClr>
              </a:solidFill>
              <a:effectLst/>
              <a:uLnTx/>
              <a:uFillTx/>
              <a:latin typeface="Arial" charset="0"/>
              <a:ea typeface="+mn-ea"/>
              <a:cs typeface="+mn-cs"/>
            </a:endParaRPr>
          </a:p>
        </p:txBody>
      </p:sp>
      <p:sp>
        <p:nvSpPr>
          <p:cNvPr id="15" name="Chevron 15">
            <a:extLst>
              <a:ext uri="{FF2B5EF4-FFF2-40B4-BE49-F238E27FC236}">
                <a16:creationId xmlns:a16="http://schemas.microsoft.com/office/drawing/2014/main" id="{97475D06-17FB-4211-A60E-4B0B168020F3}"/>
              </a:ext>
            </a:extLst>
          </p:cNvPr>
          <p:cNvSpPr/>
          <p:nvPr/>
        </p:nvSpPr>
        <p:spPr bwMode="auto">
          <a:xfrm rot="5400000">
            <a:off x="8730170" y="3815120"/>
            <a:ext cx="543639" cy="1600200"/>
          </a:xfrm>
          <a:prstGeom prst="chevron">
            <a:avLst/>
          </a:prstGeom>
          <a:solidFill>
            <a:schemeClr val="accent2">
              <a:lumMod val="60000"/>
              <a:lumOff val="40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DB00">
                  <a:lumMod val="75000"/>
                </a:srgbClr>
              </a:solidFill>
              <a:effectLst/>
              <a:uLnTx/>
              <a:uFillTx/>
              <a:latin typeface="Arial" charset="0"/>
              <a:ea typeface="+mn-ea"/>
              <a:cs typeface="+mn-cs"/>
            </a:endParaRPr>
          </a:p>
        </p:txBody>
      </p:sp>
      <p:sp>
        <p:nvSpPr>
          <p:cNvPr id="16" name="Chevron 16">
            <a:extLst>
              <a:ext uri="{FF2B5EF4-FFF2-40B4-BE49-F238E27FC236}">
                <a16:creationId xmlns:a16="http://schemas.microsoft.com/office/drawing/2014/main" id="{C6413117-31C1-4BD8-BC65-4318B4BA4F83}"/>
              </a:ext>
            </a:extLst>
          </p:cNvPr>
          <p:cNvSpPr/>
          <p:nvPr/>
        </p:nvSpPr>
        <p:spPr bwMode="auto">
          <a:xfrm rot="5400000">
            <a:off x="8730170" y="4272320"/>
            <a:ext cx="543639" cy="1600200"/>
          </a:xfrm>
          <a:prstGeom prst="chevron">
            <a:avLst/>
          </a:prstGeom>
          <a:solidFill>
            <a:schemeClr val="accent2">
              <a:lumMod val="40000"/>
              <a:lumOff val="60000"/>
            </a:schemeClr>
          </a:solidFill>
          <a:ln w="9525" cap="flat" cmpd="sng" algn="ctr">
            <a:solidFill>
              <a:schemeClr val="accent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DB00">
                  <a:lumMod val="75000"/>
                </a:srgbClr>
              </a:solidFill>
              <a:effectLst/>
              <a:uLnTx/>
              <a:uFillTx/>
              <a:latin typeface="Arial" charset="0"/>
              <a:ea typeface="+mn-ea"/>
              <a:cs typeface="+mn-cs"/>
            </a:endParaRPr>
          </a:p>
        </p:txBody>
      </p:sp>
      <p:sp>
        <p:nvSpPr>
          <p:cNvPr id="17" name="Chevron 17">
            <a:extLst>
              <a:ext uri="{FF2B5EF4-FFF2-40B4-BE49-F238E27FC236}">
                <a16:creationId xmlns:a16="http://schemas.microsoft.com/office/drawing/2014/main" id="{B5F504B6-4E30-463A-A8F4-8D8F5F8A3823}"/>
              </a:ext>
            </a:extLst>
          </p:cNvPr>
          <p:cNvSpPr/>
          <p:nvPr/>
        </p:nvSpPr>
        <p:spPr bwMode="auto">
          <a:xfrm rot="5400000">
            <a:off x="8730170" y="4795480"/>
            <a:ext cx="543639" cy="1600200"/>
          </a:xfrm>
          <a:prstGeom prst="chevron">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DB00">
                  <a:lumMod val="75000"/>
                </a:srgbClr>
              </a:solidFill>
              <a:effectLst/>
              <a:uLnTx/>
              <a:uFillTx/>
              <a:latin typeface="Arial" charset="0"/>
              <a:ea typeface="+mn-ea"/>
              <a:cs typeface="+mn-cs"/>
            </a:endParaRPr>
          </a:p>
        </p:txBody>
      </p:sp>
      <p:cxnSp>
        <p:nvCxnSpPr>
          <p:cNvPr id="18" name="Straight Connector 17">
            <a:extLst>
              <a:ext uri="{FF2B5EF4-FFF2-40B4-BE49-F238E27FC236}">
                <a16:creationId xmlns:a16="http://schemas.microsoft.com/office/drawing/2014/main" id="{D20C273A-776B-4571-8302-FDE6A88784CF}"/>
              </a:ext>
            </a:extLst>
          </p:cNvPr>
          <p:cNvCxnSpPr>
            <a:cxnSpLocks/>
          </p:cNvCxnSpPr>
          <p:nvPr/>
        </p:nvCxnSpPr>
        <p:spPr bwMode="auto">
          <a:xfrm flipH="1">
            <a:off x="7312674" y="2514600"/>
            <a:ext cx="838200" cy="0"/>
          </a:xfrm>
          <a:prstGeom prst="line">
            <a:avLst/>
          </a:prstGeom>
          <a:ln w="19050">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7C99547-0E83-400C-813E-586AD02983B9}"/>
              </a:ext>
            </a:extLst>
          </p:cNvPr>
          <p:cNvCxnSpPr>
            <a:cxnSpLocks/>
          </p:cNvCxnSpPr>
          <p:nvPr/>
        </p:nvCxnSpPr>
        <p:spPr bwMode="auto">
          <a:xfrm flipH="1">
            <a:off x="6017274" y="1981200"/>
            <a:ext cx="2133600" cy="0"/>
          </a:xfrm>
          <a:prstGeom prst="line">
            <a:avLst/>
          </a:prstGeom>
          <a:ln w="19050">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91E6E626-D8E3-4EA6-9749-D0141BE0B0B9}"/>
              </a:ext>
            </a:extLst>
          </p:cNvPr>
          <p:cNvCxnSpPr>
            <a:cxnSpLocks/>
          </p:cNvCxnSpPr>
          <p:nvPr/>
        </p:nvCxnSpPr>
        <p:spPr bwMode="auto">
          <a:xfrm flipH="1">
            <a:off x="6245874" y="2971800"/>
            <a:ext cx="1905000" cy="0"/>
          </a:xfrm>
          <a:prstGeom prst="line">
            <a:avLst/>
          </a:prstGeom>
          <a:ln w="19050">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9BB7F96-E569-47BE-B369-0EDEE5612441}"/>
              </a:ext>
            </a:extLst>
          </p:cNvPr>
          <p:cNvCxnSpPr>
            <a:cxnSpLocks/>
          </p:cNvCxnSpPr>
          <p:nvPr/>
        </p:nvCxnSpPr>
        <p:spPr bwMode="auto">
          <a:xfrm flipH="1" flipV="1">
            <a:off x="7848701" y="3505200"/>
            <a:ext cx="284656" cy="8758"/>
          </a:xfrm>
          <a:prstGeom prst="line">
            <a:avLst/>
          </a:prstGeom>
          <a:ln w="19050">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A01A57BD-727D-4C11-B138-A303F803AE9F}"/>
              </a:ext>
            </a:extLst>
          </p:cNvPr>
          <p:cNvCxnSpPr>
            <a:cxnSpLocks/>
          </p:cNvCxnSpPr>
          <p:nvPr/>
        </p:nvCxnSpPr>
        <p:spPr bwMode="auto">
          <a:xfrm flipH="1">
            <a:off x="7198374" y="3986254"/>
            <a:ext cx="952500" cy="0"/>
          </a:xfrm>
          <a:prstGeom prst="line">
            <a:avLst/>
          </a:prstGeom>
          <a:ln w="19050">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5461F8FC-6AC8-4934-9D24-E40FC5C6DA76}"/>
              </a:ext>
            </a:extLst>
          </p:cNvPr>
          <p:cNvCxnSpPr>
            <a:cxnSpLocks/>
          </p:cNvCxnSpPr>
          <p:nvPr/>
        </p:nvCxnSpPr>
        <p:spPr bwMode="auto">
          <a:xfrm flipH="1">
            <a:off x="6855474" y="4476908"/>
            <a:ext cx="1295400" cy="0"/>
          </a:xfrm>
          <a:prstGeom prst="line">
            <a:avLst/>
          </a:prstGeom>
          <a:ln w="19050">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F5A08CAF-FA46-439D-92A4-5E8C836D8A46}"/>
              </a:ext>
            </a:extLst>
          </p:cNvPr>
          <p:cNvCxnSpPr>
            <a:cxnSpLocks/>
          </p:cNvCxnSpPr>
          <p:nvPr/>
        </p:nvCxnSpPr>
        <p:spPr bwMode="auto">
          <a:xfrm flipH="1">
            <a:off x="7503174" y="4967561"/>
            <a:ext cx="647700" cy="0"/>
          </a:xfrm>
          <a:prstGeom prst="line">
            <a:avLst/>
          </a:prstGeom>
          <a:ln w="19050">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AEBA53A2-9CCC-4F1D-89A0-CFF9EAC39BC5}"/>
              </a:ext>
            </a:extLst>
          </p:cNvPr>
          <p:cNvCxnSpPr>
            <a:cxnSpLocks/>
          </p:cNvCxnSpPr>
          <p:nvPr/>
        </p:nvCxnSpPr>
        <p:spPr bwMode="auto">
          <a:xfrm flipH="1">
            <a:off x="7084074" y="5458214"/>
            <a:ext cx="1066800" cy="0"/>
          </a:xfrm>
          <a:prstGeom prst="line">
            <a:avLst/>
          </a:prstGeom>
          <a:ln w="19050">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6" name="Text Placeholder 4">
            <a:extLst>
              <a:ext uri="{FF2B5EF4-FFF2-40B4-BE49-F238E27FC236}">
                <a16:creationId xmlns:a16="http://schemas.microsoft.com/office/drawing/2014/main" id="{8AD2466B-C98F-405E-90C7-D5915E778D8D}"/>
              </a:ext>
            </a:extLst>
          </p:cNvPr>
          <p:cNvSpPr txBox="1">
            <a:spLocks/>
          </p:cNvSpPr>
          <p:nvPr/>
        </p:nvSpPr>
        <p:spPr>
          <a:xfrm>
            <a:off x="1433888" y="1808520"/>
            <a:ext cx="6488386" cy="5065930"/>
          </a:xfrm>
          <a:prstGeom prst="rect">
            <a:avLst/>
          </a:prstGeom>
        </p:spPr>
        <p:txBody>
          <a:bodyPr lIns="91440" tIns="45720" rIns="91440" bIns="45720" anchor="t"/>
          <a:lstStyle>
            <a:lvl1pPr marL="233363" indent="-233363" algn="l" rtl="0" eaLnBrk="0" fontAlgn="base" hangingPunct="0">
              <a:spcBef>
                <a:spcPct val="60000"/>
              </a:spcBef>
              <a:spcAft>
                <a:spcPct val="0"/>
              </a:spcAft>
              <a:buClr>
                <a:srgbClr val="B0B1B3"/>
              </a:buClr>
              <a:buFont typeface="Wingdings" pitchFamily="2" charset="2"/>
              <a:buChar char="§"/>
              <a:defRPr sz="2200">
                <a:solidFill>
                  <a:schemeClr val="accent4">
                    <a:lumMod val="10000"/>
                  </a:schemeClr>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itchFamily="2" charset="2"/>
              <a:buChar char="§"/>
              <a:defRPr sz="1700">
                <a:solidFill>
                  <a:schemeClr val="accent4">
                    <a:lumMod val="10000"/>
                  </a:schemeClr>
                </a:solidFill>
                <a:latin typeface="+mn-lt"/>
              </a:defRPr>
            </a:lvl2pPr>
            <a:lvl3pPr marL="909638" indent="-222250" algn="l" rtl="0" eaLnBrk="0" fontAlgn="base" hangingPunct="0">
              <a:spcBef>
                <a:spcPct val="30000"/>
              </a:spcBef>
              <a:spcAft>
                <a:spcPct val="0"/>
              </a:spcAft>
              <a:buClr>
                <a:srgbClr val="B0B1B3"/>
              </a:buClr>
              <a:buFont typeface="Wingdings" pitchFamily="2" charset="2"/>
              <a:buChar char="§"/>
              <a:defRPr sz="2000">
                <a:solidFill>
                  <a:schemeClr val="accent4">
                    <a:lumMod val="10000"/>
                  </a:schemeClr>
                </a:solidFill>
                <a:latin typeface="+mn-lt"/>
              </a:defRPr>
            </a:lvl3pPr>
            <a:lvl4pPr marL="1258888" indent="-231775" algn="l" rtl="0" eaLnBrk="0" fontAlgn="base" hangingPunct="0">
              <a:spcBef>
                <a:spcPct val="30000"/>
              </a:spcBef>
              <a:spcAft>
                <a:spcPct val="0"/>
              </a:spcAft>
              <a:buClr>
                <a:srgbClr val="B0B1B3"/>
              </a:buClr>
              <a:buFont typeface="Wingdings" pitchFamily="2" charset="2"/>
              <a:buChar char="§"/>
              <a:defRPr sz="1700">
                <a:solidFill>
                  <a:schemeClr val="accent4">
                    <a:lumMod val="10000"/>
                  </a:schemeClr>
                </a:solidFill>
                <a:latin typeface="+mn-lt"/>
              </a:defRPr>
            </a:lvl4pPr>
            <a:lvl5pPr marL="1598613" indent="-222250" algn="l" rtl="0" eaLnBrk="0" fontAlgn="base" hangingPunct="0">
              <a:spcBef>
                <a:spcPct val="30000"/>
              </a:spcBef>
              <a:spcAft>
                <a:spcPct val="0"/>
              </a:spcAft>
              <a:buClr>
                <a:srgbClr val="B0B1B3"/>
              </a:buClr>
              <a:buFont typeface="Wingdings" pitchFamily="2" charset="2"/>
              <a:buChar char="§"/>
              <a:defRPr sz="2000">
                <a:solidFill>
                  <a:schemeClr val="accent4">
                    <a:lumMod val="10000"/>
                  </a:schemeClr>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marL="251460" marR="0" lvl="0" indent="-342900" algn="l" defTabSz="914400" rtl="0" eaLnBrk="0" fontAlgn="base" latinLnBrk="0" hangingPunct="0">
              <a:lnSpc>
                <a:spcPct val="100000"/>
              </a:lnSpc>
              <a:spcBef>
                <a:spcPts val="15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63"/>
                </a:solidFill>
                <a:effectLst/>
                <a:uLnTx/>
                <a:uFillTx/>
                <a:latin typeface="Arial"/>
                <a:ea typeface="+mn-ea"/>
                <a:cs typeface="+mn-cs"/>
              </a:rPr>
              <a:t>Cyber Resilience Review (Strategic)</a:t>
            </a:r>
          </a:p>
          <a:p>
            <a:pPr marL="251460" marR="0" lvl="0" indent="-342900" algn="l" defTabSz="914400" rtl="0" eaLnBrk="0" fontAlgn="base" latinLnBrk="0" hangingPunct="0">
              <a:lnSpc>
                <a:spcPct val="100000"/>
              </a:lnSpc>
              <a:spcBef>
                <a:spcPts val="15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63"/>
                </a:solidFill>
                <a:effectLst/>
                <a:uLnTx/>
                <a:uFillTx/>
                <a:latin typeface="Arial"/>
                <a:ea typeface="+mn-ea"/>
                <a:cs typeface="+mn-cs"/>
              </a:rPr>
              <a:t>External Dependencies Management (Strategic)</a:t>
            </a:r>
          </a:p>
          <a:p>
            <a:pPr marL="251460" marR="0" lvl="0" indent="-342900" algn="l" defTabSz="914400" rtl="0" eaLnBrk="0" fontAlgn="base" latinLnBrk="0" hangingPunct="0">
              <a:lnSpc>
                <a:spcPct val="100000"/>
              </a:lnSpc>
              <a:spcBef>
                <a:spcPts val="15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63"/>
                </a:solidFill>
                <a:effectLst/>
                <a:uLnTx/>
                <a:uFillTx/>
                <a:latin typeface="Arial"/>
                <a:ea typeface="+mn-ea"/>
                <a:cs typeface="+mn-cs"/>
              </a:rPr>
              <a:t>Cyber Infrastructure Survey (Strategic)</a:t>
            </a:r>
          </a:p>
          <a:p>
            <a:pPr marL="251460" marR="0" lvl="0" indent="-342900" algn="l" defTabSz="914400" rtl="0" eaLnBrk="0" fontAlgn="base" latinLnBrk="0" hangingPunct="0">
              <a:lnSpc>
                <a:spcPct val="100000"/>
              </a:lnSpc>
              <a:spcBef>
                <a:spcPts val="15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63"/>
                </a:solidFill>
                <a:effectLst/>
                <a:uLnTx/>
                <a:uFillTx/>
                <a:latin typeface="Arial"/>
                <a:ea typeface="+mn-ea"/>
                <a:cs typeface="+mn-cs"/>
              </a:rPr>
              <a:t>Cybersecurity Evaluations Tool (Strategic/Technical)</a:t>
            </a:r>
            <a:endParaRPr kumimoji="0" lang="en-US" sz="2000" b="0" i="0" u="none" strike="noStrike" kern="0" cap="none" spc="0" normalizeH="0" baseline="0" noProof="0" dirty="0">
              <a:ln>
                <a:noFill/>
              </a:ln>
              <a:solidFill>
                <a:srgbClr val="000063"/>
              </a:solidFill>
              <a:effectLst/>
              <a:uLnTx/>
              <a:uFillTx/>
              <a:latin typeface="Arial"/>
              <a:ea typeface="+mn-ea"/>
              <a:cs typeface="Arial"/>
            </a:endParaRPr>
          </a:p>
          <a:p>
            <a:pPr marL="251460" marR="0" lvl="0" indent="-342900" algn="l" defTabSz="914400" rtl="0" eaLnBrk="0" fontAlgn="base" latinLnBrk="0" hangingPunct="0">
              <a:lnSpc>
                <a:spcPct val="100000"/>
              </a:lnSpc>
              <a:spcBef>
                <a:spcPts val="15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63"/>
                </a:solidFill>
                <a:effectLst/>
                <a:uLnTx/>
                <a:uFillTx/>
                <a:latin typeface="Arial"/>
                <a:ea typeface="+mn-ea"/>
                <a:cs typeface="+mn-cs"/>
              </a:rPr>
              <a:t>Phishing Campaign Assessment (EVERYONE)</a:t>
            </a:r>
          </a:p>
          <a:p>
            <a:pPr marL="251460" marR="0" lvl="0" indent="-342900" algn="l" defTabSz="914400" rtl="0" eaLnBrk="0" fontAlgn="base" latinLnBrk="0" hangingPunct="0">
              <a:lnSpc>
                <a:spcPct val="100000"/>
              </a:lnSpc>
              <a:spcBef>
                <a:spcPts val="15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63"/>
                </a:solidFill>
                <a:effectLst/>
                <a:uLnTx/>
                <a:uFillTx/>
                <a:latin typeface="Arial"/>
                <a:ea typeface="+mn-ea"/>
                <a:cs typeface="+mn-cs"/>
              </a:rPr>
              <a:t>Vulnerability Scanning / Hygiene (Technical)</a:t>
            </a:r>
          </a:p>
          <a:p>
            <a:pPr marL="251460" marR="0" lvl="0" indent="-342900" algn="l" defTabSz="914400" rtl="0" eaLnBrk="0" fontAlgn="base" latinLnBrk="0" hangingPunct="0">
              <a:lnSpc>
                <a:spcPct val="100000"/>
              </a:lnSpc>
              <a:spcBef>
                <a:spcPts val="15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63"/>
                </a:solidFill>
                <a:effectLst/>
                <a:uLnTx/>
                <a:uFillTx/>
                <a:latin typeface="Arial"/>
                <a:ea typeface="+mn-ea"/>
                <a:cs typeface="+mn-cs"/>
              </a:rPr>
              <a:t>Validated Architecture Design Review (Technical)</a:t>
            </a:r>
          </a:p>
          <a:p>
            <a:pPr marL="251460" marR="0" lvl="0" indent="-342900" algn="l" defTabSz="914400" rtl="0" eaLnBrk="0" fontAlgn="base" latinLnBrk="0" hangingPunct="0">
              <a:lnSpc>
                <a:spcPct val="100000"/>
              </a:lnSpc>
              <a:spcBef>
                <a:spcPts val="15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63"/>
                </a:solidFill>
                <a:effectLst/>
                <a:uLnTx/>
                <a:uFillTx/>
                <a:latin typeface="Arial"/>
                <a:ea typeface="+mn-ea"/>
                <a:cs typeface="+mn-cs"/>
              </a:rPr>
              <a:t>Risk and Vulnerability Assessment (Technical)</a:t>
            </a:r>
            <a:endParaRPr kumimoji="0" lang="en-US" sz="3600" b="1" i="0" u="none" strike="noStrike" kern="0" cap="none" spc="0" normalizeH="0" baseline="0" noProof="0" dirty="0">
              <a:ln>
                <a:noFill/>
              </a:ln>
              <a:solidFill>
                <a:srgbClr val="000063"/>
              </a:solidFill>
              <a:effectLst/>
              <a:uLnTx/>
              <a:uFillTx/>
              <a:latin typeface="Arial"/>
              <a:ea typeface="+mn-ea"/>
              <a:cs typeface="+mn-cs"/>
            </a:endParaRPr>
          </a:p>
        </p:txBody>
      </p:sp>
      <p:sp>
        <p:nvSpPr>
          <p:cNvPr id="27" name="TextBox 26">
            <a:extLst>
              <a:ext uri="{FF2B5EF4-FFF2-40B4-BE49-F238E27FC236}">
                <a16:creationId xmlns:a16="http://schemas.microsoft.com/office/drawing/2014/main" id="{C9C3C29C-0E66-4C1E-9475-B985BEAFE22F}"/>
              </a:ext>
            </a:extLst>
          </p:cNvPr>
          <p:cNvSpPr txBox="1"/>
          <p:nvPr/>
        </p:nvSpPr>
        <p:spPr>
          <a:xfrm>
            <a:off x="7769874" y="5874604"/>
            <a:ext cx="2464231" cy="83099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62C8">
                    <a:lumMod val="75000"/>
                  </a:srgbClr>
                </a:solidFill>
                <a:effectLst/>
                <a:uLnTx/>
                <a:uFillTx/>
                <a:latin typeface="Arial"/>
                <a:ea typeface="+mn-ea"/>
                <a:cs typeface="+mn-cs"/>
              </a:rPr>
              <a:t>TECHNICAL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62C8">
                    <a:lumMod val="75000"/>
                  </a:srgbClr>
                </a:solidFill>
                <a:effectLst/>
                <a:uLnTx/>
                <a:uFillTx/>
                <a:latin typeface="Arial"/>
                <a:ea typeface="+mn-ea"/>
                <a:cs typeface="+mn-cs"/>
              </a:rPr>
              <a:t>(Network-Administrator Level)</a:t>
            </a:r>
          </a:p>
        </p:txBody>
      </p:sp>
      <p:sp>
        <p:nvSpPr>
          <p:cNvPr id="28" name="Chevron 13">
            <a:extLst>
              <a:ext uri="{FF2B5EF4-FFF2-40B4-BE49-F238E27FC236}">
                <a16:creationId xmlns:a16="http://schemas.microsoft.com/office/drawing/2014/main" id="{505D6A45-17D9-46FE-A415-5874FF29E513}"/>
              </a:ext>
            </a:extLst>
          </p:cNvPr>
          <p:cNvSpPr/>
          <p:nvPr/>
        </p:nvSpPr>
        <p:spPr bwMode="auto">
          <a:xfrm rot="5400000">
            <a:off x="8730170" y="3347681"/>
            <a:ext cx="543639" cy="1600200"/>
          </a:xfrm>
          <a:prstGeom prst="chevron">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62C8">
                  <a:lumMod val="75000"/>
                </a:srgbClr>
              </a:solidFill>
              <a:effectLst/>
              <a:uLnTx/>
              <a:uFillTx/>
              <a:latin typeface="Arial" charset="0"/>
              <a:ea typeface="+mn-ea"/>
              <a:cs typeface="+mn-cs"/>
            </a:endParaRPr>
          </a:p>
        </p:txBody>
      </p:sp>
    </p:spTree>
    <p:extLst>
      <p:ext uri="{BB962C8B-B14F-4D97-AF65-F5344CB8AC3E}">
        <p14:creationId xmlns:p14="http://schemas.microsoft.com/office/powerpoint/2010/main" val="4138567625"/>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CISA 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ISA PowerPoint Template Widescreen 20190221  -  Read-Only" id="{CA701D08-D2D5-4B51-9E5B-727F9E5815A8}" vid="{21074CCE-0720-4401-B778-A67650A7CB19}"/>
    </a:ext>
  </a:extLst>
</a:theme>
</file>

<file path=ppt/theme/theme3.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32831BBA455F4BB23273C6D4AC3FD6" ma:contentTypeVersion="4" ma:contentTypeDescription="Create a new document." ma:contentTypeScope="" ma:versionID="4d9fe8803dfc219202c7be1fe6dd77ba">
  <xsd:schema xmlns:xsd="http://www.w3.org/2001/XMLSchema" xmlns:xs="http://www.w3.org/2001/XMLSchema" xmlns:p="http://schemas.microsoft.com/office/2006/metadata/properties" xmlns:ns2="b7c4234e-7700-4afa-9dbb-da2a4a39e954" targetNamespace="http://schemas.microsoft.com/office/2006/metadata/properties" ma:root="true" ma:fieldsID="934f13c73af9ff03cec95e245c4e9ccd" ns2:_="">
    <xsd:import namespace="b7c4234e-7700-4afa-9dbb-da2a4a39e9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c4234e-7700-4afa-9dbb-da2a4a39e9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68A131-1AF5-472F-9935-AE2C5EA57802}">
  <ds:schemaRefs>
    <ds:schemaRef ds:uri="http://schemas.microsoft.com/sharepoint/v3/contenttype/forms"/>
  </ds:schemaRefs>
</ds:datastoreItem>
</file>

<file path=customXml/itemProps2.xml><?xml version="1.0" encoding="utf-8"?>
<ds:datastoreItem xmlns:ds="http://schemas.openxmlformats.org/officeDocument/2006/customXml" ds:itemID="{6FC0E79F-8E4C-4B0A-9FFB-ED19E30B18E5}">
  <ds:schemaRefs>
    <ds:schemaRef ds:uri="http://schemas.microsoft.com/office/2006/metadata/properties"/>
    <ds:schemaRef ds:uri="http://schemas.microsoft.com/office/infopath/2007/PartnerControls"/>
    <ds:schemaRef ds:uri="b4d67eb4-036d-4213-b993-020d717e40c0"/>
    <ds:schemaRef ds:uri="e6f542b1-e6b3-427b-907f-12e2eaeaa8fe"/>
    <ds:schemaRef ds:uri="01892815-36a1-4a01-b977-5857ac5d338f"/>
    <ds:schemaRef ds:uri="5ac6d198-7c72-4a08-a4be-1942c93ac392"/>
  </ds:schemaRefs>
</ds:datastoreItem>
</file>

<file path=customXml/itemProps3.xml><?xml version="1.0" encoding="utf-8"?>
<ds:datastoreItem xmlns:ds="http://schemas.openxmlformats.org/officeDocument/2006/customXml" ds:itemID="{51744310-CF43-4EB6-9ACF-AEADDF0B28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c4234e-7700-4afa-9dbb-da2a4a39e9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1865</TotalTime>
  <Words>1913</Words>
  <Application>Microsoft Office PowerPoint</Application>
  <PresentationFormat>Widescreen</PresentationFormat>
  <Paragraphs>190</Paragraphs>
  <Slides>21</Slides>
  <Notes>20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ＭＳ Ｐゴシック</vt:lpstr>
      <vt:lpstr>Arial</vt:lpstr>
      <vt:lpstr>Calibri</vt:lpstr>
      <vt:lpstr>Calibri Light</vt:lpstr>
      <vt:lpstr>Courier New</vt:lpstr>
      <vt:lpstr>Franklin Gothic Book</vt:lpstr>
      <vt:lpstr>Helvetica</vt:lpstr>
      <vt:lpstr>Symbol</vt:lpstr>
      <vt:lpstr>Times New Roman</vt:lpstr>
      <vt:lpstr>Wingdings</vt:lpstr>
      <vt:lpstr>Office Theme 2013 - 2022</vt:lpstr>
      <vt:lpstr>CISA Template</vt:lpstr>
      <vt:lpstr>PowerPoint Presentation</vt:lpstr>
      <vt:lpstr>PowerPoint Presentation</vt:lpstr>
      <vt:lpstr>PowerPoint Presentation</vt:lpstr>
      <vt:lpstr>PowerPoint Presentation</vt:lpstr>
      <vt:lpstr>PowerPoint Presentation</vt:lpstr>
      <vt:lpstr>Essential Cybersecurity Concepts</vt:lpstr>
      <vt:lpstr>Essential Cybersecurity Concepts</vt:lpstr>
      <vt:lpstr>Working Toward Cyber Resilience</vt:lpstr>
      <vt:lpstr>Range of Cybersecurity Assessments </vt:lpstr>
      <vt:lpstr>16 Types of Cybersecurity</vt:lpstr>
      <vt:lpstr>16 Types of Cybersecurity</vt:lpstr>
      <vt:lpstr>16 Types of Cybersecurity</vt:lpstr>
      <vt:lpstr>16 Types of Cybersecurity</vt:lpstr>
      <vt:lpstr>12 Cybersecurity Career Paths (and growing)</vt:lpstr>
      <vt:lpstr>12 Cybersecurity Career Paths (and growing)</vt:lpstr>
      <vt:lpstr>Cybersecurity Certifying Organizations</vt:lpstr>
      <vt:lpstr>Top 12 Cybersecurity Certifications</vt:lpstr>
      <vt:lpstr>Top 12 Cybersecurity Certifications</vt:lpstr>
      <vt:lpstr>Final points to take away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Yaeger</dc:creator>
  <cp:lastModifiedBy>Tetreault, Roland</cp:lastModifiedBy>
  <cp:revision>30</cp:revision>
  <dcterms:created xsi:type="dcterms:W3CDTF">2023-01-11T16:38:36Z</dcterms:created>
  <dcterms:modified xsi:type="dcterms:W3CDTF">2025-05-01T22:58:32Z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0x0101009C32831BBA455F4BB23273C6D4AC3FD6</vt:lpwstr>
  </property>
  <property fmtid="{D5CDD505-2E9C-101B-9397-08002B2CF9AE}" pid="3" name="MediaServiceImageTags">
    <vt:lpwstr/>
  </property>
  <property fmtid="{D5CDD505-2E9C-101B-9397-08002B2CF9AE}" pid="4" name="MSIP_Label_f3b2808d-fdcd-4b04-ae30-a55cfb76acbc_Enabled">
    <vt:lpwstr>true</vt:lpwstr>
  </property>
  <property fmtid="{D5CDD505-2E9C-101B-9397-08002B2CF9AE}" pid="5" name="MSIP_Label_f3b2808d-fdcd-4b04-ae30-a55cfb76acbc_SetDate">
    <vt:lpwstr>2025-04-01T14:08:34Z</vt:lpwstr>
  </property>
  <property fmtid="{D5CDD505-2E9C-101B-9397-08002B2CF9AE}" pid="6" name="MSIP_Label_f3b2808d-fdcd-4b04-ae30-a55cfb76acbc_Method">
    <vt:lpwstr>Privileged</vt:lpwstr>
  </property>
  <property fmtid="{D5CDD505-2E9C-101B-9397-08002B2CF9AE}" pid="7" name="MSIP_Label_f3b2808d-fdcd-4b04-ae30-a55cfb76acbc_Name">
    <vt:lpwstr>All Users (Unprotected)</vt:lpwstr>
  </property>
  <property fmtid="{D5CDD505-2E9C-101B-9397-08002B2CF9AE}" pid="8" name="MSIP_Label_f3b2808d-fdcd-4b04-ae30-a55cfb76acbc_SiteId">
    <vt:lpwstr>69c613d2-b051-4234-8ed1-fd530b70d5d3</vt:lpwstr>
  </property>
  <property fmtid="{D5CDD505-2E9C-101B-9397-08002B2CF9AE}" pid="9" name="MSIP_Label_f3b2808d-fdcd-4b04-ae30-a55cfb76acbc_ActionId">
    <vt:lpwstr>7d2b0229-194b-4c2d-94e0-01ee8a7bc244</vt:lpwstr>
  </property>
  <property fmtid="{D5CDD505-2E9C-101B-9397-08002B2CF9AE}" pid="10" name="MSIP_Label_f3b2808d-fdcd-4b04-ae30-a55cfb76acbc_ContentBits">
    <vt:lpwstr>0</vt:lpwstr>
  </property>
</Properties>
</file>