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4"/>
  </p:notesMasterIdLst>
  <p:sldIdLst>
    <p:sldId id="306" r:id="rId6"/>
    <p:sldId id="291" r:id="rId7"/>
    <p:sldId id="312" r:id="rId8"/>
    <p:sldId id="327" r:id="rId9"/>
    <p:sldId id="335" r:id="rId10"/>
    <p:sldId id="333" r:id="rId11"/>
    <p:sldId id="351" r:id="rId12"/>
    <p:sldId id="336" r:id="rId13"/>
    <p:sldId id="321" r:id="rId14"/>
    <p:sldId id="342" r:id="rId15"/>
    <p:sldId id="319" r:id="rId16"/>
    <p:sldId id="349" r:id="rId17"/>
    <p:sldId id="348" r:id="rId18"/>
    <p:sldId id="325" r:id="rId19"/>
    <p:sldId id="357" r:id="rId20"/>
    <p:sldId id="359" r:id="rId21"/>
    <p:sldId id="355" r:id="rId22"/>
    <p:sldId id="347" r:id="rId23"/>
    <p:sldId id="330" r:id="rId24"/>
    <p:sldId id="345" r:id="rId25"/>
    <p:sldId id="313" r:id="rId26"/>
    <p:sldId id="360" r:id="rId27"/>
    <p:sldId id="358" r:id="rId28"/>
    <p:sldId id="354" r:id="rId29"/>
    <p:sldId id="318" r:id="rId30"/>
    <p:sldId id="334" r:id="rId31"/>
    <p:sldId id="353" r:id="rId32"/>
    <p:sldId id="352" r:id="rId33"/>
    <p:sldId id="356" r:id="rId34"/>
    <p:sldId id="350" r:id="rId35"/>
    <p:sldId id="346" r:id="rId36"/>
    <p:sldId id="340" r:id="rId37"/>
    <p:sldId id="361" r:id="rId38"/>
    <p:sldId id="307" r:id="rId39"/>
    <p:sldId id="332" r:id="rId40"/>
    <p:sldId id="362" r:id="rId41"/>
    <p:sldId id="339" r:id="rId42"/>
    <p:sldId id="343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69" autoAdjust="0"/>
    <p:restoredTop sz="80179" autoAdjust="0"/>
  </p:normalViewPr>
  <p:slideViewPr>
    <p:cSldViewPr snapToGrid="0">
      <p:cViewPr varScale="1">
        <p:scale>
          <a:sx n="72" d="100"/>
          <a:sy n="72" d="100"/>
        </p:scale>
        <p:origin x="42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80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C0E366-55B8-4BC0-8F99-4876149E281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00B5B5-2895-40B8-9668-CCAE18D1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93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C3FBCCD-6001-4CCC-8554-4433F06D51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155" indent="-2944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7658" indent="-2345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8399" indent="-2345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756" indent="-2345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6643" indent="-234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530" indent="-234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18416" indent="-234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84303" indent="-234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62605EFB-96D2-45A1-8634-71B532980357}" type="slidenum">
              <a:rPr lang="en-US" altLang="en-US">
                <a:solidFill>
                  <a:srgbClr val="000000"/>
                </a:solidFill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E644ADA-20A1-499F-B696-618DE3C68A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0F00137-27B6-43B3-94B3-2ED300C7B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31774">
              <a:defRPr/>
            </a:pPr>
            <a:r>
              <a:rPr lang="en-US" altLang="en-US" dirty="0"/>
              <a:t>Hello and welcome to </a:t>
            </a:r>
            <a:r>
              <a:rPr lang="en-US" dirty="0"/>
              <a:t>your Kappa Beta Delta induction ceremony! 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41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01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872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820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64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157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716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573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690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05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Kappa Beta Delta is an</a:t>
            </a:r>
            <a:r>
              <a:rPr lang="en-US" altLang="en-US" b="1" dirty="0"/>
              <a:t> international </a:t>
            </a:r>
            <a:r>
              <a:rPr lang="en-US" altLang="en-US" dirty="0"/>
              <a:t>honor society which was established in 1997.</a:t>
            </a:r>
            <a:r>
              <a:rPr lang="en-US" altLang="en-US" baseline="0" dirty="0"/>
              <a:t> </a:t>
            </a:r>
            <a:r>
              <a:rPr lang="en-US" dirty="0"/>
              <a:t>Membership in this Society:</a:t>
            </a:r>
          </a:p>
          <a:p>
            <a:pPr eaLnBrk="1" hangingPunct="1">
              <a:defRPr/>
            </a:pPr>
            <a:r>
              <a:rPr lang="en-US" dirty="0"/>
              <a:t>recognizes students for their high academic achievement in business programs, </a:t>
            </a:r>
          </a:p>
          <a:p>
            <a:pPr eaLnBrk="1" hangingPunct="1">
              <a:defRPr/>
            </a:pPr>
            <a:r>
              <a:rPr lang="en-US" dirty="0"/>
              <a:t>promotes personal and professional improvement, and encourages a life distinguished by honorable service to humankind.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32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408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5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5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606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218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104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81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2706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757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24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As a KBD member, you will receive a certificate, a pin, and a KBD stole. 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You should wear this stole at your CCRI commencement; and as a lifetime KBD member you should </a:t>
            </a:r>
            <a:r>
              <a:rPr lang="en-US" b="1" i="1" dirty="0"/>
              <a:t>wear these stoles at </a:t>
            </a:r>
            <a:r>
              <a:rPr lang="en-US" b="1" i="1" u="sng" dirty="0"/>
              <a:t>all of your future commencement ceremonies</a:t>
            </a:r>
            <a:r>
              <a:rPr lang="en-US" b="1" i="1" dirty="0"/>
              <a:t>!</a:t>
            </a:r>
          </a:p>
          <a:p>
            <a:pPr defTabSz="931774">
              <a:defRPr/>
            </a:pPr>
            <a:endParaRPr lang="en-US" b="1" i="1" dirty="0"/>
          </a:p>
          <a:p>
            <a:pPr defTabSz="931774">
              <a:defRPr/>
            </a:pPr>
            <a:r>
              <a:rPr lang="en-US" dirty="0"/>
              <a:t>Here are this year’s new inductees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300B5B5-2895-40B8-9668-CCAE18D123E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18501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9342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8107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3775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0531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295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Please join me as we recite the KBD pledge 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733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1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3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49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45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B5B5-2895-40B8-9668-CCAE18D1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410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43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0B5B5-2895-40B8-9668-CCAE18D123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56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D905-33F9-4E0F-A554-DB777C4B2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0D8207-6A7C-4B26-B2AA-DBD27DA3A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964CD-716C-459B-9C47-C17F81096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71A5-A760-4A23-B490-E931CDEA695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B31DD-4CCE-4758-B1E3-97C170E0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F9645-697D-4E3A-97CE-79C3101DE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08A7-DF81-4CD3-8041-96A7946BE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8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5B44E-44DF-4F1A-AF83-C7C5155D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0C17E-6FA8-48ED-8C33-676B4BA26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DAF9E-085F-46A2-90E5-DCF5C306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71A5-A760-4A23-B490-E931CDEA695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1DEBA-B68B-4BAE-9E7B-B593ABA99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88005-AAB7-4520-B2BE-FA2344DB8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08A7-DF81-4CD3-8041-96A7946BE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4CEB4D-2007-493C-83F6-DCF8B3FA2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7810EE-4548-4A5C-B123-82200ECF5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F8421-43A3-45C9-9BEB-C06FE7FC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71A5-A760-4A23-B490-E931CDEA695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BFC64-6304-4A9D-B01A-A82937D86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1C381-1CA0-4F1B-951B-E853EFE1A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08A7-DF81-4CD3-8041-96A7946BE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0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">
            <a:extLst>
              <a:ext uri="{FF2B5EF4-FFF2-40B4-BE49-F238E27FC236}">
                <a16:creationId xmlns:a16="http://schemas.microsoft.com/office/drawing/2014/main" id="{FCB8DF26-5D67-4A9B-800C-49CA80D71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914400"/>
            <a:ext cx="3352800" cy="2514600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3BC4E06-FB30-45A4-8430-539513EEC4C2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0" y="1676400"/>
            <a:ext cx="12192000" cy="114300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50000">
                <a:schemeClr val="bg1"/>
              </a:gs>
              <a:gs pos="100000">
                <a:srgbClr val="0033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6" name="Picture 13" descr="8">
            <a:extLst>
              <a:ext uri="{FF2B5EF4-FFF2-40B4-BE49-F238E27FC236}">
                <a16:creationId xmlns:a16="http://schemas.microsoft.com/office/drawing/2014/main" id="{A677A0FA-93B2-44CA-B621-ADA011F0C9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4650"/>
            <a:ext cx="121920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235200" y="1371600"/>
            <a:ext cx="9448800" cy="1600200"/>
          </a:xfrm>
        </p:spPr>
        <p:txBody>
          <a:bodyPr anchor="ctr"/>
          <a:lstStyle>
            <a:lvl1pPr>
              <a:defRPr sz="3200" b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048000" y="3581400"/>
            <a:ext cx="7518400" cy="19050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54E4C85-D3B6-495A-A8CB-80C5CC7E6C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E9A1346-E5C8-45B2-82E9-38CC9F3BE7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074738E-496F-4E59-B2FA-C61EE39455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2935630D-7520-4F02-9639-18C5149C2E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61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52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220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5767" y="1981200"/>
            <a:ext cx="5005917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4885" y="1981200"/>
            <a:ext cx="5005916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05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501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434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2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19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94FC3-32DD-4ABF-8BE1-CBF57D155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2E64A-D97F-4F50-8D37-E67E5D08F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CE439-D18C-425A-814D-C69773045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71A5-A760-4A23-B490-E931CDEA695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3E0FF-07DB-4148-A87C-BAD4594A5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C684-F508-4EC3-8F63-AE60DFD6F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08A7-DF81-4CD3-8041-96A7946BE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6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069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72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21752" y="96838"/>
            <a:ext cx="2559049" cy="4932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2484" y="96838"/>
            <a:ext cx="7476067" cy="4932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86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85" y="96838"/>
            <a:ext cx="9544049" cy="1122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65767" y="1981200"/>
            <a:ext cx="5005917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4885" y="1981200"/>
            <a:ext cx="5005916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55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501DE-5B0A-406D-B17D-3A6EF351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A8837-C082-424E-B71C-DB5A38C32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CE2D5-E039-4C60-93FB-34AC4501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71A5-A760-4A23-B490-E931CDEA695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AC829-2D2C-4500-B344-A6CA15FB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D8310-EF88-4EF5-8522-51699FDB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08A7-DF81-4CD3-8041-96A7946BE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961F-5A0C-45AF-85E1-CB25FF85B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B7B47-9EE2-48B2-8072-A81E748A1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5C56A5-ED01-4A6C-A264-DD9BEC091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88B30-C359-4B09-99F5-34931882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71A5-A760-4A23-B490-E931CDEA695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98D9B-947A-4D35-90CD-61A24495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66ED8-CEA9-4F1D-88DF-70F1C6059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08A7-DF81-4CD3-8041-96A7946BE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159D3-45ED-4A92-8A5F-B96E63BE6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6192A-92C7-45E9-AC92-29A669F55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91473-9EB7-4A1A-BF53-E2017B372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95082-1D1F-4591-8D36-EE62F8A935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8FBD22-CF77-460A-B74C-09C62F9AEC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1DF6CB-D01C-4B07-86EF-8D96C001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71A5-A760-4A23-B490-E931CDEA695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18A32E-A165-4A66-B5C4-76566E2A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1BB970-6357-4A04-BB0A-451BC0FA8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08A7-DF81-4CD3-8041-96A7946BE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995F-6D14-4E2D-8817-AA5CB7E63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FD344D-EDDB-4BFE-AEFF-CD2956272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71A5-A760-4A23-B490-E931CDEA695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5375B-6004-470C-89AC-DF238E832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FE2DF-2B56-423F-A492-D73ABDC75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08A7-DF81-4CD3-8041-96A7946BE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3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36095F-B666-4372-A0A4-120D88FF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71A5-A760-4A23-B490-E931CDEA695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0C0D5-0C7A-4C55-BD49-A6E73B8E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18729-BE3B-42D0-8FBC-EB6014C7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08A7-DF81-4CD3-8041-96A7946BE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4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3FC5-17A4-46D3-B79F-442AF1D4B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44420-27BF-43B2-9FF6-FD5F19108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78CEC-C970-4A5C-B2BE-FA0231227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215CD-D283-4A82-BC08-33976EC04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71A5-A760-4A23-B490-E931CDEA695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860E7-C73F-4A17-ABB8-06539E32D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AB339-C183-446F-8F60-56E506D6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08A7-DF81-4CD3-8041-96A7946BE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5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7F8F9-48A1-4C42-9E8A-9B84DC7EC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4CBD19-4C5A-4824-81F0-C02424A67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48797-38B3-4767-9A84-CF793F352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CBFEAE-D906-4EAE-839F-794351670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71A5-A760-4A23-B490-E931CDEA695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6BDE3-CE5F-4305-B003-03C6E6061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7A284-3034-4507-A3A1-D44FEE5C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08A7-DF81-4CD3-8041-96A7946BE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8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3F7022-51E6-495A-AA82-F374462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BCAC6-7043-428A-86AE-0CC746DC5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C53E6-4076-4687-98C7-BCA08B8A4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171A5-A760-4A23-B490-E931CDEA695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FE86F-4EDA-44A1-968C-F6E04511E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40871-8652-466E-A42C-E1A9A33E0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008A7-DF81-4CD3-8041-96A7946BE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6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>
            <a:extLst>
              <a:ext uri="{FF2B5EF4-FFF2-40B4-BE49-F238E27FC236}">
                <a16:creationId xmlns:a16="http://schemas.microsoft.com/office/drawing/2014/main" id="{521FEECB-5525-4324-80ED-7F1687FB94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65768" y="1981200"/>
            <a:ext cx="1021503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8686" name="Rectangle 2">
            <a:extLst>
              <a:ext uri="{FF2B5EF4-FFF2-40B4-BE49-F238E27FC236}">
                <a16:creationId xmlns:a16="http://schemas.microsoft.com/office/drawing/2014/main" id="{E532E878-8E98-4C31-BC5A-DB3841F29677}"/>
              </a:ext>
            </a:extLst>
          </p:cNvPr>
          <p:cNvSpPr>
            <a:spLocks noChangeArrowheads="1"/>
          </p:cNvSpPr>
          <p:nvPr userDrawn="1"/>
        </p:nvSpPr>
        <p:spPr bwMode="hidden">
          <a:xfrm>
            <a:off x="0" y="457200"/>
            <a:ext cx="12192000" cy="6858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8687" name="Rectangle 4">
            <a:extLst>
              <a:ext uri="{FF2B5EF4-FFF2-40B4-BE49-F238E27FC236}">
                <a16:creationId xmlns:a16="http://schemas.microsoft.com/office/drawing/2014/main" id="{A45AE768-AEEE-44BC-BC05-410528B97102}"/>
              </a:ext>
            </a:extLst>
          </p:cNvPr>
          <p:cNvSpPr>
            <a:spLocks noChangeArrowheads="1"/>
          </p:cNvSpPr>
          <p:nvPr userDrawn="1"/>
        </p:nvSpPr>
        <p:spPr bwMode="hidden">
          <a:xfrm>
            <a:off x="0" y="6553200"/>
            <a:ext cx="12192000" cy="304800"/>
          </a:xfrm>
          <a:prstGeom prst="rect">
            <a:avLst/>
          </a:prstGeom>
          <a:solidFill>
            <a:srgbClr val="B6A4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8688" name="Rectangle 5">
            <a:extLst>
              <a:ext uri="{FF2B5EF4-FFF2-40B4-BE49-F238E27FC236}">
                <a16:creationId xmlns:a16="http://schemas.microsoft.com/office/drawing/2014/main" id="{1198438B-F458-45BD-8312-E3EE296FB3B6}"/>
              </a:ext>
            </a:extLst>
          </p:cNvPr>
          <p:cNvSpPr>
            <a:spLocks noChangeArrowheads="1"/>
          </p:cNvSpPr>
          <p:nvPr userDrawn="1"/>
        </p:nvSpPr>
        <p:spPr bwMode="hidden">
          <a:xfrm>
            <a:off x="0" y="228600"/>
            <a:ext cx="12192000" cy="304800"/>
          </a:xfrm>
          <a:prstGeom prst="rect">
            <a:avLst/>
          </a:prstGeom>
          <a:solidFill>
            <a:srgbClr val="B6A4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30" name="Rectangle 4">
            <a:extLst>
              <a:ext uri="{FF2B5EF4-FFF2-40B4-BE49-F238E27FC236}">
                <a16:creationId xmlns:a16="http://schemas.microsoft.com/office/drawing/2014/main" id="{FF855021-B25C-4896-8E71-4CC8A4321F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42485" y="96838"/>
            <a:ext cx="9544049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411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ill Sans MT" panose="020B05020201040202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ill Sans MT" panose="020B05020201040202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ill Sans MT" panose="020B05020201040202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ill Sans MT" panose="020B0502020104020203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ill Sans MT" panose="020B0502020104020203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ill Sans MT" panose="020B0502020104020203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ill Sans MT" panose="020B0502020104020203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ill Sans MT" panose="020B0502020104020203" pitchFamily="34" charset="0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¡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Char char="¡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A222BCA8-D387-44FC-BF18-09C8C842A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C27C36A-7074-476B-B5C7-6C7C2B683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955967" cy="6858000"/>
          </a:xfrm>
          <a:custGeom>
            <a:avLst/>
            <a:gdLst>
              <a:gd name="connsiteX0" fmla="*/ 0 w 6955967"/>
              <a:gd name="connsiteY0" fmla="*/ 0 h 6858000"/>
              <a:gd name="connsiteX1" fmla="*/ 6955967 w 6955967"/>
              <a:gd name="connsiteY1" fmla="*/ 0 h 6858000"/>
              <a:gd name="connsiteX2" fmla="*/ 6950928 w 6955967"/>
              <a:gd name="connsiteY2" fmla="*/ 66675 h 6858000"/>
              <a:gd name="connsiteX3" fmla="*/ 6942530 w 6955967"/>
              <a:gd name="connsiteY3" fmla="*/ 122237 h 6858000"/>
              <a:gd name="connsiteX4" fmla="*/ 6932453 w 6955967"/>
              <a:gd name="connsiteY4" fmla="*/ 174625 h 6858000"/>
              <a:gd name="connsiteX5" fmla="*/ 6915657 w 6955967"/>
              <a:gd name="connsiteY5" fmla="*/ 217487 h 6858000"/>
              <a:gd name="connsiteX6" fmla="*/ 6898861 w 6955967"/>
              <a:gd name="connsiteY6" fmla="*/ 260350 h 6858000"/>
              <a:gd name="connsiteX7" fmla="*/ 6878706 w 6955967"/>
              <a:gd name="connsiteY7" fmla="*/ 296862 h 6858000"/>
              <a:gd name="connsiteX8" fmla="*/ 6858551 w 6955967"/>
              <a:gd name="connsiteY8" fmla="*/ 334962 h 6858000"/>
              <a:gd name="connsiteX9" fmla="*/ 6840075 w 6955967"/>
              <a:gd name="connsiteY9" fmla="*/ 369887 h 6858000"/>
              <a:gd name="connsiteX10" fmla="*/ 6821599 w 6955967"/>
              <a:gd name="connsiteY10" fmla="*/ 409575 h 6858000"/>
              <a:gd name="connsiteX11" fmla="*/ 6804804 w 6955967"/>
              <a:gd name="connsiteY11" fmla="*/ 450850 h 6858000"/>
              <a:gd name="connsiteX12" fmla="*/ 6789687 w 6955967"/>
              <a:gd name="connsiteY12" fmla="*/ 496887 h 6858000"/>
              <a:gd name="connsiteX13" fmla="*/ 6777930 w 6955967"/>
              <a:gd name="connsiteY13" fmla="*/ 546100 h 6858000"/>
              <a:gd name="connsiteX14" fmla="*/ 6769531 w 6955967"/>
              <a:gd name="connsiteY14" fmla="*/ 606425 h 6858000"/>
              <a:gd name="connsiteX15" fmla="*/ 6766172 w 6955967"/>
              <a:gd name="connsiteY15" fmla="*/ 673100 h 6858000"/>
              <a:gd name="connsiteX16" fmla="*/ 6769531 w 6955967"/>
              <a:gd name="connsiteY16" fmla="*/ 744537 h 6858000"/>
              <a:gd name="connsiteX17" fmla="*/ 6777930 w 6955967"/>
              <a:gd name="connsiteY17" fmla="*/ 801687 h 6858000"/>
              <a:gd name="connsiteX18" fmla="*/ 6789687 w 6955967"/>
              <a:gd name="connsiteY18" fmla="*/ 854075 h 6858000"/>
              <a:gd name="connsiteX19" fmla="*/ 6804804 w 6955967"/>
              <a:gd name="connsiteY19" fmla="*/ 901700 h 6858000"/>
              <a:gd name="connsiteX20" fmla="*/ 6821599 w 6955967"/>
              <a:gd name="connsiteY20" fmla="*/ 942975 h 6858000"/>
              <a:gd name="connsiteX21" fmla="*/ 6841755 w 6955967"/>
              <a:gd name="connsiteY21" fmla="*/ 981075 h 6858000"/>
              <a:gd name="connsiteX22" fmla="*/ 6861910 w 6955967"/>
              <a:gd name="connsiteY22" fmla="*/ 1017587 h 6858000"/>
              <a:gd name="connsiteX23" fmla="*/ 6882065 w 6955967"/>
              <a:gd name="connsiteY23" fmla="*/ 1055687 h 6858000"/>
              <a:gd name="connsiteX24" fmla="*/ 6900540 w 6955967"/>
              <a:gd name="connsiteY24" fmla="*/ 1095375 h 6858000"/>
              <a:gd name="connsiteX25" fmla="*/ 6919016 w 6955967"/>
              <a:gd name="connsiteY25" fmla="*/ 1136650 h 6858000"/>
              <a:gd name="connsiteX26" fmla="*/ 6934132 w 6955967"/>
              <a:gd name="connsiteY26" fmla="*/ 1182687 h 6858000"/>
              <a:gd name="connsiteX27" fmla="*/ 6944210 w 6955967"/>
              <a:gd name="connsiteY27" fmla="*/ 1235075 h 6858000"/>
              <a:gd name="connsiteX28" fmla="*/ 6954287 w 6955967"/>
              <a:gd name="connsiteY28" fmla="*/ 1295400 h 6858000"/>
              <a:gd name="connsiteX29" fmla="*/ 6955967 w 6955967"/>
              <a:gd name="connsiteY29" fmla="*/ 1363662 h 6858000"/>
              <a:gd name="connsiteX30" fmla="*/ 6954287 w 6955967"/>
              <a:gd name="connsiteY30" fmla="*/ 1431925 h 6858000"/>
              <a:gd name="connsiteX31" fmla="*/ 6944210 w 6955967"/>
              <a:gd name="connsiteY31" fmla="*/ 1492250 h 6858000"/>
              <a:gd name="connsiteX32" fmla="*/ 6934132 w 6955967"/>
              <a:gd name="connsiteY32" fmla="*/ 1544637 h 6858000"/>
              <a:gd name="connsiteX33" fmla="*/ 6919016 w 6955967"/>
              <a:gd name="connsiteY33" fmla="*/ 1589087 h 6858000"/>
              <a:gd name="connsiteX34" fmla="*/ 6900540 w 6955967"/>
              <a:gd name="connsiteY34" fmla="*/ 1631950 h 6858000"/>
              <a:gd name="connsiteX35" fmla="*/ 6882065 w 6955967"/>
              <a:gd name="connsiteY35" fmla="*/ 1671637 h 6858000"/>
              <a:gd name="connsiteX36" fmla="*/ 6861910 w 6955967"/>
              <a:gd name="connsiteY36" fmla="*/ 1708150 h 6858000"/>
              <a:gd name="connsiteX37" fmla="*/ 6841755 w 6955967"/>
              <a:gd name="connsiteY37" fmla="*/ 1743075 h 6858000"/>
              <a:gd name="connsiteX38" fmla="*/ 6821599 w 6955967"/>
              <a:gd name="connsiteY38" fmla="*/ 1782762 h 6858000"/>
              <a:gd name="connsiteX39" fmla="*/ 6804804 w 6955967"/>
              <a:gd name="connsiteY39" fmla="*/ 1824037 h 6858000"/>
              <a:gd name="connsiteX40" fmla="*/ 6789687 w 6955967"/>
              <a:gd name="connsiteY40" fmla="*/ 1870075 h 6858000"/>
              <a:gd name="connsiteX41" fmla="*/ 6777930 w 6955967"/>
              <a:gd name="connsiteY41" fmla="*/ 1922462 h 6858000"/>
              <a:gd name="connsiteX42" fmla="*/ 6769531 w 6955967"/>
              <a:gd name="connsiteY42" fmla="*/ 1982787 h 6858000"/>
              <a:gd name="connsiteX43" fmla="*/ 6766172 w 6955967"/>
              <a:gd name="connsiteY43" fmla="*/ 2051050 h 6858000"/>
              <a:gd name="connsiteX44" fmla="*/ 6769531 w 6955967"/>
              <a:gd name="connsiteY44" fmla="*/ 2119312 h 6858000"/>
              <a:gd name="connsiteX45" fmla="*/ 6777930 w 6955967"/>
              <a:gd name="connsiteY45" fmla="*/ 2179637 h 6858000"/>
              <a:gd name="connsiteX46" fmla="*/ 6789687 w 6955967"/>
              <a:gd name="connsiteY46" fmla="*/ 2232025 h 6858000"/>
              <a:gd name="connsiteX47" fmla="*/ 6804804 w 6955967"/>
              <a:gd name="connsiteY47" fmla="*/ 2278062 h 6858000"/>
              <a:gd name="connsiteX48" fmla="*/ 6821599 w 6955967"/>
              <a:gd name="connsiteY48" fmla="*/ 2319337 h 6858000"/>
              <a:gd name="connsiteX49" fmla="*/ 6841755 w 6955967"/>
              <a:gd name="connsiteY49" fmla="*/ 2359025 h 6858000"/>
              <a:gd name="connsiteX50" fmla="*/ 6861910 w 6955967"/>
              <a:gd name="connsiteY50" fmla="*/ 2395537 h 6858000"/>
              <a:gd name="connsiteX51" fmla="*/ 6882065 w 6955967"/>
              <a:gd name="connsiteY51" fmla="*/ 2433637 h 6858000"/>
              <a:gd name="connsiteX52" fmla="*/ 6900540 w 6955967"/>
              <a:gd name="connsiteY52" fmla="*/ 2471737 h 6858000"/>
              <a:gd name="connsiteX53" fmla="*/ 6919016 w 6955967"/>
              <a:gd name="connsiteY53" fmla="*/ 2513012 h 6858000"/>
              <a:gd name="connsiteX54" fmla="*/ 6934132 w 6955967"/>
              <a:gd name="connsiteY54" fmla="*/ 2560637 h 6858000"/>
              <a:gd name="connsiteX55" fmla="*/ 6944210 w 6955967"/>
              <a:gd name="connsiteY55" fmla="*/ 2613025 h 6858000"/>
              <a:gd name="connsiteX56" fmla="*/ 6954287 w 6955967"/>
              <a:gd name="connsiteY56" fmla="*/ 2671762 h 6858000"/>
              <a:gd name="connsiteX57" fmla="*/ 6955967 w 6955967"/>
              <a:gd name="connsiteY57" fmla="*/ 2741612 h 6858000"/>
              <a:gd name="connsiteX58" fmla="*/ 6954287 w 6955967"/>
              <a:gd name="connsiteY58" fmla="*/ 2809875 h 6858000"/>
              <a:gd name="connsiteX59" fmla="*/ 6944210 w 6955967"/>
              <a:gd name="connsiteY59" fmla="*/ 2868612 h 6858000"/>
              <a:gd name="connsiteX60" fmla="*/ 6934132 w 6955967"/>
              <a:gd name="connsiteY60" fmla="*/ 2922587 h 6858000"/>
              <a:gd name="connsiteX61" fmla="*/ 6919016 w 6955967"/>
              <a:gd name="connsiteY61" fmla="*/ 2967037 h 6858000"/>
              <a:gd name="connsiteX62" fmla="*/ 6900540 w 6955967"/>
              <a:gd name="connsiteY62" fmla="*/ 3009900 h 6858000"/>
              <a:gd name="connsiteX63" fmla="*/ 6882065 w 6955967"/>
              <a:gd name="connsiteY63" fmla="*/ 3046412 h 6858000"/>
              <a:gd name="connsiteX64" fmla="*/ 6861910 w 6955967"/>
              <a:gd name="connsiteY64" fmla="*/ 3084512 h 6858000"/>
              <a:gd name="connsiteX65" fmla="*/ 6841755 w 6955967"/>
              <a:gd name="connsiteY65" fmla="*/ 3121025 h 6858000"/>
              <a:gd name="connsiteX66" fmla="*/ 6821599 w 6955967"/>
              <a:gd name="connsiteY66" fmla="*/ 3160712 h 6858000"/>
              <a:gd name="connsiteX67" fmla="*/ 6804804 w 6955967"/>
              <a:gd name="connsiteY67" fmla="*/ 3201987 h 6858000"/>
              <a:gd name="connsiteX68" fmla="*/ 6789687 w 6955967"/>
              <a:gd name="connsiteY68" fmla="*/ 3248025 h 6858000"/>
              <a:gd name="connsiteX69" fmla="*/ 6777930 w 6955967"/>
              <a:gd name="connsiteY69" fmla="*/ 3300412 h 6858000"/>
              <a:gd name="connsiteX70" fmla="*/ 6769531 w 6955967"/>
              <a:gd name="connsiteY70" fmla="*/ 3360737 h 6858000"/>
              <a:gd name="connsiteX71" fmla="*/ 6766172 w 6955967"/>
              <a:gd name="connsiteY71" fmla="*/ 3427412 h 6858000"/>
              <a:gd name="connsiteX72" fmla="*/ 6769531 w 6955967"/>
              <a:gd name="connsiteY72" fmla="*/ 3497262 h 6858000"/>
              <a:gd name="connsiteX73" fmla="*/ 6777930 w 6955967"/>
              <a:gd name="connsiteY73" fmla="*/ 3557587 h 6858000"/>
              <a:gd name="connsiteX74" fmla="*/ 6789687 w 6955967"/>
              <a:gd name="connsiteY74" fmla="*/ 3609975 h 6858000"/>
              <a:gd name="connsiteX75" fmla="*/ 6804804 w 6955967"/>
              <a:gd name="connsiteY75" fmla="*/ 3656012 h 6858000"/>
              <a:gd name="connsiteX76" fmla="*/ 6821599 w 6955967"/>
              <a:gd name="connsiteY76" fmla="*/ 3697287 h 6858000"/>
              <a:gd name="connsiteX77" fmla="*/ 6841755 w 6955967"/>
              <a:gd name="connsiteY77" fmla="*/ 3736975 h 6858000"/>
              <a:gd name="connsiteX78" fmla="*/ 6882065 w 6955967"/>
              <a:gd name="connsiteY78" fmla="*/ 3811587 h 6858000"/>
              <a:gd name="connsiteX79" fmla="*/ 6900540 w 6955967"/>
              <a:gd name="connsiteY79" fmla="*/ 3848100 h 6858000"/>
              <a:gd name="connsiteX80" fmla="*/ 6919016 w 6955967"/>
              <a:gd name="connsiteY80" fmla="*/ 3890962 h 6858000"/>
              <a:gd name="connsiteX81" fmla="*/ 6934132 w 6955967"/>
              <a:gd name="connsiteY81" fmla="*/ 3935412 h 6858000"/>
              <a:gd name="connsiteX82" fmla="*/ 6944210 w 6955967"/>
              <a:gd name="connsiteY82" fmla="*/ 3987800 h 6858000"/>
              <a:gd name="connsiteX83" fmla="*/ 6954287 w 6955967"/>
              <a:gd name="connsiteY83" fmla="*/ 4048125 h 6858000"/>
              <a:gd name="connsiteX84" fmla="*/ 6955967 w 6955967"/>
              <a:gd name="connsiteY84" fmla="*/ 4116387 h 6858000"/>
              <a:gd name="connsiteX85" fmla="*/ 6954287 w 6955967"/>
              <a:gd name="connsiteY85" fmla="*/ 4186237 h 6858000"/>
              <a:gd name="connsiteX86" fmla="*/ 6944210 w 6955967"/>
              <a:gd name="connsiteY86" fmla="*/ 4244975 h 6858000"/>
              <a:gd name="connsiteX87" fmla="*/ 6934132 w 6955967"/>
              <a:gd name="connsiteY87" fmla="*/ 4297362 h 6858000"/>
              <a:gd name="connsiteX88" fmla="*/ 6919016 w 6955967"/>
              <a:gd name="connsiteY88" fmla="*/ 4343400 h 6858000"/>
              <a:gd name="connsiteX89" fmla="*/ 6900540 w 6955967"/>
              <a:gd name="connsiteY89" fmla="*/ 4386262 h 6858000"/>
              <a:gd name="connsiteX90" fmla="*/ 6882065 w 6955967"/>
              <a:gd name="connsiteY90" fmla="*/ 4424362 h 6858000"/>
              <a:gd name="connsiteX91" fmla="*/ 6841755 w 6955967"/>
              <a:gd name="connsiteY91" fmla="*/ 4498975 h 6858000"/>
              <a:gd name="connsiteX92" fmla="*/ 6821599 w 6955967"/>
              <a:gd name="connsiteY92" fmla="*/ 4537075 h 6858000"/>
              <a:gd name="connsiteX93" fmla="*/ 6804804 w 6955967"/>
              <a:gd name="connsiteY93" fmla="*/ 4579937 h 6858000"/>
              <a:gd name="connsiteX94" fmla="*/ 6789687 w 6955967"/>
              <a:gd name="connsiteY94" fmla="*/ 4625975 h 6858000"/>
              <a:gd name="connsiteX95" fmla="*/ 6777930 w 6955967"/>
              <a:gd name="connsiteY95" fmla="*/ 4678362 h 6858000"/>
              <a:gd name="connsiteX96" fmla="*/ 6769531 w 6955967"/>
              <a:gd name="connsiteY96" fmla="*/ 4738687 h 6858000"/>
              <a:gd name="connsiteX97" fmla="*/ 6766172 w 6955967"/>
              <a:gd name="connsiteY97" fmla="*/ 4806950 h 6858000"/>
              <a:gd name="connsiteX98" fmla="*/ 6769531 w 6955967"/>
              <a:gd name="connsiteY98" fmla="*/ 4875212 h 6858000"/>
              <a:gd name="connsiteX99" fmla="*/ 6777930 w 6955967"/>
              <a:gd name="connsiteY99" fmla="*/ 4935537 h 6858000"/>
              <a:gd name="connsiteX100" fmla="*/ 6789687 w 6955967"/>
              <a:gd name="connsiteY100" fmla="*/ 4987925 h 6858000"/>
              <a:gd name="connsiteX101" fmla="*/ 6804804 w 6955967"/>
              <a:gd name="connsiteY101" fmla="*/ 5033962 h 6858000"/>
              <a:gd name="connsiteX102" fmla="*/ 6821599 w 6955967"/>
              <a:gd name="connsiteY102" fmla="*/ 5075237 h 6858000"/>
              <a:gd name="connsiteX103" fmla="*/ 6841755 w 6955967"/>
              <a:gd name="connsiteY103" fmla="*/ 5114925 h 6858000"/>
              <a:gd name="connsiteX104" fmla="*/ 6861910 w 6955967"/>
              <a:gd name="connsiteY104" fmla="*/ 5149850 h 6858000"/>
              <a:gd name="connsiteX105" fmla="*/ 6882065 w 6955967"/>
              <a:gd name="connsiteY105" fmla="*/ 5186362 h 6858000"/>
              <a:gd name="connsiteX106" fmla="*/ 6900540 w 6955967"/>
              <a:gd name="connsiteY106" fmla="*/ 5226050 h 6858000"/>
              <a:gd name="connsiteX107" fmla="*/ 6919016 w 6955967"/>
              <a:gd name="connsiteY107" fmla="*/ 5268912 h 6858000"/>
              <a:gd name="connsiteX108" fmla="*/ 6934132 w 6955967"/>
              <a:gd name="connsiteY108" fmla="*/ 5313362 h 6858000"/>
              <a:gd name="connsiteX109" fmla="*/ 6944210 w 6955967"/>
              <a:gd name="connsiteY109" fmla="*/ 5365750 h 6858000"/>
              <a:gd name="connsiteX110" fmla="*/ 6954287 w 6955967"/>
              <a:gd name="connsiteY110" fmla="*/ 5426075 h 6858000"/>
              <a:gd name="connsiteX111" fmla="*/ 6955967 w 6955967"/>
              <a:gd name="connsiteY111" fmla="*/ 5494337 h 6858000"/>
              <a:gd name="connsiteX112" fmla="*/ 6954287 w 6955967"/>
              <a:gd name="connsiteY112" fmla="*/ 5562600 h 6858000"/>
              <a:gd name="connsiteX113" fmla="*/ 6944210 w 6955967"/>
              <a:gd name="connsiteY113" fmla="*/ 5622925 h 6858000"/>
              <a:gd name="connsiteX114" fmla="*/ 6934132 w 6955967"/>
              <a:gd name="connsiteY114" fmla="*/ 5675312 h 6858000"/>
              <a:gd name="connsiteX115" fmla="*/ 6919016 w 6955967"/>
              <a:gd name="connsiteY115" fmla="*/ 5721350 h 6858000"/>
              <a:gd name="connsiteX116" fmla="*/ 6900540 w 6955967"/>
              <a:gd name="connsiteY116" fmla="*/ 5762625 h 6858000"/>
              <a:gd name="connsiteX117" fmla="*/ 6882065 w 6955967"/>
              <a:gd name="connsiteY117" fmla="*/ 5802312 h 6858000"/>
              <a:gd name="connsiteX118" fmla="*/ 6861910 w 6955967"/>
              <a:gd name="connsiteY118" fmla="*/ 5840412 h 6858000"/>
              <a:gd name="connsiteX119" fmla="*/ 6841755 w 6955967"/>
              <a:gd name="connsiteY119" fmla="*/ 5876925 h 6858000"/>
              <a:gd name="connsiteX120" fmla="*/ 6821599 w 6955967"/>
              <a:gd name="connsiteY120" fmla="*/ 5915025 h 6858000"/>
              <a:gd name="connsiteX121" fmla="*/ 6804804 w 6955967"/>
              <a:gd name="connsiteY121" fmla="*/ 5956300 h 6858000"/>
              <a:gd name="connsiteX122" fmla="*/ 6789687 w 6955967"/>
              <a:gd name="connsiteY122" fmla="*/ 6003925 h 6858000"/>
              <a:gd name="connsiteX123" fmla="*/ 6777930 w 6955967"/>
              <a:gd name="connsiteY123" fmla="*/ 6056312 h 6858000"/>
              <a:gd name="connsiteX124" fmla="*/ 6769531 w 6955967"/>
              <a:gd name="connsiteY124" fmla="*/ 6113462 h 6858000"/>
              <a:gd name="connsiteX125" fmla="*/ 6766172 w 6955967"/>
              <a:gd name="connsiteY125" fmla="*/ 6183312 h 6858000"/>
              <a:gd name="connsiteX126" fmla="*/ 6769531 w 6955967"/>
              <a:gd name="connsiteY126" fmla="*/ 6251575 h 6858000"/>
              <a:gd name="connsiteX127" fmla="*/ 6777930 w 6955967"/>
              <a:gd name="connsiteY127" fmla="*/ 6311900 h 6858000"/>
              <a:gd name="connsiteX128" fmla="*/ 6789687 w 6955967"/>
              <a:gd name="connsiteY128" fmla="*/ 6361112 h 6858000"/>
              <a:gd name="connsiteX129" fmla="*/ 6804804 w 6955967"/>
              <a:gd name="connsiteY129" fmla="*/ 6407150 h 6858000"/>
              <a:gd name="connsiteX130" fmla="*/ 6821599 w 6955967"/>
              <a:gd name="connsiteY130" fmla="*/ 6448425 h 6858000"/>
              <a:gd name="connsiteX131" fmla="*/ 6840075 w 6955967"/>
              <a:gd name="connsiteY131" fmla="*/ 6488112 h 6858000"/>
              <a:gd name="connsiteX132" fmla="*/ 6858551 w 6955967"/>
              <a:gd name="connsiteY132" fmla="*/ 6523037 h 6858000"/>
              <a:gd name="connsiteX133" fmla="*/ 6878706 w 6955967"/>
              <a:gd name="connsiteY133" fmla="*/ 6561137 h 6858000"/>
              <a:gd name="connsiteX134" fmla="*/ 6898861 w 6955967"/>
              <a:gd name="connsiteY134" fmla="*/ 6597650 h 6858000"/>
              <a:gd name="connsiteX135" fmla="*/ 6915657 w 6955967"/>
              <a:gd name="connsiteY135" fmla="*/ 6640512 h 6858000"/>
              <a:gd name="connsiteX136" fmla="*/ 6932453 w 6955967"/>
              <a:gd name="connsiteY136" fmla="*/ 6683375 h 6858000"/>
              <a:gd name="connsiteX137" fmla="*/ 6942530 w 6955967"/>
              <a:gd name="connsiteY137" fmla="*/ 6735762 h 6858000"/>
              <a:gd name="connsiteX138" fmla="*/ 6950928 w 6955967"/>
              <a:gd name="connsiteY138" fmla="*/ 6791325 h 6858000"/>
              <a:gd name="connsiteX139" fmla="*/ 6955967 w 6955967"/>
              <a:gd name="connsiteY139" fmla="*/ 6858000 h 6858000"/>
              <a:gd name="connsiteX140" fmla="*/ 0 w 6955967"/>
              <a:gd name="connsiteY140" fmla="*/ 6858000 h 6858000"/>
              <a:gd name="connsiteX141" fmla="*/ 0 w 6955967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955967" h="6858000">
                <a:moveTo>
                  <a:pt x="0" y="0"/>
                </a:moveTo>
                <a:lnTo>
                  <a:pt x="6955967" y="0"/>
                </a:lnTo>
                <a:lnTo>
                  <a:pt x="6950928" y="66675"/>
                </a:lnTo>
                <a:lnTo>
                  <a:pt x="6942530" y="122237"/>
                </a:lnTo>
                <a:lnTo>
                  <a:pt x="6932453" y="174625"/>
                </a:lnTo>
                <a:lnTo>
                  <a:pt x="6915657" y="217487"/>
                </a:lnTo>
                <a:lnTo>
                  <a:pt x="6898861" y="260350"/>
                </a:lnTo>
                <a:lnTo>
                  <a:pt x="6878706" y="296862"/>
                </a:lnTo>
                <a:lnTo>
                  <a:pt x="6858551" y="334962"/>
                </a:lnTo>
                <a:lnTo>
                  <a:pt x="6840075" y="369887"/>
                </a:lnTo>
                <a:lnTo>
                  <a:pt x="6821599" y="409575"/>
                </a:lnTo>
                <a:lnTo>
                  <a:pt x="6804804" y="450850"/>
                </a:lnTo>
                <a:lnTo>
                  <a:pt x="6789687" y="496887"/>
                </a:lnTo>
                <a:lnTo>
                  <a:pt x="6777930" y="546100"/>
                </a:lnTo>
                <a:lnTo>
                  <a:pt x="6769531" y="606425"/>
                </a:lnTo>
                <a:lnTo>
                  <a:pt x="6766172" y="673100"/>
                </a:lnTo>
                <a:lnTo>
                  <a:pt x="6769531" y="744537"/>
                </a:lnTo>
                <a:lnTo>
                  <a:pt x="6777930" y="801687"/>
                </a:lnTo>
                <a:lnTo>
                  <a:pt x="6789687" y="854075"/>
                </a:lnTo>
                <a:lnTo>
                  <a:pt x="6804804" y="901700"/>
                </a:lnTo>
                <a:lnTo>
                  <a:pt x="6821599" y="942975"/>
                </a:lnTo>
                <a:lnTo>
                  <a:pt x="6841755" y="981075"/>
                </a:lnTo>
                <a:lnTo>
                  <a:pt x="6861910" y="1017587"/>
                </a:lnTo>
                <a:lnTo>
                  <a:pt x="6882065" y="1055687"/>
                </a:lnTo>
                <a:lnTo>
                  <a:pt x="6900540" y="1095375"/>
                </a:lnTo>
                <a:lnTo>
                  <a:pt x="6919016" y="1136650"/>
                </a:lnTo>
                <a:lnTo>
                  <a:pt x="6934132" y="1182687"/>
                </a:lnTo>
                <a:lnTo>
                  <a:pt x="6944210" y="1235075"/>
                </a:lnTo>
                <a:lnTo>
                  <a:pt x="6954287" y="1295400"/>
                </a:lnTo>
                <a:lnTo>
                  <a:pt x="6955967" y="1363662"/>
                </a:lnTo>
                <a:lnTo>
                  <a:pt x="6954287" y="1431925"/>
                </a:lnTo>
                <a:lnTo>
                  <a:pt x="6944210" y="1492250"/>
                </a:lnTo>
                <a:lnTo>
                  <a:pt x="6934132" y="1544637"/>
                </a:lnTo>
                <a:lnTo>
                  <a:pt x="6919016" y="1589087"/>
                </a:lnTo>
                <a:lnTo>
                  <a:pt x="6900540" y="1631950"/>
                </a:lnTo>
                <a:lnTo>
                  <a:pt x="6882065" y="1671637"/>
                </a:lnTo>
                <a:lnTo>
                  <a:pt x="6861910" y="1708150"/>
                </a:lnTo>
                <a:lnTo>
                  <a:pt x="6841755" y="1743075"/>
                </a:lnTo>
                <a:lnTo>
                  <a:pt x="6821599" y="1782762"/>
                </a:lnTo>
                <a:lnTo>
                  <a:pt x="6804804" y="1824037"/>
                </a:lnTo>
                <a:lnTo>
                  <a:pt x="6789687" y="1870075"/>
                </a:lnTo>
                <a:lnTo>
                  <a:pt x="6777930" y="1922462"/>
                </a:lnTo>
                <a:lnTo>
                  <a:pt x="6769531" y="1982787"/>
                </a:lnTo>
                <a:lnTo>
                  <a:pt x="6766172" y="2051050"/>
                </a:lnTo>
                <a:lnTo>
                  <a:pt x="6769531" y="2119312"/>
                </a:lnTo>
                <a:lnTo>
                  <a:pt x="6777930" y="2179637"/>
                </a:lnTo>
                <a:lnTo>
                  <a:pt x="6789687" y="2232025"/>
                </a:lnTo>
                <a:lnTo>
                  <a:pt x="6804804" y="2278062"/>
                </a:lnTo>
                <a:lnTo>
                  <a:pt x="6821599" y="2319337"/>
                </a:lnTo>
                <a:lnTo>
                  <a:pt x="6841755" y="2359025"/>
                </a:lnTo>
                <a:lnTo>
                  <a:pt x="6861910" y="2395537"/>
                </a:lnTo>
                <a:lnTo>
                  <a:pt x="6882065" y="2433637"/>
                </a:lnTo>
                <a:lnTo>
                  <a:pt x="6900540" y="2471737"/>
                </a:lnTo>
                <a:lnTo>
                  <a:pt x="6919016" y="2513012"/>
                </a:lnTo>
                <a:lnTo>
                  <a:pt x="6934132" y="2560637"/>
                </a:lnTo>
                <a:lnTo>
                  <a:pt x="6944210" y="2613025"/>
                </a:lnTo>
                <a:lnTo>
                  <a:pt x="6954287" y="2671762"/>
                </a:lnTo>
                <a:lnTo>
                  <a:pt x="6955967" y="2741612"/>
                </a:lnTo>
                <a:lnTo>
                  <a:pt x="6954287" y="2809875"/>
                </a:lnTo>
                <a:lnTo>
                  <a:pt x="6944210" y="2868612"/>
                </a:lnTo>
                <a:lnTo>
                  <a:pt x="6934132" y="2922587"/>
                </a:lnTo>
                <a:lnTo>
                  <a:pt x="6919016" y="2967037"/>
                </a:lnTo>
                <a:lnTo>
                  <a:pt x="6900540" y="3009900"/>
                </a:lnTo>
                <a:lnTo>
                  <a:pt x="6882065" y="3046412"/>
                </a:lnTo>
                <a:lnTo>
                  <a:pt x="6861910" y="3084512"/>
                </a:lnTo>
                <a:lnTo>
                  <a:pt x="6841755" y="3121025"/>
                </a:lnTo>
                <a:lnTo>
                  <a:pt x="6821599" y="3160712"/>
                </a:lnTo>
                <a:lnTo>
                  <a:pt x="6804804" y="3201987"/>
                </a:lnTo>
                <a:lnTo>
                  <a:pt x="6789687" y="3248025"/>
                </a:lnTo>
                <a:lnTo>
                  <a:pt x="6777930" y="3300412"/>
                </a:lnTo>
                <a:lnTo>
                  <a:pt x="6769531" y="3360737"/>
                </a:lnTo>
                <a:lnTo>
                  <a:pt x="6766172" y="3427412"/>
                </a:lnTo>
                <a:lnTo>
                  <a:pt x="6769531" y="3497262"/>
                </a:lnTo>
                <a:lnTo>
                  <a:pt x="6777930" y="3557587"/>
                </a:lnTo>
                <a:lnTo>
                  <a:pt x="6789687" y="3609975"/>
                </a:lnTo>
                <a:lnTo>
                  <a:pt x="6804804" y="3656012"/>
                </a:lnTo>
                <a:lnTo>
                  <a:pt x="6821599" y="3697287"/>
                </a:lnTo>
                <a:lnTo>
                  <a:pt x="6841755" y="3736975"/>
                </a:lnTo>
                <a:lnTo>
                  <a:pt x="6882065" y="3811587"/>
                </a:lnTo>
                <a:lnTo>
                  <a:pt x="6900540" y="3848100"/>
                </a:lnTo>
                <a:lnTo>
                  <a:pt x="6919016" y="3890962"/>
                </a:lnTo>
                <a:lnTo>
                  <a:pt x="6934132" y="3935412"/>
                </a:lnTo>
                <a:lnTo>
                  <a:pt x="6944210" y="3987800"/>
                </a:lnTo>
                <a:lnTo>
                  <a:pt x="6954287" y="4048125"/>
                </a:lnTo>
                <a:lnTo>
                  <a:pt x="6955967" y="4116387"/>
                </a:lnTo>
                <a:lnTo>
                  <a:pt x="6954287" y="4186237"/>
                </a:lnTo>
                <a:lnTo>
                  <a:pt x="6944210" y="4244975"/>
                </a:lnTo>
                <a:lnTo>
                  <a:pt x="6934132" y="4297362"/>
                </a:lnTo>
                <a:lnTo>
                  <a:pt x="6919016" y="4343400"/>
                </a:lnTo>
                <a:lnTo>
                  <a:pt x="6900540" y="4386262"/>
                </a:lnTo>
                <a:lnTo>
                  <a:pt x="6882065" y="4424362"/>
                </a:lnTo>
                <a:lnTo>
                  <a:pt x="6841755" y="4498975"/>
                </a:lnTo>
                <a:lnTo>
                  <a:pt x="6821599" y="4537075"/>
                </a:lnTo>
                <a:lnTo>
                  <a:pt x="6804804" y="4579937"/>
                </a:lnTo>
                <a:lnTo>
                  <a:pt x="6789687" y="4625975"/>
                </a:lnTo>
                <a:lnTo>
                  <a:pt x="6777930" y="4678362"/>
                </a:lnTo>
                <a:lnTo>
                  <a:pt x="6769531" y="4738687"/>
                </a:lnTo>
                <a:lnTo>
                  <a:pt x="6766172" y="4806950"/>
                </a:lnTo>
                <a:lnTo>
                  <a:pt x="6769531" y="4875212"/>
                </a:lnTo>
                <a:lnTo>
                  <a:pt x="6777930" y="4935537"/>
                </a:lnTo>
                <a:lnTo>
                  <a:pt x="6789687" y="4987925"/>
                </a:lnTo>
                <a:lnTo>
                  <a:pt x="6804804" y="5033962"/>
                </a:lnTo>
                <a:lnTo>
                  <a:pt x="6821599" y="5075237"/>
                </a:lnTo>
                <a:lnTo>
                  <a:pt x="6841755" y="5114925"/>
                </a:lnTo>
                <a:lnTo>
                  <a:pt x="6861910" y="5149850"/>
                </a:lnTo>
                <a:lnTo>
                  <a:pt x="6882065" y="5186362"/>
                </a:lnTo>
                <a:lnTo>
                  <a:pt x="6900540" y="5226050"/>
                </a:lnTo>
                <a:lnTo>
                  <a:pt x="6919016" y="5268912"/>
                </a:lnTo>
                <a:lnTo>
                  <a:pt x="6934132" y="5313362"/>
                </a:lnTo>
                <a:lnTo>
                  <a:pt x="6944210" y="5365750"/>
                </a:lnTo>
                <a:lnTo>
                  <a:pt x="6954287" y="5426075"/>
                </a:lnTo>
                <a:lnTo>
                  <a:pt x="6955967" y="5494337"/>
                </a:lnTo>
                <a:lnTo>
                  <a:pt x="6954287" y="5562600"/>
                </a:lnTo>
                <a:lnTo>
                  <a:pt x="6944210" y="5622925"/>
                </a:lnTo>
                <a:lnTo>
                  <a:pt x="6934132" y="5675312"/>
                </a:lnTo>
                <a:lnTo>
                  <a:pt x="6919016" y="5721350"/>
                </a:lnTo>
                <a:lnTo>
                  <a:pt x="6900540" y="5762625"/>
                </a:lnTo>
                <a:lnTo>
                  <a:pt x="6882065" y="5802312"/>
                </a:lnTo>
                <a:lnTo>
                  <a:pt x="6861910" y="5840412"/>
                </a:lnTo>
                <a:lnTo>
                  <a:pt x="6841755" y="5876925"/>
                </a:lnTo>
                <a:lnTo>
                  <a:pt x="6821599" y="5915025"/>
                </a:lnTo>
                <a:lnTo>
                  <a:pt x="6804804" y="5956300"/>
                </a:lnTo>
                <a:lnTo>
                  <a:pt x="6789687" y="6003925"/>
                </a:lnTo>
                <a:lnTo>
                  <a:pt x="6777930" y="6056312"/>
                </a:lnTo>
                <a:lnTo>
                  <a:pt x="6769531" y="6113462"/>
                </a:lnTo>
                <a:lnTo>
                  <a:pt x="6766172" y="6183312"/>
                </a:lnTo>
                <a:lnTo>
                  <a:pt x="6769531" y="6251575"/>
                </a:lnTo>
                <a:lnTo>
                  <a:pt x="6777930" y="6311900"/>
                </a:lnTo>
                <a:lnTo>
                  <a:pt x="6789687" y="6361112"/>
                </a:lnTo>
                <a:lnTo>
                  <a:pt x="6804804" y="6407150"/>
                </a:lnTo>
                <a:lnTo>
                  <a:pt x="6821599" y="6448425"/>
                </a:lnTo>
                <a:lnTo>
                  <a:pt x="6840075" y="6488112"/>
                </a:lnTo>
                <a:lnTo>
                  <a:pt x="6858551" y="6523037"/>
                </a:lnTo>
                <a:lnTo>
                  <a:pt x="6878706" y="6561137"/>
                </a:lnTo>
                <a:lnTo>
                  <a:pt x="6898861" y="6597650"/>
                </a:lnTo>
                <a:lnTo>
                  <a:pt x="6915657" y="6640512"/>
                </a:lnTo>
                <a:lnTo>
                  <a:pt x="6932453" y="6683375"/>
                </a:lnTo>
                <a:lnTo>
                  <a:pt x="6942530" y="6735762"/>
                </a:lnTo>
                <a:lnTo>
                  <a:pt x="6950928" y="6791325"/>
                </a:lnTo>
                <a:lnTo>
                  <a:pt x="695596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A71C3DC-E030-4EF6-A946-F51F03D9B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3" y="0"/>
            <a:ext cx="5425826" cy="6858000"/>
          </a:xfrm>
          <a:custGeom>
            <a:avLst/>
            <a:gdLst>
              <a:gd name="connsiteX0" fmla="*/ 189795 w 5425826"/>
              <a:gd name="connsiteY0" fmla="*/ 0 h 6858000"/>
              <a:gd name="connsiteX1" fmla="*/ 189796 w 5425826"/>
              <a:gd name="connsiteY1" fmla="*/ 0 h 6858000"/>
              <a:gd name="connsiteX2" fmla="*/ 334175 w 5425826"/>
              <a:gd name="connsiteY2" fmla="*/ 0 h 6858000"/>
              <a:gd name="connsiteX3" fmla="*/ 4653887 w 5425826"/>
              <a:gd name="connsiteY3" fmla="*/ 0 h 6858000"/>
              <a:gd name="connsiteX4" fmla="*/ 5282519 w 5425826"/>
              <a:gd name="connsiteY4" fmla="*/ 0 h 6858000"/>
              <a:gd name="connsiteX5" fmla="*/ 5425826 w 5425826"/>
              <a:gd name="connsiteY5" fmla="*/ 0 h 6858000"/>
              <a:gd name="connsiteX6" fmla="*/ 5425826 w 5425826"/>
              <a:gd name="connsiteY6" fmla="*/ 6858000 h 6858000"/>
              <a:gd name="connsiteX7" fmla="*/ 5282519 w 5425826"/>
              <a:gd name="connsiteY7" fmla="*/ 6858000 h 6858000"/>
              <a:gd name="connsiteX8" fmla="*/ 4653887 w 5425826"/>
              <a:gd name="connsiteY8" fmla="*/ 6858000 h 6858000"/>
              <a:gd name="connsiteX9" fmla="*/ 334175 w 5425826"/>
              <a:gd name="connsiteY9" fmla="*/ 6858000 h 6858000"/>
              <a:gd name="connsiteX10" fmla="*/ 189796 w 5425826"/>
              <a:gd name="connsiteY10" fmla="*/ 6858000 h 6858000"/>
              <a:gd name="connsiteX11" fmla="*/ 189795 w 5425826"/>
              <a:gd name="connsiteY11" fmla="*/ 6858000 h 6858000"/>
              <a:gd name="connsiteX12" fmla="*/ 184756 w 5425826"/>
              <a:gd name="connsiteY12" fmla="*/ 6791325 h 6858000"/>
              <a:gd name="connsiteX13" fmla="*/ 176358 w 5425826"/>
              <a:gd name="connsiteY13" fmla="*/ 6735762 h 6858000"/>
              <a:gd name="connsiteX14" fmla="*/ 166281 w 5425826"/>
              <a:gd name="connsiteY14" fmla="*/ 6683375 h 6858000"/>
              <a:gd name="connsiteX15" fmla="*/ 149485 w 5425826"/>
              <a:gd name="connsiteY15" fmla="*/ 6640512 h 6858000"/>
              <a:gd name="connsiteX16" fmla="*/ 132689 w 5425826"/>
              <a:gd name="connsiteY16" fmla="*/ 6597650 h 6858000"/>
              <a:gd name="connsiteX17" fmla="*/ 112534 w 5425826"/>
              <a:gd name="connsiteY17" fmla="*/ 6561137 h 6858000"/>
              <a:gd name="connsiteX18" fmla="*/ 92379 w 5425826"/>
              <a:gd name="connsiteY18" fmla="*/ 6523037 h 6858000"/>
              <a:gd name="connsiteX19" fmla="*/ 73903 w 5425826"/>
              <a:gd name="connsiteY19" fmla="*/ 6488112 h 6858000"/>
              <a:gd name="connsiteX20" fmla="*/ 55427 w 5425826"/>
              <a:gd name="connsiteY20" fmla="*/ 6448425 h 6858000"/>
              <a:gd name="connsiteX21" fmla="*/ 38632 w 5425826"/>
              <a:gd name="connsiteY21" fmla="*/ 6407150 h 6858000"/>
              <a:gd name="connsiteX22" fmla="*/ 23515 w 5425826"/>
              <a:gd name="connsiteY22" fmla="*/ 6361112 h 6858000"/>
              <a:gd name="connsiteX23" fmla="*/ 11758 w 5425826"/>
              <a:gd name="connsiteY23" fmla="*/ 6311900 h 6858000"/>
              <a:gd name="connsiteX24" fmla="*/ 3359 w 5425826"/>
              <a:gd name="connsiteY24" fmla="*/ 6251575 h 6858000"/>
              <a:gd name="connsiteX25" fmla="*/ 0 w 5425826"/>
              <a:gd name="connsiteY25" fmla="*/ 6183312 h 6858000"/>
              <a:gd name="connsiteX26" fmla="*/ 3359 w 5425826"/>
              <a:gd name="connsiteY26" fmla="*/ 6113462 h 6858000"/>
              <a:gd name="connsiteX27" fmla="*/ 11758 w 5425826"/>
              <a:gd name="connsiteY27" fmla="*/ 6056312 h 6858000"/>
              <a:gd name="connsiteX28" fmla="*/ 23515 w 5425826"/>
              <a:gd name="connsiteY28" fmla="*/ 6003925 h 6858000"/>
              <a:gd name="connsiteX29" fmla="*/ 38632 w 5425826"/>
              <a:gd name="connsiteY29" fmla="*/ 5956300 h 6858000"/>
              <a:gd name="connsiteX30" fmla="*/ 55427 w 5425826"/>
              <a:gd name="connsiteY30" fmla="*/ 5915025 h 6858000"/>
              <a:gd name="connsiteX31" fmla="*/ 75583 w 5425826"/>
              <a:gd name="connsiteY31" fmla="*/ 5876925 h 6858000"/>
              <a:gd name="connsiteX32" fmla="*/ 95738 w 5425826"/>
              <a:gd name="connsiteY32" fmla="*/ 5840412 h 6858000"/>
              <a:gd name="connsiteX33" fmla="*/ 115893 w 5425826"/>
              <a:gd name="connsiteY33" fmla="*/ 5802312 h 6858000"/>
              <a:gd name="connsiteX34" fmla="*/ 134368 w 5425826"/>
              <a:gd name="connsiteY34" fmla="*/ 5762625 h 6858000"/>
              <a:gd name="connsiteX35" fmla="*/ 152844 w 5425826"/>
              <a:gd name="connsiteY35" fmla="*/ 5721350 h 6858000"/>
              <a:gd name="connsiteX36" fmla="*/ 167960 w 5425826"/>
              <a:gd name="connsiteY36" fmla="*/ 5675312 h 6858000"/>
              <a:gd name="connsiteX37" fmla="*/ 178038 w 5425826"/>
              <a:gd name="connsiteY37" fmla="*/ 5622925 h 6858000"/>
              <a:gd name="connsiteX38" fmla="*/ 188115 w 5425826"/>
              <a:gd name="connsiteY38" fmla="*/ 5562600 h 6858000"/>
              <a:gd name="connsiteX39" fmla="*/ 189795 w 5425826"/>
              <a:gd name="connsiteY39" fmla="*/ 5494337 h 6858000"/>
              <a:gd name="connsiteX40" fmla="*/ 188115 w 5425826"/>
              <a:gd name="connsiteY40" fmla="*/ 5426075 h 6858000"/>
              <a:gd name="connsiteX41" fmla="*/ 178038 w 5425826"/>
              <a:gd name="connsiteY41" fmla="*/ 5365750 h 6858000"/>
              <a:gd name="connsiteX42" fmla="*/ 167960 w 5425826"/>
              <a:gd name="connsiteY42" fmla="*/ 5313362 h 6858000"/>
              <a:gd name="connsiteX43" fmla="*/ 152844 w 5425826"/>
              <a:gd name="connsiteY43" fmla="*/ 5268912 h 6858000"/>
              <a:gd name="connsiteX44" fmla="*/ 134368 w 5425826"/>
              <a:gd name="connsiteY44" fmla="*/ 5226050 h 6858000"/>
              <a:gd name="connsiteX45" fmla="*/ 115893 w 5425826"/>
              <a:gd name="connsiteY45" fmla="*/ 5186362 h 6858000"/>
              <a:gd name="connsiteX46" fmla="*/ 95738 w 5425826"/>
              <a:gd name="connsiteY46" fmla="*/ 5149850 h 6858000"/>
              <a:gd name="connsiteX47" fmla="*/ 75583 w 5425826"/>
              <a:gd name="connsiteY47" fmla="*/ 5114925 h 6858000"/>
              <a:gd name="connsiteX48" fmla="*/ 55427 w 5425826"/>
              <a:gd name="connsiteY48" fmla="*/ 5075237 h 6858000"/>
              <a:gd name="connsiteX49" fmla="*/ 38632 w 5425826"/>
              <a:gd name="connsiteY49" fmla="*/ 5033962 h 6858000"/>
              <a:gd name="connsiteX50" fmla="*/ 23515 w 5425826"/>
              <a:gd name="connsiteY50" fmla="*/ 4987925 h 6858000"/>
              <a:gd name="connsiteX51" fmla="*/ 11758 w 5425826"/>
              <a:gd name="connsiteY51" fmla="*/ 4935537 h 6858000"/>
              <a:gd name="connsiteX52" fmla="*/ 3359 w 5425826"/>
              <a:gd name="connsiteY52" fmla="*/ 4875212 h 6858000"/>
              <a:gd name="connsiteX53" fmla="*/ 0 w 5425826"/>
              <a:gd name="connsiteY53" fmla="*/ 4806950 h 6858000"/>
              <a:gd name="connsiteX54" fmla="*/ 3359 w 5425826"/>
              <a:gd name="connsiteY54" fmla="*/ 4738687 h 6858000"/>
              <a:gd name="connsiteX55" fmla="*/ 11758 w 5425826"/>
              <a:gd name="connsiteY55" fmla="*/ 4678362 h 6858000"/>
              <a:gd name="connsiteX56" fmla="*/ 23515 w 5425826"/>
              <a:gd name="connsiteY56" fmla="*/ 4625975 h 6858000"/>
              <a:gd name="connsiteX57" fmla="*/ 38632 w 5425826"/>
              <a:gd name="connsiteY57" fmla="*/ 4579937 h 6858000"/>
              <a:gd name="connsiteX58" fmla="*/ 55427 w 5425826"/>
              <a:gd name="connsiteY58" fmla="*/ 4537075 h 6858000"/>
              <a:gd name="connsiteX59" fmla="*/ 75583 w 5425826"/>
              <a:gd name="connsiteY59" fmla="*/ 4498975 h 6858000"/>
              <a:gd name="connsiteX60" fmla="*/ 115893 w 5425826"/>
              <a:gd name="connsiteY60" fmla="*/ 4424362 h 6858000"/>
              <a:gd name="connsiteX61" fmla="*/ 134368 w 5425826"/>
              <a:gd name="connsiteY61" fmla="*/ 4386262 h 6858000"/>
              <a:gd name="connsiteX62" fmla="*/ 152844 w 5425826"/>
              <a:gd name="connsiteY62" fmla="*/ 4343400 h 6858000"/>
              <a:gd name="connsiteX63" fmla="*/ 167960 w 5425826"/>
              <a:gd name="connsiteY63" fmla="*/ 4297362 h 6858000"/>
              <a:gd name="connsiteX64" fmla="*/ 178038 w 5425826"/>
              <a:gd name="connsiteY64" fmla="*/ 4244975 h 6858000"/>
              <a:gd name="connsiteX65" fmla="*/ 188115 w 5425826"/>
              <a:gd name="connsiteY65" fmla="*/ 4186237 h 6858000"/>
              <a:gd name="connsiteX66" fmla="*/ 189795 w 5425826"/>
              <a:gd name="connsiteY66" fmla="*/ 4116387 h 6858000"/>
              <a:gd name="connsiteX67" fmla="*/ 188115 w 5425826"/>
              <a:gd name="connsiteY67" fmla="*/ 4048125 h 6858000"/>
              <a:gd name="connsiteX68" fmla="*/ 178038 w 5425826"/>
              <a:gd name="connsiteY68" fmla="*/ 3987800 h 6858000"/>
              <a:gd name="connsiteX69" fmla="*/ 167960 w 5425826"/>
              <a:gd name="connsiteY69" fmla="*/ 3935412 h 6858000"/>
              <a:gd name="connsiteX70" fmla="*/ 152844 w 5425826"/>
              <a:gd name="connsiteY70" fmla="*/ 3890962 h 6858000"/>
              <a:gd name="connsiteX71" fmla="*/ 134368 w 5425826"/>
              <a:gd name="connsiteY71" fmla="*/ 3848100 h 6858000"/>
              <a:gd name="connsiteX72" fmla="*/ 115893 w 5425826"/>
              <a:gd name="connsiteY72" fmla="*/ 3811587 h 6858000"/>
              <a:gd name="connsiteX73" fmla="*/ 75583 w 5425826"/>
              <a:gd name="connsiteY73" fmla="*/ 3736975 h 6858000"/>
              <a:gd name="connsiteX74" fmla="*/ 55427 w 5425826"/>
              <a:gd name="connsiteY74" fmla="*/ 3697287 h 6858000"/>
              <a:gd name="connsiteX75" fmla="*/ 38632 w 5425826"/>
              <a:gd name="connsiteY75" fmla="*/ 3656012 h 6858000"/>
              <a:gd name="connsiteX76" fmla="*/ 23515 w 5425826"/>
              <a:gd name="connsiteY76" fmla="*/ 3609975 h 6858000"/>
              <a:gd name="connsiteX77" fmla="*/ 11758 w 5425826"/>
              <a:gd name="connsiteY77" fmla="*/ 3557587 h 6858000"/>
              <a:gd name="connsiteX78" fmla="*/ 3359 w 5425826"/>
              <a:gd name="connsiteY78" fmla="*/ 3497262 h 6858000"/>
              <a:gd name="connsiteX79" fmla="*/ 0 w 5425826"/>
              <a:gd name="connsiteY79" fmla="*/ 3427412 h 6858000"/>
              <a:gd name="connsiteX80" fmla="*/ 3359 w 5425826"/>
              <a:gd name="connsiteY80" fmla="*/ 3360737 h 6858000"/>
              <a:gd name="connsiteX81" fmla="*/ 11758 w 5425826"/>
              <a:gd name="connsiteY81" fmla="*/ 3300412 h 6858000"/>
              <a:gd name="connsiteX82" fmla="*/ 23515 w 5425826"/>
              <a:gd name="connsiteY82" fmla="*/ 3248025 h 6858000"/>
              <a:gd name="connsiteX83" fmla="*/ 38632 w 5425826"/>
              <a:gd name="connsiteY83" fmla="*/ 3201987 h 6858000"/>
              <a:gd name="connsiteX84" fmla="*/ 55427 w 5425826"/>
              <a:gd name="connsiteY84" fmla="*/ 3160712 h 6858000"/>
              <a:gd name="connsiteX85" fmla="*/ 75583 w 5425826"/>
              <a:gd name="connsiteY85" fmla="*/ 3121025 h 6858000"/>
              <a:gd name="connsiteX86" fmla="*/ 95738 w 5425826"/>
              <a:gd name="connsiteY86" fmla="*/ 3084512 h 6858000"/>
              <a:gd name="connsiteX87" fmla="*/ 115893 w 5425826"/>
              <a:gd name="connsiteY87" fmla="*/ 3046412 h 6858000"/>
              <a:gd name="connsiteX88" fmla="*/ 134368 w 5425826"/>
              <a:gd name="connsiteY88" fmla="*/ 3009900 h 6858000"/>
              <a:gd name="connsiteX89" fmla="*/ 152844 w 5425826"/>
              <a:gd name="connsiteY89" fmla="*/ 2967037 h 6858000"/>
              <a:gd name="connsiteX90" fmla="*/ 167960 w 5425826"/>
              <a:gd name="connsiteY90" fmla="*/ 2922587 h 6858000"/>
              <a:gd name="connsiteX91" fmla="*/ 178038 w 5425826"/>
              <a:gd name="connsiteY91" fmla="*/ 2868612 h 6858000"/>
              <a:gd name="connsiteX92" fmla="*/ 188115 w 5425826"/>
              <a:gd name="connsiteY92" fmla="*/ 2809875 h 6858000"/>
              <a:gd name="connsiteX93" fmla="*/ 189795 w 5425826"/>
              <a:gd name="connsiteY93" fmla="*/ 2741612 h 6858000"/>
              <a:gd name="connsiteX94" fmla="*/ 188115 w 5425826"/>
              <a:gd name="connsiteY94" fmla="*/ 2671762 h 6858000"/>
              <a:gd name="connsiteX95" fmla="*/ 178038 w 5425826"/>
              <a:gd name="connsiteY95" fmla="*/ 2613025 h 6858000"/>
              <a:gd name="connsiteX96" fmla="*/ 167960 w 5425826"/>
              <a:gd name="connsiteY96" fmla="*/ 2560637 h 6858000"/>
              <a:gd name="connsiteX97" fmla="*/ 152844 w 5425826"/>
              <a:gd name="connsiteY97" fmla="*/ 2513012 h 6858000"/>
              <a:gd name="connsiteX98" fmla="*/ 134368 w 5425826"/>
              <a:gd name="connsiteY98" fmla="*/ 2471737 h 6858000"/>
              <a:gd name="connsiteX99" fmla="*/ 115893 w 5425826"/>
              <a:gd name="connsiteY99" fmla="*/ 2433637 h 6858000"/>
              <a:gd name="connsiteX100" fmla="*/ 95738 w 5425826"/>
              <a:gd name="connsiteY100" fmla="*/ 2395537 h 6858000"/>
              <a:gd name="connsiteX101" fmla="*/ 75583 w 5425826"/>
              <a:gd name="connsiteY101" fmla="*/ 2359025 h 6858000"/>
              <a:gd name="connsiteX102" fmla="*/ 55427 w 5425826"/>
              <a:gd name="connsiteY102" fmla="*/ 2319337 h 6858000"/>
              <a:gd name="connsiteX103" fmla="*/ 38632 w 5425826"/>
              <a:gd name="connsiteY103" fmla="*/ 2278062 h 6858000"/>
              <a:gd name="connsiteX104" fmla="*/ 23515 w 5425826"/>
              <a:gd name="connsiteY104" fmla="*/ 2232025 h 6858000"/>
              <a:gd name="connsiteX105" fmla="*/ 11758 w 5425826"/>
              <a:gd name="connsiteY105" fmla="*/ 2179637 h 6858000"/>
              <a:gd name="connsiteX106" fmla="*/ 3359 w 5425826"/>
              <a:gd name="connsiteY106" fmla="*/ 2119312 h 6858000"/>
              <a:gd name="connsiteX107" fmla="*/ 0 w 5425826"/>
              <a:gd name="connsiteY107" fmla="*/ 2051050 h 6858000"/>
              <a:gd name="connsiteX108" fmla="*/ 3359 w 5425826"/>
              <a:gd name="connsiteY108" fmla="*/ 1982787 h 6858000"/>
              <a:gd name="connsiteX109" fmla="*/ 11758 w 5425826"/>
              <a:gd name="connsiteY109" fmla="*/ 1922462 h 6858000"/>
              <a:gd name="connsiteX110" fmla="*/ 23515 w 5425826"/>
              <a:gd name="connsiteY110" fmla="*/ 1870075 h 6858000"/>
              <a:gd name="connsiteX111" fmla="*/ 38632 w 5425826"/>
              <a:gd name="connsiteY111" fmla="*/ 1824037 h 6858000"/>
              <a:gd name="connsiteX112" fmla="*/ 55427 w 5425826"/>
              <a:gd name="connsiteY112" fmla="*/ 1782762 h 6858000"/>
              <a:gd name="connsiteX113" fmla="*/ 75583 w 5425826"/>
              <a:gd name="connsiteY113" fmla="*/ 1743075 h 6858000"/>
              <a:gd name="connsiteX114" fmla="*/ 95738 w 5425826"/>
              <a:gd name="connsiteY114" fmla="*/ 1708150 h 6858000"/>
              <a:gd name="connsiteX115" fmla="*/ 115893 w 5425826"/>
              <a:gd name="connsiteY115" fmla="*/ 1671637 h 6858000"/>
              <a:gd name="connsiteX116" fmla="*/ 134368 w 5425826"/>
              <a:gd name="connsiteY116" fmla="*/ 1631950 h 6858000"/>
              <a:gd name="connsiteX117" fmla="*/ 152844 w 5425826"/>
              <a:gd name="connsiteY117" fmla="*/ 1589087 h 6858000"/>
              <a:gd name="connsiteX118" fmla="*/ 167960 w 5425826"/>
              <a:gd name="connsiteY118" fmla="*/ 1544637 h 6858000"/>
              <a:gd name="connsiteX119" fmla="*/ 178038 w 5425826"/>
              <a:gd name="connsiteY119" fmla="*/ 1492250 h 6858000"/>
              <a:gd name="connsiteX120" fmla="*/ 188115 w 5425826"/>
              <a:gd name="connsiteY120" fmla="*/ 1431925 h 6858000"/>
              <a:gd name="connsiteX121" fmla="*/ 189795 w 5425826"/>
              <a:gd name="connsiteY121" fmla="*/ 1363662 h 6858000"/>
              <a:gd name="connsiteX122" fmla="*/ 188115 w 5425826"/>
              <a:gd name="connsiteY122" fmla="*/ 1295400 h 6858000"/>
              <a:gd name="connsiteX123" fmla="*/ 178038 w 5425826"/>
              <a:gd name="connsiteY123" fmla="*/ 1235075 h 6858000"/>
              <a:gd name="connsiteX124" fmla="*/ 167960 w 5425826"/>
              <a:gd name="connsiteY124" fmla="*/ 1182687 h 6858000"/>
              <a:gd name="connsiteX125" fmla="*/ 152844 w 5425826"/>
              <a:gd name="connsiteY125" fmla="*/ 1136650 h 6858000"/>
              <a:gd name="connsiteX126" fmla="*/ 134368 w 5425826"/>
              <a:gd name="connsiteY126" fmla="*/ 1095375 h 6858000"/>
              <a:gd name="connsiteX127" fmla="*/ 115893 w 5425826"/>
              <a:gd name="connsiteY127" fmla="*/ 1055687 h 6858000"/>
              <a:gd name="connsiteX128" fmla="*/ 95738 w 5425826"/>
              <a:gd name="connsiteY128" fmla="*/ 1017587 h 6858000"/>
              <a:gd name="connsiteX129" fmla="*/ 75583 w 5425826"/>
              <a:gd name="connsiteY129" fmla="*/ 981075 h 6858000"/>
              <a:gd name="connsiteX130" fmla="*/ 55427 w 5425826"/>
              <a:gd name="connsiteY130" fmla="*/ 942975 h 6858000"/>
              <a:gd name="connsiteX131" fmla="*/ 38632 w 5425826"/>
              <a:gd name="connsiteY131" fmla="*/ 901700 h 6858000"/>
              <a:gd name="connsiteX132" fmla="*/ 23515 w 5425826"/>
              <a:gd name="connsiteY132" fmla="*/ 854075 h 6858000"/>
              <a:gd name="connsiteX133" fmla="*/ 11758 w 5425826"/>
              <a:gd name="connsiteY133" fmla="*/ 801687 h 6858000"/>
              <a:gd name="connsiteX134" fmla="*/ 3359 w 5425826"/>
              <a:gd name="connsiteY134" fmla="*/ 744537 h 6858000"/>
              <a:gd name="connsiteX135" fmla="*/ 0 w 5425826"/>
              <a:gd name="connsiteY135" fmla="*/ 673100 h 6858000"/>
              <a:gd name="connsiteX136" fmla="*/ 3359 w 5425826"/>
              <a:gd name="connsiteY136" fmla="*/ 606425 h 6858000"/>
              <a:gd name="connsiteX137" fmla="*/ 11758 w 5425826"/>
              <a:gd name="connsiteY137" fmla="*/ 546100 h 6858000"/>
              <a:gd name="connsiteX138" fmla="*/ 23515 w 5425826"/>
              <a:gd name="connsiteY138" fmla="*/ 496887 h 6858000"/>
              <a:gd name="connsiteX139" fmla="*/ 38632 w 5425826"/>
              <a:gd name="connsiteY139" fmla="*/ 450850 h 6858000"/>
              <a:gd name="connsiteX140" fmla="*/ 55427 w 5425826"/>
              <a:gd name="connsiteY140" fmla="*/ 409575 h 6858000"/>
              <a:gd name="connsiteX141" fmla="*/ 73903 w 5425826"/>
              <a:gd name="connsiteY141" fmla="*/ 369887 h 6858000"/>
              <a:gd name="connsiteX142" fmla="*/ 92379 w 5425826"/>
              <a:gd name="connsiteY142" fmla="*/ 334962 h 6858000"/>
              <a:gd name="connsiteX143" fmla="*/ 112534 w 5425826"/>
              <a:gd name="connsiteY143" fmla="*/ 296862 h 6858000"/>
              <a:gd name="connsiteX144" fmla="*/ 132689 w 5425826"/>
              <a:gd name="connsiteY144" fmla="*/ 260350 h 6858000"/>
              <a:gd name="connsiteX145" fmla="*/ 149485 w 5425826"/>
              <a:gd name="connsiteY145" fmla="*/ 217487 h 6858000"/>
              <a:gd name="connsiteX146" fmla="*/ 166281 w 5425826"/>
              <a:gd name="connsiteY146" fmla="*/ 174625 h 6858000"/>
              <a:gd name="connsiteX147" fmla="*/ 176358 w 5425826"/>
              <a:gd name="connsiteY147" fmla="*/ 122237 h 6858000"/>
              <a:gd name="connsiteX148" fmla="*/ 184756 w 5425826"/>
              <a:gd name="connsiteY148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5425826" h="6858000">
                <a:moveTo>
                  <a:pt x="189795" y="0"/>
                </a:moveTo>
                <a:lnTo>
                  <a:pt x="189796" y="0"/>
                </a:lnTo>
                <a:lnTo>
                  <a:pt x="334175" y="0"/>
                </a:lnTo>
                <a:lnTo>
                  <a:pt x="4653887" y="0"/>
                </a:lnTo>
                <a:lnTo>
                  <a:pt x="5282519" y="0"/>
                </a:lnTo>
                <a:lnTo>
                  <a:pt x="5425826" y="0"/>
                </a:lnTo>
                <a:lnTo>
                  <a:pt x="5425826" y="6858000"/>
                </a:lnTo>
                <a:lnTo>
                  <a:pt x="5282519" y="6858000"/>
                </a:lnTo>
                <a:lnTo>
                  <a:pt x="4653887" y="6858000"/>
                </a:lnTo>
                <a:lnTo>
                  <a:pt x="334175" y="6858000"/>
                </a:lnTo>
                <a:lnTo>
                  <a:pt x="189796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BD9D725B-1ED5-4368-89B7-6DB5C1B3E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100346" cy="6858000"/>
          </a:xfrm>
          <a:custGeom>
            <a:avLst/>
            <a:gdLst>
              <a:gd name="connsiteX0" fmla="*/ 0 w 7100346"/>
              <a:gd name="connsiteY0" fmla="*/ 0 h 6858000"/>
              <a:gd name="connsiteX1" fmla="*/ 6955967 w 7100346"/>
              <a:gd name="connsiteY1" fmla="*/ 0 h 6858000"/>
              <a:gd name="connsiteX2" fmla="*/ 7100346 w 7100346"/>
              <a:gd name="connsiteY2" fmla="*/ 0 h 6858000"/>
              <a:gd name="connsiteX3" fmla="*/ 7095307 w 7100346"/>
              <a:gd name="connsiteY3" fmla="*/ 66675 h 6858000"/>
              <a:gd name="connsiteX4" fmla="*/ 7086909 w 7100346"/>
              <a:gd name="connsiteY4" fmla="*/ 122237 h 6858000"/>
              <a:gd name="connsiteX5" fmla="*/ 7076832 w 7100346"/>
              <a:gd name="connsiteY5" fmla="*/ 174625 h 6858000"/>
              <a:gd name="connsiteX6" fmla="*/ 7060036 w 7100346"/>
              <a:gd name="connsiteY6" fmla="*/ 217487 h 6858000"/>
              <a:gd name="connsiteX7" fmla="*/ 7043240 w 7100346"/>
              <a:gd name="connsiteY7" fmla="*/ 260350 h 6858000"/>
              <a:gd name="connsiteX8" fmla="*/ 7023085 w 7100346"/>
              <a:gd name="connsiteY8" fmla="*/ 296862 h 6858000"/>
              <a:gd name="connsiteX9" fmla="*/ 7002930 w 7100346"/>
              <a:gd name="connsiteY9" fmla="*/ 334962 h 6858000"/>
              <a:gd name="connsiteX10" fmla="*/ 6984454 w 7100346"/>
              <a:gd name="connsiteY10" fmla="*/ 369887 h 6858000"/>
              <a:gd name="connsiteX11" fmla="*/ 6965978 w 7100346"/>
              <a:gd name="connsiteY11" fmla="*/ 409575 h 6858000"/>
              <a:gd name="connsiteX12" fmla="*/ 6949183 w 7100346"/>
              <a:gd name="connsiteY12" fmla="*/ 450850 h 6858000"/>
              <a:gd name="connsiteX13" fmla="*/ 6934066 w 7100346"/>
              <a:gd name="connsiteY13" fmla="*/ 496887 h 6858000"/>
              <a:gd name="connsiteX14" fmla="*/ 6922309 w 7100346"/>
              <a:gd name="connsiteY14" fmla="*/ 546100 h 6858000"/>
              <a:gd name="connsiteX15" fmla="*/ 6913910 w 7100346"/>
              <a:gd name="connsiteY15" fmla="*/ 606425 h 6858000"/>
              <a:gd name="connsiteX16" fmla="*/ 6910551 w 7100346"/>
              <a:gd name="connsiteY16" fmla="*/ 673100 h 6858000"/>
              <a:gd name="connsiteX17" fmla="*/ 6913910 w 7100346"/>
              <a:gd name="connsiteY17" fmla="*/ 744537 h 6858000"/>
              <a:gd name="connsiteX18" fmla="*/ 6922309 w 7100346"/>
              <a:gd name="connsiteY18" fmla="*/ 801687 h 6858000"/>
              <a:gd name="connsiteX19" fmla="*/ 6934066 w 7100346"/>
              <a:gd name="connsiteY19" fmla="*/ 854075 h 6858000"/>
              <a:gd name="connsiteX20" fmla="*/ 6949183 w 7100346"/>
              <a:gd name="connsiteY20" fmla="*/ 901700 h 6858000"/>
              <a:gd name="connsiteX21" fmla="*/ 6965978 w 7100346"/>
              <a:gd name="connsiteY21" fmla="*/ 942975 h 6858000"/>
              <a:gd name="connsiteX22" fmla="*/ 6986134 w 7100346"/>
              <a:gd name="connsiteY22" fmla="*/ 981075 h 6858000"/>
              <a:gd name="connsiteX23" fmla="*/ 7006289 w 7100346"/>
              <a:gd name="connsiteY23" fmla="*/ 1017587 h 6858000"/>
              <a:gd name="connsiteX24" fmla="*/ 7026444 w 7100346"/>
              <a:gd name="connsiteY24" fmla="*/ 1055687 h 6858000"/>
              <a:gd name="connsiteX25" fmla="*/ 7044919 w 7100346"/>
              <a:gd name="connsiteY25" fmla="*/ 1095375 h 6858000"/>
              <a:gd name="connsiteX26" fmla="*/ 7063395 w 7100346"/>
              <a:gd name="connsiteY26" fmla="*/ 1136650 h 6858000"/>
              <a:gd name="connsiteX27" fmla="*/ 7078511 w 7100346"/>
              <a:gd name="connsiteY27" fmla="*/ 1182687 h 6858000"/>
              <a:gd name="connsiteX28" fmla="*/ 7088589 w 7100346"/>
              <a:gd name="connsiteY28" fmla="*/ 1235075 h 6858000"/>
              <a:gd name="connsiteX29" fmla="*/ 7098666 w 7100346"/>
              <a:gd name="connsiteY29" fmla="*/ 1295400 h 6858000"/>
              <a:gd name="connsiteX30" fmla="*/ 7100346 w 7100346"/>
              <a:gd name="connsiteY30" fmla="*/ 1363662 h 6858000"/>
              <a:gd name="connsiteX31" fmla="*/ 7098666 w 7100346"/>
              <a:gd name="connsiteY31" fmla="*/ 1431925 h 6858000"/>
              <a:gd name="connsiteX32" fmla="*/ 7088589 w 7100346"/>
              <a:gd name="connsiteY32" fmla="*/ 1492250 h 6858000"/>
              <a:gd name="connsiteX33" fmla="*/ 7078511 w 7100346"/>
              <a:gd name="connsiteY33" fmla="*/ 1544637 h 6858000"/>
              <a:gd name="connsiteX34" fmla="*/ 7063395 w 7100346"/>
              <a:gd name="connsiteY34" fmla="*/ 1589087 h 6858000"/>
              <a:gd name="connsiteX35" fmla="*/ 7044919 w 7100346"/>
              <a:gd name="connsiteY35" fmla="*/ 1631950 h 6858000"/>
              <a:gd name="connsiteX36" fmla="*/ 7026444 w 7100346"/>
              <a:gd name="connsiteY36" fmla="*/ 1671637 h 6858000"/>
              <a:gd name="connsiteX37" fmla="*/ 7006289 w 7100346"/>
              <a:gd name="connsiteY37" fmla="*/ 1708150 h 6858000"/>
              <a:gd name="connsiteX38" fmla="*/ 6986134 w 7100346"/>
              <a:gd name="connsiteY38" fmla="*/ 1743075 h 6858000"/>
              <a:gd name="connsiteX39" fmla="*/ 6965978 w 7100346"/>
              <a:gd name="connsiteY39" fmla="*/ 1782762 h 6858000"/>
              <a:gd name="connsiteX40" fmla="*/ 6949183 w 7100346"/>
              <a:gd name="connsiteY40" fmla="*/ 1824037 h 6858000"/>
              <a:gd name="connsiteX41" fmla="*/ 6934066 w 7100346"/>
              <a:gd name="connsiteY41" fmla="*/ 1870075 h 6858000"/>
              <a:gd name="connsiteX42" fmla="*/ 6922309 w 7100346"/>
              <a:gd name="connsiteY42" fmla="*/ 1922462 h 6858000"/>
              <a:gd name="connsiteX43" fmla="*/ 6913910 w 7100346"/>
              <a:gd name="connsiteY43" fmla="*/ 1982787 h 6858000"/>
              <a:gd name="connsiteX44" fmla="*/ 6910551 w 7100346"/>
              <a:gd name="connsiteY44" fmla="*/ 2051050 h 6858000"/>
              <a:gd name="connsiteX45" fmla="*/ 6913910 w 7100346"/>
              <a:gd name="connsiteY45" fmla="*/ 2119312 h 6858000"/>
              <a:gd name="connsiteX46" fmla="*/ 6922309 w 7100346"/>
              <a:gd name="connsiteY46" fmla="*/ 2179637 h 6858000"/>
              <a:gd name="connsiteX47" fmla="*/ 6934066 w 7100346"/>
              <a:gd name="connsiteY47" fmla="*/ 2232025 h 6858000"/>
              <a:gd name="connsiteX48" fmla="*/ 6949183 w 7100346"/>
              <a:gd name="connsiteY48" fmla="*/ 2278062 h 6858000"/>
              <a:gd name="connsiteX49" fmla="*/ 6965978 w 7100346"/>
              <a:gd name="connsiteY49" fmla="*/ 2319337 h 6858000"/>
              <a:gd name="connsiteX50" fmla="*/ 6986134 w 7100346"/>
              <a:gd name="connsiteY50" fmla="*/ 2359025 h 6858000"/>
              <a:gd name="connsiteX51" fmla="*/ 7006289 w 7100346"/>
              <a:gd name="connsiteY51" fmla="*/ 2395537 h 6858000"/>
              <a:gd name="connsiteX52" fmla="*/ 7026444 w 7100346"/>
              <a:gd name="connsiteY52" fmla="*/ 2433637 h 6858000"/>
              <a:gd name="connsiteX53" fmla="*/ 7044919 w 7100346"/>
              <a:gd name="connsiteY53" fmla="*/ 2471737 h 6858000"/>
              <a:gd name="connsiteX54" fmla="*/ 7063395 w 7100346"/>
              <a:gd name="connsiteY54" fmla="*/ 2513012 h 6858000"/>
              <a:gd name="connsiteX55" fmla="*/ 7078511 w 7100346"/>
              <a:gd name="connsiteY55" fmla="*/ 2560637 h 6858000"/>
              <a:gd name="connsiteX56" fmla="*/ 7088589 w 7100346"/>
              <a:gd name="connsiteY56" fmla="*/ 2613025 h 6858000"/>
              <a:gd name="connsiteX57" fmla="*/ 7098666 w 7100346"/>
              <a:gd name="connsiteY57" fmla="*/ 2671762 h 6858000"/>
              <a:gd name="connsiteX58" fmla="*/ 7100346 w 7100346"/>
              <a:gd name="connsiteY58" fmla="*/ 2741612 h 6858000"/>
              <a:gd name="connsiteX59" fmla="*/ 7098666 w 7100346"/>
              <a:gd name="connsiteY59" fmla="*/ 2809875 h 6858000"/>
              <a:gd name="connsiteX60" fmla="*/ 7088589 w 7100346"/>
              <a:gd name="connsiteY60" fmla="*/ 2868612 h 6858000"/>
              <a:gd name="connsiteX61" fmla="*/ 7078511 w 7100346"/>
              <a:gd name="connsiteY61" fmla="*/ 2922587 h 6858000"/>
              <a:gd name="connsiteX62" fmla="*/ 7063395 w 7100346"/>
              <a:gd name="connsiteY62" fmla="*/ 2967037 h 6858000"/>
              <a:gd name="connsiteX63" fmla="*/ 7044919 w 7100346"/>
              <a:gd name="connsiteY63" fmla="*/ 3009900 h 6858000"/>
              <a:gd name="connsiteX64" fmla="*/ 7026444 w 7100346"/>
              <a:gd name="connsiteY64" fmla="*/ 3046412 h 6858000"/>
              <a:gd name="connsiteX65" fmla="*/ 7006289 w 7100346"/>
              <a:gd name="connsiteY65" fmla="*/ 3084512 h 6858000"/>
              <a:gd name="connsiteX66" fmla="*/ 6986134 w 7100346"/>
              <a:gd name="connsiteY66" fmla="*/ 3121025 h 6858000"/>
              <a:gd name="connsiteX67" fmla="*/ 6965978 w 7100346"/>
              <a:gd name="connsiteY67" fmla="*/ 3160712 h 6858000"/>
              <a:gd name="connsiteX68" fmla="*/ 6949183 w 7100346"/>
              <a:gd name="connsiteY68" fmla="*/ 3201987 h 6858000"/>
              <a:gd name="connsiteX69" fmla="*/ 6934066 w 7100346"/>
              <a:gd name="connsiteY69" fmla="*/ 3248025 h 6858000"/>
              <a:gd name="connsiteX70" fmla="*/ 6922309 w 7100346"/>
              <a:gd name="connsiteY70" fmla="*/ 3300412 h 6858000"/>
              <a:gd name="connsiteX71" fmla="*/ 6913910 w 7100346"/>
              <a:gd name="connsiteY71" fmla="*/ 3360737 h 6858000"/>
              <a:gd name="connsiteX72" fmla="*/ 6910551 w 7100346"/>
              <a:gd name="connsiteY72" fmla="*/ 3427412 h 6858000"/>
              <a:gd name="connsiteX73" fmla="*/ 6913910 w 7100346"/>
              <a:gd name="connsiteY73" fmla="*/ 3497262 h 6858000"/>
              <a:gd name="connsiteX74" fmla="*/ 6922309 w 7100346"/>
              <a:gd name="connsiteY74" fmla="*/ 3557587 h 6858000"/>
              <a:gd name="connsiteX75" fmla="*/ 6934066 w 7100346"/>
              <a:gd name="connsiteY75" fmla="*/ 3609975 h 6858000"/>
              <a:gd name="connsiteX76" fmla="*/ 6949183 w 7100346"/>
              <a:gd name="connsiteY76" fmla="*/ 3656012 h 6858000"/>
              <a:gd name="connsiteX77" fmla="*/ 6965978 w 7100346"/>
              <a:gd name="connsiteY77" fmla="*/ 3697287 h 6858000"/>
              <a:gd name="connsiteX78" fmla="*/ 6986134 w 7100346"/>
              <a:gd name="connsiteY78" fmla="*/ 3736975 h 6858000"/>
              <a:gd name="connsiteX79" fmla="*/ 7026444 w 7100346"/>
              <a:gd name="connsiteY79" fmla="*/ 3811587 h 6858000"/>
              <a:gd name="connsiteX80" fmla="*/ 7044919 w 7100346"/>
              <a:gd name="connsiteY80" fmla="*/ 3848100 h 6858000"/>
              <a:gd name="connsiteX81" fmla="*/ 7063395 w 7100346"/>
              <a:gd name="connsiteY81" fmla="*/ 3890962 h 6858000"/>
              <a:gd name="connsiteX82" fmla="*/ 7078511 w 7100346"/>
              <a:gd name="connsiteY82" fmla="*/ 3935412 h 6858000"/>
              <a:gd name="connsiteX83" fmla="*/ 7088589 w 7100346"/>
              <a:gd name="connsiteY83" fmla="*/ 3987800 h 6858000"/>
              <a:gd name="connsiteX84" fmla="*/ 7098666 w 7100346"/>
              <a:gd name="connsiteY84" fmla="*/ 4048125 h 6858000"/>
              <a:gd name="connsiteX85" fmla="*/ 7100346 w 7100346"/>
              <a:gd name="connsiteY85" fmla="*/ 4116387 h 6858000"/>
              <a:gd name="connsiteX86" fmla="*/ 7098666 w 7100346"/>
              <a:gd name="connsiteY86" fmla="*/ 4186237 h 6858000"/>
              <a:gd name="connsiteX87" fmla="*/ 7088589 w 7100346"/>
              <a:gd name="connsiteY87" fmla="*/ 4244975 h 6858000"/>
              <a:gd name="connsiteX88" fmla="*/ 7078511 w 7100346"/>
              <a:gd name="connsiteY88" fmla="*/ 4297362 h 6858000"/>
              <a:gd name="connsiteX89" fmla="*/ 7063395 w 7100346"/>
              <a:gd name="connsiteY89" fmla="*/ 4343400 h 6858000"/>
              <a:gd name="connsiteX90" fmla="*/ 7044919 w 7100346"/>
              <a:gd name="connsiteY90" fmla="*/ 4386262 h 6858000"/>
              <a:gd name="connsiteX91" fmla="*/ 7026444 w 7100346"/>
              <a:gd name="connsiteY91" fmla="*/ 4424362 h 6858000"/>
              <a:gd name="connsiteX92" fmla="*/ 6986134 w 7100346"/>
              <a:gd name="connsiteY92" fmla="*/ 4498975 h 6858000"/>
              <a:gd name="connsiteX93" fmla="*/ 6965978 w 7100346"/>
              <a:gd name="connsiteY93" fmla="*/ 4537075 h 6858000"/>
              <a:gd name="connsiteX94" fmla="*/ 6949183 w 7100346"/>
              <a:gd name="connsiteY94" fmla="*/ 4579937 h 6858000"/>
              <a:gd name="connsiteX95" fmla="*/ 6934066 w 7100346"/>
              <a:gd name="connsiteY95" fmla="*/ 4625975 h 6858000"/>
              <a:gd name="connsiteX96" fmla="*/ 6922309 w 7100346"/>
              <a:gd name="connsiteY96" fmla="*/ 4678362 h 6858000"/>
              <a:gd name="connsiteX97" fmla="*/ 6913910 w 7100346"/>
              <a:gd name="connsiteY97" fmla="*/ 4738687 h 6858000"/>
              <a:gd name="connsiteX98" fmla="*/ 6910551 w 7100346"/>
              <a:gd name="connsiteY98" fmla="*/ 4806950 h 6858000"/>
              <a:gd name="connsiteX99" fmla="*/ 6913910 w 7100346"/>
              <a:gd name="connsiteY99" fmla="*/ 4875212 h 6858000"/>
              <a:gd name="connsiteX100" fmla="*/ 6922309 w 7100346"/>
              <a:gd name="connsiteY100" fmla="*/ 4935537 h 6858000"/>
              <a:gd name="connsiteX101" fmla="*/ 6934066 w 7100346"/>
              <a:gd name="connsiteY101" fmla="*/ 4987925 h 6858000"/>
              <a:gd name="connsiteX102" fmla="*/ 6949183 w 7100346"/>
              <a:gd name="connsiteY102" fmla="*/ 5033962 h 6858000"/>
              <a:gd name="connsiteX103" fmla="*/ 6965978 w 7100346"/>
              <a:gd name="connsiteY103" fmla="*/ 5075237 h 6858000"/>
              <a:gd name="connsiteX104" fmla="*/ 6986134 w 7100346"/>
              <a:gd name="connsiteY104" fmla="*/ 5114925 h 6858000"/>
              <a:gd name="connsiteX105" fmla="*/ 7006289 w 7100346"/>
              <a:gd name="connsiteY105" fmla="*/ 5149850 h 6858000"/>
              <a:gd name="connsiteX106" fmla="*/ 7026444 w 7100346"/>
              <a:gd name="connsiteY106" fmla="*/ 5186362 h 6858000"/>
              <a:gd name="connsiteX107" fmla="*/ 7044919 w 7100346"/>
              <a:gd name="connsiteY107" fmla="*/ 5226050 h 6858000"/>
              <a:gd name="connsiteX108" fmla="*/ 7063395 w 7100346"/>
              <a:gd name="connsiteY108" fmla="*/ 5268912 h 6858000"/>
              <a:gd name="connsiteX109" fmla="*/ 7078511 w 7100346"/>
              <a:gd name="connsiteY109" fmla="*/ 5313362 h 6858000"/>
              <a:gd name="connsiteX110" fmla="*/ 7088589 w 7100346"/>
              <a:gd name="connsiteY110" fmla="*/ 5365750 h 6858000"/>
              <a:gd name="connsiteX111" fmla="*/ 7098666 w 7100346"/>
              <a:gd name="connsiteY111" fmla="*/ 5426075 h 6858000"/>
              <a:gd name="connsiteX112" fmla="*/ 7100346 w 7100346"/>
              <a:gd name="connsiteY112" fmla="*/ 5494337 h 6858000"/>
              <a:gd name="connsiteX113" fmla="*/ 7098666 w 7100346"/>
              <a:gd name="connsiteY113" fmla="*/ 5562600 h 6858000"/>
              <a:gd name="connsiteX114" fmla="*/ 7088589 w 7100346"/>
              <a:gd name="connsiteY114" fmla="*/ 5622925 h 6858000"/>
              <a:gd name="connsiteX115" fmla="*/ 7078511 w 7100346"/>
              <a:gd name="connsiteY115" fmla="*/ 5675312 h 6858000"/>
              <a:gd name="connsiteX116" fmla="*/ 7063395 w 7100346"/>
              <a:gd name="connsiteY116" fmla="*/ 5721350 h 6858000"/>
              <a:gd name="connsiteX117" fmla="*/ 7044919 w 7100346"/>
              <a:gd name="connsiteY117" fmla="*/ 5762625 h 6858000"/>
              <a:gd name="connsiteX118" fmla="*/ 7026444 w 7100346"/>
              <a:gd name="connsiteY118" fmla="*/ 5802312 h 6858000"/>
              <a:gd name="connsiteX119" fmla="*/ 7006289 w 7100346"/>
              <a:gd name="connsiteY119" fmla="*/ 5840412 h 6858000"/>
              <a:gd name="connsiteX120" fmla="*/ 6986134 w 7100346"/>
              <a:gd name="connsiteY120" fmla="*/ 5876925 h 6858000"/>
              <a:gd name="connsiteX121" fmla="*/ 6965978 w 7100346"/>
              <a:gd name="connsiteY121" fmla="*/ 5915025 h 6858000"/>
              <a:gd name="connsiteX122" fmla="*/ 6949183 w 7100346"/>
              <a:gd name="connsiteY122" fmla="*/ 5956300 h 6858000"/>
              <a:gd name="connsiteX123" fmla="*/ 6934066 w 7100346"/>
              <a:gd name="connsiteY123" fmla="*/ 6003925 h 6858000"/>
              <a:gd name="connsiteX124" fmla="*/ 6922309 w 7100346"/>
              <a:gd name="connsiteY124" fmla="*/ 6056312 h 6858000"/>
              <a:gd name="connsiteX125" fmla="*/ 6913910 w 7100346"/>
              <a:gd name="connsiteY125" fmla="*/ 6113462 h 6858000"/>
              <a:gd name="connsiteX126" fmla="*/ 6910551 w 7100346"/>
              <a:gd name="connsiteY126" fmla="*/ 6183312 h 6858000"/>
              <a:gd name="connsiteX127" fmla="*/ 6913910 w 7100346"/>
              <a:gd name="connsiteY127" fmla="*/ 6251575 h 6858000"/>
              <a:gd name="connsiteX128" fmla="*/ 6922309 w 7100346"/>
              <a:gd name="connsiteY128" fmla="*/ 6311900 h 6858000"/>
              <a:gd name="connsiteX129" fmla="*/ 6934066 w 7100346"/>
              <a:gd name="connsiteY129" fmla="*/ 6361112 h 6858000"/>
              <a:gd name="connsiteX130" fmla="*/ 6949183 w 7100346"/>
              <a:gd name="connsiteY130" fmla="*/ 6407150 h 6858000"/>
              <a:gd name="connsiteX131" fmla="*/ 6965978 w 7100346"/>
              <a:gd name="connsiteY131" fmla="*/ 6448425 h 6858000"/>
              <a:gd name="connsiteX132" fmla="*/ 6984454 w 7100346"/>
              <a:gd name="connsiteY132" fmla="*/ 6488112 h 6858000"/>
              <a:gd name="connsiteX133" fmla="*/ 7002930 w 7100346"/>
              <a:gd name="connsiteY133" fmla="*/ 6523037 h 6858000"/>
              <a:gd name="connsiteX134" fmla="*/ 7023085 w 7100346"/>
              <a:gd name="connsiteY134" fmla="*/ 6561137 h 6858000"/>
              <a:gd name="connsiteX135" fmla="*/ 7043240 w 7100346"/>
              <a:gd name="connsiteY135" fmla="*/ 6597650 h 6858000"/>
              <a:gd name="connsiteX136" fmla="*/ 7060036 w 7100346"/>
              <a:gd name="connsiteY136" fmla="*/ 6640512 h 6858000"/>
              <a:gd name="connsiteX137" fmla="*/ 7076832 w 7100346"/>
              <a:gd name="connsiteY137" fmla="*/ 6683375 h 6858000"/>
              <a:gd name="connsiteX138" fmla="*/ 7086909 w 7100346"/>
              <a:gd name="connsiteY138" fmla="*/ 6735762 h 6858000"/>
              <a:gd name="connsiteX139" fmla="*/ 7095307 w 7100346"/>
              <a:gd name="connsiteY139" fmla="*/ 6791325 h 6858000"/>
              <a:gd name="connsiteX140" fmla="*/ 7100346 w 7100346"/>
              <a:gd name="connsiteY140" fmla="*/ 6858000 h 6858000"/>
              <a:gd name="connsiteX141" fmla="*/ 6955967 w 7100346"/>
              <a:gd name="connsiteY141" fmla="*/ 6858000 h 6858000"/>
              <a:gd name="connsiteX142" fmla="*/ 0 w 7100346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7100346" h="6858000">
                <a:moveTo>
                  <a:pt x="0" y="0"/>
                </a:moveTo>
                <a:lnTo>
                  <a:pt x="6955967" y="0"/>
                </a:lnTo>
                <a:lnTo>
                  <a:pt x="7100346" y="0"/>
                </a:lnTo>
                <a:lnTo>
                  <a:pt x="7095307" y="66675"/>
                </a:lnTo>
                <a:lnTo>
                  <a:pt x="7086909" y="122237"/>
                </a:lnTo>
                <a:lnTo>
                  <a:pt x="7076832" y="174625"/>
                </a:lnTo>
                <a:lnTo>
                  <a:pt x="7060036" y="217487"/>
                </a:lnTo>
                <a:lnTo>
                  <a:pt x="7043240" y="260350"/>
                </a:lnTo>
                <a:lnTo>
                  <a:pt x="7023085" y="296862"/>
                </a:lnTo>
                <a:lnTo>
                  <a:pt x="7002930" y="334962"/>
                </a:lnTo>
                <a:lnTo>
                  <a:pt x="6984454" y="369887"/>
                </a:lnTo>
                <a:lnTo>
                  <a:pt x="6965978" y="409575"/>
                </a:lnTo>
                <a:lnTo>
                  <a:pt x="6949183" y="450850"/>
                </a:lnTo>
                <a:lnTo>
                  <a:pt x="6934066" y="496887"/>
                </a:lnTo>
                <a:lnTo>
                  <a:pt x="6922309" y="546100"/>
                </a:lnTo>
                <a:lnTo>
                  <a:pt x="6913910" y="606425"/>
                </a:lnTo>
                <a:lnTo>
                  <a:pt x="6910551" y="673100"/>
                </a:lnTo>
                <a:lnTo>
                  <a:pt x="6913910" y="744537"/>
                </a:lnTo>
                <a:lnTo>
                  <a:pt x="6922309" y="801687"/>
                </a:lnTo>
                <a:lnTo>
                  <a:pt x="6934066" y="854075"/>
                </a:lnTo>
                <a:lnTo>
                  <a:pt x="6949183" y="901700"/>
                </a:lnTo>
                <a:lnTo>
                  <a:pt x="6965978" y="942975"/>
                </a:lnTo>
                <a:lnTo>
                  <a:pt x="6986134" y="981075"/>
                </a:lnTo>
                <a:lnTo>
                  <a:pt x="7006289" y="1017587"/>
                </a:lnTo>
                <a:lnTo>
                  <a:pt x="7026444" y="1055687"/>
                </a:lnTo>
                <a:lnTo>
                  <a:pt x="7044919" y="1095375"/>
                </a:lnTo>
                <a:lnTo>
                  <a:pt x="7063395" y="1136650"/>
                </a:lnTo>
                <a:lnTo>
                  <a:pt x="7078511" y="1182687"/>
                </a:lnTo>
                <a:lnTo>
                  <a:pt x="7088589" y="1235075"/>
                </a:lnTo>
                <a:lnTo>
                  <a:pt x="7098666" y="1295400"/>
                </a:lnTo>
                <a:lnTo>
                  <a:pt x="7100346" y="1363662"/>
                </a:lnTo>
                <a:lnTo>
                  <a:pt x="7098666" y="1431925"/>
                </a:lnTo>
                <a:lnTo>
                  <a:pt x="7088589" y="1492250"/>
                </a:lnTo>
                <a:lnTo>
                  <a:pt x="7078511" y="1544637"/>
                </a:lnTo>
                <a:lnTo>
                  <a:pt x="7063395" y="1589087"/>
                </a:lnTo>
                <a:lnTo>
                  <a:pt x="7044919" y="1631950"/>
                </a:lnTo>
                <a:lnTo>
                  <a:pt x="7026444" y="1671637"/>
                </a:lnTo>
                <a:lnTo>
                  <a:pt x="7006289" y="1708150"/>
                </a:lnTo>
                <a:lnTo>
                  <a:pt x="6986134" y="1743075"/>
                </a:lnTo>
                <a:lnTo>
                  <a:pt x="6965978" y="1782762"/>
                </a:lnTo>
                <a:lnTo>
                  <a:pt x="6949183" y="1824037"/>
                </a:lnTo>
                <a:lnTo>
                  <a:pt x="6934066" y="1870075"/>
                </a:lnTo>
                <a:lnTo>
                  <a:pt x="6922309" y="1922462"/>
                </a:lnTo>
                <a:lnTo>
                  <a:pt x="6913910" y="1982787"/>
                </a:lnTo>
                <a:lnTo>
                  <a:pt x="6910551" y="2051050"/>
                </a:lnTo>
                <a:lnTo>
                  <a:pt x="6913910" y="2119312"/>
                </a:lnTo>
                <a:lnTo>
                  <a:pt x="6922309" y="2179637"/>
                </a:lnTo>
                <a:lnTo>
                  <a:pt x="6934066" y="2232025"/>
                </a:lnTo>
                <a:lnTo>
                  <a:pt x="6949183" y="2278062"/>
                </a:lnTo>
                <a:lnTo>
                  <a:pt x="6965978" y="2319337"/>
                </a:lnTo>
                <a:lnTo>
                  <a:pt x="6986134" y="2359025"/>
                </a:lnTo>
                <a:lnTo>
                  <a:pt x="7006289" y="2395537"/>
                </a:lnTo>
                <a:lnTo>
                  <a:pt x="7026444" y="2433637"/>
                </a:lnTo>
                <a:lnTo>
                  <a:pt x="7044919" y="2471737"/>
                </a:lnTo>
                <a:lnTo>
                  <a:pt x="7063395" y="2513012"/>
                </a:lnTo>
                <a:lnTo>
                  <a:pt x="7078511" y="2560637"/>
                </a:lnTo>
                <a:lnTo>
                  <a:pt x="7088589" y="2613025"/>
                </a:lnTo>
                <a:lnTo>
                  <a:pt x="7098666" y="2671762"/>
                </a:lnTo>
                <a:lnTo>
                  <a:pt x="7100346" y="2741612"/>
                </a:lnTo>
                <a:lnTo>
                  <a:pt x="7098666" y="2809875"/>
                </a:lnTo>
                <a:lnTo>
                  <a:pt x="7088589" y="2868612"/>
                </a:lnTo>
                <a:lnTo>
                  <a:pt x="7078511" y="2922587"/>
                </a:lnTo>
                <a:lnTo>
                  <a:pt x="7063395" y="2967037"/>
                </a:lnTo>
                <a:lnTo>
                  <a:pt x="7044919" y="3009900"/>
                </a:lnTo>
                <a:lnTo>
                  <a:pt x="7026444" y="3046412"/>
                </a:lnTo>
                <a:lnTo>
                  <a:pt x="7006289" y="3084512"/>
                </a:lnTo>
                <a:lnTo>
                  <a:pt x="6986134" y="3121025"/>
                </a:lnTo>
                <a:lnTo>
                  <a:pt x="6965978" y="3160712"/>
                </a:lnTo>
                <a:lnTo>
                  <a:pt x="6949183" y="3201987"/>
                </a:lnTo>
                <a:lnTo>
                  <a:pt x="6934066" y="3248025"/>
                </a:lnTo>
                <a:lnTo>
                  <a:pt x="6922309" y="3300412"/>
                </a:lnTo>
                <a:lnTo>
                  <a:pt x="6913910" y="3360737"/>
                </a:lnTo>
                <a:lnTo>
                  <a:pt x="6910551" y="3427412"/>
                </a:lnTo>
                <a:lnTo>
                  <a:pt x="6913910" y="3497262"/>
                </a:lnTo>
                <a:lnTo>
                  <a:pt x="6922309" y="3557587"/>
                </a:lnTo>
                <a:lnTo>
                  <a:pt x="6934066" y="3609975"/>
                </a:lnTo>
                <a:lnTo>
                  <a:pt x="6949183" y="3656012"/>
                </a:lnTo>
                <a:lnTo>
                  <a:pt x="6965978" y="3697287"/>
                </a:lnTo>
                <a:lnTo>
                  <a:pt x="6986134" y="3736975"/>
                </a:lnTo>
                <a:lnTo>
                  <a:pt x="7026444" y="3811587"/>
                </a:lnTo>
                <a:lnTo>
                  <a:pt x="7044919" y="3848100"/>
                </a:lnTo>
                <a:lnTo>
                  <a:pt x="7063395" y="3890962"/>
                </a:lnTo>
                <a:lnTo>
                  <a:pt x="7078511" y="3935412"/>
                </a:lnTo>
                <a:lnTo>
                  <a:pt x="7088589" y="3987800"/>
                </a:lnTo>
                <a:lnTo>
                  <a:pt x="7098666" y="4048125"/>
                </a:lnTo>
                <a:lnTo>
                  <a:pt x="7100346" y="4116387"/>
                </a:lnTo>
                <a:lnTo>
                  <a:pt x="7098666" y="4186237"/>
                </a:lnTo>
                <a:lnTo>
                  <a:pt x="7088589" y="4244975"/>
                </a:lnTo>
                <a:lnTo>
                  <a:pt x="7078511" y="4297362"/>
                </a:lnTo>
                <a:lnTo>
                  <a:pt x="7063395" y="4343400"/>
                </a:lnTo>
                <a:lnTo>
                  <a:pt x="7044919" y="4386262"/>
                </a:lnTo>
                <a:lnTo>
                  <a:pt x="7026444" y="4424362"/>
                </a:lnTo>
                <a:lnTo>
                  <a:pt x="6986134" y="4498975"/>
                </a:lnTo>
                <a:lnTo>
                  <a:pt x="6965978" y="4537075"/>
                </a:lnTo>
                <a:lnTo>
                  <a:pt x="6949183" y="4579937"/>
                </a:lnTo>
                <a:lnTo>
                  <a:pt x="6934066" y="4625975"/>
                </a:lnTo>
                <a:lnTo>
                  <a:pt x="6922309" y="4678362"/>
                </a:lnTo>
                <a:lnTo>
                  <a:pt x="6913910" y="4738687"/>
                </a:lnTo>
                <a:lnTo>
                  <a:pt x="6910551" y="4806950"/>
                </a:lnTo>
                <a:lnTo>
                  <a:pt x="6913910" y="4875212"/>
                </a:lnTo>
                <a:lnTo>
                  <a:pt x="6922309" y="4935537"/>
                </a:lnTo>
                <a:lnTo>
                  <a:pt x="6934066" y="4987925"/>
                </a:lnTo>
                <a:lnTo>
                  <a:pt x="6949183" y="5033962"/>
                </a:lnTo>
                <a:lnTo>
                  <a:pt x="6965978" y="5075237"/>
                </a:lnTo>
                <a:lnTo>
                  <a:pt x="6986134" y="5114925"/>
                </a:lnTo>
                <a:lnTo>
                  <a:pt x="7006289" y="5149850"/>
                </a:lnTo>
                <a:lnTo>
                  <a:pt x="7026444" y="5186362"/>
                </a:lnTo>
                <a:lnTo>
                  <a:pt x="7044919" y="5226050"/>
                </a:lnTo>
                <a:lnTo>
                  <a:pt x="7063395" y="5268912"/>
                </a:lnTo>
                <a:lnTo>
                  <a:pt x="7078511" y="5313362"/>
                </a:lnTo>
                <a:lnTo>
                  <a:pt x="7088589" y="5365750"/>
                </a:lnTo>
                <a:lnTo>
                  <a:pt x="7098666" y="5426075"/>
                </a:lnTo>
                <a:lnTo>
                  <a:pt x="7100346" y="5494337"/>
                </a:lnTo>
                <a:lnTo>
                  <a:pt x="7098666" y="5562600"/>
                </a:lnTo>
                <a:lnTo>
                  <a:pt x="7088589" y="5622925"/>
                </a:lnTo>
                <a:lnTo>
                  <a:pt x="7078511" y="5675312"/>
                </a:lnTo>
                <a:lnTo>
                  <a:pt x="7063395" y="5721350"/>
                </a:lnTo>
                <a:lnTo>
                  <a:pt x="7044919" y="5762625"/>
                </a:lnTo>
                <a:lnTo>
                  <a:pt x="7026444" y="5802312"/>
                </a:lnTo>
                <a:lnTo>
                  <a:pt x="7006289" y="5840412"/>
                </a:lnTo>
                <a:lnTo>
                  <a:pt x="6986134" y="5876925"/>
                </a:lnTo>
                <a:lnTo>
                  <a:pt x="6965978" y="5915025"/>
                </a:lnTo>
                <a:lnTo>
                  <a:pt x="6949183" y="5956300"/>
                </a:lnTo>
                <a:lnTo>
                  <a:pt x="6934066" y="6003925"/>
                </a:lnTo>
                <a:lnTo>
                  <a:pt x="6922309" y="6056312"/>
                </a:lnTo>
                <a:lnTo>
                  <a:pt x="6913910" y="6113462"/>
                </a:lnTo>
                <a:lnTo>
                  <a:pt x="6910551" y="6183312"/>
                </a:lnTo>
                <a:lnTo>
                  <a:pt x="6913910" y="6251575"/>
                </a:lnTo>
                <a:lnTo>
                  <a:pt x="6922309" y="6311900"/>
                </a:lnTo>
                <a:lnTo>
                  <a:pt x="6934066" y="6361112"/>
                </a:lnTo>
                <a:lnTo>
                  <a:pt x="6949183" y="6407150"/>
                </a:lnTo>
                <a:lnTo>
                  <a:pt x="6965978" y="6448425"/>
                </a:lnTo>
                <a:lnTo>
                  <a:pt x="6984454" y="6488112"/>
                </a:lnTo>
                <a:lnTo>
                  <a:pt x="7002930" y="6523037"/>
                </a:lnTo>
                <a:lnTo>
                  <a:pt x="7023085" y="6561137"/>
                </a:lnTo>
                <a:lnTo>
                  <a:pt x="7043240" y="6597650"/>
                </a:lnTo>
                <a:lnTo>
                  <a:pt x="7060036" y="6640512"/>
                </a:lnTo>
                <a:lnTo>
                  <a:pt x="7076832" y="6683375"/>
                </a:lnTo>
                <a:lnTo>
                  <a:pt x="7086909" y="6735762"/>
                </a:lnTo>
                <a:lnTo>
                  <a:pt x="7095307" y="6791325"/>
                </a:lnTo>
                <a:lnTo>
                  <a:pt x="7100346" y="6858000"/>
                </a:lnTo>
                <a:lnTo>
                  <a:pt x="6955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67AE51D7-10ED-49C6-A69A-E0B32D010F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1261" y="776436"/>
            <a:ext cx="5282519" cy="4504620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sv-SE" altLang="en-US" sz="6200" dirty="0"/>
              <a:t>Kappa Beta Delta </a:t>
            </a:r>
            <a:br>
              <a:rPr lang="sv-SE" altLang="en-US" sz="6200" dirty="0"/>
            </a:br>
            <a:r>
              <a:rPr lang="sv-SE" altLang="en-US" sz="6200" dirty="0"/>
              <a:t>International Honor Society</a:t>
            </a:r>
            <a:endParaRPr lang="en-US" altLang="en-US" sz="6200" dirty="0"/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18AF2788-5BA4-4522-B0CA-BA72D53CF51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59604" y="5394178"/>
            <a:ext cx="5284040" cy="783686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 b="1" i="1" dirty="0">
                <a:solidFill>
                  <a:schemeClr val="bg1">
                    <a:alpha val="60000"/>
                  </a:schemeClr>
                </a:solidFill>
              </a:rPr>
              <a:t>Induction Ceremony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1" i="1" dirty="0">
                <a:solidFill>
                  <a:schemeClr val="bg1">
                    <a:alpha val="60000"/>
                  </a:schemeClr>
                </a:solidFill>
              </a:rPr>
              <a:t>May 6, 2024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1" i="1" dirty="0">
                <a:solidFill>
                  <a:schemeClr val="bg1">
                    <a:alpha val="60000"/>
                  </a:schemeClr>
                </a:solidFill>
              </a:rPr>
              <a:t>Business &amp; Professional Studies Department</a:t>
            </a:r>
          </a:p>
        </p:txBody>
      </p:sp>
      <p:pic>
        <p:nvPicPr>
          <p:cNvPr id="5126" name="Picture 1">
            <a:extLst>
              <a:ext uri="{FF2B5EF4-FFF2-40B4-BE49-F238E27FC236}">
                <a16:creationId xmlns:a16="http://schemas.microsoft.com/office/drawing/2014/main" id="{526AA05F-5857-4914-8A24-6972164DE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0510" y="643469"/>
            <a:ext cx="2878382" cy="55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A836CB-66B4-4482-A549-55526343BBDD}"/>
              </a:ext>
            </a:extLst>
          </p:cNvPr>
          <p:cNvSpPr txBox="1"/>
          <p:nvPr/>
        </p:nvSpPr>
        <p:spPr>
          <a:xfrm>
            <a:off x="7848244" y="6351599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Community College of Rhode Island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45"/>
    </mc:Choice>
    <mc:Fallback xmlns="">
      <p:transition advTm="664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0E6CBE-8D91-4680-B940-D50FFAEBD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Estevan F. Escobar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82E61-4C15-49D0-BB3A-B35FDE077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9358" y="2177439"/>
            <a:ext cx="4586513" cy="3454847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indent="0">
              <a:buNone/>
            </a:pPr>
            <a:endParaRPr lang="en-US" sz="1700">
              <a:solidFill>
                <a:schemeClr val="bg1"/>
              </a:solidFill>
            </a:endParaRPr>
          </a:p>
          <a:p>
            <a:r>
              <a:rPr lang="en-US" sz="7200">
                <a:solidFill>
                  <a:schemeClr val="bg1"/>
                </a:solidFill>
              </a:rPr>
              <a:t>Estevan is part of the JAA program and is graduating with an Associate’s Degree in General Studies with a concentration in Business.</a:t>
            </a:r>
          </a:p>
          <a:p>
            <a:pPr marL="0" indent="0">
              <a:buNone/>
            </a:pPr>
            <a:endParaRPr lang="en-US" sz="7200">
              <a:solidFill>
                <a:schemeClr val="bg1"/>
              </a:solidFill>
            </a:endParaRPr>
          </a:p>
          <a:p>
            <a:r>
              <a:rPr lang="en-US" sz="7200">
                <a:solidFill>
                  <a:schemeClr val="bg1"/>
                </a:solidFill>
              </a:rPr>
              <a:t>He plans to plans to transfer to the University of Rhode Island, to earn a Bachelor’s Degree in Business Administration, with a concentration in Accounting.</a:t>
            </a:r>
          </a:p>
          <a:p>
            <a:pPr marL="0" indent="0">
              <a:buNone/>
            </a:pPr>
            <a:endParaRPr lang="en-US" sz="7200">
              <a:solidFill>
                <a:schemeClr val="bg1"/>
              </a:solidFill>
            </a:endParaRPr>
          </a:p>
          <a:p>
            <a:r>
              <a:rPr lang="en-US" sz="7200">
                <a:solidFill>
                  <a:schemeClr val="bg1"/>
                </a:solidFill>
                <a:effectLst/>
              </a:rPr>
              <a:t>“I plan to become a CPA”.</a:t>
            </a:r>
          </a:p>
          <a:p>
            <a:pPr marL="0" indent="0">
              <a:buNone/>
            </a:pPr>
            <a:endParaRPr lang="en-US" sz="220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br>
              <a:rPr lang="en-US" sz="1700">
                <a:solidFill>
                  <a:schemeClr val="bg1"/>
                </a:solidFill>
                <a:effectLst/>
              </a:rPr>
            </a:br>
            <a:endParaRPr lang="en-US" sz="1700">
              <a:solidFill>
                <a:schemeClr val="bg1"/>
              </a:solidFill>
              <a:effectLst/>
            </a:endParaRPr>
          </a:p>
          <a:p>
            <a:endParaRPr lang="en-US" sz="17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16" descr="A person in a white shirt and tie&#10;&#10;Description automatically generated">
            <a:extLst>
              <a:ext uri="{FF2B5EF4-FFF2-40B4-BE49-F238E27FC236}">
                <a16:creationId xmlns:a16="http://schemas.microsoft.com/office/drawing/2014/main" id="{9D76E7B0-6625-2E65-397C-247F9262EC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71" y="1549675"/>
            <a:ext cx="2950029" cy="3943406"/>
          </a:xfrm>
        </p:spPr>
      </p:pic>
    </p:spTree>
    <p:extLst>
      <p:ext uri="{BB962C8B-B14F-4D97-AF65-F5344CB8AC3E}">
        <p14:creationId xmlns:p14="http://schemas.microsoft.com/office/powerpoint/2010/main" val="58020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D14D7-DE28-4DC1-AC8E-353CC24C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5732929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Sharon </a:t>
            </a:r>
            <a:r>
              <a:rPr lang="en-US" sz="3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Pipeloluwa</a:t>
            </a:r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Fasina</a:t>
            </a:r>
            <a:endParaRPr lang="en-US" sz="3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F76BA-BCCB-43F8-B2F5-F49C31D13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6212" y="1905398"/>
            <a:ext cx="4569771" cy="334745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Sharon has earned an Associates in Business Administration, with a concentration in Accounting.</a:t>
            </a:r>
          </a:p>
          <a:p>
            <a:r>
              <a:rPr lang="en-US" sz="2000" dirty="0">
                <a:solidFill>
                  <a:schemeClr val="bg1"/>
                </a:solidFill>
              </a:rPr>
              <a:t>She is transferring to the University of Rhode Island to earn a Bachelor’s Degree in Accounting.</a:t>
            </a:r>
          </a:p>
          <a:p>
            <a:r>
              <a:rPr lang="en-US" sz="2000" dirty="0">
                <a:solidFill>
                  <a:schemeClr val="bg1"/>
                </a:solidFill>
              </a:rPr>
              <a:t>“I plan to work as a tax professional at  H &amp; R Block next year and one day become a CPA”.</a:t>
            </a:r>
          </a:p>
          <a:p>
            <a:pPr marL="0"/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 descr="Image preview">
            <a:extLst>
              <a:ext uri="{FF2B5EF4-FFF2-40B4-BE49-F238E27FC236}">
                <a16:creationId xmlns:a16="http://schemas.microsoft.com/office/drawing/2014/main" id="{AC45078F-1036-3F26-0527-6B5379E7B1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B38F400-39D3-471B-BE5A-D3FAE564E6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74081" y="2532530"/>
            <a:ext cx="3670033" cy="232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Stephen C. </a:t>
            </a:r>
            <a:r>
              <a:rPr lang="en-US" sz="3800" dirty="0" err="1">
                <a:solidFill>
                  <a:schemeClr val="bg1"/>
                </a:solidFill>
              </a:rPr>
              <a:t>Forcino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062505" y="1854566"/>
            <a:ext cx="431662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Stephen is a Management and Training professional who is working in the  banking industry.</a:t>
            </a:r>
          </a:p>
          <a:p>
            <a:pPr lvl="0"/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He is currently pursuing CCRI’s online Associate’s Degree in Business.</a:t>
            </a:r>
          </a:p>
          <a:p>
            <a:pPr marL="0" lvl="0"/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Stephen plans to earn a Bachelor’s Degree and continue his career in Banking.</a:t>
            </a:r>
          </a:p>
          <a:p>
            <a:pPr marL="0" lvl="0"/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74C19073-6138-46DF-A8E4-544E945B2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20" y="1674371"/>
            <a:ext cx="4050511" cy="398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5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Lee B. </a:t>
            </a:r>
            <a:r>
              <a:rPr lang="en-US" sz="3800" dirty="0" err="1">
                <a:solidFill>
                  <a:schemeClr val="bg1"/>
                </a:solidFill>
              </a:rPr>
              <a:t>Grossguth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062505" y="1854566"/>
            <a:ext cx="4540436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Lee is currently pursuing an Associate’s Degree in Business Management.</a:t>
            </a:r>
          </a:p>
          <a:p>
            <a:pPr marL="0" lvl="0"/>
            <a:endParaRPr lang="en-US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His plan is to transfer to Rhode Island College to earn a Bachelor’s degree in either Data Analytics or Operations Management, and ultimately an MBA.</a:t>
            </a:r>
          </a:p>
          <a:p>
            <a:pPr lvl="0"/>
            <a:endParaRPr lang="en-US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“I hope to use my education to further my career in Quality and Operations”</a:t>
            </a:r>
          </a:p>
          <a:p>
            <a:pPr marL="0" lvl="0"/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ECFFFE6C-105C-4C01-884B-306C37311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827" y="1854566"/>
            <a:ext cx="3065055" cy="364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53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Katherine </a:t>
            </a:r>
            <a:r>
              <a:rPr lang="en-US" sz="3800" dirty="0" err="1">
                <a:solidFill>
                  <a:schemeClr val="bg1"/>
                </a:solidFill>
              </a:rPr>
              <a:t>Hellendrung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 lnSpcReduction="10000"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1500" dirty="0">
                <a:solidFill>
                  <a:schemeClr val="bg1"/>
                </a:solidFill>
              </a:rPr>
              <a:t>Katie holds a Bachelor of Arts Degree in Communication Studies and is earning a certificate in Business Entrepreneurship at CCRI.</a:t>
            </a:r>
          </a:p>
          <a:p>
            <a:r>
              <a:rPr lang="en-US" sz="1500" dirty="0">
                <a:solidFill>
                  <a:schemeClr val="bg1"/>
                </a:solidFill>
              </a:rPr>
              <a:t>She has been accepted into</a:t>
            </a:r>
            <a:r>
              <a:rPr lang="en-US" sz="1500" dirty="0"/>
              <a:t> </a:t>
            </a:r>
            <a:r>
              <a:rPr lang="en-US" sz="1500" dirty="0">
                <a:solidFill>
                  <a:schemeClr val="bg1"/>
                </a:solidFill>
              </a:rPr>
              <a:t>a joint initiative between CCRI and URI's Cooperative Extension, the Agriculture and Food Sustainability Fellowship Program. I will be working with a local non-profit food organization, Farm Fresh Rhode Island, to educate RI communities about food sustainability and address the issue of food insecurity.</a:t>
            </a:r>
          </a:p>
          <a:p>
            <a:r>
              <a:rPr lang="en-US" sz="1500" i="1" dirty="0">
                <a:solidFill>
                  <a:schemeClr val="bg1"/>
                </a:solidFill>
              </a:rPr>
              <a:t>“</a:t>
            </a:r>
            <a:r>
              <a:rPr lang="en-US" sz="1600" dirty="0">
                <a:solidFill>
                  <a:schemeClr val="bg1"/>
                </a:solidFill>
              </a:rPr>
              <a:t>I hope to open a brick-and-mortar catering business that will focus on the creation of homemade, organic soups made with locally sourced ingredients”.</a:t>
            </a:r>
          </a:p>
          <a:p>
            <a:endParaRPr lang="en-US" sz="1500" i="1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03ED1D45-3FB8-418C-A75C-AFEE3945E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616" y="2023012"/>
            <a:ext cx="3132690" cy="353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9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Nathan A. Hunt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062505" y="1854566"/>
            <a:ext cx="43166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Nathan is currently earning an</a:t>
            </a:r>
          </a:p>
          <a:p>
            <a:pPr lvl="0"/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Associate’s Degree in Business Administration with a concentration in Marketing.</a:t>
            </a:r>
          </a:p>
          <a:p>
            <a:pPr marL="0" lvl="0"/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He plans to transfer to the University of Rhode Island to earn a Bachelor's Degree.</a:t>
            </a:r>
          </a:p>
          <a:p>
            <a:pPr marL="0" lvl="0"/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D730183C-4301-453F-8973-53F0ED95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059" y="1872559"/>
            <a:ext cx="2528047" cy="34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79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 err="1">
                <a:solidFill>
                  <a:schemeClr val="bg1"/>
                </a:solidFill>
              </a:rPr>
              <a:t>Beyan</a:t>
            </a:r>
            <a:r>
              <a:rPr lang="en-US" sz="3800" dirty="0">
                <a:solidFill>
                  <a:schemeClr val="bg1"/>
                </a:solidFill>
              </a:rPr>
              <a:t> Livingstone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2376805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7845801-AC47-4C8B-A10A-5E895557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195" y="1584644"/>
            <a:ext cx="3490881" cy="34603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167660" y="2427514"/>
            <a:ext cx="431662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Beyan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is currently pursuing an</a:t>
            </a:r>
          </a:p>
          <a:p>
            <a:pPr marL="0" lvl="0"/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Associate’s Degree in General Studies with a concentration in Business.</a:t>
            </a:r>
          </a:p>
          <a:p>
            <a:pPr marL="0" lvl="0"/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He plans to transfer to Rhode Island College to earn a </a:t>
            </a:r>
            <a:r>
              <a:rPr lang="en-US" sz="2000" dirty="0">
                <a:solidFill>
                  <a:schemeClr val="bg1"/>
                </a:solidFill>
              </a:rPr>
              <a:t>Bachelor’s Degree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in Accounting.</a:t>
            </a:r>
          </a:p>
          <a:p>
            <a:pPr marL="0" lvl="0"/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Isabella R. Lombardi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062505" y="1854566"/>
            <a:ext cx="43166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Isabella is currently pursuing an</a:t>
            </a:r>
          </a:p>
          <a:p>
            <a:pPr lvl="0"/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Associate’s Degree in Business with a concentration in Marketing.</a:t>
            </a:r>
          </a:p>
          <a:p>
            <a:pPr marL="0" lvl="0"/>
            <a:endParaRPr lang="en-US" sz="1600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She plans to transfer to the Johnson &amp; Wales to continue her studies.</a:t>
            </a:r>
          </a:p>
          <a:p>
            <a:pPr lvl="0"/>
            <a:endParaRPr lang="en-US" sz="1600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“</a:t>
            </a:r>
            <a:r>
              <a:rPr lang="en-US" sz="1600" dirty="0">
                <a:solidFill>
                  <a:schemeClr val="bg1"/>
                </a:solidFill>
              </a:rPr>
              <a:t>I would like a career in marketing for small businesses or fashion brands, or social media marketing for brands and companies”.</a:t>
            </a:r>
          </a:p>
          <a:p>
            <a:pPr marL="0" lvl="0"/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6146" name="Picture 2" descr="Image preview">
            <a:extLst>
              <a:ext uri="{FF2B5EF4-FFF2-40B4-BE49-F238E27FC236}">
                <a16:creationId xmlns:a16="http://schemas.microsoft.com/office/drawing/2014/main" id="{358DB861-7D55-4633-BFFC-800B64849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428" y="1926831"/>
            <a:ext cx="2863433" cy="304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75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Juliana Lopes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7845801-AC47-4C8B-A10A-5E895557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195" y="1584644"/>
            <a:ext cx="3490881" cy="34603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062505" y="1854566"/>
            <a:ext cx="431662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Juliana is currently pursuing an</a:t>
            </a:r>
          </a:p>
          <a:p>
            <a:pPr marL="0" lvl="0"/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Associate’s Degree in General Studies with a concentration in Business.</a:t>
            </a:r>
          </a:p>
          <a:p>
            <a:pPr marL="0" lvl="0"/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She plans to continue her studies at Rhode Island College to earn a Bachelor’s Degree.</a:t>
            </a:r>
          </a:p>
          <a:p>
            <a:pPr marL="0" lvl="0"/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4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0E6CBE-8D91-4680-B940-D50FFAEBD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 err="1">
                <a:solidFill>
                  <a:schemeClr val="bg1"/>
                </a:solidFill>
              </a:rPr>
              <a:t>Crystian</a:t>
            </a:r>
            <a:r>
              <a:rPr lang="en-US" sz="3800" dirty="0">
                <a:solidFill>
                  <a:schemeClr val="bg1"/>
                </a:solidFill>
              </a:rPr>
              <a:t> J. Marroquin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82E61-4C15-49D0-BB3A-B35FDE077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endParaRPr lang="en-US" sz="1700" dirty="0">
              <a:solidFill>
                <a:schemeClr val="bg1"/>
              </a:solidFill>
              <a:effectLst/>
            </a:endParaRPr>
          </a:p>
          <a:p>
            <a:pPr marL="342900" lvl="0" indent="-342900"/>
            <a:r>
              <a:rPr lang="en-US" sz="2000" dirty="0" err="1">
                <a:solidFill>
                  <a:schemeClr val="bg1"/>
                </a:solidFill>
              </a:rPr>
              <a:t>Crystian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has earned an</a:t>
            </a:r>
          </a:p>
          <a:p>
            <a:pPr marL="0" lv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Associate’s Degree in </a:t>
            </a:r>
            <a:r>
              <a:rPr lang="en-US" sz="2000" dirty="0">
                <a:solidFill>
                  <a:schemeClr val="bg1"/>
                </a:solidFill>
              </a:rPr>
              <a:t>Business Administration, with a concentration in General Studies.</a:t>
            </a:r>
          </a:p>
          <a:p>
            <a:pPr marL="0" lv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He plans to continue his studies at the  University of Rhode Island, ultimately earning his Master’s Degree.</a:t>
            </a: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br>
              <a:rPr lang="en-US" sz="1700" dirty="0">
                <a:solidFill>
                  <a:schemeClr val="bg1"/>
                </a:solidFill>
                <a:effectLst/>
              </a:rPr>
            </a:br>
            <a:endParaRPr lang="en-US" sz="1700" dirty="0">
              <a:solidFill>
                <a:schemeClr val="bg1"/>
              </a:solidFill>
              <a:effectLst/>
            </a:endParaRPr>
          </a:p>
          <a:p>
            <a:endParaRPr lang="en-US" sz="17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4B48A1A3-7568-48EC-9F74-1815411CB05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259" y="1909192"/>
            <a:ext cx="2477607" cy="330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40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9047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B38642C-62C4-4E31-A5D3-BB1DD8CA3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583" cy="6858478"/>
          </a:xfrm>
          <a:custGeom>
            <a:avLst/>
            <a:gdLst>
              <a:gd name="connsiteX0" fmla="*/ 0 w 8663583"/>
              <a:gd name="connsiteY0" fmla="*/ 0 h 6858478"/>
              <a:gd name="connsiteX1" fmla="*/ 480486 w 8663583"/>
              <a:gd name="connsiteY1" fmla="*/ 0 h 6858478"/>
              <a:gd name="connsiteX2" fmla="*/ 4415403 w 8663583"/>
              <a:gd name="connsiteY2" fmla="*/ 0 h 6858478"/>
              <a:gd name="connsiteX3" fmla="*/ 5481631 w 8663583"/>
              <a:gd name="connsiteY3" fmla="*/ 0 h 6858478"/>
              <a:gd name="connsiteX4" fmla="*/ 5487208 w 8663583"/>
              <a:gd name="connsiteY4" fmla="*/ 0 h 6858478"/>
              <a:gd name="connsiteX5" fmla="*/ 8663583 w 8663583"/>
              <a:gd name="connsiteY5" fmla="*/ 6858478 h 6858478"/>
              <a:gd name="connsiteX6" fmla="*/ 1239028 w 8663583"/>
              <a:gd name="connsiteY6" fmla="*/ 6858478 h 6858478"/>
              <a:gd name="connsiteX7" fmla="*/ 1239288 w 8663583"/>
              <a:gd name="connsiteY7" fmla="*/ 6857916 h 6858478"/>
              <a:gd name="connsiteX8" fmla="*/ 480486 w 8663583"/>
              <a:gd name="connsiteY8" fmla="*/ 6857916 h 6858478"/>
              <a:gd name="connsiteX9" fmla="*/ 480486 w 8663583"/>
              <a:gd name="connsiteY9" fmla="*/ 6858000 h 6858478"/>
              <a:gd name="connsiteX10" fmla="*/ 0 w 8663583"/>
              <a:gd name="connsiteY10" fmla="*/ 685800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63583" h="6858478">
                <a:moveTo>
                  <a:pt x="0" y="0"/>
                </a:moveTo>
                <a:lnTo>
                  <a:pt x="480486" y="0"/>
                </a:lnTo>
                <a:lnTo>
                  <a:pt x="4415403" y="0"/>
                </a:lnTo>
                <a:lnTo>
                  <a:pt x="5481631" y="0"/>
                </a:lnTo>
                <a:lnTo>
                  <a:pt x="5487208" y="0"/>
                </a:lnTo>
                <a:lnTo>
                  <a:pt x="8663583" y="6858478"/>
                </a:lnTo>
                <a:lnTo>
                  <a:pt x="1239028" y="6858478"/>
                </a:lnTo>
                <a:lnTo>
                  <a:pt x="1239288" y="6857916"/>
                </a:lnTo>
                <a:lnTo>
                  <a:pt x="480486" y="6857916"/>
                </a:lnTo>
                <a:lnTo>
                  <a:pt x="4804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9F66240-8C38-4069-A5C9-2D3FCD97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234957" cy="6858478"/>
          </a:xfrm>
          <a:custGeom>
            <a:avLst/>
            <a:gdLst>
              <a:gd name="connsiteX0" fmla="*/ 156905 w 8234957"/>
              <a:gd name="connsiteY0" fmla="*/ 0 h 6858478"/>
              <a:gd name="connsiteX1" fmla="*/ 3986777 w 8234957"/>
              <a:gd name="connsiteY1" fmla="*/ 0 h 6858478"/>
              <a:gd name="connsiteX2" fmla="*/ 5053005 w 8234957"/>
              <a:gd name="connsiteY2" fmla="*/ 0 h 6858478"/>
              <a:gd name="connsiteX3" fmla="*/ 5058582 w 8234957"/>
              <a:gd name="connsiteY3" fmla="*/ 0 h 6858478"/>
              <a:gd name="connsiteX4" fmla="*/ 8234957 w 8234957"/>
              <a:gd name="connsiteY4" fmla="*/ 6858478 h 6858478"/>
              <a:gd name="connsiteX5" fmla="*/ 810402 w 8234957"/>
              <a:gd name="connsiteY5" fmla="*/ 6858478 h 6858478"/>
              <a:gd name="connsiteX6" fmla="*/ 810662 w 8234957"/>
              <a:gd name="connsiteY6" fmla="*/ 6857916 h 6858478"/>
              <a:gd name="connsiteX7" fmla="*/ 156905 w 8234957"/>
              <a:gd name="connsiteY7" fmla="*/ 6857916 h 6858478"/>
              <a:gd name="connsiteX8" fmla="*/ 156905 w 8234957"/>
              <a:gd name="connsiteY8" fmla="*/ 6858478 h 6858478"/>
              <a:gd name="connsiteX9" fmla="*/ 0 w 8234957"/>
              <a:gd name="connsiteY9" fmla="*/ 6858478 h 6858478"/>
              <a:gd name="connsiteX10" fmla="*/ 0 w 8234957"/>
              <a:gd name="connsiteY10" fmla="*/ 479 h 6858478"/>
              <a:gd name="connsiteX11" fmla="*/ 156905 w 8234957"/>
              <a:gd name="connsiteY11" fmla="*/ 479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34957" h="6858478">
                <a:moveTo>
                  <a:pt x="156905" y="0"/>
                </a:moveTo>
                <a:lnTo>
                  <a:pt x="3986777" y="0"/>
                </a:lnTo>
                <a:lnTo>
                  <a:pt x="5053005" y="0"/>
                </a:lnTo>
                <a:lnTo>
                  <a:pt x="5058582" y="0"/>
                </a:lnTo>
                <a:lnTo>
                  <a:pt x="8234957" y="6858478"/>
                </a:lnTo>
                <a:lnTo>
                  <a:pt x="810402" y="6858478"/>
                </a:lnTo>
                <a:lnTo>
                  <a:pt x="810662" y="6857916"/>
                </a:lnTo>
                <a:lnTo>
                  <a:pt x="156905" y="6857916"/>
                </a:lnTo>
                <a:lnTo>
                  <a:pt x="156905" y="6858478"/>
                </a:lnTo>
                <a:lnTo>
                  <a:pt x="0" y="6858478"/>
                </a:lnTo>
                <a:lnTo>
                  <a:pt x="0" y="479"/>
                </a:lnTo>
                <a:lnTo>
                  <a:pt x="15690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082C9-E7B4-40C9-81A6-619BE2D87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437888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br>
              <a:rPr lang="en-US" sz="4400"/>
            </a:br>
            <a:endParaRPr lang="en-US" sz="4400" b="1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169A1D-1EC9-407A-823D-6E27930D8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0824"/>
            <a:ext cx="5076090" cy="415137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>
              <a:defRPr/>
            </a:pPr>
            <a:endParaRPr lang="en-US" altLang="en-US" sz="2000" dirty="0"/>
          </a:p>
          <a:p>
            <a:pPr marL="0" indent="0" algn="ctr">
              <a:buNone/>
              <a:defRPr/>
            </a:pPr>
            <a:r>
              <a:rPr lang="en-US" altLang="en-US" sz="2800" dirty="0"/>
              <a:t>Membership in the prestigious Kappa Beta Delta is the highest international recognition a business student can receive at a two-year ACBSP institution. </a:t>
            </a:r>
          </a:p>
          <a:p>
            <a:pPr marL="0" algn="ctr">
              <a:defRPr/>
            </a:pPr>
            <a:endParaRPr lang="en-US" altLang="en-US" sz="2800" dirty="0"/>
          </a:p>
          <a:p>
            <a:pPr marL="0" indent="0" algn="ctr">
              <a:buNone/>
              <a:defRPr/>
            </a:pPr>
            <a:r>
              <a:rPr lang="en-US" altLang="en-US" sz="2800" dirty="0"/>
              <a:t>We honor your high academic accomplishments in CCRI’s Business Programs!</a:t>
            </a:r>
          </a:p>
          <a:p>
            <a:endParaRPr lang="en-US" sz="2000" dirty="0"/>
          </a:p>
        </p:txBody>
      </p:sp>
      <p:pic>
        <p:nvPicPr>
          <p:cNvPr id="16" name="Picture 23" descr="CCRI_2Lines_Ctr_Blk">
            <a:extLst>
              <a:ext uri="{FF2B5EF4-FFF2-40B4-BE49-F238E27FC236}">
                <a16:creationId xmlns:a16="http://schemas.microsoft.com/office/drawing/2014/main" id="{ED4AB0F1-C3AF-44BD-B8BE-D2B4112A1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6802" y="940365"/>
            <a:ext cx="4772455" cy="166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9C8C7F-21AC-4328-AA94-ABB5FA132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0405" y="3429000"/>
            <a:ext cx="1248851" cy="241401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33305"/>
    </mc:Choice>
    <mc:Fallback xmlns="">
      <p:transition advTm="3330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Jana </a:t>
            </a:r>
            <a:r>
              <a:rPr lang="en-US" sz="3800" dirty="0" err="1">
                <a:solidFill>
                  <a:schemeClr val="bg1"/>
                </a:solidFill>
              </a:rPr>
              <a:t>Masri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062505" y="1854566"/>
            <a:ext cx="431662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lvl="0"/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Jana is currently pursuing an</a:t>
            </a:r>
          </a:p>
          <a:p>
            <a:pPr lvl="0"/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Associate’s Degree in</a:t>
            </a:r>
            <a:r>
              <a:rPr lang="en-US" sz="2000" dirty="0">
                <a:solidFill>
                  <a:schemeClr val="bg1"/>
                </a:solidFill>
              </a:rPr>
              <a:t> Business Administration, with a concentration</a:t>
            </a:r>
          </a:p>
          <a:p>
            <a:pPr lvl="0"/>
            <a:r>
              <a:rPr lang="en-US" sz="2000" dirty="0">
                <a:solidFill>
                  <a:schemeClr val="bg1"/>
                </a:solidFill>
              </a:rPr>
              <a:t>in General Studies.</a:t>
            </a: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lvl="0"/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10D8517D-E225-4E7C-975A-8779E6911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584" y="2335306"/>
            <a:ext cx="3601958" cy="25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9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8ED38F-5ED7-46BC-A88B-D9AFC5A73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Nicole McPherson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BB2AF-E51C-4E0E-8D21-6CD3FBCC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</a:rPr>
              <a:t>Nicole has earned an Associate’s Degree in Business Administration with a concentration in Accounting.</a:t>
            </a:r>
          </a:p>
          <a:p>
            <a:pPr lvl="0"/>
            <a:r>
              <a:rPr lang="en-US" sz="2000" dirty="0">
                <a:solidFill>
                  <a:schemeClr val="bg1"/>
                </a:solidFill>
              </a:rPr>
              <a:t>She plans to transfer to Bryant University to earn one Bachelor’s Degree in Accounting, and another in Business Management. </a:t>
            </a:r>
          </a:p>
          <a:p>
            <a:pPr lvl="0"/>
            <a:r>
              <a:rPr lang="en-US" sz="2000" dirty="0">
                <a:solidFill>
                  <a:schemeClr val="bg1"/>
                </a:solidFill>
              </a:rPr>
              <a:t>“ </a:t>
            </a:r>
            <a:r>
              <a:rPr lang="en-US" sz="2000" i="1" dirty="0">
                <a:solidFill>
                  <a:schemeClr val="bg1"/>
                </a:solidFill>
              </a:rPr>
              <a:t>I plan to get my CPA license and become an auditor. “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Image preview">
            <a:extLst>
              <a:ext uri="{FF2B5EF4-FFF2-40B4-BE49-F238E27FC236}">
                <a16:creationId xmlns:a16="http://schemas.microsoft.com/office/drawing/2014/main" id="{C15CE802-A66D-4EB3-8CB3-7C90447B2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967" y="1674371"/>
            <a:ext cx="3001198" cy="400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46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8ED38F-5ED7-46BC-A88B-D9AFC5A73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Brooke Menard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BB2AF-E51C-4E0E-8D21-6CD3FBCC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Brooke has earned an Associate’s in General Business</a:t>
            </a:r>
            <a:r>
              <a:rPr lang="en-US" sz="1700" dirty="0">
                <a:solidFill>
                  <a:schemeClr val="bg1"/>
                </a:solidFill>
              </a:rPr>
              <a:t>.</a:t>
            </a:r>
          </a:p>
          <a:p>
            <a:r>
              <a:rPr lang="en-US" sz="2000" dirty="0">
                <a:solidFill>
                  <a:schemeClr val="bg1"/>
                </a:solidFill>
              </a:rPr>
              <a:t>She plans to continue at CCRI to pursue an Associate’s in Business Administration, with a concentration in Accounting.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Image preview">
            <a:extLst>
              <a:ext uri="{FF2B5EF4-FFF2-40B4-BE49-F238E27FC236}">
                <a16:creationId xmlns:a16="http://schemas.microsoft.com/office/drawing/2014/main" id="{8910B81D-D225-4E75-B053-4CE0B757B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351" y="1749756"/>
            <a:ext cx="3849778" cy="38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7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Michaela C. </a:t>
            </a:r>
            <a:r>
              <a:rPr lang="en-US" sz="3800" dirty="0" err="1">
                <a:solidFill>
                  <a:schemeClr val="bg1"/>
                </a:solidFill>
              </a:rPr>
              <a:t>Naum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062505" y="1854566"/>
            <a:ext cx="431662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Michaela is currently pursuing an</a:t>
            </a:r>
          </a:p>
          <a:p>
            <a:pPr marL="0" lvl="0"/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Associate’s Degree in Business Administration with a concentration in Accounting.</a:t>
            </a:r>
          </a:p>
          <a:p>
            <a:pPr marL="0" lvl="0"/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“I would like to pursue a career as a Tax Accountant”.</a:t>
            </a:r>
          </a:p>
          <a:p>
            <a:pPr marL="0" lvl="0"/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17246-AC3E-4DEC-A4D2-952CAE512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945" y="1674371"/>
            <a:ext cx="3334521" cy="399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 err="1">
                <a:solidFill>
                  <a:schemeClr val="bg1"/>
                </a:solidFill>
              </a:rPr>
              <a:t>Cesia</a:t>
            </a:r>
            <a:r>
              <a:rPr lang="en-US" sz="3800" dirty="0">
                <a:solidFill>
                  <a:schemeClr val="bg1"/>
                </a:solidFill>
              </a:rPr>
              <a:t> M. </a:t>
            </a:r>
            <a:r>
              <a:rPr lang="en-US" sz="3800" dirty="0" err="1">
                <a:solidFill>
                  <a:schemeClr val="bg1"/>
                </a:solidFill>
              </a:rPr>
              <a:t>Pangan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032714" y="1825141"/>
            <a:ext cx="4316622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alpha val="80000"/>
                  </a:schemeClr>
                </a:solidFill>
              </a:rPr>
              <a:t>Cesia</a:t>
            </a:r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 is currently pursuing an</a:t>
            </a:r>
          </a:p>
          <a:p>
            <a:pPr lvl="0"/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      Associate’s Degree in Business      Administration.</a:t>
            </a:r>
          </a:p>
          <a:p>
            <a:pPr marL="0" lvl="0"/>
            <a:endParaRPr lang="en-US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She plans to transfer to the University of Rhode Island to pursue a degree in Business Administration.</a:t>
            </a:r>
          </a:p>
          <a:p>
            <a:pPr lvl="0"/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“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My plan is to take a cosmetology course and then offer </a:t>
            </a:r>
            <a:r>
              <a:rPr lang="en-US" sz="1600" dirty="0"/>
              <a:t> </a:t>
            </a:r>
            <a:r>
              <a:rPr lang="en-US" sz="1600" dirty="0">
                <a:solidFill>
                  <a:schemeClr val="bg1"/>
                </a:solidFill>
              </a:rPr>
              <a:t>beauty services from home, building a strong customer base, and then open my own beauty salon”.</a:t>
            </a:r>
          </a:p>
        </p:txBody>
      </p:sp>
      <p:pic>
        <p:nvPicPr>
          <p:cNvPr id="11266" name="Picture 2" descr="Image preview">
            <a:extLst>
              <a:ext uri="{FF2B5EF4-FFF2-40B4-BE49-F238E27FC236}">
                <a16:creationId xmlns:a16="http://schemas.microsoft.com/office/drawing/2014/main" id="{B354F356-B7E8-4B6E-A046-C230D96FE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88" y="1501195"/>
            <a:ext cx="2626471" cy="416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0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34133-BA73-4C76-AA8E-709E181D2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Christian </a:t>
            </a:r>
            <a:r>
              <a:rPr lang="en-US" sz="3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Polofsky</a:t>
            </a:r>
            <a:endParaRPr lang="en-US" sz="3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C4493-4375-4DA7-BD55-B34ED73B9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079664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 dirty="0">
                <a:solidFill>
                  <a:schemeClr val="bg1"/>
                </a:solidFill>
              </a:rPr>
              <a:t>Christian has earned an Associate’s Degree in Business Administration with a concentration in General Business.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/>
            <a:r>
              <a:rPr lang="en-US" sz="2000" dirty="0">
                <a:solidFill>
                  <a:schemeClr val="bg1"/>
                </a:solidFill>
              </a:rPr>
              <a:t>He is transferring to Johnson &amp; Wales University to obtain his Bachelor’s and Master’s Degrees in Business Administration.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Image preview">
            <a:extLst>
              <a:ext uri="{FF2B5EF4-FFF2-40B4-BE49-F238E27FC236}">
                <a16:creationId xmlns:a16="http://schemas.microsoft.com/office/drawing/2014/main" id="{962BB08E-77E3-44AD-A271-AE9DE7A3E8D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683" y="1557378"/>
            <a:ext cx="2967493" cy="395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1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EEAF88-6B81-4F1C-B232-BB1C67B76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434343"/>
            <a:ext cx="514135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Courtney </a:t>
            </a:r>
            <a:r>
              <a:rPr lang="en-US" sz="3800" dirty="0" err="1">
                <a:solidFill>
                  <a:schemeClr val="bg1"/>
                </a:solidFill>
              </a:rPr>
              <a:t>Pouliot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32E4CE-B697-401C-AF45-ACD2F0064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2390208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lvl="0"/>
            <a:endParaRPr lang="en-US" sz="1700" dirty="0">
              <a:solidFill>
                <a:schemeClr val="bg1"/>
              </a:solidFill>
            </a:endParaRPr>
          </a:p>
          <a:p>
            <a:pPr marL="0" lvl="0"/>
            <a:endParaRPr lang="en-US" sz="1700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endParaRPr lang="en-US" sz="1700" dirty="0">
              <a:solidFill>
                <a:schemeClr val="bg1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Courtney  has earned an Associate’s Degree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in Business Administration. </a:t>
            </a:r>
          </a:p>
          <a:p>
            <a:pPr marL="0" lvl="0"/>
            <a:r>
              <a:rPr lang="en-US" sz="2000" dirty="0">
                <a:solidFill>
                  <a:schemeClr val="bg1"/>
                </a:solidFill>
              </a:rPr>
              <a:t>Her career goals advancing in the sales department of her current job, and earning a Bachelor’s Degree in the future.</a:t>
            </a:r>
          </a:p>
          <a:p>
            <a:br>
              <a:rPr lang="en-US" sz="1800" dirty="0"/>
            </a:br>
            <a:endParaRPr lang="en-US" sz="1700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BE20FDAF-5017-4862-B3AA-17F950F4944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34" y="1825624"/>
            <a:ext cx="2966458" cy="34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8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Samantha </a:t>
            </a:r>
            <a:r>
              <a:rPr lang="en-US" sz="3800" dirty="0" err="1">
                <a:solidFill>
                  <a:schemeClr val="bg1"/>
                </a:solidFill>
              </a:rPr>
              <a:t>Quattrucci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062505" y="1854566"/>
            <a:ext cx="431662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Samantha is currently pursuing an</a:t>
            </a:r>
          </a:p>
          <a:p>
            <a:pPr marL="0" lvl="0"/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Associate’s Degree in Business Administration.</a:t>
            </a:r>
          </a:p>
          <a:p>
            <a:pPr marL="0" lvl="0"/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She plans to continue her studies at Rhode Island College to earn her Bachelor’s Degree in Management.</a:t>
            </a:r>
          </a:p>
          <a:p>
            <a:pPr marL="0" lvl="0"/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1026" name="Picture 2" descr="https://attachments.office.net/owa/jorabone%40ccri.edu/service.svc/s/GetAttachmentThumbnail?id=AAMkADVhZTk5OGIxLWE1YWItNDIyYi1hODRiLWQwMWI0NThlMmVhYgBGAAAAAAAWe19UFTn6QLlhkEEmYyIhBwBUCgovfFcZQ5Pbzbl0XxbhACWUfK49AADNE%2FPEIPtnR76%2BxJhbNBWgAAUvWLbEAAABEgAQAFF%2F2imAxBpBiyTsr5Todj8%3D&amp;thumbnailType=2&amp;token=eyJhbGciOiJSUzI1NiIsImtpZCI6IkU1RDJGMEY4REE5M0I2NzA5QzQzQTlFOEE2MTQzQzAzRDYyRjlBODAiLCJ0eXAiOiJKV1QiLCJ4NXQiOiI1ZEx3LU5xVHRuQ2NRNm5vcGhROEE5WXZtb0EifQ.eyJvcmlnaW4iOiJodHRwczovL291dGxvb2sub2ZmaWNlMzY1LmNvbSIsInVjIjoiMmJkZTI1YTkyNWViNGQxNjgzYjE5NDUxYjQwYTJlNDkiLCJzaWduaW5fc3RhdGUiOiJrbXNpIiwidmVyIjoiRXhjaGFuZ2UuQ2FsbGJhY2suVjEiLCJhcHBjdHhzZW5kZXIiOiJPd2FEb3dubG9hZEBhZjc1MzUxYi0zN2ViLTQ0MDUtYmY3YS03MzI3Y2VjMzgwYTUiLCJpc3NyaW5nIjoiV1ciLCJhcHBjdHgiOiJ7XCJtc2V4Y2hwcm90XCI6XCJvd2FcIixcInB1aWRcIjpcIjExNTM5NzcwMjU4MDgzMTM3NzRcIixcInNjb3BlXCI6XCJPd2FEb3dubG9hZFwiLFwib2lkXCI6XCIzNmZiYzAzNy1jZmJlLTQxOGEtYTk2My0wYjU1NmY2OGY4M2VcIixcInByaW1hcnlzaWRcIjpcIlMtMS01LTIxLTM0MDA5NDM4MzktNDE5MzcyMDk3Ny0xNTcwMjM3NjkxLTEyMzIzNTI4XCJ9IiwibmJmIjoxNzE0MzQ2MjUzLCJleHAiOjE3MTQzNDY1NTMsImlzcyI6IjAwMDAwMDAyLTAwMDAtMGZmMS1jZTAwLTAwMDAwMDAwMDAwMEBhZjc1MzUxYi0zN2ViLTQ0MDUtYmY3YS03MzI3Y2VjMzgwYTUiLCJhdWQiOiIwMDAwMDAwMi0wMDAwLTBmZjEtY2UwMC0wMDAwMDAwMDAwMDAvYXR0YWNobWVudHMub2ZmaWNlLm5ldEBhZjc1MzUxYi0zN2ViLTQ0MDUtYmY3YS03MzI3Y2VjMzgwYTUiLCJoYXBwIjoib3dhIn0.jszGMhysZMh35b8M26FVfNVchISaQwy0rJbePO7y8ZxO621sn888I0y7D11U1TxiDm8tpFeFtF0yXB4xcISKhQ8dIcDfdwKwjhqn0efoBtG5az6dORj3iI1hCrVpXESQwNlc7kPrfbZ9lW0pSA9hu1TGD-kkJax_N-3KRPlp4fIH1NV-zz-XnMDBTqnpkEOGW09Xpw3alNGrxcQ_8qqokha48Dn_ptlXbm0JdOcswZedceRe01zNFM0cyPKE8aLFBKo7D_aM-GAHiU2vlwN77BTQJNsIhXjpF3tqQ7_e4CGw8_vXYuU1nUBqWrgiVTgRLh40faEMPKlYuGyi3TjH_g&amp;X-OWA-CANARY=bdvoV5ACWkMAAAAAAAAAAFBEX2nZZ9wYAIrOwAE-tYIDlavT8UBd5DUSbLEHGU8y-RGdsNM2KUw.&amp;owa=outlook.office365.com&amp;scriptVer=20240419007.16&amp;clientId=94927F4F30A94A5784B1C91E81A6DE76&amp;animation=true">
            <a:extLst>
              <a:ext uri="{FF2B5EF4-FFF2-40B4-BE49-F238E27FC236}">
                <a16:creationId xmlns:a16="http://schemas.microsoft.com/office/drawing/2014/main" id="{D83BC13A-5780-48E7-A577-B01F5F676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39" y="1735256"/>
            <a:ext cx="2663909" cy="397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68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Angel G. </a:t>
            </a:r>
            <a:r>
              <a:rPr lang="en-US" sz="3800" dirty="0" err="1">
                <a:solidFill>
                  <a:schemeClr val="bg1"/>
                </a:solidFill>
              </a:rPr>
              <a:t>Ramiez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062505" y="1854566"/>
            <a:ext cx="43166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Angel is currently pursuing an</a:t>
            </a:r>
          </a:p>
          <a:p>
            <a:pPr marL="0" lvl="0"/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Associate’s Degree in Business Administration.</a:t>
            </a:r>
          </a:p>
          <a:p>
            <a:pPr marL="0" lvl="0"/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He plans to transfer to the University of Rhode Island to earn a Bachelor’s Degree in Business Administration.</a:t>
            </a:r>
          </a:p>
          <a:p>
            <a:pPr marL="0" lvl="0"/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13314" name="Picture 2" descr="Image preview">
            <a:extLst>
              <a:ext uri="{FF2B5EF4-FFF2-40B4-BE49-F238E27FC236}">
                <a16:creationId xmlns:a16="http://schemas.microsoft.com/office/drawing/2014/main" id="{406A11F8-A12D-48EE-B3A3-D09005EAD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671917"/>
            <a:ext cx="2864224" cy="381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1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Steven E. </a:t>
            </a:r>
            <a:r>
              <a:rPr lang="en-US" sz="3800" dirty="0" err="1">
                <a:solidFill>
                  <a:schemeClr val="bg1"/>
                </a:solidFill>
              </a:rPr>
              <a:t>Santangini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062505" y="1854566"/>
            <a:ext cx="4316622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Steven is currently pursuing an</a:t>
            </a:r>
          </a:p>
          <a:p>
            <a:pPr marL="0" lvl="0"/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Associate’s Degree in General Studies with a concentration in Business.</a:t>
            </a:r>
          </a:p>
          <a:p>
            <a:pPr marL="0" lvl="0"/>
            <a:endParaRPr lang="en-US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He plans to transfer to Rhode Island College to earn a Bachelor’s Degree in Business Marketing.</a:t>
            </a:r>
          </a:p>
          <a:p>
            <a:pPr lvl="0"/>
            <a:endParaRPr lang="en-US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“I </a:t>
            </a:r>
            <a:r>
              <a:rPr lang="en-US" dirty="0">
                <a:solidFill>
                  <a:schemeClr val="bg1"/>
                </a:solidFill>
              </a:rPr>
              <a:t>hope to become either a Market Research Analyst, or a SEO Specialist”.</a:t>
            </a:r>
            <a:endParaRPr lang="en-US" i="1" dirty="0">
              <a:solidFill>
                <a:schemeClr val="bg1"/>
              </a:solidFill>
            </a:endParaRPr>
          </a:p>
          <a:p>
            <a:pPr marL="0" lvl="0"/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14338" name="Picture 2" descr="Image preview">
            <a:extLst>
              <a:ext uri="{FF2B5EF4-FFF2-40B4-BE49-F238E27FC236}">
                <a16:creationId xmlns:a16="http://schemas.microsoft.com/office/drawing/2014/main" id="{12744C6D-0E78-4104-9237-35373394B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247" y="1749756"/>
            <a:ext cx="3904129" cy="390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4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18DD4F-DD12-47E8-B74E-D6EC87B97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71" y="1063833"/>
            <a:ext cx="807170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Our new Inductees….</a:t>
            </a: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C81C4-F6E9-41EA-83F3-E68068BE288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83438" y="1108075"/>
            <a:ext cx="5008562" cy="4572000"/>
          </a:xfrm>
        </p:spPr>
        <p:txBody>
          <a:bodyPr anchor="ctr">
            <a:normAutofit/>
          </a:bodyPr>
          <a:lstStyle/>
          <a:p>
            <a:pPr marL="0" fontAlgn="t">
              <a:spcBef>
                <a:spcPts val="0"/>
              </a:spcBef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2" name="Picture 11" descr="A picture containing clothing, bed, sitting, table&#10;&#10;Description automatically generated">
            <a:extLst>
              <a:ext uri="{FF2B5EF4-FFF2-40B4-BE49-F238E27FC236}">
                <a16:creationId xmlns:a16="http://schemas.microsoft.com/office/drawing/2014/main" id="{9247D066-DE56-4614-9403-1CE3C1AB6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354" y="283439"/>
            <a:ext cx="2522804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60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Rashawn Vaughan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062505" y="1854566"/>
            <a:ext cx="43166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Rashawn is currently pursuing an</a:t>
            </a:r>
          </a:p>
          <a:p>
            <a:pPr marL="0" lvl="0"/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Associate’s Degree in Business Management and Marketing, as he balances the joys of parenting with a new career in sales.</a:t>
            </a:r>
          </a:p>
          <a:p>
            <a:pPr marL="0" lvl="0"/>
            <a:endParaRPr lang="en-US" sz="1600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He plans to transfer to Rhode Island College to earn a Bachelor’s Degree.</a:t>
            </a:r>
          </a:p>
          <a:p>
            <a:pPr lvl="0"/>
            <a:endParaRPr lang="en-US" sz="1600" dirty="0">
              <a:solidFill>
                <a:schemeClr val="bg1">
                  <a:alpha val="80000"/>
                </a:schemeClr>
              </a:solidFill>
            </a:endParaRPr>
          </a:p>
          <a:p>
            <a:pPr lvl="0"/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“My goal is to become a Marketing </a:t>
            </a:r>
            <a:r>
              <a:rPr lang="en-US" sz="1600" dirty="0">
                <a:solidFill>
                  <a:schemeClr val="bg1"/>
                </a:solidFill>
              </a:rPr>
              <a:t>Director for a fortune 500 company.</a:t>
            </a:r>
          </a:p>
        </p:txBody>
      </p:sp>
      <p:pic>
        <p:nvPicPr>
          <p:cNvPr id="9" name="Picture 8" descr="A person taking a selfie&#10;&#10;Description automatically generated">
            <a:extLst>
              <a:ext uri="{FF2B5EF4-FFF2-40B4-BE49-F238E27FC236}">
                <a16:creationId xmlns:a16="http://schemas.microsoft.com/office/drawing/2014/main" id="{C274B99E-D9B2-4441-930C-A338BD12EE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891" y="2018311"/>
            <a:ext cx="1871345" cy="29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1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Natalie Villegas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7845801-AC47-4C8B-A10A-5E895557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195" y="1584644"/>
            <a:ext cx="3490881" cy="34603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062505" y="1854566"/>
            <a:ext cx="43166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Natalie is graduating with an</a:t>
            </a:r>
          </a:p>
          <a:p>
            <a:pPr marL="0" lvl="0"/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Associate’s Degree in Arts with a concentration in Accounting.</a:t>
            </a:r>
          </a:p>
          <a:p>
            <a:pPr marL="0" lvl="0"/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As part of the JAA program, she will transfer to Rhode Island College this fall to earn a Bachelor's in Accounting.</a:t>
            </a:r>
          </a:p>
          <a:p>
            <a:pPr marL="0" lvl="0"/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3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Deborah Ann </a:t>
            </a:r>
            <a:r>
              <a:rPr lang="en-US" sz="3800" dirty="0" err="1">
                <a:solidFill>
                  <a:schemeClr val="bg1"/>
                </a:solidFill>
              </a:rPr>
              <a:t>Wolley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7845801-AC47-4C8B-A10A-5E895557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195" y="1584644"/>
            <a:ext cx="3490881" cy="34603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002924" y="1849424"/>
            <a:ext cx="431662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Deborah 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is currently pursuing an</a:t>
            </a:r>
          </a:p>
          <a:p>
            <a:pPr lvl="0"/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Associate’s Degree in</a:t>
            </a:r>
            <a:r>
              <a:rPr lang="en-US" sz="2400" dirty="0">
                <a:solidFill>
                  <a:schemeClr val="bg1"/>
                </a:solidFill>
              </a:rPr>
              <a:t> Business Administration, with a concentration</a:t>
            </a:r>
          </a:p>
          <a:p>
            <a:pPr lvl="0"/>
            <a:r>
              <a:rPr lang="en-US" sz="2400" dirty="0">
                <a:solidFill>
                  <a:schemeClr val="bg1"/>
                </a:solidFill>
              </a:rPr>
              <a:t>in General Studies.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 err="1">
                <a:solidFill>
                  <a:schemeClr val="bg1"/>
                </a:solidFill>
              </a:rPr>
              <a:t>Molikar</a:t>
            </a:r>
            <a:r>
              <a:rPr lang="en-US" sz="3800" dirty="0">
                <a:solidFill>
                  <a:schemeClr val="bg1"/>
                </a:solidFill>
              </a:rPr>
              <a:t> You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062505" y="1854566"/>
            <a:ext cx="43166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>
                    <a:alpha val="80000"/>
                  </a:schemeClr>
                </a:solidFill>
              </a:rPr>
              <a:t>Molikar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 was born and raised in Cambodia, moving to the United States in 2013.</a:t>
            </a:r>
          </a:p>
          <a:p>
            <a:pPr lvl="0"/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She is currently pursuing an</a:t>
            </a:r>
          </a:p>
          <a:p>
            <a:pPr marL="0" lvl="0"/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Associate’s Degree in General Studies with a concentration in Accounting.</a:t>
            </a:r>
          </a:p>
          <a:p>
            <a:pPr marL="0" lvl="0"/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lvl="0"/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15362" name="Picture 2" descr="Image preview">
            <a:extLst>
              <a:ext uri="{FF2B5EF4-FFF2-40B4-BE49-F238E27FC236}">
                <a16:creationId xmlns:a16="http://schemas.microsoft.com/office/drawing/2014/main" id="{0DE09CB1-7613-4A35-84A9-01EA61A1C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88" y="1802329"/>
            <a:ext cx="2737472" cy="364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43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7E22DD-8CEE-4072-8B2A-7F87E60ED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Kappa Beta Delta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25505-DC6A-4A88-BCD4-0572A31D3D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B2BED6-06A9-451C-815B-66E3E9ADAA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Kappa</a:t>
            </a:r>
            <a:r>
              <a:rPr lang="en-US" dirty="0">
                <a:solidFill>
                  <a:schemeClr val="bg1"/>
                </a:solidFill>
              </a:rPr>
              <a:t> is the initial letter of the word, </a:t>
            </a:r>
            <a:r>
              <a:rPr lang="en-US" b="1" i="1" dirty="0" err="1">
                <a:solidFill>
                  <a:schemeClr val="bg1"/>
                </a:solidFill>
              </a:rPr>
              <a:t>Kratisteuo</a:t>
            </a:r>
            <a:r>
              <a:rPr lang="en-US" dirty="0">
                <a:solidFill>
                  <a:schemeClr val="bg1"/>
                </a:solidFill>
              </a:rPr>
              <a:t>, which means to </a:t>
            </a:r>
            <a:r>
              <a:rPr lang="en-US" b="1" dirty="0">
                <a:solidFill>
                  <a:schemeClr val="bg1"/>
                </a:solidFill>
              </a:rPr>
              <a:t>excel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Beta</a:t>
            </a:r>
            <a:r>
              <a:rPr lang="en-US" dirty="0">
                <a:solidFill>
                  <a:schemeClr val="bg1"/>
                </a:solidFill>
              </a:rPr>
              <a:t> is the initial letter of the word, </a:t>
            </a:r>
            <a:r>
              <a:rPr lang="en-US" b="1" i="1" dirty="0" err="1">
                <a:solidFill>
                  <a:schemeClr val="bg1"/>
                </a:solidFill>
              </a:rPr>
              <a:t>Bebaous</a:t>
            </a:r>
            <a:r>
              <a:rPr lang="en-US" dirty="0">
                <a:solidFill>
                  <a:schemeClr val="bg1"/>
                </a:solidFill>
              </a:rPr>
              <a:t>, which means </a:t>
            </a:r>
            <a:r>
              <a:rPr lang="en-US" b="1" dirty="0">
                <a:solidFill>
                  <a:schemeClr val="bg1"/>
                </a:solidFill>
              </a:rPr>
              <a:t>trustworthy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Delta</a:t>
            </a:r>
            <a:r>
              <a:rPr lang="en-US" dirty="0">
                <a:solidFill>
                  <a:schemeClr val="bg1"/>
                </a:solidFill>
              </a:rPr>
              <a:t> is the initial letter of the word, </a:t>
            </a:r>
            <a:r>
              <a:rPr lang="en-US" b="1" i="1" dirty="0" err="1">
                <a:solidFill>
                  <a:schemeClr val="bg1"/>
                </a:solidFill>
              </a:rPr>
              <a:t>Dokimos</a:t>
            </a:r>
            <a:r>
              <a:rPr lang="en-US" dirty="0">
                <a:solidFill>
                  <a:schemeClr val="bg1"/>
                </a:solidFill>
              </a:rPr>
              <a:t>, which means </a:t>
            </a:r>
            <a:r>
              <a:rPr lang="en-US" b="1" dirty="0">
                <a:solidFill>
                  <a:schemeClr val="bg1"/>
                </a:solidFill>
              </a:rPr>
              <a:t>genuine and esteemed.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table, blue, bag&#10;&#10;Description automatically generated">
            <a:extLst>
              <a:ext uri="{FF2B5EF4-FFF2-40B4-BE49-F238E27FC236}">
                <a16:creationId xmlns:a16="http://schemas.microsoft.com/office/drawing/2014/main" id="{7207F4CA-8E5D-4139-8ECC-1E6EFF9E1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38" y="1881679"/>
            <a:ext cx="3174124" cy="423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7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7E22DD-8CEE-4072-8B2A-7F87E60E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Our Pledge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D7FCA7-7B29-400A-94B6-691E344CA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chemeClr val="bg1"/>
                </a:solidFill>
              </a:rPr>
              <a:t>I promise to abide by the guidelines established by The Association of Collegiate Business Schools and Programs and Kappa Beta Delta.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chemeClr val="bg1"/>
                </a:solidFill>
              </a:rPr>
              <a:t>I will uphold the ideals set forth by our name: excellence, trustworthiness, and genuineness.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chemeClr val="bg1"/>
                </a:solidFill>
              </a:rPr>
              <a:t>I agree to uphold the standards set forth by the chapter of Kappa Beta Delta here at the  Community College of Rhode Island.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1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BA1512-8C4A-4931-898A-700BF0894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Dr. Andrew V. Stevenson International Scholarship Award </a:t>
            </a:r>
            <a:br>
              <a:rPr lang="en-US" sz="3200" b="1" dirty="0"/>
            </a:br>
            <a:r>
              <a:rPr lang="en-US" sz="3200" b="1" dirty="0"/>
              <a:t>	and the 2024 KBD Regional Scholarship Award</a:t>
            </a:r>
            <a:endParaRPr lang="en-US" sz="3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827E5E-AB00-4549-A468-728C0022D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/>
              <a:t>Bedros</a:t>
            </a:r>
            <a:r>
              <a:rPr lang="en-US" sz="2800" dirty="0"/>
              <a:t> Kevorkian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57ACB5-E3D8-4786-8700-6213BA64EE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Christian </a:t>
            </a:r>
            <a:r>
              <a:rPr lang="en-US" sz="2800" dirty="0" err="1"/>
              <a:t>Polofsky</a:t>
            </a:r>
            <a:endParaRPr lang="en-US" sz="2800" dirty="0"/>
          </a:p>
        </p:txBody>
      </p:sp>
      <p:pic>
        <p:nvPicPr>
          <p:cNvPr id="13" name="Picture 2" descr="Image preview">
            <a:extLst>
              <a:ext uri="{FF2B5EF4-FFF2-40B4-BE49-F238E27FC236}">
                <a16:creationId xmlns:a16="http://schemas.microsoft.com/office/drawing/2014/main" id="{25046210-E1B6-4726-98C5-8444A72C16F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073" y="2505075"/>
            <a:ext cx="2763441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E75A0ACA-F4A8-4BAE-A674-0C22EA65F8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46" y="2505075"/>
            <a:ext cx="2951471" cy="3684588"/>
          </a:xfrm>
        </p:spPr>
      </p:pic>
    </p:spTree>
    <p:extLst>
      <p:ext uri="{BB962C8B-B14F-4D97-AF65-F5344CB8AC3E}">
        <p14:creationId xmlns:p14="http://schemas.microsoft.com/office/powerpoint/2010/main" val="20697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9047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B38642C-62C4-4E31-A5D3-BB1DD8CA3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583" cy="6858478"/>
          </a:xfrm>
          <a:custGeom>
            <a:avLst/>
            <a:gdLst>
              <a:gd name="connsiteX0" fmla="*/ 0 w 8663583"/>
              <a:gd name="connsiteY0" fmla="*/ 0 h 6858478"/>
              <a:gd name="connsiteX1" fmla="*/ 480486 w 8663583"/>
              <a:gd name="connsiteY1" fmla="*/ 0 h 6858478"/>
              <a:gd name="connsiteX2" fmla="*/ 4415403 w 8663583"/>
              <a:gd name="connsiteY2" fmla="*/ 0 h 6858478"/>
              <a:gd name="connsiteX3" fmla="*/ 5481631 w 8663583"/>
              <a:gd name="connsiteY3" fmla="*/ 0 h 6858478"/>
              <a:gd name="connsiteX4" fmla="*/ 5487208 w 8663583"/>
              <a:gd name="connsiteY4" fmla="*/ 0 h 6858478"/>
              <a:gd name="connsiteX5" fmla="*/ 8663583 w 8663583"/>
              <a:gd name="connsiteY5" fmla="*/ 6858478 h 6858478"/>
              <a:gd name="connsiteX6" fmla="*/ 1239028 w 8663583"/>
              <a:gd name="connsiteY6" fmla="*/ 6858478 h 6858478"/>
              <a:gd name="connsiteX7" fmla="*/ 1239288 w 8663583"/>
              <a:gd name="connsiteY7" fmla="*/ 6857916 h 6858478"/>
              <a:gd name="connsiteX8" fmla="*/ 480486 w 8663583"/>
              <a:gd name="connsiteY8" fmla="*/ 6857916 h 6858478"/>
              <a:gd name="connsiteX9" fmla="*/ 480486 w 8663583"/>
              <a:gd name="connsiteY9" fmla="*/ 6858000 h 6858478"/>
              <a:gd name="connsiteX10" fmla="*/ 0 w 8663583"/>
              <a:gd name="connsiteY10" fmla="*/ 685800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63583" h="6858478">
                <a:moveTo>
                  <a:pt x="0" y="0"/>
                </a:moveTo>
                <a:lnTo>
                  <a:pt x="480486" y="0"/>
                </a:lnTo>
                <a:lnTo>
                  <a:pt x="4415403" y="0"/>
                </a:lnTo>
                <a:lnTo>
                  <a:pt x="5481631" y="0"/>
                </a:lnTo>
                <a:lnTo>
                  <a:pt x="5487208" y="0"/>
                </a:lnTo>
                <a:lnTo>
                  <a:pt x="8663583" y="6858478"/>
                </a:lnTo>
                <a:lnTo>
                  <a:pt x="1239028" y="6858478"/>
                </a:lnTo>
                <a:lnTo>
                  <a:pt x="1239288" y="6857916"/>
                </a:lnTo>
                <a:lnTo>
                  <a:pt x="480486" y="6857916"/>
                </a:lnTo>
                <a:lnTo>
                  <a:pt x="4804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9F66240-8C38-4069-A5C9-2D3FCD97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234957" cy="6858478"/>
          </a:xfrm>
          <a:custGeom>
            <a:avLst/>
            <a:gdLst>
              <a:gd name="connsiteX0" fmla="*/ 156905 w 8234957"/>
              <a:gd name="connsiteY0" fmla="*/ 0 h 6858478"/>
              <a:gd name="connsiteX1" fmla="*/ 3986777 w 8234957"/>
              <a:gd name="connsiteY1" fmla="*/ 0 h 6858478"/>
              <a:gd name="connsiteX2" fmla="*/ 5053005 w 8234957"/>
              <a:gd name="connsiteY2" fmla="*/ 0 h 6858478"/>
              <a:gd name="connsiteX3" fmla="*/ 5058582 w 8234957"/>
              <a:gd name="connsiteY3" fmla="*/ 0 h 6858478"/>
              <a:gd name="connsiteX4" fmla="*/ 8234957 w 8234957"/>
              <a:gd name="connsiteY4" fmla="*/ 6858478 h 6858478"/>
              <a:gd name="connsiteX5" fmla="*/ 810402 w 8234957"/>
              <a:gd name="connsiteY5" fmla="*/ 6858478 h 6858478"/>
              <a:gd name="connsiteX6" fmla="*/ 810662 w 8234957"/>
              <a:gd name="connsiteY6" fmla="*/ 6857916 h 6858478"/>
              <a:gd name="connsiteX7" fmla="*/ 156905 w 8234957"/>
              <a:gd name="connsiteY7" fmla="*/ 6857916 h 6858478"/>
              <a:gd name="connsiteX8" fmla="*/ 156905 w 8234957"/>
              <a:gd name="connsiteY8" fmla="*/ 6858478 h 6858478"/>
              <a:gd name="connsiteX9" fmla="*/ 0 w 8234957"/>
              <a:gd name="connsiteY9" fmla="*/ 6858478 h 6858478"/>
              <a:gd name="connsiteX10" fmla="*/ 0 w 8234957"/>
              <a:gd name="connsiteY10" fmla="*/ 479 h 6858478"/>
              <a:gd name="connsiteX11" fmla="*/ 156905 w 8234957"/>
              <a:gd name="connsiteY11" fmla="*/ 479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34957" h="6858478">
                <a:moveTo>
                  <a:pt x="156905" y="0"/>
                </a:moveTo>
                <a:lnTo>
                  <a:pt x="3986777" y="0"/>
                </a:lnTo>
                <a:lnTo>
                  <a:pt x="5053005" y="0"/>
                </a:lnTo>
                <a:lnTo>
                  <a:pt x="5058582" y="0"/>
                </a:lnTo>
                <a:lnTo>
                  <a:pt x="8234957" y="6858478"/>
                </a:lnTo>
                <a:lnTo>
                  <a:pt x="810402" y="6858478"/>
                </a:lnTo>
                <a:lnTo>
                  <a:pt x="810662" y="6857916"/>
                </a:lnTo>
                <a:lnTo>
                  <a:pt x="156905" y="6857916"/>
                </a:lnTo>
                <a:lnTo>
                  <a:pt x="156905" y="6858478"/>
                </a:lnTo>
                <a:lnTo>
                  <a:pt x="0" y="6858478"/>
                </a:lnTo>
                <a:lnTo>
                  <a:pt x="0" y="479"/>
                </a:lnTo>
                <a:lnTo>
                  <a:pt x="15690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082C9-E7B4-40C9-81A6-619BE2D87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437888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br>
              <a:rPr lang="en-US" sz="4400"/>
            </a:br>
            <a:endParaRPr lang="en-US" sz="4400" b="1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169A1D-1EC9-407A-823D-6E27930D8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0824"/>
            <a:ext cx="5076090" cy="4151376"/>
          </a:xfrm>
        </p:spPr>
        <p:txBody>
          <a:bodyPr vert="horz" lIns="91440" tIns="45720" rIns="91440" bIns="45720" rtlCol="0">
            <a:normAutofit/>
          </a:bodyPr>
          <a:lstStyle/>
          <a:p>
            <a:pPr marL="0">
              <a:defRPr/>
            </a:pPr>
            <a:endParaRPr lang="en-US" altLang="en-US" sz="2000" dirty="0"/>
          </a:p>
          <a:p>
            <a:pPr marL="0" indent="0" algn="ctr">
              <a:buNone/>
            </a:pPr>
            <a:r>
              <a:rPr lang="en-US" altLang="en-US" sz="4800" i="1" dirty="0"/>
              <a:t>Congratulations!</a:t>
            </a:r>
          </a:p>
          <a:p>
            <a:pPr marL="0" indent="0" algn="ctr">
              <a:buNone/>
              <a:defRPr/>
            </a:pPr>
            <a:endParaRPr lang="en-US" altLang="en-US" sz="2800" dirty="0"/>
          </a:p>
          <a:p>
            <a:pPr marL="0" indent="0" algn="ctr">
              <a:buNone/>
            </a:pPr>
            <a:r>
              <a:rPr lang="en-US" altLang="en-US" sz="2800" dirty="0"/>
              <a:t>Best wishes from the </a:t>
            </a:r>
          </a:p>
          <a:p>
            <a:pPr marL="0" indent="0" algn="ctr">
              <a:buNone/>
            </a:pPr>
            <a:r>
              <a:rPr lang="en-US" altLang="en-US" sz="2800" dirty="0"/>
              <a:t>faculty members in the </a:t>
            </a:r>
          </a:p>
          <a:p>
            <a:pPr marL="0" indent="0" algn="ctr">
              <a:buNone/>
            </a:pPr>
            <a:r>
              <a:rPr lang="en-US" altLang="en-US" sz="2800" dirty="0"/>
              <a:t>Business and Professional Studies </a:t>
            </a:r>
          </a:p>
          <a:p>
            <a:pPr marL="0" indent="0" algn="ctr">
              <a:buNone/>
            </a:pPr>
            <a:r>
              <a:rPr lang="en-US" altLang="en-US" sz="2800" dirty="0"/>
              <a:t>Department</a:t>
            </a:r>
          </a:p>
          <a:p>
            <a:endParaRPr lang="en-US" sz="2000" dirty="0"/>
          </a:p>
        </p:txBody>
      </p:sp>
      <p:pic>
        <p:nvPicPr>
          <p:cNvPr id="16" name="Picture 23" descr="CCRI_2Lines_Ctr_Blk">
            <a:extLst>
              <a:ext uri="{FF2B5EF4-FFF2-40B4-BE49-F238E27FC236}">
                <a16:creationId xmlns:a16="http://schemas.microsoft.com/office/drawing/2014/main" id="{ED4AB0F1-C3AF-44BD-B8BE-D2B4112A1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6802" y="940365"/>
            <a:ext cx="4772455" cy="166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9C8C7F-21AC-4328-AA94-ABB5FA132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0405" y="3429000"/>
            <a:ext cx="1248851" cy="24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38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33305"/>
    </mc:Choice>
    <mc:Fallback xmlns="">
      <p:transition advTm="3330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BA03AF-8548-4AB3-991C-61461EF45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Accreditation Council for Business Schools and Programs</a:t>
            </a:r>
            <a:br>
              <a:rPr lang="en-US" dirty="0"/>
            </a:br>
            <a:r>
              <a:rPr lang="en-US" dirty="0"/>
              <a:t> </a:t>
            </a:r>
            <a:r>
              <a:rPr lang="en-US" b="1" dirty="0"/>
              <a:t>Student Leadership Award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086177-E36C-46E9-8C55-0B3EAC098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77754" cy="4106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This award recognizes a student in a Business and Professional Studies Degree Program for their:</a:t>
            </a:r>
          </a:p>
          <a:p>
            <a:pPr lvl="0"/>
            <a:r>
              <a:rPr lang="en-US" sz="2000" dirty="0"/>
              <a:t> academic excellence, </a:t>
            </a:r>
          </a:p>
          <a:p>
            <a:pPr lvl="0"/>
            <a:r>
              <a:rPr lang="en-US" sz="2000" dirty="0"/>
              <a:t>leadership, </a:t>
            </a:r>
          </a:p>
          <a:p>
            <a:pPr lvl="0"/>
            <a:r>
              <a:rPr lang="en-US" sz="2000" dirty="0"/>
              <a:t>involvement in student clubs/organizations, and</a:t>
            </a:r>
          </a:p>
          <a:p>
            <a:pPr lvl="0"/>
            <a:r>
              <a:rPr lang="en-US" sz="2000" dirty="0"/>
              <a:t>involvement in community service activities.</a:t>
            </a:r>
          </a:p>
          <a:p>
            <a:pPr marL="0" lvl="0" indent="0">
              <a:buNone/>
            </a:pPr>
            <a:endParaRPr lang="en-US" sz="2000" dirty="0"/>
          </a:p>
          <a:p>
            <a:pPr marL="0" lvl="0" indent="0">
              <a:buNone/>
            </a:pPr>
            <a:r>
              <a:rPr lang="en-US" sz="2000" b="1" dirty="0"/>
              <a:t>This year’s recipient is Katherine </a:t>
            </a:r>
            <a:r>
              <a:rPr lang="en-US" sz="2000" b="1" dirty="0" err="1"/>
              <a:t>Hellendrung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2" descr="Image preview">
            <a:extLst>
              <a:ext uri="{FF2B5EF4-FFF2-40B4-BE49-F238E27FC236}">
                <a16:creationId xmlns:a16="http://schemas.microsoft.com/office/drawing/2014/main" id="{07309149-0287-4951-AA9B-815DF1A3628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047" y="1825625"/>
            <a:ext cx="300390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3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7A5D-D5AE-41A2-A2F2-52E75958B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 err="1">
                <a:solidFill>
                  <a:schemeClr val="bg1"/>
                </a:solidFill>
              </a:rPr>
              <a:t>Junayd</a:t>
            </a:r>
            <a:r>
              <a:rPr lang="en-US" sz="3800" dirty="0">
                <a:solidFill>
                  <a:schemeClr val="bg1"/>
                </a:solidFill>
              </a:rPr>
              <a:t> F. Ali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0C11-F2E4-4662-924C-9887CE1CF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700" dirty="0">
              <a:solidFill>
                <a:schemeClr val="bg1"/>
              </a:solidFill>
              <a:effectLst/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Junayd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  <a:effectLst/>
              </a:rPr>
              <a:t>earned an Associate’s </a:t>
            </a:r>
            <a:r>
              <a:rPr lang="en-US" sz="2000" dirty="0">
                <a:solidFill>
                  <a:schemeClr val="bg1"/>
                </a:solidFill>
              </a:rPr>
              <a:t>D</a:t>
            </a:r>
            <a:r>
              <a:rPr lang="en-US" sz="2000" dirty="0">
                <a:solidFill>
                  <a:schemeClr val="bg1"/>
                </a:solidFill>
                <a:effectLst/>
              </a:rPr>
              <a:t>egree in General Studies</a:t>
            </a:r>
            <a:r>
              <a:rPr lang="en-US" sz="2000" dirty="0">
                <a:solidFill>
                  <a:schemeClr val="bg1"/>
                </a:solidFill>
              </a:rPr>
              <a:t> through the JAA program</a:t>
            </a:r>
            <a:endParaRPr lang="en-US" sz="2000" dirty="0">
              <a:solidFill>
                <a:schemeClr val="bg1"/>
              </a:solidFill>
              <a:effectLst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He is currently pursuing a B</a:t>
            </a:r>
            <a:r>
              <a:rPr lang="en-US" sz="2000" dirty="0">
                <a:solidFill>
                  <a:schemeClr val="bg1"/>
                </a:solidFill>
                <a:effectLst/>
              </a:rPr>
              <a:t>achelor’s </a:t>
            </a:r>
            <a:r>
              <a:rPr lang="en-US" sz="2000" dirty="0">
                <a:solidFill>
                  <a:schemeClr val="bg1"/>
                </a:solidFill>
              </a:rPr>
              <a:t>D</a:t>
            </a:r>
            <a:r>
              <a:rPr lang="en-US" sz="2000" dirty="0">
                <a:solidFill>
                  <a:schemeClr val="bg1"/>
                </a:solidFill>
                <a:effectLst/>
              </a:rPr>
              <a:t>egree in Computer Information Systems at Rhode Island College. </a:t>
            </a:r>
          </a:p>
          <a:p>
            <a:r>
              <a:rPr lang="en-US" sz="2000" i="1" dirty="0">
                <a:solidFill>
                  <a:schemeClr val="bg1"/>
                </a:solidFill>
                <a:effectLst/>
              </a:rPr>
              <a:t>“I hope to </a:t>
            </a:r>
            <a:r>
              <a:rPr lang="en-US" sz="2000" i="1" dirty="0">
                <a:solidFill>
                  <a:schemeClr val="bg1"/>
                </a:solidFill>
              </a:rPr>
              <a:t>either become a 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cybersecurity or business analyst. I enjoy learning how business applications and technology connect”</a:t>
            </a:r>
            <a:endParaRPr lang="en-US" sz="2000" i="1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01EC48A5-4772-4195-890F-E6D315B6AE6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588" y="1402980"/>
            <a:ext cx="3334871" cy="460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8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0E6CBE-8D91-4680-B940-D50FFAEBD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Corinne Bucklin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82E61-4C15-49D0-BB3A-B35FDE077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endParaRPr lang="en-US" sz="1700" dirty="0">
              <a:solidFill>
                <a:schemeClr val="bg1"/>
              </a:solidFill>
            </a:endParaRPr>
          </a:p>
          <a:p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Corinne </a:t>
            </a:r>
            <a:r>
              <a:rPr lang="en-US" sz="2200" dirty="0">
                <a:solidFill>
                  <a:schemeClr val="bg1"/>
                </a:solidFill>
                <a:effectLst/>
              </a:rPr>
              <a:t>has earned a degree in General Studies,  with a concentration in Business.</a:t>
            </a:r>
          </a:p>
          <a:p>
            <a:r>
              <a:rPr lang="en-US" sz="2200" dirty="0">
                <a:solidFill>
                  <a:schemeClr val="bg1"/>
                </a:solidFill>
              </a:rPr>
              <a:t>She plans to continue her education at the University of Rhode Island.</a:t>
            </a:r>
          </a:p>
          <a:p>
            <a:r>
              <a:rPr lang="en-US" sz="2200" dirty="0">
                <a:solidFill>
                  <a:schemeClr val="bg1"/>
                </a:solidFill>
                <a:effectLst/>
              </a:rPr>
              <a:t>Her goal is to open a business as a wedding/event planner</a:t>
            </a: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br>
              <a:rPr lang="en-US" sz="1700" dirty="0">
                <a:solidFill>
                  <a:schemeClr val="bg1"/>
                </a:solidFill>
                <a:effectLst/>
              </a:rPr>
            </a:br>
            <a:endParaRPr lang="en-US" sz="1700" dirty="0">
              <a:solidFill>
                <a:schemeClr val="bg1"/>
              </a:solidFill>
              <a:effectLst/>
            </a:endParaRPr>
          </a:p>
          <a:p>
            <a:endParaRPr lang="en-US" sz="17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preview">
            <a:extLst>
              <a:ext uri="{FF2B5EF4-FFF2-40B4-BE49-F238E27FC236}">
                <a16:creationId xmlns:a16="http://schemas.microsoft.com/office/drawing/2014/main" id="{BEE1B957-98A3-40AD-AB2F-AFA6842BBF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47" y="2303930"/>
            <a:ext cx="2739938" cy="308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71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7A5D-D5AE-41A2-A2F2-52E75958B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Madison Cabral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0C11-F2E4-4662-924C-9887CE1CF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700" dirty="0">
              <a:solidFill>
                <a:schemeClr val="bg1"/>
              </a:solidFill>
              <a:effectLst/>
            </a:endParaRPr>
          </a:p>
          <a:p>
            <a:r>
              <a:rPr lang="en-US" sz="2000" dirty="0">
                <a:solidFill>
                  <a:schemeClr val="bg1"/>
                </a:solidFill>
                <a:effectLst/>
              </a:rPr>
              <a:t>Madison will earn an Associate of Arts Degree in General Studies, with a concentration in the Business, Economics, and Data Pathway.</a:t>
            </a:r>
          </a:p>
          <a:p>
            <a:r>
              <a:rPr lang="en-US" sz="2000" dirty="0">
                <a:solidFill>
                  <a:schemeClr val="bg1"/>
                </a:solidFill>
              </a:rPr>
              <a:t>She </a:t>
            </a:r>
            <a:r>
              <a:rPr lang="en-US" sz="2000" dirty="0">
                <a:solidFill>
                  <a:schemeClr val="bg1"/>
                </a:solidFill>
                <a:effectLst/>
              </a:rPr>
              <a:t> plans to transfer to a four-year university to earn a Bachelor’s </a:t>
            </a:r>
            <a:r>
              <a:rPr lang="en-US" sz="2000" dirty="0">
                <a:solidFill>
                  <a:schemeClr val="bg1"/>
                </a:solidFill>
              </a:rPr>
              <a:t>D</a:t>
            </a:r>
            <a:r>
              <a:rPr lang="en-US" sz="2000" dirty="0">
                <a:solidFill>
                  <a:schemeClr val="bg1"/>
                </a:solidFill>
                <a:effectLst/>
              </a:rPr>
              <a:t>egree in Finance, in hopes of becoming a Financial Advisor or Analyst.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3D460-E499-4B10-AB06-76044E46A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8282" y="1825625"/>
            <a:ext cx="2868798" cy="415512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D4F4F877-E6BF-4A1F-A525-B1A12CCD9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282" y="1825623"/>
            <a:ext cx="2868798" cy="415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61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55E8E-B37C-43DF-A87E-F06488E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Monica S. </a:t>
            </a:r>
            <a:r>
              <a:rPr lang="en-US" sz="3800" dirty="0" err="1">
                <a:solidFill>
                  <a:schemeClr val="bg1"/>
                </a:solidFill>
              </a:rPr>
              <a:t>Ciannavei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147FD2-63BA-4D44-BB0E-ECF628E8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461957-5E1E-42B4-BDD5-2EC4F9186297}"/>
              </a:ext>
            </a:extLst>
          </p:cNvPr>
          <p:cNvSpPr txBox="1"/>
          <p:nvPr/>
        </p:nvSpPr>
        <p:spPr>
          <a:xfrm>
            <a:off x="1062505" y="1854566"/>
            <a:ext cx="431662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Monica </a:t>
            </a:r>
            <a:r>
              <a:rPr lang="en-US" dirty="0">
                <a:solidFill>
                  <a:schemeClr val="bg1"/>
                </a:solidFill>
              </a:rPr>
              <a:t>earned a Bachelor of Arts Degree in Medical Assisting from Bay State College in 2013 and is pursuing her second Associate’s Degree in Business Administration at CCRI.</a:t>
            </a:r>
            <a:endParaRPr lang="en-US" sz="20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She plans to transfer to Rhode Island College to earn a Bachelor’s Degree in Substance Abuse and Mental Health, and become a counselor.</a:t>
            </a:r>
          </a:p>
          <a:p>
            <a:pPr marL="0" lvl="0"/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2050" name="Picture 2" descr="A person with long blonde hair and red lipstick&#10;&#10;Description automatically generated">
            <a:extLst>
              <a:ext uri="{FF2B5EF4-FFF2-40B4-BE49-F238E27FC236}">
                <a16:creationId xmlns:a16="http://schemas.microsoft.com/office/drawing/2014/main" id="{823732BC-EB22-4844-B917-5CD536E19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650" y="1806388"/>
            <a:ext cx="4312205" cy="574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75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0E6CBE-8D91-4680-B940-D50FFAEBD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5105400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Patrick Ferrer </a:t>
            </a:r>
            <a:r>
              <a:rPr lang="en-US" sz="3800" dirty="0" err="1">
                <a:solidFill>
                  <a:schemeClr val="bg1"/>
                </a:solidFill>
              </a:rPr>
              <a:t>Connerton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82E61-4C15-49D0-BB3A-B35FDE077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endParaRPr lang="en-US" sz="1700" dirty="0">
              <a:solidFill>
                <a:schemeClr val="bg1"/>
              </a:solidFill>
              <a:effectLst/>
            </a:endParaRPr>
          </a:p>
          <a:p>
            <a:r>
              <a:rPr lang="en-US" sz="2000" dirty="0">
                <a:solidFill>
                  <a:schemeClr val="bg1"/>
                </a:solidFill>
                <a:effectLst/>
              </a:rPr>
              <a:t>Patrick is graduating </a:t>
            </a:r>
            <a:r>
              <a:rPr lang="en-US" sz="2000" dirty="0">
                <a:solidFill>
                  <a:schemeClr val="bg1"/>
                </a:solidFill>
              </a:rPr>
              <a:t>the Spring of 2025 with an </a:t>
            </a:r>
            <a:r>
              <a:rPr lang="en-US" sz="2000" dirty="0">
                <a:solidFill>
                  <a:schemeClr val="bg1"/>
                </a:solidFill>
                <a:effectLst/>
              </a:rPr>
              <a:t>Associate’s Degree in Business Administration, with a concentration in Accounting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effectLst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He plans to transfer to Rhode Island College to earn a Bachelor’s Degree in Business Administration, with a concentration in Accounting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i="1" dirty="0">
                <a:solidFill>
                  <a:schemeClr val="bg1"/>
                </a:solidFill>
              </a:rPr>
              <a:t> “I hope to become a CPA and continue to work towards my Master’s Degree.</a:t>
            </a:r>
            <a:r>
              <a:rPr lang="en-US" sz="2000" dirty="0"/>
              <a:t>.</a:t>
            </a:r>
            <a:r>
              <a:rPr lang="en-US" sz="2000" i="1" dirty="0">
                <a:solidFill>
                  <a:schemeClr val="bg1"/>
                </a:solidFill>
              </a:rPr>
              <a:t>”.</a:t>
            </a:r>
          </a:p>
          <a:p>
            <a:pPr marL="0" indent="0">
              <a:buNone/>
            </a:pPr>
            <a:br>
              <a:rPr lang="en-US" sz="1700" dirty="0">
                <a:solidFill>
                  <a:schemeClr val="bg1"/>
                </a:solidFill>
                <a:effectLst/>
              </a:rPr>
            </a:br>
            <a:endParaRPr lang="en-US" sz="1700" dirty="0">
              <a:solidFill>
                <a:schemeClr val="bg1"/>
              </a:solidFill>
              <a:effectLst/>
            </a:endParaRPr>
          </a:p>
          <a:p>
            <a:endParaRPr lang="en-US" sz="17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AD48FB-AC82-4F2D-8A18-09C15DF73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90648" y="1825630"/>
            <a:ext cx="2689412" cy="3882042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</p:txBody>
      </p:sp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84420C25-146E-434D-9D36-C7BA82087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648" y="1825625"/>
            <a:ext cx="2617694" cy="388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3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75289-BEC3-43DD-83C0-E9E8776F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Mary E. Drescher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4999E-4E93-4A57-808E-206B60A21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2366685"/>
            <a:ext cx="4586513" cy="215600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7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Mary is earning an Associate’s Degree in Business Administration.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She hopes to focus on a concentration in Accounting.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79D94A-22AE-43D5-B177-78E48ECAB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48599" y="1825626"/>
            <a:ext cx="2519083" cy="362043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5DB18852-214A-407D-8CE9-56708758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176" y="1825627"/>
            <a:ext cx="2971800" cy="369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90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6.8|2.1|5.7|2.6|4.6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CRI_Presentation">
  <a:themeElements>
    <a:clrScheme name="CCRI_Presentation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CCRI_Presentation">
      <a:majorFont>
        <a:latin typeface="Gill Sans MT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CCRI_Presentation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RI_Presentation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RI_Presentation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RI_Presentation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RI_Presentation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RI_Presentation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RI_Presentation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RI_Presentation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10616592907F47A2DCA6DF6C86D322" ma:contentTypeVersion="18" ma:contentTypeDescription="Create a new document." ma:contentTypeScope="" ma:versionID="82f42783603fdabc26b7763cbdc58b15">
  <xsd:schema xmlns:xsd="http://www.w3.org/2001/XMLSchema" xmlns:xs="http://www.w3.org/2001/XMLSchema" xmlns:p="http://schemas.microsoft.com/office/2006/metadata/properties" xmlns:ns3="31134cf0-05ce-4682-945d-1eb41ed7deb2" xmlns:ns4="750fc039-6884-4a5e-aa10-ae7828f5b223" targetNamespace="http://schemas.microsoft.com/office/2006/metadata/properties" ma:root="true" ma:fieldsID="7e504a3bed405d5abeb4ddaa583f2d31" ns3:_="" ns4:_="">
    <xsd:import namespace="31134cf0-05ce-4682-945d-1eb41ed7deb2"/>
    <xsd:import namespace="750fc039-6884-4a5e-aa10-ae7828f5b2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_activity" minOccurs="0"/>
                <xsd:element ref="ns3:MediaServiceObjectDetectorVersions" minOccurs="0"/>
                <xsd:element ref="ns3:MediaLengthInSeconds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34cf0-05ce-4682-945d-1eb41ed7de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0fc039-6884-4a5e-aa10-ae7828f5b22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1134cf0-05ce-4682-945d-1eb41ed7de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59B06D-22A6-44F8-91F9-59C50B93D9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134cf0-05ce-4682-945d-1eb41ed7deb2"/>
    <ds:schemaRef ds:uri="750fc039-6884-4a5e-aa10-ae7828f5b2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2C3FB9-13B0-4547-8E50-592EAC8212F7}">
  <ds:schemaRefs>
    <ds:schemaRef ds:uri="http://schemas.microsoft.com/office/2006/documentManagement/types"/>
    <ds:schemaRef ds:uri="http://purl.org/dc/terms/"/>
    <ds:schemaRef ds:uri="http://purl.org/dc/dcmitype/"/>
    <ds:schemaRef ds:uri="750fc039-6884-4a5e-aa10-ae7828f5b223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31134cf0-05ce-4682-945d-1eb41ed7deb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DD310EC-9F37-4A14-ADC4-2150CC4619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1811</Words>
  <Application>Microsoft Office PowerPoint</Application>
  <PresentationFormat>Widescreen</PresentationFormat>
  <Paragraphs>254</Paragraphs>
  <Slides>38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Gill Sans MT</vt:lpstr>
      <vt:lpstr>Times</vt:lpstr>
      <vt:lpstr>Times New Roman</vt:lpstr>
      <vt:lpstr>Wingdings</vt:lpstr>
      <vt:lpstr>Office Theme</vt:lpstr>
      <vt:lpstr>CCRI_Presentation</vt:lpstr>
      <vt:lpstr>Kappa Beta Delta  International Honor Society</vt:lpstr>
      <vt:lpstr> </vt:lpstr>
      <vt:lpstr>Our new Inductees….</vt:lpstr>
      <vt:lpstr>Junayd F. Ali</vt:lpstr>
      <vt:lpstr>Corinne Bucklin</vt:lpstr>
      <vt:lpstr>Madison Cabral</vt:lpstr>
      <vt:lpstr>Monica S. Ciannavei</vt:lpstr>
      <vt:lpstr>Patrick Ferrer Connerton</vt:lpstr>
      <vt:lpstr>Mary E. Drescher</vt:lpstr>
      <vt:lpstr>Estevan F. Escobar</vt:lpstr>
      <vt:lpstr>Sharon Pipeloluwa Fasina</vt:lpstr>
      <vt:lpstr>Stephen C. Forcino</vt:lpstr>
      <vt:lpstr>Lee B. Grossguth</vt:lpstr>
      <vt:lpstr>Katherine Hellendrung</vt:lpstr>
      <vt:lpstr>Nathan A. Hunt</vt:lpstr>
      <vt:lpstr>Beyan Livingstone</vt:lpstr>
      <vt:lpstr>Isabella R. Lombardi</vt:lpstr>
      <vt:lpstr>Juliana Lopes</vt:lpstr>
      <vt:lpstr>Crystian J. Marroquin</vt:lpstr>
      <vt:lpstr>Jana Masri</vt:lpstr>
      <vt:lpstr>Nicole McPherson</vt:lpstr>
      <vt:lpstr>Brooke Menard</vt:lpstr>
      <vt:lpstr>Michaela C. Naum</vt:lpstr>
      <vt:lpstr>Cesia M. Pangan</vt:lpstr>
      <vt:lpstr>Christian Polofsky</vt:lpstr>
      <vt:lpstr>Courtney Pouliot</vt:lpstr>
      <vt:lpstr>Samantha Quattrucci</vt:lpstr>
      <vt:lpstr>Angel G. Ramiez</vt:lpstr>
      <vt:lpstr>Steven E. Santangini</vt:lpstr>
      <vt:lpstr>Rashawn Vaughan</vt:lpstr>
      <vt:lpstr>Natalie Villegas</vt:lpstr>
      <vt:lpstr>Deborah Ann Wolley</vt:lpstr>
      <vt:lpstr>Molikar You</vt:lpstr>
      <vt:lpstr>Kappa Beta Delta</vt:lpstr>
      <vt:lpstr>Our Pledge</vt:lpstr>
      <vt:lpstr>Dr. Andrew V. Stevenson International Scholarship Award   and the 2024 KBD Regional Scholarship Award</vt:lpstr>
      <vt:lpstr> </vt:lpstr>
      <vt:lpstr>Accreditation Council for Business Schools and Programs  Student Leadership Award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Kappa Beta Delta  International Honor Society</dc:title>
  <dc:creator>JoAnn Warren</dc:creator>
  <cp:lastModifiedBy>Hatzberger, Mary Ann</cp:lastModifiedBy>
  <cp:revision>140</cp:revision>
  <cp:lastPrinted>2023-05-02T13:06:47Z</cp:lastPrinted>
  <dcterms:created xsi:type="dcterms:W3CDTF">2020-06-01T21:01:11Z</dcterms:created>
  <dcterms:modified xsi:type="dcterms:W3CDTF">2024-05-20T13:51:09Z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0x010100C210616592907F47A2DCA6DF6C86D322</vt:lpwstr>
  </property>
</Properties>
</file>