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4"/>
  </p:sldMasterIdLst>
  <p:sldIdLst>
    <p:sldId id="256" r:id="rId5"/>
    <p:sldId id="257" r:id="rId6"/>
    <p:sldId id="260" r:id="rId7"/>
    <p:sldId id="259" r:id="rId8"/>
    <p:sldId id="258" r:id="rId9"/>
    <p:sldId id="264" r:id="rId10"/>
    <p:sldId id="261" r:id="rId11"/>
    <p:sldId id="265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3D95F1-CE3C-EB69-103A-BC4D9F1B11F3}" v="5" dt="2023-06-28T15:37:20.862"/>
    <p1510:client id="{9348CAFB-4E6F-1BA8-FA5A-42CA139053CF}" v="25" dt="2023-06-28T16:05:22.953"/>
    <p1510:client id="{B4AAC592-C058-4695-9A90-3CEAD26C477E}" v="18" dt="2023-06-28T15:38:32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02EC28-C6C6-4065-999F-73CCAB6840CE}" type="doc">
      <dgm:prSet loTypeId="urn:microsoft.com/office/officeart/2016/7/layout/VerticalSolid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9AC43F-11BB-4E9F-B510-AFE259CB978B}">
      <dgm:prSet/>
      <dgm:spPr/>
      <dgm:t>
        <a:bodyPr/>
        <a:lstStyle/>
        <a:p>
          <a:r>
            <a:rPr lang="en-US"/>
            <a:t>Understand</a:t>
          </a:r>
        </a:p>
      </dgm:t>
    </dgm:pt>
    <dgm:pt modelId="{04788785-544F-45C5-A9C8-534193BFADCF}" type="parTrans" cxnId="{49BE998A-C900-4417-96D3-3E5C09080584}">
      <dgm:prSet/>
      <dgm:spPr/>
      <dgm:t>
        <a:bodyPr/>
        <a:lstStyle/>
        <a:p>
          <a:endParaRPr lang="en-US"/>
        </a:p>
      </dgm:t>
    </dgm:pt>
    <dgm:pt modelId="{5DE86906-FD6F-4895-977F-4F421A2B84B0}" type="sibTrans" cxnId="{49BE998A-C900-4417-96D3-3E5C09080584}">
      <dgm:prSet/>
      <dgm:spPr/>
      <dgm:t>
        <a:bodyPr/>
        <a:lstStyle/>
        <a:p>
          <a:endParaRPr lang="en-US"/>
        </a:p>
      </dgm:t>
    </dgm:pt>
    <dgm:pt modelId="{E3FBAC0A-3551-4975-975D-2AFABD027AC2}">
      <dgm:prSet custT="1"/>
      <dgm:spPr/>
      <dgm:t>
        <a:bodyPr/>
        <a:lstStyle/>
        <a:p>
          <a:r>
            <a:rPr lang="en-US" sz="1600"/>
            <a:t>Understand a simple experimental design. (Outcome 3B.5: Student makes and evaluates important assumptions in estimation, modeling, and data analysis)</a:t>
          </a:r>
        </a:p>
      </dgm:t>
    </dgm:pt>
    <dgm:pt modelId="{401540F0-E7D5-4F8F-93F4-01891EB987C3}" type="parTrans" cxnId="{AA60B1FD-432A-443A-9E92-1E237ED3F7CC}">
      <dgm:prSet/>
      <dgm:spPr/>
      <dgm:t>
        <a:bodyPr/>
        <a:lstStyle/>
        <a:p>
          <a:endParaRPr lang="en-US"/>
        </a:p>
      </dgm:t>
    </dgm:pt>
    <dgm:pt modelId="{CF49DB36-32EA-4096-810E-647724C6A9F7}" type="sibTrans" cxnId="{AA60B1FD-432A-443A-9E92-1E237ED3F7CC}">
      <dgm:prSet/>
      <dgm:spPr/>
      <dgm:t>
        <a:bodyPr/>
        <a:lstStyle/>
        <a:p>
          <a:endParaRPr lang="en-US"/>
        </a:p>
      </dgm:t>
    </dgm:pt>
    <dgm:pt modelId="{EABED25D-E1DD-44DE-B8DF-2EFD13FB00C4}">
      <dgm:prSet/>
      <dgm:spPr/>
      <dgm:t>
        <a:bodyPr/>
        <a:lstStyle/>
        <a:p>
          <a:r>
            <a:rPr lang="en-US"/>
            <a:t>Determine</a:t>
          </a:r>
        </a:p>
      </dgm:t>
    </dgm:pt>
    <dgm:pt modelId="{F58DE8AD-3055-475A-8FCF-2481DE339973}" type="parTrans" cxnId="{7855D8A5-859F-4136-B8A8-9CA7025D430F}">
      <dgm:prSet/>
      <dgm:spPr/>
      <dgm:t>
        <a:bodyPr/>
        <a:lstStyle/>
        <a:p>
          <a:endParaRPr lang="en-US"/>
        </a:p>
      </dgm:t>
    </dgm:pt>
    <dgm:pt modelId="{11190BC5-AC04-4CAB-AE61-BFE0804F12CB}" type="sibTrans" cxnId="{7855D8A5-859F-4136-B8A8-9CA7025D430F}">
      <dgm:prSet/>
      <dgm:spPr/>
      <dgm:t>
        <a:bodyPr/>
        <a:lstStyle/>
        <a:p>
          <a:endParaRPr lang="en-US"/>
        </a:p>
      </dgm:t>
    </dgm:pt>
    <dgm:pt modelId="{633C7EA5-FA71-4B04-B4A2-09395B848C3B}">
      <dgm:prSet custT="1"/>
      <dgm:spPr/>
      <dgm:t>
        <a:bodyPr/>
        <a:lstStyle/>
        <a:p>
          <a:r>
            <a:rPr lang="en-US" sz="1600"/>
            <a:t>Determine how the value of one variable changes as the value of another variable changes. (Outcome 3B.1: Student explains information presented in mathematical forms (e.g. equations, graphs, diagrams, tables, words)</a:t>
          </a:r>
        </a:p>
      </dgm:t>
    </dgm:pt>
    <dgm:pt modelId="{26586F3D-93DF-403A-8C23-1C74F0D16BE5}" type="parTrans" cxnId="{AE129E3C-35E6-44EF-B49B-E7567662E5AC}">
      <dgm:prSet/>
      <dgm:spPr/>
      <dgm:t>
        <a:bodyPr/>
        <a:lstStyle/>
        <a:p>
          <a:endParaRPr lang="en-US"/>
        </a:p>
      </dgm:t>
    </dgm:pt>
    <dgm:pt modelId="{07785D17-4D5C-4282-951C-3444EFC89453}" type="sibTrans" cxnId="{AE129E3C-35E6-44EF-B49B-E7567662E5AC}">
      <dgm:prSet/>
      <dgm:spPr/>
      <dgm:t>
        <a:bodyPr/>
        <a:lstStyle/>
        <a:p>
          <a:endParaRPr lang="en-US"/>
        </a:p>
      </dgm:t>
    </dgm:pt>
    <dgm:pt modelId="{F3EB8F06-19D7-4018-B35B-03C036F0AB00}">
      <dgm:prSet/>
      <dgm:spPr/>
      <dgm:t>
        <a:bodyPr/>
        <a:lstStyle/>
        <a:p>
          <a:r>
            <a:rPr lang="en-US"/>
            <a:t>Translate</a:t>
          </a:r>
        </a:p>
      </dgm:t>
    </dgm:pt>
    <dgm:pt modelId="{93F23A6B-C152-4DF7-B230-29482AEF7F03}" type="parTrans" cxnId="{4D9CEB40-EB62-40B6-B9F2-64D78152D9CC}">
      <dgm:prSet/>
      <dgm:spPr/>
      <dgm:t>
        <a:bodyPr/>
        <a:lstStyle/>
        <a:p>
          <a:endParaRPr lang="en-US"/>
        </a:p>
      </dgm:t>
    </dgm:pt>
    <dgm:pt modelId="{7C092564-498F-49D8-8CBE-BDBBB7E2C739}" type="sibTrans" cxnId="{4D9CEB40-EB62-40B6-B9F2-64D78152D9CC}">
      <dgm:prSet/>
      <dgm:spPr/>
      <dgm:t>
        <a:bodyPr/>
        <a:lstStyle/>
        <a:p>
          <a:endParaRPr lang="en-US"/>
        </a:p>
      </dgm:t>
    </dgm:pt>
    <dgm:pt modelId="{192933AE-3145-45F6-8592-B330444D6162}">
      <dgm:prSet custT="1"/>
      <dgm:spPr/>
      <dgm:t>
        <a:bodyPr/>
        <a:lstStyle/>
        <a:p>
          <a:r>
            <a:rPr lang="en-US" sz="1600"/>
            <a:t>Translate information into a table, graph or diagram. (Outcome 3B.2: Student converts relevant information into various mathematical forms (e.g. equations, graphs, diagrams, tables, words)</a:t>
          </a:r>
        </a:p>
      </dgm:t>
    </dgm:pt>
    <dgm:pt modelId="{B0B3961A-D7A5-42FF-BE82-7DD28EED789E}" type="parTrans" cxnId="{4C3DF345-F859-4FAA-8AD7-31CB7A161F8A}">
      <dgm:prSet/>
      <dgm:spPr/>
      <dgm:t>
        <a:bodyPr/>
        <a:lstStyle/>
        <a:p>
          <a:endParaRPr lang="en-US"/>
        </a:p>
      </dgm:t>
    </dgm:pt>
    <dgm:pt modelId="{0C89E0F1-CA81-417C-85D8-F66514CFF392}" type="sibTrans" cxnId="{4C3DF345-F859-4FAA-8AD7-31CB7A161F8A}">
      <dgm:prSet/>
      <dgm:spPr/>
      <dgm:t>
        <a:bodyPr/>
        <a:lstStyle/>
        <a:p>
          <a:endParaRPr lang="en-US"/>
        </a:p>
      </dgm:t>
    </dgm:pt>
    <dgm:pt modelId="{40506FF5-400D-4BF2-A232-7BB14A91F7EA}">
      <dgm:prSet/>
      <dgm:spPr/>
      <dgm:t>
        <a:bodyPr/>
        <a:lstStyle/>
        <a:p>
          <a:r>
            <a:rPr lang="en-US"/>
            <a:t>Identify</a:t>
          </a:r>
        </a:p>
      </dgm:t>
    </dgm:pt>
    <dgm:pt modelId="{C735EB42-DDA4-4DFE-B7C3-175A5AE46FC5}" type="parTrans" cxnId="{244C2AD7-B50F-4B7D-BF0E-B19B1525E289}">
      <dgm:prSet/>
      <dgm:spPr/>
      <dgm:t>
        <a:bodyPr/>
        <a:lstStyle/>
        <a:p>
          <a:endParaRPr lang="en-US"/>
        </a:p>
      </dgm:t>
    </dgm:pt>
    <dgm:pt modelId="{FA8FD09B-90B9-4BBB-AD09-47636ECEB102}" type="sibTrans" cxnId="{244C2AD7-B50F-4B7D-BF0E-B19B1525E289}">
      <dgm:prSet/>
      <dgm:spPr/>
      <dgm:t>
        <a:bodyPr/>
        <a:lstStyle/>
        <a:p>
          <a:endParaRPr lang="en-US"/>
        </a:p>
      </dgm:t>
    </dgm:pt>
    <dgm:pt modelId="{49F6CD19-6793-498E-836D-3C1E05BCC80D}">
      <dgm:prSet custT="1"/>
      <dgm:spPr/>
      <dgm:t>
        <a:bodyPr/>
        <a:lstStyle/>
        <a:p>
          <a:r>
            <a:rPr lang="en-US" sz="1600"/>
            <a:t>Identify and/or use a simple mathematical relationship between data. (Outcome 3B.3: Student performs calculations to solve quantitative problems)</a:t>
          </a:r>
        </a:p>
      </dgm:t>
    </dgm:pt>
    <dgm:pt modelId="{3C7812A1-CBE5-49EC-99BC-35AC4F0BC939}" type="parTrans" cxnId="{918C6B8F-7381-4F95-AC09-8499F26964BA}">
      <dgm:prSet/>
      <dgm:spPr/>
      <dgm:t>
        <a:bodyPr/>
        <a:lstStyle/>
        <a:p>
          <a:endParaRPr lang="en-US"/>
        </a:p>
      </dgm:t>
    </dgm:pt>
    <dgm:pt modelId="{5AF7AE4E-DA27-4FC9-B6D6-F2AF1D875EA3}" type="sibTrans" cxnId="{918C6B8F-7381-4F95-AC09-8499F26964BA}">
      <dgm:prSet/>
      <dgm:spPr/>
      <dgm:t>
        <a:bodyPr/>
        <a:lstStyle/>
        <a:p>
          <a:endParaRPr lang="en-US"/>
        </a:p>
      </dgm:t>
    </dgm:pt>
    <dgm:pt modelId="{1FBF2CF4-041D-415B-A45D-881023A684F5}">
      <dgm:prSet/>
      <dgm:spPr/>
      <dgm:t>
        <a:bodyPr/>
        <a:lstStyle/>
        <a:p>
          <a:r>
            <a:rPr lang="en-US"/>
            <a:t>Make</a:t>
          </a:r>
        </a:p>
      </dgm:t>
    </dgm:pt>
    <dgm:pt modelId="{8C877AF0-52D0-4EBE-A223-EF73C228F643}" type="parTrans" cxnId="{1E478380-A787-45E9-AC78-8707C4B4703E}">
      <dgm:prSet/>
      <dgm:spPr/>
      <dgm:t>
        <a:bodyPr/>
        <a:lstStyle/>
        <a:p>
          <a:endParaRPr lang="en-US"/>
        </a:p>
      </dgm:t>
    </dgm:pt>
    <dgm:pt modelId="{EC3C4C5E-DB21-445A-996B-AC86E73BA3B5}" type="sibTrans" cxnId="{1E478380-A787-45E9-AC78-8707C4B4703E}">
      <dgm:prSet/>
      <dgm:spPr/>
      <dgm:t>
        <a:bodyPr/>
        <a:lstStyle/>
        <a:p>
          <a:endParaRPr lang="en-US"/>
        </a:p>
      </dgm:t>
    </dgm:pt>
    <dgm:pt modelId="{229384EE-4768-4D23-9D17-09EC485ED5B1}">
      <dgm:prSet custT="1"/>
      <dgm:spPr/>
      <dgm:t>
        <a:bodyPr/>
        <a:lstStyle/>
        <a:p>
          <a:r>
            <a:rPr lang="en-US" sz="1600"/>
            <a:t>Make a conclusion that is supported by a data or a model. (Outcome 3B. 6: Student expresses quantitative evidence in support of the argument or purpose of the work)</a:t>
          </a:r>
        </a:p>
      </dgm:t>
    </dgm:pt>
    <dgm:pt modelId="{6BEDEF14-F25B-4F5F-8B08-24F735DAF076}" type="parTrans" cxnId="{B9B231F8-9361-4D07-B95F-47B37A5ABC2E}">
      <dgm:prSet/>
      <dgm:spPr/>
      <dgm:t>
        <a:bodyPr/>
        <a:lstStyle/>
        <a:p>
          <a:endParaRPr lang="en-US"/>
        </a:p>
      </dgm:t>
    </dgm:pt>
    <dgm:pt modelId="{58653B20-6810-478C-88E0-BCA8D7A2292F}" type="sibTrans" cxnId="{B9B231F8-9361-4D07-B95F-47B37A5ABC2E}">
      <dgm:prSet/>
      <dgm:spPr/>
      <dgm:t>
        <a:bodyPr/>
        <a:lstStyle/>
        <a:p>
          <a:endParaRPr lang="en-US"/>
        </a:p>
      </dgm:t>
    </dgm:pt>
    <dgm:pt modelId="{E9B89896-C33D-434E-B9DA-6A3076EBF73F}">
      <dgm:prSet/>
      <dgm:spPr/>
      <dgm:t>
        <a:bodyPr/>
        <a:lstStyle/>
        <a:p>
          <a:r>
            <a:rPr lang="en-US"/>
            <a:t>Determine</a:t>
          </a:r>
        </a:p>
      </dgm:t>
    </dgm:pt>
    <dgm:pt modelId="{E0791B4A-5828-4B16-87EC-F0022114EEB4}" type="parTrans" cxnId="{19AF71A2-6097-43B1-A6DD-2A001F15733D}">
      <dgm:prSet/>
      <dgm:spPr/>
      <dgm:t>
        <a:bodyPr/>
        <a:lstStyle/>
        <a:p>
          <a:endParaRPr lang="en-US"/>
        </a:p>
      </dgm:t>
    </dgm:pt>
    <dgm:pt modelId="{BD5213DD-CFBE-498B-B894-C93C8C4251FE}" type="sibTrans" cxnId="{19AF71A2-6097-43B1-A6DD-2A001F15733D}">
      <dgm:prSet/>
      <dgm:spPr/>
      <dgm:t>
        <a:bodyPr/>
        <a:lstStyle/>
        <a:p>
          <a:endParaRPr lang="en-US"/>
        </a:p>
      </dgm:t>
    </dgm:pt>
    <dgm:pt modelId="{FE3EDA13-3AB8-4611-95A3-62ECDCCA08E8}">
      <dgm:prSet custT="1"/>
      <dgm:spPr/>
      <dgm:t>
        <a:bodyPr/>
        <a:lstStyle/>
        <a:p>
          <a:r>
            <a:rPr lang="en-US" sz="1600"/>
            <a:t>Determine whether or not experimental results support initial hypothesis. (Outcome 3B.4: Students makes judgements and draws appropriate conclusions based on quantitative analysis of data, and recognizes the limits of this analysis)</a:t>
          </a:r>
        </a:p>
      </dgm:t>
    </dgm:pt>
    <dgm:pt modelId="{E62F431B-4CE7-4200-9031-7F17EEEA36A2}" type="parTrans" cxnId="{5D19CD2E-72E5-4045-89B6-0F3EB6ACFC09}">
      <dgm:prSet/>
      <dgm:spPr/>
      <dgm:t>
        <a:bodyPr/>
        <a:lstStyle/>
        <a:p>
          <a:endParaRPr lang="en-US"/>
        </a:p>
      </dgm:t>
    </dgm:pt>
    <dgm:pt modelId="{A4383433-43C5-4CD3-AE03-BD98159072A5}" type="sibTrans" cxnId="{5D19CD2E-72E5-4045-89B6-0F3EB6ACFC09}">
      <dgm:prSet/>
      <dgm:spPr/>
      <dgm:t>
        <a:bodyPr/>
        <a:lstStyle/>
        <a:p>
          <a:endParaRPr lang="en-US"/>
        </a:p>
      </dgm:t>
    </dgm:pt>
    <dgm:pt modelId="{3884F8F8-4B0B-40FA-B2BC-5B54F3403F44}" type="pres">
      <dgm:prSet presAssocID="{5102EC28-C6C6-4065-999F-73CCAB6840CE}" presName="Name0" presStyleCnt="0">
        <dgm:presLayoutVars>
          <dgm:dir/>
          <dgm:animLvl val="lvl"/>
          <dgm:resizeHandles val="exact"/>
        </dgm:presLayoutVars>
      </dgm:prSet>
      <dgm:spPr/>
    </dgm:pt>
    <dgm:pt modelId="{7798C347-C4D7-4699-B83C-4F07E26E28AF}" type="pres">
      <dgm:prSet presAssocID="{109AC43F-11BB-4E9F-B510-AFE259CB978B}" presName="linNode" presStyleCnt="0"/>
      <dgm:spPr/>
    </dgm:pt>
    <dgm:pt modelId="{7EEF01EE-5A68-45EA-8265-9E215A8C3720}" type="pres">
      <dgm:prSet presAssocID="{109AC43F-11BB-4E9F-B510-AFE259CB978B}" presName="parentText" presStyleLbl="alignNode1" presStyleIdx="0" presStyleCnt="6">
        <dgm:presLayoutVars>
          <dgm:chMax val="1"/>
          <dgm:bulletEnabled/>
        </dgm:presLayoutVars>
      </dgm:prSet>
      <dgm:spPr/>
    </dgm:pt>
    <dgm:pt modelId="{5F8EDB99-CDC9-432C-9BA8-42B4B1CF04F5}" type="pres">
      <dgm:prSet presAssocID="{109AC43F-11BB-4E9F-B510-AFE259CB978B}" presName="descendantText" presStyleLbl="alignAccFollowNode1" presStyleIdx="0" presStyleCnt="6">
        <dgm:presLayoutVars>
          <dgm:bulletEnabled/>
        </dgm:presLayoutVars>
      </dgm:prSet>
      <dgm:spPr/>
    </dgm:pt>
    <dgm:pt modelId="{385DB0B8-A946-4A18-A07A-22AFD9A99D20}" type="pres">
      <dgm:prSet presAssocID="{5DE86906-FD6F-4895-977F-4F421A2B84B0}" presName="sp" presStyleCnt="0"/>
      <dgm:spPr/>
    </dgm:pt>
    <dgm:pt modelId="{964F23E7-E2D4-49BC-B3AA-623208B91101}" type="pres">
      <dgm:prSet presAssocID="{EABED25D-E1DD-44DE-B8DF-2EFD13FB00C4}" presName="linNode" presStyleCnt="0"/>
      <dgm:spPr/>
    </dgm:pt>
    <dgm:pt modelId="{DCDAB437-564B-454E-8B35-330459F21597}" type="pres">
      <dgm:prSet presAssocID="{EABED25D-E1DD-44DE-B8DF-2EFD13FB00C4}" presName="parentText" presStyleLbl="alignNode1" presStyleIdx="1" presStyleCnt="6">
        <dgm:presLayoutVars>
          <dgm:chMax val="1"/>
          <dgm:bulletEnabled/>
        </dgm:presLayoutVars>
      </dgm:prSet>
      <dgm:spPr/>
    </dgm:pt>
    <dgm:pt modelId="{4F16BEE6-5FF6-4EA7-8717-269AA8EE0334}" type="pres">
      <dgm:prSet presAssocID="{EABED25D-E1DD-44DE-B8DF-2EFD13FB00C4}" presName="descendantText" presStyleLbl="alignAccFollowNode1" presStyleIdx="1" presStyleCnt="6">
        <dgm:presLayoutVars>
          <dgm:bulletEnabled/>
        </dgm:presLayoutVars>
      </dgm:prSet>
      <dgm:spPr/>
    </dgm:pt>
    <dgm:pt modelId="{E4E7A3A3-60F0-4ADA-BE94-BF173E48A49E}" type="pres">
      <dgm:prSet presAssocID="{11190BC5-AC04-4CAB-AE61-BFE0804F12CB}" presName="sp" presStyleCnt="0"/>
      <dgm:spPr/>
    </dgm:pt>
    <dgm:pt modelId="{1EB25395-2C9A-48A6-BD4E-06CDD409B4B1}" type="pres">
      <dgm:prSet presAssocID="{F3EB8F06-19D7-4018-B35B-03C036F0AB00}" presName="linNode" presStyleCnt="0"/>
      <dgm:spPr/>
    </dgm:pt>
    <dgm:pt modelId="{48727B85-E969-49D2-8D28-A13DA4735040}" type="pres">
      <dgm:prSet presAssocID="{F3EB8F06-19D7-4018-B35B-03C036F0AB00}" presName="parentText" presStyleLbl="alignNode1" presStyleIdx="2" presStyleCnt="6">
        <dgm:presLayoutVars>
          <dgm:chMax val="1"/>
          <dgm:bulletEnabled/>
        </dgm:presLayoutVars>
      </dgm:prSet>
      <dgm:spPr/>
    </dgm:pt>
    <dgm:pt modelId="{444BC6BA-88BD-4847-862B-E57EE63A441C}" type="pres">
      <dgm:prSet presAssocID="{F3EB8F06-19D7-4018-B35B-03C036F0AB00}" presName="descendantText" presStyleLbl="alignAccFollowNode1" presStyleIdx="2" presStyleCnt="6">
        <dgm:presLayoutVars>
          <dgm:bulletEnabled/>
        </dgm:presLayoutVars>
      </dgm:prSet>
      <dgm:spPr/>
    </dgm:pt>
    <dgm:pt modelId="{1E8A16CD-EC25-4FFF-A297-81BD29E15FB6}" type="pres">
      <dgm:prSet presAssocID="{7C092564-498F-49D8-8CBE-BDBBB7E2C739}" presName="sp" presStyleCnt="0"/>
      <dgm:spPr/>
    </dgm:pt>
    <dgm:pt modelId="{1348B640-AD51-44ED-88EA-EBDB940F9400}" type="pres">
      <dgm:prSet presAssocID="{40506FF5-400D-4BF2-A232-7BB14A91F7EA}" presName="linNode" presStyleCnt="0"/>
      <dgm:spPr/>
    </dgm:pt>
    <dgm:pt modelId="{7828DD0D-7F75-4540-8C3E-E2D64A137968}" type="pres">
      <dgm:prSet presAssocID="{40506FF5-400D-4BF2-A232-7BB14A91F7EA}" presName="parentText" presStyleLbl="alignNode1" presStyleIdx="3" presStyleCnt="6">
        <dgm:presLayoutVars>
          <dgm:chMax val="1"/>
          <dgm:bulletEnabled/>
        </dgm:presLayoutVars>
      </dgm:prSet>
      <dgm:spPr/>
    </dgm:pt>
    <dgm:pt modelId="{9EA28EF0-62A8-49EF-AFC4-B9A80BBF62E5}" type="pres">
      <dgm:prSet presAssocID="{40506FF5-400D-4BF2-A232-7BB14A91F7EA}" presName="descendantText" presStyleLbl="alignAccFollowNode1" presStyleIdx="3" presStyleCnt="6">
        <dgm:presLayoutVars>
          <dgm:bulletEnabled/>
        </dgm:presLayoutVars>
      </dgm:prSet>
      <dgm:spPr/>
    </dgm:pt>
    <dgm:pt modelId="{6D1189D3-0B78-47FC-8EE6-9F7FF32420A5}" type="pres">
      <dgm:prSet presAssocID="{FA8FD09B-90B9-4BBB-AD09-47636ECEB102}" presName="sp" presStyleCnt="0"/>
      <dgm:spPr/>
    </dgm:pt>
    <dgm:pt modelId="{3D4F1F29-705F-4329-B64A-EFF4B3E095AC}" type="pres">
      <dgm:prSet presAssocID="{1FBF2CF4-041D-415B-A45D-881023A684F5}" presName="linNode" presStyleCnt="0"/>
      <dgm:spPr/>
    </dgm:pt>
    <dgm:pt modelId="{555CC1E2-44B0-491C-A5B6-80C4908C83F4}" type="pres">
      <dgm:prSet presAssocID="{1FBF2CF4-041D-415B-A45D-881023A684F5}" presName="parentText" presStyleLbl="alignNode1" presStyleIdx="4" presStyleCnt="6">
        <dgm:presLayoutVars>
          <dgm:chMax val="1"/>
          <dgm:bulletEnabled/>
        </dgm:presLayoutVars>
      </dgm:prSet>
      <dgm:spPr/>
    </dgm:pt>
    <dgm:pt modelId="{3DE58381-197B-4CAE-AA00-FB8D7A033A7C}" type="pres">
      <dgm:prSet presAssocID="{1FBF2CF4-041D-415B-A45D-881023A684F5}" presName="descendantText" presStyleLbl="alignAccFollowNode1" presStyleIdx="4" presStyleCnt="6">
        <dgm:presLayoutVars>
          <dgm:bulletEnabled/>
        </dgm:presLayoutVars>
      </dgm:prSet>
      <dgm:spPr/>
    </dgm:pt>
    <dgm:pt modelId="{D9A8D484-B0FE-44AF-8EC5-BBA0F400E8F1}" type="pres">
      <dgm:prSet presAssocID="{EC3C4C5E-DB21-445A-996B-AC86E73BA3B5}" presName="sp" presStyleCnt="0"/>
      <dgm:spPr/>
    </dgm:pt>
    <dgm:pt modelId="{931331AD-041F-4100-A5CC-37821606094A}" type="pres">
      <dgm:prSet presAssocID="{E9B89896-C33D-434E-B9DA-6A3076EBF73F}" presName="linNode" presStyleCnt="0"/>
      <dgm:spPr/>
    </dgm:pt>
    <dgm:pt modelId="{6182F9B3-5C52-4814-B405-54A691227032}" type="pres">
      <dgm:prSet presAssocID="{E9B89896-C33D-434E-B9DA-6A3076EBF73F}" presName="parentText" presStyleLbl="alignNode1" presStyleIdx="5" presStyleCnt="6">
        <dgm:presLayoutVars>
          <dgm:chMax val="1"/>
          <dgm:bulletEnabled/>
        </dgm:presLayoutVars>
      </dgm:prSet>
      <dgm:spPr/>
    </dgm:pt>
    <dgm:pt modelId="{01AB395B-B512-4B4E-B1E9-227A2D5A79CA}" type="pres">
      <dgm:prSet presAssocID="{E9B89896-C33D-434E-B9DA-6A3076EBF73F}" presName="descendantText" presStyleLbl="alignAccFollowNode1" presStyleIdx="5" presStyleCnt="6">
        <dgm:presLayoutVars>
          <dgm:bulletEnabled/>
        </dgm:presLayoutVars>
      </dgm:prSet>
      <dgm:spPr/>
    </dgm:pt>
  </dgm:ptLst>
  <dgm:cxnLst>
    <dgm:cxn modelId="{A74F540B-4281-4874-97A2-2AB1D767F7C2}" type="presOf" srcId="{1FBF2CF4-041D-415B-A45D-881023A684F5}" destId="{555CC1E2-44B0-491C-A5B6-80C4908C83F4}" srcOrd="0" destOrd="0" presId="urn:microsoft.com/office/officeart/2016/7/layout/VerticalSolidActionList"/>
    <dgm:cxn modelId="{5D19CD2E-72E5-4045-89B6-0F3EB6ACFC09}" srcId="{E9B89896-C33D-434E-B9DA-6A3076EBF73F}" destId="{FE3EDA13-3AB8-4611-95A3-62ECDCCA08E8}" srcOrd="0" destOrd="0" parTransId="{E62F431B-4CE7-4200-9031-7F17EEEA36A2}" sibTransId="{A4383433-43C5-4CD3-AE03-BD98159072A5}"/>
    <dgm:cxn modelId="{3480B02F-49EE-45DC-A42B-70E1CE775F4C}" type="presOf" srcId="{49F6CD19-6793-498E-836D-3C1E05BCC80D}" destId="{9EA28EF0-62A8-49EF-AFC4-B9A80BBF62E5}" srcOrd="0" destOrd="0" presId="urn:microsoft.com/office/officeart/2016/7/layout/VerticalSolidActionList"/>
    <dgm:cxn modelId="{69609034-768E-43D7-B34D-C14EBE90D51D}" type="presOf" srcId="{40506FF5-400D-4BF2-A232-7BB14A91F7EA}" destId="{7828DD0D-7F75-4540-8C3E-E2D64A137968}" srcOrd="0" destOrd="0" presId="urn:microsoft.com/office/officeart/2016/7/layout/VerticalSolidActionList"/>
    <dgm:cxn modelId="{026DA03A-9A1A-41D3-A381-E0CE3023055B}" type="presOf" srcId="{FE3EDA13-3AB8-4611-95A3-62ECDCCA08E8}" destId="{01AB395B-B512-4B4E-B1E9-227A2D5A79CA}" srcOrd="0" destOrd="0" presId="urn:microsoft.com/office/officeart/2016/7/layout/VerticalSolidActionList"/>
    <dgm:cxn modelId="{AE129E3C-35E6-44EF-B49B-E7567662E5AC}" srcId="{EABED25D-E1DD-44DE-B8DF-2EFD13FB00C4}" destId="{633C7EA5-FA71-4B04-B4A2-09395B848C3B}" srcOrd="0" destOrd="0" parTransId="{26586F3D-93DF-403A-8C23-1C74F0D16BE5}" sibTransId="{07785D17-4D5C-4282-951C-3444EFC89453}"/>
    <dgm:cxn modelId="{4D9CEB40-EB62-40B6-B9F2-64D78152D9CC}" srcId="{5102EC28-C6C6-4065-999F-73CCAB6840CE}" destId="{F3EB8F06-19D7-4018-B35B-03C036F0AB00}" srcOrd="2" destOrd="0" parTransId="{93F23A6B-C152-4DF7-B230-29482AEF7F03}" sibTransId="{7C092564-498F-49D8-8CBE-BDBBB7E2C739}"/>
    <dgm:cxn modelId="{9233D261-C8F3-4633-9528-90D17F429E04}" type="presOf" srcId="{E3FBAC0A-3551-4975-975D-2AFABD027AC2}" destId="{5F8EDB99-CDC9-432C-9BA8-42B4B1CF04F5}" srcOrd="0" destOrd="0" presId="urn:microsoft.com/office/officeart/2016/7/layout/VerticalSolidActionList"/>
    <dgm:cxn modelId="{E9E46164-58F9-4D3A-9DB0-8D7DAC75EBD7}" type="presOf" srcId="{109AC43F-11BB-4E9F-B510-AFE259CB978B}" destId="{7EEF01EE-5A68-45EA-8265-9E215A8C3720}" srcOrd="0" destOrd="0" presId="urn:microsoft.com/office/officeart/2016/7/layout/VerticalSolidActionList"/>
    <dgm:cxn modelId="{4C3DF345-F859-4FAA-8AD7-31CB7A161F8A}" srcId="{F3EB8F06-19D7-4018-B35B-03C036F0AB00}" destId="{192933AE-3145-45F6-8592-B330444D6162}" srcOrd="0" destOrd="0" parTransId="{B0B3961A-D7A5-42FF-BE82-7DD28EED789E}" sibTransId="{0C89E0F1-CA81-417C-85D8-F66514CFF392}"/>
    <dgm:cxn modelId="{D4404059-7177-4585-8EEE-8A85ACED2C7E}" type="presOf" srcId="{F3EB8F06-19D7-4018-B35B-03C036F0AB00}" destId="{48727B85-E969-49D2-8D28-A13DA4735040}" srcOrd="0" destOrd="0" presId="urn:microsoft.com/office/officeart/2016/7/layout/VerticalSolidActionList"/>
    <dgm:cxn modelId="{829B6D7E-667B-40CF-B2AD-DFD42DF84EEE}" type="presOf" srcId="{633C7EA5-FA71-4B04-B4A2-09395B848C3B}" destId="{4F16BEE6-5FF6-4EA7-8717-269AA8EE0334}" srcOrd="0" destOrd="0" presId="urn:microsoft.com/office/officeart/2016/7/layout/VerticalSolidActionList"/>
    <dgm:cxn modelId="{1E478380-A787-45E9-AC78-8707C4B4703E}" srcId="{5102EC28-C6C6-4065-999F-73CCAB6840CE}" destId="{1FBF2CF4-041D-415B-A45D-881023A684F5}" srcOrd="4" destOrd="0" parTransId="{8C877AF0-52D0-4EBE-A223-EF73C228F643}" sibTransId="{EC3C4C5E-DB21-445A-996B-AC86E73BA3B5}"/>
    <dgm:cxn modelId="{EBC59480-C643-402B-8E8C-A5D0BB38B2EE}" type="presOf" srcId="{192933AE-3145-45F6-8592-B330444D6162}" destId="{444BC6BA-88BD-4847-862B-E57EE63A441C}" srcOrd="0" destOrd="0" presId="urn:microsoft.com/office/officeart/2016/7/layout/VerticalSolidActionList"/>
    <dgm:cxn modelId="{49BE998A-C900-4417-96D3-3E5C09080584}" srcId="{5102EC28-C6C6-4065-999F-73CCAB6840CE}" destId="{109AC43F-11BB-4E9F-B510-AFE259CB978B}" srcOrd="0" destOrd="0" parTransId="{04788785-544F-45C5-A9C8-534193BFADCF}" sibTransId="{5DE86906-FD6F-4895-977F-4F421A2B84B0}"/>
    <dgm:cxn modelId="{918C6B8F-7381-4F95-AC09-8499F26964BA}" srcId="{40506FF5-400D-4BF2-A232-7BB14A91F7EA}" destId="{49F6CD19-6793-498E-836D-3C1E05BCC80D}" srcOrd="0" destOrd="0" parTransId="{3C7812A1-CBE5-49EC-99BC-35AC4F0BC939}" sibTransId="{5AF7AE4E-DA27-4FC9-B6D6-F2AF1D875EA3}"/>
    <dgm:cxn modelId="{19AF71A2-6097-43B1-A6DD-2A001F15733D}" srcId="{5102EC28-C6C6-4065-999F-73CCAB6840CE}" destId="{E9B89896-C33D-434E-B9DA-6A3076EBF73F}" srcOrd="5" destOrd="0" parTransId="{E0791B4A-5828-4B16-87EC-F0022114EEB4}" sibTransId="{BD5213DD-CFBE-498B-B894-C93C8C4251FE}"/>
    <dgm:cxn modelId="{7855D8A5-859F-4136-B8A8-9CA7025D430F}" srcId="{5102EC28-C6C6-4065-999F-73CCAB6840CE}" destId="{EABED25D-E1DD-44DE-B8DF-2EFD13FB00C4}" srcOrd="1" destOrd="0" parTransId="{F58DE8AD-3055-475A-8FCF-2481DE339973}" sibTransId="{11190BC5-AC04-4CAB-AE61-BFE0804F12CB}"/>
    <dgm:cxn modelId="{C8162EA7-295E-4905-A987-26D2D4E229FD}" type="presOf" srcId="{5102EC28-C6C6-4065-999F-73CCAB6840CE}" destId="{3884F8F8-4B0B-40FA-B2BC-5B54F3403F44}" srcOrd="0" destOrd="0" presId="urn:microsoft.com/office/officeart/2016/7/layout/VerticalSolidActionList"/>
    <dgm:cxn modelId="{2B5049B5-F56F-4B48-AD81-BAF4AE9A8269}" type="presOf" srcId="{229384EE-4768-4D23-9D17-09EC485ED5B1}" destId="{3DE58381-197B-4CAE-AA00-FB8D7A033A7C}" srcOrd="0" destOrd="0" presId="urn:microsoft.com/office/officeart/2016/7/layout/VerticalSolidActionList"/>
    <dgm:cxn modelId="{A1E8F8CF-FFA1-47CB-8BB3-5B85D660ADBD}" type="presOf" srcId="{E9B89896-C33D-434E-B9DA-6A3076EBF73F}" destId="{6182F9B3-5C52-4814-B405-54A691227032}" srcOrd="0" destOrd="0" presId="urn:microsoft.com/office/officeart/2016/7/layout/VerticalSolidActionList"/>
    <dgm:cxn modelId="{244C2AD7-B50F-4B7D-BF0E-B19B1525E289}" srcId="{5102EC28-C6C6-4065-999F-73CCAB6840CE}" destId="{40506FF5-400D-4BF2-A232-7BB14A91F7EA}" srcOrd="3" destOrd="0" parTransId="{C735EB42-DDA4-4DFE-B7C3-175A5AE46FC5}" sibTransId="{FA8FD09B-90B9-4BBB-AD09-47636ECEB102}"/>
    <dgm:cxn modelId="{95A695DF-A35B-4498-9915-D6784D5D7E10}" type="presOf" srcId="{EABED25D-E1DD-44DE-B8DF-2EFD13FB00C4}" destId="{DCDAB437-564B-454E-8B35-330459F21597}" srcOrd="0" destOrd="0" presId="urn:microsoft.com/office/officeart/2016/7/layout/VerticalSolidActionList"/>
    <dgm:cxn modelId="{B9B231F8-9361-4D07-B95F-47B37A5ABC2E}" srcId="{1FBF2CF4-041D-415B-A45D-881023A684F5}" destId="{229384EE-4768-4D23-9D17-09EC485ED5B1}" srcOrd="0" destOrd="0" parTransId="{6BEDEF14-F25B-4F5F-8B08-24F735DAF076}" sibTransId="{58653B20-6810-478C-88E0-BCA8D7A2292F}"/>
    <dgm:cxn modelId="{AA60B1FD-432A-443A-9E92-1E237ED3F7CC}" srcId="{109AC43F-11BB-4E9F-B510-AFE259CB978B}" destId="{E3FBAC0A-3551-4975-975D-2AFABD027AC2}" srcOrd="0" destOrd="0" parTransId="{401540F0-E7D5-4F8F-93F4-01891EB987C3}" sibTransId="{CF49DB36-32EA-4096-810E-647724C6A9F7}"/>
    <dgm:cxn modelId="{90708084-F883-4319-8561-C9E61BFEBF69}" type="presParOf" srcId="{3884F8F8-4B0B-40FA-B2BC-5B54F3403F44}" destId="{7798C347-C4D7-4699-B83C-4F07E26E28AF}" srcOrd="0" destOrd="0" presId="urn:microsoft.com/office/officeart/2016/7/layout/VerticalSolidActionList"/>
    <dgm:cxn modelId="{18B6B995-8345-403C-9CF9-FEC296AA62E1}" type="presParOf" srcId="{7798C347-C4D7-4699-B83C-4F07E26E28AF}" destId="{7EEF01EE-5A68-45EA-8265-9E215A8C3720}" srcOrd="0" destOrd="0" presId="urn:microsoft.com/office/officeart/2016/7/layout/VerticalSolidActionList"/>
    <dgm:cxn modelId="{3963CD34-2C14-4215-B04F-D1B66FAAD8B4}" type="presParOf" srcId="{7798C347-C4D7-4699-B83C-4F07E26E28AF}" destId="{5F8EDB99-CDC9-432C-9BA8-42B4B1CF04F5}" srcOrd="1" destOrd="0" presId="urn:microsoft.com/office/officeart/2016/7/layout/VerticalSolidActionList"/>
    <dgm:cxn modelId="{97EBE7D6-A90F-44C6-8183-6445A8886C55}" type="presParOf" srcId="{3884F8F8-4B0B-40FA-B2BC-5B54F3403F44}" destId="{385DB0B8-A946-4A18-A07A-22AFD9A99D20}" srcOrd="1" destOrd="0" presId="urn:microsoft.com/office/officeart/2016/7/layout/VerticalSolidActionList"/>
    <dgm:cxn modelId="{D03D8F7A-9138-4369-9FE6-F69D80431029}" type="presParOf" srcId="{3884F8F8-4B0B-40FA-B2BC-5B54F3403F44}" destId="{964F23E7-E2D4-49BC-B3AA-623208B91101}" srcOrd="2" destOrd="0" presId="urn:microsoft.com/office/officeart/2016/7/layout/VerticalSolidActionList"/>
    <dgm:cxn modelId="{8ED330D1-2022-497E-8DC3-56EAC37DF32D}" type="presParOf" srcId="{964F23E7-E2D4-49BC-B3AA-623208B91101}" destId="{DCDAB437-564B-454E-8B35-330459F21597}" srcOrd="0" destOrd="0" presId="urn:microsoft.com/office/officeart/2016/7/layout/VerticalSolidActionList"/>
    <dgm:cxn modelId="{127CB362-13D2-4EED-BC53-0509FEE0F7AA}" type="presParOf" srcId="{964F23E7-E2D4-49BC-B3AA-623208B91101}" destId="{4F16BEE6-5FF6-4EA7-8717-269AA8EE0334}" srcOrd="1" destOrd="0" presId="urn:microsoft.com/office/officeart/2016/7/layout/VerticalSolidActionList"/>
    <dgm:cxn modelId="{6EF10179-6CC8-488B-9906-9057FC4742CD}" type="presParOf" srcId="{3884F8F8-4B0B-40FA-B2BC-5B54F3403F44}" destId="{E4E7A3A3-60F0-4ADA-BE94-BF173E48A49E}" srcOrd="3" destOrd="0" presId="urn:microsoft.com/office/officeart/2016/7/layout/VerticalSolidActionList"/>
    <dgm:cxn modelId="{2A096E54-9682-49CD-92C7-EE7AC803BC58}" type="presParOf" srcId="{3884F8F8-4B0B-40FA-B2BC-5B54F3403F44}" destId="{1EB25395-2C9A-48A6-BD4E-06CDD409B4B1}" srcOrd="4" destOrd="0" presId="urn:microsoft.com/office/officeart/2016/7/layout/VerticalSolidActionList"/>
    <dgm:cxn modelId="{CFA7B592-FB9F-4FB0-95A5-4534A494B0F0}" type="presParOf" srcId="{1EB25395-2C9A-48A6-BD4E-06CDD409B4B1}" destId="{48727B85-E969-49D2-8D28-A13DA4735040}" srcOrd="0" destOrd="0" presId="urn:microsoft.com/office/officeart/2016/7/layout/VerticalSolidActionList"/>
    <dgm:cxn modelId="{87FE826C-EDD8-42DD-B47C-125D7417C818}" type="presParOf" srcId="{1EB25395-2C9A-48A6-BD4E-06CDD409B4B1}" destId="{444BC6BA-88BD-4847-862B-E57EE63A441C}" srcOrd="1" destOrd="0" presId="urn:microsoft.com/office/officeart/2016/7/layout/VerticalSolidActionList"/>
    <dgm:cxn modelId="{77DE4657-658B-4ECD-B8A1-9FE2E601ACAA}" type="presParOf" srcId="{3884F8F8-4B0B-40FA-B2BC-5B54F3403F44}" destId="{1E8A16CD-EC25-4FFF-A297-81BD29E15FB6}" srcOrd="5" destOrd="0" presId="urn:microsoft.com/office/officeart/2016/7/layout/VerticalSolidActionList"/>
    <dgm:cxn modelId="{8962D500-8404-43FD-86FF-9F6DC41BEB17}" type="presParOf" srcId="{3884F8F8-4B0B-40FA-B2BC-5B54F3403F44}" destId="{1348B640-AD51-44ED-88EA-EBDB940F9400}" srcOrd="6" destOrd="0" presId="urn:microsoft.com/office/officeart/2016/7/layout/VerticalSolidActionList"/>
    <dgm:cxn modelId="{013FEDA9-9E1E-4017-9FFA-39F973599E97}" type="presParOf" srcId="{1348B640-AD51-44ED-88EA-EBDB940F9400}" destId="{7828DD0D-7F75-4540-8C3E-E2D64A137968}" srcOrd="0" destOrd="0" presId="urn:microsoft.com/office/officeart/2016/7/layout/VerticalSolidActionList"/>
    <dgm:cxn modelId="{2F209264-B52C-4199-8BA9-147274DD315E}" type="presParOf" srcId="{1348B640-AD51-44ED-88EA-EBDB940F9400}" destId="{9EA28EF0-62A8-49EF-AFC4-B9A80BBF62E5}" srcOrd="1" destOrd="0" presId="urn:microsoft.com/office/officeart/2016/7/layout/VerticalSolidActionList"/>
    <dgm:cxn modelId="{E7765B02-5CB6-474F-A0B3-D66D2D0158EC}" type="presParOf" srcId="{3884F8F8-4B0B-40FA-B2BC-5B54F3403F44}" destId="{6D1189D3-0B78-47FC-8EE6-9F7FF32420A5}" srcOrd="7" destOrd="0" presId="urn:microsoft.com/office/officeart/2016/7/layout/VerticalSolidActionList"/>
    <dgm:cxn modelId="{0959F496-63B6-46AE-A302-629D44202FAC}" type="presParOf" srcId="{3884F8F8-4B0B-40FA-B2BC-5B54F3403F44}" destId="{3D4F1F29-705F-4329-B64A-EFF4B3E095AC}" srcOrd="8" destOrd="0" presId="urn:microsoft.com/office/officeart/2016/7/layout/VerticalSolidActionList"/>
    <dgm:cxn modelId="{2DA3234F-09F5-4C59-92DB-B51182462A33}" type="presParOf" srcId="{3D4F1F29-705F-4329-B64A-EFF4B3E095AC}" destId="{555CC1E2-44B0-491C-A5B6-80C4908C83F4}" srcOrd="0" destOrd="0" presId="urn:microsoft.com/office/officeart/2016/7/layout/VerticalSolidActionList"/>
    <dgm:cxn modelId="{BF1950F2-39AF-48E4-BB56-167C0AC4C63B}" type="presParOf" srcId="{3D4F1F29-705F-4329-B64A-EFF4B3E095AC}" destId="{3DE58381-197B-4CAE-AA00-FB8D7A033A7C}" srcOrd="1" destOrd="0" presId="urn:microsoft.com/office/officeart/2016/7/layout/VerticalSolidActionList"/>
    <dgm:cxn modelId="{B7894408-A33D-446A-B425-49D420DCBB05}" type="presParOf" srcId="{3884F8F8-4B0B-40FA-B2BC-5B54F3403F44}" destId="{D9A8D484-B0FE-44AF-8EC5-BBA0F400E8F1}" srcOrd="9" destOrd="0" presId="urn:microsoft.com/office/officeart/2016/7/layout/VerticalSolidActionList"/>
    <dgm:cxn modelId="{433EEFEA-347D-411C-8745-D16252F6D57A}" type="presParOf" srcId="{3884F8F8-4B0B-40FA-B2BC-5B54F3403F44}" destId="{931331AD-041F-4100-A5CC-37821606094A}" srcOrd="10" destOrd="0" presId="urn:microsoft.com/office/officeart/2016/7/layout/VerticalSolidActionList"/>
    <dgm:cxn modelId="{02D6F095-116D-46AA-AAA9-F256E0A20F95}" type="presParOf" srcId="{931331AD-041F-4100-A5CC-37821606094A}" destId="{6182F9B3-5C52-4814-B405-54A691227032}" srcOrd="0" destOrd="0" presId="urn:microsoft.com/office/officeart/2016/7/layout/VerticalSolidActionList"/>
    <dgm:cxn modelId="{30B49496-89DB-4DA5-B147-6C6E68720BD2}" type="presParOf" srcId="{931331AD-041F-4100-A5CC-37821606094A}" destId="{01AB395B-B512-4B4E-B1E9-227A2D5A79CA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8EDB99-CDC9-432C-9BA8-42B4B1CF04F5}">
      <dsp:nvSpPr>
        <dsp:cNvPr id="0" name=""/>
        <dsp:cNvSpPr/>
      </dsp:nvSpPr>
      <dsp:spPr>
        <a:xfrm>
          <a:off x="2438400" y="672"/>
          <a:ext cx="9753600" cy="8743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47" tIns="222074" rIns="189247" bIns="22207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Understand a simple experimental design. (Outcome 3B.5: Student makes and evaluates important assumptions in estimation, modeling, and data analysis)</a:t>
          </a:r>
        </a:p>
      </dsp:txBody>
      <dsp:txXfrm>
        <a:off x="2438400" y="672"/>
        <a:ext cx="9753600" cy="874308"/>
      </dsp:txXfrm>
    </dsp:sp>
    <dsp:sp modelId="{7EEF01EE-5A68-45EA-8265-9E215A8C3720}">
      <dsp:nvSpPr>
        <dsp:cNvPr id="0" name=""/>
        <dsp:cNvSpPr/>
      </dsp:nvSpPr>
      <dsp:spPr>
        <a:xfrm>
          <a:off x="0" y="672"/>
          <a:ext cx="2438400" cy="874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032" tIns="86362" rIns="129032" bIns="8636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Understand</a:t>
          </a:r>
        </a:p>
      </dsp:txBody>
      <dsp:txXfrm>
        <a:off x="0" y="672"/>
        <a:ext cx="2438400" cy="874308"/>
      </dsp:txXfrm>
    </dsp:sp>
    <dsp:sp modelId="{4F16BEE6-5FF6-4EA7-8717-269AA8EE0334}">
      <dsp:nvSpPr>
        <dsp:cNvPr id="0" name=""/>
        <dsp:cNvSpPr/>
      </dsp:nvSpPr>
      <dsp:spPr>
        <a:xfrm>
          <a:off x="2438400" y="927439"/>
          <a:ext cx="9753600" cy="8743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47" tIns="222074" rIns="189247" bIns="22207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Determine how the value of one variable changes as the value of another variable changes. (Outcome 3B.1: Student explains information presented in mathematical forms (e.g. equations, graphs, diagrams, tables, words)</a:t>
          </a:r>
        </a:p>
      </dsp:txBody>
      <dsp:txXfrm>
        <a:off x="2438400" y="927439"/>
        <a:ext cx="9753600" cy="874308"/>
      </dsp:txXfrm>
    </dsp:sp>
    <dsp:sp modelId="{DCDAB437-564B-454E-8B35-330459F21597}">
      <dsp:nvSpPr>
        <dsp:cNvPr id="0" name=""/>
        <dsp:cNvSpPr/>
      </dsp:nvSpPr>
      <dsp:spPr>
        <a:xfrm>
          <a:off x="0" y="927439"/>
          <a:ext cx="2438400" cy="874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032" tIns="86362" rIns="129032" bIns="8636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Determine</a:t>
          </a:r>
        </a:p>
      </dsp:txBody>
      <dsp:txXfrm>
        <a:off x="0" y="927439"/>
        <a:ext cx="2438400" cy="874308"/>
      </dsp:txXfrm>
    </dsp:sp>
    <dsp:sp modelId="{444BC6BA-88BD-4847-862B-E57EE63A441C}">
      <dsp:nvSpPr>
        <dsp:cNvPr id="0" name=""/>
        <dsp:cNvSpPr/>
      </dsp:nvSpPr>
      <dsp:spPr>
        <a:xfrm>
          <a:off x="2438400" y="1854207"/>
          <a:ext cx="9753600" cy="8743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47" tIns="222074" rIns="189247" bIns="22207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Translate information into a table, graph or diagram. (Outcome 3B.2: Student converts relevant information into various mathematical forms (e.g. equations, graphs, diagrams, tables, words)</a:t>
          </a:r>
        </a:p>
      </dsp:txBody>
      <dsp:txXfrm>
        <a:off x="2438400" y="1854207"/>
        <a:ext cx="9753600" cy="874308"/>
      </dsp:txXfrm>
    </dsp:sp>
    <dsp:sp modelId="{48727B85-E969-49D2-8D28-A13DA4735040}">
      <dsp:nvSpPr>
        <dsp:cNvPr id="0" name=""/>
        <dsp:cNvSpPr/>
      </dsp:nvSpPr>
      <dsp:spPr>
        <a:xfrm>
          <a:off x="0" y="1854207"/>
          <a:ext cx="2438400" cy="874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032" tIns="86362" rIns="129032" bIns="8636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Translate</a:t>
          </a:r>
        </a:p>
      </dsp:txBody>
      <dsp:txXfrm>
        <a:off x="0" y="1854207"/>
        <a:ext cx="2438400" cy="874308"/>
      </dsp:txXfrm>
    </dsp:sp>
    <dsp:sp modelId="{9EA28EF0-62A8-49EF-AFC4-B9A80BBF62E5}">
      <dsp:nvSpPr>
        <dsp:cNvPr id="0" name=""/>
        <dsp:cNvSpPr/>
      </dsp:nvSpPr>
      <dsp:spPr>
        <a:xfrm>
          <a:off x="2438400" y="2780974"/>
          <a:ext cx="9753600" cy="8743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47" tIns="222074" rIns="189247" bIns="22207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Identify and/or use a simple mathematical relationship between data. (Outcome 3B.3: Student performs calculations to solve quantitative problems)</a:t>
          </a:r>
        </a:p>
      </dsp:txBody>
      <dsp:txXfrm>
        <a:off x="2438400" y="2780974"/>
        <a:ext cx="9753600" cy="874308"/>
      </dsp:txXfrm>
    </dsp:sp>
    <dsp:sp modelId="{7828DD0D-7F75-4540-8C3E-E2D64A137968}">
      <dsp:nvSpPr>
        <dsp:cNvPr id="0" name=""/>
        <dsp:cNvSpPr/>
      </dsp:nvSpPr>
      <dsp:spPr>
        <a:xfrm>
          <a:off x="0" y="2780974"/>
          <a:ext cx="2438400" cy="874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032" tIns="86362" rIns="129032" bIns="8636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Identify</a:t>
          </a:r>
        </a:p>
      </dsp:txBody>
      <dsp:txXfrm>
        <a:off x="0" y="2780974"/>
        <a:ext cx="2438400" cy="874308"/>
      </dsp:txXfrm>
    </dsp:sp>
    <dsp:sp modelId="{3DE58381-197B-4CAE-AA00-FB8D7A033A7C}">
      <dsp:nvSpPr>
        <dsp:cNvPr id="0" name=""/>
        <dsp:cNvSpPr/>
      </dsp:nvSpPr>
      <dsp:spPr>
        <a:xfrm>
          <a:off x="2438400" y="3707742"/>
          <a:ext cx="9753600" cy="8743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47" tIns="222074" rIns="189247" bIns="22207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Make a conclusion that is supported by a data or a model. (Outcome 3B. 6: Student expresses quantitative evidence in support of the argument or purpose of the work)</a:t>
          </a:r>
        </a:p>
      </dsp:txBody>
      <dsp:txXfrm>
        <a:off x="2438400" y="3707742"/>
        <a:ext cx="9753600" cy="874308"/>
      </dsp:txXfrm>
    </dsp:sp>
    <dsp:sp modelId="{555CC1E2-44B0-491C-A5B6-80C4908C83F4}">
      <dsp:nvSpPr>
        <dsp:cNvPr id="0" name=""/>
        <dsp:cNvSpPr/>
      </dsp:nvSpPr>
      <dsp:spPr>
        <a:xfrm>
          <a:off x="0" y="3707742"/>
          <a:ext cx="2438400" cy="874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032" tIns="86362" rIns="129032" bIns="8636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Make</a:t>
          </a:r>
        </a:p>
      </dsp:txBody>
      <dsp:txXfrm>
        <a:off x="0" y="3707742"/>
        <a:ext cx="2438400" cy="874308"/>
      </dsp:txXfrm>
    </dsp:sp>
    <dsp:sp modelId="{01AB395B-B512-4B4E-B1E9-227A2D5A79CA}">
      <dsp:nvSpPr>
        <dsp:cNvPr id="0" name=""/>
        <dsp:cNvSpPr/>
      </dsp:nvSpPr>
      <dsp:spPr>
        <a:xfrm>
          <a:off x="2438400" y="4634509"/>
          <a:ext cx="9753600" cy="8743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47" tIns="222074" rIns="189247" bIns="22207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Determine whether or not experimental results support initial hypothesis. (Outcome 3B.4: Students makes judgements and draws appropriate conclusions based on quantitative analysis of data, and recognizes the limits of this analysis)</a:t>
          </a:r>
        </a:p>
      </dsp:txBody>
      <dsp:txXfrm>
        <a:off x="2438400" y="4634509"/>
        <a:ext cx="9753600" cy="874308"/>
      </dsp:txXfrm>
    </dsp:sp>
    <dsp:sp modelId="{6182F9B3-5C52-4814-B405-54A691227032}">
      <dsp:nvSpPr>
        <dsp:cNvPr id="0" name=""/>
        <dsp:cNvSpPr/>
      </dsp:nvSpPr>
      <dsp:spPr>
        <a:xfrm>
          <a:off x="0" y="4634509"/>
          <a:ext cx="2438400" cy="874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032" tIns="86362" rIns="129032" bIns="8636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Determine</a:t>
          </a:r>
        </a:p>
      </dsp:txBody>
      <dsp:txXfrm>
        <a:off x="0" y="4634509"/>
        <a:ext cx="2438400" cy="874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95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0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5945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65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9501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87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91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1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5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75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2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9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1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5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11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000" y="976766"/>
            <a:ext cx="9042400" cy="1939636"/>
          </a:xfrm>
        </p:spPr>
        <p:txBody>
          <a:bodyPr/>
          <a:lstStyle/>
          <a:p>
            <a:r>
              <a:rPr lang="en-US" sz="4800"/>
              <a:t>Improved General Education Assignment &amp; Assessment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0740" y="4041596"/>
            <a:ext cx="8107988" cy="2285313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/>
              <a:t>Community College of Rhode Island</a:t>
            </a:r>
          </a:p>
          <a:p>
            <a:r>
              <a:rPr lang="en-US"/>
              <a:t> </a:t>
            </a:r>
            <a:r>
              <a:rPr lang="en-US" sz="2200" b="1"/>
              <a:t>Summer Intensive Institute for General Education Assessment</a:t>
            </a:r>
          </a:p>
          <a:p>
            <a:r>
              <a:rPr lang="en-US"/>
              <a:t>Ernest Dupuis – Economics</a:t>
            </a:r>
          </a:p>
          <a:p>
            <a:r>
              <a:rPr lang="en-US"/>
              <a:t>Melissa Lancellotta – Physics</a:t>
            </a:r>
          </a:p>
          <a:p>
            <a:r>
              <a:rPr lang="en-US"/>
              <a:t>Aaron Schrank – Mathematics</a:t>
            </a:r>
          </a:p>
          <a:p>
            <a:r>
              <a:rPr lang="en-US"/>
              <a:t>Svetlana </a:t>
            </a:r>
            <a:r>
              <a:rPr lang="en-US" err="1"/>
              <a:t>Staviskiy</a:t>
            </a:r>
            <a:r>
              <a:rPr lang="en-US"/>
              <a:t> - Mathematics </a:t>
            </a:r>
          </a:p>
        </p:txBody>
      </p:sp>
      <p:pic>
        <p:nvPicPr>
          <p:cNvPr id="4" name="Picture 3" descr="Description: CCRI logo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9960" y="6038936"/>
            <a:ext cx="989330" cy="575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4053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5394"/>
            <a:ext cx="9424928" cy="46163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Skill Category 3B – Quantitative Literacy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Showcase an improved assignment implemented to assess student learning outcomes</a:t>
            </a:r>
          </a:p>
          <a:p>
            <a:pPr lvl="1"/>
            <a:r>
              <a:rPr lang="en-US"/>
              <a:t>Backwards Design</a:t>
            </a:r>
          </a:p>
          <a:p>
            <a:pPr lvl="1"/>
            <a:r>
              <a:rPr lang="en-US"/>
              <a:t>TILT – Transparency in Learning and Teaching</a:t>
            </a:r>
          </a:p>
          <a:p>
            <a:pPr lvl="1"/>
            <a:endParaRPr lang="en-US"/>
          </a:p>
          <a:p>
            <a:r>
              <a:rPr lang="en-US"/>
              <a:t>Learning Outcomes and Skill Category Revisited</a:t>
            </a:r>
          </a:p>
          <a:p>
            <a:pPr lvl="1"/>
            <a:r>
              <a:rPr lang="en-US"/>
              <a:t>Improved assignment assesses all learning outcomes</a:t>
            </a:r>
          </a:p>
          <a:p>
            <a:pPr lvl="1"/>
            <a:r>
              <a:rPr lang="en-US"/>
              <a:t>Rubric developed for assessing student learning</a:t>
            </a:r>
          </a:p>
          <a:p>
            <a:pPr lvl="1"/>
            <a:endParaRPr lang="en-US"/>
          </a:p>
          <a:p>
            <a:r>
              <a:rPr lang="en-US"/>
              <a:t>Questions?</a:t>
            </a:r>
          </a:p>
          <a:p>
            <a:pPr lvl="1"/>
            <a:endParaRPr lang="en-US"/>
          </a:p>
        </p:txBody>
      </p:sp>
      <p:pic>
        <p:nvPicPr>
          <p:cNvPr id="4" name="Picture 3" descr="Description: CCRI logo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9960" y="6038936"/>
            <a:ext cx="989330" cy="575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1137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Skill Category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Skill Category 3B – Quantitative Literacy</a:t>
            </a:r>
          </a:p>
          <a:p>
            <a:pPr lvl="1"/>
            <a:r>
              <a:rPr lang="en-US"/>
              <a:t>Apply quantitative principles to solve problems and support arguments with quantitative evidence in a variety of forms (e.g. words, tables, graphs, equations, etc.).</a:t>
            </a:r>
          </a:p>
        </p:txBody>
      </p:sp>
      <p:pic>
        <p:nvPicPr>
          <p:cNvPr id="4" name="Picture 3" descr="Description: CCRI logo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9960" y="6038936"/>
            <a:ext cx="989330" cy="575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Businessman using calculator for calculate. Businessman architecture calculating budget numbers for new project,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393" y="3749423"/>
            <a:ext cx="3640570" cy="2428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31135" y="5948216"/>
            <a:ext cx="13577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solidFill>
                  <a:schemeClr val="bg1"/>
                </a:solidFill>
              </a:rPr>
              <a:t>Image: </a:t>
            </a:r>
            <a:r>
              <a:rPr lang="en-US" sz="800" err="1">
                <a:solidFill>
                  <a:schemeClr val="bg1"/>
                </a:solidFill>
              </a:rPr>
              <a:t>Unsplash</a:t>
            </a:r>
            <a:endParaRPr lang="en-US" sz="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595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Improvements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47273"/>
            <a:ext cx="8596668" cy="4572000"/>
          </a:xfrm>
        </p:spPr>
        <p:txBody>
          <a:bodyPr/>
          <a:lstStyle/>
          <a:p>
            <a:r>
              <a:rPr lang="en-US"/>
              <a:t>Physics Lab assignment selected</a:t>
            </a:r>
          </a:p>
          <a:p>
            <a:pPr lvl="1"/>
            <a:r>
              <a:rPr lang="en-US"/>
              <a:t>Velocity &amp; Acceleration Using the Airtrack</a:t>
            </a:r>
          </a:p>
          <a:p>
            <a:endParaRPr lang="en-US"/>
          </a:p>
          <a:p>
            <a:r>
              <a:rPr lang="en-US" b="1"/>
              <a:t>Backwards Design </a:t>
            </a:r>
            <a:r>
              <a:rPr lang="en-US"/>
              <a:t>– From Understanding by Design by Wiggins and </a:t>
            </a:r>
            <a:r>
              <a:rPr lang="en-US" err="1"/>
              <a:t>McTighe</a:t>
            </a:r>
            <a:endParaRPr lang="en-US"/>
          </a:p>
          <a:p>
            <a:pPr lvl="1"/>
            <a:r>
              <a:rPr lang="en-US"/>
              <a:t>Identify desired results</a:t>
            </a:r>
          </a:p>
          <a:p>
            <a:pPr lvl="1"/>
            <a:r>
              <a:rPr lang="en-US"/>
              <a:t>Determine acceptable evidence</a:t>
            </a:r>
          </a:p>
          <a:p>
            <a:pPr lvl="1"/>
            <a:r>
              <a:rPr lang="en-US"/>
              <a:t>Plan learning experiences and instruction</a:t>
            </a:r>
          </a:p>
          <a:p>
            <a:pPr lvl="1"/>
            <a:endParaRPr lang="en-US"/>
          </a:p>
          <a:p>
            <a:r>
              <a:rPr lang="en-US" b="1"/>
              <a:t>TILT</a:t>
            </a:r>
            <a:r>
              <a:rPr lang="en-US"/>
              <a:t> – Transparency in Learning and Teaching</a:t>
            </a:r>
          </a:p>
          <a:p>
            <a:endParaRPr lang="en-US"/>
          </a:p>
          <a:p>
            <a:r>
              <a:rPr lang="en-US"/>
              <a:t>See assignment 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4" name="Picture 3" descr="Description: CCRI logo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9960" y="6038936"/>
            <a:ext cx="989330" cy="575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284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Outcomes &amp;</a:t>
            </a:r>
            <a:br>
              <a:rPr lang="en-US"/>
            </a:br>
            <a:r>
              <a:rPr lang="en-US"/>
              <a:t>Skill Category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446135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This assignment will teach students to…</a:t>
            </a:r>
          </a:p>
          <a:p>
            <a:endParaRPr lang="en-US"/>
          </a:p>
          <a:p>
            <a:pPr lvl="1"/>
            <a:r>
              <a:rPr lang="en-US"/>
              <a:t>understand, develop, and apply the necessary skills to be successful in the physics profession </a:t>
            </a:r>
          </a:p>
          <a:p>
            <a:pPr lvl="1"/>
            <a:r>
              <a:rPr lang="en-US"/>
              <a:t>apply general theories from math and physics</a:t>
            </a:r>
          </a:p>
          <a:p>
            <a:pPr lvl="1"/>
            <a:r>
              <a:rPr lang="en-US"/>
              <a:t>interpret and analyze graphs, slopes, and math equations properly</a:t>
            </a:r>
          </a:p>
          <a:p>
            <a:pPr lvl="1"/>
            <a:r>
              <a:rPr lang="en-US"/>
              <a:t>think critically and solve physics word problems using qualitative and quantitative reasoning including sophisticated mathematical techniques and equations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4" name="Picture 3" descr="Description: CCRI logo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9960" y="6038936"/>
            <a:ext cx="989330" cy="575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9666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Outcomes &amp;</a:t>
            </a:r>
            <a:br>
              <a:rPr lang="en-US"/>
            </a:br>
            <a:r>
              <a:rPr lang="en-US"/>
              <a:t>Skill Category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437680"/>
            <a:ext cx="8596668" cy="3880773"/>
          </a:xfrm>
        </p:spPr>
        <p:txBody>
          <a:bodyPr/>
          <a:lstStyle/>
          <a:p>
            <a:r>
              <a:rPr lang="en-US"/>
              <a:t>This assignment will teach students to…</a:t>
            </a:r>
          </a:p>
          <a:p>
            <a:endParaRPr lang="en-US"/>
          </a:p>
          <a:p>
            <a:pPr lvl="1"/>
            <a:r>
              <a:rPr lang="en-US"/>
              <a:t>demonstrate conceptual and theoretical understanding of the fundamentals of physics</a:t>
            </a:r>
          </a:p>
          <a:p>
            <a:pPr lvl="1"/>
            <a:r>
              <a:rPr lang="en-US"/>
              <a:t>work successfully in a technical position</a:t>
            </a:r>
          </a:p>
          <a:p>
            <a:pPr lvl="1"/>
            <a:r>
              <a:rPr lang="en-US"/>
              <a:t>communicate physics reasoning in oral and in written form</a:t>
            </a:r>
          </a:p>
          <a:p>
            <a:pPr lvl="1"/>
            <a:r>
              <a:rPr lang="en-US"/>
              <a:t>think clearly using logic and reasoning</a:t>
            </a:r>
          </a:p>
          <a:p>
            <a:pPr lvl="1"/>
            <a:r>
              <a:rPr lang="en-US"/>
              <a:t>work with peers to improve understanding of physics and other subjects beyond physics</a:t>
            </a:r>
          </a:p>
          <a:p>
            <a:endParaRPr lang="en-US"/>
          </a:p>
        </p:txBody>
      </p:sp>
      <p:pic>
        <p:nvPicPr>
          <p:cNvPr id="4" name="Picture 3" descr="Description: CCRI logo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9960" y="6038936"/>
            <a:ext cx="989330" cy="575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1153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Rubric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8657"/>
            <a:ext cx="8596668" cy="46859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200"/>
              <a:t>Throughout this assignment, students will be able to demonstrate the depth and breadth of the content, as they:</a:t>
            </a:r>
          </a:p>
          <a:p>
            <a:endParaRPr lang="en-US" sz="2200"/>
          </a:p>
          <a:p>
            <a:pPr lvl="1"/>
            <a:r>
              <a:rPr lang="en-US" sz="2000"/>
              <a:t>collect raw data for time vs. displacement</a:t>
            </a:r>
          </a:p>
          <a:p>
            <a:pPr lvl="1"/>
            <a:r>
              <a:rPr lang="en-US" sz="2000"/>
              <a:t>look for trends within the data and their corresponding equations</a:t>
            </a:r>
          </a:p>
          <a:p>
            <a:pPr lvl="1"/>
            <a:r>
              <a:rPr lang="en-US" sz="2000"/>
              <a:t>convert the data into various mathematical representations</a:t>
            </a:r>
          </a:p>
          <a:p>
            <a:pPr lvl="1">
              <a:buFont typeface="Wingdings 3"/>
              <a:buChar char=""/>
            </a:pPr>
            <a:r>
              <a:rPr lang="en-US" sz="2000"/>
              <a:t>interpret results and consider confounding variables</a:t>
            </a:r>
          </a:p>
          <a:p>
            <a:pPr lvl="1">
              <a:buFont typeface="Wingdings 3"/>
              <a:buChar char=""/>
            </a:pPr>
            <a:endParaRPr lang="en-US" sz="2000"/>
          </a:p>
          <a:p>
            <a:r>
              <a:rPr lang="en-US" sz="2200"/>
              <a:t>This allows for an adequate assessment, using the rubric </a:t>
            </a:r>
            <a:r>
              <a:rPr lang="en-US" sz="2200" b="1"/>
              <a:t>CCRI General Education Assessment Rubric </a:t>
            </a:r>
            <a:r>
              <a:rPr lang="en-US" sz="2200"/>
              <a:t>for </a:t>
            </a:r>
            <a:r>
              <a:rPr lang="en-US" sz="2200" i="1"/>
              <a:t>Quantitative and Scientific Reasoning (3B.1-6)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4" name="Picture 3" descr="Description: CCRI logo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9960" y="6038936"/>
            <a:ext cx="989330" cy="575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10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5" y="314036"/>
            <a:ext cx="8596668" cy="1320800"/>
          </a:xfrm>
        </p:spPr>
        <p:txBody>
          <a:bodyPr/>
          <a:lstStyle/>
          <a:p>
            <a:r>
              <a:rPr lang="en-US"/>
              <a:t>Rubric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311025"/>
              </p:ext>
            </p:extLst>
          </p:nvPr>
        </p:nvGraphicFramePr>
        <p:xfrm>
          <a:off x="-1" y="1"/>
          <a:ext cx="12192002" cy="6859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2492">
                  <a:extLst>
                    <a:ext uri="{9D8B030D-6E8A-4147-A177-3AD203B41FA5}">
                      <a16:colId xmlns:a16="http://schemas.microsoft.com/office/drawing/2014/main" val="2754869313"/>
                    </a:ext>
                  </a:extLst>
                </a:gridCol>
                <a:gridCol w="3595175">
                  <a:extLst>
                    <a:ext uri="{9D8B030D-6E8A-4147-A177-3AD203B41FA5}">
                      <a16:colId xmlns:a16="http://schemas.microsoft.com/office/drawing/2014/main" val="3783916476"/>
                    </a:ext>
                  </a:extLst>
                </a:gridCol>
                <a:gridCol w="2357130">
                  <a:extLst>
                    <a:ext uri="{9D8B030D-6E8A-4147-A177-3AD203B41FA5}">
                      <a16:colId xmlns:a16="http://schemas.microsoft.com/office/drawing/2014/main" val="1951661373"/>
                    </a:ext>
                  </a:extLst>
                </a:gridCol>
                <a:gridCol w="2286557">
                  <a:extLst>
                    <a:ext uri="{9D8B030D-6E8A-4147-A177-3AD203B41FA5}">
                      <a16:colId xmlns:a16="http://schemas.microsoft.com/office/drawing/2014/main" val="3988918425"/>
                    </a:ext>
                  </a:extLst>
                </a:gridCol>
                <a:gridCol w="2464647">
                  <a:extLst>
                    <a:ext uri="{9D8B030D-6E8A-4147-A177-3AD203B41FA5}">
                      <a16:colId xmlns:a16="http://schemas.microsoft.com/office/drawing/2014/main" val="414464550"/>
                    </a:ext>
                  </a:extLst>
                </a:gridCol>
                <a:gridCol w="1016001">
                  <a:extLst>
                    <a:ext uri="{9D8B030D-6E8A-4147-A177-3AD203B41FA5}">
                      <a16:colId xmlns:a16="http://schemas.microsoft.com/office/drawing/2014/main" val="1596322131"/>
                    </a:ext>
                  </a:extLst>
                </a:gridCol>
              </a:tblGrid>
              <a:tr h="679002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CCRI General Education Assessment Rubric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Quantitative and Scientific Reasoning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Competent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Emerging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Beginning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Did not complete assignment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extLst>
                  <a:ext uri="{0D108BD9-81ED-4DB2-BD59-A6C34878D82A}">
                    <a16:rowId xmlns:a16="http://schemas.microsoft.com/office/drawing/2014/main" val="3864826755"/>
                  </a:ext>
                </a:extLst>
              </a:tr>
              <a:tr h="12275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3B.1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explains information presented in mathematical forms (e.g., equations, graphs, diagrams, tables, words)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All necessary and relevant graphs, equations, charts, tables are constructed with 100% accuracy and all relevant features are highlighted with respect to the task at hand.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Necessary and relevant graphs, equations, charts and tables contain minor errors or some relevant features are highlighted with respect to the task at hand.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Necessary and relevant graphs, equations, charts and tables contain significant errors or many relevant features are not highlighted with respect to the task at hand.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extLst>
                  <a:ext uri="{0D108BD9-81ED-4DB2-BD59-A6C34878D82A}">
                    <a16:rowId xmlns:a16="http://schemas.microsoft.com/office/drawing/2014/main" val="4229830281"/>
                  </a:ext>
                </a:extLst>
              </a:tr>
              <a:tr h="8892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3B.2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converts relevant information into various mathematical forms (e.g., equations, graphs, diagrams, tables, words)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information is perfectly converted into mathematical forms and graphs and explained with the math equations and graphs successfully.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Information is mostly converted correctly into mathematical forms and graphs, but it does contain some minor errors.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Information is not converted correctly into mathematical forms and graphs and contains major errors.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extLst>
                  <a:ext uri="{0D108BD9-81ED-4DB2-BD59-A6C34878D82A}">
                    <a16:rowId xmlns:a16="http://schemas.microsoft.com/office/drawing/2014/main" val="4055780450"/>
                  </a:ext>
                </a:extLst>
              </a:tr>
              <a:tr h="7701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3B.3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performs calculations to solve quantitative problems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Calculations performed are correct and successfully solve the problem. Calculations are presented clearly and concisely.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Calculations performed are partially correct but do contain some errors that render the result incorrect.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Calculations are attempted but are incorrect and not comprehensible.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extLst>
                  <a:ext uri="{0D108BD9-81ED-4DB2-BD59-A6C34878D82A}">
                    <a16:rowId xmlns:a16="http://schemas.microsoft.com/office/drawing/2014/main" val="882492159"/>
                  </a:ext>
                </a:extLst>
              </a:tr>
              <a:tr h="12449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3B.4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Students makes judgments and draws appropriate conclusions based on quantitative analysis of data, and recognizes the limits of this analysis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Uses quantitative information in connection with the argument or purpose of the work, presents it in an effective format, and explicates it with consistently high quality.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Uses quantitative information in connection with the argument or purpose of the work, though date may be presented in a less than completely effective format or some parts of the explication may be uneven.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Presents an argument for which quantitative evidence is pertinent but does not provide adequate explicit numerical support.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extLst>
                  <a:ext uri="{0D108BD9-81ED-4DB2-BD59-A6C34878D82A}">
                    <a16:rowId xmlns:a16="http://schemas.microsoft.com/office/drawing/2014/main" val="2036430636"/>
                  </a:ext>
                </a:extLst>
              </a:tr>
              <a:tr h="11576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3B.5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makes and evaluates important assumptions in estimations, modeling, and data analysis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can evaluate and make assumptions with tables, estimations, models, and data analysis clearly, accurately, thoroughly, and in detail.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can make accurate and thorough assumptions with tables, estimations, and data analysis, but needs to evaluate data, tables, and estimations in greater detail.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assumptions about data analysis and estimations are simple, not clear, and too brief.</a:t>
                      </a: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extLst>
                  <a:ext uri="{0D108BD9-81ED-4DB2-BD59-A6C34878D82A}">
                    <a16:rowId xmlns:a16="http://schemas.microsoft.com/office/drawing/2014/main" val="335948834"/>
                  </a:ext>
                </a:extLst>
              </a:tr>
              <a:tr h="8892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3B.6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expresses quantitative evidence in support of the argument or purpose of the work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Uses the quantitative analysis of data for deep and thoughtful judgements, drawing insightful carefully qualified conclusions from this work.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Uses the quantitative analysis of data as the basis for competent judgements, drawing reasonable and appropriately qualified conclusions from this work.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Uses the quantitative analysis of data for tentative, basic judgements, although is uncertain about drawing conclusions from this work.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96" marR="29096" marT="0" marB="0"/>
                </a:tc>
                <a:extLst>
                  <a:ext uri="{0D108BD9-81ED-4DB2-BD59-A6C34878D82A}">
                    <a16:rowId xmlns:a16="http://schemas.microsoft.com/office/drawing/2014/main" val="525913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355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D3E4-410C-1574-42E3-DE3BE6440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551" y="388730"/>
            <a:ext cx="8596668" cy="1320800"/>
          </a:xfrm>
        </p:spPr>
        <p:txBody>
          <a:bodyPr/>
          <a:lstStyle/>
          <a:p>
            <a:r>
              <a:rPr lang="en-US"/>
              <a:t>Criteria for Success</a:t>
            </a:r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BFBF3610-890C-C663-F146-44D068F535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971082"/>
              </p:ext>
            </p:extLst>
          </p:nvPr>
        </p:nvGraphicFramePr>
        <p:xfrm>
          <a:off x="0" y="1348509"/>
          <a:ext cx="12192000" cy="5509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93878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06b3cb3-9c7c-4a31-ae0f-defe5b8ed3e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1178A7DD44484FA05B1EA3631D0E22" ma:contentTypeVersion="14" ma:contentTypeDescription="Create a new document." ma:contentTypeScope="" ma:versionID="1baaee0e921e2ff0aaeb6df0b4e174f1">
  <xsd:schema xmlns:xsd="http://www.w3.org/2001/XMLSchema" xmlns:xs="http://www.w3.org/2001/XMLSchema" xmlns:p="http://schemas.microsoft.com/office/2006/metadata/properties" xmlns:ns3="c06b3cb3-9c7c-4a31-ae0f-defe5b8ed3ee" xmlns:ns4="5822f13a-4ade-4ecd-b933-4bf46c98e73a" targetNamespace="http://schemas.microsoft.com/office/2006/metadata/properties" ma:root="true" ma:fieldsID="2ed2b3d6057dd1b21da646a6bb4f2f24" ns3:_="" ns4:_="">
    <xsd:import namespace="c06b3cb3-9c7c-4a31-ae0f-defe5b8ed3ee"/>
    <xsd:import namespace="5822f13a-4ade-4ecd-b933-4bf46c98e73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6b3cb3-9c7c-4a31-ae0f-defe5b8ed3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22f13a-4ade-4ecd-b933-4bf46c98e73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ABEDC8-601F-4257-9248-1BFA3B188C78}">
  <ds:schemaRefs>
    <ds:schemaRef ds:uri="5822f13a-4ade-4ecd-b933-4bf46c98e73a"/>
    <ds:schemaRef ds:uri="c06b3cb3-9c7c-4a31-ae0f-defe5b8ed3e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1121C6F-D018-4A9D-B9DF-A4E4959B9C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803349-B4BF-4B73-B6F9-16B28C214B15}">
  <ds:schemaRefs>
    <ds:schemaRef ds:uri="5822f13a-4ade-4ecd-b933-4bf46c98e73a"/>
    <ds:schemaRef ds:uri="c06b3cb3-9c7c-4a31-ae0f-defe5b8ed3e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1136</Words>
  <Application>Microsoft Office PowerPoint</Application>
  <PresentationFormat>Widescreen</PresentationFormat>
  <Paragraphs>118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Improved General Education Assignment &amp; Assessment</vt:lpstr>
      <vt:lpstr>Overview</vt:lpstr>
      <vt:lpstr>Skill Category</vt:lpstr>
      <vt:lpstr>Assignment Improvements</vt:lpstr>
      <vt:lpstr>Learning Outcomes &amp; Skill Category Revisited</vt:lpstr>
      <vt:lpstr>Learning Outcomes &amp; Skill Category Revisited</vt:lpstr>
      <vt:lpstr>Rubric</vt:lpstr>
      <vt:lpstr>Rubric</vt:lpstr>
      <vt:lpstr>Criteria for Success</vt:lpstr>
    </vt:vector>
  </TitlesOfParts>
  <Company>Community College of Rhode Island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Improved General Education Assignment &amp; Assessment</dc:title>
  <dc:creator>Lancellotta, Melissa</dc:creator>
  <cp:lastModifiedBy>Leslie Killgore</cp:lastModifiedBy>
  <cp:revision>2</cp:revision>
  <dcterms:created xsi:type="dcterms:W3CDTF">2023-06-14T13:36:27Z</dcterms:created>
  <dcterms:modified xsi:type="dcterms:W3CDTF">2023-06-29T13:40:52Z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0x0101005C1178A7DD44484FA05B1EA3631D0E22</vt:lpwstr>
  </property>
</Properties>
</file>