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256" r:id="rId2"/>
    <p:sldId id="338" r:id="rId3"/>
    <p:sldId id="340" r:id="rId4"/>
    <p:sldId id="339" r:id="rId5"/>
    <p:sldId id="341" r:id="rId6"/>
    <p:sldId id="342" r:id="rId7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DE802FE-1BAD-64BC-0777-78D80BEC32E3}" name="Moritz, Sabine" initials="MS" userId="S::smoritz@ccri.edu::51404380-98b9-4c02-bb97-907a34c1841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10A241-B983-47F4-8638-B0311214E64E}" v="204" dt="2023-06-12T16:11:51.306"/>
    <p1510:client id="{999E0A81-B5BF-588B-1957-FC062A8EC17B}" v="6" dt="2023-06-21T12:27:41.223"/>
    <p1510:client id="{F7592DE1-FFCE-22C2-F6CF-2294B6EA0756}" v="12" dt="2023-06-28T03:56:36.7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D401C80-2D88-7B78-8218-573A77F05F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8AAB206-F5A8-377C-0677-9059F9551B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6E1F62EF-4162-1A1C-A265-3EBEDC27E0E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03CF3741-A332-4C62-9BEB-907E4FF53A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DC0E7E-0348-F140-8D92-09F31220D53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36A902C-6FAC-0117-81D6-8135FFFF20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E791398-C7C6-1ACF-65D3-4ACB10656EE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AAE34EBE-7471-B676-376E-295926F647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82272418-6298-D874-DE48-469A132072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ED184E3D-4A44-56C6-DB77-149304D8E5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179E7082-A360-D4CB-827B-85E91BC123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42C69E-06F4-0142-A5AA-1618A87CC5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75C9D258-CF7E-1FF9-80ED-2B83AF6EE4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C76E0F-8C33-2C42-BED9-8AC066B8CC7C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3E002FE-E50F-016D-3791-A1B7C417A0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F60597FC-379C-21F1-338E-59E64A98E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This presentation explains how to avoid plagiarism by using correct documentation.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8">
            <a:extLst>
              <a:ext uri="{FF2B5EF4-FFF2-40B4-BE49-F238E27FC236}">
                <a16:creationId xmlns:a16="http://schemas.microsoft.com/office/drawing/2014/main" id="{153EC328-C0E7-41FE-639E-1FEFE61056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4"/>
          <a:stretch>
            <a:fillRect/>
          </a:stretch>
        </p:blipFill>
        <p:spPr bwMode="auto">
          <a:xfrm>
            <a:off x="304800" y="5410200"/>
            <a:ext cx="85344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7">
            <a:extLst>
              <a:ext uri="{FF2B5EF4-FFF2-40B4-BE49-F238E27FC236}">
                <a16:creationId xmlns:a16="http://schemas.microsoft.com/office/drawing/2014/main" id="{5B5ED040-3A20-5BA1-6CBF-8344719E3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14400"/>
            <a:ext cx="25146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dirty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41E7364-FCA3-CB3A-2960-DE74B7245958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0" y="1676400"/>
            <a:ext cx="4724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F8DFE13-A957-81E6-B005-283C013D64D3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3962400" y="1676400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2147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2418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4932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4932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3044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438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794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50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655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722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771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49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39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345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BF8359-9431-41AD-BB90-7170F0ADF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05B1D0-F83F-4230-0C74-0D78C4839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09F0C25-1F32-4623-C53F-79F5F04E7B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74C3F38-76DB-9437-1045-2EDDF1ED9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30" name="Picture 13" descr="8">
            <a:extLst>
              <a:ext uri="{FF2B5EF4-FFF2-40B4-BE49-F238E27FC236}">
                <a16:creationId xmlns:a16="http://schemas.microsoft.com/office/drawing/2014/main" id="{912C6D72-9CF7-8E4A-1A59-32DF195AA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4"/>
          <a:stretch>
            <a:fillRect/>
          </a:stretch>
        </p:blipFill>
        <p:spPr bwMode="auto">
          <a:xfrm>
            <a:off x="381000" y="5410200"/>
            <a:ext cx="85344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38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  <p:sldLayoutId id="214748523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ill Sans MT" pitchFamily="34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CRI_2Lines_Ctr_Color">
            <a:extLst>
              <a:ext uri="{FF2B5EF4-FFF2-40B4-BE49-F238E27FC236}">
                <a16:creationId xmlns:a16="http://schemas.microsoft.com/office/drawing/2014/main" id="{D04C89EF-5B60-EA63-35B0-7E5AF5D9A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1938"/>
            <a:ext cx="3200400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B54E11ED-8700-79BA-C439-E3DBCEAF2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752600"/>
            <a:ext cx="7162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Gill Sans MT" pitchFamily="34" charset="0"/>
              </a:defRPr>
            </a:lvl9pPr>
          </a:lstStyle>
          <a:p>
            <a:pPr eaLnBrk="1" hangingPunct="1"/>
            <a:r>
              <a:rPr lang="en-US" altLang="en-US" sz="2800" b="1" kern="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Ability 3: Quantitative and Scientific Reasoning</a:t>
            </a:r>
            <a:br>
              <a:rPr lang="en-US" altLang="en-US" sz="2800" b="1" kern="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en-US" sz="2800" b="1" kern="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2800" b="1" kern="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5A692-0D74-3565-0EE9-1A21F1C813A6}"/>
              </a:ext>
            </a:extLst>
          </p:cNvPr>
          <p:cNvSpPr txBox="1"/>
          <p:nvPr/>
        </p:nvSpPr>
        <p:spPr>
          <a:xfrm>
            <a:off x="1295400" y="2357734"/>
            <a:ext cx="7848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 Category A: Quantitative and Scientific Reasoning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A8A7FD-6417-8C7E-FD1D-66A5ACA4E4D7}"/>
              </a:ext>
            </a:extLst>
          </p:cNvPr>
          <p:cNvSpPr txBox="1"/>
          <p:nvPr/>
        </p:nvSpPr>
        <p:spPr>
          <a:xfrm>
            <a:off x="2667001" y="3182034"/>
            <a:ext cx="5562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mic Sans MS" panose="030F0702030302020204" pitchFamily="66" charset="0"/>
              </a:rPr>
              <a:t>Patrizia Curran (Biology)</a:t>
            </a:r>
          </a:p>
          <a:p>
            <a:r>
              <a:rPr lang="en-US" sz="1800" dirty="0">
                <a:latin typeface="Comic Sans MS" panose="030F0702030302020204" pitchFamily="66" charset="0"/>
              </a:rPr>
              <a:t>Francislley Holzmeister (Math) </a:t>
            </a:r>
          </a:p>
          <a:p>
            <a:r>
              <a:rPr lang="en-US" sz="1800" dirty="0">
                <a:latin typeface="Comic Sans MS" panose="030F0702030302020204" pitchFamily="66" charset="0"/>
              </a:rPr>
              <a:t>Sabine Moritz (Biology)</a:t>
            </a:r>
          </a:p>
          <a:p>
            <a:r>
              <a:rPr lang="en-US" sz="1800" dirty="0">
                <a:latin typeface="Comic Sans MS" panose="030F0702030302020204" pitchFamily="66" charset="0"/>
              </a:rPr>
              <a:t>Rongfang Yang (Chemistry)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C6EE-B684-5A1C-D9D5-9CB396AE7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algn="ctr" fontAlgn="ctr"/>
            <a:r>
              <a:rPr lang="en-US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 Category A: Quantitative and Scientific Reasoning</a:t>
            </a:r>
            <a:br>
              <a:rPr lang="en-US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Existing Rubric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39B5F-6E1F-BF81-5FD3-1637FC4C0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30480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Demonstrate an understanding of and apply scientific or quantitative principles, theories, and methods.</a:t>
            </a:r>
          </a:p>
          <a:p>
            <a:pPr marL="0" indent="0"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By the end of a 3A general education course, student will be able to:</a:t>
            </a:r>
          </a:p>
          <a:p>
            <a:pPr marL="0" indent="0">
              <a:buNone/>
            </a:pP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Generate empirically evidenced and logical arguments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Distinguish scientific arguments from non-scientific arguments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Recognize and apply methods of inquiry that lead to scientific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Reason by deduction, induction, and analogy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Distinguish between causal and correlational relationships</a:t>
            </a:r>
          </a:p>
        </p:txBody>
      </p:sp>
    </p:spTree>
    <p:extLst>
      <p:ext uri="{BB962C8B-B14F-4D97-AF65-F5344CB8AC3E}">
        <p14:creationId xmlns:p14="http://schemas.microsoft.com/office/powerpoint/2010/main" val="370826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C6EE-B684-5A1C-D9D5-9CB396AE7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algn="ctr" fontAlgn="ctr"/>
            <a:r>
              <a:rPr lang="en-US" altLang="en-US" sz="2800" dirty="0">
                <a:solidFill>
                  <a:srgbClr val="006600"/>
                </a:solidFill>
                <a:latin typeface="Calibri"/>
                <a:cs typeface="Calibri"/>
              </a:rPr>
              <a:t>Skill Category A: Quantitative and Scientific Reasoning</a:t>
            </a:r>
            <a:b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800" dirty="0">
                <a:solidFill>
                  <a:srgbClr val="006600"/>
                </a:solidFill>
                <a:latin typeface="Calibri"/>
                <a:cs typeface="Calibri"/>
              </a:rPr>
              <a:t>Reasons for proposed change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39B5F-6E1F-BF81-5FD3-1637FC4C0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333625"/>
            <a:ext cx="7486650" cy="2190750"/>
          </a:xfrm>
        </p:spPr>
        <p:txBody>
          <a:bodyPr/>
          <a:lstStyle/>
          <a:p>
            <a:r>
              <a:rPr lang="en-US" sz="2200" dirty="0">
                <a:latin typeface="Calibri"/>
                <a:cs typeface="Calibri"/>
              </a:rPr>
              <a:t>Align rubric better with the scope of a community college gen ed science course</a:t>
            </a:r>
            <a:endParaRPr lang="en-US" dirty="0"/>
          </a:p>
          <a:p>
            <a:r>
              <a:rPr lang="en-US" sz="2200" dirty="0">
                <a:latin typeface="Calibri"/>
                <a:cs typeface="Calibri"/>
              </a:rPr>
              <a:t>Remove overlap with Skill Categories 3b and 2a</a:t>
            </a:r>
          </a:p>
          <a:p>
            <a:r>
              <a:rPr lang="en-US" sz="2200" dirty="0">
                <a:latin typeface="Calibri"/>
                <a:cs typeface="Calibri"/>
              </a:rPr>
              <a:t>Make rubric more tangible and concrete</a:t>
            </a:r>
          </a:p>
        </p:txBody>
      </p:sp>
    </p:spTree>
    <p:extLst>
      <p:ext uri="{BB962C8B-B14F-4D97-AF65-F5344CB8AC3E}">
        <p14:creationId xmlns:p14="http://schemas.microsoft.com/office/powerpoint/2010/main" val="88000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C6EE-B684-5A1C-D9D5-9CB396AE7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algn="ctr" fontAlgn="ctr"/>
            <a:r>
              <a:rPr lang="en-US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 Category A: Quantitative and Scientific Reasoning</a:t>
            </a:r>
            <a:br>
              <a:rPr lang="en-US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Proposed Rubric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39B5F-6E1F-BF81-5FD3-1637FC4C0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30480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Demonstrate an understanding of and apply scientific or quantitative principles, theories, and methods.</a:t>
            </a:r>
          </a:p>
          <a:p>
            <a:pPr marL="0" indent="0"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By the end of a 3A general education course, student will be able to:</a:t>
            </a:r>
          </a:p>
          <a:p>
            <a:pPr marL="0" indent="0">
              <a:buNone/>
            </a:pP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Calibri"/>
                <a:cs typeface="Calibri"/>
              </a:rPr>
              <a:t>Use appropriate terminology to explain core scientific concepts and principles</a:t>
            </a:r>
          </a:p>
          <a:p>
            <a:pPr marL="514350" indent="-514350">
              <a:buAutoNum type="arabicPeriod"/>
            </a:pPr>
            <a:r>
              <a:rPr lang="en-US" sz="2200" dirty="0">
                <a:latin typeface="Calibri"/>
                <a:cs typeface="Arial"/>
              </a:rPr>
              <a:t>Apply scientific knowledge to predict the outcome of an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Calibri"/>
                <a:cs typeface="Calibri"/>
              </a:rPr>
              <a:t>Generate data by conducting a scientific experiment and use the data to draw evidenced and logical arguments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Calibri"/>
                <a:cs typeface="Calibri"/>
              </a:rPr>
              <a:t>Be able to critically analyze, evaluate, and interpret data </a:t>
            </a:r>
            <a:endParaRPr lang="en-US" dirty="0">
              <a:latin typeface="Calibri"/>
              <a:cs typeface="Times"/>
            </a:endParaRPr>
          </a:p>
          <a:p>
            <a:pPr marL="514350" indent="-514350">
              <a:buFont typeface="Gill Sans MT"/>
              <a:buAutoNum type="arabicPeriod"/>
            </a:pPr>
            <a:r>
              <a:rPr lang="en-US" sz="2200" dirty="0">
                <a:latin typeface="Calibri"/>
                <a:cs typeface="Calibri"/>
              </a:rPr>
              <a:t>Apply conceptual knowledge to new situations and practical problems</a:t>
            </a:r>
          </a:p>
        </p:txBody>
      </p:sp>
    </p:spTree>
    <p:extLst>
      <p:ext uri="{BB962C8B-B14F-4D97-AF65-F5344CB8AC3E}">
        <p14:creationId xmlns:p14="http://schemas.microsoft.com/office/powerpoint/2010/main" val="2497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C6EE-B684-5A1C-D9D5-9CB396AE7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algn="ctr" fontAlgn="ctr"/>
            <a:r>
              <a:rPr lang="en-US" altLang="en-US" sz="2800" dirty="0">
                <a:solidFill>
                  <a:srgbClr val="006600"/>
                </a:solidFill>
                <a:latin typeface="Calibri"/>
                <a:cs typeface="Calibri"/>
              </a:rPr>
              <a:t>Skill Category A: Quantitative and Scientific Reasoning</a:t>
            </a:r>
            <a:b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800" dirty="0">
                <a:solidFill>
                  <a:srgbClr val="006600"/>
                </a:solidFill>
                <a:latin typeface="Calibri"/>
                <a:cs typeface="Calibri"/>
              </a:rPr>
              <a:t>Old vs Proposed Rubric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39B5F-6E1F-BF81-5FD3-1637FC4C0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3953807" cy="30480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chemeClr val="bg2"/>
                </a:solidFill>
                <a:latin typeface="Calibri"/>
                <a:cs typeface="Calibri"/>
              </a:rPr>
              <a:t>Old Rubric</a:t>
            </a:r>
            <a:endParaRPr lang="en-US" sz="18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Calibri"/>
                <a:cs typeface="Calibri"/>
              </a:rPr>
              <a:t>Generate empirically evidenced and logical arguments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strike="sngStrike" dirty="0">
                <a:solidFill>
                  <a:srgbClr val="FF0000"/>
                </a:solidFill>
                <a:latin typeface="Calibri"/>
                <a:cs typeface="Calibri"/>
              </a:rPr>
              <a:t>Distinguish scientific arguments from non-scientific arguments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Calibri"/>
                <a:cs typeface="Calibri"/>
              </a:rPr>
              <a:t>Recognize and apply methods of inquiry that lead to scientific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Calibri"/>
                <a:cs typeface="Calibri"/>
              </a:rPr>
              <a:t>Reason by deduction, induction, and analogy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Calibri"/>
                <a:cs typeface="Calibri"/>
              </a:rPr>
              <a:t>Distinguish between causal and correlational relationships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A073E08-3A05-5C9F-3557-92AB40856675}"/>
              </a:ext>
            </a:extLst>
          </p:cNvPr>
          <p:cNvSpPr txBox="1">
            <a:spLocks/>
          </p:cNvSpPr>
          <p:nvPr/>
        </p:nvSpPr>
        <p:spPr bwMode="auto">
          <a:xfrm>
            <a:off x="4250584" y="1600200"/>
            <a:ext cx="4893416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47675" indent="-4476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9000" indent="-4397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¡"/>
              <a:defRPr sz="2800">
                <a:solidFill>
                  <a:schemeClr val="tx1"/>
                </a:solidFill>
                <a:latin typeface="+mn-lt"/>
              </a:defRPr>
            </a:lvl2pPr>
            <a:lvl3pPr marL="1293813" indent="-4032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81163" indent="-385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¡"/>
              <a:defRPr sz="2000">
                <a:solidFill>
                  <a:schemeClr val="tx1"/>
                </a:solidFill>
                <a:latin typeface="+mn-lt"/>
              </a:defRPr>
            </a:lvl4pPr>
            <a:lvl5pPr marL="2070100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273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845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417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989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kern="0" dirty="0">
                <a:latin typeface="Calibri"/>
                <a:cs typeface="Calibri"/>
              </a:rPr>
              <a:t>New Rubric</a:t>
            </a:r>
            <a:endParaRPr lang="en-US" sz="1800" dirty="0">
              <a:cs typeface="Times"/>
            </a:endParaRPr>
          </a:p>
          <a:p>
            <a:pPr marL="0" indent="0">
              <a:buFont typeface="Wingdings" pitchFamily="2" charset="2"/>
              <a:buNone/>
            </a:pPr>
            <a:endParaRPr lang="en-US" sz="18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kern="0" dirty="0">
                <a:solidFill>
                  <a:srgbClr val="0070C0"/>
                </a:solidFill>
                <a:latin typeface="Calibri"/>
                <a:cs typeface="Calibri"/>
              </a:rPr>
              <a:t>Use appropriate terminology to explain core scientific concepts and principles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sz="1800" kern="0" dirty="0">
                <a:solidFill>
                  <a:srgbClr val="0070C0"/>
                </a:solidFill>
                <a:latin typeface="Calibri"/>
                <a:cs typeface="Arial"/>
              </a:rPr>
              <a:t>Apply scientific knowledge to predict the outcome of an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kern="0" dirty="0">
                <a:solidFill>
                  <a:srgbClr val="0070C0"/>
                </a:solidFill>
                <a:latin typeface="Calibri"/>
                <a:cs typeface="Calibri"/>
              </a:rPr>
              <a:t>Generate data by conducting a scientific experiment and use the data to draw evidenced and logical arguments</a:t>
            </a:r>
            <a:endParaRPr lang="en-US" sz="1800" kern="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kern="0" dirty="0">
                <a:solidFill>
                  <a:srgbClr val="0070C0"/>
                </a:solidFill>
                <a:latin typeface="Calibri"/>
                <a:cs typeface="Calibri"/>
              </a:rPr>
              <a:t>Be able to critically analyze, evaluate, and interpret data </a:t>
            </a:r>
            <a:endParaRPr lang="en-US" sz="1800" kern="0" dirty="0">
              <a:solidFill>
                <a:srgbClr val="0070C0"/>
              </a:solidFill>
              <a:latin typeface="Calibri"/>
              <a:cs typeface="Times"/>
            </a:endParaRPr>
          </a:p>
          <a:p>
            <a:pPr marL="514350" indent="-514350">
              <a:buFont typeface="Gill Sans MT"/>
              <a:buAutoNum type="arabicPeriod"/>
            </a:pPr>
            <a:r>
              <a:rPr lang="en-US" sz="1800" kern="0" dirty="0">
                <a:solidFill>
                  <a:srgbClr val="0070C0"/>
                </a:solidFill>
                <a:latin typeface="Calibri"/>
                <a:cs typeface="Calibri"/>
              </a:rPr>
              <a:t>Apply conceptual knowledge to new situations and practical problems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0E7C95B-B353-5EE1-01F7-3BCBDC6B9CCA}"/>
              </a:ext>
            </a:extLst>
          </p:cNvPr>
          <p:cNvCxnSpPr/>
          <p:nvPr/>
        </p:nvCxnSpPr>
        <p:spPr bwMode="auto">
          <a:xfrm flipV="1">
            <a:off x="3845522" y="3932034"/>
            <a:ext cx="960233" cy="5752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85EB23B-5CF6-C7CF-B431-B77C86E3C546}"/>
              </a:ext>
            </a:extLst>
          </p:cNvPr>
          <p:cNvCxnSpPr>
            <a:cxnSpLocks/>
          </p:cNvCxnSpPr>
          <p:nvPr/>
        </p:nvCxnSpPr>
        <p:spPr bwMode="auto">
          <a:xfrm flipV="1">
            <a:off x="3839792" y="3215868"/>
            <a:ext cx="880023" cy="13314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0CE1E5A-5A41-9928-62CD-5095C829BD2B}"/>
              </a:ext>
            </a:extLst>
          </p:cNvPr>
          <p:cNvCxnSpPr>
            <a:cxnSpLocks/>
          </p:cNvCxnSpPr>
          <p:nvPr/>
        </p:nvCxnSpPr>
        <p:spPr bwMode="auto">
          <a:xfrm>
            <a:off x="3879899" y="4484343"/>
            <a:ext cx="845646" cy="6794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4401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714B5-D0DF-C13B-2BE6-9A80EB1F2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B5C52F-B625-6296-4718-7F9AB2EF9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132" y="1589008"/>
            <a:ext cx="7296346" cy="39209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428FAF-55B0-F792-A6A0-64A0FFC92BC1}"/>
              </a:ext>
            </a:extLst>
          </p:cNvPr>
          <p:cNvSpPr txBox="1"/>
          <p:nvPr/>
        </p:nvSpPr>
        <p:spPr>
          <a:xfrm>
            <a:off x="3911361" y="3429000"/>
            <a:ext cx="2329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Lucida Handwriting" panose="03010101010101010101" pitchFamily="66" charset="0"/>
              </a:rPr>
              <a:t>For Watching</a:t>
            </a:r>
          </a:p>
          <a:p>
            <a:endParaRPr lang="en-US" dirty="0">
              <a:solidFill>
                <a:schemeClr val="bg1"/>
              </a:solidFill>
              <a:latin typeface="Lucida Handwriting" panose="03010101010101010101" pitchFamily="66" charset="0"/>
            </a:endParaRPr>
          </a:p>
          <a:p>
            <a:r>
              <a:rPr lang="en-US" dirty="0">
                <a:solidFill>
                  <a:schemeClr val="bg1"/>
                </a:solidFill>
                <a:latin typeface="Lucida Handwriting" panose="03010101010101010101" pitchFamily="66" charset="0"/>
              </a:rPr>
              <a:t>Questions?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89E101B-4933-4615-0DB0-8CF86049B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30" y="76985"/>
            <a:ext cx="8229600" cy="1066800"/>
          </a:xfrm>
        </p:spPr>
        <p:txBody>
          <a:bodyPr/>
          <a:lstStyle/>
          <a:p>
            <a:pPr algn="ctr" fontAlgn="ctr"/>
            <a:r>
              <a:rPr lang="en-US" altLang="en-US" sz="2800" dirty="0">
                <a:solidFill>
                  <a:srgbClr val="006600"/>
                </a:solidFill>
                <a:latin typeface="Calibri"/>
                <a:cs typeface="Calibri"/>
              </a:rPr>
              <a:t>Skill Category A: Quantitative and Scientific Reasoning</a:t>
            </a:r>
            <a:endParaRPr lang="en-US" alt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7020441"/>
      </p:ext>
    </p:extLst>
  </p:cSld>
  <p:clrMapOvr>
    <a:masterClrMapping/>
  </p:clrMapOvr>
</p:sld>
</file>

<file path=ppt/theme/theme1.xml><?xml version="1.0" encoding="utf-8"?>
<a:theme xmlns:a="http://schemas.openxmlformats.org/drawingml/2006/main" name="CCRI_Presentation">
  <a:themeElements>
    <a:clrScheme name="CCRI_Presentation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CCRI_Presentation">
      <a:majorFont>
        <a:latin typeface="Gill Sans MT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RI_Presentation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RI_Presentation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RI_Presentation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RI_Presentation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RI_Presentation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RI_Presentation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RI_Presentation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RI_Presentation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395</Words>
  <Application>Microsoft Office PowerPoint</Application>
  <PresentationFormat>On-screen Show (4:3)</PresentationFormat>
  <Paragraphs>50</Paragraphs>
  <Slides>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Comic Sans MS</vt:lpstr>
      <vt:lpstr>Gill Sans MT</vt:lpstr>
      <vt:lpstr>Lucida Handwriting</vt:lpstr>
      <vt:lpstr>Times</vt:lpstr>
      <vt:lpstr>Times New Roman</vt:lpstr>
      <vt:lpstr>Wingdings</vt:lpstr>
      <vt:lpstr>CCRI_Presentation</vt:lpstr>
      <vt:lpstr>PowerPoint Presentation</vt:lpstr>
      <vt:lpstr>Skill Category A: Quantitative and Scientific Reasoning Existing Rubric</vt:lpstr>
      <vt:lpstr>Skill Category A: Quantitative and Scientific Reasoning Reasons for proposed change</vt:lpstr>
      <vt:lpstr>Skill Category A: Quantitative and Scientific Reasoning Proposed Rubric</vt:lpstr>
      <vt:lpstr>Skill Category A: Quantitative and Scientific Reasoning Old vs Proposed Rubric</vt:lpstr>
      <vt:lpstr>Skill Category A: Quantitative and Scientific Reasoning</vt:lpstr>
    </vt:vector>
  </TitlesOfParts>
  <Company>CCRI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dlcreed</dc:creator>
  <cp:lastModifiedBy>Leslie Killgore</cp:lastModifiedBy>
  <cp:revision>19</cp:revision>
  <cp:lastPrinted>2013-06-26T17:52:09Z</cp:lastPrinted>
  <dcterms:created xsi:type="dcterms:W3CDTF">2006-01-10T15:04:19Z</dcterms:created>
  <dcterms:modified xsi:type="dcterms:W3CDTF">2023-06-29T16:16:30Z</dcterms:modified>
</cp:coreProperties>
</file>