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39DD6F-141E-4381-82AD-603640DEE69F}" v="79" dt="2023-06-28T18:22:32.888"/>
    <p1510:client id="{F170C07F-46ED-5AEB-38BF-E081D19C4670}" v="2" dt="2023-06-28T18:13:24.1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508E-B0F7-7663-210F-DCEB7F039C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74FAB0-7A51-888B-DE26-2B066A6350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FEEB52-9DEE-AFED-2C90-B792B9DDD7DF}"/>
              </a:ext>
            </a:extLst>
          </p:cNvPr>
          <p:cNvSpPr>
            <a:spLocks noGrp="1"/>
          </p:cNvSpPr>
          <p:nvPr>
            <p:ph type="dt" sz="half" idx="10"/>
          </p:nvPr>
        </p:nvSpPr>
        <p:spPr/>
        <p:txBody>
          <a:bodyPr/>
          <a:lstStyle/>
          <a:p>
            <a:fld id="{3F2E9BC6-58FB-444D-BDD2-A9EDECE9CBB4}" type="datetimeFigureOut">
              <a:rPr lang="en-US" smtClean="0"/>
              <a:t>6/29/2023</a:t>
            </a:fld>
            <a:endParaRPr lang="en-US"/>
          </a:p>
        </p:txBody>
      </p:sp>
      <p:sp>
        <p:nvSpPr>
          <p:cNvPr id="5" name="Footer Placeholder 4">
            <a:extLst>
              <a:ext uri="{FF2B5EF4-FFF2-40B4-BE49-F238E27FC236}">
                <a16:creationId xmlns:a16="http://schemas.microsoft.com/office/drawing/2014/main" id="{57311691-BF24-7102-DB1A-9153AD2E1B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2F5EA3-9066-8530-B1AC-2B8C7A5CF522}"/>
              </a:ext>
            </a:extLst>
          </p:cNvPr>
          <p:cNvSpPr>
            <a:spLocks noGrp="1"/>
          </p:cNvSpPr>
          <p:nvPr>
            <p:ph type="sldNum" sz="quarter" idx="12"/>
          </p:nvPr>
        </p:nvSpPr>
        <p:spPr/>
        <p:txBody>
          <a:bodyPr/>
          <a:lstStyle/>
          <a:p>
            <a:fld id="{16201520-348B-498C-847C-63673E8B4BF7}" type="slidenum">
              <a:rPr lang="en-US" smtClean="0"/>
              <a:t>‹#›</a:t>
            </a:fld>
            <a:endParaRPr lang="en-US"/>
          </a:p>
        </p:txBody>
      </p:sp>
    </p:spTree>
    <p:extLst>
      <p:ext uri="{BB962C8B-B14F-4D97-AF65-F5344CB8AC3E}">
        <p14:creationId xmlns:p14="http://schemas.microsoft.com/office/powerpoint/2010/main" val="225850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74F8A-8EB8-68C4-4DD0-3F0F5D9FB5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206310-A2A1-3B66-069E-125A8E3D95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182237-04EC-7A52-3F56-4F7C72712987}"/>
              </a:ext>
            </a:extLst>
          </p:cNvPr>
          <p:cNvSpPr>
            <a:spLocks noGrp="1"/>
          </p:cNvSpPr>
          <p:nvPr>
            <p:ph type="dt" sz="half" idx="10"/>
          </p:nvPr>
        </p:nvSpPr>
        <p:spPr/>
        <p:txBody>
          <a:bodyPr/>
          <a:lstStyle/>
          <a:p>
            <a:fld id="{3F2E9BC6-58FB-444D-BDD2-A9EDECE9CBB4}" type="datetimeFigureOut">
              <a:rPr lang="en-US" smtClean="0"/>
              <a:t>6/29/2023</a:t>
            </a:fld>
            <a:endParaRPr lang="en-US"/>
          </a:p>
        </p:txBody>
      </p:sp>
      <p:sp>
        <p:nvSpPr>
          <p:cNvPr id="5" name="Footer Placeholder 4">
            <a:extLst>
              <a:ext uri="{FF2B5EF4-FFF2-40B4-BE49-F238E27FC236}">
                <a16:creationId xmlns:a16="http://schemas.microsoft.com/office/drawing/2014/main" id="{CFBD29B9-CB38-5CE3-DCD0-9776AA1EB1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D7AD1C-6158-2B08-E66B-5CB7D95E853A}"/>
              </a:ext>
            </a:extLst>
          </p:cNvPr>
          <p:cNvSpPr>
            <a:spLocks noGrp="1"/>
          </p:cNvSpPr>
          <p:nvPr>
            <p:ph type="sldNum" sz="quarter" idx="12"/>
          </p:nvPr>
        </p:nvSpPr>
        <p:spPr/>
        <p:txBody>
          <a:bodyPr/>
          <a:lstStyle/>
          <a:p>
            <a:fld id="{16201520-348B-498C-847C-63673E8B4BF7}" type="slidenum">
              <a:rPr lang="en-US" smtClean="0"/>
              <a:t>‹#›</a:t>
            </a:fld>
            <a:endParaRPr lang="en-US"/>
          </a:p>
        </p:txBody>
      </p:sp>
    </p:spTree>
    <p:extLst>
      <p:ext uri="{BB962C8B-B14F-4D97-AF65-F5344CB8AC3E}">
        <p14:creationId xmlns:p14="http://schemas.microsoft.com/office/powerpoint/2010/main" val="3267634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4E1313-9FA3-426C-8B93-77A6B7F30A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E40918-8066-0F1E-2CF8-68E4581DA5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A2C16E-783A-B45E-B6E9-6C3C1AA792BC}"/>
              </a:ext>
            </a:extLst>
          </p:cNvPr>
          <p:cNvSpPr>
            <a:spLocks noGrp="1"/>
          </p:cNvSpPr>
          <p:nvPr>
            <p:ph type="dt" sz="half" idx="10"/>
          </p:nvPr>
        </p:nvSpPr>
        <p:spPr/>
        <p:txBody>
          <a:bodyPr/>
          <a:lstStyle/>
          <a:p>
            <a:fld id="{3F2E9BC6-58FB-444D-BDD2-A9EDECE9CBB4}" type="datetimeFigureOut">
              <a:rPr lang="en-US" smtClean="0"/>
              <a:t>6/29/2023</a:t>
            </a:fld>
            <a:endParaRPr lang="en-US"/>
          </a:p>
        </p:txBody>
      </p:sp>
      <p:sp>
        <p:nvSpPr>
          <p:cNvPr id="5" name="Footer Placeholder 4">
            <a:extLst>
              <a:ext uri="{FF2B5EF4-FFF2-40B4-BE49-F238E27FC236}">
                <a16:creationId xmlns:a16="http://schemas.microsoft.com/office/drawing/2014/main" id="{A4D3B881-643A-EC31-FEA9-6CE7F57056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205A-870B-56D0-0F7A-CB5910B52542}"/>
              </a:ext>
            </a:extLst>
          </p:cNvPr>
          <p:cNvSpPr>
            <a:spLocks noGrp="1"/>
          </p:cNvSpPr>
          <p:nvPr>
            <p:ph type="sldNum" sz="quarter" idx="12"/>
          </p:nvPr>
        </p:nvSpPr>
        <p:spPr/>
        <p:txBody>
          <a:bodyPr/>
          <a:lstStyle/>
          <a:p>
            <a:fld id="{16201520-348B-498C-847C-63673E8B4BF7}" type="slidenum">
              <a:rPr lang="en-US" smtClean="0"/>
              <a:t>‹#›</a:t>
            </a:fld>
            <a:endParaRPr lang="en-US"/>
          </a:p>
        </p:txBody>
      </p:sp>
    </p:spTree>
    <p:extLst>
      <p:ext uri="{BB962C8B-B14F-4D97-AF65-F5344CB8AC3E}">
        <p14:creationId xmlns:p14="http://schemas.microsoft.com/office/powerpoint/2010/main" val="248717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43516-7E7C-74DE-BEF8-95556AE22C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6FB854-2E67-7C7A-3F5F-34D27094C6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8A9D8-15CC-B5E0-12B0-05C4433F803E}"/>
              </a:ext>
            </a:extLst>
          </p:cNvPr>
          <p:cNvSpPr>
            <a:spLocks noGrp="1"/>
          </p:cNvSpPr>
          <p:nvPr>
            <p:ph type="dt" sz="half" idx="10"/>
          </p:nvPr>
        </p:nvSpPr>
        <p:spPr/>
        <p:txBody>
          <a:bodyPr/>
          <a:lstStyle/>
          <a:p>
            <a:fld id="{3F2E9BC6-58FB-444D-BDD2-A9EDECE9CBB4}" type="datetimeFigureOut">
              <a:rPr lang="en-US" smtClean="0"/>
              <a:t>6/29/2023</a:t>
            </a:fld>
            <a:endParaRPr lang="en-US"/>
          </a:p>
        </p:txBody>
      </p:sp>
      <p:sp>
        <p:nvSpPr>
          <p:cNvPr id="5" name="Footer Placeholder 4">
            <a:extLst>
              <a:ext uri="{FF2B5EF4-FFF2-40B4-BE49-F238E27FC236}">
                <a16:creationId xmlns:a16="http://schemas.microsoft.com/office/drawing/2014/main" id="{D84F6614-088A-8B73-AD6E-A18F160585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A7CD4D-B366-B9BE-C49E-56538D568F55}"/>
              </a:ext>
            </a:extLst>
          </p:cNvPr>
          <p:cNvSpPr>
            <a:spLocks noGrp="1"/>
          </p:cNvSpPr>
          <p:nvPr>
            <p:ph type="sldNum" sz="quarter" idx="12"/>
          </p:nvPr>
        </p:nvSpPr>
        <p:spPr/>
        <p:txBody>
          <a:bodyPr/>
          <a:lstStyle/>
          <a:p>
            <a:fld id="{16201520-348B-498C-847C-63673E8B4BF7}" type="slidenum">
              <a:rPr lang="en-US" smtClean="0"/>
              <a:t>‹#›</a:t>
            </a:fld>
            <a:endParaRPr lang="en-US"/>
          </a:p>
        </p:txBody>
      </p:sp>
    </p:spTree>
    <p:extLst>
      <p:ext uri="{BB962C8B-B14F-4D97-AF65-F5344CB8AC3E}">
        <p14:creationId xmlns:p14="http://schemas.microsoft.com/office/powerpoint/2010/main" val="85770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CDAF6-201F-417D-87DA-E23B17A013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CCFE24-9A90-3F02-5480-A85EEABF95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080772-AF2A-51C9-4E8A-9E8F12EA5F99}"/>
              </a:ext>
            </a:extLst>
          </p:cNvPr>
          <p:cNvSpPr>
            <a:spLocks noGrp="1"/>
          </p:cNvSpPr>
          <p:nvPr>
            <p:ph type="dt" sz="half" idx="10"/>
          </p:nvPr>
        </p:nvSpPr>
        <p:spPr/>
        <p:txBody>
          <a:bodyPr/>
          <a:lstStyle/>
          <a:p>
            <a:fld id="{3F2E9BC6-58FB-444D-BDD2-A9EDECE9CBB4}" type="datetimeFigureOut">
              <a:rPr lang="en-US" smtClean="0"/>
              <a:t>6/29/2023</a:t>
            </a:fld>
            <a:endParaRPr lang="en-US"/>
          </a:p>
        </p:txBody>
      </p:sp>
      <p:sp>
        <p:nvSpPr>
          <p:cNvPr id="5" name="Footer Placeholder 4">
            <a:extLst>
              <a:ext uri="{FF2B5EF4-FFF2-40B4-BE49-F238E27FC236}">
                <a16:creationId xmlns:a16="http://schemas.microsoft.com/office/drawing/2014/main" id="{12C2C81E-0B00-0575-5184-C7D64B4D6B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803873-56A1-8995-7052-1F7C48A34BB4}"/>
              </a:ext>
            </a:extLst>
          </p:cNvPr>
          <p:cNvSpPr>
            <a:spLocks noGrp="1"/>
          </p:cNvSpPr>
          <p:nvPr>
            <p:ph type="sldNum" sz="quarter" idx="12"/>
          </p:nvPr>
        </p:nvSpPr>
        <p:spPr/>
        <p:txBody>
          <a:bodyPr/>
          <a:lstStyle/>
          <a:p>
            <a:fld id="{16201520-348B-498C-847C-63673E8B4BF7}" type="slidenum">
              <a:rPr lang="en-US" smtClean="0"/>
              <a:t>‹#›</a:t>
            </a:fld>
            <a:endParaRPr lang="en-US"/>
          </a:p>
        </p:txBody>
      </p:sp>
    </p:spTree>
    <p:extLst>
      <p:ext uri="{BB962C8B-B14F-4D97-AF65-F5344CB8AC3E}">
        <p14:creationId xmlns:p14="http://schemas.microsoft.com/office/powerpoint/2010/main" val="84336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9A6CF-4E00-BACE-CACC-6850D636DA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DD1C2F-920A-DCE4-8963-DE0CE49CB3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E09CC1-F3E1-DA6A-E561-88E5FEFE7E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14A971-F61E-7A9E-AA83-6240508ECED2}"/>
              </a:ext>
            </a:extLst>
          </p:cNvPr>
          <p:cNvSpPr>
            <a:spLocks noGrp="1"/>
          </p:cNvSpPr>
          <p:nvPr>
            <p:ph type="dt" sz="half" idx="10"/>
          </p:nvPr>
        </p:nvSpPr>
        <p:spPr/>
        <p:txBody>
          <a:bodyPr/>
          <a:lstStyle/>
          <a:p>
            <a:fld id="{3F2E9BC6-58FB-444D-BDD2-A9EDECE9CBB4}" type="datetimeFigureOut">
              <a:rPr lang="en-US" smtClean="0"/>
              <a:t>6/29/2023</a:t>
            </a:fld>
            <a:endParaRPr lang="en-US"/>
          </a:p>
        </p:txBody>
      </p:sp>
      <p:sp>
        <p:nvSpPr>
          <p:cNvPr id="6" name="Footer Placeholder 5">
            <a:extLst>
              <a:ext uri="{FF2B5EF4-FFF2-40B4-BE49-F238E27FC236}">
                <a16:creationId xmlns:a16="http://schemas.microsoft.com/office/drawing/2014/main" id="{C90F8707-C743-1523-ECF7-D1B2CDA109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DEF143-14F7-82CB-85EB-270A8BE85AE1}"/>
              </a:ext>
            </a:extLst>
          </p:cNvPr>
          <p:cNvSpPr>
            <a:spLocks noGrp="1"/>
          </p:cNvSpPr>
          <p:nvPr>
            <p:ph type="sldNum" sz="quarter" idx="12"/>
          </p:nvPr>
        </p:nvSpPr>
        <p:spPr/>
        <p:txBody>
          <a:bodyPr/>
          <a:lstStyle/>
          <a:p>
            <a:fld id="{16201520-348B-498C-847C-63673E8B4BF7}" type="slidenum">
              <a:rPr lang="en-US" smtClean="0"/>
              <a:t>‹#›</a:t>
            </a:fld>
            <a:endParaRPr lang="en-US"/>
          </a:p>
        </p:txBody>
      </p:sp>
    </p:spTree>
    <p:extLst>
      <p:ext uri="{BB962C8B-B14F-4D97-AF65-F5344CB8AC3E}">
        <p14:creationId xmlns:p14="http://schemas.microsoft.com/office/powerpoint/2010/main" val="3739019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D5869-2ED3-3F03-4A06-78AF8C8BAE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C956DC-3B2A-BE88-C2E6-2069C8844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49AD11-9519-3674-CA37-1194D93733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DCE993-2370-0403-58DD-A615DF925B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C05B75-0861-99E5-7391-C091C9E690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01D957-25FB-3725-BBE9-9C50F7C6FB7D}"/>
              </a:ext>
            </a:extLst>
          </p:cNvPr>
          <p:cNvSpPr>
            <a:spLocks noGrp="1"/>
          </p:cNvSpPr>
          <p:nvPr>
            <p:ph type="dt" sz="half" idx="10"/>
          </p:nvPr>
        </p:nvSpPr>
        <p:spPr/>
        <p:txBody>
          <a:bodyPr/>
          <a:lstStyle/>
          <a:p>
            <a:fld id="{3F2E9BC6-58FB-444D-BDD2-A9EDECE9CBB4}" type="datetimeFigureOut">
              <a:rPr lang="en-US" smtClean="0"/>
              <a:t>6/29/2023</a:t>
            </a:fld>
            <a:endParaRPr lang="en-US"/>
          </a:p>
        </p:txBody>
      </p:sp>
      <p:sp>
        <p:nvSpPr>
          <p:cNvPr id="8" name="Footer Placeholder 7">
            <a:extLst>
              <a:ext uri="{FF2B5EF4-FFF2-40B4-BE49-F238E27FC236}">
                <a16:creationId xmlns:a16="http://schemas.microsoft.com/office/drawing/2014/main" id="{8074DB89-CF90-00B9-378D-40A758B22B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212659-31FA-5464-B1EB-2D73D6F93120}"/>
              </a:ext>
            </a:extLst>
          </p:cNvPr>
          <p:cNvSpPr>
            <a:spLocks noGrp="1"/>
          </p:cNvSpPr>
          <p:nvPr>
            <p:ph type="sldNum" sz="quarter" idx="12"/>
          </p:nvPr>
        </p:nvSpPr>
        <p:spPr/>
        <p:txBody>
          <a:bodyPr/>
          <a:lstStyle/>
          <a:p>
            <a:fld id="{16201520-348B-498C-847C-63673E8B4BF7}" type="slidenum">
              <a:rPr lang="en-US" smtClean="0"/>
              <a:t>‹#›</a:t>
            </a:fld>
            <a:endParaRPr lang="en-US"/>
          </a:p>
        </p:txBody>
      </p:sp>
    </p:spTree>
    <p:extLst>
      <p:ext uri="{BB962C8B-B14F-4D97-AF65-F5344CB8AC3E}">
        <p14:creationId xmlns:p14="http://schemas.microsoft.com/office/powerpoint/2010/main" val="3945371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B04BA-1532-A4BE-2D22-715877C763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0C1CC2-87D6-EB2D-D8DE-144FB9B01814}"/>
              </a:ext>
            </a:extLst>
          </p:cNvPr>
          <p:cNvSpPr>
            <a:spLocks noGrp="1"/>
          </p:cNvSpPr>
          <p:nvPr>
            <p:ph type="dt" sz="half" idx="10"/>
          </p:nvPr>
        </p:nvSpPr>
        <p:spPr/>
        <p:txBody>
          <a:bodyPr/>
          <a:lstStyle/>
          <a:p>
            <a:fld id="{3F2E9BC6-58FB-444D-BDD2-A9EDECE9CBB4}" type="datetimeFigureOut">
              <a:rPr lang="en-US" smtClean="0"/>
              <a:t>6/29/2023</a:t>
            </a:fld>
            <a:endParaRPr lang="en-US"/>
          </a:p>
        </p:txBody>
      </p:sp>
      <p:sp>
        <p:nvSpPr>
          <p:cNvPr id="4" name="Footer Placeholder 3">
            <a:extLst>
              <a:ext uri="{FF2B5EF4-FFF2-40B4-BE49-F238E27FC236}">
                <a16:creationId xmlns:a16="http://schemas.microsoft.com/office/drawing/2014/main" id="{C507F0ED-AEED-0194-6EF8-108B86CD33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F59D68-708F-50F1-4274-717116FDB721}"/>
              </a:ext>
            </a:extLst>
          </p:cNvPr>
          <p:cNvSpPr>
            <a:spLocks noGrp="1"/>
          </p:cNvSpPr>
          <p:nvPr>
            <p:ph type="sldNum" sz="quarter" idx="12"/>
          </p:nvPr>
        </p:nvSpPr>
        <p:spPr/>
        <p:txBody>
          <a:bodyPr/>
          <a:lstStyle/>
          <a:p>
            <a:fld id="{16201520-348B-498C-847C-63673E8B4BF7}" type="slidenum">
              <a:rPr lang="en-US" smtClean="0"/>
              <a:t>‹#›</a:t>
            </a:fld>
            <a:endParaRPr lang="en-US"/>
          </a:p>
        </p:txBody>
      </p:sp>
    </p:spTree>
    <p:extLst>
      <p:ext uri="{BB962C8B-B14F-4D97-AF65-F5344CB8AC3E}">
        <p14:creationId xmlns:p14="http://schemas.microsoft.com/office/powerpoint/2010/main" val="234542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A4530E-2E5D-F97C-5448-5E9CAB132E6D}"/>
              </a:ext>
            </a:extLst>
          </p:cNvPr>
          <p:cNvSpPr>
            <a:spLocks noGrp="1"/>
          </p:cNvSpPr>
          <p:nvPr>
            <p:ph type="dt" sz="half" idx="10"/>
          </p:nvPr>
        </p:nvSpPr>
        <p:spPr/>
        <p:txBody>
          <a:bodyPr/>
          <a:lstStyle/>
          <a:p>
            <a:fld id="{3F2E9BC6-58FB-444D-BDD2-A9EDECE9CBB4}" type="datetimeFigureOut">
              <a:rPr lang="en-US" smtClean="0"/>
              <a:t>6/29/2023</a:t>
            </a:fld>
            <a:endParaRPr lang="en-US"/>
          </a:p>
        </p:txBody>
      </p:sp>
      <p:sp>
        <p:nvSpPr>
          <p:cNvPr id="3" name="Footer Placeholder 2">
            <a:extLst>
              <a:ext uri="{FF2B5EF4-FFF2-40B4-BE49-F238E27FC236}">
                <a16:creationId xmlns:a16="http://schemas.microsoft.com/office/drawing/2014/main" id="{7E3B7189-991A-6D6D-135C-610AB53578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DB8F7A-3612-198E-7FA7-EA4B8735A738}"/>
              </a:ext>
            </a:extLst>
          </p:cNvPr>
          <p:cNvSpPr>
            <a:spLocks noGrp="1"/>
          </p:cNvSpPr>
          <p:nvPr>
            <p:ph type="sldNum" sz="quarter" idx="12"/>
          </p:nvPr>
        </p:nvSpPr>
        <p:spPr/>
        <p:txBody>
          <a:bodyPr/>
          <a:lstStyle/>
          <a:p>
            <a:fld id="{16201520-348B-498C-847C-63673E8B4BF7}" type="slidenum">
              <a:rPr lang="en-US" smtClean="0"/>
              <a:t>‹#›</a:t>
            </a:fld>
            <a:endParaRPr lang="en-US"/>
          </a:p>
        </p:txBody>
      </p:sp>
    </p:spTree>
    <p:extLst>
      <p:ext uri="{BB962C8B-B14F-4D97-AF65-F5344CB8AC3E}">
        <p14:creationId xmlns:p14="http://schemas.microsoft.com/office/powerpoint/2010/main" val="3842904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8DD6-4D46-CAD8-EC04-2A7227213F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D2CDA0-0E65-D438-87DD-74998EDDB6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A02284-3957-2EE7-78D6-DD110269F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26FD66-ABF9-A311-1708-43510665F1B5}"/>
              </a:ext>
            </a:extLst>
          </p:cNvPr>
          <p:cNvSpPr>
            <a:spLocks noGrp="1"/>
          </p:cNvSpPr>
          <p:nvPr>
            <p:ph type="dt" sz="half" idx="10"/>
          </p:nvPr>
        </p:nvSpPr>
        <p:spPr/>
        <p:txBody>
          <a:bodyPr/>
          <a:lstStyle/>
          <a:p>
            <a:fld id="{3F2E9BC6-58FB-444D-BDD2-A9EDECE9CBB4}" type="datetimeFigureOut">
              <a:rPr lang="en-US" smtClean="0"/>
              <a:t>6/29/2023</a:t>
            </a:fld>
            <a:endParaRPr lang="en-US"/>
          </a:p>
        </p:txBody>
      </p:sp>
      <p:sp>
        <p:nvSpPr>
          <p:cNvPr id="6" name="Footer Placeholder 5">
            <a:extLst>
              <a:ext uri="{FF2B5EF4-FFF2-40B4-BE49-F238E27FC236}">
                <a16:creationId xmlns:a16="http://schemas.microsoft.com/office/drawing/2014/main" id="{288EE4B2-18B8-DFA0-ED7F-C929764DC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DF7E07-A727-FCBA-AA8A-B1B9CFBC9C6D}"/>
              </a:ext>
            </a:extLst>
          </p:cNvPr>
          <p:cNvSpPr>
            <a:spLocks noGrp="1"/>
          </p:cNvSpPr>
          <p:nvPr>
            <p:ph type="sldNum" sz="quarter" idx="12"/>
          </p:nvPr>
        </p:nvSpPr>
        <p:spPr/>
        <p:txBody>
          <a:bodyPr/>
          <a:lstStyle/>
          <a:p>
            <a:fld id="{16201520-348B-498C-847C-63673E8B4BF7}" type="slidenum">
              <a:rPr lang="en-US" smtClean="0"/>
              <a:t>‹#›</a:t>
            </a:fld>
            <a:endParaRPr lang="en-US"/>
          </a:p>
        </p:txBody>
      </p:sp>
    </p:spTree>
    <p:extLst>
      <p:ext uri="{BB962C8B-B14F-4D97-AF65-F5344CB8AC3E}">
        <p14:creationId xmlns:p14="http://schemas.microsoft.com/office/powerpoint/2010/main" val="217241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C9810-601F-F137-44AE-10F768686D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979749-FA53-3864-BFE2-B2917EBF82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8F59AD-ABD6-2D1B-1199-C2BE075835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D5724C-621D-8775-98AE-4F19809F8C58}"/>
              </a:ext>
            </a:extLst>
          </p:cNvPr>
          <p:cNvSpPr>
            <a:spLocks noGrp="1"/>
          </p:cNvSpPr>
          <p:nvPr>
            <p:ph type="dt" sz="half" idx="10"/>
          </p:nvPr>
        </p:nvSpPr>
        <p:spPr/>
        <p:txBody>
          <a:bodyPr/>
          <a:lstStyle/>
          <a:p>
            <a:fld id="{3F2E9BC6-58FB-444D-BDD2-A9EDECE9CBB4}" type="datetimeFigureOut">
              <a:rPr lang="en-US" smtClean="0"/>
              <a:t>6/29/2023</a:t>
            </a:fld>
            <a:endParaRPr lang="en-US"/>
          </a:p>
        </p:txBody>
      </p:sp>
      <p:sp>
        <p:nvSpPr>
          <p:cNvPr id="6" name="Footer Placeholder 5">
            <a:extLst>
              <a:ext uri="{FF2B5EF4-FFF2-40B4-BE49-F238E27FC236}">
                <a16:creationId xmlns:a16="http://schemas.microsoft.com/office/drawing/2014/main" id="{2A750DEA-52D5-9DC5-677A-0E5C11C3EC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2AB986-2147-53F4-D52F-D04D008DD982}"/>
              </a:ext>
            </a:extLst>
          </p:cNvPr>
          <p:cNvSpPr>
            <a:spLocks noGrp="1"/>
          </p:cNvSpPr>
          <p:nvPr>
            <p:ph type="sldNum" sz="quarter" idx="12"/>
          </p:nvPr>
        </p:nvSpPr>
        <p:spPr/>
        <p:txBody>
          <a:bodyPr/>
          <a:lstStyle/>
          <a:p>
            <a:fld id="{16201520-348B-498C-847C-63673E8B4BF7}" type="slidenum">
              <a:rPr lang="en-US" smtClean="0"/>
              <a:t>‹#›</a:t>
            </a:fld>
            <a:endParaRPr lang="en-US"/>
          </a:p>
        </p:txBody>
      </p:sp>
    </p:spTree>
    <p:extLst>
      <p:ext uri="{BB962C8B-B14F-4D97-AF65-F5344CB8AC3E}">
        <p14:creationId xmlns:p14="http://schemas.microsoft.com/office/powerpoint/2010/main" val="329818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0DCE57-89B8-B036-F1B1-F877A0F1EA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D5AE27-44EF-86C6-7C4F-54950F9672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5561F-9F03-3698-37FD-5E12E7A212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E9BC6-58FB-444D-BDD2-A9EDECE9CBB4}" type="datetimeFigureOut">
              <a:rPr lang="en-US" smtClean="0"/>
              <a:t>6/29/2023</a:t>
            </a:fld>
            <a:endParaRPr lang="en-US"/>
          </a:p>
        </p:txBody>
      </p:sp>
      <p:sp>
        <p:nvSpPr>
          <p:cNvPr id="5" name="Footer Placeholder 4">
            <a:extLst>
              <a:ext uri="{FF2B5EF4-FFF2-40B4-BE49-F238E27FC236}">
                <a16:creationId xmlns:a16="http://schemas.microsoft.com/office/drawing/2014/main" id="{EBA3588C-1329-20B0-2A93-BCC6142A7D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669F94-72E0-530D-F0CA-85FE496A3A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201520-348B-498C-847C-63673E8B4BF7}" type="slidenum">
              <a:rPr lang="en-US" smtClean="0"/>
              <a:t>‹#›</a:t>
            </a:fld>
            <a:endParaRPr lang="en-US"/>
          </a:p>
        </p:txBody>
      </p:sp>
    </p:spTree>
    <p:extLst>
      <p:ext uri="{BB962C8B-B14F-4D97-AF65-F5344CB8AC3E}">
        <p14:creationId xmlns:p14="http://schemas.microsoft.com/office/powerpoint/2010/main" val="2566041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9E9DC-F600-893E-9377-790DE78DEE46}"/>
              </a:ext>
            </a:extLst>
          </p:cNvPr>
          <p:cNvSpPr>
            <a:spLocks noGrp="1"/>
          </p:cNvSpPr>
          <p:nvPr>
            <p:ph type="ctrTitle"/>
          </p:nvPr>
        </p:nvSpPr>
        <p:spPr/>
        <p:txBody>
          <a:bodyPr>
            <a:normAutofit fontScale="90000"/>
          </a:bodyPr>
          <a:lstStyle/>
          <a:p>
            <a:r>
              <a:rPr lang="en-US" dirty="0"/>
              <a:t>Summer Intensive Institute for General Education Assessment</a:t>
            </a:r>
          </a:p>
        </p:txBody>
      </p:sp>
      <p:sp>
        <p:nvSpPr>
          <p:cNvPr id="3" name="Subtitle 2">
            <a:extLst>
              <a:ext uri="{FF2B5EF4-FFF2-40B4-BE49-F238E27FC236}">
                <a16:creationId xmlns:a16="http://schemas.microsoft.com/office/drawing/2014/main" id="{8D009001-D976-0698-089C-5A1F9CE8F498}"/>
              </a:ext>
            </a:extLst>
          </p:cNvPr>
          <p:cNvSpPr>
            <a:spLocks noGrp="1"/>
          </p:cNvSpPr>
          <p:nvPr>
            <p:ph type="subTitle" idx="1"/>
          </p:nvPr>
        </p:nvSpPr>
        <p:spPr/>
        <p:txBody>
          <a:bodyPr>
            <a:normAutofit lnSpcReduction="10000"/>
          </a:bodyPr>
          <a:lstStyle/>
          <a:p>
            <a:r>
              <a:rPr lang="en-US" dirty="0"/>
              <a:t>Standard 2b Critical Thinking, Information Literacy</a:t>
            </a:r>
          </a:p>
          <a:p>
            <a:endParaRPr lang="en-US" dirty="0"/>
          </a:p>
          <a:p>
            <a:r>
              <a:rPr lang="en-US" dirty="0"/>
              <a:t>Charles Morgan</a:t>
            </a:r>
          </a:p>
          <a:p>
            <a:r>
              <a:rPr lang="en-US" dirty="0"/>
              <a:t>Langdon Clough</a:t>
            </a:r>
          </a:p>
        </p:txBody>
      </p:sp>
    </p:spTree>
    <p:extLst>
      <p:ext uri="{BB962C8B-B14F-4D97-AF65-F5344CB8AC3E}">
        <p14:creationId xmlns:p14="http://schemas.microsoft.com/office/powerpoint/2010/main" val="168953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71BE8A5-7322-6DCA-579B-DC8FF369288E}"/>
              </a:ext>
            </a:extLst>
          </p:cNvPr>
          <p:cNvSpPr>
            <a:spLocks noGrp="1"/>
          </p:cNvSpPr>
          <p:nvPr>
            <p:ph type="title"/>
          </p:nvPr>
        </p:nvSpPr>
        <p:spPr>
          <a:xfrm>
            <a:off x="804672" y="1412489"/>
            <a:ext cx="2871095" cy="2156621"/>
          </a:xfrm>
        </p:spPr>
        <p:txBody>
          <a:bodyPr anchor="t">
            <a:normAutofit fontScale="90000"/>
          </a:bodyPr>
          <a:lstStyle/>
          <a:p>
            <a:r>
              <a:rPr lang="en-US" sz="3600" dirty="0">
                <a:solidFill>
                  <a:srgbClr val="FFFFFF"/>
                </a:solidFill>
              </a:rPr>
              <a:t>Educated Person Outcomes:</a:t>
            </a:r>
            <a:br>
              <a:rPr lang="en-US" sz="3600" dirty="0">
                <a:solidFill>
                  <a:srgbClr val="FFFFFF"/>
                </a:solidFill>
              </a:rPr>
            </a:br>
            <a:br>
              <a:rPr lang="en-US" sz="3600" dirty="0">
                <a:solidFill>
                  <a:srgbClr val="FFFFFF"/>
                </a:solidFill>
              </a:rPr>
            </a:br>
            <a:r>
              <a:rPr lang="en-US" sz="3600" dirty="0">
                <a:solidFill>
                  <a:srgbClr val="FFFFFF"/>
                </a:solidFill>
              </a:rPr>
              <a:t>Critical Thinking</a:t>
            </a:r>
          </a:p>
        </p:txBody>
      </p:sp>
      <p:sp>
        <p:nvSpPr>
          <p:cNvPr id="3" name="Content Placeholder 2">
            <a:extLst>
              <a:ext uri="{FF2B5EF4-FFF2-40B4-BE49-F238E27FC236}">
                <a16:creationId xmlns:a16="http://schemas.microsoft.com/office/drawing/2014/main" id="{315AE4C0-96C2-4C00-22FC-6AD6B24AC218}"/>
              </a:ext>
            </a:extLst>
          </p:cNvPr>
          <p:cNvSpPr>
            <a:spLocks noGrp="1"/>
          </p:cNvSpPr>
          <p:nvPr>
            <p:ph sz="half" idx="1"/>
          </p:nvPr>
        </p:nvSpPr>
        <p:spPr>
          <a:xfrm>
            <a:off x="5198993" y="1412489"/>
            <a:ext cx="2926080" cy="4363844"/>
          </a:xfrm>
        </p:spPr>
        <p:txBody>
          <a:bodyPr>
            <a:normAutofit fontScale="92500" lnSpcReduction="10000"/>
          </a:bodyPr>
          <a:lstStyle/>
          <a:p>
            <a:pPr algn="l"/>
            <a:r>
              <a:rPr lang="en-US" sz="1400" b="0" i="0">
                <a:solidFill>
                  <a:srgbClr val="000000"/>
                </a:solidFill>
                <a:effectLst/>
                <a:latin typeface="Times New Roman" panose="02020603050405020304" pitchFamily="18" charset="0"/>
              </a:rPr>
              <a:t>Develop information literacy by locating, evaluating, synthesizing, and using information to accomplish a specific purpose.</a:t>
            </a:r>
          </a:p>
          <a:p>
            <a:pPr algn="l"/>
            <a:r>
              <a:rPr lang="en-US" sz="1400" b="0" i="0">
                <a:solidFill>
                  <a:srgbClr val="000000"/>
                </a:solidFill>
                <a:effectLst/>
                <a:latin typeface="Times New Roman" panose="02020603050405020304" pitchFamily="18" charset="0"/>
              </a:rPr>
              <a:t>Key Indicators/Learning Outcomes:</a:t>
            </a:r>
          </a:p>
          <a:p>
            <a:pPr algn="l"/>
            <a:r>
              <a:rPr lang="en-US" sz="1400" b="0" i="0">
                <a:solidFill>
                  <a:srgbClr val="000000"/>
                </a:solidFill>
                <a:effectLst/>
                <a:latin typeface="Times New Roman" panose="02020603050405020304" pitchFamily="18" charset="0"/>
              </a:rPr>
              <a:t>1. Student provides evidence of research and information gathering processes</a:t>
            </a:r>
          </a:p>
          <a:p>
            <a:pPr algn="l"/>
            <a:r>
              <a:rPr lang="en-US" sz="1400" b="0" i="0">
                <a:solidFill>
                  <a:srgbClr val="000000"/>
                </a:solidFill>
                <a:effectLst/>
                <a:latin typeface="Times New Roman" panose="02020603050405020304" pitchFamily="18" charset="0"/>
              </a:rPr>
              <a:t>2. Student determines the extent of information needed</a:t>
            </a:r>
          </a:p>
          <a:p>
            <a:pPr algn="l"/>
            <a:r>
              <a:rPr lang="en-US" sz="1400" b="0" i="0">
                <a:solidFill>
                  <a:srgbClr val="000000"/>
                </a:solidFill>
                <a:effectLst/>
                <a:latin typeface="Times New Roman" panose="02020603050405020304" pitchFamily="18" charset="0"/>
              </a:rPr>
              <a:t>3. Student assesses needed information</a:t>
            </a:r>
          </a:p>
          <a:p>
            <a:pPr algn="l"/>
            <a:r>
              <a:rPr lang="en-US" sz="1400" b="0" i="0">
                <a:solidFill>
                  <a:srgbClr val="000000"/>
                </a:solidFill>
                <a:effectLst/>
                <a:latin typeface="Times New Roman" panose="02020603050405020304" pitchFamily="18" charset="0"/>
              </a:rPr>
              <a:t>4. Student evaluates information and its sources critically</a:t>
            </a:r>
          </a:p>
          <a:p>
            <a:pPr algn="l"/>
            <a:r>
              <a:rPr lang="en-US" sz="1400" b="0" i="0">
                <a:solidFill>
                  <a:srgbClr val="000000"/>
                </a:solidFill>
                <a:effectLst/>
                <a:latin typeface="Times New Roman" panose="02020603050405020304" pitchFamily="18" charset="0"/>
              </a:rPr>
              <a:t>5. Student communicates, organizes and synthesizes information from sources to fully achieve a specific purpose</a:t>
            </a:r>
          </a:p>
          <a:p>
            <a:pPr algn="l"/>
            <a:r>
              <a:rPr lang="en-US" sz="1400" b="0" i="0">
                <a:solidFill>
                  <a:srgbClr val="000000"/>
                </a:solidFill>
                <a:effectLst/>
                <a:latin typeface="Times New Roman" panose="02020603050405020304" pitchFamily="18" charset="0"/>
              </a:rPr>
              <a:t>6. Student accesses and uses information ethically and legally</a:t>
            </a:r>
          </a:p>
        </p:txBody>
      </p:sp>
      <p:sp>
        <p:nvSpPr>
          <p:cNvPr id="4" name="Content Placeholder 3">
            <a:extLst>
              <a:ext uri="{FF2B5EF4-FFF2-40B4-BE49-F238E27FC236}">
                <a16:creationId xmlns:a16="http://schemas.microsoft.com/office/drawing/2014/main" id="{4C1EB6AB-5FB8-4361-BFB9-3107DF63B0D4}"/>
              </a:ext>
            </a:extLst>
          </p:cNvPr>
          <p:cNvSpPr>
            <a:spLocks noGrp="1"/>
          </p:cNvSpPr>
          <p:nvPr>
            <p:ph sz="half" idx="2"/>
          </p:nvPr>
        </p:nvSpPr>
        <p:spPr>
          <a:xfrm>
            <a:off x="8451604" y="1412489"/>
            <a:ext cx="2926080" cy="4363844"/>
          </a:xfrm>
        </p:spPr>
        <p:txBody>
          <a:bodyPr vert="horz" lIns="91440" tIns="45720" rIns="91440" bIns="45720" rtlCol="0" anchor="t">
            <a:normAutofit fontScale="92500" lnSpcReduction="10000"/>
          </a:bodyPr>
          <a:lstStyle/>
          <a:p>
            <a:r>
              <a:rPr lang="en-US" sz="2000" dirty="0">
                <a:cs typeface="Calibri"/>
              </a:rPr>
              <a:t>We recommend reversing the order of outcomes one and two. Logic dictates an assessment of need should occur before the actual collecting of information.  </a:t>
            </a:r>
            <a:endParaRPr lang="en-US" sz="2000" dirty="0"/>
          </a:p>
        </p:txBody>
      </p:sp>
    </p:spTree>
    <p:extLst>
      <p:ext uri="{BB962C8B-B14F-4D97-AF65-F5344CB8AC3E}">
        <p14:creationId xmlns:p14="http://schemas.microsoft.com/office/powerpoint/2010/main" val="314722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90F7C-3334-3BB9-23F8-CDBC9BAB182B}"/>
              </a:ext>
            </a:extLst>
          </p:cNvPr>
          <p:cNvSpPr>
            <a:spLocks noGrp="1"/>
          </p:cNvSpPr>
          <p:nvPr>
            <p:ph type="title"/>
          </p:nvPr>
        </p:nvSpPr>
        <p:spPr/>
        <p:txBody>
          <a:bodyPr/>
          <a:lstStyle/>
          <a:p>
            <a:r>
              <a:rPr lang="en-US" dirty="0"/>
              <a:t>Original Assignments</a:t>
            </a:r>
          </a:p>
        </p:txBody>
      </p:sp>
      <p:pic>
        <p:nvPicPr>
          <p:cNvPr id="10" name="Content Placeholder 9">
            <a:extLst>
              <a:ext uri="{FF2B5EF4-FFF2-40B4-BE49-F238E27FC236}">
                <a16:creationId xmlns:a16="http://schemas.microsoft.com/office/drawing/2014/main" id="{617F71CB-F438-40FD-966D-9C4E1F2D222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06066" y="1825625"/>
            <a:ext cx="3513867" cy="4351338"/>
          </a:xfrm>
        </p:spPr>
      </p:pic>
      <p:sp>
        <p:nvSpPr>
          <p:cNvPr id="8" name="Content Placeholder 7">
            <a:extLst>
              <a:ext uri="{FF2B5EF4-FFF2-40B4-BE49-F238E27FC236}">
                <a16:creationId xmlns:a16="http://schemas.microsoft.com/office/drawing/2014/main" id="{5D252E4A-150C-48CB-A2A2-26602D3165CB}"/>
              </a:ext>
            </a:extLst>
          </p:cNvPr>
          <p:cNvSpPr>
            <a:spLocks noGrp="1"/>
          </p:cNvSpPr>
          <p:nvPr>
            <p:ph sz="half" idx="1"/>
          </p:nvPr>
        </p:nvSpPr>
        <p:spPr/>
        <p:txBody>
          <a:bodyPr vert="horz" lIns="91440" tIns="45720" rIns="91440" bIns="45720" rtlCol="0" anchor="t">
            <a:normAutofit fontScale="55000" lnSpcReduction="20000"/>
          </a:bodyPr>
          <a:lstStyle/>
          <a:p>
            <a:r>
              <a:rPr lang="en-US" dirty="0">
                <a:ea typeface="+mn-lt"/>
                <a:cs typeface="+mn-lt"/>
              </a:rPr>
              <a:t>Written Assignment #1                   The Sociological Imagination</a:t>
            </a:r>
            <a:endParaRPr lang="en-US" dirty="0">
              <a:ea typeface="Calibri" panose="020F0502020204030204"/>
              <a:cs typeface="Calibri" panose="020F0502020204030204"/>
            </a:endParaRPr>
          </a:p>
          <a:p>
            <a:endParaRPr lang="en-US"/>
          </a:p>
          <a:p>
            <a:endParaRPr lang="en-US"/>
          </a:p>
          <a:p>
            <a:r>
              <a:rPr lang="en-US">
                <a:ea typeface="+mn-lt"/>
                <a:cs typeface="+mn-lt"/>
              </a:rPr>
              <a:t>C. Wright Mills used the term ‘Sociological Imagination” to describe the ability to see the relationship between the experiences of an individual and the structure of the larger society.</a:t>
            </a:r>
            <a:endParaRPr lang="en-US"/>
          </a:p>
          <a:p>
            <a:r>
              <a:rPr lang="en-US" dirty="0">
                <a:ea typeface="+mn-lt"/>
                <a:cs typeface="+mn-lt"/>
              </a:rPr>
              <a:t>In a three page paper, demonstrate your ability to understand how personal issues may be impacted by public issues. </a:t>
            </a:r>
            <a:endParaRPr lang="en-US"/>
          </a:p>
          <a:p>
            <a:r>
              <a:rPr lang="en-US" dirty="0">
                <a:ea typeface="+mn-lt"/>
                <a:cs typeface="+mn-lt"/>
              </a:rPr>
              <a:t>Directions: Find a story about something that happened to an individual or group of people from a trustworthy news source and explain how their experience may have been shaped by events or circumstances in society.</a:t>
            </a:r>
            <a:endParaRPr lang="en-US" dirty="0"/>
          </a:p>
          <a:p>
            <a:r>
              <a:rPr lang="en-US" dirty="0">
                <a:ea typeface="+mn-lt"/>
                <a:cs typeface="+mn-lt"/>
              </a:rPr>
              <a:t>Cite all of your sources of information in either MLA or APA format.</a:t>
            </a:r>
            <a:endParaRPr lang="en-US" dirty="0"/>
          </a:p>
          <a:p>
            <a:endParaRPr lang="en-US"/>
          </a:p>
          <a:p>
            <a:r>
              <a:rPr lang="en-US" dirty="0">
                <a:ea typeface="+mn-lt"/>
                <a:cs typeface="+mn-lt"/>
              </a:rPr>
              <a:t>   </a:t>
            </a:r>
            <a:endParaRPr lang="en-US" dirty="0"/>
          </a:p>
          <a:p>
            <a:endParaRPr lang="en-US" dirty="0">
              <a:ea typeface="Calibri"/>
              <a:cs typeface="Calibri"/>
            </a:endParaRPr>
          </a:p>
        </p:txBody>
      </p:sp>
    </p:spTree>
    <p:extLst>
      <p:ext uri="{BB962C8B-B14F-4D97-AF65-F5344CB8AC3E}">
        <p14:creationId xmlns:p14="http://schemas.microsoft.com/office/powerpoint/2010/main" val="137806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4E0B21-C340-C5B2-C01B-8AD118D5DF5B}"/>
              </a:ext>
            </a:extLst>
          </p:cNvPr>
          <p:cNvSpPr>
            <a:spLocks noGrp="1"/>
          </p:cNvSpPr>
          <p:nvPr>
            <p:ph type="title"/>
          </p:nvPr>
        </p:nvSpPr>
        <p:spPr>
          <a:xfrm>
            <a:off x="988290" y="365125"/>
            <a:ext cx="10365509" cy="6109566"/>
          </a:xfrm>
        </p:spPr>
        <p:txBody>
          <a:bodyPr>
            <a:normAutofit/>
          </a:bodyPr>
          <a:lstStyle/>
          <a:p>
            <a:r>
              <a:rPr lang="en-US" b="1" dirty="0"/>
              <a:t>GOALS OF REVISIONS:</a:t>
            </a:r>
            <a:br>
              <a:rPr lang="en-US" b="1" dirty="0"/>
            </a:br>
            <a:r>
              <a:rPr lang="en-US" sz="3100" dirty="0"/>
              <a:t>Clear due dates</a:t>
            </a:r>
            <a:br>
              <a:rPr lang="en-US" sz="3100" dirty="0"/>
            </a:br>
            <a:br>
              <a:rPr lang="en-US" sz="3100" dirty="0"/>
            </a:br>
            <a:r>
              <a:rPr lang="en-US" sz="3100" dirty="0"/>
              <a:t>Greater transparency for student understanding of what is expected and what they may gain from the task</a:t>
            </a:r>
            <a:br>
              <a:rPr lang="en-US" sz="3100" dirty="0"/>
            </a:br>
            <a:br>
              <a:rPr lang="en-US" sz="3100" dirty="0"/>
            </a:br>
            <a:r>
              <a:rPr lang="en-US" sz="3100" dirty="0"/>
              <a:t>Assist students with working more efficiently </a:t>
            </a:r>
            <a:br>
              <a:rPr lang="en-US" sz="3100" dirty="0"/>
            </a:br>
            <a:br>
              <a:rPr lang="en-US" sz="3100" dirty="0"/>
            </a:br>
            <a:r>
              <a:rPr lang="en-US" sz="3100" dirty="0"/>
              <a:t>Focused Instruction allowing the instructor to be more explicit in guiding students</a:t>
            </a:r>
            <a:br>
              <a:rPr lang="en-US" sz="3100" dirty="0"/>
            </a:br>
            <a:br>
              <a:rPr lang="en-US" sz="3100" dirty="0"/>
            </a:br>
            <a:r>
              <a:rPr lang="en-US" sz="3100" dirty="0"/>
              <a:t>Alignment with grading rubric  so that students will be better prepared to achieve learning goals. </a:t>
            </a:r>
          </a:p>
        </p:txBody>
      </p:sp>
    </p:spTree>
    <p:extLst>
      <p:ext uri="{BB962C8B-B14F-4D97-AF65-F5344CB8AC3E}">
        <p14:creationId xmlns:p14="http://schemas.microsoft.com/office/powerpoint/2010/main" val="3243007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E61DF-8422-1C49-B7E9-76AAA0818CF9}"/>
              </a:ext>
            </a:extLst>
          </p:cNvPr>
          <p:cNvSpPr>
            <a:spLocks noGrp="1"/>
          </p:cNvSpPr>
          <p:nvPr>
            <p:ph type="title"/>
          </p:nvPr>
        </p:nvSpPr>
        <p:spPr/>
        <p:txBody>
          <a:bodyPr/>
          <a:lstStyle/>
          <a:p>
            <a:r>
              <a:rPr lang="en-US" dirty="0"/>
              <a:t>Revised Assignments</a:t>
            </a:r>
          </a:p>
        </p:txBody>
      </p:sp>
      <p:sp>
        <p:nvSpPr>
          <p:cNvPr id="4" name="Content Placeholder 3">
            <a:extLst>
              <a:ext uri="{FF2B5EF4-FFF2-40B4-BE49-F238E27FC236}">
                <a16:creationId xmlns:a16="http://schemas.microsoft.com/office/drawing/2014/main" id="{FCFA01AC-DC75-F6F0-1F5B-DF970C21C66B}"/>
              </a:ext>
            </a:extLst>
          </p:cNvPr>
          <p:cNvSpPr>
            <a:spLocks noGrp="1"/>
          </p:cNvSpPr>
          <p:nvPr>
            <p:ph sz="half" idx="2"/>
          </p:nvPr>
        </p:nvSpPr>
        <p:spPr/>
        <p:txBody>
          <a:bodyPr>
            <a:normAutofit fontScale="40000" lnSpcReduction="20000"/>
          </a:bodyPr>
          <a:lstStyle/>
          <a:p>
            <a:endParaRPr lang="en-US"/>
          </a:p>
        </p:txBody>
      </p:sp>
      <p:pic>
        <p:nvPicPr>
          <p:cNvPr id="8" name="Content Placeholder 7">
            <a:extLst>
              <a:ext uri="{FF2B5EF4-FFF2-40B4-BE49-F238E27FC236}">
                <a16:creationId xmlns:a16="http://schemas.microsoft.com/office/drawing/2014/main" id="{92A80E5C-4263-4FC1-A848-197DF761EBF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63977" y="1392665"/>
            <a:ext cx="9237482" cy="5217257"/>
          </a:xfrm>
        </p:spPr>
      </p:pic>
      <p:sp>
        <p:nvSpPr>
          <p:cNvPr id="9" name="Arrow: Right 8">
            <a:extLst>
              <a:ext uri="{FF2B5EF4-FFF2-40B4-BE49-F238E27FC236}">
                <a16:creationId xmlns:a16="http://schemas.microsoft.com/office/drawing/2014/main" id="{25391BC4-1103-4700-9F5B-7711BAAFD949}"/>
              </a:ext>
            </a:extLst>
          </p:cNvPr>
          <p:cNvSpPr/>
          <p:nvPr/>
        </p:nvSpPr>
        <p:spPr>
          <a:xfrm>
            <a:off x="961927" y="5974287"/>
            <a:ext cx="604101" cy="4053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Left 9">
            <a:extLst>
              <a:ext uri="{FF2B5EF4-FFF2-40B4-BE49-F238E27FC236}">
                <a16:creationId xmlns:a16="http://schemas.microsoft.com/office/drawing/2014/main" id="{85BB73EE-658D-4DC6-B4E9-401FEDC96F1E}"/>
              </a:ext>
            </a:extLst>
          </p:cNvPr>
          <p:cNvSpPr/>
          <p:nvPr/>
        </p:nvSpPr>
        <p:spPr>
          <a:xfrm>
            <a:off x="3280528" y="4666268"/>
            <a:ext cx="688156" cy="30165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91792110-0E65-4A17-AD82-4B4185EFFC60}"/>
              </a:ext>
            </a:extLst>
          </p:cNvPr>
          <p:cNvSpPr/>
          <p:nvPr/>
        </p:nvSpPr>
        <p:spPr>
          <a:xfrm>
            <a:off x="772605" y="3714161"/>
            <a:ext cx="727828" cy="329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Left 11">
            <a:extLst>
              <a:ext uri="{FF2B5EF4-FFF2-40B4-BE49-F238E27FC236}">
                <a16:creationId xmlns:a16="http://schemas.microsoft.com/office/drawing/2014/main" id="{B62C2335-392C-462F-AB64-B66A070F4AD2}"/>
              </a:ext>
            </a:extLst>
          </p:cNvPr>
          <p:cNvSpPr/>
          <p:nvPr/>
        </p:nvSpPr>
        <p:spPr>
          <a:xfrm>
            <a:off x="3388936" y="2535810"/>
            <a:ext cx="688156" cy="30165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18D356A2-26C8-4998-9AF4-AD33EB3D5DF2}"/>
              </a:ext>
            </a:extLst>
          </p:cNvPr>
          <p:cNvSpPr/>
          <p:nvPr/>
        </p:nvSpPr>
        <p:spPr>
          <a:xfrm>
            <a:off x="650449" y="1825625"/>
            <a:ext cx="849984" cy="329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EF818EB2-B2E4-44BF-96F9-F61B9596B152}"/>
              </a:ext>
            </a:extLst>
          </p:cNvPr>
          <p:cNvSpPr/>
          <p:nvPr/>
        </p:nvSpPr>
        <p:spPr>
          <a:xfrm rot="5400000">
            <a:off x="9748942" y="978572"/>
            <a:ext cx="325908" cy="1424231"/>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81516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E61DF-8422-1C49-B7E9-76AAA0818CF9}"/>
              </a:ext>
            </a:extLst>
          </p:cNvPr>
          <p:cNvSpPr>
            <a:spLocks noGrp="1"/>
          </p:cNvSpPr>
          <p:nvPr>
            <p:ph type="title"/>
          </p:nvPr>
        </p:nvSpPr>
        <p:spPr/>
        <p:txBody>
          <a:bodyPr/>
          <a:lstStyle/>
          <a:p>
            <a:r>
              <a:rPr lang="en-US" dirty="0"/>
              <a:t>Revised Assignments</a:t>
            </a:r>
          </a:p>
        </p:txBody>
      </p:sp>
      <p:sp>
        <p:nvSpPr>
          <p:cNvPr id="4" name="Content Placeholder 3">
            <a:extLst>
              <a:ext uri="{FF2B5EF4-FFF2-40B4-BE49-F238E27FC236}">
                <a16:creationId xmlns:a16="http://schemas.microsoft.com/office/drawing/2014/main" id="{FCFA01AC-DC75-F6F0-1F5B-DF970C21C66B}"/>
              </a:ext>
            </a:extLst>
          </p:cNvPr>
          <p:cNvSpPr>
            <a:spLocks noGrp="1"/>
          </p:cNvSpPr>
          <p:nvPr>
            <p:ph sz="half" idx="2"/>
          </p:nvPr>
        </p:nvSpPr>
        <p:spPr/>
        <p:txBody>
          <a:bodyPr>
            <a:normAutofit/>
          </a:bodyPr>
          <a:lstStyle/>
          <a:p>
            <a:endParaRPr lang="en-US"/>
          </a:p>
        </p:txBody>
      </p:sp>
      <p:pic>
        <p:nvPicPr>
          <p:cNvPr id="7" name="Content Placeholder 6">
            <a:extLst>
              <a:ext uri="{FF2B5EF4-FFF2-40B4-BE49-F238E27FC236}">
                <a16:creationId xmlns:a16="http://schemas.microsoft.com/office/drawing/2014/main" id="{2578F3AB-D879-42D0-8C34-CC3DF0F9A6A7}"/>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36164" y="1350465"/>
            <a:ext cx="9634978" cy="5301657"/>
          </a:xfrm>
        </p:spPr>
      </p:pic>
      <p:sp>
        <p:nvSpPr>
          <p:cNvPr id="9" name="Arrow: Left 8">
            <a:extLst>
              <a:ext uri="{FF2B5EF4-FFF2-40B4-BE49-F238E27FC236}">
                <a16:creationId xmlns:a16="http://schemas.microsoft.com/office/drawing/2014/main" id="{E51A8C03-E98E-4B24-916A-6846D7F13989}"/>
              </a:ext>
            </a:extLst>
          </p:cNvPr>
          <p:cNvSpPr/>
          <p:nvPr/>
        </p:nvSpPr>
        <p:spPr>
          <a:xfrm>
            <a:off x="4468305" y="1506865"/>
            <a:ext cx="716438" cy="36764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Left 10">
            <a:extLst>
              <a:ext uri="{FF2B5EF4-FFF2-40B4-BE49-F238E27FC236}">
                <a16:creationId xmlns:a16="http://schemas.microsoft.com/office/drawing/2014/main" id="{F1A57C59-4E6A-4B02-A13E-B4EB68EFF2C2}"/>
              </a:ext>
            </a:extLst>
          </p:cNvPr>
          <p:cNvSpPr/>
          <p:nvPr/>
        </p:nvSpPr>
        <p:spPr>
          <a:xfrm>
            <a:off x="2045616" y="3429000"/>
            <a:ext cx="659877" cy="37942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Left 12">
            <a:extLst>
              <a:ext uri="{FF2B5EF4-FFF2-40B4-BE49-F238E27FC236}">
                <a16:creationId xmlns:a16="http://schemas.microsoft.com/office/drawing/2014/main" id="{88347D12-C924-45E8-908C-C5F4143AA1A8}"/>
              </a:ext>
            </a:extLst>
          </p:cNvPr>
          <p:cNvSpPr/>
          <p:nvPr/>
        </p:nvSpPr>
        <p:spPr>
          <a:xfrm>
            <a:off x="10320779" y="1541769"/>
            <a:ext cx="763571" cy="3864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50FCE7AE-F7FD-4BBB-AD4D-F52A9DC5895A}"/>
              </a:ext>
            </a:extLst>
          </p:cNvPr>
          <p:cNvPicPr>
            <a:picLocks noChangeAspect="1"/>
          </p:cNvPicPr>
          <p:nvPr/>
        </p:nvPicPr>
        <p:blipFill>
          <a:blip r:embed="rId3"/>
          <a:stretch>
            <a:fillRect/>
          </a:stretch>
        </p:blipFill>
        <p:spPr>
          <a:xfrm>
            <a:off x="2705493" y="2521766"/>
            <a:ext cx="676715" cy="414564"/>
          </a:xfrm>
          <a:prstGeom prst="rect">
            <a:avLst/>
          </a:prstGeom>
        </p:spPr>
      </p:pic>
      <p:pic>
        <p:nvPicPr>
          <p:cNvPr id="15" name="Picture 14">
            <a:extLst>
              <a:ext uri="{FF2B5EF4-FFF2-40B4-BE49-F238E27FC236}">
                <a16:creationId xmlns:a16="http://schemas.microsoft.com/office/drawing/2014/main" id="{CEC3EE33-D8D4-4127-B5AA-67A9A2D0F4EB}"/>
              </a:ext>
            </a:extLst>
          </p:cNvPr>
          <p:cNvPicPr>
            <a:picLocks noChangeAspect="1"/>
          </p:cNvPicPr>
          <p:nvPr/>
        </p:nvPicPr>
        <p:blipFill>
          <a:blip r:embed="rId3"/>
          <a:stretch>
            <a:fillRect/>
          </a:stretch>
        </p:blipFill>
        <p:spPr>
          <a:xfrm>
            <a:off x="2835332" y="5012810"/>
            <a:ext cx="676715" cy="414564"/>
          </a:xfrm>
          <a:prstGeom prst="rect">
            <a:avLst/>
          </a:prstGeom>
        </p:spPr>
      </p:pic>
    </p:spTree>
    <p:extLst>
      <p:ext uri="{BB962C8B-B14F-4D97-AF65-F5344CB8AC3E}">
        <p14:creationId xmlns:p14="http://schemas.microsoft.com/office/powerpoint/2010/main" val="777019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E61DF-8422-1C49-B7E9-76AAA0818CF9}"/>
              </a:ext>
            </a:extLst>
          </p:cNvPr>
          <p:cNvSpPr>
            <a:spLocks noGrp="1"/>
          </p:cNvSpPr>
          <p:nvPr>
            <p:ph type="title"/>
          </p:nvPr>
        </p:nvSpPr>
        <p:spPr/>
        <p:txBody>
          <a:bodyPr/>
          <a:lstStyle/>
          <a:p>
            <a:r>
              <a:rPr lang="en-US" b="1" dirty="0"/>
              <a:t>Questions for Additional Tasks</a:t>
            </a:r>
          </a:p>
        </p:txBody>
      </p:sp>
      <p:sp>
        <p:nvSpPr>
          <p:cNvPr id="8" name="Content Placeholder 7">
            <a:extLst>
              <a:ext uri="{FF2B5EF4-FFF2-40B4-BE49-F238E27FC236}">
                <a16:creationId xmlns:a16="http://schemas.microsoft.com/office/drawing/2014/main" id="{8A3FE20C-9A69-426C-9347-390CD5E27445}"/>
              </a:ext>
            </a:extLst>
          </p:cNvPr>
          <p:cNvSpPr>
            <a:spLocks noGrp="1"/>
          </p:cNvSpPr>
          <p:nvPr>
            <p:ph sz="half" idx="1"/>
          </p:nvPr>
        </p:nvSpPr>
        <p:spPr>
          <a:xfrm>
            <a:off x="838199" y="1825625"/>
            <a:ext cx="10515599" cy="4351338"/>
          </a:xfrm>
        </p:spPr>
        <p:txBody>
          <a:bodyPr/>
          <a:lstStyle/>
          <a:p>
            <a:r>
              <a:rPr lang="en-US" dirty="0"/>
              <a:t>Track Changes in Student Performance</a:t>
            </a:r>
          </a:p>
          <a:p>
            <a:endParaRPr lang="en-US" dirty="0"/>
          </a:p>
          <a:p>
            <a:r>
              <a:rPr lang="en-US" dirty="0"/>
              <a:t>Track Changes in Student Completion Rate</a:t>
            </a:r>
          </a:p>
          <a:p>
            <a:endParaRPr lang="en-US" dirty="0"/>
          </a:p>
          <a:p>
            <a:r>
              <a:rPr lang="en-US" dirty="0"/>
              <a:t>Track Changes in Time Spent Clarifying Assignments to Students</a:t>
            </a:r>
          </a:p>
          <a:p>
            <a:endParaRPr lang="en-US" dirty="0"/>
          </a:p>
          <a:p>
            <a:r>
              <a:rPr lang="en-US" dirty="0"/>
              <a:t>Track Changes in Time Spent Grading</a:t>
            </a:r>
          </a:p>
          <a:p>
            <a:endParaRPr lang="en-US" dirty="0"/>
          </a:p>
        </p:txBody>
      </p:sp>
    </p:spTree>
    <p:extLst>
      <p:ext uri="{BB962C8B-B14F-4D97-AF65-F5344CB8AC3E}">
        <p14:creationId xmlns:p14="http://schemas.microsoft.com/office/powerpoint/2010/main" val="864226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355</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Summer Intensive Institute for General Education Assessment</vt:lpstr>
      <vt:lpstr>Educated Person Outcomes:  Critical Thinking</vt:lpstr>
      <vt:lpstr>Original Assignments</vt:lpstr>
      <vt:lpstr>GOALS OF REVISIONS: Clear due dates  Greater transparency for student understanding of what is expected and what they may gain from the task  Assist students with working more efficiently   Focused Instruction allowing the instructor to be more explicit in guiding students  Alignment with grading rubric  so that students will be better prepared to achieve learning goals. </vt:lpstr>
      <vt:lpstr>Revised Assignments</vt:lpstr>
      <vt:lpstr>Revised Assignments</vt:lpstr>
      <vt:lpstr>Questions for Additional Tasks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Intensive Institute for General Education Assessment</dc:title>
  <dc:creator>Langdon Clough</dc:creator>
  <cp:lastModifiedBy>Leslie Killgore</cp:lastModifiedBy>
  <cp:revision>38</cp:revision>
  <dcterms:created xsi:type="dcterms:W3CDTF">2023-06-25T22:50:43Z</dcterms:created>
  <dcterms:modified xsi:type="dcterms:W3CDTF">2023-06-29T13:41:24Z</dcterms:modified>
</cp:coreProperties>
</file>