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9" r:id="rId10"/>
    <p:sldId id="268" r:id="rId11"/>
    <p:sldId id="271" r:id="rId12"/>
    <p:sldId id="27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28530-4CA4-D8D1-A9C0-913C2F046653}" v="18" dt="2023-06-12T17:00:48.813"/>
    <p1510:client id="{46065A1D-AC32-8E77-8A99-E746DA060F69}" v="515" dt="2023-06-12T16:46:39.244"/>
    <p1510:client id="{B2CF2380-053C-1098-0294-64448BECFAF1}" v="332" dt="2023-06-26T16:27:15.253"/>
    <p1510:client id="{C643AC99-AC56-45B0-84FC-58235A6BA0C1}" v="397" dt="2023-06-12T00:46:39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0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4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0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4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7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4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5ACCE-01C5-EA8F-6465-712020B13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>
                <a:ea typeface="Calibri Light"/>
                <a:cs typeface="Calibri Light"/>
              </a:rPr>
              <a:t>Revising 2a:</a:t>
            </a:r>
            <a:br>
              <a:rPr lang="en-US" sz="8000">
                <a:ea typeface="Calibri Light"/>
                <a:cs typeface="Calibri Light"/>
              </a:rPr>
            </a:br>
            <a:r>
              <a:rPr lang="en-US" sz="8000">
                <a:ea typeface="Calibri Light"/>
                <a:cs typeface="Calibri Light"/>
              </a:rPr>
              <a:t>Critical Thinking</a:t>
            </a:r>
            <a:endParaRPr lang="en-US" sz="8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3EA7F-F516-2FB0-4E96-D41FA86DC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200">
                <a:ea typeface="Calibri"/>
                <a:cs typeface="Calibri"/>
              </a:rPr>
              <a:t>Mazin Adam, Christopher Carruba, Kelly Delaney, Maryhelen MacInnes</a:t>
            </a:r>
            <a:endParaRPr lang="en-US" sz="2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0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Indicators of 2a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2A6 original: </a:t>
            </a:r>
            <a:r>
              <a:rPr lang="en-US">
                <a:ea typeface="+mn-lt"/>
                <a:cs typeface="+mn-lt"/>
              </a:rPr>
              <a:t>Student makes conclusions that reflect an awareness of implications and consequences.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2A6 new: </a:t>
            </a:r>
            <a:r>
              <a:rPr lang="en-US">
                <a:ea typeface="+mn-lt"/>
                <a:cs typeface="+mn-lt"/>
              </a:rPr>
              <a:t>Student </a:t>
            </a:r>
            <a:r>
              <a:rPr lang="en-US" b="1" i="1">
                <a:ea typeface="+mn-lt"/>
                <a:cs typeface="+mn-lt"/>
              </a:rPr>
              <a:t>draws</a:t>
            </a:r>
            <a:r>
              <a:rPr lang="en-US">
                <a:ea typeface="+mn-lt"/>
                <a:cs typeface="+mn-lt"/>
              </a:rPr>
              <a:t> reasonable conclusions on the basis of data and evidence.</a:t>
            </a:r>
          </a:p>
          <a:p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2A7 new: </a:t>
            </a:r>
            <a:r>
              <a:rPr lang="en-US" b="1" i="1">
                <a:ea typeface="+mn-lt"/>
                <a:cs typeface="+mn-lt"/>
              </a:rPr>
              <a:t>Student acknowledges the impact, implications, and possible consequences of their work. </a:t>
            </a:r>
            <a:endParaRPr lang="en-US" sz="2400" b="1" i="1">
              <a:cs typeface="Calibri"/>
            </a:endParaRPr>
          </a:p>
          <a:p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899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AD26C6C-E70C-2F9C-3736-2C34FF831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8" y="916874"/>
            <a:ext cx="11818534" cy="455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025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3200">
                <a:cs typeface="Calibri Light"/>
              </a:rPr>
              <a:t>2a (revised):</a:t>
            </a:r>
            <a:r>
              <a:rPr lang="en-US" sz="3200">
                <a:ea typeface="+mj-lt"/>
                <a:cs typeface="+mj-lt"/>
              </a:rPr>
              <a:t> Identify, analyze, and apply information and assumptions in order to draw reasonable conclusions. </a:t>
            </a:r>
            <a:endParaRPr lang="en-US" sz="3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8918"/>
            <a:ext cx="11115472" cy="43913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Calibri"/>
                <a:ea typeface="Calibri"/>
                <a:cs typeface="Calibri"/>
              </a:rPr>
              <a:t>Key Indicators</a:t>
            </a:r>
            <a:endParaRPr lang="en-US">
              <a:latin typeface="Calibri"/>
              <a:ea typeface="+mn-lt"/>
              <a:cs typeface="Calibri"/>
            </a:endParaRPr>
          </a:p>
          <a:p>
            <a:pPr lvl="1"/>
            <a:r>
              <a:rPr lang="en-US">
                <a:latin typeface="Calibri"/>
                <a:ea typeface="+mn-lt"/>
                <a:cs typeface="Arial"/>
              </a:rPr>
              <a:t>1: Student demonstrates comprehension of concepts and complex problems.</a:t>
            </a:r>
          </a:p>
          <a:p>
            <a:pPr lvl="1"/>
            <a:r>
              <a:rPr lang="en-US">
                <a:latin typeface="Calibri"/>
                <a:ea typeface="+mn-lt"/>
                <a:cs typeface="Arial"/>
              </a:rPr>
              <a:t>2: </a:t>
            </a:r>
            <a:r>
              <a:rPr lang="en-US">
                <a:ea typeface="+mn-lt"/>
                <a:cs typeface="+mn-lt"/>
              </a:rPr>
              <a:t>Student selects and uses discipline-specific information to investigate a point of view or conclusion.</a:t>
            </a:r>
          </a:p>
          <a:p>
            <a:pPr lvl="1"/>
            <a:r>
              <a:rPr lang="en-US">
                <a:latin typeface="Calibri" panose="020F0502020204030204"/>
                <a:ea typeface="+mn-lt"/>
                <a:cs typeface="Calibri" panose="020F0502020204030204"/>
              </a:rPr>
              <a:t>3: </a:t>
            </a:r>
            <a:r>
              <a:rPr lang="en-US">
                <a:ea typeface="+mn-lt"/>
                <a:cs typeface="+mn-lt"/>
              </a:rPr>
              <a:t>Student analyzes information and applies concepts appropriately.</a:t>
            </a:r>
          </a:p>
          <a:p>
            <a:pPr lvl="1"/>
            <a:r>
              <a:rPr lang="en-US">
                <a:latin typeface="Calibri" panose="020F0502020204030204"/>
                <a:ea typeface="+mn-lt"/>
                <a:cs typeface="Calibri" panose="020F0502020204030204"/>
              </a:rPr>
              <a:t>4: </a:t>
            </a:r>
            <a:r>
              <a:rPr lang="en-US">
                <a:ea typeface="+mn-lt"/>
                <a:cs typeface="+mn-lt"/>
              </a:rPr>
              <a:t>Student acknowledges their own and others' biases.</a:t>
            </a:r>
          </a:p>
          <a:p>
            <a:pPr lvl="1"/>
            <a:r>
              <a:rPr lang="en-US">
                <a:latin typeface="Calibri" panose="020F0502020204030204"/>
                <a:ea typeface="+mn-lt"/>
                <a:cs typeface="Calibri" panose="020F0502020204030204"/>
              </a:rPr>
              <a:t>5: </a:t>
            </a:r>
            <a:r>
              <a:rPr lang="en-US">
                <a:ea typeface="+mn-lt"/>
                <a:cs typeface="+mn-lt"/>
              </a:rPr>
              <a:t>Student defends specific position in relation to an issue while acknowledging other perspectives (as relevant.)</a:t>
            </a:r>
          </a:p>
          <a:p>
            <a:pPr lvl="1"/>
            <a:r>
              <a:rPr lang="en-US">
                <a:latin typeface="Calibri"/>
                <a:ea typeface="+mn-lt"/>
                <a:cs typeface="Arial"/>
              </a:rPr>
              <a:t>6: Student draws reasonable conclusions on the basis of data and evidence.</a:t>
            </a:r>
          </a:p>
          <a:p>
            <a:pPr lvl="1"/>
            <a:r>
              <a:rPr lang="en-US">
                <a:latin typeface="Calibri"/>
                <a:ea typeface="+mn-lt"/>
                <a:cs typeface="Arial"/>
              </a:rPr>
              <a:t>7: Student acknowledges the impact, implications, and possible consequences of their work.</a:t>
            </a:r>
            <a:r>
              <a:rPr lang="en-US" b="1" i="1">
                <a:latin typeface="Calibri"/>
                <a:ea typeface="+mn-lt"/>
                <a:cs typeface="Arial"/>
              </a:rPr>
              <a:t> </a:t>
            </a:r>
            <a:endParaRPr lang="en-US">
              <a:latin typeface="Calibri"/>
              <a:ea typeface="+mn-lt"/>
              <a:cs typeface="Arial"/>
            </a:endParaRPr>
          </a:p>
          <a:p>
            <a:pPr lvl="1"/>
            <a:endParaRPr lang="en-US" sz="2200">
              <a:latin typeface="Calibri" panose="020F0502020204030204"/>
              <a:ea typeface="+mn-lt"/>
              <a:cs typeface="Calibri" panose="020F0502020204030204"/>
            </a:endParaRPr>
          </a:p>
          <a:p>
            <a:endParaRPr lang="en-US" sz="2400">
              <a:latin typeface="Calibri" panose="020F0502020204030204"/>
              <a:ea typeface="+mn-lt"/>
              <a:cs typeface="Calibri" panose="020F0502020204030204"/>
            </a:endParaRPr>
          </a:p>
          <a:p>
            <a:endParaRPr lang="en-US" sz="240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en-US" sz="240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en-US" sz="2400">
              <a:latin typeface="Arial"/>
              <a:ea typeface="Calibri" panose="020F0502020204030204"/>
              <a:cs typeface="Arial"/>
            </a:endParaRPr>
          </a:p>
          <a:p>
            <a:endParaRPr lang="en-US" sz="2400">
              <a:latin typeface="Arial"/>
              <a:ea typeface="Calibri" panose="020F0502020204030204"/>
              <a:cs typeface="Times"/>
            </a:endParaRPr>
          </a:p>
          <a:p>
            <a:endParaRPr lang="en-US">
              <a:ea typeface="Calibri" panose="020F0502020204030204"/>
              <a:cs typeface="Calibri"/>
            </a:endParaRPr>
          </a:p>
          <a:p>
            <a:endParaRPr lang="en-US" sz="2200">
              <a:ea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067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66F01-26F7-CF66-DDF6-FFCD31B7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Feedback, discussion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5FAD-D42A-E0D0-E030-2CDFCE0F8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Number of key indicators increased </a:t>
            </a:r>
          </a:p>
          <a:p>
            <a:r>
              <a:rPr lang="en-US">
                <a:ea typeface="Calibri"/>
                <a:cs typeface="Calibri"/>
              </a:rPr>
              <a:t>How many indicators needed for a given course</a:t>
            </a:r>
          </a:p>
          <a:p>
            <a:r>
              <a:rPr lang="en-US">
                <a:ea typeface="Calibri"/>
                <a:cs typeface="Calibri"/>
              </a:rPr>
              <a:t>Language deliberately chosen for disciplinary flexibility </a:t>
            </a: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950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96C42-2E1F-6A6E-A697-55C1E9C7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>
                <a:cs typeface="Calibri Light"/>
              </a:rPr>
              <a:t>Goal of revisions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DE966-4001-4316-E454-9AD49AF53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en-US">
                <a:cs typeface="Calibri"/>
              </a:rPr>
              <a:t>Stay true to the meaning of the overall outcome and its dimensions</a:t>
            </a:r>
          </a:p>
          <a:p>
            <a:pPr marL="514350" indent="-514350">
              <a:buAutoNum type="arabicParenR"/>
            </a:pPr>
            <a:r>
              <a:rPr lang="en-US">
                <a:cs typeface="Calibri"/>
              </a:rPr>
              <a:t>Make language more accessible / clear for students</a:t>
            </a:r>
          </a:p>
          <a:p>
            <a:pPr marL="514350" indent="-514350">
              <a:buAutoNum type="arabicParenR"/>
            </a:pPr>
            <a:r>
              <a:rPr lang="en-US">
                <a:cs typeface="Calibri"/>
              </a:rPr>
              <a:t>Keep language flexible and applicable across disciplines</a:t>
            </a:r>
          </a:p>
        </p:txBody>
      </p:sp>
    </p:spTree>
    <p:extLst>
      <p:ext uri="{BB962C8B-B14F-4D97-AF65-F5344CB8AC3E}">
        <p14:creationId xmlns:p14="http://schemas.microsoft.com/office/powerpoint/2010/main" val="124012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AD26C6C-E70C-2F9C-3736-2C34FF831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8" y="916874"/>
            <a:ext cx="11818534" cy="455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1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C28D3E-F0EB-FF2F-9A6C-228B2F25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2a: Critical Thinking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C9339-39D0-D1ED-488C-823684F68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Original: </a:t>
            </a:r>
            <a:r>
              <a:rPr lang="en-US">
                <a:latin typeface="Times"/>
                <a:cs typeface="Times"/>
              </a:rPr>
              <a:t>Identify, analyze, and apply evidence and ideas, question assumptions, and draw logical conclusions.</a:t>
            </a:r>
            <a:endParaRPr lang="en-US">
              <a:latin typeface="Calibri" panose="020F0502020204030204"/>
              <a:cs typeface="Calibri" panose="020F0502020204030204"/>
            </a:endParaRPr>
          </a:p>
          <a:p>
            <a:endParaRPr lang="en-US">
              <a:latin typeface="Times"/>
              <a:cs typeface="Times"/>
            </a:endParaRPr>
          </a:p>
          <a:p>
            <a:r>
              <a:rPr lang="en-US">
                <a:latin typeface="Times"/>
                <a:cs typeface="Times"/>
              </a:rPr>
              <a:t>New: Identify, analyze, and</a:t>
            </a:r>
            <a:r>
              <a:rPr lang="en-US" b="1" i="1">
                <a:latin typeface="Times"/>
                <a:cs typeface="Times"/>
              </a:rPr>
              <a:t> </a:t>
            </a:r>
            <a:r>
              <a:rPr lang="en-US">
                <a:latin typeface="Times"/>
                <a:cs typeface="Times"/>
              </a:rPr>
              <a:t>apply</a:t>
            </a:r>
            <a:r>
              <a:rPr lang="en-US" b="1" i="1">
                <a:latin typeface="Times"/>
                <a:cs typeface="Times"/>
              </a:rPr>
              <a:t> information and assumptions in order to</a:t>
            </a:r>
            <a:r>
              <a:rPr lang="en-US">
                <a:latin typeface="Times"/>
                <a:cs typeface="Times"/>
              </a:rPr>
              <a:t> draw </a:t>
            </a:r>
            <a:r>
              <a:rPr lang="en-US" b="1" i="1">
                <a:latin typeface="Times"/>
                <a:cs typeface="Times"/>
              </a:rPr>
              <a:t>reasonable</a:t>
            </a:r>
            <a:r>
              <a:rPr lang="en-US">
                <a:latin typeface="Times"/>
                <a:cs typeface="Times"/>
              </a:rPr>
              <a:t> conclusions.</a:t>
            </a:r>
          </a:p>
        </p:txBody>
      </p:sp>
    </p:spTree>
    <p:extLst>
      <p:ext uri="{BB962C8B-B14F-4D97-AF65-F5344CB8AC3E}">
        <p14:creationId xmlns:p14="http://schemas.microsoft.com/office/powerpoint/2010/main" val="222727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Indicators of 2a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2A1 original: Student develops ability to explain issues and complex problems.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2A1 new: Student </a:t>
            </a:r>
            <a:r>
              <a:rPr lang="en-US" b="1" i="1">
                <a:cs typeface="Calibri"/>
              </a:rPr>
              <a:t>demonstrates</a:t>
            </a:r>
            <a:r>
              <a:rPr lang="en-US">
                <a:cs typeface="Calibri"/>
              </a:rPr>
              <a:t> </a:t>
            </a:r>
            <a:r>
              <a:rPr lang="en-US" b="1" i="1">
                <a:cs typeface="Calibri"/>
              </a:rPr>
              <a:t>comprehension of</a:t>
            </a:r>
            <a:r>
              <a:rPr lang="en-US">
                <a:cs typeface="Calibri"/>
              </a:rPr>
              <a:t> </a:t>
            </a:r>
            <a:r>
              <a:rPr lang="en-US" b="1" i="1">
                <a:cs typeface="Calibri"/>
              </a:rPr>
              <a:t>concepts</a:t>
            </a:r>
            <a:r>
              <a:rPr lang="en-US">
                <a:cs typeface="Calibri"/>
              </a:rPr>
              <a:t> and complex problems.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419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Indicators of 2a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2A2 original: Student selects and uses information to investigate a point of view or conclusion.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2A2 new: </a:t>
            </a:r>
            <a:r>
              <a:rPr lang="en-US">
                <a:ea typeface="+mn-lt"/>
                <a:cs typeface="+mn-lt"/>
              </a:rPr>
              <a:t>Student selects and uses </a:t>
            </a:r>
            <a:r>
              <a:rPr lang="en-US" b="1" i="1">
                <a:ea typeface="+mn-lt"/>
                <a:cs typeface="+mn-lt"/>
              </a:rPr>
              <a:t>discipline-specific</a:t>
            </a:r>
            <a:r>
              <a:rPr lang="en-US">
                <a:ea typeface="+mn-lt"/>
                <a:cs typeface="+mn-lt"/>
              </a:rPr>
              <a:t> information to investigate a point of view or conclusion.</a:t>
            </a:r>
          </a:p>
          <a:p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280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Indicators of 2a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2A3 original: Student completes analysis of text, data, or issues.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2A3 new: </a:t>
            </a:r>
            <a:r>
              <a:rPr lang="en-US">
                <a:ea typeface="+mn-lt"/>
                <a:cs typeface="+mn-lt"/>
              </a:rPr>
              <a:t>Student </a:t>
            </a:r>
            <a:r>
              <a:rPr lang="en-US" b="1" i="1">
                <a:ea typeface="+mn-lt"/>
                <a:cs typeface="+mn-lt"/>
              </a:rPr>
              <a:t>analyzes</a:t>
            </a:r>
            <a:r>
              <a:rPr lang="en-US">
                <a:ea typeface="+mn-lt"/>
                <a:cs typeface="+mn-lt"/>
              </a:rPr>
              <a:t> information and applies </a:t>
            </a:r>
            <a:r>
              <a:rPr lang="en-US" b="1" i="1">
                <a:ea typeface="+mn-lt"/>
                <a:cs typeface="+mn-lt"/>
              </a:rPr>
              <a:t>concepts appropriately.</a:t>
            </a:r>
          </a:p>
          <a:p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194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Indicators of 2a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2A4 original: Student assesses influence of context and assumptions.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2A4 new: </a:t>
            </a:r>
            <a:r>
              <a:rPr lang="en-US">
                <a:ea typeface="+mn-lt"/>
                <a:cs typeface="+mn-lt"/>
              </a:rPr>
              <a:t>Student </a:t>
            </a:r>
            <a:r>
              <a:rPr lang="en-US" b="1" i="1">
                <a:ea typeface="+mn-lt"/>
                <a:cs typeface="+mn-lt"/>
              </a:rPr>
              <a:t>acknowledges their own and others' biases</a:t>
            </a:r>
            <a:r>
              <a:rPr lang="en-US">
                <a:ea typeface="+mn-lt"/>
                <a:cs typeface="+mn-lt"/>
              </a:rPr>
              <a:t>.</a:t>
            </a:r>
          </a:p>
          <a:p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815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631E3-D0F1-A708-2519-AF36AD0A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Indicators of 2a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C972-6E03-B1BB-3D4D-98033A37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2A5 original: </a:t>
            </a:r>
            <a:r>
              <a:rPr lang="en-US">
                <a:ea typeface="+mn-lt"/>
                <a:cs typeface="+mn-lt"/>
              </a:rPr>
              <a:t>Student takes specific position in relation to an issue while acknowledging different perspectives.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2A5 new: </a:t>
            </a:r>
            <a:r>
              <a:rPr lang="en-US">
                <a:ea typeface="+mn-lt"/>
                <a:cs typeface="+mn-lt"/>
              </a:rPr>
              <a:t>Student </a:t>
            </a:r>
            <a:r>
              <a:rPr lang="en-US" b="1" i="1">
                <a:ea typeface="+mn-lt"/>
                <a:cs typeface="+mn-lt"/>
              </a:rPr>
              <a:t>defends</a:t>
            </a:r>
            <a:r>
              <a:rPr lang="en-US">
                <a:ea typeface="+mn-lt"/>
                <a:cs typeface="+mn-lt"/>
              </a:rPr>
              <a:t> specific position in relation to an issue while acknowledging other perspectives (as relevant.)</a:t>
            </a:r>
          </a:p>
          <a:p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373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Revising 2a: Critical Thinking</vt:lpstr>
      <vt:lpstr>Goal of revisions</vt:lpstr>
      <vt:lpstr>PowerPoint Presentation</vt:lpstr>
      <vt:lpstr>2a: Critical Thinking</vt:lpstr>
      <vt:lpstr>Indicators of 2a</vt:lpstr>
      <vt:lpstr>Indicators of 2a</vt:lpstr>
      <vt:lpstr>Indicators of 2a</vt:lpstr>
      <vt:lpstr>Indicators of 2a</vt:lpstr>
      <vt:lpstr>Indicators of 2a</vt:lpstr>
      <vt:lpstr>Indicators of 2a</vt:lpstr>
      <vt:lpstr>PowerPoint Presentation</vt:lpstr>
      <vt:lpstr>2a (revised): Identify, analyze, and apply information and assumptions in order to draw reasonable conclusions. </vt:lpstr>
      <vt:lpstr>Feedback,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2023-06-12T00:30:06Z</dcterms:created>
  <dcterms:modified xsi:type="dcterms:W3CDTF">2023-06-29T13:42:04Z</dcterms:modified>
</cp:coreProperties>
</file>