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3" r:id="rId1"/>
  </p:sldMasterIdLst>
  <p:notesMasterIdLst>
    <p:notesMasterId r:id="rId19"/>
  </p:notesMasterIdLst>
  <p:sldIdLst>
    <p:sldId id="256" r:id="rId2"/>
    <p:sldId id="270" r:id="rId3"/>
    <p:sldId id="271" r:id="rId4"/>
    <p:sldId id="274" r:id="rId5"/>
    <p:sldId id="263" r:id="rId6"/>
    <p:sldId id="264" r:id="rId7"/>
    <p:sldId id="265" r:id="rId8"/>
    <p:sldId id="266" r:id="rId9"/>
    <p:sldId id="267" r:id="rId10"/>
    <p:sldId id="268" r:id="rId11"/>
    <p:sldId id="275" r:id="rId12"/>
    <p:sldId id="258" r:id="rId13"/>
    <p:sldId id="259" r:id="rId14"/>
    <p:sldId id="269" r:id="rId15"/>
    <p:sldId id="260" r:id="rId16"/>
    <p:sldId id="261"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27" autoAdjust="0"/>
  </p:normalViewPr>
  <p:slideViewPr>
    <p:cSldViewPr snapToGrid="0">
      <p:cViewPr varScale="1">
        <p:scale>
          <a:sx n="65" d="100"/>
          <a:sy n="65" d="100"/>
        </p:scale>
        <p:origin x="1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C86A1-49CC-4EEB-8D91-0B1F4A4482C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088D502-993F-48FC-9196-C6EC25D260E2}">
      <dgm:prSet/>
      <dgm:spPr/>
      <dgm:t>
        <a:bodyPr/>
        <a:lstStyle/>
        <a:p>
          <a:pPr>
            <a:lnSpc>
              <a:spcPct val="100000"/>
            </a:lnSpc>
            <a:defRPr cap="all"/>
          </a:pPr>
          <a:r>
            <a:rPr lang="en-US"/>
            <a:t>Clarity in assignment</a:t>
          </a:r>
        </a:p>
      </dgm:t>
    </dgm:pt>
    <dgm:pt modelId="{81CD31FA-891F-4056-8388-D8ABB38B46DE}" type="parTrans" cxnId="{438D2A68-D19E-4ACF-A854-751B729256FD}">
      <dgm:prSet/>
      <dgm:spPr/>
      <dgm:t>
        <a:bodyPr/>
        <a:lstStyle/>
        <a:p>
          <a:endParaRPr lang="en-US"/>
        </a:p>
      </dgm:t>
    </dgm:pt>
    <dgm:pt modelId="{0DC9F17D-5E05-4EE1-8F15-1AAA1B21E00C}" type="sibTrans" cxnId="{438D2A68-D19E-4ACF-A854-751B729256FD}">
      <dgm:prSet/>
      <dgm:spPr/>
      <dgm:t>
        <a:bodyPr/>
        <a:lstStyle/>
        <a:p>
          <a:endParaRPr lang="en-US"/>
        </a:p>
      </dgm:t>
    </dgm:pt>
    <dgm:pt modelId="{414A826E-3884-49D9-87E8-B8E2E28060D7}">
      <dgm:prSet/>
      <dgm:spPr/>
      <dgm:t>
        <a:bodyPr/>
        <a:lstStyle/>
        <a:p>
          <a:pPr>
            <a:lnSpc>
              <a:spcPct val="100000"/>
            </a:lnSpc>
            <a:defRPr cap="all"/>
          </a:pPr>
          <a:r>
            <a:rPr lang="en-US"/>
            <a:t>Student assessment </a:t>
          </a:r>
        </a:p>
      </dgm:t>
    </dgm:pt>
    <dgm:pt modelId="{A5ACA100-6A32-48BD-8512-DE15B02B82C2}" type="parTrans" cxnId="{923FD8EC-DB9A-4360-B409-0EBFC6EC5C3B}">
      <dgm:prSet/>
      <dgm:spPr/>
      <dgm:t>
        <a:bodyPr/>
        <a:lstStyle/>
        <a:p>
          <a:endParaRPr lang="en-US"/>
        </a:p>
      </dgm:t>
    </dgm:pt>
    <dgm:pt modelId="{5D6C4A05-CBFD-425F-A418-8B9C6C56AF80}" type="sibTrans" cxnId="{923FD8EC-DB9A-4360-B409-0EBFC6EC5C3B}">
      <dgm:prSet/>
      <dgm:spPr/>
      <dgm:t>
        <a:bodyPr/>
        <a:lstStyle/>
        <a:p>
          <a:endParaRPr lang="en-US"/>
        </a:p>
      </dgm:t>
    </dgm:pt>
    <dgm:pt modelId="{6A28553D-8574-48C3-97E5-97890D3A1DE0}">
      <dgm:prSet/>
      <dgm:spPr/>
      <dgm:t>
        <a:bodyPr/>
        <a:lstStyle/>
        <a:p>
          <a:pPr>
            <a:lnSpc>
              <a:spcPct val="100000"/>
            </a:lnSpc>
            <a:defRPr cap="all"/>
          </a:pPr>
          <a:r>
            <a:rPr lang="en-US"/>
            <a:t>Student Feedback</a:t>
          </a:r>
        </a:p>
      </dgm:t>
    </dgm:pt>
    <dgm:pt modelId="{7128EB57-546E-4F19-983A-365BEBA61622}" type="parTrans" cxnId="{D2F44C36-E611-4593-ABB3-76628CA5BE1F}">
      <dgm:prSet/>
      <dgm:spPr/>
      <dgm:t>
        <a:bodyPr/>
        <a:lstStyle/>
        <a:p>
          <a:endParaRPr lang="en-US"/>
        </a:p>
      </dgm:t>
    </dgm:pt>
    <dgm:pt modelId="{11FB6399-318C-4D96-8C68-CF618C7E754F}" type="sibTrans" cxnId="{D2F44C36-E611-4593-ABB3-76628CA5BE1F}">
      <dgm:prSet/>
      <dgm:spPr/>
      <dgm:t>
        <a:bodyPr/>
        <a:lstStyle/>
        <a:p>
          <a:endParaRPr lang="en-US"/>
        </a:p>
      </dgm:t>
    </dgm:pt>
    <dgm:pt modelId="{D94CC8AC-D964-4891-89C1-BC056F712C98}">
      <dgm:prSet/>
      <dgm:spPr/>
      <dgm:t>
        <a:bodyPr/>
        <a:lstStyle/>
        <a:p>
          <a:pPr>
            <a:lnSpc>
              <a:spcPct val="100000"/>
            </a:lnSpc>
            <a:defRPr cap="all"/>
          </a:pPr>
          <a:r>
            <a:rPr lang="en-US"/>
            <a:t>Assignment Test</a:t>
          </a:r>
        </a:p>
      </dgm:t>
    </dgm:pt>
    <dgm:pt modelId="{AD19B3AF-0638-4491-A516-2973F28AA9E1}" type="parTrans" cxnId="{55549596-9D8F-4ED8-BA3E-28CA44E77B08}">
      <dgm:prSet/>
      <dgm:spPr/>
      <dgm:t>
        <a:bodyPr/>
        <a:lstStyle/>
        <a:p>
          <a:endParaRPr lang="en-US"/>
        </a:p>
      </dgm:t>
    </dgm:pt>
    <dgm:pt modelId="{0A0D538E-DB23-4A40-97AC-91D6B701EB08}" type="sibTrans" cxnId="{55549596-9D8F-4ED8-BA3E-28CA44E77B08}">
      <dgm:prSet/>
      <dgm:spPr/>
      <dgm:t>
        <a:bodyPr/>
        <a:lstStyle/>
        <a:p>
          <a:endParaRPr lang="en-US"/>
        </a:p>
      </dgm:t>
    </dgm:pt>
    <dgm:pt modelId="{4FB315CD-58E4-4970-8939-015498424552}">
      <dgm:prSet/>
      <dgm:spPr/>
      <dgm:t>
        <a:bodyPr/>
        <a:lstStyle/>
        <a:p>
          <a:pPr>
            <a:lnSpc>
              <a:spcPct val="100000"/>
            </a:lnSpc>
            <a:defRPr cap="all"/>
          </a:pPr>
          <a:r>
            <a:rPr lang="en-US"/>
            <a:t>Components</a:t>
          </a:r>
        </a:p>
      </dgm:t>
    </dgm:pt>
    <dgm:pt modelId="{7CD7164A-8FC1-44E7-AC6C-7CA75E63C56E}" type="parTrans" cxnId="{FF66153D-E652-4602-A346-736F47E7FE6D}">
      <dgm:prSet/>
      <dgm:spPr/>
      <dgm:t>
        <a:bodyPr/>
        <a:lstStyle/>
        <a:p>
          <a:endParaRPr lang="en-US"/>
        </a:p>
      </dgm:t>
    </dgm:pt>
    <dgm:pt modelId="{6D2053B6-31DB-473B-ACE7-9610284E5CC1}" type="sibTrans" cxnId="{FF66153D-E652-4602-A346-736F47E7FE6D}">
      <dgm:prSet/>
      <dgm:spPr/>
      <dgm:t>
        <a:bodyPr/>
        <a:lstStyle/>
        <a:p>
          <a:endParaRPr lang="en-US"/>
        </a:p>
      </dgm:t>
    </dgm:pt>
    <dgm:pt modelId="{57B6618B-0597-45B8-9198-AD3BF366CF57}" type="pres">
      <dgm:prSet presAssocID="{43DC86A1-49CC-4EEB-8D91-0B1F4A4482C5}" presName="root" presStyleCnt="0">
        <dgm:presLayoutVars>
          <dgm:dir/>
          <dgm:resizeHandles val="exact"/>
        </dgm:presLayoutVars>
      </dgm:prSet>
      <dgm:spPr/>
    </dgm:pt>
    <dgm:pt modelId="{BF148A80-F31E-41CD-97C4-3B19F2D858AF}" type="pres">
      <dgm:prSet presAssocID="{8088D502-993F-48FC-9196-C6EC25D260E2}" presName="compNode" presStyleCnt="0"/>
      <dgm:spPr/>
    </dgm:pt>
    <dgm:pt modelId="{AAE55227-8F5A-47AD-A000-03370CCF4B2F}" type="pres">
      <dgm:prSet presAssocID="{8088D502-993F-48FC-9196-C6EC25D260E2}" presName="iconBgRect" presStyleLbl="bgShp" presStyleIdx="0" presStyleCnt="5"/>
      <dgm:spPr/>
    </dgm:pt>
    <dgm:pt modelId="{E0F1F761-C2EC-436A-9EFC-25EE2465A673}" type="pres">
      <dgm:prSet presAssocID="{8088D502-993F-48FC-9196-C6EC25D260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E90EAE10-E08F-40C4-98C6-AC69250B5EFD}" type="pres">
      <dgm:prSet presAssocID="{8088D502-993F-48FC-9196-C6EC25D260E2}" presName="spaceRect" presStyleCnt="0"/>
      <dgm:spPr/>
    </dgm:pt>
    <dgm:pt modelId="{40B88384-35F7-41AE-9B74-C3F096A70F74}" type="pres">
      <dgm:prSet presAssocID="{8088D502-993F-48FC-9196-C6EC25D260E2}" presName="textRect" presStyleLbl="revTx" presStyleIdx="0" presStyleCnt="5">
        <dgm:presLayoutVars>
          <dgm:chMax val="1"/>
          <dgm:chPref val="1"/>
        </dgm:presLayoutVars>
      </dgm:prSet>
      <dgm:spPr/>
    </dgm:pt>
    <dgm:pt modelId="{A8B1FE14-614B-458C-9C02-93F5A407D2DC}" type="pres">
      <dgm:prSet presAssocID="{0DC9F17D-5E05-4EE1-8F15-1AAA1B21E00C}" presName="sibTrans" presStyleCnt="0"/>
      <dgm:spPr/>
    </dgm:pt>
    <dgm:pt modelId="{3858926E-45CA-4CDE-BF8F-94A85DA00BA4}" type="pres">
      <dgm:prSet presAssocID="{414A826E-3884-49D9-87E8-B8E2E28060D7}" presName="compNode" presStyleCnt="0"/>
      <dgm:spPr/>
    </dgm:pt>
    <dgm:pt modelId="{602A78E9-851E-4595-873F-09902761AD1E}" type="pres">
      <dgm:prSet presAssocID="{414A826E-3884-49D9-87E8-B8E2E28060D7}" presName="iconBgRect" presStyleLbl="bgShp" presStyleIdx="1" presStyleCnt="5"/>
      <dgm:spPr/>
    </dgm:pt>
    <dgm:pt modelId="{720F6FB3-1872-445B-8D85-3989BFF3F9B3}" type="pres">
      <dgm:prSet presAssocID="{414A826E-3884-49D9-87E8-B8E2E28060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A6787EF8-1B46-4041-BBCE-FB264C4BCE8C}" type="pres">
      <dgm:prSet presAssocID="{414A826E-3884-49D9-87E8-B8E2E28060D7}" presName="spaceRect" presStyleCnt="0"/>
      <dgm:spPr/>
    </dgm:pt>
    <dgm:pt modelId="{3CF619F5-9B54-460F-97B3-C9CF5C2E69D6}" type="pres">
      <dgm:prSet presAssocID="{414A826E-3884-49D9-87E8-B8E2E28060D7}" presName="textRect" presStyleLbl="revTx" presStyleIdx="1" presStyleCnt="5">
        <dgm:presLayoutVars>
          <dgm:chMax val="1"/>
          <dgm:chPref val="1"/>
        </dgm:presLayoutVars>
      </dgm:prSet>
      <dgm:spPr/>
    </dgm:pt>
    <dgm:pt modelId="{761B5143-703E-434D-B052-D983507BCDBA}" type="pres">
      <dgm:prSet presAssocID="{5D6C4A05-CBFD-425F-A418-8B9C6C56AF80}" presName="sibTrans" presStyleCnt="0"/>
      <dgm:spPr/>
    </dgm:pt>
    <dgm:pt modelId="{790E46CC-D521-496F-960B-732A667A8CB9}" type="pres">
      <dgm:prSet presAssocID="{6A28553D-8574-48C3-97E5-97890D3A1DE0}" presName="compNode" presStyleCnt="0"/>
      <dgm:spPr/>
    </dgm:pt>
    <dgm:pt modelId="{9DF5B56B-D4BA-4D70-AEB6-32BDCEE7100E}" type="pres">
      <dgm:prSet presAssocID="{6A28553D-8574-48C3-97E5-97890D3A1DE0}" presName="iconBgRect" presStyleLbl="bgShp" presStyleIdx="2" presStyleCnt="5"/>
      <dgm:spPr/>
    </dgm:pt>
    <dgm:pt modelId="{071BB1E7-58D0-4CBD-8267-CDBA57A6DCE9}" type="pres">
      <dgm:prSet presAssocID="{6A28553D-8574-48C3-97E5-97890D3A1D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BE8FB515-C079-4323-9F0D-54E0369CE82E}" type="pres">
      <dgm:prSet presAssocID="{6A28553D-8574-48C3-97E5-97890D3A1DE0}" presName="spaceRect" presStyleCnt="0"/>
      <dgm:spPr/>
    </dgm:pt>
    <dgm:pt modelId="{570F0A55-75E3-4D52-887C-5F55EE5A8909}" type="pres">
      <dgm:prSet presAssocID="{6A28553D-8574-48C3-97E5-97890D3A1DE0}" presName="textRect" presStyleLbl="revTx" presStyleIdx="2" presStyleCnt="5">
        <dgm:presLayoutVars>
          <dgm:chMax val="1"/>
          <dgm:chPref val="1"/>
        </dgm:presLayoutVars>
      </dgm:prSet>
      <dgm:spPr/>
    </dgm:pt>
    <dgm:pt modelId="{E3CB9033-E65D-4D99-A8B4-985F9051CC62}" type="pres">
      <dgm:prSet presAssocID="{11FB6399-318C-4D96-8C68-CF618C7E754F}" presName="sibTrans" presStyleCnt="0"/>
      <dgm:spPr/>
    </dgm:pt>
    <dgm:pt modelId="{3DBB8895-0157-4EF8-8CB7-460E9A650BDE}" type="pres">
      <dgm:prSet presAssocID="{D94CC8AC-D964-4891-89C1-BC056F712C98}" presName="compNode" presStyleCnt="0"/>
      <dgm:spPr/>
    </dgm:pt>
    <dgm:pt modelId="{36A49633-4075-44EF-86E9-AF4C94C772A8}" type="pres">
      <dgm:prSet presAssocID="{D94CC8AC-D964-4891-89C1-BC056F712C98}" presName="iconBgRect" presStyleLbl="bgShp" presStyleIdx="3" presStyleCnt="5"/>
      <dgm:spPr/>
    </dgm:pt>
    <dgm:pt modelId="{3C410A2B-43D9-4508-A02F-3EB57AD75003}" type="pres">
      <dgm:prSet presAssocID="{D94CC8AC-D964-4891-89C1-BC056F712C9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F11C884C-1BF4-4D17-9E9A-5C3571DDEC00}" type="pres">
      <dgm:prSet presAssocID="{D94CC8AC-D964-4891-89C1-BC056F712C98}" presName="spaceRect" presStyleCnt="0"/>
      <dgm:spPr/>
    </dgm:pt>
    <dgm:pt modelId="{614B1D4C-60C8-4B53-AD9A-210708947538}" type="pres">
      <dgm:prSet presAssocID="{D94CC8AC-D964-4891-89C1-BC056F712C98}" presName="textRect" presStyleLbl="revTx" presStyleIdx="3" presStyleCnt="5">
        <dgm:presLayoutVars>
          <dgm:chMax val="1"/>
          <dgm:chPref val="1"/>
        </dgm:presLayoutVars>
      </dgm:prSet>
      <dgm:spPr/>
    </dgm:pt>
    <dgm:pt modelId="{E7CBF3B2-360D-429D-88E1-F18B41DA2EDE}" type="pres">
      <dgm:prSet presAssocID="{0A0D538E-DB23-4A40-97AC-91D6B701EB08}" presName="sibTrans" presStyleCnt="0"/>
      <dgm:spPr/>
    </dgm:pt>
    <dgm:pt modelId="{7C5F4F4C-DD2A-428D-90BA-EC478CF9A8FD}" type="pres">
      <dgm:prSet presAssocID="{4FB315CD-58E4-4970-8939-015498424552}" presName="compNode" presStyleCnt="0"/>
      <dgm:spPr/>
    </dgm:pt>
    <dgm:pt modelId="{F9D7CC93-9A2A-4CF0-A532-DCCD441CA5D9}" type="pres">
      <dgm:prSet presAssocID="{4FB315CD-58E4-4970-8939-015498424552}" presName="iconBgRect" presStyleLbl="bgShp" presStyleIdx="4" presStyleCnt="5"/>
      <dgm:spPr/>
    </dgm:pt>
    <dgm:pt modelId="{52C68191-9507-4F93-B44C-FF1C6A60F86D}" type="pres">
      <dgm:prSet presAssocID="{4FB315CD-58E4-4970-8939-01549842455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ars"/>
        </a:ext>
      </dgm:extLst>
    </dgm:pt>
    <dgm:pt modelId="{F6AA8E54-6477-437E-97C7-CE08A275A981}" type="pres">
      <dgm:prSet presAssocID="{4FB315CD-58E4-4970-8939-015498424552}" presName="spaceRect" presStyleCnt="0"/>
      <dgm:spPr/>
    </dgm:pt>
    <dgm:pt modelId="{D5062E91-3BB5-460D-B96D-9CD2E5263459}" type="pres">
      <dgm:prSet presAssocID="{4FB315CD-58E4-4970-8939-015498424552}" presName="textRect" presStyleLbl="revTx" presStyleIdx="4" presStyleCnt="5">
        <dgm:presLayoutVars>
          <dgm:chMax val="1"/>
          <dgm:chPref val="1"/>
        </dgm:presLayoutVars>
      </dgm:prSet>
      <dgm:spPr/>
    </dgm:pt>
  </dgm:ptLst>
  <dgm:cxnLst>
    <dgm:cxn modelId="{7BF9BE03-5954-D940-9002-8DA1D89D1255}" type="presOf" srcId="{8088D502-993F-48FC-9196-C6EC25D260E2}" destId="{40B88384-35F7-41AE-9B74-C3F096A70F74}" srcOrd="0" destOrd="0" presId="urn:microsoft.com/office/officeart/2018/5/layout/IconCircleLabelList"/>
    <dgm:cxn modelId="{9B2FBC10-3A1F-3E4F-85D0-C2B71A1F6D18}" type="presOf" srcId="{414A826E-3884-49D9-87E8-B8E2E28060D7}" destId="{3CF619F5-9B54-460F-97B3-C9CF5C2E69D6}" srcOrd="0" destOrd="0" presId="urn:microsoft.com/office/officeart/2018/5/layout/IconCircleLabelList"/>
    <dgm:cxn modelId="{0C56D42C-CBC6-644D-95C8-F33BB6AF9931}" type="presOf" srcId="{6A28553D-8574-48C3-97E5-97890D3A1DE0}" destId="{570F0A55-75E3-4D52-887C-5F55EE5A8909}" srcOrd="0" destOrd="0" presId="urn:microsoft.com/office/officeart/2018/5/layout/IconCircleLabelList"/>
    <dgm:cxn modelId="{D2F44C36-E611-4593-ABB3-76628CA5BE1F}" srcId="{43DC86A1-49CC-4EEB-8D91-0B1F4A4482C5}" destId="{6A28553D-8574-48C3-97E5-97890D3A1DE0}" srcOrd="2" destOrd="0" parTransId="{7128EB57-546E-4F19-983A-365BEBA61622}" sibTransId="{11FB6399-318C-4D96-8C68-CF618C7E754F}"/>
    <dgm:cxn modelId="{FF66153D-E652-4602-A346-736F47E7FE6D}" srcId="{43DC86A1-49CC-4EEB-8D91-0B1F4A4482C5}" destId="{4FB315CD-58E4-4970-8939-015498424552}" srcOrd="4" destOrd="0" parTransId="{7CD7164A-8FC1-44E7-AC6C-7CA75E63C56E}" sibTransId="{6D2053B6-31DB-473B-ACE7-9610284E5CC1}"/>
    <dgm:cxn modelId="{A20DEC5C-F7D7-0D4F-867B-5023E471E632}" type="presOf" srcId="{D94CC8AC-D964-4891-89C1-BC056F712C98}" destId="{614B1D4C-60C8-4B53-AD9A-210708947538}" srcOrd="0" destOrd="0" presId="urn:microsoft.com/office/officeart/2018/5/layout/IconCircleLabelList"/>
    <dgm:cxn modelId="{438D2A68-D19E-4ACF-A854-751B729256FD}" srcId="{43DC86A1-49CC-4EEB-8D91-0B1F4A4482C5}" destId="{8088D502-993F-48FC-9196-C6EC25D260E2}" srcOrd="0" destOrd="0" parTransId="{81CD31FA-891F-4056-8388-D8ABB38B46DE}" sibTransId="{0DC9F17D-5E05-4EE1-8F15-1AAA1B21E00C}"/>
    <dgm:cxn modelId="{55549596-9D8F-4ED8-BA3E-28CA44E77B08}" srcId="{43DC86A1-49CC-4EEB-8D91-0B1F4A4482C5}" destId="{D94CC8AC-D964-4891-89C1-BC056F712C98}" srcOrd="3" destOrd="0" parTransId="{AD19B3AF-0638-4491-A516-2973F28AA9E1}" sibTransId="{0A0D538E-DB23-4A40-97AC-91D6B701EB08}"/>
    <dgm:cxn modelId="{FDED45C9-D05F-B44B-880C-78231E757A0C}" type="presOf" srcId="{43DC86A1-49CC-4EEB-8D91-0B1F4A4482C5}" destId="{57B6618B-0597-45B8-9198-AD3BF366CF57}" srcOrd="0" destOrd="0" presId="urn:microsoft.com/office/officeart/2018/5/layout/IconCircleLabelList"/>
    <dgm:cxn modelId="{848ACDD1-3650-9240-B588-61AF9F392F69}" type="presOf" srcId="{4FB315CD-58E4-4970-8939-015498424552}" destId="{D5062E91-3BB5-460D-B96D-9CD2E5263459}" srcOrd="0" destOrd="0" presId="urn:microsoft.com/office/officeart/2018/5/layout/IconCircleLabelList"/>
    <dgm:cxn modelId="{923FD8EC-DB9A-4360-B409-0EBFC6EC5C3B}" srcId="{43DC86A1-49CC-4EEB-8D91-0B1F4A4482C5}" destId="{414A826E-3884-49D9-87E8-B8E2E28060D7}" srcOrd="1" destOrd="0" parTransId="{A5ACA100-6A32-48BD-8512-DE15B02B82C2}" sibTransId="{5D6C4A05-CBFD-425F-A418-8B9C6C56AF80}"/>
    <dgm:cxn modelId="{2FB53C8A-5BDD-6648-9F7E-2D805D3BC1F2}" type="presParOf" srcId="{57B6618B-0597-45B8-9198-AD3BF366CF57}" destId="{BF148A80-F31E-41CD-97C4-3B19F2D858AF}" srcOrd="0" destOrd="0" presId="urn:microsoft.com/office/officeart/2018/5/layout/IconCircleLabelList"/>
    <dgm:cxn modelId="{43805537-8A2E-6848-B3F9-3C5A7977A82F}" type="presParOf" srcId="{BF148A80-F31E-41CD-97C4-3B19F2D858AF}" destId="{AAE55227-8F5A-47AD-A000-03370CCF4B2F}" srcOrd="0" destOrd="0" presId="urn:microsoft.com/office/officeart/2018/5/layout/IconCircleLabelList"/>
    <dgm:cxn modelId="{991C4575-B149-EF47-B413-3E8751797F6A}" type="presParOf" srcId="{BF148A80-F31E-41CD-97C4-3B19F2D858AF}" destId="{E0F1F761-C2EC-436A-9EFC-25EE2465A673}" srcOrd="1" destOrd="0" presId="urn:microsoft.com/office/officeart/2018/5/layout/IconCircleLabelList"/>
    <dgm:cxn modelId="{2519DE94-B203-EF41-A381-23432AF6FB04}" type="presParOf" srcId="{BF148A80-F31E-41CD-97C4-3B19F2D858AF}" destId="{E90EAE10-E08F-40C4-98C6-AC69250B5EFD}" srcOrd="2" destOrd="0" presId="urn:microsoft.com/office/officeart/2018/5/layout/IconCircleLabelList"/>
    <dgm:cxn modelId="{FA189AA3-770C-6D4E-9CAD-E515E82CED62}" type="presParOf" srcId="{BF148A80-F31E-41CD-97C4-3B19F2D858AF}" destId="{40B88384-35F7-41AE-9B74-C3F096A70F74}" srcOrd="3" destOrd="0" presId="urn:microsoft.com/office/officeart/2018/5/layout/IconCircleLabelList"/>
    <dgm:cxn modelId="{35BD17CD-55E3-1444-BB93-BA7B5FFC65C5}" type="presParOf" srcId="{57B6618B-0597-45B8-9198-AD3BF366CF57}" destId="{A8B1FE14-614B-458C-9C02-93F5A407D2DC}" srcOrd="1" destOrd="0" presId="urn:microsoft.com/office/officeart/2018/5/layout/IconCircleLabelList"/>
    <dgm:cxn modelId="{0CEB1700-9965-4348-AF75-95DE3587E9A7}" type="presParOf" srcId="{57B6618B-0597-45B8-9198-AD3BF366CF57}" destId="{3858926E-45CA-4CDE-BF8F-94A85DA00BA4}" srcOrd="2" destOrd="0" presId="urn:microsoft.com/office/officeart/2018/5/layout/IconCircleLabelList"/>
    <dgm:cxn modelId="{5C393C64-A095-3840-AC71-E082C51E6EB8}" type="presParOf" srcId="{3858926E-45CA-4CDE-BF8F-94A85DA00BA4}" destId="{602A78E9-851E-4595-873F-09902761AD1E}" srcOrd="0" destOrd="0" presId="urn:microsoft.com/office/officeart/2018/5/layout/IconCircleLabelList"/>
    <dgm:cxn modelId="{AC2EE525-2396-734F-B90C-D6AC3D8FE071}" type="presParOf" srcId="{3858926E-45CA-4CDE-BF8F-94A85DA00BA4}" destId="{720F6FB3-1872-445B-8D85-3989BFF3F9B3}" srcOrd="1" destOrd="0" presId="urn:microsoft.com/office/officeart/2018/5/layout/IconCircleLabelList"/>
    <dgm:cxn modelId="{55450A8D-2EC6-9647-87DB-231209790923}" type="presParOf" srcId="{3858926E-45CA-4CDE-BF8F-94A85DA00BA4}" destId="{A6787EF8-1B46-4041-BBCE-FB264C4BCE8C}" srcOrd="2" destOrd="0" presId="urn:microsoft.com/office/officeart/2018/5/layout/IconCircleLabelList"/>
    <dgm:cxn modelId="{C33E1E97-2471-734C-9302-F669A85CB52A}" type="presParOf" srcId="{3858926E-45CA-4CDE-BF8F-94A85DA00BA4}" destId="{3CF619F5-9B54-460F-97B3-C9CF5C2E69D6}" srcOrd="3" destOrd="0" presId="urn:microsoft.com/office/officeart/2018/5/layout/IconCircleLabelList"/>
    <dgm:cxn modelId="{5C4E7D18-0789-AA40-9659-D766C453EE49}" type="presParOf" srcId="{57B6618B-0597-45B8-9198-AD3BF366CF57}" destId="{761B5143-703E-434D-B052-D983507BCDBA}" srcOrd="3" destOrd="0" presId="urn:microsoft.com/office/officeart/2018/5/layout/IconCircleLabelList"/>
    <dgm:cxn modelId="{A55968F8-ED0D-2142-BD94-1C233346B513}" type="presParOf" srcId="{57B6618B-0597-45B8-9198-AD3BF366CF57}" destId="{790E46CC-D521-496F-960B-732A667A8CB9}" srcOrd="4" destOrd="0" presId="urn:microsoft.com/office/officeart/2018/5/layout/IconCircleLabelList"/>
    <dgm:cxn modelId="{9C711509-8FE5-7340-8C1E-585029AF718E}" type="presParOf" srcId="{790E46CC-D521-496F-960B-732A667A8CB9}" destId="{9DF5B56B-D4BA-4D70-AEB6-32BDCEE7100E}" srcOrd="0" destOrd="0" presId="urn:microsoft.com/office/officeart/2018/5/layout/IconCircleLabelList"/>
    <dgm:cxn modelId="{5CF25D44-E0EC-9E4B-BCA2-67A9C150130C}" type="presParOf" srcId="{790E46CC-D521-496F-960B-732A667A8CB9}" destId="{071BB1E7-58D0-4CBD-8267-CDBA57A6DCE9}" srcOrd="1" destOrd="0" presId="urn:microsoft.com/office/officeart/2018/5/layout/IconCircleLabelList"/>
    <dgm:cxn modelId="{A057286A-0C61-F34F-963A-1638EC00985B}" type="presParOf" srcId="{790E46CC-D521-496F-960B-732A667A8CB9}" destId="{BE8FB515-C079-4323-9F0D-54E0369CE82E}" srcOrd="2" destOrd="0" presId="urn:microsoft.com/office/officeart/2018/5/layout/IconCircleLabelList"/>
    <dgm:cxn modelId="{F4083C7D-8D38-F34E-8EB8-A6C8D8B62F8C}" type="presParOf" srcId="{790E46CC-D521-496F-960B-732A667A8CB9}" destId="{570F0A55-75E3-4D52-887C-5F55EE5A8909}" srcOrd="3" destOrd="0" presId="urn:microsoft.com/office/officeart/2018/5/layout/IconCircleLabelList"/>
    <dgm:cxn modelId="{B20670FD-2C89-F940-B4B2-17D8EB9F6C5E}" type="presParOf" srcId="{57B6618B-0597-45B8-9198-AD3BF366CF57}" destId="{E3CB9033-E65D-4D99-A8B4-985F9051CC62}" srcOrd="5" destOrd="0" presId="urn:microsoft.com/office/officeart/2018/5/layout/IconCircleLabelList"/>
    <dgm:cxn modelId="{3A183EDB-38DF-6145-B586-B72083762DDD}" type="presParOf" srcId="{57B6618B-0597-45B8-9198-AD3BF366CF57}" destId="{3DBB8895-0157-4EF8-8CB7-460E9A650BDE}" srcOrd="6" destOrd="0" presId="urn:microsoft.com/office/officeart/2018/5/layout/IconCircleLabelList"/>
    <dgm:cxn modelId="{207E0334-51DC-7042-ADA5-CBEA841A1C5D}" type="presParOf" srcId="{3DBB8895-0157-4EF8-8CB7-460E9A650BDE}" destId="{36A49633-4075-44EF-86E9-AF4C94C772A8}" srcOrd="0" destOrd="0" presId="urn:microsoft.com/office/officeart/2018/5/layout/IconCircleLabelList"/>
    <dgm:cxn modelId="{DF5C9F23-6788-9C46-ABCC-7526896F114B}" type="presParOf" srcId="{3DBB8895-0157-4EF8-8CB7-460E9A650BDE}" destId="{3C410A2B-43D9-4508-A02F-3EB57AD75003}" srcOrd="1" destOrd="0" presId="urn:microsoft.com/office/officeart/2018/5/layout/IconCircleLabelList"/>
    <dgm:cxn modelId="{8F6819E6-8713-B542-ABD6-FBC96C4169C4}" type="presParOf" srcId="{3DBB8895-0157-4EF8-8CB7-460E9A650BDE}" destId="{F11C884C-1BF4-4D17-9E9A-5C3571DDEC00}" srcOrd="2" destOrd="0" presId="urn:microsoft.com/office/officeart/2018/5/layout/IconCircleLabelList"/>
    <dgm:cxn modelId="{F6D6FBCB-9811-3740-93C2-122DD4B035E7}" type="presParOf" srcId="{3DBB8895-0157-4EF8-8CB7-460E9A650BDE}" destId="{614B1D4C-60C8-4B53-AD9A-210708947538}" srcOrd="3" destOrd="0" presId="urn:microsoft.com/office/officeart/2018/5/layout/IconCircleLabelList"/>
    <dgm:cxn modelId="{B459AC01-120D-B144-95CE-FA0620A479EE}" type="presParOf" srcId="{57B6618B-0597-45B8-9198-AD3BF366CF57}" destId="{E7CBF3B2-360D-429D-88E1-F18B41DA2EDE}" srcOrd="7" destOrd="0" presId="urn:microsoft.com/office/officeart/2018/5/layout/IconCircleLabelList"/>
    <dgm:cxn modelId="{0F4F4C1A-F806-9B45-B185-92E9B71666CE}" type="presParOf" srcId="{57B6618B-0597-45B8-9198-AD3BF366CF57}" destId="{7C5F4F4C-DD2A-428D-90BA-EC478CF9A8FD}" srcOrd="8" destOrd="0" presId="urn:microsoft.com/office/officeart/2018/5/layout/IconCircleLabelList"/>
    <dgm:cxn modelId="{28A240B7-A6D8-8D41-AF01-6B726059E4D7}" type="presParOf" srcId="{7C5F4F4C-DD2A-428D-90BA-EC478CF9A8FD}" destId="{F9D7CC93-9A2A-4CF0-A532-DCCD441CA5D9}" srcOrd="0" destOrd="0" presId="urn:microsoft.com/office/officeart/2018/5/layout/IconCircleLabelList"/>
    <dgm:cxn modelId="{A0C5C13E-5A34-A64E-99E7-EB5711D1A47F}" type="presParOf" srcId="{7C5F4F4C-DD2A-428D-90BA-EC478CF9A8FD}" destId="{52C68191-9507-4F93-B44C-FF1C6A60F86D}" srcOrd="1" destOrd="0" presId="urn:microsoft.com/office/officeart/2018/5/layout/IconCircleLabelList"/>
    <dgm:cxn modelId="{CDC3E702-0D52-2E42-B01C-AAD147E776EC}" type="presParOf" srcId="{7C5F4F4C-DD2A-428D-90BA-EC478CF9A8FD}" destId="{F6AA8E54-6477-437E-97C7-CE08A275A981}" srcOrd="2" destOrd="0" presId="urn:microsoft.com/office/officeart/2018/5/layout/IconCircleLabelList"/>
    <dgm:cxn modelId="{E4D0BB1E-4A1A-9640-A80D-D29042CFA928}" type="presParOf" srcId="{7C5F4F4C-DD2A-428D-90BA-EC478CF9A8FD}" destId="{D5062E91-3BB5-460D-B96D-9CD2E526345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9F76B-CD45-4110-A33F-5ED3D906B1C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32B730F-23A9-427B-A104-95B5ACE63CFE}">
      <dgm:prSet/>
      <dgm:spPr/>
      <dgm:t>
        <a:bodyPr/>
        <a:lstStyle/>
        <a:p>
          <a:pPr>
            <a:lnSpc>
              <a:spcPct val="100000"/>
            </a:lnSpc>
          </a:pPr>
          <a:r>
            <a:rPr lang="en-US" dirty="0"/>
            <a:t>Assignment Assessment (Exam)</a:t>
          </a:r>
        </a:p>
      </dgm:t>
    </dgm:pt>
    <dgm:pt modelId="{C85A4D9A-9C9D-4CF0-8927-13236F910899}" type="parTrans" cxnId="{0EA5AC2B-B044-4089-B4A7-EBC51070EA4B}">
      <dgm:prSet/>
      <dgm:spPr/>
      <dgm:t>
        <a:bodyPr/>
        <a:lstStyle/>
        <a:p>
          <a:endParaRPr lang="en-US"/>
        </a:p>
      </dgm:t>
    </dgm:pt>
    <dgm:pt modelId="{4EA1F6DA-55B8-434D-974A-A0C6546AC68D}" type="sibTrans" cxnId="{0EA5AC2B-B044-4089-B4A7-EBC51070EA4B}">
      <dgm:prSet/>
      <dgm:spPr/>
      <dgm:t>
        <a:bodyPr/>
        <a:lstStyle/>
        <a:p>
          <a:pPr>
            <a:lnSpc>
              <a:spcPct val="100000"/>
            </a:lnSpc>
          </a:pPr>
          <a:endParaRPr lang="en-US"/>
        </a:p>
      </dgm:t>
    </dgm:pt>
    <dgm:pt modelId="{C9D072EB-78C2-4311-8A07-A02506EFB65D}">
      <dgm:prSet/>
      <dgm:spPr/>
      <dgm:t>
        <a:bodyPr/>
        <a:lstStyle/>
        <a:p>
          <a:pPr>
            <a:lnSpc>
              <a:spcPct val="100000"/>
            </a:lnSpc>
          </a:pPr>
          <a:r>
            <a:rPr lang="en-US" dirty="0"/>
            <a:t>Student inquiry</a:t>
          </a:r>
        </a:p>
      </dgm:t>
    </dgm:pt>
    <dgm:pt modelId="{AF3F0C51-BF81-4913-95B0-D6C86CA9E848}" type="parTrans" cxnId="{73A5661A-52A5-48F4-B361-3C336209BE17}">
      <dgm:prSet/>
      <dgm:spPr/>
      <dgm:t>
        <a:bodyPr/>
        <a:lstStyle/>
        <a:p>
          <a:endParaRPr lang="en-US"/>
        </a:p>
      </dgm:t>
    </dgm:pt>
    <dgm:pt modelId="{E4B40B0A-6AE5-4FDA-9672-A6D7CDF78FDF}" type="sibTrans" cxnId="{73A5661A-52A5-48F4-B361-3C336209BE17}">
      <dgm:prSet/>
      <dgm:spPr/>
      <dgm:t>
        <a:bodyPr/>
        <a:lstStyle/>
        <a:p>
          <a:endParaRPr lang="en-US"/>
        </a:p>
      </dgm:t>
    </dgm:pt>
    <dgm:pt modelId="{E95F5249-2E2D-448D-B911-247D5DF5D41E}" type="pres">
      <dgm:prSet presAssocID="{9859F76B-CD45-4110-A33F-5ED3D906B1C2}" presName="root" presStyleCnt="0">
        <dgm:presLayoutVars>
          <dgm:dir/>
          <dgm:resizeHandles val="exact"/>
        </dgm:presLayoutVars>
      </dgm:prSet>
      <dgm:spPr/>
    </dgm:pt>
    <dgm:pt modelId="{6A66B15E-48A0-4FEC-8482-2F080AB5B76B}" type="pres">
      <dgm:prSet presAssocID="{9859F76B-CD45-4110-A33F-5ED3D906B1C2}" presName="container" presStyleCnt="0">
        <dgm:presLayoutVars>
          <dgm:dir/>
          <dgm:resizeHandles val="exact"/>
        </dgm:presLayoutVars>
      </dgm:prSet>
      <dgm:spPr/>
    </dgm:pt>
    <dgm:pt modelId="{23C980BA-6A28-4AA2-B1CA-0C3489372427}" type="pres">
      <dgm:prSet presAssocID="{C32B730F-23A9-427B-A104-95B5ACE63CFE}" presName="compNode" presStyleCnt="0"/>
      <dgm:spPr/>
    </dgm:pt>
    <dgm:pt modelId="{7B036A32-C0CF-4CD3-A94E-01073C963B8F}" type="pres">
      <dgm:prSet presAssocID="{C32B730F-23A9-427B-A104-95B5ACE63CFE}" presName="iconBgRect" presStyleLbl="bgShp" presStyleIdx="0" presStyleCnt="2"/>
      <dgm:spPr/>
    </dgm:pt>
    <dgm:pt modelId="{4CBF2FA3-C5D5-4AFB-A74E-DFD43455DB8A}" type="pres">
      <dgm:prSet presAssocID="{C32B730F-23A9-427B-A104-95B5ACE63C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3EC1A824-4CDF-4E8E-8241-4111992DDDD1}" type="pres">
      <dgm:prSet presAssocID="{C32B730F-23A9-427B-A104-95B5ACE63CFE}" presName="spaceRect" presStyleCnt="0"/>
      <dgm:spPr/>
    </dgm:pt>
    <dgm:pt modelId="{A203912E-3FE9-4092-BF2F-F31F73BD58F1}" type="pres">
      <dgm:prSet presAssocID="{C32B730F-23A9-427B-A104-95B5ACE63CFE}" presName="textRect" presStyleLbl="revTx" presStyleIdx="0" presStyleCnt="2">
        <dgm:presLayoutVars>
          <dgm:chMax val="1"/>
          <dgm:chPref val="1"/>
        </dgm:presLayoutVars>
      </dgm:prSet>
      <dgm:spPr/>
    </dgm:pt>
    <dgm:pt modelId="{FBF49170-9097-4DB2-874D-8674D8FA0BA1}" type="pres">
      <dgm:prSet presAssocID="{4EA1F6DA-55B8-434D-974A-A0C6546AC68D}" presName="sibTrans" presStyleLbl="sibTrans2D1" presStyleIdx="0" presStyleCnt="0"/>
      <dgm:spPr/>
    </dgm:pt>
    <dgm:pt modelId="{20590A8D-B552-428F-A0B4-C97CAD8215BC}" type="pres">
      <dgm:prSet presAssocID="{C9D072EB-78C2-4311-8A07-A02506EFB65D}" presName="compNode" presStyleCnt="0"/>
      <dgm:spPr/>
    </dgm:pt>
    <dgm:pt modelId="{CBBB0B91-94E8-43AD-A007-A75181E02981}" type="pres">
      <dgm:prSet presAssocID="{C9D072EB-78C2-4311-8A07-A02506EFB65D}" presName="iconBgRect" presStyleLbl="bgShp" presStyleIdx="1" presStyleCnt="2"/>
      <dgm:spPr/>
    </dgm:pt>
    <dgm:pt modelId="{71C32E47-CC1C-4F6E-88A8-B9E5E6D96E8D}" type="pres">
      <dgm:prSet presAssocID="{C9D072EB-78C2-4311-8A07-A02506EFB6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F75FBB3F-E8C6-49A4-9C3D-B0938407640F}" type="pres">
      <dgm:prSet presAssocID="{C9D072EB-78C2-4311-8A07-A02506EFB65D}" presName="spaceRect" presStyleCnt="0"/>
      <dgm:spPr/>
    </dgm:pt>
    <dgm:pt modelId="{804A0FBE-8310-4E52-9CC3-BB82BB6F558D}" type="pres">
      <dgm:prSet presAssocID="{C9D072EB-78C2-4311-8A07-A02506EFB65D}" presName="textRect" presStyleLbl="revTx" presStyleIdx="1" presStyleCnt="2">
        <dgm:presLayoutVars>
          <dgm:chMax val="1"/>
          <dgm:chPref val="1"/>
        </dgm:presLayoutVars>
      </dgm:prSet>
      <dgm:spPr/>
    </dgm:pt>
  </dgm:ptLst>
  <dgm:cxnLst>
    <dgm:cxn modelId="{73A5661A-52A5-48F4-B361-3C336209BE17}" srcId="{9859F76B-CD45-4110-A33F-5ED3D906B1C2}" destId="{C9D072EB-78C2-4311-8A07-A02506EFB65D}" srcOrd="1" destOrd="0" parTransId="{AF3F0C51-BF81-4913-95B0-D6C86CA9E848}" sibTransId="{E4B40B0A-6AE5-4FDA-9672-A6D7CDF78FDF}"/>
    <dgm:cxn modelId="{0EA5AC2B-B044-4089-B4A7-EBC51070EA4B}" srcId="{9859F76B-CD45-4110-A33F-5ED3D906B1C2}" destId="{C32B730F-23A9-427B-A104-95B5ACE63CFE}" srcOrd="0" destOrd="0" parTransId="{C85A4D9A-9C9D-4CF0-8927-13236F910899}" sibTransId="{4EA1F6DA-55B8-434D-974A-A0C6546AC68D}"/>
    <dgm:cxn modelId="{2232CD51-D067-4476-88B4-0415D0859DEE}" type="presOf" srcId="{C9D072EB-78C2-4311-8A07-A02506EFB65D}" destId="{804A0FBE-8310-4E52-9CC3-BB82BB6F558D}" srcOrd="0" destOrd="0" presId="urn:microsoft.com/office/officeart/2018/2/layout/IconCircleList"/>
    <dgm:cxn modelId="{690FFEA1-A6CB-4913-BFFC-930E01AECD84}" type="presOf" srcId="{C32B730F-23A9-427B-A104-95B5ACE63CFE}" destId="{A203912E-3FE9-4092-BF2F-F31F73BD58F1}" srcOrd="0" destOrd="0" presId="urn:microsoft.com/office/officeart/2018/2/layout/IconCircleList"/>
    <dgm:cxn modelId="{2644FEA3-4294-40AD-9B5C-C0EB359F2221}" type="presOf" srcId="{4EA1F6DA-55B8-434D-974A-A0C6546AC68D}" destId="{FBF49170-9097-4DB2-874D-8674D8FA0BA1}" srcOrd="0" destOrd="0" presId="urn:microsoft.com/office/officeart/2018/2/layout/IconCircleList"/>
    <dgm:cxn modelId="{FBB2EFBD-97D9-4CE5-9AE0-75ABB2C0AD54}" type="presOf" srcId="{9859F76B-CD45-4110-A33F-5ED3D906B1C2}" destId="{E95F5249-2E2D-448D-B911-247D5DF5D41E}" srcOrd="0" destOrd="0" presId="urn:microsoft.com/office/officeart/2018/2/layout/IconCircleList"/>
    <dgm:cxn modelId="{5FF0DDE9-6E98-46E1-AED6-9E2254B6B836}" type="presParOf" srcId="{E95F5249-2E2D-448D-B911-247D5DF5D41E}" destId="{6A66B15E-48A0-4FEC-8482-2F080AB5B76B}" srcOrd="0" destOrd="0" presId="urn:microsoft.com/office/officeart/2018/2/layout/IconCircleList"/>
    <dgm:cxn modelId="{763DC7D5-672B-458F-8341-55F11BCDB822}" type="presParOf" srcId="{6A66B15E-48A0-4FEC-8482-2F080AB5B76B}" destId="{23C980BA-6A28-4AA2-B1CA-0C3489372427}" srcOrd="0" destOrd="0" presId="urn:microsoft.com/office/officeart/2018/2/layout/IconCircleList"/>
    <dgm:cxn modelId="{C478F4C0-0B45-47B1-80C9-8FA36749721D}" type="presParOf" srcId="{23C980BA-6A28-4AA2-B1CA-0C3489372427}" destId="{7B036A32-C0CF-4CD3-A94E-01073C963B8F}" srcOrd="0" destOrd="0" presId="urn:microsoft.com/office/officeart/2018/2/layout/IconCircleList"/>
    <dgm:cxn modelId="{EFD4ADA2-F8E2-491F-90E0-028B293B7F60}" type="presParOf" srcId="{23C980BA-6A28-4AA2-B1CA-0C3489372427}" destId="{4CBF2FA3-C5D5-4AFB-A74E-DFD43455DB8A}" srcOrd="1" destOrd="0" presId="urn:microsoft.com/office/officeart/2018/2/layout/IconCircleList"/>
    <dgm:cxn modelId="{2D95D6C1-0D7C-4B56-8AFA-F9DF0F0A918F}" type="presParOf" srcId="{23C980BA-6A28-4AA2-B1CA-0C3489372427}" destId="{3EC1A824-4CDF-4E8E-8241-4111992DDDD1}" srcOrd="2" destOrd="0" presId="urn:microsoft.com/office/officeart/2018/2/layout/IconCircleList"/>
    <dgm:cxn modelId="{E6D8BF75-5558-4E6C-AB8B-4E9F0AA27753}" type="presParOf" srcId="{23C980BA-6A28-4AA2-B1CA-0C3489372427}" destId="{A203912E-3FE9-4092-BF2F-F31F73BD58F1}" srcOrd="3" destOrd="0" presId="urn:microsoft.com/office/officeart/2018/2/layout/IconCircleList"/>
    <dgm:cxn modelId="{7B56B635-7BD9-48D1-8D45-E7271F5FECFC}" type="presParOf" srcId="{6A66B15E-48A0-4FEC-8482-2F080AB5B76B}" destId="{FBF49170-9097-4DB2-874D-8674D8FA0BA1}" srcOrd="1" destOrd="0" presId="urn:microsoft.com/office/officeart/2018/2/layout/IconCircleList"/>
    <dgm:cxn modelId="{723A7292-CD93-4CDC-9E40-55F1B325AA9B}" type="presParOf" srcId="{6A66B15E-48A0-4FEC-8482-2F080AB5B76B}" destId="{20590A8D-B552-428F-A0B4-C97CAD8215BC}" srcOrd="2" destOrd="0" presId="urn:microsoft.com/office/officeart/2018/2/layout/IconCircleList"/>
    <dgm:cxn modelId="{FFF9307F-FCA8-4E64-825B-293DDDB1A8DF}" type="presParOf" srcId="{20590A8D-B552-428F-A0B4-C97CAD8215BC}" destId="{CBBB0B91-94E8-43AD-A007-A75181E02981}" srcOrd="0" destOrd="0" presId="urn:microsoft.com/office/officeart/2018/2/layout/IconCircleList"/>
    <dgm:cxn modelId="{1745AD44-AD62-4C3A-81AD-40C553214F7F}" type="presParOf" srcId="{20590A8D-B552-428F-A0B4-C97CAD8215BC}" destId="{71C32E47-CC1C-4F6E-88A8-B9E5E6D96E8D}" srcOrd="1" destOrd="0" presId="urn:microsoft.com/office/officeart/2018/2/layout/IconCircleList"/>
    <dgm:cxn modelId="{F3072603-87E7-4918-81C4-40C1F9CA0009}" type="presParOf" srcId="{20590A8D-B552-428F-A0B4-C97CAD8215BC}" destId="{F75FBB3F-E8C6-49A4-9C3D-B0938407640F}" srcOrd="2" destOrd="0" presId="urn:microsoft.com/office/officeart/2018/2/layout/IconCircleList"/>
    <dgm:cxn modelId="{D76B4C5A-D5AC-4DFD-9A78-CB591545F7B7}" type="presParOf" srcId="{20590A8D-B552-428F-A0B4-C97CAD8215BC}" destId="{804A0FBE-8310-4E52-9CC3-BB82BB6F558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55227-8F5A-47AD-A000-03370CCF4B2F}">
      <dsp:nvSpPr>
        <dsp:cNvPr id="0" name=""/>
        <dsp:cNvSpPr/>
      </dsp:nvSpPr>
      <dsp:spPr>
        <a:xfrm>
          <a:off x="771568" y="80991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1F761-C2EC-436A-9EFC-25EE2465A673}">
      <dsp:nvSpPr>
        <dsp:cNvPr id="0" name=""/>
        <dsp:cNvSpPr/>
      </dsp:nvSpPr>
      <dsp:spPr>
        <a:xfrm>
          <a:off x="1005568" y="104391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88384-35F7-41AE-9B74-C3F096A70F74}">
      <dsp:nvSpPr>
        <dsp:cNvPr id="0" name=""/>
        <dsp:cNvSpPr/>
      </dsp:nvSpPr>
      <dsp:spPr>
        <a:xfrm>
          <a:off x="420568" y="224991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Clarity in assignment</a:t>
          </a:r>
        </a:p>
      </dsp:txBody>
      <dsp:txXfrm>
        <a:off x="420568" y="2249918"/>
        <a:ext cx="1800000" cy="720000"/>
      </dsp:txXfrm>
    </dsp:sp>
    <dsp:sp modelId="{602A78E9-851E-4595-873F-09902761AD1E}">
      <dsp:nvSpPr>
        <dsp:cNvPr id="0" name=""/>
        <dsp:cNvSpPr/>
      </dsp:nvSpPr>
      <dsp:spPr>
        <a:xfrm>
          <a:off x="2886568" y="80991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F6FB3-1872-445B-8D85-3989BFF3F9B3}">
      <dsp:nvSpPr>
        <dsp:cNvPr id="0" name=""/>
        <dsp:cNvSpPr/>
      </dsp:nvSpPr>
      <dsp:spPr>
        <a:xfrm>
          <a:off x="3120568" y="104391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619F5-9B54-460F-97B3-C9CF5C2E69D6}">
      <dsp:nvSpPr>
        <dsp:cNvPr id="0" name=""/>
        <dsp:cNvSpPr/>
      </dsp:nvSpPr>
      <dsp:spPr>
        <a:xfrm>
          <a:off x="2535568" y="224991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Student assessment </a:t>
          </a:r>
        </a:p>
      </dsp:txBody>
      <dsp:txXfrm>
        <a:off x="2535568" y="2249918"/>
        <a:ext cx="1800000" cy="720000"/>
      </dsp:txXfrm>
    </dsp:sp>
    <dsp:sp modelId="{9DF5B56B-D4BA-4D70-AEB6-32BDCEE7100E}">
      <dsp:nvSpPr>
        <dsp:cNvPr id="0" name=""/>
        <dsp:cNvSpPr/>
      </dsp:nvSpPr>
      <dsp:spPr>
        <a:xfrm>
          <a:off x="5001568" y="80991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BB1E7-58D0-4CBD-8267-CDBA57A6DCE9}">
      <dsp:nvSpPr>
        <dsp:cNvPr id="0" name=""/>
        <dsp:cNvSpPr/>
      </dsp:nvSpPr>
      <dsp:spPr>
        <a:xfrm>
          <a:off x="5235568" y="104391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F0A55-75E3-4D52-887C-5F55EE5A8909}">
      <dsp:nvSpPr>
        <dsp:cNvPr id="0" name=""/>
        <dsp:cNvSpPr/>
      </dsp:nvSpPr>
      <dsp:spPr>
        <a:xfrm>
          <a:off x="4650568" y="224991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Student Feedback</a:t>
          </a:r>
        </a:p>
      </dsp:txBody>
      <dsp:txXfrm>
        <a:off x="4650568" y="2249918"/>
        <a:ext cx="1800000" cy="720000"/>
      </dsp:txXfrm>
    </dsp:sp>
    <dsp:sp modelId="{36A49633-4075-44EF-86E9-AF4C94C772A8}">
      <dsp:nvSpPr>
        <dsp:cNvPr id="0" name=""/>
        <dsp:cNvSpPr/>
      </dsp:nvSpPr>
      <dsp:spPr>
        <a:xfrm>
          <a:off x="7116568" y="80991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10A2B-43D9-4508-A02F-3EB57AD75003}">
      <dsp:nvSpPr>
        <dsp:cNvPr id="0" name=""/>
        <dsp:cNvSpPr/>
      </dsp:nvSpPr>
      <dsp:spPr>
        <a:xfrm>
          <a:off x="7350568" y="104391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B1D4C-60C8-4B53-AD9A-210708947538}">
      <dsp:nvSpPr>
        <dsp:cNvPr id="0" name=""/>
        <dsp:cNvSpPr/>
      </dsp:nvSpPr>
      <dsp:spPr>
        <a:xfrm>
          <a:off x="6765568" y="224991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Assignment Test</a:t>
          </a:r>
        </a:p>
      </dsp:txBody>
      <dsp:txXfrm>
        <a:off x="6765568" y="2249918"/>
        <a:ext cx="1800000" cy="720000"/>
      </dsp:txXfrm>
    </dsp:sp>
    <dsp:sp modelId="{F9D7CC93-9A2A-4CF0-A532-DCCD441CA5D9}">
      <dsp:nvSpPr>
        <dsp:cNvPr id="0" name=""/>
        <dsp:cNvSpPr/>
      </dsp:nvSpPr>
      <dsp:spPr>
        <a:xfrm>
          <a:off x="9231568" y="80991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68191-9507-4F93-B44C-FF1C6A60F86D}">
      <dsp:nvSpPr>
        <dsp:cNvPr id="0" name=""/>
        <dsp:cNvSpPr/>
      </dsp:nvSpPr>
      <dsp:spPr>
        <a:xfrm>
          <a:off x="9465568" y="104391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62E91-3BB5-460D-B96D-9CD2E5263459}">
      <dsp:nvSpPr>
        <dsp:cNvPr id="0" name=""/>
        <dsp:cNvSpPr/>
      </dsp:nvSpPr>
      <dsp:spPr>
        <a:xfrm>
          <a:off x="8880568" y="224991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Components</a:t>
          </a:r>
        </a:p>
      </dsp:txBody>
      <dsp:txXfrm>
        <a:off x="8880568" y="2249918"/>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36A32-C0CF-4CD3-A94E-01073C963B8F}">
      <dsp:nvSpPr>
        <dsp:cNvPr id="0" name=""/>
        <dsp:cNvSpPr/>
      </dsp:nvSpPr>
      <dsp:spPr>
        <a:xfrm>
          <a:off x="16125" y="1157226"/>
          <a:ext cx="1465384" cy="14653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F2FA3-C5D5-4AFB-A74E-DFD43455DB8A}">
      <dsp:nvSpPr>
        <dsp:cNvPr id="0" name=""/>
        <dsp:cNvSpPr/>
      </dsp:nvSpPr>
      <dsp:spPr>
        <a:xfrm>
          <a:off x="323856" y="1464957"/>
          <a:ext cx="849922" cy="8499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3912E-3FE9-4092-BF2F-F31F73BD58F1}">
      <dsp:nvSpPr>
        <dsp:cNvPr id="0" name=""/>
        <dsp:cNvSpPr/>
      </dsp:nvSpPr>
      <dsp:spPr>
        <a:xfrm>
          <a:off x="1795520" y="1157226"/>
          <a:ext cx="3454120" cy="1465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Assignment Assessment (Exam)</a:t>
          </a:r>
        </a:p>
      </dsp:txBody>
      <dsp:txXfrm>
        <a:off x="1795520" y="1157226"/>
        <a:ext cx="3454120" cy="1465384"/>
      </dsp:txXfrm>
    </dsp:sp>
    <dsp:sp modelId="{CBBB0B91-94E8-43AD-A007-A75181E02981}">
      <dsp:nvSpPr>
        <dsp:cNvPr id="0" name=""/>
        <dsp:cNvSpPr/>
      </dsp:nvSpPr>
      <dsp:spPr>
        <a:xfrm>
          <a:off x="5851495" y="1157226"/>
          <a:ext cx="1465384" cy="14653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32E47-CC1C-4F6E-88A8-B9E5E6D96E8D}">
      <dsp:nvSpPr>
        <dsp:cNvPr id="0" name=""/>
        <dsp:cNvSpPr/>
      </dsp:nvSpPr>
      <dsp:spPr>
        <a:xfrm>
          <a:off x="6159225" y="1464957"/>
          <a:ext cx="849922" cy="8499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A0FBE-8310-4E52-9CC3-BB82BB6F558D}">
      <dsp:nvSpPr>
        <dsp:cNvPr id="0" name=""/>
        <dsp:cNvSpPr/>
      </dsp:nvSpPr>
      <dsp:spPr>
        <a:xfrm>
          <a:off x="7630890" y="1157226"/>
          <a:ext cx="3454120" cy="1465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Student inquiry</a:t>
          </a:r>
        </a:p>
      </dsp:txBody>
      <dsp:txXfrm>
        <a:off x="7630890" y="1157226"/>
        <a:ext cx="3454120" cy="14653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5413E-6CCE-F84D-8672-8E22A46F141F}"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C49D2-5426-9343-BD09-770EB71DF8D7}" type="slidenum">
              <a:rPr lang="en-US" smtClean="0"/>
              <a:t>‹#›</a:t>
            </a:fld>
            <a:endParaRPr lang="en-US"/>
          </a:p>
        </p:txBody>
      </p:sp>
    </p:spTree>
    <p:extLst>
      <p:ext uri="{BB962C8B-B14F-4D97-AF65-F5344CB8AC3E}">
        <p14:creationId xmlns:p14="http://schemas.microsoft.com/office/powerpoint/2010/main" val="19736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some before and after steps I'm taking for a course assignment re-design. The course is Communication Fundamentals, Comm 1010. The goal is to educate students to have effective oral communication skills. </a:t>
            </a:r>
            <a:endParaRPr lang="en-US"/>
          </a:p>
          <a:p>
            <a:r>
              <a:rPr lang="en-US" dirty="0">
                <a:ea typeface="Calibri"/>
                <a:cs typeface="Calibri"/>
              </a:rPr>
              <a:t>Step One in my process is: update the visual.</a:t>
            </a:r>
          </a:p>
          <a:p>
            <a:r>
              <a:rPr lang="en-US" dirty="0">
                <a:ea typeface="Calibri"/>
                <a:cs typeface="Calibri"/>
              </a:rPr>
              <a:t>Among the results for me as a result of these Summer Intensive sessions is a revamping of the "too much at one time" aspect of my assignments.</a:t>
            </a:r>
            <a:endParaRPr lang="en-US" dirty="0"/>
          </a:p>
        </p:txBody>
      </p:sp>
      <p:sp>
        <p:nvSpPr>
          <p:cNvPr id="4" name="Slide Number Placeholder 3"/>
          <p:cNvSpPr>
            <a:spLocks noGrp="1"/>
          </p:cNvSpPr>
          <p:nvPr>
            <p:ph type="sldNum" sz="quarter" idx="5"/>
          </p:nvPr>
        </p:nvSpPr>
        <p:spPr/>
        <p:txBody>
          <a:bodyPr/>
          <a:lstStyle/>
          <a:p>
            <a:fld id="{AF0C77FF-99BD-4CB8-BD90-653DAA155DD8}" type="slidenum">
              <a:rPr lang="en-US"/>
              <a:t>6</a:t>
            </a:fld>
            <a:endParaRPr lang="en-US"/>
          </a:p>
        </p:txBody>
      </p:sp>
    </p:spTree>
    <p:extLst>
      <p:ext uri="{BB962C8B-B14F-4D97-AF65-F5344CB8AC3E}">
        <p14:creationId xmlns:p14="http://schemas.microsoft.com/office/powerpoint/2010/main" val="3728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a screenshot of one of my existing assignments. Too many words. Too little white space. Too little breathing room.</a:t>
            </a:r>
          </a:p>
          <a:p>
            <a:r>
              <a:rPr lang="en-US" dirty="0"/>
              <a:t>Up until now, I've included all elements needed for each assignment within the assignment itself. </a:t>
            </a:r>
            <a:endParaRPr lang="en-US" dirty="0">
              <a:ea typeface="Calibri"/>
              <a:cs typeface="Calibri"/>
            </a:endParaRPr>
          </a:p>
          <a:p>
            <a:r>
              <a:rPr lang="en-US" dirty="0">
                <a:ea typeface="Calibri"/>
                <a:cs typeface="Calibri"/>
              </a:rPr>
              <a:t>For example, for a textbook chapter analysis, I would include within an assignment: the expected length of the analysis, the need to have correct spelling and grammar, and citations needed when quoting from the textbook.</a:t>
            </a:r>
          </a:p>
          <a:p>
            <a:r>
              <a:rPr lang="en-US" dirty="0">
                <a:ea typeface="Calibri"/>
                <a:cs typeface="Calibri"/>
              </a:rPr>
              <a:t>Those elements were needed for every textbook chapter analysis.</a:t>
            </a:r>
          </a:p>
          <a:p>
            <a:r>
              <a:rPr lang="en-US" dirty="0">
                <a:ea typeface="Calibri"/>
                <a:cs typeface="Calibri"/>
              </a:rPr>
              <a:t>Then, below that was the section, "Questions to Answer," which was different for each assignment.</a:t>
            </a:r>
          </a:p>
        </p:txBody>
      </p:sp>
      <p:sp>
        <p:nvSpPr>
          <p:cNvPr id="4" name="Slide Number Placeholder 3"/>
          <p:cNvSpPr>
            <a:spLocks noGrp="1"/>
          </p:cNvSpPr>
          <p:nvPr>
            <p:ph type="sldNum" sz="quarter" idx="5"/>
          </p:nvPr>
        </p:nvSpPr>
        <p:spPr/>
        <p:txBody>
          <a:bodyPr/>
          <a:lstStyle/>
          <a:p>
            <a:fld id="{AF0C77FF-99BD-4CB8-BD90-653DAA155DD8}" type="slidenum">
              <a:t>7</a:t>
            </a:fld>
            <a:endParaRPr lang="en-US"/>
          </a:p>
        </p:txBody>
      </p:sp>
    </p:spTree>
    <p:extLst>
      <p:ext uri="{BB962C8B-B14F-4D97-AF65-F5344CB8AC3E}">
        <p14:creationId xmlns:p14="http://schemas.microsoft.com/office/powerpoint/2010/main" val="412511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my new plan for assignment presentation. Standard elements to be presented as links, with the specifics for any one assignment spelled out.</a:t>
            </a:r>
          </a:p>
          <a:p>
            <a:r>
              <a:rPr lang="en-US" dirty="0">
                <a:ea typeface="Calibri"/>
                <a:cs typeface="Calibri"/>
              </a:rPr>
              <a:t>As you see here, after ensuring that my instructions and rubric were accessible to those with sight-impairments, I uploaded them to the assignment as attachments, leaving only the questions showing.</a:t>
            </a:r>
            <a:endParaRPr lang="en-US" dirty="0"/>
          </a:p>
          <a:p>
            <a:r>
              <a:rPr lang="en-US" dirty="0"/>
              <a:t>Now, there is more white-space in the assignment, leading to a less visually stressful presentation. Although a student can refer to the guidelines within each assignment, those guidelines do not need to spelled out in every assignment, every week. </a:t>
            </a:r>
            <a:endParaRPr lang="en-US" dirty="0">
              <a:ea typeface="Calibri"/>
              <a:cs typeface="Calibri"/>
            </a:endParaRPr>
          </a:p>
          <a:p>
            <a:r>
              <a:rPr lang="en-US" dirty="0"/>
              <a:t>As needed, students can refresh their memory by clicking the links.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0C77FF-99BD-4CB8-BD90-653DAA155DD8}" type="slidenum">
              <a:t>8</a:t>
            </a:fld>
            <a:endParaRPr lang="en-US"/>
          </a:p>
        </p:txBody>
      </p:sp>
    </p:spTree>
    <p:extLst>
      <p:ext uri="{BB962C8B-B14F-4D97-AF65-F5344CB8AC3E}">
        <p14:creationId xmlns:p14="http://schemas.microsoft.com/office/powerpoint/2010/main" val="350912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Communication Fundamentals, I have students communicate via their own blog and PowerPoint. These sessions this summer have made me realize that while I teach both one-to-one communication and also presentations to a group, I should strengthen the instructions for one-on-one interactions. To that end, I'll give more guided instructions for the feedback students leave each other on blog posts. Up until now, I was more focused on making sure no student trash-talked another, with the result that comments are always polite, but also sometimes too vague to be truly constructive for each student.</a:t>
            </a:r>
          </a:p>
          <a:p>
            <a:r>
              <a:rPr lang="en-US" dirty="0">
                <a:ea typeface="Calibri"/>
                <a:cs typeface="Calibri"/>
              </a:rPr>
              <a:t>I realize I need to go a step further and guide them in making strong, collaborative, and constructive comments to each other, in a way that respects, and does not diminish the other person. Not only is that communication skill needed in class, but also in the work world, and for that matter in the world in general.</a:t>
            </a:r>
          </a:p>
        </p:txBody>
      </p:sp>
      <p:sp>
        <p:nvSpPr>
          <p:cNvPr id="4" name="Slide Number Placeholder 3"/>
          <p:cNvSpPr>
            <a:spLocks noGrp="1"/>
          </p:cNvSpPr>
          <p:nvPr>
            <p:ph type="sldNum" sz="quarter" idx="5"/>
          </p:nvPr>
        </p:nvSpPr>
        <p:spPr/>
        <p:txBody>
          <a:bodyPr/>
          <a:lstStyle/>
          <a:p>
            <a:fld id="{AF0C77FF-99BD-4CB8-BD90-653DAA155DD8}" type="slidenum">
              <a:rPr lang="en-US"/>
              <a:t>9</a:t>
            </a:fld>
            <a:endParaRPr lang="en-US"/>
          </a:p>
        </p:txBody>
      </p:sp>
    </p:spTree>
    <p:extLst>
      <p:ext uri="{BB962C8B-B14F-4D97-AF65-F5344CB8AC3E}">
        <p14:creationId xmlns:p14="http://schemas.microsoft.com/office/powerpoint/2010/main" val="138637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5514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4224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2197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1274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6/29/2023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8797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8897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272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37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9944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943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6/29/2023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4040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6/29/2023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547909114"/>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2" r:id="rId10"/>
    <p:sldLayoutId id="214748393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examples.yourdictionary.com/examples-of-open-ended-and-closed-ended-question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D6EB157-EF30-6E22-A746-4836182EE3AD}"/>
              </a:ext>
            </a:extLst>
          </p:cNvPr>
          <p:cNvSpPr>
            <a:spLocks noGrp="1"/>
          </p:cNvSpPr>
          <p:nvPr>
            <p:ph type="ctrTitle"/>
          </p:nvPr>
        </p:nvSpPr>
        <p:spPr>
          <a:xfrm>
            <a:off x="540000" y="536262"/>
            <a:ext cx="5071573" cy="3604617"/>
          </a:xfrm>
        </p:spPr>
        <p:txBody>
          <a:bodyPr>
            <a:noAutofit/>
          </a:bodyPr>
          <a:lstStyle/>
          <a:p>
            <a:r>
              <a:rPr lang="en-US" sz="5400" dirty="0"/>
              <a:t>Lessons Learned:</a:t>
            </a:r>
            <a:br>
              <a:rPr lang="en-US" sz="5400" dirty="0"/>
            </a:br>
            <a:r>
              <a:rPr lang="en-US" sz="5400" dirty="0"/>
              <a:t>A Sampling of Assignment Changes from 1b</a:t>
            </a:r>
          </a:p>
        </p:txBody>
      </p:sp>
      <p:sp>
        <p:nvSpPr>
          <p:cNvPr id="3" name="Subtitle 2">
            <a:extLst>
              <a:ext uri="{FF2B5EF4-FFF2-40B4-BE49-F238E27FC236}">
                <a16:creationId xmlns:a16="http://schemas.microsoft.com/office/drawing/2014/main" id="{D9AE1A71-5D95-B30E-BD19-D771A5534ADD}"/>
              </a:ext>
            </a:extLst>
          </p:cNvPr>
          <p:cNvSpPr>
            <a:spLocks noGrp="1"/>
          </p:cNvSpPr>
          <p:nvPr>
            <p:ph type="subTitle" idx="1"/>
          </p:nvPr>
        </p:nvSpPr>
        <p:spPr>
          <a:xfrm>
            <a:off x="535669" y="4412729"/>
            <a:ext cx="4988366" cy="2173421"/>
          </a:xfrm>
        </p:spPr>
        <p:txBody>
          <a:bodyPr>
            <a:noAutofit/>
          </a:bodyPr>
          <a:lstStyle/>
          <a:p>
            <a:r>
              <a:rPr lang="en-US" sz="2000" dirty="0"/>
              <a:t>Joyce </a:t>
            </a:r>
            <a:r>
              <a:rPr lang="en-US" sz="2000" dirty="0" err="1"/>
              <a:t>L’heureux</a:t>
            </a:r>
            <a:endParaRPr lang="en-US" sz="2000" dirty="0"/>
          </a:p>
          <a:p>
            <a:r>
              <a:rPr lang="en-US" sz="2000" dirty="0"/>
              <a:t>Christopher Anderson</a:t>
            </a:r>
          </a:p>
          <a:p>
            <a:r>
              <a:rPr lang="en-US" sz="2000" dirty="0"/>
              <a:t>Christine Lima</a:t>
            </a:r>
          </a:p>
          <a:p>
            <a:r>
              <a:rPr lang="en-US" sz="2000" dirty="0"/>
              <a:t>Lydia Rogers</a:t>
            </a:r>
          </a:p>
        </p:txBody>
      </p:sp>
      <p:pic>
        <p:nvPicPr>
          <p:cNvPr id="4" name="Picture 3" descr="Colorful wavy concept">
            <a:extLst>
              <a:ext uri="{FF2B5EF4-FFF2-40B4-BE49-F238E27FC236}">
                <a16:creationId xmlns:a16="http://schemas.microsoft.com/office/drawing/2014/main" id="{34609E4C-6B38-D89E-C87C-9417BA695348}"/>
              </a:ext>
            </a:extLst>
          </p:cNvPr>
          <p:cNvPicPr>
            <a:picLocks noChangeAspect="1"/>
          </p:cNvPicPr>
          <p:nvPr/>
        </p:nvPicPr>
        <p:blipFill rotWithShape="1">
          <a:blip r:embed="rId2"/>
          <a:srcRect l="18637" r="18636" b="-1"/>
          <a:stretch/>
        </p:blipFill>
        <p:spPr>
          <a:xfrm>
            <a:off x="5747424" y="10"/>
            <a:ext cx="6444576" cy="6857990"/>
          </a:xfrm>
          <a:prstGeom prst="rect">
            <a:avLst/>
          </a:prstGeom>
        </p:spPr>
      </p:pic>
    </p:spTree>
    <p:extLst>
      <p:ext uri="{BB962C8B-B14F-4D97-AF65-F5344CB8AC3E}">
        <p14:creationId xmlns:p14="http://schemas.microsoft.com/office/powerpoint/2010/main" val="246869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8416" y="3127585"/>
            <a:ext cx="8655170" cy="1023159"/>
          </a:xfrm>
        </p:spPr>
        <p:txBody>
          <a:bodyPr vert="horz" lIns="91440" tIns="45720" rIns="91440" bIns="45720" rtlCol="0" anchor="t">
            <a:normAutofit/>
          </a:bodyPr>
          <a:lstStyle/>
          <a:p>
            <a:pPr algn="ctr"/>
            <a:r>
              <a:rPr lang="en-US" sz="3200" dirty="0"/>
              <a:t>Joyce </a:t>
            </a:r>
            <a:r>
              <a:rPr lang="en-US" sz="3200" dirty="0" err="1"/>
              <a:t>L’heureux</a:t>
            </a:r>
            <a:endParaRPr lang="en-US" sz="3200" dirty="0"/>
          </a:p>
          <a:p>
            <a:pPr algn="ctr"/>
            <a:endParaRPr lang="en-US" sz="3200" dirty="0">
              <a:ea typeface="Calibri"/>
              <a:cs typeface="Calibri"/>
            </a:endParaRPr>
          </a:p>
          <a:p>
            <a:pPr algn="ctr"/>
            <a:endParaRPr lang="en-US" sz="3200" dirty="0">
              <a:ea typeface="Calibri"/>
              <a:cs typeface="Calibri"/>
            </a:endParaRPr>
          </a:p>
        </p:txBody>
      </p:sp>
      <p:sp>
        <p:nvSpPr>
          <p:cNvPr id="6" name="Title 1">
            <a:extLst>
              <a:ext uri="{FF2B5EF4-FFF2-40B4-BE49-F238E27FC236}">
                <a16:creationId xmlns:a16="http://schemas.microsoft.com/office/drawing/2014/main" id="{57C34D60-B307-73BD-279E-78478F8FE91C}"/>
              </a:ext>
            </a:extLst>
          </p:cNvPr>
          <p:cNvSpPr txBox="1">
            <a:spLocks/>
          </p:cNvSpPr>
          <p:nvPr/>
        </p:nvSpPr>
        <p:spPr>
          <a:xfrm>
            <a:off x="846227" y="286379"/>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a typeface="+mj-lt"/>
                <a:cs typeface="+mj-lt"/>
              </a:rPr>
              <a:t>Showcase of Before and After of Assignment Design</a:t>
            </a:r>
            <a:br>
              <a:rPr lang="en-US" dirty="0">
                <a:ea typeface="+mj-lt"/>
                <a:cs typeface="+mj-lt"/>
              </a:rPr>
            </a:br>
            <a:endParaRPr lang="en-US" dirty="0"/>
          </a:p>
        </p:txBody>
      </p:sp>
    </p:spTree>
    <p:extLst>
      <p:ext uri="{BB962C8B-B14F-4D97-AF65-F5344CB8AC3E}">
        <p14:creationId xmlns:p14="http://schemas.microsoft.com/office/powerpoint/2010/main" val="423779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BD7B-59B7-14EC-D799-410BE6F7BD20}"/>
              </a:ext>
            </a:extLst>
          </p:cNvPr>
          <p:cNvSpPr>
            <a:spLocks noGrp="1"/>
          </p:cNvSpPr>
          <p:nvPr>
            <p:ph type="title"/>
          </p:nvPr>
        </p:nvSpPr>
        <p:spPr/>
        <p:txBody>
          <a:bodyPr>
            <a:normAutofit fontScale="90000"/>
          </a:bodyPr>
          <a:lstStyle/>
          <a:p>
            <a:pPr algn="ctr"/>
            <a:r>
              <a:rPr lang="en-US" sz="5300" dirty="0"/>
              <a:t>Assignments, What changed?</a:t>
            </a:r>
            <a:br>
              <a:rPr lang="en-US" sz="5300" dirty="0"/>
            </a:br>
            <a:r>
              <a:rPr lang="en-US" sz="5300" dirty="0"/>
              <a:t>Revised Assignment</a:t>
            </a:r>
            <a:br>
              <a:rPr lang="en-US" dirty="0"/>
            </a:br>
            <a:endParaRPr lang="en-US" dirty="0"/>
          </a:p>
        </p:txBody>
      </p:sp>
      <p:sp>
        <p:nvSpPr>
          <p:cNvPr id="3" name="Content Placeholder 2">
            <a:extLst>
              <a:ext uri="{FF2B5EF4-FFF2-40B4-BE49-F238E27FC236}">
                <a16:creationId xmlns:a16="http://schemas.microsoft.com/office/drawing/2014/main" id="{35EBC69F-1E72-D23F-3BAC-F4FACDCF32F8}"/>
              </a:ext>
            </a:extLst>
          </p:cNvPr>
          <p:cNvSpPr>
            <a:spLocks noGrp="1"/>
          </p:cNvSpPr>
          <p:nvPr>
            <p:ph idx="1"/>
          </p:nvPr>
        </p:nvSpPr>
        <p:spPr>
          <a:xfrm>
            <a:off x="540000" y="2122311"/>
            <a:ext cx="11101136" cy="4186413"/>
          </a:xfrm>
        </p:spPr>
        <p:txBody>
          <a:bodyPr>
            <a:normAutofit fontScale="550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Audience Analysis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Date:  July 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2023</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Purpose: This assignment allows students to investigate audience interest and research through thoughtful inquiry by preparing open-ended questions.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review the Individual Presentation Assignment found in Week 1.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Skills:  Research, audience analysis, speech preparation, preparing questions for research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Knowledge:  Students acquire the importance of understanding their audience; how to create a research question or questions of inquiry to further independent research.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Path to success:  Please see the rubric.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Create five (5) open-ended questions.  What does an open-ended question look like?   Open-ended questions are questions that provide us with the opportunity to gain an individual’s perspective.  These questions are not yes and no answers or one word; they ask for thoughtful input.    Instead of asking, would you be interested in learning about …..., ask what kind of information you would find exciting to learn about….?  What areas of information apply to your life?  For an explanation, use the link here to read more about  Open </a:t>
            </a:r>
            <a:r>
              <a:rPr lang="en-US" sz="1800" dirty="0">
                <a:effectLst/>
                <a:latin typeface="Calibri" panose="020F0502020204030204" pitchFamily="34" charset="0"/>
                <a:ea typeface="Times New Roman" panose="02020603050405020304" pitchFamily="18" charset="0"/>
                <a:cs typeface="Calibri" panose="020F0502020204030204" pitchFamily="34" charset="0"/>
                <a:hlinkClick r:id="rId2" tooltip="Open ended versus closed questions">
                  <a:extLst>
                    <a:ext uri="{A12FA001-AC4F-418D-AE19-62706E023703}">
                      <ahyp:hlinkClr xmlns:ahyp="http://schemas.microsoft.com/office/drawing/2018/hyperlinkcolor" val="tx"/>
                    </a:ext>
                  </a:extLst>
                </a:hlinkClick>
              </a:rPr>
              <a:t>ended versus closed questions</a:t>
            </a:r>
            <a:r>
              <a:rPr lang="en-US" sz="1800" dirty="0">
                <a:effectLst/>
                <a:latin typeface="Calibri" panose="020F0502020204030204" pitchFamily="34" charset="0"/>
                <a:ea typeface="Times New Roman" panose="02020603050405020304" pitchFamily="18" charset="0"/>
                <a:cs typeface="Calibri" panose="020F0502020204030204" pitchFamily="34" charset="0"/>
              </a:rPr>
              <a:t> for an explanation.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Post five open-ended questions to the discussion page by Sunday, July 2</a:t>
            </a: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nd</a:t>
            </a:r>
            <a:r>
              <a:rPr lang="en-US" sz="1800" dirty="0">
                <a:effectLst/>
                <a:latin typeface="Calibri" panose="020F0502020204030204" pitchFamily="34" charset="0"/>
                <a:ea typeface="Times New Roman" panose="02020603050405020304" pitchFamily="18" charset="0"/>
                <a:cs typeface="Calibri" panose="020F0502020204030204" pitchFamily="34" charset="0"/>
              </a:rPr>
              <a:t>, 11:59.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Respond to at least four (4) of your classmates’ posts with your answer to their inquiry. Be sure to answer the questions with thoughtful inquiry to support their research. A supportive and thoughtful post means a substantive response. If there are four (4) answers, please toggle to the following discussion post to ensure all students have responses.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Once you have a minimum of four responses for each question from four classmates, you can complete the Audience and Speech Analysis and APA Research Assignment.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p>
        </p:txBody>
      </p:sp>
    </p:spTree>
    <p:extLst>
      <p:ext uri="{BB962C8B-B14F-4D97-AF65-F5344CB8AC3E}">
        <p14:creationId xmlns:p14="http://schemas.microsoft.com/office/powerpoint/2010/main" val="261646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45D1-7C1C-E468-D57A-7105A3C35A91}"/>
              </a:ext>
            </a:extLst>
          </p:cNvPr>
          <p:cNvSpPr>
            <a:spLocks noGrp="1"/>
          </p:cNvSpPr>
          <p:nvPr>
            <p:ph type="title"/>
          </p:nvPr>
        </p:nvSpPr>
        <p:spPr/>
        <p:txBody>
          <a:bodyPr>
            <a:normAutofit/>
          </a:bodyPr>
          <a:lstStyle/>
          <a:p>
            <a:pPr algn="ctr"/>
            <a:r>
              <a:rPr lang="en-US" sz="4800" dirty="0"/>
              <a:t>Design Transparency</a:t>
            </a:r>
          </a:p>
        </p:txBody>
      </p:sp>
      <p:graphicFrame>
        <p:nvGraphicFramePr>
          <p:cNvPr id="5" name="Content Placeholder 2">
            <a:extLst>
              <a:ext uri="{FF2B5EF4-FFF2-40B4-BE49-F238E27FC236}">
                <a16:creationId xmlns:a16="http://schemas.microsoft.com/office/drawing/2014/main" id="{DAB65EAF-546C-AF24-C9B9-984009C15D93}"/>
              </a:ext>
            </a:extLst>
          </p:cNvPr>
          <p:cNvGraphicFramePr>
            <a:graphicFrameLocks noGrp="1"/>
          </p:cNvGraphicFramePr>
          <p:nvPr>
            <p:ph idx="1"/>
            <p:extLst>
              <p:ext uri="{D42A27DB-BD31-4B8C-83A1-F6EECF244321}">
                <p14:modId xmlns:p14="http://schemas.microsoft.com/office/powerpoint/2010/main" val="2965032469"/>
              </p:ext>
            </p:extLst>
          </p:nvPr>
        </p:nvGraphicFramePr>
        <p:xfrm>
          <a:off x="540000" y="2528887"/>
          <a:ext cx="11101136"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49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0AE6-0393-9872-DE35-B745CAD75C1E}"/>
              </a:ext>
            </a:extLst>
          </p:cNvPr>
          <p:cNvSpPr>
            <a:spLocks noGrp="1"/>
          </p:cNvSpPr>
          <p:nvPr>
            <p:ph type="title"/>
          </p:nvPr>
        </p:nvSpPr>
        <p:spPr/>
        <p:txBody>
          <a:bodyPr>
            <a:normAutofit/>
          </a:bodyPr>
          <a:lstStyle/>
          <a:p>
            <a:pPr algn="ctr"/>
            <a:r>
              <a:rPr lang="en-US" sz="4800" dirty="0"/>
              <a:t>Assignment Revisions</a:t>
            </a:r>
          </a:p>
        </p:txBody>
      </p:sp>
      <p:graphicFrame>
        <p:nvGraphicFramePr>
          <p:cNvPr id="7" name="Content Placeholder 2">
            <a:extLst>
              <a:ext uri="{FF2B5EF4-FFF2-40B4-BE49-F238E27FC236}">
                <a16:creationId xmlns:a16="http://schemas.microsoft.com/office/drawing/2014/main" id="{0A19FD1F-E231-8B85-3F04-7C09993E6116}"/>
              </a:ext>
            </a:extLst>
          </p:cNvPr>
          <p:cNvGraphicFramePr>
            <a:graphicFrameLocks noGrp="1"/>
          </p:cNvGraphicFramePr>
          <p:nvPr>
            <p:ph idx="1"/>
          </p:nvPr>
        </p:nvGraphicFramePr>
        <p:xfrm>
          <a:off x="540000" y="2528887"/>
          <a:ext cx="11101136"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31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8416" y="3127585"/>
            <a:ext cx="8655170" cy="1023159"/>
          </a:xfrm>
        </p:spPr>
        <p:txBody>
          <a:bodyPr vert="horz" lIns="91440" tIns="45720" rIns="91440" bIns="45720" rtlCol="0" anchor="t">
            <a:normAutofit/>
          </a:bodyPr>
          <a:lstStyle/>
          <a:p>
            <a:pPr algn="ctr"/>
            <a:r>
              <a:rPr lang="en-US" sz="3200" dirty="0"/>
              <a:t>Christine </a:t>
            </a:r>
            <a:r>
              <a:rPr lang="en-US" sz="3200" dirty="0" err="1"/>
              <a:t>LimA</a:t>
            </a:r>
            <a:endParaRPr lang="en-US" sz="3200" dirty="0"/>
          </a:p>
          <a:p>
            <a:pPr algn="ctr"/>
            <a:endParaRPr lang="en-US" sz="3200" dirty="0">
              <a:ea typeface="Calibri"/>
              <a:cs typeface="Calibri"/>
            </a:endParaRPr>
          </a:p>
          <a:p>
            <a:pPr algn="ctr"/>
            <a:endParaRPr lang="en-US" sz="3200" dirty="0">
              <a:ea typeface="Calibri"/>
              <a:cs typeface="Calibri"/>
            </a:endParaRPr>
          </a:p>
        </p:txBody>
      </p:sp>
      <p:sp>
        <p:nvSpPr>
          <p:cNvPr id="6" name="Title 1">
            <a:extLst>
              <a:ext uri="{FF2B5EF4-FFF2-40B4-BE49-F238E27FC236}">
                <a16:creationId xmlns:a16="http://schemas.microsoft.com/office/drawing/2014/main" id="{57C34D60-B307-73BD-279E-78478F8FE91C}"/>
              </a:ext>
            </a:extLst>
          </p:cNvPr>
          <p:cNvSpPr txBox="1">
            <a:spLocks/>
          </p:cNvSpPr>
          <p:nvPr/>
        </p:nvSpPr>
        <p:spPr>
          <a:xfrm>
            <a:off x="846227" y="286379"/>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a typeface="+mj-lt"/>
                <a:cs typeface="+mj-lt"/>
              </a:rPr>
              <a:t>Showcase of Before and After of Assignment Design</a:t>
            </a:r>
            <a:br>
              <a:rPr lang="en-US" dirty="0">
                <a:ea typeface="+mj-lt"/>
                <a:cs typeface="+mj-lt"/>
              </a:rPr>
            </a:br>
            <a:endParaRPr lang="en-US" dirty="0"/>
          </a:p>
        </p:txBody>
      </p:sp>
    </p:spTree>
    <p:extLst>
      <p:ext uri="{BB962C8B-B14F-4D97-AF65-F5344CB8AC3E}">
        <p14:creationId xmlns:p14="http://schemas.microsoft.com/office/powerpoint/2010/main" val="70710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9540-802E-7E5F-F9DE-488707BF0FD1}"/>
              </a:ext>
            </a:extLst>
          </p:cNvPr>
          <p:cNvSpPr>
            <a:spLocks noGrp="1"/>
          </p:cNvSpPr>
          <p:nvPr>
            <p:ph type="title"/>
          </p:nvPr>
        </p:nvSpPr>
        <p:spPr>
          <a:xfrm>
            <a:off x="545432" y="111375"/>
            <a:ext cx="11101135" cy="1809500"/>
          </a:xfrm>
        </p:spPr>
        <p:txBody>
          <a:bodyPr>
            <a:normAutofit/>
          </a:bodyPr>
          <a:lstStyle/>
          <a:p>
            <a:pPr algn="ctr"/>
            <a:r>
              <a:rPr lang="en-US" sz="4800" dirty="0"/>
              <a:t>Biol 1002 Introductory </a:t>
            </a:r>
            <a:br>
              <a:rPr lang="en-US" sz="4800" dirty="0"/>
            </a:br>
            <a:r>
              <a:rPr lang="en-US" sz="4800" dirty="0"/>
              <a:t>Biology: Cellular</a:t>
            </a:r>
          </a:p>
        </p:txBody>
      </p:sp>
      <p:sp>
        <p:nvSpPr>
          <p:cNvPr id="3" name="Content Placeholder 2">
            <a:extLst>
              <a:ext uri="{FF2B5EF4-FFF2-40B4-BE49-F238E27FC236}">
                <a16:creationId xmlns:a16="http://schemas.microsoft.com/office/drawing/2014/main" id="{4E2AB27F-9F24-8BE6-D97C-2DC1FA8610DB}"/>
              </a:ext>
            </a:extLst>
          </p:cNvPr>
          <p:cNvSpPr>
            <a:spLocks noGrp="1"/>
          </p:cNvSpPr>
          <p:nvPr>
            <p:ph idx="1"/>
          </p:nvPr>
        </p:nvSpPr>
        <p:spPr>
          <a:xfrm>
            <a:off x="838200" y="1825625"/>
            <a:ext cx="10515600" cy="4667250"/>
          </a:xfrm>
        </p:spPr>
        <p:txBody>
          <a:bodyPr>
            <a:normAutofit/>
          </a:bodyPr>
          <a:lstStyle/>
          <a:p>
            <a:r>
              <a:rPr lang="en-US" dirty="0"/>
              <a:t>Adding Transparency in Learning  and Teaching (TILT) components to assignments </a:t>
            </a:r>
          </a:p>
          <a:p>
            <a:pPr lvl="1"/>
            <a:r>
              <a:rPr lang="en-US" dirty="0"/>
              <a:t>Much of the information and many of the directives added were historically verbally conveyed to students</a:t>
            </a:r>
          </a:p>
          <a:p>
            <a:pPr lvl="2"/>
            <a:r>
              <a:rPr lang="en-US" dirty="0"/>
              <a:t>Students who were not listening or came in late did not get the information</a:t>
            </a:r>
          </a:p>
          <a:p>
            <a:pPr lvl="2"/>
            <a:r>
              <a:rPr lang="en-US" dirty="0"/>
              <a:t>Students were unclear about what was required of them</a:t>
            </a:r>
          </a:p>
          <a:p>
            <a:pPr lvl="2"/>
            <a:r>
              <a:rPr lang="en-US" dirty="0"/>
              <a:t>Students were unprepared to meet the requirements of the assignment</a:t>
            </a:r>
          </a:p>
          <a:p>
            <a:pPr lvl="2"/>
            <a:endParaRPr lang="en-US" sz="1000" dirty="0"/>
          </a:p>
          <a:p>
            <a:pPr lvl="1"/>
            <a:r>
              <a:rPr lang="en-US" dirty="0"/>
              <a:t>Adding the information to the text of the handout increases clarity and recall for students</a:t>
            </a:r>
          </a:p>
          <a:p>
            <a:pPr lvl="2"/>
            <a:r>
              <a:rPr lang="en-US" dirty="0"/>
              <a:t>Supports students with neurodiversity </a:t>
            </a:r>
          </a:p>
          <a:p>
            <a:pPr lvl="2"/>
            <a:r>
              <a:rPr lang="en-US" dirty="0"/>
              <a:t>Increases student retention and completion rates</a:t>
            </a:r>
          </a:p>
          <a:p>
            <a:pPr lvl="3"/>
            <a:r>
              <a:rPr lang="en-US" dirty="0"/>
              <a:t>Students understand why the work is important and what they will get out of it</a:t>
            </a:r>
          </a:p>
        </p:txBody>
      </p:sp>
      <p:pic>
        <p:nvPicPr>
          <p:cNvPr id="1026" name="Picture 2" descr="TILT Higher Ed Examples and Resources">
            <a:extLst>
              <a:ext uri="{FF2B5EF4-FFF2-40B4-BE49-F238E27FC236}">
                <a16:creationId xmlns:a16="http://schemas.microsoft.com/office/drawing/2014/main" id="{EDAD936C-BADC-79DB-00B2-2EED08869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730" y="857099"/>
            <a:ext cx="2621837" cy="73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2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1A6E-0A6A-437B-D7D8-B3EA5041CC8E}"/>
              </a:ext>
            </a:extLst>
          </p:cNvPr>
          <p:cNvSpPr>
            <a:spLocks noGrp="1"/>
          </p:cNvSpPr>
          <p:nvPr>
            <p:ph type="title"/>
          </p:nvPr>
        </p:nvSpPr>
        <p:spPr/>
        <p:txBody>
          <a:bodyPr/>
          <a:lstStyle/>
          <a:p>
            <a:pPr algn="ctr"/>
            <a:r>
              <a:rPr lang="en-US" sz="4800" dirty="0" err="1"/>
              <a:t>TILTing</a:t>
            </a:r>
            <a:r>
              <a:rPr lang="en-US" sz="4800" dirty="0"/>
              <a:t> My Assignments</a:t>
            </a:r>
            <a:r>
              <a:rPr lang="en-US" dirty="0"/>
              <a:t>	</a:t>
            </a:r>
          </a:p>
        </p:txBody>
      </p:sp>
      <p:pic>
        <p:nvPicPr>
          <p:cNvPr id="5" name="Picture 4">
            <a:extLst>
              <a:ext uri="{FF2B5EF4-FFF2-40B4-BE49-F238E27FC236}">
                <a16:creationId xmlns:a16="http://schemas.microsoft.com/office/drawing/2014/main" id="{387ED162-24D9-205F-EC6A-F18A247956ED}"/>
              </a:ext>
            </a:extLst>
          </p:cNvPr>
          <p:cNvPicPr>
            <a:picLocks noChangeAspect="1"/>
          </p:cNvPicPr>
          <p:nvPr/>
        </p:nvPicPr>
        <p:blipFill rotWithShape="1">
          <a:blip r:embed="rId2"/>
          <a:srcRect l="23682" t="26620" r="23890" b="9931"/>
          <a:stretch/>
        </p:blipFill>
        <p:spPr>
          <a:xfrm>
            <a:off x="6190734" y="2135149"/>
            <a:ext cx="5529525" cy="3627478"/>
          </a:xfrm>
          <a:prstGeom prst="rect">
            <a:avLst/>
          </a:prstGeom>
        </p:spPr>
      </p:pic>
      <p:pic>
        <p:nvPicPr>
          <p:cNvPr id="7" name="Picture 6">
            <a:extLst>
              <a:ext uri="{FF2B5EF4-FFF2-40B4-BE49-F238E27FC236}">
                <a16:creationId xmlns:a16="http://schemas.microsoft.com/office/drawing/2014/main" id="{ECFD0D96-3C32-ED20-0F93-DE7D6937CFBC}"/>
              </a:ext>
            </a:extLst>
          </p:cNvPr>
          <p:cNvPicPr>
            <a:picLocks noChangeAspect="1"/>
          </p:cNvPicPr>
          <p:nvPr/>
        </p:nvPicPr>
        <p:blipFill rotWithShape="1">
          <a:blip r:embed="rId3"/>
          <a:srcRect l="34717" t="21777" r="12916" b="25973"/>
          <a:stretch/>
        </p:blipFill>
        <p:spPr>
          <a:xfrm>
            <a:off x="526546" y="2135149"/>
            <a:ext cx="5376672" cy="3627478"/>
          </a:xfrm>
          <a:prstGeom prst="rect">
            <a:avLst/>
          </a:prstGeom>
        </p:spPr>
      </p:pic>
      <p:sp>
        <p:nvSpPr>
          <p:cNvPr id="11" name="TextBox 10">
            <a:extLst>
              <a:ext uri="{FF2B5EF4-FFF2-40B4-BE49-F238E27FC236}">
                <a16:creationId xmlns:a16="http://schemas.microsoft.com/office/drawing/2014/main" id="{F52192DF-589B-AF2E-FABC-191521346413}"/>
              </a:ext>
            </a:extLst>
          </p:cNvPr>
          <p:cNvSpPr txBox="1"/>
          <p:nvPr/>
        </p:nvSpPr>
        <p:spPr>
          <a:xfrm>
            <a:off x="619125" y="1765817"/>
            <a:ext cx="4419600" cy="369332"/>
          </a:xfrm>
          <a:prstGeom prst="rect">
            <a:avLst/>
          </a:prstGeom>
          <a:noFill/>
        </p:spPr>
        <p:txBody>
          <a:bodyPr wrap="square" rtlCol="0">
            <a:spAutoFit/>
          </a:bodyPr>
          <a:lstStyle/>
          <a:p>
            <a:r>
              <a:rPr lang="en-US" dirty="0"/>
              <a:t>Before: </a:t>
            </a:r>
          </a:p>
        </p:txBody>
      </p:sp>
      <p:sp>
        <p:nvSpPr>
          <p:cNvPr id="12" name="TextBox 11">
            <a:extLst>
              <a:ext uri="{FF2B5EF4-FFF2-40B4-BE49-F238E27FC236}">
                <a16:creationId xmlns:a16="http://schemas.microsoft.com/office/drawing/2014/main" id="{C822441C-7E1B-223B-3406-C1C932A42192}"/>
              </a:ext>
            </a:extLst>
          </p:cNvPr>
          <p:cNvSpPr txBox="1"/>
          <p:nvPr/>
        </p:nvSpPr>
        <p:spPr>
          <a:xfrm>
            <a:off x="6369050" y="1765817"/>
            <a:ext cx="4419600" cy="369332"/>
          </a:xfrm>
          <a:prstGeom prst="rect">
            <a:avLst/>
          </a:prstGeom>
          <a:noFill/>
        </p:spPr>
        <p:txBody>
          <a:bodyPr wrap="square" rtlCol="0">
            <a:spAutoFit/>
          </a:bodyPr>
          <a:lstStyle/>
          <a:p>
            <a:r>
              <a:rPr lang="en-US" dirty="0"/>
              <a:t>After: </a:t>
            </a:r>
          </a:p>
        </p:txBody>
      </p:sp>
    </p:spTree>
    <p:extLst>
      <p:ext uri="{BB962C8B-B14F-4D97-AF65-F5344CB8AC3E}">
        <p14:creationId xmlns:p14="http://schemas.microsoft.com/office/powerpoint/2010/main" val="114771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1A6E-0A6A-437B-D7D8-B3EA5041CC8E}"/>
              </a:ext>
            </a:extLst>
          </p:cNvPr>
          <p:cNvSpPr>
            <a:spLocks noGrp="1"/>
          </p:cNvSpPr>
          <p:nvPr>
            <p:ph type="title"/>
          </p:nvPr>
        </p:nvSpPr>
        <p:spPr/>
        <p:txBody>
          <a:bodyPr/>
          <a:lstStyle/>
          <a:p>
            <a:pPr algn="ctr"/>
            <a:r>
              <a:rPr lang="en-US" sz="4800" dirty="0" err="1"/>
              <a:t>TILTing</a:t>
            </a:r>
            <a:r>
              <a:rPr lang="en-US" sz="4800" dirty="0"/>
              <a:t> My Assignments</a:t>
            </a:r>
            <a:r>
              <a:rPr lang="en-US" dirty="0"/>
              <a:t>	</a:t>
            </a:r>
          </a:p>
        </p:txBody>
      </p:sp>
      <p:sp>
        <p:nvSpPr>
          <p:cNvPr id="8" name="TextBox 7">
            <a:extLst>
              <a:ext uri="{FF2B5EF4-FFF2-40B4-BE49-F238E27FC236}">
                <a16:creationId xmlns:a16="http://schemas.microsoft.com/office/drawing/2014/main" id="{1662CB32-CDA5-231C-FE21-F2FB338CF14C}"/>
              </a:ext>
            </a:extLst>
          </p:cNvPr>
          <p:cNvSpPr txBox="1"/>
          <p:nvPr/>
        </p:nvSpPr>
        <p:spPr>
          <a:xfrm>
            <a:off x="619125" y="1765817"/>
            <a:ext cx="4419600" cy="369332"/>
          </a:xfrm>
          <a:prstGeom prst="rect">
            <a:avLst/>
          </a:prstGeom>
          <a:noFill/>
        </p:spPr>
        <p:txBody>
          <a:bodyPr wrap="square" rtlCol="0">
            <a:spAutoFit/>
          </a:bodyPr>
          <a:lstStyle/>
          <a:p>
            <a:r>
              <a:rPr lang="en-US" dirty="0"/>
              <a:t>Before: </a:t>
            </a:r>
          </a:p>
        </p:txBody>
      </p:sp>
      <p:sp>
        <p:nvSpPr>
          <p:cNvPr id="9" name="TextBox 8">
            <a:extLst>
              <a:ext uri="{FF2B5EF4-FFF2-40B4-BE49-F238E27FC236}">
                <a16:creationId xmlns:a16="http://schemas.microsoft.com/office/drawing/2014/main" id="{EE7402F0-D57B-7BDF-0647-DC217C5729FB}"/>
              </a:ext>
            </a:extLst>
          </p:cNvPr>
          <p:cNvSpPr txBox="1"/>
          <p:nvPr/>
        </p:nvSpPr>
        <p:spPr>
          <a:xfrm>
            <a:off x="6369050" y="1765817"/>
            <a:ext cx="4419600" cy="369332"/>
          </a:xfrm>
          <a:prstGeom prst="rect">
            <a:avLst/>
          </a:prstGeom>
          <a:noFill/>
        </p:spPr>
        <p:txBody>
          <a:bodyPr wrap="square" rtlCol="0">
            <a:spAutoFit/>
          </a:bodyPr>
          <a:lstStyle/>
          <a:p>
            <a:r>
              <a:rPr lang="en-US" dirty="0"/>
              <a:t>After: </a:t>
            </a:r>
          </a:p>
        </p:txBody>
      </p:sp>
      <p:grpSp>
        <p:nvGrpSpPr>
          <p:cNvPr id="12" name="Group 11">
            <a:extLst>
              <a:ext uri="{FF2B5EF4-FFF2-40B4-BE49-F238E27FC236}">
                <a16:creationId xmlns:a16="http://schemas.microsoft.com/office/drawing/2014/main" id="{4C825040-9EA7-ECC9-AD0B-3278E99A4344}"/>
              </a:ext>
            </a:extLst>
          </p:cNvPr>
          <p:cNvGrpSpPr/>
          <p:nvPr/>
        </p:nvGrpSpPr>
        <p:grpSpPr>
          <a:xfrm>
            <a:off x="666751" y="2239923"/>
            <a:ext cx="11064874" cy="3420567"/>
            <a:chOff x="257176" y="2849523"/>
            <a:chExt cx="11064874" cy="3420567"/>
          </a:xfrm>
        </p:grpSpPr>
        <p:pic>
          <p:nvPicPr>
            <p:cNvPr id="4" name="Picture 3">
              <a:extLst>
                <a:ext uri="{FF2B5EF4-FFF2-40B4-BE49-F238E27FC236}">
                  <a16:creationId xmlns:a16="http://schemas.microsoft.com/office/drawing/2014/main" id="{85073815-0132-0FA9-4C7D-6DC6B3E35AC6}"/>
                </a:ext>
              </a:extLst>
            </p:cNvPr>
            <p:cNvPicPr>
              <a:picLocks noChangeAspect="1"/>
            </p:cNvPicPr>
            <p:nvPr/>
          </p:nvPicPr>
          <p:blipFill rotWithShape="1">
            <a:blip r:embed="rId2"/>
            <a:srcRect l="22578" t="31134" r="24688" b="10417"/>
            <a:stretch/>
          </p:blipFill>
          <p:spPr>
            <a:xfrm>
              <a:off x="5835650" y="2849524"/>
              <a:ext cx="5486400" cy="3420566"/>
            </a:xfrm>
            <a:prstGeom prst="rect">
              <a:avLst/>
            </a:prstGeom>
          </p:spPr>
        </p:pic>
        <p:pic>
          <p:nvPicPr>
            <p:cNvPr id="11" name="Picture 10">
              <a:extLst>
                <a:ext uri="{FF2B5EF4-FFF2-40B4-BE49-F238E27FC236}">
                  <a16:creationId xmlns:a16="http://schemas.microsoft.com/office/drawing/2014/main" id="{FF4D0051-26B4-7C96-97A7-4EAAE90BB4A1}"/>
                </a:ext>
              </a:extLst>
            </p:cNvPr>
            <p:cNvPicPr>
              <a:picLocks noChangeAspect="1"/>
            </p:cNvPicPr>
            <p:nvPr/>
          </p:nvPicPr>
          <p:blipFill rotWithShape="1">
            <a:blip r:embed="rId3"/>
            <a:srcRect l="23828" t="35069" r="23984" b="14861"/>
            <a:stretch/>
          </p:blipFill>
          <p:spPr>
            <a:xfrm>
              <a:off x="257176" y="2849523"/>
              <a:ext cx="5486400" cy="3420565"/>
            </a:xfrm>
            <a:prstGeom prst="rect">
              <a:avLst/>
            </a:prstGeom>
          </p:spPr>
        </p:pic>
      </p:grpSp>
      <p:sp>
        <p:nvSpPr>
          <p:cNvPr id="13" name="Content Placeholder 2">
            <a:extLst>
              <a:ext uri="{FF2B5EF4-FFF2-40B4-BE49-F238E27FC236}">
                <a16:creationId xmlns:a16="http://schemas.microsoft.com/office/drawing/2014/main" id="{4EA5A850-4855-3DCB-905F-B497CD014CA6}"/>
              </a:ext>
            </a:extLst>
          </p:cNvPr>
          <p:cNvSpPr>
            <a:spLocks noGrp="1"/>
          </p:cNvSpPr>
          <p:nvPr>
            <p:ph idx="1"/>
          </p:nvPr>
        </p:nvSpPr>
        <p:spPr>
          <a:xfrm>
            <a:off x="838200" y="5696328"/>
            <a:ext cx="10515600" cy="980062"/>
          </a:xfrm>
        </p:spPr>
        <p:txBody>
          <a:bodyPr/>
          <a:lstStyle/>
          <a:p>
            <a:r>
              <a:rPr lang="en-US" dirty="0"/>
              <a:t>The approach used to update lab activities for Biol 1002 can be used for any assignment in any discipline  </a:t>
            </a:r>
          </a:p>
          <a:p>
            <a:pPr lvl="1"/>
            <a:endParaRPr lang="en-US" dirty="0"/>
          </a:p>
          <a:p>
            <a:pPr lvl="1"/>
            <a:endParaRPr lang="en-US" dirty="0"/>
          </a:p>
        </p:txBody>
      </p:sp>
    </p:spTree>
    <p:extLst>
      <p:ext uri="{BB962C8B-B14F-4D97-AF65-F5344CB8AC3E}">
        <p14:creationId xmlns:p14="http://schemas.microsoft.com/office/powerpoint/2010/main" val="184006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8416" y="3127585"/>
            <a:ext cx="8655170" cy="1023159"/>
          </a:xfrm>
        </p:spPr>
        <p:txBody>
          <a:bodyPr vert="horz" lIns="91440" tIns="45720" rIns="91440" bIns="45720" rtlCol="0" anchor="t">
            <a:normAutofit/>
          </a:bodyPr>
          <a:lstStyle/>
          <a:p>
            <a:pPr algn="ctr"/>
            <a:r>
              <a:rPr lang="en-US" sz="3200" dirty="0"/>
              <a:t>Christopher Anderson</a:t>
            </a:r>
          </a:p>
          <a:p>
            <a:pPr algn="ctr"/>
            <a:endParaRPr lang="en-US" sz="3200" dirty="0">
              <a:ea typeface="Calibri"/>
              <a:cs typeface="Calibri"/>
            </a:endParaRPr>
          </a:p>
          <a:p>
            <a:pPr algn="ctr"/>
            <a:endParaRPr lang="en-US" sz="3200" dirty="0">
              <a:ea typeface="Calibri"/>
              <a:cs typeface="Calibri"/>
            </a:endParaRPr>
          </a:p>
        </p:txBody>
      </p:sp>
      <p:sp>
        <p:nvSpPr>
          <p:cNvPr id="6" name="Title 1">
            <a:extLst>
              <a:ext uri="{FF2B5EF4-FFF2-40B4-BE49-F238E27FC236}">
                <a16:creationId xmlns:a16="http://schemas.microsoft.com/office/drawing/2014/main" id="{57C34D60-B307-73BD-279E-78478F8FE91C}"/>
              </a:ext>
            </a:extLst>
          </p:cNvPr>
          <p:cNvSpPr txBox="1">
            <a:spLocks/>
          </p:cNvSpPr>
          <p:nvPr/>
        </p:nvSpPr>
        <p:spPr>
          <a:xfrm>
            <a:off x="846227" y="286379"/>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a typeface="+mj-lt"/>
                <a:cs typeface="+mj-lt"/>
              </a:rPr>
              <a:t>Showcase of Before and After of Assignment Design</a:t>
            </a:r>
            <a:br>
              <a:rPr lang="en-US" dirty="0">
                <a:ea typeface="+mj-lt"/>
                <a:cs typeface="+mj-lt"/>
              </a:rPr>
            </a:br>
            <a:endParaRPr lang="en-US" dirty="0"/>
          </a:p>
        </p:txBody>
      </p:sp>
    </p:spTree>
    <p:extLst>
      <p:ext uri="{BB962C8B-B14F-4D97-AF65-F5344CB8AC3E}">
        <p14:creationId xmlns:p14="http://schemas.microsoft.com/office/powerpoint/2010/main" val="9243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163" y="1125226"/>
            <a:ext cx="5375188" cy="5200869"/>
          </a:xfrm>
        </p:spPr>
        <p:txBody>
          <a:bodyPr vert="horz" lIns="91440" tIns="45720" rIns="91440" bIns="45720" rtlCol="0" anchor="t">
            <a:normAutofit/>
          </a:bodyPr>
          <a:lstStyle/>
          <a:p>
            <a:pPr marL="457200" indent="-457200">
              <a:buFont typeface="Arial" panose="020B0604020202020204" pitchFamily="34" charset="0"/>
              <a:buChar char="•"/>
            </a:pPr>
            <a:r>
              <a:rPr lang="en-US" sz="3200" dirty="0"/>
              <a:t>Lecture</a:t>
            </a:r>
          </a:p>
          <a:p>
            <a:pPr marL="457200" indent="-457200">
              <a:buFont typeface="Arial" panose="020B0604020202020204" pitchFamily="34" charset="0"/>
              <a:buChar char="•"/>
            </a:pPr>
            <a:r>
              <a:rPr lang="en-US" sz="3200" dirty="0"/>
              <a:t>Watch Awesome </a:t>
            </a:r>
            <a:r>
              <a:rPr lang="en-US" sz="3200" dirty="0" err="1"/>
              <a:t>Tedtalk</a:t>
            </a:r>
            <a:endParaRPr lang="en-US" sz="3200" dirty="0"/>
          </a:p>
          <a:p>
            <a:pPr marL="457200" indent="-457200">
              <a:buFont typeface="Arial" panose="020B0604020202020204" pitchFamily="34" charset="0"/>
              <a:buChar char="•"/>
            </a:pPr>
            <a:r>
              <a:rPr lang="en-US" sz="3200" dirty="0"/>
              <a:t>Group work with no consequences</a:t>
            </a:r>
          </a:p>
          <a:p>
            <a:pPr marL="457200" indent="-457200">
              <a:buFont typeface="Arial" panose="020B0604020202020204" pitchFamily="34" charset="0"/>
              <a:buChar char="•"/>
            </a:pPr>
            <a:r>
              <a:rPr lang="en-US" sz="3200" dirty="0"/>
              <a:t>Move on</a:t>
            </a:r>
          </a:p>
          <a:p>
            <a:pPr algn="ctr"/>
            <a:endParaRPr lang="en-US" sz="3200" dirty="0">
              <a:ea typeface="Calibri"/>
              <a:cs typeface="Calibri"/>
            </a:endParaRPr>
          </a:p>
          <a:p>
            <a:pPr algn="ctr"/>
            <a:endParaRPr lang="en-US" sz="3200" dirty="0">
              <a:ea typeface="Calibri"/>
              <a:cs typeface="Calibri"/>
            </a:endParaRPr>
          </a:p>
        </p:txBody>
      </p:sp>
      <p:sp>
        <p:nvSpPr>
          <p:cNvPr id="6" name="Title 1">
            <a:extLst>
              <a:ext uri="{FF2B5EF4-FFF2-40B4-BE49-F238E27FC236}">
                <a16:creationId xmlns:a16="http://schemas.microsoft.com/office/drawing/2014/main" id="{57C34D60-B307-73BD-279E-78478F8FE91C}"/>
              </a:ext>
            </a:extLst>
          </p:cNvPr>
          <p:cNvSpPr txBox="1">
            <a:spLocks/>
          </p:cNvSpPr>
          <p:nvPr/>
        </p:nvSpPr>
        <p:spPr>
          <a:xfrm>
            <a:off x="846227" y="286380"/>
            <a:ext cx="10515600" cy="133235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a typeface="+mj-lt"/>
                <a:cs typeface="+mj-lt"/>
              </a:rPr>
              <a:t>Before</a:t>
            </a:r>
            <a:br>
              <a:rPr lang="en-US" dirty="0">
                <a:ea typeface="+mj-lt"/>
                <a:cs typeface="+mj-lt"/>
              </a:rPr>
            </a:br>
            <a:endParaRPr lang="en-US" dirty="0"/>
          </a:p>
        </p:txBody>
      </p:sp>
      <p:pic>
        <p:nvPicPr>
          <p:cNvPr id="1028" name="Picture 4">
            <a:extLst>
              <a:ext uri="{FF2B5EF4-FFF2-40B4-BE49-F238E27FC236}">
                <a16:creationId xmlns:a16="http://schemas.microsoft.com/office/drawing/2014/main" id="{46F70505-DC1F-19F2-F397-0BB8B3C1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86" y="1125226"/>
            <a:ext cx="5200869" cy="520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3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163" y="1125226"/>
            <a:ext cx="5375188" cy="5200869"/>
          </a:xfrm>
        </p:spPr>
        <p:txBody>
          <a:bodyPr vert="horz" lIns="91440" tIns="45720" rIns="91440" bIns="45720" rtlCol="0" anchor="t">
            <a:normAutofit/>
          </a:bodyPr>
          <a:lstStyle/>
          <a:p>
            <a:pPr marL="457200" indent="-457200">
              <a:buFont typeface="Arial" panose="020B0604020202020204" pitchFamily="34" charset="0"/>
              <a:buChar char="•"/>
            </a:pPr>
            <a:r>
              <a:rPr lang="en-US" sz="3200" dirty="0"/>
              <a:t>Lecture</a:t>
            </a:r>
          </a:p>
          <a:p>
            <a:pPr marL="457200" indent="-457200">
              <a:buFont typeface="Arial" panose="020B0604020202020204" pitchFamily="34" charset="0"/>
              <a:buChar char="•"/>
            </a:pPr>
            <a:r>
              <a:rPr lang="en-US" sz="3200" dirty="0"/>
              <a:t>Watch Awesome </a:t>
            </a:r>
            <a:r>
              <a:rPr lang="en-US" sz="3200" dirty="0" err="1"/>
              <a:t>Tedtalk</a:t>
            </a:r>
            <a:endParaRPr lang="en-US" sz="3200" dirty="0"/>
          </a:p>
          <a:p>
            <a:pPr marL="457200" indent="-457200">
              <a:buFont typeface="Arial" panose="020B0604020202020204" pitchFamily="34" charset="0"/>
              <a:buChar char="•"/>
            </a:pPr>
            <a:r>
              <a:rPr lang="en-US" sz="3200" dirty="0"/>
              <a:t>Group work with Grades</a:t>
            </a:r>
          </a:p>
          <a:p>
            <a:pPr marL="457200" indent="-457200">
              <a:buFont typeface="Arial" panose="020B0604020202020204" pitchFamily="34" charset="0"/>
              <a:buChar char="•"/>
            </a:pPr>
            <a:r>
              <a:rPr lang="en-US" sz="3200" dirty="0"/>
              <a:t>Move on</a:t>
            </a:r>
          </a:p>
          <a:p>
            <a:pPr algn="ctr"/>
            <a:endParaRPr lang="en-US" sz="3200" dirty="0">
              <a:ea typeface="Calibri"/>
              <a:cs typeface="Calibri"/>
            </a:endParaRPr>
          </a:p>
          <a:p>
            <a:pPr algn="ctr"/>
            <a:endParaRPr lang="en-US" sz="3200" dirty="0">
              <a:ea typeface="Calibri"/>
              <a:cs typeface="Calibri"/>
            </a:endParaRPr>
          </a:p>
        </p:txBody>
      </p:sp>
      <p:sp>
        <p:nvSpPr>
          <p:cNvPr id="6" name="Title 1">
            <a:extLst>
              <a:ext uri="{FF2B5EF4-FFF2-40B4-BE49-F238E27FC236}">
                <a16:creationId xmlns:a16="http://schemas.microsoft.com/office/drawing/2014/main" id="{57C34D60-B307-73BD-279E-78478F8FE91C}"/>
              </a:ext>
            </a:extLst>
          </p:cNvPr>
          <p:cNvSpPr txBox="1">
            <a:spLocks/>
          </p:cNvSpPr>
          <p:nvPr/>
        </p:nvSpPr>
        <p:spPr>
          <a:xfrm>
            <a:off x="846227" y="286380"/>
            <a:ext cx="10515600" cy="133235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a typeface="+mj-lt"/>
                <a:cs typeface="+mj-lt"/>
              </a:rPr>
              <a:t>After</a:t>
            </a:r>
            <a:br>
              <a:rPr lang="en-US" dirty="0">
                <a:ea typeface="+mj-lt"/>
                <a:cs typeface="+mj-lt"/>
              </a:rPr>
            </a:br>
            <a:endParaRPr lang="en-US" dirty="0"/>
          </a:p>
        </p:txBody>
      </p:sp>
      <p:pic>
        <p:nvPicPr>
          <p:cNvPr id="1028" name="Picture 4">
            <a:extLst>
              <a:ext uri="{FF2B5EF4-FFF2-40B4-BE49-F238E27FC236}">
                <a16:creationId xmlns:a16="http://schemas.microsoft.com/office/drawing/2014/main" id="{46F70505-DC1F-19F2-F397-0BB8B3C1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86" y="1125226"/>
            <a:ext cx="5200869" cy="520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3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8416" y="3127585"/>
            <a:ext cx="8655170" cy="1023159"/>
          </a:xfrm>
        </p:spPr>
        <p:txBody>
          <a:bodyPr vert="horz" lIns="91440" tIns="45720" rIns="91440" bIns="45720" rtlCol="0" anchor="t">
            <a:normAutofit/>
          </a:bodyPr>
          <a:lstStyle/>
          <a:p>
            <a:pPr algn="ctr"/>
            <a:r>
              <a:rPr lang="en-US" sz="3200" dirty="0">
                <a:ea typeface="Calibri"/>
                <a:cs typeface="Calibri"/>
              </a:rPr>
              <a:t>Lydia Rogers</a:t>
            </a:r>
          </a:p>
        </p:txBody>
      </p:sp>
      <p:sp>
        <p:nvSpPr>
          <p:cNvPr id="6" name="Title 1">
            <a:extLst>
              <a:ext uri="{FF2B5EF4-FFF2-40B4-BE49-F238E27FC236}">
                <a16:creationId xmlns:a16="http://schemas.microsoft.com/office/drawing/2014/main" id="{57C34D60-B307-73BD-279E-78478F8FE91C}"/>
              </a:ext>
            </a:extLst>
          </p:cNvPr>
          <p:cNvSpPr txBox="1">
            <a:spLocks/>
          </p:cNvSpPr>
          <p:nvPr/>
        </p:nvSpPr>
        <p:spPr>
          <a:xfrm>
            <a:off x="846227" y="286379"/>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a typeface="+mj-lt"/>
                <a:cs typeface="+mj-lt"/>
              </a:rPr>
              <a:t>Showcase of Before and After of Assignment Design</a:t>
            </a:r>
            <a:br>
              <a:rPr lang="en-US" dirty="0">
                <a:ea typeface="+mj-lt"/>
                <a:cs typeface="+mj-lt"/>
              </a:rPr>
            </a:br>
            <a:endParaRPr lang="en-US" dirty="0"/>
          </a:p>
        </p:txBody>
      </p:sp>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E6A1-3584-2D9D-52D2-DDE7C8CBF424}"/>
              </a:ext>
            </a:extLst>
          </p:cNvPr>
          <p:cNvSpPr>
            <a:spLocks noGrp="1"/>
          </p:cNvSpPr>
          <p:nvPr>
            <p:ph type="title"/>
          </p:nvPr>
        </p:nvSpPr>
        <p:spPr>
          <a:xfrm>
            <a:off x="1421296" y="278861"/>
            <a:ext cx="9491869" cy="1325563"/>
          </a:xfrm>
        </p:spPr>
        <p:txBody>
          <a:bodyPr>
            <a:noAutofit/>
          </a:bodyPr>
          <a:lstStyle/>
          <a:p>
            <a:pPr algn="ctr"/>
            <a:r>
              <a:rPr lang="en-US" sz="4800" dirty="0">
                <a:ea typeface="Calibri Light"/>
                <a:cs typeface="Calibri Light"/>
              </a:rPr>
              <a:t>Assignment Design Change: </a:t>
            </a:r>
            <a:br>
              <a:rPr lang="en-US" sz="4800" dirty="0">
                <a:ea typeface="Calibri Light"/>
                <a:cs typeface="Calibri Light"/>
              </a:rPr>
            </a:br>
            <a:r>
              <a:rPr lang="en-US" sz="4800" dirty="0">
                <a:ea typeface="Calibri Light"/>
                <a:cs typeface="Calibri Light"/>
              </a:rPr>
              <a:t>Improve Visual Clarity</a:t>
            </a:r>
            <a:endParaRPr lang="en-US" sz="4800" dirty="0"/>
          </a:p>
        </p:txBody>
      </p:sp>
      <p:pic>
        <p:nvPicPr>
          <p:cNvPr id="5" name="Picture 5" descr="Lorem Ipsum Text">
            <a:extLst>
              <a:ext uri="{FF2B5EF4-FFF2-40B4-BE49-F238E27FC236}">
                <a16:creationId xmlns:a16="http://schemas.microsoft.com/office/drawing/2014/main" id="{D8598DC1-55FD-E5BC-4B5B-2103D7CEB7C5}"/>
              </a:ext>
            </a:extLst>
          </p:cNvPr>
          <p:cNvPicPr>
            <a:picLocks noGrp="1" noChangeAspect="1"/>
          </p:cNvPicPr>
          <p:nvPr>
            <p:ph sz="half" idx="1"/>
          </p:nvPr>
        </p:nvPicPr>
        <p:blipFill rotWithShape="1">
          <a:blip r:embed="rId3"/>
          <a:srcRect l="11605" r="12426" b="727"/>
          <a:stretch/>
        </p:blipFill>
        <p:spPr>
          <a:xfrm>
            <a:off x="4122150" y="2159816"/>
            <a:ext cx="7147581" cy="3919315"/>
          </a:xfrm>
        </p:spPr>
      </p:pic>
      <p:pic>
        <p:nvPicPr>
          <p:cNvPr id="6" name="Picture 6" descr="A picture containing text, clipart&#10;&#10;Description automatically generated">
            <a:extLst>
              <a:ext uri="{FF2B5EF4-FFF2-40B4-BE49-F238E27FC236}">
                <a16:creationId xmlns:a16="http://schemas.microsoft.com/office/drawing/2014/main" id="{5DAE18E3-A1D4-D7C3-02CA-511B38064BE1}"/>
              </a:ext>
            </a:extLst>
          </p:cNvPr>
          <p:cNvPicPr>
            <a:picLocks noGrp="1" noChangeAspect="1"/>
          </p:cNvPicPr>
          <p:nvPr>
            <p:ph sz="half" idx="2"/>
          </p:nvPr>
        </p:nvPicPr>
        <p:blipFill>
          <a:blip r:embed="rId4"/>
          <a:stretch>
            <a:fillRect/>
          </a:stretch>
        </p:blipFill>
        <p:spPr>
          <a:xfrm>
            <a:off x="827143" y="2881224"/>
            <a:ext cx="2343150" cy="2476500"/>
          </a:xfrm>
          <a:effectLst>
            <a:softEdge rad="38100"/>
          </a:effectLst>
        </p:spPr>
      </p:pic>
    </p:spTree>
    <p:extLst>
      <p:ext uri="{BB962C8B-B14F-4D97-AF65-F5344CB8AC3E}">
        <p14:creationId xmlns:p14="http://schemas.microsoft.com/office/powerpoint/2010/main" val="65996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D015-38A4-F2B4-C624-925C16406C99}"/>
              </a:ext>
            </a:extLst>
          </p:cNvPr>
          <p:cNvSpPr>
            <a:spLocks noGrp="1"/>
          </p:cNvSpPr>
          <p:nvPr>
            <p:ph type="title"/>
          </p:nvPr>
        </p:nvSpPr>
        <p:spPr>
          <a:xfrm>
            <a:off x="655983" y="297089"/>
            <a:ext cx="10893287" cy="668570"/>
          </a:xfrm>
        </p:spPr>
        <p:txBody>
          <a:bodyPr>
            <a:noAutofit/>
          </a:bodyPr>
          <a:lstStyle/>
          <a:p>
            <a:pPr algn="ctr"/>
            <a:r>
              <a:rPr lang="en-US" sz="4800" dirty="0">
                <a:ea typeface="Calibri Light"/>
                <a:cs typeface="Calibri Light"/>
              </a:rPr>
              <a:t>Before: Everything on One Page</a:t>
            </a:r>
            <a:endParaRPr lang="en-US" sz="4800" dirty="0"/>
          </a:p>
        </p:txBody>
      </p:sp>
      <p:pic>
        <p:nvPicPr>
          <p:cNvPr id="4" name="Picture 4" descr="A screenshot of one of a reading assignment in Blackboard.">
            <a:extLst>
              <a:ext uri="{FF2B5EF4-FFF2-40B4-BE49-F238E27FC236}">
                <a16:creationId xmlns:a16="http://schemas.microsoft.com/office/drawing/2014/main" id="{6849C9FE-2576-749F-13C8-FA0C4F757E9B}"/>
              </a:ext>
            </a:extLst>
          </p:cNvPr>
          <p:cNvPicPr>
            <a:picLocks noGrp="1" noChangeAspect="1"/>
          </p:cNvPicPr>
          <p:nvPr>
            <p:ph idx="1"/>
          </p:nvPr>
        </p:nvPicPr>
        <p:blipFill>
          <a:blip r:embed="rId3"/>
          <a:stretch>
            <a:fillRect/>
          </a:stretch>
        </p:blipFill>
        <p:spPr>
          <a:xfrm>
            <a:off x="2158164" y="1297895"/>
            <a:ext cx="7888923" cy="5263016"/>
          </a:xfrm>
        </p:spPr>
      </p:pic>
    </p:spTree>
    <p:extLst>
      <p:ext uri="{BB962C8B-B14F-4D97-AF65-F5344CB8AC3E}">
        <p14:creationId xmlns:p14="http://schemas.microsoft.com/office/powerpoint/2010/main" val="199833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6CAF-5337-E4C1-E1D1-B1EEF877D9AB}"/>
              </a:ext>
            </a:extLst>
          </p:cNvPr>
          <p:cNvSpPr>
            <a:spLocks noGrp="1"/>
          </p:cNvSpPr>
          <p:nvPr>
            <p:ph type="title"/>
          </p:nvPr>
        </p:nvSpPr>
        <p:spPr>
          <a:xfrm>
            <a:off x="284672" y="143723"/>
            <a:ext cx="11622655" cy="1121434"/>
          </a:xfrm>
        </p:spPr>
        <p:txBody>
          <a:bodyPr>
            <a:noAutofit/>
          </a:bodyPr>
          <a:lstStyle/>
          <a:p>
            <a:pPr algn="ctr"/>
            <a:r>
              <a:rPr lang="en-US" sz="4800" dirty="0">
                <a:ea typeface="Calibri Light"/>
                <a:cs typeface="Calibri Light"/>
              </a:rPr>
              <a:t>Going Forward: Blackboard Assignment Questions &amp; Links</a:t>
            </a:r>
            <a:endParaRPr lang="en-US" sz="4800" dirty="0"/>
          </a:p>
        </p:txBody>
      </p:sp>
      <p:pic>
        <p:nvPicPr>
          <p:cNvPr id="4" name="Picture 4" descr="Sample assignment with accessible attachments.">
            <a:extLst>
              <a:ext uri="{FF2B5EF4-FFF2-40B4-BE49-F238E27FC236}">
                <a16:creationId xmlns:a16="http://schemas.microsoft.com/office/drawing/2014/main" id="{BEC82AD5-D4A3-2F27-1A62-E84680336AFA}"/>
              </a:ext>
            </a:extLst>
          </p:cNvPr>
          <p:cNvPicPr>
            <a:picLocks noGrp="1" noChangeAspect="1"/>
          </p:cNvPicPr>
          <p:nvPr>
            <p:ph idx="1"/>
          </p:nvPr>
        </p:nvPicPr>
        <p:blipFill rotWithShape="1">
          <a:blip r:embed="rId3"/>
          <a:srcRect l="-1227" t="11481" r="818" b="741"/>
          <a:stretch/>
        </p:blipFill>
        <p:spPr>
          <a:xfrm>
            <a:off x="2574046" y="3097816"/>
            <a:ext cx="7072696" cy="3403414"/>
          </a:xfrm>
        </p:spPr>
      </p:pic>
      <p:sp>
        <p:nvSpPr>
          <p:cNvPr id="3" name="Rectangle: Rounded Corners 2">
            <a:extLst>
              <a:ext uri="{FF2B5EF4-FFF2-40B4-BE49-F238E27FC236}">
                <a16:creationId xmlns:a16="http://schemas.microsoft.com/office/drawing/2014/main" id="{2B00C0EC-6A4A-FC78-E9A1-3CB24C56C7ED}"/>
              </a:ext>
            </a:extLst>
          </p:cNvPr>
          <p:cNvSpPr/>
          <p:nvPr/>
        </p:nvSpPr>
        <p:spPr>
          <a:xfrm>
            <a:off x="2581095" y="3004148"/>
            <a:ext cx="7030528" cy="3508075"/>
          </a:xfrm>
          <a:prstGeom prst="round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ample assignment with accessible attachments.">
            <a:extLst>
              <a:ext uri="{FF2B5EF4-FFF2-40B4-BE49-F238E27FC236}">
                <a16:creationId xmlns:a16="http://schemas.microsoft.com/office/drawing/2014/main" id="{FB7ED267-AE37-2DFE-E1B2-AAE1013890C8}"/>
              </a:ext>
            </a:extLst>
          </p:cNvPr>
          <p:cNvPicPr>
            <a:picLocks noChangeAspect="1"/>
          </p:cNvPicPr>
          <p:nvPr/>
        </p:nvPicPr>
        <p:blipFill rotWithShape="1">
          <a:blip r:embed="rId3"/>
          <a:srcRect l="-479" r="311" b="85502"/>
          <a:stretch/>
        </p:blipFill>
        <p:spPr>
          <a:xfrm>
            <a:off x="2577685" y="1769347"/>
            <a:ext cx="6351225" cy="504630"/>
          </a:xfrm>
          <a:prstGeom prst="rect">
            <a:avLst/>
          </a:prstGeom>
        </p:spPr>
      </p:pic>
      <p:sp>
        <p:nvSpPr>
          <p:cNvPr id="8" name="Rectangle: Rounded Corners 7">
            <a:extLst>
              <a:ext uri="{FF2B5EF4-FFF2-40B4-BE49-F238E27FC236}">
                <a16:creationId xmlns:a16="http://schemas.microsoft.com/office/drawing/2014/main" id="{1F09E179-6B0B-BAAC-4BDC-B574E3CFE4C9}"/>
              </a:ext>
            </a:extLst>
          </p:cNvPr>
          <p:cNvSpPr/>
          <p:nvPr/>
        </p:nvSpPr>
        <p:spPr>
          <a:xfrm>
            <a:off x="2466075" y="1523280"/>
            <a:ext cx="3119887" cy="1121434"/>
          </a:xfrm>
          <a:prstGeom prst="round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0175B3-9DED-52C8-0A7E-995D35E717EF}"/>
              </a:ext>
            </a:extLst>
          </p:cNvPr>
          <p:cNvSpPr txBox="1"/>
          <p:nvPr/>
        </p:nvSpPr>
        <p:spPr>
          <a:xfrm>
            <a:off x="966158" y="1816220"/>
            <a:ext cx="16954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ea typeface="Calibri"/>
                <a:cs typeface="Calibri"/>
              </a:rPr>
              <a:t>Links</a:t>
            </a:r>
          </a:p>
        </p:txBody>
      </p:sp>
      <p:sp>
        <p:nvSpPr>
          <p:cNvPr id="10" name="TextBox 9">
            <a:extLst>
              <a:ext uri="{FF2B5EF4-FFF2-40B4-BE49-F238E27FC236}">
                <a16:creationId xmlns:a16="http://schemas.microsoft.com/office/drawing/2014/main" id="{C7533140-5F88-94BF-3665-478DC3E29EA0}"/>
              </a:ext>
            </a:extLst>
          </p:cNvPr>
          <p:cNvSpPr txBox="1"/>
          <p:nvPr/>
        </p:nvSpPr>
        <p:spPr>
          <a:xfrm>
            <a:off x="664233" y="4145351"/>
            <a:ext cx="19168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ea typeface="Calibri"/>
                <a:cs typeface="Calibri"/>
              </a:rPr>
              <a:t>Questions</a:t>
            </a:r>
            <a:endParaRPr lang="en-US" dirty="0"/>
          </a:p>
        </p:txBody>
      </p:sp>
    </p:spTree>
    <p:extLst>
      <p:ext uri="{BB962C8B-B14F-4D97-AF65-F5344CB8AC3E}">
        <p14:creationId xmlns:p14="http://schemas.microsoft.com/office/powerpoint/2010/main" val="380138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289A-36F7-9478-AD85-CD89C3F6ADDE}"/>
              </a:ext>
            </a:extLst>
          </p:cNvPr>
          <p:cNvSpPr>
            <a:spLocks noGrp="1"/>
          </p:cNvSpPr>
          <p:nvPr>
            <p:ph type="title"/>
          </p:nvPr>
        </p:nvSpPr>
        <p:spPr/>
        <p:txBody>
          <a:bodyPr>
            <a:normAutofit/>
          </a:bodyPr>
          <a:lstStyle/>
          <a:p>
            <a:pPr algn="ctr"/>
            <a:r>
              <a:rPr lang="en-US" sz="4800" dirty="0">
                <a:ea typeface="Calibri Light"/>
                <a:cs typeface="Calibri Light"/>
              </a:rPr>
              <a:t>More Guided One-to-One Communication</a:t>
            </a:r>
            <a:endParaRPr lang="en-US" sz="4800" dirty="0"/>
          </a:p>
        </p:txBody>
      </p:sp>
      <p:pic>
        <p:nvPicPr>
          <p:cNvPr id="4" name="Picture 4" descr="Sample comment on a blog post.">
            <a:extLst>
              <a:ext uri="{FF2B5EF4-FFF2-40B4-BE49-F238E27FC236}">
                <a16:creationId xmlns:a16="http://schemas.microsoft.com/office/drawing/2014/main" id="{81B83EF0-6F7A-A2A8-9259-B38F639F2149}"/>
              </a:ext>
            </a:extLst>
          </p:cNvPr>
          <p:cNvPicPr>
            <a:picLocks noGrp="1" noChangeAspect="1"/>
          </p:cNvPicPr>
          <p:nvPr>
            <p:ph idx="1"/>
          </p:nvPr>
        </p:nvPicPr>
        <p:blipFill>
          <a:blip r:embed="rId3"/>
          <a:stretch>
            <a:fillRect/>
          </a:stretch>
        </p:blipFill>
        <p:spPr>
          <a:xfrm>
            <a:off x="2403761" y="1509324"/>
            <a:ext cx="7643269" cy="5185223"/>
          </a:xfrm>
        </p:spPr>
      </p:pic>
    </p:spTree>
    <p:extLst>
      <p:ext uri="{BB962C8B-B14F-4D97-AF65-F5344CB8AC3E}">
        <p14:creationId xmlns:p14="http://schemas.microsoft.com/office/powerpoint/2010/main" val="2363488102"/>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{CEE56D84-F2F5-DF47-9F6E-67E0A53094AF}tf16401378</Template>
  <TotalTime>361</TotalTime>
  <Words>1084</Words>
  <Application>Microsoft Office PowerPoint</Application>
  <PresentationFormat>Widescreen</PresentationFormat>
  <Paragraphs>94</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Bell MT</vt:lpstr>
      <vt:lpstr>Calibri</vt:lpstr>
      <vt:lpstr>GlowVTI</vt:lpstr>
      <vt:lpstr>Lessons Learned: A Sampling of Assignment Changes from 1b</vt:lpstr>
      <vt:lpstr>PowerPoint Presentation</vt:lpstr>
      <vt:lpstr>PowerPoint Presentation</vt:lpstr>
      <vt:lpstr>PowerPoint Presentation</vt:lpstr>
      <vt:lpstr>PowerPoint Presentation</vt:lpstr>
      <vt:lpstr>Assignment Design Change:  Improve Visual Clarity</vt:lpstr>
      <vt:lpstr>Before: Everything on One Page</vt:lpstr>
      <vt:lpstr>Going Forward: Blackboard Assignment Questions &amp; Links</vt:lpstr>
      <vt:lpstr>More Guided One-to-One Communication</vt:lpstr>
      <vt:lpstr>PowerPoint Presentation</vt:lpstr>
      <vt:lpstr>Assignments, What changed? Revised Assignment </vt:lpstr>
      <vt:lpstr>Design Transparency</vt:lpstr>
      <vt:lpstr>Assignment Revisions</vt:lpstr>
      <vt:lpstr>PowerPoint Presentation</vt:lpstr>
      <vt:lpstr>Biol 1002 Introductory  Biology: Cellular</vt:lpstr>
      <vt:lpstr>TILTing My Assignments </vt:lpstr>
      <vt:lpstr>TILTing My Assignments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dc:title>
  <dc:creator>Joyce LHeureux</dc:creator>
  <cp:lastModifiedBy>Leslie Killgore</cp:lastModifiedBy>
  <cp:revision>5</cp:revision>
  <dcterms:created xsi:type="dcterms:W3CDTF">2023-06-28T01:59:42Z</dcterms:created>
  <dcterms:modified xsi:type="dcterms:W3CDTF">2023-06-29T13:36:30Z</dcterms:modified>
</cp:coreProperties>
</file>