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8466F-7934-32A3-68F3-E9584B89D682}" v="39" dt="2023-06-29T14:01:09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ableStyles" Target="tableStyle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heme" Target="theme/theme1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viewProps" Target="viewProps.xml" Id="rId11" /><Relationship Type="http://schemas.openxmlformats.org/officeDocument/2006/relationships/slide" Target="slides/slide4.xml" Id="rId5" /><Relationship Type="http://schemas.microsoft.com/office/2015/10/relationships/revisionInfo" Target="revisionInfo.xml" Id="rId15" /><Relationship Type="http://schemas.openxmlformats.org/officeDocument/2006/relationships/presProps" Target="presProps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E2AEC-911F-6C49-A6FC-3EBEDE78D27E}" type="doc">
      <dgm:prSet loTypeId="urn:microsoft.com/office/officeart/2005/8/layout/vLis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CC6FB5-1498-6D48-9C61-9CD4D11897F6}">
      <dgm:prSet phldrT="[Text]"/>
      <dgm:sp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b="0" i="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Organize and structure content clearly to accomplish the writing task(s)</a:t>
          </a:r>
          <a:endParaRPr lang="en-US" dirty="0">
            <a:solidFill>
              <a:schemeClr val="bg1"/>
            </a:solidFill>
          </a:endParaRPr>
        </a:p>
      </dgm:t>
    </dgm:pt>
    <dgm:pt modelId="{8C612C5E-FCA5-C045-BF62-0B88B26E095A}" type="parTrans" cxnId="{4A4BDF16-A7F8-474A-B7B9-A8A6C0E93557}">
      <dgm:prSet/>
      <dgm:spPr/>
      <dgm:t>
        <a:bodyPr/>
        <a:lstStyle/>
        <a:p>
          <a:endParaRPr lang="en-US"/>
        </a:p>
      </dgm:t>
    </dgm:pt>
    <dgm:pt modelId="{1B4B9B37-6C66-2E47-A004-C25EBB339A4E}" type="sibTrans" cxnId="{4A4BDF16-A7F8-474A-B7B9-A8A6C0E93557}">
      <dgm:prSet/>
      <dgm:spPr/>
      <dgm:t>
        <a:bodyPr/>
        <a:lstStyle/>
        <a:p>
          <a:endParaRPr lang="en-US"/>
        </a:p>
      </dgm:t>
    </dgm:pt>
    <dgm:pt modelId="{0F6341F4-4C1D-EC4D-A903-7F9157C5DBDD}">
      <dgm:prSet phldrT="[Text]"/>
      <dgm:sp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b="0" i="0" dirty="0">
              <a:effectLst/>
              <a:latin typeface="Calibri" panose="020F0502020204030204" pitchFamily="34" charset="0"/>
            </a:rPr>
            <a:t>Evaluate how to write for specific audiences, purposes, or genres </a:t>
          </a:r>
          <a:endParaRPr lang="en-US" dirty="0"/>
        </a:p>
      </dgm:t>
    </dgm:pt>
    <dgm:pt modelId="{0225629D-A780-1A4F-9850-DA5D2CBA4910}" type="parTrans" cxnId="{E74D0643-920B-224C-BDEC-552B2E336975}">
      <dgm:prSet/>
      <dgm:spPr/>
      <dgm:t>
        <a:bodyPr/>
        <a:lstStyle/>
        <a:p>
          <a:endParaRPr lang="en-US"/>
        </a:p>
      </dgm:t>
    </dgm:pt>
    <dgm:pt modelId="{A86E619F-E644-F345-A904-2C0F2314AAAF}" type="sibTrans" cxnId="{E74D0643-920B-224C-BDEC-552B2E336975}">
      <dgm:prSet/>
      <dgm:spPr/>
      <dgm:t>
        <a:bodyPr/>
        <a:lstStyle/>
        <a:p>
          <a:endParaRPr lang="en-US"/>
        </a:p>
      </dgm:t>
    </dgm:pt>
    <dgm:pt modelId="{0372C44B-ED1B-5642-8F0B-0F8CBF717D6F}">
      <dgm:prSet phldrT="[Text]"/>
      <dgm:sp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b="0" i="0" dirty="0">
              <a:effectLst/>
              <a:latin typeface="Calibri" panose="020F0502020204030204" pitchFamily="34" charset="0"/>
            </a:rPr>
            <a:t>Demonstrate successful use of writing conventions of the specific discipline or specialized context(s)</a:t>
          </a:r>
          <a:endParaRPr lang="en-US" dirty="0"/>
        </a:p>
      </dgm:t>
    </dgm:pt>
    <dgm:pt modelId="{0DB17214-13AE-7848-8E13-D96D2F9EBB3E}" type="parTrans" cxnId="{8344A42D-BAEB-7447-94F6-BCA1E2E0E7C7}">
      <dgm:prSet/>
      <dgm:spPr/>
      <dgm:t>
        <a:bodyPr/>
        <a:lstStyle/>
        <a:p>
          <a:endParaRPr lang="en-US"/>
        </a:p>
      </dgm:t>
    </dgm:pt>
    <dgm:pt modelId="{24FD172B-0B78-3C45-AE9C-267D2F32460A}" type="sibTrans" cxnId="{8344A42D-BAEB-7447-94F6-BCA1E2E0E7C7}">
      <dgm:prSet/>
      <dgm:spPr/>
      <dgm:t>
        <a:bodyPr/>
        <a:lstStyle/>
        <a:p>
          <a:endParaRPr lang="en-US"/>
        </a:p>
      </dgm:t>
    </dgm:pt>
    <dgm:pt modelId="{60B37F81-D828-1F49-8BA9-8C70B030C244}">
      <dgm:prSet/>
      <dgm:sp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>
              <a:solidFill>
                <a:schemeClr val="bg1"/>
              </a:solidFill>
              <a:latin typeface="Calibri" panose="020F0502020204030204" pitchFamily="34" charset="0"/>
            </a:rPr>
            <a:t>Uses e</a:t>
          </a:r>
          <a:r>
            <a:rPr lang="en-US" b="0" i="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vidence to support the objectives of the writing task </a:t>
          </a:r>
          <a:r>
            <a:rPr lang="en-US" b="0" i="0" dirty="0">
              <a:effectLst/>
              <a:latin typeface="Calibri" panose="020F0502020204030204" pitchFamily="34" charset="0"/>
            </a:rPr>
            <a:t>and provide sources if</a:t>
          </a:r>
          <a:r>
            <a:rPr lang="en-US" b="0" i="0" strike="sngStrike" dirty="0">
              <a:effectLst/>
              <a:latin typeface="Calibri" panose="020F0502020204030204" pitchFamily="34" charset="0"/>
            </a:rPr>
            <a:t> </a:t>
          </a:r>
          <a:r>
            <a:rPr lang="en-US" b="0" i="0" dirty="0">
              <a:effectLst/>
              <a:latin typeface="Calibri" panose="020F0502020204030204" pitchFamily="34" charset="0"/>
            </a:rPr>
            <a:t>needed</a:t>
          </a:r>
          <a:endParaRPr lang="en-US" dirty="0"/>
        </a:p>
      </dgm:t>
    </dgm:pt>
    <dgm:pt modelId="{899978E4-B8DC-AF42-9ECD-F08DFEB56174}" type="parTrans" cxnId="{B2576B93-EB53-5B47-A03F-E3CEB6B729EB}">
      <dgm:prSet/>
      <dgm:spPr/>
      <dgm:t>
        <a:bodyPr/>
        <a:lstStyle/>
        <a:p>
          <a:endParaRPr lang="en-US"/>
        </a:p>
      </dgm:t>
    </dgm:pt>
    <dgm:pt modelId="{235D53A1-760D-8F41-BDFB-F31C37546ED4}" type="sibTrans" cxnId="{B2576B93-EB53-5B47-A03F-E3CEB6B729EB}">
      <dgm:prSet/>
      <dgm:spPr/>
      <dgm:t>
        <a:bodyPr/>
        <a:lstStyle/>
        <a:p>
          <a:endParaRPr lang="en-US"/>
        </a:p>
      </dgm:t>
    </dgm:pt>
    <dgm:pt modelId="{835B4279-56A6-4F45-8481-1E4EA983E3C6}" type="pres">
      <dgm:prSet presAssocID="{9E7E2AEC-911F-6C49-A6FC-3EBEDE78D27E}" presName="linearFlow" presStyleCnt="0">
        <dgm:presLayoutVars>
          <dgm:dir/>
          <dgm:resizeHandles val="exact"/>
        </dgm:presLayoutVars>
      </dgm:prSet>
      <dgm:spPr/>
    </dgm:pt>
    <dgm:pt modelId="{5BB1557F-8692-2344-94C5-786B33743185}" type="pres">
      <dgm:prSet presAssocID="{C6CC6FB5-1498-6D48-9C61-9CD4D11897F6}" presName="composite" presStyleCnt="0"/>
      <dgm:spPr/>
    </dgm:pt>
    <dgm:pt modelId="{BB61D563-1352-3545-9A94-976FC7748B62}" type="pres">
      <dgm:prSet presAssocID="{C6CC6FB5-1498-6D48-9C61-9CD4D11897F6}" presName="imgShp" presStyleLbl="fgImgPlace1" presStyleIdx="0" presStyleCnt="4"/>
      <dgm:spPr>
        <a:solidFill>
          <a:schemeClr val="accent6">
            <a:lumMod val="75000"/>
          </a:schemeClr>
        </a:solidFill>
      </dgm:spPr>
    </dgm:pt>
    <dgm:pt modelId="{17C653C2-E27D-2444-8A52-B2C7BA27B604}" type="pres">
      <dgm:prSet presAssocID="{C6CC6FB5-1498-6D48-9C61-9CD4D11897F6}" presName="txShp" presStyleLbl="node1" presStyleIdx="0" presStyleCnt="4">
        <dgm:presLayoutVars>
          <dgm:bulletEnabled val="1"/>
        </dgm:presLayoutVars>
      </dgm:prSet>
      <dgm:spPr/>
    </dgm:pt>
    <dgm:pt modelId="{D2F8B7D2-AA80-8348-BE3F-DF89727ECB15}" type="pres">
      <dgm:prSet presAssocID="{1B4B9B37-6C66-2E47-A004-C25EBB339A4E}" presName="spacing" presStyleCnt="0"/>
      <dgm:spPr/>
    </dgm:pt>
    <dgm:pt modelId="{0AF03F57-DCB2-D64D-95E2-4AB6E9513905}" type="pres">
      <dgm:prSet presAssocID="{0F6341F4-4C1D-EC4D-A903-7F9157C5DBDD}" presName="composite" presStyleCnt="0"/>
      <dgm:spPr/>
    </dgm:pt>
    <dgm:pt modelId="{FC93D0FF-99BE-BB47-B413-A9AE19921156}" type="pres">
      <dgm:prSet presAssocID="{0F6341F4-4C1D-EC4D-A903-7F9157C5DBDD}" presName="imgShp" presStyleLbl="fgImgPlace1" presStyleIdx="1" presStyleCnt="4"/>
      <dgm:spPr>
        <a:solidFill>
          <a:schemeClr val="accent6">
            <a:lumMod val="75000"/>
          </a:schemeClr>
        </a:solidFill>
      </dgm:spPr>
    </dgm:pt>
    <dgm:pt modelId="{59847CEF-C9EC-5F4D-9EBC-DD159828CED4}" type="pres">
      <dgm:prSet presAssocID="{0F6341F4-4C1D-EC4D-A903-7F9157C5DBDD}" presName="txShp" presStyleLbl="node1" presStyleIdx="1" presStyleCnt="4">
        <dgm:presLayoutVars>
          <dgm:bulletEnabled val="1"/>
        </dgm:presLayoutVars>
      </dgm:prSet>
      <dgm:spPr/>
    </dgm:pt>
    <dgm:pt modelId="{02975B5B-3BB8-FB44-93C4-38B3FC985BD1}" type="pres">
      <dgm:prSet presAssocID="{A86E619F-E644-F345-A904-2C0F2314AAAF}" presName="spacing" presStyleCnt="0"/>
      <dgm:spPr/>
    </dgm:pt>
    <dgm:pt modelId="{8C380338-A04A-BE4F-8148-869924A99660}" type="pres">
      <dgm:prSet presAssocID="{0372C44B-ED1B-5642-8F0B-0F8CBF717D6F}" presName="composite" presStyleCnt="0"/>
      <dgm:spPr/>
    </dgm:pt>
    <dgm:pt modelId="{A05244DE-5DD8-4C4F-974A-94253311FA08}" type="pres">
      <dgm:prSet presAssocID="{0372C44B-ED1B-5642-8F0B-0F8CBF717D6F}" presName="imgShp" presStyleLbl="fgImgPlace1" presStyleIdx="2" presStyleCnt="4"/>
      <dgm:spPr>
        <a:solidFill>
          <a:schemeClr val="accent6">
            <a:lumMod val="75000"/>
          </a:schemeClr>
        </a:solidFill>
      </dgm:spPr>
    </dgm:pt>
    <dgm:pt modelId="{1504CEBB-DF30-3844-9858-0EFE30B3A133}" type="pres">
      <dgm:prSet presAssocID="{0372C44B-ED1B-5642-8F0B-0F8CBF717D6F}" presName="txShp" presStyleLbl="node1" presStyleIdx="2" presStyleCnt="4">
        <dgm:presLayoutVars>
          <dgm:bulletEnabled val="1"/>
        </dgm:presLayoutVars>
      </dgm:prSet>
      <dgm:spPr/>
    </dgm:pt>
    <dgm:pt modelId="{79AD0827-F844-9741-AB98-DF08A280D728}" type="pres">
      <dgm:prSet presAssocID="{24FD172B-0B78-3C45-AE9C-267D2F32460A}" presName="spacing" presStyleCnt="0"/>
      <dgm:spPr/>
    </dgm:pt>
    <dgm:pt modelId="{AA649B09-FD64-BE44-85BF-798ABAE906A1}" type="pres">
      <dgm:prSet presAssocID="{60B37F81-D828-1F49-8BA9-8C70B030C244}" presName="composite" presStyleCnt="0"/>
      <dgm:spPr/>
    </dgm:pt>
    <dgm:pt modelId="{386F4220-453E-934F-B1CB-4FEABDD3F8FD}" type="pres">
      <dgm:prSet presAssocID="{60B37F81-D828-1F49-8BA9-8C70B030C244}" presName="imgShp" presStyleLbl="fgImgPlace1" presStyleIdx="3" presStyleCnt="4"/>
      <dgm:spPr>
        <a:solidFill>
          <a:schemeClr val="accent6">
            <a:lumMod val="75000"/>
          </a:schemeClr>
        </a:solidFill>
      </dgm:spPr>
    </dgm:pt>
    <dgm:pt modelId="{3BCFC2DF-F9B4-DE46-9BCB-941AA1D6001A}" type="pres">
      <dgm:prSet presAssocID="{60B37F81-D828-1F49-8BA9-8C70B030C244}" presName="txShp" presStyleLbl="node1" presStyleIdx="3" presStyleCnt="4">
        <dgm:presLayoutVars>
          <dgm:bulletEnabled val="1"/>
        </dgm:presLayoutVars>
      </dgm:prSet>
      <dgm:spPr/>
    </dgm:pt>
  </dgm:ptLst>
  <dgm:cxnLst>
    <dgm:cxn modelId="{4A4BDF16-A7F8-474A-B7B9-A8A6C0E93557}" srcId="{9E7E2AEC-911F-6C49-A6FC-3EBEDE78D27E}" destId="{C6CC6FB5-1498-6D48-9C61-9CD4D11897F6}" srcOrd="0" destOrd="0" parTransId="{8C612C5E-FCA5-C045-BF62-0B88B26E095A}" sibTransId="{1B4B9B37-6C66-2E47-A004-C25EBB339A4E}"/>
    <dgm:cxn modelId="{26E43E1B-6978-F34B-9D86-CBA02A2307E2}" type="presOf" srcId="{0F6341F4-4C1D-EC4D-A903-7F9157C5DBDD}" destId="{59847CEF-C9EC-5F4D-9EBC-DD159828CED4}" srcOrd="0" destOrd="0" presId="urn:microsoft.com/office/officeart/2005/8/layout/vList3"/>
    <dgm:cxn modelId="{8344A42D-BAEB-7447-94F6-BCA1E2E0E7C7}" srcId="{9E7E2AEC-911F-6C49-A6FC-3EBEDE78D27E}" destId="{0372C44B-ED1B-5642-8F0B-0F8CBF717D6F}" srcOrd="2" destOrd="0" parTransId="{0DB17214-13AE-7848-8E13-D96D2F9EBB3E}" sibTransId="{24FD172B-0B78-3C45-AE9C-267D2F32460A}"/>
    <dgm:cxn modelId="{B40D525C-E730-DF41-AFC5-9C0A57B06412}" type="presOf" srcId="{60B37F81-D828-1F49-8BA9-8C70B030C244}" destId="{3BCFC2DF-F9B4-DE46-9BCB-941AA1D6001A}" srcOrd="0" destOrd="0" presId="urn:microsoft.com/office/officeart/2005/8/layout/vList3"/>
    <dgm:cxn modelId="{E74D0643-920B-224C-BDEC-552B2E336975}" srcId="{9E7E2AEC-911F-6C49-A6FC-3EBEDE78D27E}" destId="{0F6341F4-4C1D-EC4D-A903-7F9157C5DBDD}" srcOrd="1" destOrd="0" parTransId="{0225629D-A780-1A4F-9850-DA5D2CBA4910}" sibTransId="{A86E619F-E644-F345-A904-2C0F2314AAAF}"/>
    <dgm:cxn modelId="{C8DF8850-9D23-E047-BC2B-752829444D95}" type="presOf" srcId="{C6CC6FB5-1498-6D48-9C61-9CD4D11897F6}" destId="{17C653C2-E27D-2444-8A52-B2C7BA27B604}" srcOrd="0" destOrd="0" presId="urn:microsoft.com/office/officeart/2005/8/layout/vList3"/>
    <dgm:cxn modelId="{351CAA7D-A699-5444-A4E9-0075C30E9855}" type="presOf" srcId="{9E7E2AEC-911F-6C49-A6FC-3EBEDE78D27E}" destId="{835B4279-56A6-4F45-8481-1E4EA983E3C6}" srcOrd="0" destOrd="0" presId="urn:microsoft.com/office/officeart/2005/8/layout/vList3"/>
    <dgm:cxn modelId="{B2576B93-EB53-5B47-A03F-E3CEB6B729EB}" srcId="{9E7E2AEC-911F-6C49-A6FC-3EBEDE78D27E}" destId="{60B37F81-D828-1F49-8BA9-8C70B030C244}" srcOrd="3" destOrd="0" parTransId="{899978E4-B8DC-AF42-9ECD-F08DFEB56174}" sibTransId="{235D53A1-760D-8F41-BDFB-F31C37546ED4}"/>
    <dgm:cxn modelId="{D6324EDC-22DB-114D-A340-12F8841F77DB}" type="presOf" srcId="{0372C44B-ED1B-5642-8F0B-0F8CBF717D6F}" destId="{1504CEBB-DF30-3844-9858-0EFE30B3A133}" srcOrd="0" destOrd="0" presId="urn:microsoft.com/office/officeart/2005/8/layout/vList3"/>
    <dgm:cxn modelId="{1D25888B-957C-7D46-B63E-B46E2451E518}" type="presParOf" srcId="{835B4279-56A6-4F45-8481-1E4EA983E3C6}" destId="{5BB1557F-8692-2344-94C5-786B33743185}" srcOrd="0" destOrd="0" presId="urn:microsoft.com/office/officeart/2005/8/layout/vList3"/>
    <dgm:cxn modelId="{C360BB2B-1DCC-644E-88E6-F49E8F6450DC}" type="presParOf" srcId="{5BB1557F-8692-2344-94C5-786B33743185}" destId="{BB61D563-1352-3545-9A94-976FC7748B62}" srcOrd="0" destOrd="0" presId="urn:microsoft.com/office/officeart/2005/8/layout/vList3"/>
    <dgm:cxn modelId="{CCF5AF57-CC8E-2547-860B-BEA5E7322B82}" type="presParOf" srcId="{5BB1557F-8692-2344-94C5-786B33743185}" destId="{17C653C2-E27D-2444-8A52-B2C7BA27B604}" srcOrd="1" destOrd="0" presId="urn:microsoft.com/office/officeart/2005/8/layout/vList3"/>
    <dgm:cxn modelId="{E9EFC5C8-8528-EB47-984C-9C55618877F5}" type="presParOf" srcId="{835B4279-56A6-4F45-8481-1E4EA983E3C6}" destId="{D2F8B7D2-AA80-8348-BE3F-DF89727ECB15}" srcOrd="1" destOrd="0" presId="urn:microsoft.com/office/officeart/2005/8/layout/vList3"/>
    <dgm:cxn modelId="{1E228FE2-9FB9-0446-A6B6-DC93361A9EBD}" type="presParOf" srcId="{835B4279-56A6-4F45-8481-1E4EA983E3C6}" destId="{0AF03F57-DCB2-D64D-95E2-4AB6E9513905}" srcOrd="2" destOrd="0" presId="urn:microsoft.com/office/officeart/2005/8/layout/vList3"/>
    <dgm:cxn modelId="{AE5CC9D3-D894-494F-8085-35BD1B51673F}" type="presParOf" srcId="{0AF03F57-DCB2-D64D-95E2-4AB6E9513905}" destId="{FC93D0FF-99BE-BB47-B413-A9AE19921156}" srcOrd="0" destOrd="0" presId="urn:microsoft.com/office/officeart/2005/8/layout/vList3"/>
    <dgm:cxn modelId="{2D819C43-9FDA-5040-A44F-D7DA2405017F}" type="presParOf" srcId="{0AF03F57-DCB2-D64D-95E2-4AB6E9513905}" destId="{59847CEF-C9EC-5F4D-9EBC-DD159828CED4}" srcOrd="1" destOrd="0" presId="urn:microsoft.com/office/officeart/2005/8/layout/vList3"/>
    <dgm:cxn modelId="{620EF4AC-D705-2D42-8DF9-8487D05BA839}" type="presParOf" srcId="{835B4279-56A6-4F45-8481-1E4EA983E3C6}" destId="{02975B5B-3BB8-FB44-93C4-38B3FC985BD1}" srcOrd="3" destOrd="0" presId="urn:microsoft.com/office/officeart/2005/8/layout/vList3"/>
    <dgm:cxn modelId="{94B4349A-B1E0-B149-8D68-A07C1784B28B}" type="presParOf" srcId="{835B4279-56A6-4F45-8481-1E4EA983E3C6}" destId="{8C380338-A04A-BE4F-8148-869924A99660}" srcOrd="4" destOrd="0" presId="urn:microsoft.com/office/officeart/2005/8/layout/vList3"/>
    <dgm:cxn modelId="{2D31B249-B107-6F4E-B014-2892CA18DA98}" type="presParOf" srcId="{8C380338-A04A-BE4F-8148-869924A99660}" destId="{A05244DE-5DD8-4C4F-974A-94253311FA08}" srcOrd="0" destOrd="0" presId="urn:microsoft.com/office/officeart/2005/8/layout/vList3"/>
    <dgm:cxn modelId="{DD24DEC8-B07F-9542-9165-AFA7B4C31E89}" type="presParOf" srcId="{8C380338-A04A-BE4F-8148-869924A99660}" destId="{1504CEBB-DF30-3844-9858-0EFE30B3A133}" srcOrd="1" destOrd="0" presId="urn:microsoft.com/office/officeart/2005/8/layout/vList3"/>
    <dgm:cxn modelId="{E81B5F73-C24B-1440-A400-B8BD6B076738}" type="presParOf" srcId="{835B4279-56A6-4F45-8481-1E4EA983E3C6}" destId="{79AD0827-F844-9741-AB98-DF08A280D728}" srcOrd="5" destOrd="0" presId="urn:microsoft.com/office/officeart/2005/8/layout/vList3"/>
    <dgm:cxn modelId="{FD7C17B0-74D6-4B49-93C3-04BF0C4AACF9}" type="presParOf" srcId="{835B4279-56A6-4F45-8481-1E4EA983E3C6}" destId="{AA649B09-FD64-BE44-85BF-798ABAE906A1}" srcOrd="6" destOrd="0" presId="urn:microsoft.com/office/officeart/2005/8/layout/vList3"/>
    <dgm:cxn modelId="{1B411421-9995-4C41-B823-099E52903DDA}" type="presParOf" srcId="{AA649B09-FD64-BE44-85BF-798ABAE906A1}" destId="{386F4220-453E-934F-B1CB-4FEABDD3F8FD}" srcOrd="0" destOrd="0" presId="urn:microsoft.com/office/officeart/2005/8/layout/vList3"/>
    <dgm:cxn modelId="{A9E84385-0BDD-6F49-A43B-0AC980993F73}" type="presParOf" srcId="{AA649B09-FD64-BE44-85BF-798ABAE906A1}" destId="{3BCFC2DF-F9B4-DE46-9BCB-941AA1D6001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653C2-E27D-2444-8A52-B2C7BA27B604}">
      <dsp:nvSpPr>
        <dsp:cNvPr id="0" name=""/>
        <dsp:cNvSpPr/>
      </dsp:nvSpPr>
      <dsp:spPr>
        <a:xfrm rot="10800000">
          <a:off x="1983253" y="3129"/>
          <a:ext cx="6992874" cy="887561"/>
        </a:xfrm>
        <a:prstGeom prst="homePlate">
          <a:avLst/>
        </a:prstGeom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Organize and structure content clearly to accomplish the writing task(s)</a:t>
          </a:r>
          <a:endParaRPr lang="en-US" sz="2300" kern="1200" dirty="0">
            <a:solidFill>
              <a:schemeClr val="bg1"/>
            </a:solidFill>
          </a:endParaRPr>
        </a:p>
      </dsp:txBody>
      <dsp:txXfrm rot="10800000">
        <a:off x="2205143" y="3129"/>
        <a:ext cx="6770984" cy="887561"/>
      </dsp:txXfrm>
    </dsp:sp>
    <dsp:sp modelId="{BB61D563-1352-3545-9A94-976FC7748B62}">
      <dsp:nvSpPr>
        <dsp:cNvPr id="0" name=""/>
        <dsp:cNvSpPr/>
      </dsp:nvSpPr>
      <dsp:spPr>
        <a:xfrm>
          <a:off x="1539472" y="3129"/>
          <a:ext cx="887561" cy="887561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47CEF-C9EC-5F4D-9EBC-DD159828CED4}">
      <dsp:nvSpPr>
        <dsp:cNvPr id="0" name=""/>
        <dsp:cNvSpPr/>
      </dsp:nvSpPr>
      <dsp:spPr>
        <a:xfrm rot="10800000">
          <a:off x="1983253" y="1155635"/>
          <a:ext cx="6992874" cy="887561"/>
        </a:xfrm>
        <a:prstGeom prst="homePlate">
          <a:avLst/>
        </a:prstGeom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>
              <a:effectLst/>
              <a:latin typeface="Calibri" panose="020F0502020204030204" pitchFamily="34" charset="0"/>
            </a:rPr>
            <a:t>Evaluate how to write for specific audiences, purposes, or genres </a:t>
          </a:r>
          <a:endParaRPr lang="en-US" sz="2300" kern="1200" dirty="0"/>
        </a:p>
      </dsp:txBody>
      <dsp:txXfrm rot="10800000">
        <a:off x="2205143" y="1155635"/>
        <a:ext cx="6770984" cy="887561"/>
      </dsp:txXfrm>
    </dsp:sp>
    <dsp:sp modelId="{FC93D0FF-99BE-BB47-B413-A9AE19921156}">
      <dsp:nvSpPr>
        <dsp:cNvPr id="0" name=""/>
        <dsp:cNvSpPr/>
      </dsp:nvSpPr>
      <dsp:spPr>
        <a:xfrm>
          <a:off x="1539472" y="1155635"/>
          <a:ext cx="887561" cy="887561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4CEBB-DF30-3844-9858-0EFE30B3A133}">
      <dsp:nvSpPr>
        <dsp:cNvPr id="0" name=""/>
        <dsp:cNvSpPr/>
      </dsp:nvSpPr>
      <dsp:spPr>
        <a:xfrm rot="10800000">
          <a:off x="1983253" y="2308140"/>
          <a:ext cx="6992874" cy="887561"/>
        </a:xfrm>
        <a:prstGeom prst="homePlate">
          <a:avLst/>
        </a:prstGeom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>
              <a:effectLst/>
              <a:latin typeface="Calibri" panose="020F0502020204030204" pitchFamily="34" charset="0"/>
            </a:rPr>
            <a:t>Demonstrate successful use of writing conventions of the specific discipline or specialized context(s)</a:t>
          </a:r>
          <a:endParaRPr lang="en-US" sz="2300" kern="1200" dirty="0"/>
        </a:p>
      </dsp:txBody>
      <dsp:txXfrm rot="10800000">
        <a:off x="2205143" y="2308140"/>
        <a:ext cx="6770984" cy="887561"/>
      </dsp:txXfrm>
    </dsp:sp>
    <dsp:sp modelId="{A05244DE-5DD8-4C4F-974A-94253311FA08}">
      <dsp:nvSpPr>
        <dsp:cNvPr id="0" name=""/>
        <dsp:cNvSpPr/>
      </dsp:nvSpPr>
      <dsp:spPr>
        <a:xfrm>
          <a:off x="1539472" y="2308140"/>
          <a:ext cx="887561" cy="887561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FC2DF-F9B4-DE46-9BCB-941AA1D6001A}">
      <dsp:nvSpPr>
        <dsp:cNvPr id="0" name=""/>
        <dsp:cNvSpPr/>
      </dsp:nvSpPr>
      <dsp:spPr>
        <a:xfrm rot="10800000">
          <a:off x="1983253" y="3460646"/>
          <a:ext cx="6992874" cy="887561"/>
        </a:xfrm>
        <a:prstGeom prst="homePlate">
          <a:avLst/>
        </a:prstGeom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  <a:latin typeface="Calibri" panose="020F0502020204030204" pitchFamily="34" charset="0"/>
            </a:rPr>
            <a:t>Uses e</a:t>
          </a:r>
          <a:r>
            <a:rPr lang="en-US" sz="23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vidence to support the objectives of the writing task </a:t>
          </a:r>
          <a:r>
            <a:rPr lang="en-US" sz="2300" b="0" i="0" kern="1200" dirty="0">
              <a:effectLst/>
              <a:latin typeface="Calibri" panose="020F0502020204030204" pitchFamily="34" charset="0"/>
            </a:rPr>
            <a:t>and provide sources if</a:t>
          </a:r>
          <a:r>
            <a:rPr lang="en-US" sz="2300" b="0" i="0" strike="sngStrike" kern="1200" dirty="0">
              <a:effectLst/>
              <a:latin typeface="Calibri" panose="020F0502020204030204" pitchFamily="34" charset="0"/>
            </a:rPr>
            <a:t> </a:t>
          </a:r>
          <a:r>
            <a:rPr lang="en-US" sz="2300" b="0" i="0" kern="1200" dirty="0">
              <a:effectLst/>
              <a:latin typeface="Calibri" panose="020F0502020204030204" pitchFamily="34" charset="0"/>
            </a:rPr>
            <a:t>needed</a:t>
          </a:r>
          <a:endParaRPr lang="en-US" sz="2300" kern="1200" dirty="0"/>
        </a:p>
      </dsp:txBody>
      <dsp:txXfrm rot="10800000">
        <a:off x="2205143" y="3460646"/>
        <a:ext cx="6770984" cy="887561"/>
      </dsp:txXfrm>
    </dsp:sp>
    <dsp:sp modelId="{386F4220-453E-934F-B1CB-4FEABDD3F8FD}">
      <dsp:nvSpPr>
        <dsp:cNvPr id="0" name=""/>
        <dsp:cNvSpPr/>
      </dsp:nvSpPr>
      <dsp:spPr>
        <a:xfrm>
          <a:off x="1539472" y="3460646"/>
          <a:ext cx="887561" cy="887561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39E1-FE19-D3A5-8260-FC16470E8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322E5-692B-4FEE-7367-4CC0436F6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5F681-5FA3-57A4-CE3E-78B805E54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64BCC-0C76-51EC-CA84-CBFEBAC7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BBEC7-93F6-8391-3754-EB0587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7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312B4-DBDE-2D6C-0B0A-E8F757ED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8ECBE-F789-F629-4DF0-9DCD4757D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B7E59-1A12-77B2-BDB5-65385DE63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52B99-7D40-A057-AFF3-9ED49F96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778B0-B466-A132-69E3-4B16DD88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6E629-0565-5D5A-F131-665E2F4EE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72F95-77F7-E9E5-5D40-D53E13691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21EA5-FD4F-542C-71B0-FAD798D1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0863D-F640-E93F-97E1-6ED19AAF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6E7F0-8FFA-F65F-DD6F-40C0844B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E7B38-1179-B206-8D20-BE332538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AEEAD-25E7-0A2D-D6C1-EE2D3161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37D61-5753-FC3C-CE56-23E11DC8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2D053-82D2-06EA-6918-FBFE26AD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73DC6-6AA6-19D9-DABA-A4592E7C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4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2338-B7A0-7DCE-7C35-455439AB8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3204F-C6B2-84C9-24D6-D2F02BDFE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14CE3-8055-80AF-10F6-D42D0761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B17B8-E4AA-CD7A-0FCB-8C026C3C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8F275-D46A-B595-ADDC-EE7109A1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F52B-43B0-F924-B81D-521B61FF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4D3AA-DF03-148D-D916-DA0504329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4FECA-50AB-0014-72BA-25F701D5F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55A13-1A91-FAE1-6006-7A6510420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57B6B-2CFC-C496-22A0-2917178C2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1AE4-29AA-F675-CC2D-87124292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3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35F3-D578-3DF1-8E6F-AC03B290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5458B-F01E-83D4-99AD-79A186510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6AC8-619E-C4E6-40A2-C9B360178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70870-5B1A-FCE3-9853-B20D96074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3CD3B-B831-2217-14AF-932768E57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D18F1-B4A0-3E1A-9A14-9BFF03BF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F558C-DF2C-0919-3395-0FDE8FF3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91EA5-0445-ADCD-B325-35EBE88AB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7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4823-2031-B0DE-8A7E-F7AA1C1C0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9CF8A-5B86-314A-5133-8D941B26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AC41B-2DCD-D13F-D24D-EBF31FAB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0012D-BCCD-E7EF-AAFC-8D3D4B38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1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180815-6A6C-99C6-35F0-A9FC3CFC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816FBA-BB4F-B6DD-B532-237FB168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0AC19-01F8-2160-4434-E005D3ECA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1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ADE7D-6467-4628-3681-F52AC1AB5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200C-F1D8-7BD7-60E6-76820D5F7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75EEC8-EDC2-8C39-0757-ECB0158B5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8795D-6BAE-1403-851E-39E15F99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C14B0-7557-30AD-41CA-35923F20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9F723-D494-99F8-AEB1-CF5FA690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263C-C2D6-7A78-2696-00B0EDF7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DB6C5-C714-1934-24D3-1DD8AC9B3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B87B5-5625-E171-F0FB-3B5FAC74D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F3655-BC81-F48C-AAC0-FF5DA3343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DE1FF-CF40-664A-6925-9299DBA3D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01009-4F43-0A05-E093-46EFDC5F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1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D2888-498D-5432-6096-30526F74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2840A-A7CD-237B-E2C5-28BB0AAB7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E294-A058-8168-22C4-9FF586366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A51A-EA15-9147-8DC5-2415F85E30C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4DB20-A7E3-F975-83D1-923C08F0C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72490-2122-18EE-D716-D8475C36E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FEF19-2E59-DD4D-8721-DC5421710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4A58C-0B1D-4EDB-37B6-3FD2FA49E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1122363"/>
            <a:ext cx="11847443" cy="2387600"/>
          </a:xfrm>
        </p:spPr>
        <p:txBody>
          <a:bodyPr>
            <a:normAutofit/>
          </a:bodyPr>
          <a:lstStyle/>
          <a:p>
            <a:r>
              <a:rPr lang="en-US" sz="6600" dirty="0"/>
              <a:t>Ability 1: Effective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0279E-E733-025F-D931-CC40A4A23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602038"/>
            <a:ext cx="11847443" cy="612153"/>
          </a:xfrm>
        </p:spPr>
        <p:txBody>
          <a:bodyPr>
            <a:normAutofit/>
          </a:bodyPr>
          <a:lstStyle/>
          <a:p>
            <a:r>
              <a:rPr lang="en-US" sz="1800" dirty="0"/>
              <a:t>1a: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Create written work that develops and expresses ideas and that addresses a given context and target audience. 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0E7B07F-07F1-986C-F53B-B18D7826F2DC}"/>
              </a:ext>
            </a:extLst>
          </p:cNvPr>
          <p:cNvGrpSpPr/>
          <p:nvPr/>
        </p:nvGrpSpPr>
        <p:grpSpPr>
          <a:xfrm>
            <a:off x="1639956" y="4492485"/>
            <a:ext cx="9024731" cy="923330"/>
            <a:chOff x="1699592" y="4492485"/>
            <a:chExt cx="9024731" cy="92333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DC97651-0AB1-E3DE-E69D-1C6285C7F455}"/>
                </a:ext>
              </a:extLst>
            </p:cNvPr>
            <p:cNvSpPr txBox="1"/>
            <p:nvPr/>
          </p:nvSpPr>
          <p:spPr>
            <a:xfrm>
              <a:off x="1699592" y="4492485"/>
              <a:ext cx="14809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/>
                <a:t>Jessica </a:t>
              </a:r>
              <a:r>
                <a:rPr lang="en-US" sz="1800" b="0" i="0" dirty="0">
                  <a:effectLst/>
                </a:rPr>
                <a:t>Araujo</a:t>
              </a:r>
            </a:p>
            <a:p>
              <a:pPr algn="ctr"/>
              <a:r>
                <a:rPr lang="en-US" dirty="0"/>
                <a:t>English</a:t>
              </a:r>
              <a:endParaRPr lang="en-US" sz="1800" dirty="0"/>
            </a:p>
            <a:p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5D8E83E-085B-8838-3DCA-168B07601230}"/>
                </a:ext>
              </a:extLst>
            </p:cNvPr>
            <p:cNvSpPr txBox="1"/>
            <p:nvPr/>
          </p:nvSpPr>
          <p:spPr>
            <a:xfrm>
              <a:off x="4447762" y="4492485"/>
              <a:ext cx="33196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Mark England</a:t>
              </a:r>
            </a:p>
            <a:p>
              <a:pPr algn="ctr"/>
              <a:r>
                <a:rPr lang="en-US" dirty="0"/>
                <a:t>Criminal Justice and Legal Studies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D3D8A31-FA95-9D22-5FA6-BE393503E269}"/>
                </a:ext>
              </a:extLst>
            </p:cNvPr>
            <p:cNvSpPr txBox="1"/>
            <p:nvPr/>
          </p:nvSpPr>
          <p:spPr>
            <a:xfrm>
              <a:off x="9034671" y="4492485"/>
              <a:ext cx="16896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Kristen </a:t>
              </a:r>
              <a:r>
                <a:rPr lang="en-US" dirty="0" err="1"/>
                <a:t>Swithers</a:t>
              </a:r>
              <a:endParaRPr lang="en-US" dirty="0"/>
            </a:p>
            <a:p>
              <a:pPr algn="ctr"/>
              <a:r>
                <a:rPr lang="en-US" dirty="0"/>
                <a:t>Biology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770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3424-3EB1-79AB-E44A-6AB45DBF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1a: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Create written work that develops and expresses ideas and that addresses a given context and target audience. </a:t>
            </a:r>
            <a:b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73F0D-89EF-1310-44AA-0B17A7876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rtl="0" fontAlgn="base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By the e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 of a 1A general education course, student will be able to: </a:t>
            </a:r>
            <a:r>
              <a:rPr lang="en-US" b="0" i="0" dirty="0">
                <a:solidFill>
                  <a:srgbClr val="D13438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buNone/>
            </a:pPr>
            <a:r>
              <a:rPr lang="en-US" b="0" i="0" dirty="0">
                <a:solidFill>
                  <a:srgbClr val="D13438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971550" lvl="1" indent="-514350" fontAlgn="base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Control syntax and mechanics to communicate clearly</a:t>
            </a:r>
            <a:endParaRPr lang="en-US" sz="2800" strike="sngStrike" dirty="0">
              <a:solidFill>
                <a:srgbClr val="D13438"/>
              </a:solidFill>
              <a:latin typeface="Calibri" panose="020F0502020204030204" pitchFamily="34" charset="0"/>
            </a:endParaRPr>
          </a:p>
          <a:p>
            <a:pPr marL="971550" lvl="1" indent="-514350" fontAlgn="base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Choose content, organization and structure to accomplish the purpose of the writing task(s) 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Respond to considerations of audience, purpose, and the circumstances surrounding the writing task(s)</a:t>
            </a:r>
            <a:endParaRPr lang="en-US" sz="2800" dirty="0">
              <a:solidFill>
                <a:srgbClr val="D13438"/>
              </a:solidFill>
              <a:latin typeface="Calibri" panose="020F0502020204030204" pitchFamily="34" charset="0"/>
            </a:endParaRPr>
          </a:p>
          <a:p>
            <a:pPr marL="971550" lvl="1" indent="-514350" fontAlgn="base">
              <a:buFont typeface="+mj-lt"/>
              <a:buAutoNum type="arabicPeriod"/>
            </a:pPr>
            <a:r>
              <a:rPr lang="en-US" sz="2800" b="0" i="0" dirty="0">
                <a:effectLst/>
                <a:latin typeface="Calibri" panose="020F0502020204030204" pitchFamily="34" charset="0"/>
              </a:rPr>
              <a:t>E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ngage with specific writing processes, strategies, and modes of textual production or publication related to disciplines or specialized contexts 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Effectively use sources and evidence 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BDA8-22AF-1A80-E29B-000C8032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 Control syntax and mechanics to communicate clearly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262C-5183-6EC3-18FF-0B0F943FA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Calibri" panose="020F0502020204030204"/>
                <a:cs typeface="Calibri" panose="020F0502020204030204"/>
              </a:rPr>
              <a:t>Suggested Change(s)</a:t>
            </a:r>
          </a:p>
          <a:p>
            <a:r>
              <a:rPr lang="en-US" dirty="0"/>
              <a:t>This should be removed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/>
              <a:t>This is only addressed in our developmental courses</a:t>
            </a:r>
          </a:p>
        </p:txBody>
      </p:sp>
    </p:spTree>
    <p:extLst>
      <p:ext uri="{BB962C8B-B14F-4D97-AF65-F5344CB8AC3E}">
        <p14:creationId xmlns:p14="http://schemas.microsoft.com/office/powerpoint/2010/main" val="276099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9790-DEE4-7780-6DD3-706EF8D3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 Choose content, organization and structure to accomplish the purpose of the writing task(s)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A3ED7-1DC0-ED50-9948-9D5AE23A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Suggested Change(s)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Organize and structure content clearly to accomplish the writing task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(s)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pic>
        <p:nvPicPr>
          <p:cNvPr id="1026" name="Picture 2" descr="Bloom's Taxonomy">
            <a:extLst>
              <a:ext uri="{FF2B5EF4-FFF2-40B4-BE49-F238E27FC236}">
                <a16:creationId xmlns:a16="http://schemas.microsoft.com/office/drawing/2014/main" id="{DC98F822-F54B-0BC9-0C8D-F8990AE6C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79" y="2951922"/>
            <a:ext cx="6663842" cy="390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FEE6957-43AE-3B3E-346B-A9471FA4868A}"/>
              </a:ext>
            </a:extLst>
          </p:cNvPr>
          <p:cNvSpPr/>
          <p:nvPr/>
        </p:nvSpPr>
        <p:spPr>
          <a:xfrm>
            <a:off x="4134678" y="4611757"/>
            <a:ext cx="1821279" cy="55659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3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loom's Taxonomy">
            <a:extLst>
              <a:ext uri="{FF2B5EF4-FFF2-40B4-BE49-F238E27FC236}">
                <a16:creationId xmlns:a16="http://schemas.microsoft.com/office/drawing/2014/main" id="{95386750-82C3-9CB9-1136-A09169CA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79" y="2951922"/>
            <a:ext cx="6663842" cy="390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6E8B-5952-A87B-40D7-8FF34EF6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3.Respond to considerations of audience, purpose, and the circumstances surrounding the writing task(s)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A3867-D98D-576F-4CB2-C0DF3E9B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637"/>
            <a:ext cx="10515600" cy="42053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Suggested Change(s)</a:t>
            </a:r>
            <a:endParaRPr lang="en-US" dirty="0"/>
          </a:p>
          <a:p>
            <a:r>
              <a:rPr lang="en-US" b="0" i="0" dirty="0">
                <a:effectLst/>
                <a:latin typeface="Calibri"/>
                <a:ea typeface="Calibri"/>
                <a:cs typeface="Calibri"/>
              </a:rPr>
              <a:t>Evaluate how to write for specific audiences, purposes, or genres 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DB5C09-3836-0246-11C3-5B457BC5F488}"/>
              </a:ext>
            </a:extLst>
          </p:cNvPr>
          <p:cNvSpPr/>
          <p:nvPr/>
        </p:nvSpPr>
        <p:spPr>
          <a:xfrm>
            <a:off x="4510216" y="4047607"/>
            <a:ext cx="1137180" cy="55659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8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07F6-ED60-29B6-F819-4B2F3A3A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305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400" b="0" i="0" dirty="0">
                <a:effectLst/>
                <a:latin typeface="Calibri" panose="020F0502020204030204" pitchFamily="34" charset="0"/>
              </a:rPr>
              <a:t>4. E</a:t>
            </a:r>
            <a:r>
              <a:rPr lang="en-US" sz="4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ngage with specific writing processes, strategies, and modes of textual production or publication related to disciplines or specialized contexts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B2333-CE12-6304-2E22-272EE0502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2348"/>
            <a:ext cx="10515600" cy="35369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Suggested Change(s)</a:t>
            </a:r>
          </a:p>
          <a:p>
            <a:r>
              <a:rPr lang="en-US" b="0" i="0" dirty="0">
                <a:effectLst/>
                <a:latin typeface="Calibri"/>
                <a:ea typeface="Calibri"/>
                <a:cs typeface="Calibri"/>
              </a:rPr>
              <a:t>Demonstrate successful use of writing conventions of the specific discipline or specialized context(s)</a:t>
            </a:r>
            <a:endParaRPr lang="en-US">
              <a:latin typeface="Calibri"/>
              <a:ea typeface="Calibri"/>
              <a:cs typeface="Calibri"/>
            </a:endParaRPr>
          </a:p>
        </p:txBody>
      </p:sp>
      <p:pic>
        <p:nvPicPr>
          <p:cNvPr id="4" name="Picture 2" descr="Bloom's Taxonomy">
            <a:extLst>
              <a:ext uri="{FF2B5EF4-FFF2-40B4-BE49-F238E27FC236}">
                <a16:creationId xmlns:a16="http://schemas.microsoft.com/office/drawing/2014/main" id="{B5DC769F-247A-4EFD-434C-95B9FE14A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985" y="3429000"/>
            <a:ext cx="584993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CAD4BDE-E9CB-F530-65C9-5CA86394F3D9}"/>
              </a:ext>
            </a:extLst>
          </p:cNvPr>
          <p:cNvSpPr/>
          <p:nvPr/>
        </p:nvSpPr>
        <p:spPr>
          <a:xfrm>
            <a:off x="7006281" y="5332710"/>
            <a:ext cx="2446638" cy="55659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8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5277-F4D7-2690-1E91-7E8A83AD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sz="4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Effectively use sources and evidence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815A3-DAEC-E670-4D41-80D6A37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229"/>
            <a:ext cx="10515600" cy="448073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Suggested Change(s)</a:t>
            </a:r>
            <a:endParaRPr lang="en-US" dirty="0">
              <a:solidFill>
                <a:srgbClr val="333333"/>
              </a:solidFill>
              <a:latin typeface="Calibri"/>
              <a:ea typeface="Calibri"/>
              <a:cs typeface="Calibri"/>
            </a:endParaRPr>
          </a:p>
          <a:p>
            <a:r>
              <a:rPr lang="en-US" dirty="0">
                <a:solidFill>
                  <a:srgbClr val="333333"/>
                </a:solidFill>
                <a:latin typeface="Calibri"/>
                <a:ea typeface="Calibri"/>
                <a:cs typeface="Calibri"/>
              </a:rPr>
              <a:t>Use e</a:t>
            </a:r>
            <a:r>
              <a:rPr lang="en-US" b="0" i="0" dirty="0">
                <a:effectLst/>
                <a:latin typeface="Calibri"/>
                <a:ea typeface="Calibri"/>
                <a:cs typeface="Calibri"/>
              </a:rPr>
              <a:t>vidence to support the objectives of the writing task and provide sources if</a:t>
            </a:r>
            <a:r>
              <a:rPr lang="en-US" b="0" i="0" strike="sngStrike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b="0" i="0" dirty="0">
                <a:effectLst/>
                <a:latin typeface="Calibri"/>
                <a:ea typeface="Calibri"/>
                <a:cs typeface="Calibri"/>
              </a:rPr>
              <a:t>needed</a:t>
            </a:r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9231DC-0615-C512-A2D1-DBABAFBECBFE}"/>
              </a:ext>
            </a:extLst>
          </p:cNvPr>
          <p:cNvSpPr/>
          <p:nvPr/>
        </p:nvSpPr>
        <p:spPr>
          <a:xfrm>
            <a:off x="4510216" y="4047607"/>
            <a:ext cx="1137180" cy="55659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Bloom's Taxonomy">
            <a:extLst>
              <a:ext uri="{FF2B5EF4-FFF2-40B4-BE49-F238E27FC236}">
                <a16:creationId xmlns:a16="http://schemas.microsoft.com/office/drawing/2014/main" id="{93112F17-DEF7-14BE-3E53-430B250D4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79" y="2951922"/>
            <a:ext cx="6663842" cy="390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2D3DBFC-AB73-D7C8-DD5B-DC290CAC9306}"/>
              </a:ext>
            </a:extLst>
          </p:cNvPr>
          <p:cNvSpPr/>
          <p:nvPr/>
        </p:nvSpPr>
        <p:spPr>
          <a:xfrm>
            <a:off x="3941806" y="5173904"/>
            <a:ext cx="2154194" cy="55659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A52C58C2-01AA-C15E-779A-23B2B367C5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275541"/>
              </p:ext>
            </p:extLst>
          </p:nvPr>
        </p:nvGraphicFramePr>
        <p:xfrm>
          <a:off x="-1324233" y="18160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1A5F78E-CA23-8FC4-19F8-B145C0B0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1A Student Learning Outcomes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868ECA4-AF06-AAAD-5AE5-9B5E19F3A75E}"/>
              </a:ext>
            </a:extLst>
          </p:cNvPr>
          <p:cNvGrpSpPr/>
          <p:nvPr/>
        </p:nvGrpSpPr>
        <p:grpSpPr>
          <a:xfrm>
            <a:off x="7702948" y="2330700"/>
            <a:ext cx="4442448" cy="3421148"/>
            <a:chOff x="7665877" y="2565480"/>
            <a:chExt cx="4442448" cy="3421148"/>
          </a:xfrm>
        </p:grpSpPr>
        <p:pic>
          <p:nvPicPr>
            <p:cNvPr id="4" name="Picture 2" descr="Bloom's Taxonomy">
              <a:extLst>
                <a:ext uri="{FF2B5EF4-FFF2-40B4-BE49-F238E27FC236}">
                  <a16:creationId xmlns:a16="http://schemas.microsoft.com/office/drawing/2014/main" id="{79ED771A-0419-6F87-8AD0-C79FA579BB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004" r="34428"/>
            <a:stretch/>
          </p:blipFill>
          <p:spPr bwMode="auto">
            <a:xfrm>
              <a:off x="7665877" y="2588520"/>
              <a:ext cx="4369604" cy="3398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909FEAFB-6827-6C8A-368D-DFE6F9D2CD15}"/>
                </a:ext>
              </a:extLst>
            </p:cNvPr>
            <p:cNvSpPr/>
            <p:nvPr/>
          </p:nvSpPr>
          <p:spPr>
            <a:xfrm rot="10983023">
              <a:off x="10003124" y="2565480"/>
              <a:ext cx="2105201" cy="320086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8FE9AD3-F046-59A4-BCE8-DB41980413DD}"/>
                </a:ext>
              </a:extLst>
            </p:cNvPr>
            <p:cNvSpPr/>
            <p:nvPr/>
          </p:nvSpPr>
          <p:spPr>
            <a:xfrm>
              <a:off x="8677531" y="3219325"/>
              <a:ext cx="2644346" cy="1544864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B7FB1A1-754C-5B1D-4124-382B38B20ACE}"/>
              </a:ext>
            </a:extLst>
          </p:cNvPr>
          <p:cNvSpPr txBox="1"/>
          <p:nvPr/>
        </p:nvSpPr>
        <p:spPr>
          <a:xfrm>
            <a:off x="495946" y="2029102"/>
            <a:ext cx="33374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610745-E153-3467-7917-1876D090777D}"/>
              </a:ext>
            </a:extLst>
          </p:cNvPr>
          <p:cNvSpPr txBox="1"/>
          <p:nvPr/>
        </p:nvSpPr>
        <p:spPr>
          <a:xfrm>
            <a:off x="495946" y="4337460"/>
            <a:ext cx="33374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AD4A70-844B-5585-00C4-D146EA856ED4}"/>
              </a:ext>
            </a:extLst>
          </p:cNvPr>
          <p:cNvSpPr txBox="1"/>
          <p:nvPr/>
        </p:nvSpPr>
        <p:spPr>
          <a:xfrm>
            <a:off x="495946" y="3183281"/>
            <a:ext cx="33374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5769F0-54AB-A435-070B-22195BFBE3C8}"/>
              </a:ext>
            </a:extLst>
          </p:cNvPr>
          <p:cNvSpPr txBox="1"/>
          <p:nvPr/>
        </p:nvSpPr>
        <p:spPr>
          <a:xfrm>
            <a:off x="495946" y="5491639"/>
            <a:ext cx="33374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5827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355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Ability 1: Effective Communication</vt:lpstr>
      <vt:lpstr>1a: Create written work that develops and expresses ideas and that addresses a given context and target audience.  </vt:lpstr>
      <vt:lpstr>1. Control syntax and mechanics to communicate clearly</vt:lpstr>
      <vt:lpstr>2. Choose content, organization and structure to accomplish the purpose of the writing task(s) </vt:lpstr>
      <vt:lpstr>3.Respond to considerations of audience, purpose, and the circumstances surrounding the writing task(s)</vt:lpstr>
      <vt:lpstr>4. Engage with specific writing processes, strategies, and modes of textual production or publication related to disciplines or specialized contexts </vt:lpstr>
      <vt:lpstr>5. Effectively use sources and evidence </vt:lpstr>
      <vt:lpstr>Revised 1A Student Learning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Ability 1: Effective Communication</dc:title>
  <dc:creator>Swithers, Kristen</dc:creator>
  <cp:lastModifiedBy>Swithers, Kristen</cp:lastModifiedBy>
  <cp:revision>17</cp:revision>
  <dcterms:created xsi:type="dcterms:W3CDTF">2023-06-29T12:18:03Z</dcterms:created>
  <dcterms:modified xsi:type="dcterms:W3CDTF">2023-06-29T14:01:17Z</dcterms:modified>
</cp:coreProperties>
</file>