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4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24755C-8249-4F01-9C00-EBD3AF3769F2}" type="datetimeFigureOut">
              <a:rPr lang="en-US"/>
              <a:t>5/1/2017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D33349-0B92-49A2-8D5A-5489056885E5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33349-0B92-49A2-8D5A-5489056885E5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731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33349-0B92-49A2-8D5A-5489056885E5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4650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33349-0B92-49A2-8D5A-5489056885E5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9176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33349-0B92-49A2-8D5A-5489056885E5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8571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33349-0B92-49A2-8D5A-5489056885E5}" type="slidenum">
              <a:rPr lang="en-US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6905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33349-0B92-49A2-8D5A-5489056885E5}" type="slidenum">
              <a:rPr lang="en-US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5324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33349-0B92-49A2-8D5A-5489056885E5}" type="slidenum">
              <a:rPr lang="en-US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7506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33349-0B92-49A2-8D5A-5489056885E5}" type="slidenum">
              <a:rPr lang="en-US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19069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33349-0B92-49A2-8D5A-5489056885E5}" type="slidenum">
              <a:rPr lang="en-US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87336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33349-0B92-49A2-8D5A-5489056885E5}" type="slidenum">
              <a:rPr lang="en-US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61702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33349-0B92-49A2-8D5A-5489056885E5}" type="slidenum">
              <a:rPr lang="en-US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5233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33349-0B92-49A2-8D5A-5489056885E5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58265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33349-0B92-49A2-8D5A-5489056885E5}" type="slidenum">
              <a:rPr lang="en-US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94740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33349-0B92-49A2-8D5A-5489056885E5}" type="slidenum">
              <a:rPr lang="en-US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66662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33349-0B92-49A2-8D5A-5489056885E5}" type="slidenum">
              <a:rPr lang="en-US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32698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33349-0B92-49A2-8D5A-5489056885E5}" type="slidenum">
              <a:rPr lang="en-US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65834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33349-0B92-49A2-8D5A-5489056885E5}" type="slidenum">
              <a:rPr lang="en-US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95067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33349-0B92-49A2-8D5A-5489056885E5}" type="slidenum">
              <a:rPr lang="en-US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49453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33349-0B92-49A2-8D5A-5489056885E5}" type="slidenum">
              <a:rPr lang="en-US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57815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33349-0B92-49A2-8D5A-5489056885E5}" type="slidenum">
              <a:rPr lang="en-US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14546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33349-0B92-49A2-8D5A-5489056885E5}" type="slidenum">
              <a:rPr lang="en-US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14877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33349-0B92-49A2-8D5A-5489056885E5}" type="slidenum">
              <a:rPr lang="en-US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4464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33349-0B92-49A2-8D5A-5489056885E5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66575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33349-0B92-49A2-8D5A-5489056885E5}" type="slidenum">
              <a:rPr lang="en-US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1641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33349-0B92-49A2-8D5A-5489056885E5}" type="slidenum">
              <a:rPr lang="en-US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0009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33349-0B92-49A2-8D5A-5489056885E5}" type="slidenum">
              <a:rPr lang="en-US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14550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33349-0B92-49A2-8D5A-5489056885E5}" type="slidenum">
              <a:rPr lang="en-US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08283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33349-0B92-49A2-8D5A-5489056885E5}" type="slidenum">
              <a:rPr lang="en-US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40330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33349-0B92-49A2-8D5A-5489056885E5}" type="slidenum">
              <a:rPr lang="en-US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95790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33349-0B92-49A2-8D5A-5489056885E5}" type="slidenum">
              <a:rPr lang="en-US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22076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33349-0B92-49A2-8D5A-5489056885E5}" type="slidenum">
              <a:rPr lang="en-US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63524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33349-0B92-49A2-8D5A-5489056885E5}" type="slidenum">
              <a:rPr lang="en-US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39279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33349-0B92-49A2-8D5A-5489056885E5}" type="slidenum">
              <a:rPr lang="en-US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2757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33349-0B92-49A2-8D5A-5489056885E5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113545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33349-0B92-49A2-8D5A-5489056885E5}" type="slidenum">
              <a:rPr lang="en-US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80141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33349-0B92-49A2-8D5A-5489056885E5}" type="slidenum">
              <a:rPr lang="en-US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314515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33349-0B92-49A2-8D5A-5489056885E5}" type="slidenum">
              <a:rPr lang="en-US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967903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33349-0B92-49A2-8D5A-5489056885E5}" type="slidenum">
              <a:rPr lang="en-US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966181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33349-0B92-49A2-8D5A-5489056885E5}" type="slidenum">
              <a:rPr lang="en-US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4438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33349-0B92-49A2-8D5A-5489056885E5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2908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33349-0B92-49A2-8D5A-5489056885E5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258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33349-0B92-49A2-8D5A-5489056885E5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8249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33349-0B92-49A2-8D5A-5489056885E5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3321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33349-0B92-49A2-8D5A-5489056885E5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7518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5/1/2017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glb7g949Zg8" TargetMode="External"/><Relationship Id="rId4" Type="http://schemas.openxmlformats.org/officeDocument/2006/relationships/image" Target="../media/image2.jpe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QROR4LioU-8" TargetMode="External"/><Relationship Id="rId4" Type="http://schemas.openxmlformats.org/officeDocument/2006/relationships/image" Target="../media/image3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MaOVp8FfGRo" TargetMode="External"/><Relationship Id="rId4" Type="http://schemas.openxmlformats.org/officeDocument/2006/relationships/image" Target="../media/image4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_CTYymbbEL4" TargetMode="External"/><Relationship Id="rId4" Type="http://schemas.openxmlformats.org/officeDocument/2006/relationships/image" Target="../media/image5.jpe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4q_zSvns0QY" TargetMode="External"/><Relationship Id="rId4" Type="http://schemas.openxmlformats.org/officeDocument/2006/relationships/image" Target="../media/image6.jpe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vS14w55Dq9w" TargetMode="External"/><Relationship Id="rId4" Type="http://schemas.openxmlformats.org/officeDocument/2006/relationships/image" Target="../media/image7.jpe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ETveS23djXM" TargetMode="External"/><Relationship Id="rId4" Type="http://schemas.openxmlformats.org/officeDocument/2006/relationships/image" Target="../media/image8.jpeg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/>
          <a:lstStyle/>
          <a:p>
            <a:r>
              <a:rPr lang="en-US"/>
              <a:t>Strauss vs. Strauss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91440" rIns="91440" bIns="91440" rtlCol="0" anchor="t">
            <a:normAutofit/>
          </a:bodyPr>
          <a:lstStyle/>
          <a:p>
            <a:r>
              <a:rPr lang="en-US"/>
              <a:t>Two of the German World's Greatest Composers</a:t>
            </a:r>
          </a:p>
        </p:txBody>
      </p:sp>
    </p:spTree>
    <p:extLst>
      <p:ext uri="{BB962C8B-B14F-4D97-AF65-F5344CB8AC3E}">
        <p14:creationId xmlns:p14="http://schemas.microsoft.com/office/powerpoint/2010/main" val="128632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"Dad"</a:t>
            </a:r>
            <a:endParaRPr lang="en-US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rgbClr val="000000"/>
                </a:solidFill>
                <a:latin typeface="Gill Sans MT"/>
              </a:rPr>
              <a:t>Wanted to me a musician at a young age</a:t>
            </a:r>
          </a:p>
          <a:p>
            <a:r>
              <a:rPr lang="en-US">
                <a:solidFill>
                  <a:srgbClr val="000000"/>
                </a:solidFill>
                <a:latin typeface="Gill Sans MT"/>
              </a:rPr>
              <a:t>Parents refused to allow him to pursue this</a:t>
            </a:r>
          </a:p>
          <a:p>
            <a:r>
              <a:rPr lang="en-US">
                <a:solidFill>
                  <a:srgbClr val="000000"/>
                </a:solidFill>
                <a:latin typeface="Gill Sans MT"/>
              </a:rPr>
              <a:t>Ran away from home, then parents changed their minds</a:t>
            </a:r>
          </a:p>
          <a:p>
            <a:r>
              <a:rPr lang="en-US">
                <a:solidFill>
                  <a:srgbClr val="000000"/>
                </a:solidFill>
                <a:latin typeface="Gill Sans MT"/>
              </a:rPr>
              <a:t>Studied the violin first</a:t>
            </a:r>
          </a:p>
          <a:p>
            <a:r>
              <a:rPr lang="en-US">
                <a:solidFill>
                  <a:srgbClr val="000000"/>
                </a:solidFill>
                <a:latin typeface="Gill Sans MT"/>
              </a:rPr>
              <a:t>Switched to viola when a job opportunity came along</a:t>
            </a:r>
          </a:p>
          <a:p>
            <a:pPr marL="0" indent="0">
              <a:buNone/>
            </a:pPr>
            <a:endParaRPr lang="en-US">
              <a:solidFill>
                <a:srgbClr val="000000"/>
              </a:solidFill>
              <a:latin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8480453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"Dad"</a:t>
            </a:r>
            <a:endParaRPr lang="en-US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rgbClr val="000000"/>
                </a:solidFill>
                <a:latin typeface="Gill Sans MT"/>
              </a:rPr>
              <a:t>As an adult, directed his own orchestra</a:t>
            </a:r>
          </a:p>
          <a:p>
            <a:r>
              <a:rPr lang="en-US">
                <a:solidFill>
                  <a:srgbClr val="000000"/>
                </a:solidFill>
                <a:latin typeface="Gill Sans MT"/>
              </a:rPr>
              <a:t>Orchestra became quite popular in Vienna</a:t>
            </a:r>
          </a:p>
          <a:p>
            <a:r>
              <a:rPr lang="en-US">
                <a:solidFill>
                  <a:srgbClr val="000000"/>
                </a:solidFill>
                <a:latin typeface="Gill Sans MT"/>
              </a:rPr>
              <a:t>Popularity eventually increased beyond Vienna</a:t>
            </a:r>
          </a:p>
          <a:p>
            <a:r>
              <a:rPr lang="en-US">
                <a:solidFill>
                  <a:srgbClr val="000000"/>
                </a:solidFill>
                <a:latin typeface="Gill Sans MT"/>
              </a:rPr>
              <a:t>Toured in Germany, France, Belgium, and England</a:t>
            </a:r>
          </a:p>
          <a:p>
            <a:r>
              <a:rPr lang="en-US">
                <a:solidFill>
                  <a:srgbClr val="000000"/>
                </a:solidFill>
                <a:latin typeface="Gill Sans MT"/>
              </a:rPr>
              <a:t>Respected composer</a:t>
            </a:r>
          </a:p>
          <a:p>
            <a:r>
              <a:rPr lang="en-US">
                <a:solidFill>
                  <a:srgbClr val="000000"/>
                </a:solidFill>
                <a:latin typeface="Gill Sans MT"/>
              </a:rPr>
              <a:t>Known for writing Waltzes</a:t>
            </a:r>
          </a:p>
        </p:txBody>
      </p:sp>
    </p:spTree>
    <p:extLst>
      <p:ext uri="{BB962C8B-B14F-4D97-AF65-F5344CB8AC3E}">
        <p14:creationId xmlns:p14="http://schemas.microsoft.com/office/powerpoint/2010/main" val="9839602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00"/>
                </a:solidFill>
                <a:latin typeface="Gill Sans MT"/>
              </a:rPr>
              <a:t>Johann Strauss II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rgbClr val="000000"/>
                </a:solidFill>
                <a:latin typeface="Gill Sans MT"/>
              </a:rPr>
              <a:t>Born in 1825</a:t>
            </a:r>
          </a:p>
          <a:p>
            <a:r>
              <a:rPr lang="en-US">
                <a:solidFill>
                  <a:srgbClr val="000000"/>
                </a:solidFill>
                <a:latin typeface="Gill Sans MT"/>
              </a:rPr>
              <a:t>Developed an interest in music at an early age</a:t>
            </a:r>
            <a:endParaRPr lang="en-US">
              <a:latin typeface="Gill Sans MT"/>
            </a:endParaRPr>
          </a:p>
          <a:p>
            <a:r>
              <a:rPr lang="en-US">
                <a:solidFill>
                  <a:srgbClr val="000000"/>
                </a:solidFill>
                <a:latin typeface="Gill Sans MT"/>
              </a:rPr>
              <a:t>Dad wanted him to be a banker, refused to allow Johann to study</a:t>
            </a:r>
            <a:endParaRPr lang="en-US">
              <a:latin typeface="Gill Sans MT"/>
            </a:endParaRPr>
          </a:p>
          <a:p>
            <a:r>
              <a:rPr lang="en-US">
                <a:solidFill>
                  <a:srgbClr val="000000"/>
                </a:solidFill>
                <a:latin typeface="Gill Sans MT"/>
              </a:rPr>
              <a:t>Mom hired a music tutor</a:t>
            </a:r>
          </a:p>
          <a:p>
            <a:r>
              <a:rPr lang="en-US">
                <a:solidFill>
                  <a:srgbClr val="000000"/>
                </a:solidFill>
                <a:latin typeface="Gill Sans MT"/>
              </a:rPr>
              <a:t>Johann was trained in secret</a:t>
            </a:r>
          </a:p>
          <a:p>
            <a:r>
              <a:rPr lang="en-US">
                <a:solidFill>
                  <a:srgbClr val="000000"/>
                </a:solidFill>
                <a:latin typeface="Gill Sans MT"/>
              </a:rPr>
              <a:t>This changed when he was 17 and Dad left</a:t>
            </a:r>
          </a:p>
          <a:p>
            <a:r>
              <a:rPr lang="en-US">
                <a:solidFill>
                  <a:srgbClr val="000000"/>
                </a:solidFill>
                <a:latin typeface="Gill Sans MT"/>
              </a:rPr>
              <a:t>Finally, Johann was allowed to practice his music openly</a:t>
            </a:r>
          </a:p>
        </p:txBody>
      </p:sp>
    </p:spTree>
    <p:extLst>
      <p:ext uri="{BB962C8B-B14F-4D97-AF65-F5344CB8AC3E}">
        <p14:creationId xmlns:p14="http://schemas.microsoft.com/office/powerpoint/2010/main" val="19027939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00"/>
                </a:solidFill>
                <a:latin typeface="Gill Sans MT"/>
              </a:rPr>
              <a:t>Johann Strauss II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rgbClr val="000000"/>
                </a:solidFill>
                <a:latin typeface="Gill Sans MT"/>
              </a:rPr>
              <a:t>Achieved fame without riding Dad's coattails</a:t>
            </a:r>
          </a:p>
          <a:p>
            <a:r>
              <a:rPr lang="en-US">
                <a:solidFill>
                  <a:srgbClr val="000000"/>
                </a:solidFill>
                <a:latin typeface="Gill Sans MT"/>
              </a:rPr>
              <a:t>Did not take his popularity seriously</a:t>
            </a:r>
          </a:p>
          <a:p>
            <a:r>
              <a:rPr lang="en-US">
                <a:solidFill>
                  <a:srgbClr val="000000"/>
                </a:solidFill>
                <a:latin typeface="Gill Sans MT"/>
              </a:rPr>
              <a:t>Very humble</a:t>
            </a:r>
          </a:p>
          <a:p>
            <a:r>
              <a:rPr lang="en-US">
                <a:solidFill>
                  <a:srgbClr val="000000"/>
                </a:solidFill>
                <a:latin typeface="Gill Sans MT"/>
              </a:rPr>
              <a:t>Sensitive, known to go out of his way to avoid hurting someone</a:t>
            </a:r>
          </a:p>
          <a:p>
            <a:r>
              <a:rPr lang="en-US">
                <a:solidFill>
                  <a:srgbClr val="000000"/>
                </a:solidFill>
                <a:latin typeface="Gill Sans MT"/>
              </a:rPr>
              <a:t>Always tried to please everyone around him</a:t>
            </a:r>
          </a:p>
        </p:txBody>
      </p:sp>
    </p:spTree>
    <p:extLst>
      <p:ext uri="{BB962C8B-B14F-4D97-AF65-F5344CB8AC3E}">
        <p14:creationId xmlns:p14="http://schemas.microsoft.com/office/powerpoint/2010/main" val="22892296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00"/>
                </a:solidFill>
                <a:latin typeface="Gill Sans MT"/>
              </a:rPr>
              <a:t>Johann Strauss II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rgbClr val="000000"/>
                </a:solidFill>
                <a:latin typeface="Gill Sans MT"/>
              </a:rPr>
              <a:t>Plagued by insecurities</a:t>
            </a:r>
          </a:p>
          <a:p>
            <a:r>
              <a:rPr lang="en-US">
                <a:solidFill>
                  <a:srgbClr val="000000"/>
                </a:solidFill>
                <a:latin typeface="Gill Sans MT"/>
              </a:rPr>
              <a:t>Had many phobias, such as a fear of heights, tunnels, and hospitals</a:t>
            </a:r>
          </a:p>
          <a:p>
            <a:r>
              <a:rPr lang="en-US">
                <a:solidFill>
                  <a:srgbClr val="000000"/>
                </a:solidFill>
                <a:latin typeface="Gill Sans MT"/>
              </a:rPr>
              <a:t>Could not attend his first wife's funeral, due to his fear of cemeteries</a:t>
            </a:r>
          </a:p>
          <a:p>
            <a:endParaRPr lang="en-US">
              <a:solidFill>
                <a:srgbClr val="000000"/>
              </a:solidFill>
              <a:latin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14995998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00"/>
                </a:solidFill>
                <a:latin typeface="Gill Sans MT"/>
              </a:rPr>
              <a:t>Johann Strauss II</a:t>
            </a:r>
            <a:br>
              <a:rPr lang="en-US">
                <a:latin typeface="Gill Sans MT"/>
              </a:rPr>
            </a:br>
            <a:r>
              <a:rPr lang="en-US">
                <a:solidFill>
                  <a:srgbClr val="000000"/>
                </a:solidFill>
                <a:latin typeface="Gill Sans MT"/>
              </a:rPr>
              <a:t>Love Life Roller Coaster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rgbClr val="000000"/>
                </a:solidFill>
                <a:latin typeface="Gill Sans MT"/>
              </a:rPr>
              <a:t>First wife, Henrietta, was a singer</a:t>
            </a:r>
          </a:p>
          <a:p>
            <a:r>
              <a:rPr lang="en-US">
                <a:solidFill>
                  <a:srgbClr val="000000"/>
                </a:solidFill>
                <a:latin typeface="Gill Sans MT"/>
              </a:rPr>
              <a:t>Supportive of Johann's career</a:t>
            </a:r>
          </a:p>
          <a:p>
            <a:r>
              <a:rPr lang="en-US">
                <a:solidFill>
                  <a:srgbClr val="000000"/>
                </a:solidFill>
                <a:latin typeface="Gill Sans MT"/>
              </a:rPr>
              <a:t>Died after 16 years of marriage</a:t>
            </a:r>
          </a:p>
          <a:p>
            <a:endParaRPr lang="en-US">
              <a:solidFill>
                <a:srgbClr val="000000"/>
              </a:solidFill>
              <a:latin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1109849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00"/>
                </a:solidFill>
                <a:latin typeface="Gill Sans MT"/>
              </a:rPr>
              <a:t>Johann Strauss II</a:t>
            </a:r>
            <a:br>
              <a:rPr lang="en-US">
                <a:latin typeface="Gill Sans MT"/>
              </a:rPr>
            </a:br>
            <a:r>
              <a:rPr lang="en-US">
                <a:solidFill>
                  <a:srgbClr val="000000"/>
                </a:solidFill>
                <a:latin typeface="Gill Sans MT"/>
              </a:rPr>
              <a:t>Love Life Roller Coaster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rgbClr val="000000"/>
                </a:solidFill>
                <a:latin typeface="Gill Sans MT"/>
              </a:rPr>
              <a:t>Second wife, Angelika, was an actress</a:t>
            </a:r>
          </a:p>
          <a:p>
            <a:r>
              <a:rPr lang="en-US">
                <a:solidFill>
                  <a:srgbClr val="000000"/>
                </a:solidFill>
                <a:latin typeface="Gill Sans MT"/>
              </a:rPr>
              <a:t>Married only six weeks after the death of his first wife</a:t>
            </a:r>
          </a:p>
          <a:p>
            <a:r>
              <a:rPr lang="en-US">
                <a:solidFill>
                  <a:srgbClr val="000000"/>
                </a:solidFill>
                <a:latin typeface="Gill Sans MT"/>
              </a:rPr>
              <a:t>Upper-class, snooty, everything one would expect from a celebrity</a:t>
            </a:r>
          </a:p>
          <a:p>
            <a:r>
              <a:rPr lang="en-US">
                <a:solidFill>
                  <a:srgbClr val="000000"/>
                </a:solidFill>
                <a:latin typeface="Gill Sans MT"/>
              </a:rPr>
              <a:t>Discouraged Johann's work</a:t>
            </a:r>
          </a:p>
          <a:p>
            <a:r>
              <a:rPr lang="en-US">
                <a:solidFill>
                  <a:srgbClr val="000000"/>
                </a:solidFill>
                <a:latin typeface="Gill Sans MT"/>
              </a:rPr>
              <a:t>Eventually divorced</a:t>
            </a:r>
          </a:p>
          <a:p>
            <a:endParaRPr lang="en-US">
              <a:solidFill>
                <a:srgbClr val="000000"/>
              </a:solidFill>
              <a:latin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42631665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00"/>
                </a:solidFill>
                <a:latin typeface="Gill Sans MT"/>
              </a:rPr>
              <a:t>Johann Strauss II</a:t>
            </a:r>
            <a:br>
              <a:rPr lang="en-US">
                <a:latin typeface="Gill Sans MT"/>
              </a:rPr>
            </a:br>
            <a:r>
              <a:rPr lang="en-US">
                <a:solidFill>
                  <a:srgbClr val="000000"/>
                </a:solidFill>
                <a:latin typeface="Gill Sans MT"/>
              </a:rPr>
              <a:t>Love Life Roller Coaster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rgbClr val="000000"/>
                </a:solidFill>
                <a:latin typeface="Gill Sans MT"/>
              </a:rPr>
              <a:t>Third wife, Adele, supported Johann's musical career</a:t>
            </a:r>
          </a:p>
          <a:p>
            <a:r>
              <a:rPr lang="en-US">
                <a:solidFill>
                  <a:srgbClr val="000000"/>
                </a:solidFill>
                <a:latin typeface="Gill Sans MT"/>
              </a:rPr>
              <a:t>Johann composed his greatest works during this time</a:t>
            </a:r>
          </a:p>
          <a:p>
            <a:r>
              <a:rPr lang="en-US">
                <a:solidFill>
                  <a:srgbClr val="000000"/>
                </a:solidFill>
                <a:latin typeface="Gill Sans MT"/>
              </a:rPr>
              <a:t>Adele is the reason so much of his work survives</a:t>
            </a:r>
          </a:p>
          <a:p>
            <a:r>
              <a:rPr lang="en-US">
                <a:solidFill>
                  <a:srgbClr val="000000"/>
                </a:solidFill>
                <a:latin typeface="Gill Sans MT"/>
              </a:rPr>
              <a:t>Johann made no efforts to preserve his work</a:t>
            </a:r>
          </a:p>
          <a:p>
            <a:r>
              <a:rPr lang="en-US">
                <a:solidFill>
                  <a:srgbClr val="000000"/>
                </a:solidFill>
                <a:latin typeface="Gill Sans MT"/>
              </a:rPr>
              <a:t>Adele took it upon herself to do so</a:t>
            </a:r>
          </a:p>
          <a:p>
            <a:r>
              <a:rPr lang="en-US">
                <a:solidFill>
                  <a:srgbClr val="000000"/>
                </a:solidFill>
                <a:latin typeface="Gill Sans MT"/>
              </a:rPr>
              <a:t>Many earlier works were lost, but compositions during their marriage were saved</a:t>
            </a:r>
          </a:p>
        </p:txBody>
      </p:sp>
    </p:spTree>
    <p:extLst>
      <p:ext uri="{BB962C8B-B14F-4D97-AF65-F5344CB8AC3E}">
        <p14:creationId xmlns:p14="http://schemas.microsoft.com/office/powerpoint/2010/main" val="30304262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00"/>
                </a:solidFill>
                <a:latin typeface="Gill Sans MT"/>
              </a:rPr>
              <a:t>"You can't make it as a musician, you'll never work!"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rgbClr val="000000"/>
                </a:solidFill>
                <a:latin typeface="Gill Sans MT"/>
              </a:rPr>
              <a:t>Johann was consistently employed</a:t>
            </a:r>
          </a:p>
          <a:p>
            <a:r>
              <a:rPr lang="en-US">
                <a:solidFill>
                  <a:srgbClr val="000000"/>
                </a:solidFill>
                <a:latin typeface="Gill Sans MT"/>
              </a:rPr>
              <a:t>Admired by Brahms, Wagner, and Verdi</a:t>
            </a:r>
          </a:p>
          <a:p>
            <a:r>
              <a:rPr lang="en-US">
                <a:solidFill>
                  <a:srgbClr val="000000"/>
                </a:solidFill>
                <a:latin typeface="Gill Sans MT"/>
              </a:rPr>
              <a:t>Composing came easily to Johann</a:t>
            </a:r>
          </a:p>
          <a:p>
            <a:r>
              <a:rPr lang="en-US">
                <a:solidFill>
                  <a:srgbClr val="000000"/>
                </a:solidFill>
                <a:latin typeface="Gill Sans MT"/>
              </a:rPr>
              <a:t>Did not struggle to find new ideas</a:t>
            </a:r>
          </a:p>
        </p:txBody>
      </p:sp>
    </p:spTree>
    <p:extLst>
      <p:ext uri="{BB962C8B-B14F-4D97-AF65-F5344CB8AC3E}">
        <p14:creationId xmlns:p14="http://schemas.microsoft.com/office/powerpoint/2010/main" val="6979563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00"/>
                </a:solidFill>
                <a:latin typeface="Gill Sans MT"/>
              </a:rPr>
              <a:t>High demand takes its toll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rgbClr val="000000"/>
                </a:solidFill>
                <a:latin typeface="Gill Sans MT"/>
              </a:rPr>
              <a:t>Johann faced and met unreasonable deadlines</a:t>
            </a:r>
          </a:p>
          <a:p>
            <a:r>
              <a:rPr lang="en-US">
                <a:solidFill>
                  <a:srgbClr val="000000"/>
                </a:solidFill>
                <a:latin typeface="Gill Sans MT"/>
              </a:rPr>
              <a:t>"I need a new waltz for my party this evening"</a:t>
            </a:r>
          </a:p>
          <a:p>
            <a:r>
              <a:rPr lang="en-US">
                <a:solidFill>
                  <a:srgbClr val="000000"/>
                </a:solidFill>
                <a:latin typeface="Gill Sans MT"/>
              </a:rPr>
              <a:t>Found himself under immense physical and emotional strain</a:t>
            </a:r>
          </a:p>
          <a:p>
            <a:r>
              <a:rPr lang="en-US">
                <a:solidFill>
                  <a:srgbClr val="000000"/>
                </a:solidFill>
                <a:latin typeface="Gill Sans MT"/>
              </a:rPr>
              <a:t>Had a nervous breakdown, and took some time off</a:t>
            </a:r>
          </a:p>
          <a:p>
            <a:r>
              <a:rPr lang="en-US">
                <a:solidFill>
                  <a:srgbClr val="000000"/>
                </a:solidFill>
                <a:latin typeface="Gill Sans MT"/>
              </a:rPr>
              <a:t>Johann's brother Josef directed the orchestra during Johann's recovery</a:t>
            </a:r>
          </a:p>
        </p:txBody>
      </p:sp>
    </p:spTree>
    <p:extLst>
      <p:ext uri="{BB962C8B-B14F-4D97-AF65-F5344CB8AC3E}">
        <p14:creationId xmlns:p14="http://schemas.microsoft.com/office/powerpoint/2010/main" val="4225080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We should clarify a few things first...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Not all music played by an orchestra is "Classical Music"</a:t>
            </a:r>
          </a:p>
          <a:p>
            <a:r>
              <a:rPr lang="en-US"/>
              <a:t>The term "Classical" refers to one specific time period</a:t>
            </a:r>
          </a:p>
          <a:p>
            <a:r>
              <a:rPr lang="en-US"/>
              <a:t>"Orchestral music" would be more accurate</a:t>
            </a:r>
          </a:p>
        </p:txBody>
      </p:sp>
    </p:spTree>
    <p:extLst>
      <p:ext uri="{BB962C8B-B14F-4D97-AF65-F5344CB8AC3E}">
        <p14:creationId xmlns:p14="http://schemas.microsoft.com/office/powerpoint/2010/main" val="2782181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Gill Sans MT"/>
              </a:rPr>
              <a:t>Never</a:t>
            </a:r>
            <a:r>
              <a:rPr lang="en-US">
                <a:solidFill>
                  <a:srgbClr val="000000"/>
                </a:solidFill>
                <a:latin typeface="Gill Sans MT"/>
              </a:rPr>
              <a:t> forget where you came from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rgbClr val="000000"/>
                </a:solidFill>
                <a:latin typeface="Gill Sans MT"/>
              </a:rPr>
              <a:t>Johann was a member of the Austrian revolutionaries</a:t>
            </a:r>
          </a:p>
          <a:p>
            <a:r>
              <a:rPr lang="en-US">
                <a:solidFill>
                  <a:srgbClr val="000000"/>
                </a:solidFill>
                <a:latin typeface="Gill Sans MT"/>
              </a:rPr>
              <a:t>Now he was kept employed by the Austrian nobility</a:t>
            </a:r>
          </a:p>
          <a:p>
            <a:r>
              <a:rPr lang="en-US">
                <a:latin typeface="Gill Sans MT"/>
              </a:rPr>
              <a:t>Known for "writing for the gallery"</a:t>
            </a:r>
          </a:p>
          <a:p>
            <a:r>
              <a:rPr lang="en-US">
                <a:latin typeface="Gill Sans MT"/>
              </a:rPr>
              <a:t>The cheap seats got as good a concert as the rich people</a:t>
            </a:r>
          </a:p>
          <a:p>
            <a:r>
              <a:rPr lang="en-US">
                <a:latin typeface="Gill Sans MT"/>
              </a:rPr>
              <a:t>Wrote </a:t>
            </a:r>
            <a:r>
              <a:rPr lang="en-US" i="1">
                <a:latin typeface="Gill Sans MT"/>
              </a:rPr>
              <a:t>for </a:t>
            </a:r>
            <a:r>
              <a:rPr lang="en-US">
                <a:latin typeface="Gill Sans MT"/>
              </a:rPr>
              <a:t>the rich, but wrote </a:t>
            </a:r>
            <a:r>
              <a:rPr lang="en-US" i="1">
                <a:latin typeface="Gill Sans MT"/>
              </a:rPr>
              <a:t>to</a:t>
            </a:r>
            <a:r>
              <a:rPr lang="en-US">
                <a:latin typeface="Gill Sans MT"/>
              </a:rPr>
              <a:t> the poor</a:t>
            </a:r>
          </a:p>
          <a:p>
            <a:r>
              <a:rPr lang="en-US">
                <a:latin typeface="Gill Sans MT"/>
              </a:rPr>
              <a:t>Due to his revolutionary past, he made efforts to stay on the Emperor's good side</a:t>
            </a:r>
          </a:p>
          <a:p>
            <a:r>
              <a:rPr lang="en-US">
                <a:latin typeface="Gill Sans MT"/>
              </a:rPr>
              <a:t>Often wrote songs dedicated to Emperor Franz Joseph </a:t>
            </a:r>
          </a:p>
        </p:txBody>
      </p:sp>
    </p:spTree>
    <p:extLst>
      <p:ext uri="{BB962C8B-B14F-4D97-AF65-F5344CB8AC3E}">
        <p14:creationId xmlns:p14="http://schemas.microsoft.com/office/powerpoint/2010/main" val="124154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>
                <a:solidFill>
                  <a:srgbClr val="000000"/>
                </a:solidFill>
                <a:latin typeface="Gill Sans MT"/>
              </a:rPr>
              <a:t>Kaizer</a:t>
            </a:r>
            <a:r>
              <a:rPr lang="en-US">
                <a:solidFill>
                  <a:srgbClr val="000000"/>
                </a:solidFill>
                <a:latin typeface="Gill Sans MT"/>
              </a:rPr>
              <a:t> </a:t>
            </a:r>
            <a:r>
              <a:rPr lang="en-US" err="1">
                <a:solidFill>
                  <a:srgbClr val="000000"/>
                </a:solidFill>
                <a:latin typeface="Gill Sans MT"/>
              </a:rPr>
              <a:t>Walzer</a:t>
            </a:r>
          </a:p>
        </p:txBody>
      </p:sp>
      <p:pic>
        <p:nvPicPr>
          <p:cNvPr id="4" name="Content Placeholder 3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817428" y="1962150"/>
            <a:ext cx="6876104" cy="4072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56217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Gill Sans MT"/>
              </a:rPr>
              <a:t>"The Waltz King"</a:t>
            </a:r>
            <a:endParaRPr lang="en-US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Gill Sans MT"/>
              </a:rPr>
              <a:t>Johann Strauss was and is best known for his waltzes</a:t>
            </a:r>
          </a:p>
          <a:p>
            <a:r>
              <a:rPr lang="en-US">
                <a:latin typeface="Gill Sans MT"/>
              </a:rPr>
              <a:t>Also wrote several operettas</a:t>
            </a:r>
          </a:p>
          <a:p>
            <a:r>
              <a:rPr lang="en-US">
                <a:latin typeface="Gill Sans MT"/>
              </a:rPr>
              <a:t>"Die </a:t>
            </a:r>
            <a:r>
              <a:rPr lang="en-US" err="1">
                <a:latin typeface="Gill Sans MT"/>
              </a:rPr>
              <a:t>Fledermaus</a:t>
            </a:r>
            <a:r>
              <a:rPr lang="en-US">
                <a:latin typeface="Gill Sans MT"/>
              </a:rPr>
              <a:t>" - comedy operetta</a:t>
            </a:r>
          </a:p>
          <a:p>
            <a:r>
              <a:rPr lang="en-US">
                <a:latin typeface="Gill Sans MT"/>
              </a:rPr>
              <a:t>Wrote one full-length opera - "Ritter </a:t>
            </a:r>
            <a:r>
              <a:rPr lang="en-US" err="1">
                <a:latin typeface="Gill Sans MT"/>
              </a:rPr>
              <a:t>Pazman</a:t>
            </a:r>
            <a:r>
              <a:rPr lang="en-US">
                <a:latin typeface="Gill Sans MT"/>
              </a:rPr>
              <a:t>"</a:t>
            </a:r>
          </a:p>
          <a:p>
            <a:r>
              <a:rPr lang="en-US">
                <a:latin typeface="Gill Sans MT"/>
              </a:rPr>
              <a:t>Ritter </a:t>
            </a:r>
            <a:r>
              <a:rPr lang="en-US" err="1">
                <a:latin typeface="Gill Sans MT"/>
              </a:rPr>
              <a:t>Pazman</a:t>
            </a:r>
            <a:r>
              <a:rPr lang="en-US">
                <a:latin typeface="Gill Sans MT"/>
              </a:rPr>
              <a:t> failed during its first run</a:t>
            </a:r>
          </a:p>
        </p:txBody>
      </p:sp>
    </p:spTree>
    <p:extLst>
      <p:ext uri="{BB962C8B-B14F-4D97-AF65-F5344CB8AC3E}">
        <p14:creationId xmlns:p14="http://schemas.microsoft.com/office/powerpoint/2010/main" val="21320217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00"/>
                </a:solidFill>
                <a:latin typeface="Gill Sans MT"/>
              </a:rPr>
              <a:t>Die </a:t>
            </a:r>
            <a:r>
              <a:rPr lang="en-US" err="1">
                <a:solidFill>
                  <a:srgbClr val="000000"/>
                </a:solidFill>
                <a:latin typeface="Gill Sans MT"/>
              </a:rPr>
              <a:t>Fledermaus</a:t>
            </a:r>
          </a:p>
        </p:txBody>
      </p:sp>
      <p:pic>
        <p:nvPicPr>
          <p:cNvPr id="3" name="Picture 2"/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800350" y="1905000"/>
            <a:ext cx="6858000" cy="4072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13936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00"/>
                </a:solidFill>
                <a:latin typeface="Gill Sans MT"/>
              </a:rPr>
              <a:t>Tales from the Vienna Woods</a:t>
            </a:r>
          </a:p>
        </p:txBody>
      </p:sp>
      <p:pic>
        <p:nvPicPr>
          <p:cNvPr id="4" name="Picture 3"/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752725" y="1943100"/>
            <a:ext cx="6927850" cy="4072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30761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00"/>
                </a:solidFill>
                <a:latin typeface="Gill Sans MT"/>
              </a:rPr>
              <a:t>The Blue Danube Waltz</a:t>
            </a:r>
          </a:p>
        </p:txBody>
      </p:sp>
      <p:pic>
        <p:nvPicPr>
          <p:cNvPr id="3" name="Picture 2"/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867025" y="2000250"/>
            <a:ext cx="6927850" cy="4089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92150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00"/>
                </a:solidFill>
                <a:latin typeface="Gill Sans MT"/>
              </a:rPr>
              <a:t>Richard Strauss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Gill Sans MT"/>
              </a:rPr>
              <a:t>Born in 1864</a:t>
            </a:r>
          </a:p>
          <a:p>
            <a:r>
              <a:rPr lang="en-US">
                <a:latin typeface="Gill Sans MT"/>
              </a:rPr>
              <a:t>His father, Franz Strauss was a horn player in Wagner's orchestra</a:t>
            </a:r>
          </a:p>
          <a:p>
            <a:r>
              <a:rPr lang="en-US">
                <a:latin typeface="Gill Sans MT"/>
              </a:rPr>
              <a:t>Richard's musical talent developed at a young age</a:t>
            </a:r>
          </a:p>
          <a:p>
            <a:r>
              <a:rPr lang="en-US">
                <a:latin typeface="Gill Sans MT"/>
              </a:rPr>
              <a:t>Began violin lessons at age four</a:t>
            </a:r>
          </a:p>
          <a:p>
            <a:r>
              <a:rPr lang="en-US">
                <a:latin typeface="Gill Sans MT"/>
              </a:rPr>
              <a:t>Composed a short Christmas song at age six</a:t>
            </a:r>
          </a:p>
          <a:p>
            <a:endParaRPr lang="en-US">
              <a:latin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39004191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00"/>
                </a:solidFill>
                <a:latin typeface="Gill Sans MT"/>
              </a:rPr>
              <a:t>Richard Strauss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rgbClr val="000000"/>
                </a:solidFill>
                <a:latin typeface="Gill Sans MT"/>
              </a:rPr>
              <a:t>Family was not especially wealthy, but Richard definitely had a privileged upbringing</a:t>
            </a:r>
          </a:p>
          <a:p>
            <a:r>
              <a:rPr lang="en-US">
                <a:latin typeface="Gill Sans MT"/>
              </a:rPr>
              <a:t>Never experienced poverty</a:t>
            </a:r>
          </a:p>
          <a:p>
            <a:r>
              <a:rPr lang="en-US">
                <a:latin typeface="Gill Sans MT"/>
              </a:rPr>
              <a:t>Enjoyed luxuries such as travel</a:t>
            </a:r>
          </a:p>
          <a:p>
            <a:r>
              <a:rPr lang="en-US">
                <a:latin typeface="Gill Sans MT"/>
              </a:rPr>
              <a:t>Family was able to afford the best teachers available</a:t>
            </a:r>
          </a:p>
          <a:p>
            <a:r>
              <a:rPr lang="en-US">
                <a:latin typeface="Gill Sans MT"/>
              </a:rPr>
              <a:t>These were usually found through his father's connections</a:t>
            </a:r>
          </a:p>
          <a:p>
            <a:endParaRPr lang="en-US">
              <a:latin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198409640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00"/>
                </a:solidFill>
                <a:latin typeface="Gill Sans MT"/>
              </a:rPr>
              <a:t>Richard Strauss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rgbClr val="000000"/>
                </a:solidFill>
                <a:latin typeface="Gill Sans MT"/>
              </a:rPr>
              <a:t>Music dominated the household</a:t>
            </a:r>
            <a:endParaRPr lang="en-US">
              <a:latin typeface="Gill Sans MT"/>
            </a:endParaRPr>
          </a:p>
          <a:p>
            <a:r>
              <a:rPr lang="en-US">
                <a:latin typeface="Gill Sans MT"/>
              </a:rPr>
              <a:t>Piano lessons continued throughout his childhood</a:t>
            </a:r>
          </a:p>
          <a:p>
            <a:r>
              <a:rPr lang="en-US">
                <a:latin typeface="Gill Sans MT"/>
              </a:rPr>
              <a:t>Eventually picked up the violin as well</a:t>
            </a:r>
          </a:p>
          <a:p>
            <a:r>
              <a:rPr lang="en-US">
                <a:latin typeface="Gill Sans MT"/>
              </a:rPr>
              <a:t>His extended family also encouraged his growth as a musician</a:t>
            </a:r>
          </a:p>
          <a:p>
            <a:r>
              <a:rPr lang="en-US">
                <a:latin typeface="Gill Sans MT"/>
              </a:rPr>
              <a:t>Wrote songs for his aunt Johanna to sing when he was only 15</a:t>
            </a:r>
          </a:p>
          <a:p>
            <a:r>
              <a:rPr lang="en-US">
                <a:latin typeface="Gill Sans MT"/>
              </a:rPr>
              <a:t>Had a vast library of early compositions</a:t>
            </a:r>
          </a:p>
        </p:txBody>
      </p:sp>
    </p:spTree>
    <p:extLst>
      <p:ext uri="{BB962C8B-B14F-4D97-AF65-F5344CB8AC3E}">
        <p14:creationId xmlns:p14="http://schemas.microsoft.com/office/powerpoint/2010/main" val="10280367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00"/>
                </a:solidFill>
                <a:latin typeface="Gill Sans MT"/>
              </a:rPr>
              <a:t>Richard Strauss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rgbClr val="000000"/>
                </a:solidFill>
                <a:latin typeface="Gill Sans MT"/>
              </a:rPr>
              <a:t>Mostly influenced by Mozart, his father's </a:t>
            </a:r>
            <a:r>
              <a:rPr lang="en-US" err="1">
                <a:solidFill>
                  <a:srgbClr val="000000"/>
                </a:solidFill>
                <a:latin typeface="Gill Sans MT"/>
              </a:rPr>
              <a:t>favourite</a:t>
            </a:r>
            <a:r>
              <a:rPr lang="en-US">
                <a:solidFill>
                  <a:srgbClr val="000000"/>
                </a:solidFill>
                <a:latin typeface="Gill Sans MT"/>
              </a:rPr>
              <a:t> composer</a:t>
            </a:r>
          </a:p>
          <a:p>
            <a:r>
              <a:rPr lang="en-US">
                <a:latin typeface="Gill Sans MT"/>
              </a:rPr>
              <a:t>Also enjoyed the works of Haydn and Beethoven</a:t>
            </a:r>
          </a:p>
          <a:p>
            <a:r>
              <a:rPr lang="en-US">
                <a:latin typeface="Gill Sans MT"/>
              </a:rPr>
              <a:t>Frequently crossed paths with Brahms</a:t>
            </a:r>
          </a:p>
          <a:p>
            <a:r>
              <a:rPr lang="en-US">
                <a:latin typeface="Gill Sans MT"/>
              </a:rPr>
              <a:t>Heard many of Brahms's compositions before they were published</a:t>
            </a:r>
          </a:p>
          <a:p>
            <a:r>
              <a:rPr lang="en-US">
                <a:latin typeface="Gill Sans MT"/>
              </a:rPr>
              <a:t>This connection led to the first professional performance of Richard's first symphony</a:t>
            </a:r>
          </a:p>
          <a:p>
            <a:r>
              <a:rPr lang="en-US">
                <a:latin typeface="Gill Sans MT"/>
              </a:rPr>
              <a:t>Later made his debut as a conductor with the Brahms Violin Concerto</a:t>
            </a:r>
          </a:p>
        </p:txBody>
      </p:sp>
    </p:spTree>
    <p:extLst>
      <p:ext uri="{BB962C8B-B14F-4D97-AF65-F5344CB8AC3E}">
        <p14:creationId xmlns:p14="http://schemas.microsoft.com/office/powerpoint/2010/main" val="412952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Musical Periods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Middle Ages/Medieval Period ~ 500 C.E. to 1400 C.E.</a:t>
            </a:r>
          </a:p>
          <a:p>
            <a:r>
              <a:rPr lang="en-US">
                <a:solidFill>
                  <a:srgbClr val="000000"/>
                </a:solidFill>
                <a:latin typeface="Gill Sans MT"/>
              </a:rPr>
              <a:t>Renaissance Era ~ 1400 C.E. to 1600 C.E.</a:t>
            </a:r>
          </a:p>
          <a:p>
            <a:r>
              <a:rPr lang="en-US">
                <a:solidFill>
                  <a:srgbClr val="000000"/>
                </a:solidFill>
                <a:latin typeface="Gill Sans MT"/>
              </a:rPr>
              <a:t>Baroque Period ~ 1600 C.E. to mid-1700s </a:t>
            </a:r>
          </a:p>
          <a:p>
            <a:r>
              <a:rPr lang="en-US">
                <a:solidFill>
                  <a:srgbClr val="000000"/>
                </a:solidFill>
                <a:latin typeface="Gill Sans MT"/>
              </a:rPr>
              <a:t>Classical Period ~ mid-1700s  to early-1800s</a:t>
            </a:r>
          </a:p>
          <a:p>
            <a:r>
              <a:rPr lang="en-US">
                <a:solidFill>
                  <a:srgbClr val="000000"/>
                </a:solidFill>
                <a:latin typeface="Gill Sans MT"/>
              </a:rPr>
              <a:t>Romantic Era ~ early 1800s to 1900</a:t>
            </a:r>
          </a:p>
          <a:p>
            <a:r>
              <a:rPr lang="en-US">
                <a:solidFill>
                  <a:srgbClr val="000000"/>
                </a:solidFill>
                <a:latin typeface="Gill Sans MT"/>
              </a:rPr>
              <a:t>Twentieth Century ~ 1900 onward</a:t>
            </a:r>
          </a:p>
        </p:txBody>
      </p:sp>
    </p:spTree>
    <p:extLst>
      <p:ext uri="{BB962C8B-B14F-4D97-AF65-F5344CB8AC3E}">
        <p14:creationId xmlns:p14="http://schemas.microsoft.com/office/powerpoint/2010/main" val="43237597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00"/>
                </a:solidFill>
                <a:latin typeface="Gill Sans MT"/>
              </a:rPr>
              <a:t>Richard Strauss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rgbClr val="000000"/>
                </a:solidFill>
                <a:latin typeface="Gill Sans MT"/>
              </a:rPr>
              <a:t>Loved to perform</a:t>
            </a:r>
          </a:p>
          <a:p>
            <a:r>
              <a:rPr lang="en-US">
                <a:latin typeface="Gill Sans MT"/>
              </a:rPr>
              <a:t>Continued performing after he established himself as a composer and a conductor</a:t>
            </a:r>
          </a:p>
          <a:p>
            <a:r>
              <a:rPr lang="en-US">
                <a:latin typeface="Gill Sans MT"/>
              </a:rPr>
              <a:t>This was unusual for conductors to do</a:t>
            </a:r>
          </a:p>
        </p:txBody>
      </p:sp>
    </p:spTree>
    <p:extLst>
      <p:ext uri="{BB962C8B-B14F-4D97-AF65-F5344CB8AC3E}">
        <p14:creationId xmlns:p14="http://schemas.microsoft.com/office/powerpoint/2010/main" val="358932116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00"/>
                </a:solidFill>
                <a:latin typeface="Gill Sans MT"/>
              </a:rPr>
              <a:t>Richard Strauss and Nazi Germany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Gill Sans MT"/>
              </a:rPr>
              <a:t>Franz Strauss was an anti-Semite</a:t>
            </a:r>
          </a:p>
          <a:p>
            <a:r>
              <a:rPr lang="en-US">
                <a:latin typeface="Gill Sans MT"/>
              </a:rPr>
              <a:t>Richard shared these views early in his life, but changed his mind in later years</a:t>
            </a:r>
          </a:p>
          <a:p>
            <a:r>
              <a:rPr lang="en-US">
                <a:latin typeface="Gill Sans MT"/>
              </a:rPr>
              <a:t>His daughter-in-law and grandson were Jewish</a:t>
            </a:r>
          </a:p>
        </p:txBody>
      </p:sp>
    </p:spTree>
    <p:extLst>
      <p:ext uri="{BB962C8B-B14F-4D97-AF65-F5344CB8AC3E}">
        <p14:creationId xmlns:p14="http://schemas.microsoft.com/office/powerpoint/2010/main" val="72487004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00"/>
                </a:solidFill>
                <a:latin typeface="Gill Sans MT"/>
              </a:rPr>
              <a:t>Richard Strauss and Nazi Germany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Gill Sans MT"/>
              </a:rPr>
              <a:t>Appointed to the State Music Bureau when Hitler came to power</a:t>
            </a:r>
          </a:p>
          <a:p>
            <a:r>
              <a:rPr lang="en-US">
                <a:solidFill>
                  <a:srgbClr val="000000"/>
                </a:solidFill>
                <a:latin typeface="Gill Sans MT"/>
              </a:rPr>
              <a:t>Cooperated with the Nazis, but remained politically neutral</a:t>
            </a:r>
          </a:p>
          <a:p>
            <a:r>
              <a:rPr lang="en-US">
                <a:solidFill>
                  <a:srgbClr val="000000"/>
                </a:solidFill>
                <a:latin typeface="Gill Sans MT"/>
              </a:rPr>
              <a:t>Did this to protect his family</a:t>
            </a:r>
          </a:p>
        </p:txBody>
      </p:sp>
    </p:spTree>
    <p:extLst>
      <p:ext uri="{BB962C8B-B14F-4D97-AF65-F5344CB8AC3E}">
        <p14:creationId xmlns:p14="http://schemas.microsoft.com/office/powerpoint/2010/main" val="405742187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00"/>
                </a:solidFill>
                <a:latin typeface="Gill Sans MT"/>
              </a:rPr>
              <a:t>Notable works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Gill Sans MT"/>
              </a:rPr>
              <a:t>"</a:t>
            </a:r>
            <a:r>
              <a:rPr lang="en-US" err="1">
                <a:latin typeface="Gill Sans MT"/>
              </a:rPr>
              <a:t>Burleske</a:t>
            </a:r>
            <a:r>
              <a:rPr lang="en-US">
                <a:latin typeface="Gill Sans MT"/>
              </a:rPr>
              <a:t>" - a piano concerto meant to be a spoof on the traditional concerto</a:t>
            </a:r>
          </a:p>
          <a:p>
            <a:r>
              <a:rPr lang="en-US">
                <a:solidFill>
                  <a:srgbClr val="000000"/>
                </a:solidFill>
                <a:latin typeface="Gill Sans MT"/>
              </a:rPr>
              <a:t>Incredibly difficult.  The first rehearsals were a mess</a:t>
            </a:r>
          </a:p>
          <a:p>
            <a:r>
              <a:rPr lang="en-US">
                <a:solidFill>
                  <a:srgbClr val="000000"/>
                </a:solidFill>
                <a:latin typeface="Gill Sans MT"/>
              </a:rPr>
              <a:t>Was criticized for being too long</a:t>
            </a:r>
          </a:p>
          <a:p>
            <a:r>
              <a:rPr lang="en-US">
                <a:solidFill>
                  <a:srgbClr val="000000"/>
                </a:solidFill>
                <a:latin typeface="Gill Sans MT"/>
              </a:rPr>
              <a:t>Richard hated the piece, but grew to love it later in life</a:t>
            </a:r>
          </a:p>
        </p:txBody>
      </p:sp>
    </p:spTree>
    <p:extLst>
      <p:ext uri="{BB962C8B-B14F-4D97-AF65-F5344CB8AC3E}">
        <p14:creationId xmlns:p14="http://schemas.microsoft.com/office/powerpoint/2010/main" val="341769932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00"/>
                </a:solidFill>
                <a:latin typeface="Gill Sans MT"/>
              </a:rPr>
              <a:t>Notable works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Gill Sans MT"/>
              </a:rPr>
              <a:t>"Der Rosenkavalier"</a:t>
            </a:r>
          </a:p>
          <a:p>
            <a:r>
              <a:rPr lang="en-US">
                <a:solidFill>
                  <a:srgbClr val="000000"/>
                </a:solidFill>
                <a:latin typeface="Gill Sans MT"/>
              </a:rPr>
              <a:t>Three-act comedic opera</a:t>
            </a:r>
          </a:p>
          <a:p>
            <a:r>
              <a:rPr lang="en-US">
                <a:solidFill>
                  <a:srgbClr val="000000"/>
                </a:solidFill>
                <a:latin typeface="Gill Sans MT"/>
              </a:rPr>
              <a:t>Featured a female vocal trio as its protagonists</a:t>
            </a:r>
          </a:p>
          <a:p>
            <a:r>
              <a:rPr lang="en-US">
                <a:solidFill>
                  <a:srgbClr val="000000"/>
                </a:solidFill>
                <a:latin typeface="Gill Sans MT"/>
              </a:rPr>
              <a:t>"Also </a:t>
            </a:r>
            <a:r>
              <a:rPr lang="en-US" err="1">
                <a:solidFill>
                  <a:srgbClr val="000000"/>
                </a:solidFill>
                <a:latin typeface="Gill Sans MT"/>
              </a:rPr>
              <a:t>Sprach</a:t>
            </a:r>
            <a:r>
              <a:rPr lang="en-US">
                <a:solidFill>
                  <a:srgbClr val="000000"/>
                </a:solidFill>
                <a:latin typeface="Gill Sans MT"/>
              </a:rPr>
              <a:t> Zarathustra"</a:t>
            </a:r>
          </a:p>
          <a:p>
            <a:r>
              <a:rPr lang="en-US">
                <a:solidFill>
                  <a:srgbClr val="000000"/>
                </a:solidFill>
                <a:latin typeface="Gill Sans MT"/>
              </a:rPr>
              <a:t>Tone poem</a:t>
            </a:r>
          </a:p>
          <a:p>
            <a:r>
              <a:rPr lang="en-US">
                <a:solidFill>
                  <a:srgbClr val="000000"/>
                </a:solidFill>
                <a:latin typeface="Gill Sans MT"/>
              </a:rPr>
              <a:t>Popularity skyrocketed in the twentieth century</a:t>
            </a:r>
          </a:p>
        </p:txBody>
      </p:sp>
    </p:spTree>
    <p:extLst>
      <p:ext uri="{BB962C8B-B14F-4D97-AF65-F5344CB8AC3E}">
        <p14:creationId xmlns:p14="http://schemas.microsoft.com/office/powerpoint/2010/main" val="120475092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>
                <a:solidFill>
                  <a:srgbClr val="000000"/>
                </a:solidFill>
                <a:latin typeface="Gill Sans MT"/>
              </a:rPr>
              <a:t>Burleske</a:t>
            </a:r>
          </a:p>
        </p:txBody>
      </p:sp>
      <p:pic>
        <p:nvPicPr>
          <p:cNvPr id="4" name="Picture 3"/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838450" y="1914525"/>
            <a:ext cx="6858000" cy="4072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8457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00"/>
                </a:solidFill>
                <a:latin typeface="Gill Sans MT"/>
              </a:rPr>
              <a:t>Der Rosenkavalier</a:t>
            </a:r>
            <a:endParaRPr lang="en-US" err="1">
              <a:solidFill>
                <a:srgbClr val="000000"/>
              </a:solidFill>
              <a:latin typeface="Gill Sans MT"/>
            </a:endParaRPr>
          </a:p>
        </p:txBody>
      </p:sp>
      <p:pic>
        <p:nvPicPr>
          <p:cNvPr id="3" name="Picture 2"/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695575" y="1981200"/>
            <a:ext cx="6858000" cy="4055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88682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00"/>
                </a:solidFill>
                <a:latin typeface="Gill Sans MT"/>
              </a:rPr>
              <a:t>Also </a:t>
            </a:r>
            <a:r>
              <a:rPr lang="en-US" err="1">
                <a:solidFill>
                  <a:srgbClr val="000000"/>
                </a:solidFill>
                <a:latin typeface="Gill Sans MT"/>
              </a:rPr>
              <a:t>Sprach</a:t>
            </a:r>
            <a:r>
              <a:rPr lang="en-US">
                <a:solidFill>
                  <a:srgbClr val="000000"/>
                </a:solidFill>
                <a:latin typeface="Gill Sans MT"/>
              </a:rPr>
              <a:t> Zarathustra</a:t>
            </a:r>
          </a:p>
        </p:txBody>
      </p:sp>
      <p:pic>
        <p:nvPicPr>
          <p:cNvPr id="4" name="Picture 3"/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762250" y="1981200"/>
            <a:ext cx="6823075" cy="4055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49963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725" y="2314575"/>
            <a:ext cx="12026851" cy="1569660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9600"/>
              <a:t>And the winner is...</a:t>
            </a:r>
            <a:endParaRPr lang="en-US" sz="9600">
              <a:solidFill>
                <a:srgbClr val="000000"/>
              </a:solidFill>
              <a:latin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80100239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725" y="2314575"/>
            <a:ext cx="12026851" cy="1569660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9600">
                <a:solidFill>
                  <a:srgbClr val="000000"/>
                </a:solidFill>
                <a:latin typeface="Gill Sans MT"/>
              </a:rPr>
              <a:t>Richard Strauss</a:t>
            </a:r>
          </a:p>
        </p:txBody>
      </p:sp>
    </p:spTree>
    <p:extLst>
      <p:ext uri="{BB962C8B-B14F-4D97-AF65-F5344CB8AC3E}">
        <p14:creationId xmlns:p14="http://schemas.microsoft.com/office/powerpoint/2010/main" val="2599861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Important things to know </a:t>
            </a:r>
            <a:br>
              <a:rPr lang="en-US"/>
            </a:br>
            <a:r>
              <a:rPr lang="en-US"/>
              <a:t>about Musical Eras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No hard break from one to the next</a:t>
            </a:r>
          </a:p>
          <a:p>
            <a:r>
              <a:rPr lang="en-US">
                <a:solidFill>
                  <a:srgbClr val="000000"/>
                </a:solidFill>
                <a:latin typeface="Gill Sans MT"/>
              </a:rPr>
              <a:t>Lots of overlap, gradual transition</a:t>
            </a:r>
          </a:p>
          <a:p>
            <a:r>
              <a:rPr lang="en-US">
                <a:solidFill>
                  <a:srgbClr val="000000"/>
                </a:solidFill>
                <a:latin typeface="Gill Sans MT"/>
              </a:rPr>
              <a:t>Other minor periods exist within these major periods</a:t>
            </a:r>
          </a:p>
          <a:p>
            <a:r>
              <a:rPr lang="en-US">
                <a:solidFill>
                  <a:srgbClr val="000000"/>
                </a:solidFill>
                <a:latin typeface="Gill Sans MT"/>
              </a:rPr>
              <a:t>Impressionist composers bridge the Romantic Era and Twentieth Century</a:t>
            </a:r>
          </a:p>
        </p:txBody>
      </p:sp>
    </p:spTree>
    <p:extLst>
      <p:ext uri="{BB962C8B-B14F-4D97-AF65-F5344CB8AC3E}">
        <p14:creationId xmlns:p14="http://schemas.microsoft.com/office/powerpoint/2010/main" val="38756166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cellists and violists hate waltzes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Waltzes have a reputation for lacking excitement in the cello/bass and viola parts</a:t>
            </a:r>
          </a:p>
          <a:p>
            <a:r>
              <a:rPr lang="en-US"/>
              <a:t>Cellos/basses play mostly "down beats"</a:t>
            </a:r>
          </a:p>
          <a:p>
            <a:r>
              <a:rPr lang="en-US"/>
              <a:t>Violas (and often second violins) play "up beats"</a:t>
            </a:r>
          </a:p>
          <a:p>
            <a:r>
              <a:rPr lang="en-US"/>
              <a:t>First violins get to have all the fun</a:t>
            </a:r>
          </a:p>
        </p:txBody>
      </p:sp>
    </p:spTree>
    <p:extLst>
      <p:ext uri="{BB962C8B-B14F-4D97-AF65-F5344CB8AC3E}">
        <p14:creationId xmlns:p14="http://schemas.microsoft.com/office/powerpoint/2010/main" val="47263247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Stop listening to waltzes!</a:t>
            </a:r>
            <a:endParaRPr lang="en-US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Why are Shakespearean plays a snooze to read?</a:t>
            </a:r>
          </a:p>
          <a:p>
            <a:r>
              <a:rPr lang="en-US"/>
              <a:t>They were meant to be </a:t>
            </a:r>
            <a:r>
              <a:rPr lang="en-US" i="1"/>
              <a:t>seen</a:t>
            </a:r>
          </a:p>
          <a:p>
            <a:r>
              <a:rPr lang="en-US"/>
              <a:t>Waltzes were not written for a seated audience</a:t>
            </a:r>
          </a:p>
          <a:p>
            <a:r>
              <a:rPr lang="en-US"/>
              <a:t>Waltzes were meant to be danced</a:t>
            </a:r>
          </a:p>
          <a:p>
            <a:r>
              <a:rPr lang="en-US"/>
              <a:t>Try it!  It's a great time</a:t>
            </a:r>
          </a:p>
        </p:txBody>
      </p:sp>
    </p:spTree>
    <p:extLst>
      <p:ext uri="{BB962C8B-B14F-4D97-AF65-F5344CB8AC3E}">
        <p14:creationId xmlns:p14="http://schemas.microsoft.com/office/powerpoint/2010/main" val="255674845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Other reasons I prefer Richard Strauss</a:t>
            </a:r>
            <a:endParaRPr lang="en-US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His works tend to be more interesting to play</a:t>
            </a:r>
          </a:p>
          <a:p>
            <a:r>
              <a:rPr lang="en-US"/>
              <a:t>He took risks that Johann would not have been able to take</a:t>
            </a:r>
          </a:p>
          <a:p>
            <a:r>
              <a:rPr lang="en-US"/>
              <a:t>Richard composer in the latter portion of the Romantic period, crossing into the Twentieth Century</a:t>
            </a:r>
          </a:p>
          <a:p>
            <a:r>
              <a:rPr lang="en-US"/>
              <a:t>Music had evolved a bit more during Richard's time.  </a:t>
            </a:r>
          </a:p>
        </p:txBody>
      </p:sp>
    </p:spTree>
    <p:extLst>
      <p:ext uri="{BB962C8B-B14F-4D97-AF65-F5344CB8AC3E}">
        <p14:creationId xmlns:p14="http://schemas.microsoft.com/office/powerpoint/2010/main" val="301103184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725" y="2314575"/>
            <a:ext cx="12026851" cy="1569660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9600"/>
              <a:t>Now...</a:t>
            </a:r>
            <a:endParaRPr lang="en-US" sz="9600">
              <a:solidFill>
                <a:srgbClr val="000000"/>
              </a:solidFill>
              <a:latin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35370062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3825" y="1724025"/>
            <a:ext cx="12026851" cy="3046988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9600"/>
              <a:t>Who wants music lessons?</a:t>
            </a:r>
            <a:endParaRPr lang="en-US" sz="9600">
              <a:solidFill>
                <a:srgbClr val="000000"/>
              </a:solidFill>
              <a:latin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2177726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 Romantic Era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Term comes from the style of literature produced during the time.</a:t>
            </a:r>
          </a:p>
          <a:p>
            <a:r>
              <a:rPr lang="en-US">
                <a:solidFill>
                  <a:srgbClr val="000000"/>
                </a:solidFill>
                <a:latin typeface="Gill Sans MT"/>
              </a:rPr>
              <a:t>Many artforms influenced orchestral music throughout the period</a:t>
            </a:r>
          </a:p>
          <a:p>
            <a:r>
              <a:rPr lang="en-US">
                <a:solidFill>
                  <a:srgbClr val="000000"/>
                </a:solidFill>
                <a:latin typeface="Gill Sans MT"/>
              </a:rPr>
              <a:t>Program symphonies and symphonic poems became popular</a:t>
            </a:r>
          </a:p>
          <a:p>
            <a:r>
              <a:rPr lang="en-US">
                <a:solidFill>
                  <a:srgbClr val="000000"/>
                </a:solidFill>
                <a:latin typeface="Gill Sans MT"/>
              </a:rPr>
              <a:t>Bigger orchestras</a:t>
            </a:r>
          </a:p>
          <a:p>
            <a:r>
              <a:rPr lang="en-US">
                <a:solidFill>
                  <a:srgbClr val="000000"/>
                </a:solidFill>
                <a:latin typeface="Gill Sans MT"/>
              </a:rPr>
              <a:t>Longer compositions</a:t>
            </a:r>
          </a:p>
          <a:p>
            <a:r>
              <a:rPr lang="en-US">
                <a:solidFill>
                  <a:srgbClr val="000000"/>
                </a:solidFill>
                <a:latin typeface="Gill Sans MT"/>
              </a:rPr>
              <a:t>Wagner's opera, "The Ring", took four days to see</a:t>
            </a:r>
          </a:p>
        </p:txBody>
      </p:sp>
    </p:spTree>
    <p:extLst>
      <p:ext uri="{BB962C8B-B14F-4D97-AF65-F5344CB8AC3E}">
        <p14:creationId xmlns:p14="http://schemas.microsoft.com/office/powerpoint/2010/main" val="512969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 Romantic Era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Classical music was methodical and calculated</a:t>
            </a:r>
          </a:p>
          <a:p>
            <a:r>
              <a:rPr lang="en-US">
                <a:solidFill>
                  <a:srgbClr val="000000"/>
                </a:solidFill>
                <a:latin typeface="Gill Sans MT"/>
              </a:rPr>
              <a:t>Romantic music strayed from this</a:t>
            </a:r>
          </a:p>
          <a:p>
            <a:r>
              <a:rPr lang="en-US">
                <a:solidFill>
                  <a:srgbClr val="000000"/>
                </a:solidFill>
                <a:latin typeface="Gill Sans MT"/>
              </a:rPr>
              <a:t>Composers took more artistic liberties</a:t>
            </a:r>
          </a:p>
          <a:p>
            <a:r>
              <a:rPr lang="en-US">
                <a:solidFill>
                  <a:srgbClr val="000000"/>
                </a:solidFill>
                <a:latin typeface="Gill Sans MT"/>
              </a:rPr>
              <a:t>Music became passionate and emotional</a:t>
            </a:r>
          </a:p>
          <a:p>
            <a:r>
              <a:rPr lang="en-US">
                <a:solidFill>
                  <a:srgbClr val="000000"/>
                </a:solidFill>
                <a:latin typeface="Gill Sans MT"/>
              </a:rPr>
              <a:t>Emphasis on nature</a:t>
            </a:r>
          </a:p>
          <a:p>
            <a:r>
              <a:rPr lang="en-US">
                <a:solidFill>
                  <a:srgbClr val="000000"/>
                </a:solidFill>
                <a:latin typeface="Gill Sans MT"/>
              </a:rPr>
              <a:t>Led to the composers of the Twentieth Century taking more risks with their work</a:t>
            </a:r>
          </a:p>
        </p:txBody>
      </p:sp>
    </p:spTree>
    <p:extLst>
      <p:ext uri="{BB962C8B-B14F-4D97-AF65-F5344CB8AC3E}">
        <p14:creationId xmlns:p14="http://schemas.microsoft.com/office/powerpoint/2010/main" val="3631056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 how are things in Austria?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Lots of civil unrest</a:t>
            </a:r>
          </a:p>
          <a:p>
            <a:r>
              <a:rPr lang="en-US">
                <a:solidFill>
                  <a:srgbClr val="000000"/>
                </a:solidFill>
                <a:latin typeface="Gill Sans MT"/>
              </a:rPr>
              <a:t>French Revolution inspired attempts at revolution in Austria</a:t>
            </a:r>
          </a:p>
          <a:p>
            <a:r>
              <a:rPr lang="en-US">
                <a:solidFill>
                  <a:srgbClr val="000000"/>
                </a:solidFill>
                <a:latin typeface="Gill Sans MT"/>
              </a:rPr>
              <a:t>Lower class sought voting rights, civil liberties, and equal representation</a:t>
            </a:r>
          </a:p>
          <a:p>
            <a:r>
              <a:rPr lang="en-US">
                <a:solidFill>
                  <a:srgbClr val="000000"/>
                </a:solidFill>
                <a:latin typeface="Gill Sans MT"/>
              </a:rPr>
              <a:t>Lower class was ignored, so things got ugly</a:t>
            </a:r>
          </a:p>
          <a:p>
            <a:r>
              <a:rPr lang="en-US">
                <a:solidFill>
                  <a:srgbClr val="000000"/>
                </a:solidFill>
                <a:latin typeface="Gill Sans MT"/>
              </a:rPr>
              <a:t>Revolutionaries were disorganized</a:t>
            </a:r>
          </a:p>
          <a:p>
            <a:r>
              <a:rPr lang="en-US">
                <a:solidFill>
                  <a:srgbClr val="000000"/>
                </a:solidFill>
                <a:latin typeface="Gill Sans MT"/>
              </a:rPr>
              <a:t>Any progress they made was soon crushed by the military</a:t>
            </a:r>
          </a:p>
          <a:p>
            <a:r>
              <a:rPr lang="en-US">
                <a:solidFill>
                  <a:srgbClr val="000000"/>
                </a:solidFill>
                <a:latin typeface="Gill Sans MT"/>
              </a:rPr>
              <a:t>The revolution failed</a:t>
            </a:r>
          </a:p>
        </p:txBody>
      </p:sp>
    </p:spTree>
    <p:extLst>
      <p:ext uri="{BB962C8B-B14F-4D97-AF65-F5344CB8AC3E}">
        <p14:creationId xmlns:p14="http://schemas.microsoft.com/office/powerpoint/2010/main" val="23831397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Later, in Germany...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Began the Romantic Era as Prussia, finished it as Germany</a:t>
            </a:r>
          </a:p>
          <a:p>
            <a:r>
              <a:rPr lang="en-US">
                <a:solidFill>
                  <a:srgbClr val="000000"/>
                </a:solidFill>
                <a:latin typeface="Gill Sans MT"/>
              </a:rPr>
              <a:t>Prussia/Germany just could not stay out of trouble.</a:t>
            </a:r>
          </a:p>
          <a:p>
            <a:r>
              <a:rPr lang="en-US">
                <a:solidFill>
                  <a:srgbClr val="000000"/>
                </a:solidFill>
                <a:latin typeface="Gill Sans MT"/>
              </a:rPr>
              <a:t>Schleswig Wars, Austro-Prussian War, Franco-Prussian War...</a:t>
            </a:r>
          </a:p>
          <a:p>
            <a:r>
              <a:rPr lang="en-US">
                <a:solidFill>
                  <a:srgbClr val="000000"/>
                </a:solidFill>
                <a:latin typeface="Gill Sans MT"/>
              </a:rPr>
              <a:t>Late-Romantic Germany saw a rise in </a:t>
            </a:r>
            <a:r>
              <a:rPr lang="en-US" err="1">
                <a:solidFill>
                  <a:srgbClr val="000000"/>
                </a:solidFill>
                <a:latin typeface="Gill Sans MT"/>
              </a:rPr>
              <a:t>anti-semitism</a:t>
            </a:r>
            <a:r>
              <a:rPr lang="en-US">
                <a:solidFill>
                  <a:srgbClr val="000000"/>
                </a:solidFill>
                <a:latin typeface="Gill Sans MT"/>
              </a:rPr>
              <a:t>.</a:t>
            </a:r>
          </a:p>
          <a:p>
            <a:r>
              <a:rPr lang="en-US">
                <a:solidFill>
                  <a:srgbClr val="000000"/>
                </a:solidFill>
                <a:latin typeface="Gill Sans MT"/>
              </a:rPr>
              <a:t>Adolf Hitler took power.</a:t>
            </a:r>
          </a:p>
          <a:p>
            <a:r>
              <a:rPr lang="en-US">
                <a:solidFill>
                  <a:srgbClr val="000000"/>
                </a:solidFill>
                <a:latin typeface="Gill Sans MT"/>
              </a:rPr>
              <a:t>First World War began</a:t>
            </a:r>
          </a:p>
        </p:txBody>
      </p:sp>
    </p:spTree>
    <p:extLst>
      <p:ext uri="{BB962C8B-B14F-4D97-AF65-F5344CB8AC3E}">
        <p14:creationId xmlns:p14="http://schemas.microsoft.com/office/powerpoint/2010/main" val="748465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Johann Strauss I</a:t>
            </a:r>
            <a:endParaRPr lang="en-US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This is not our contender in the upcoming Strauss vs. Strauss battle </a:t>
            </a:r>
            <a:r>
              <a:rPr lang="en-US" err="1"/>
              <a:t>royale</a:t>
            </a:r>
            <a:r>
              <a:rPr lang="en-US"/>
              <a:t>.</a:t>
            </a:r>
          </a:p>
          <a:p>
            <a:r>
              <a:rPr lang="en-US">
                <a:solidFill>
                  <a:srgbClr val="000000"/>
                </a:solidFill>
                <a:latin typeface="Gill Sans MT"/>
              </a:rPr>
              <a:t>We'll mostly be talking about his son, Johann Strauss II</a:t>
            </a:r>
          </a:p>
          <a:p>
            <a:r>
              <a:rPr lang="en-US">
                <a:solidFill>
                  <a:srgbClr val="000000"/>
                </a:solidFill>
                <a:latin typeface="Gill Sans MT"/>
              </a:rPr>
              <a:t>Two </a:t>
            </a:r>
            <a:r>
              <a:rPr lang="en-US" err="1">
                <a:solidFill>
                  <a:srgbClr val="000000"/>
                </a:solidFill>
                <a:latin typeface="Gill Sans MT"/>
              </a:rPr>
              <a:t>Johanns</a:t>
            </a:r>
            <a:r>
              <a:rPr lang="en-US">
                <a:solidFill>
                  <a:srgbClr val="000000"/>
                </a:solidFill>
                <a:latin typeface="Gill Sans MT"/>
              </a:rPr>
              <a:t>.  Get ready to be confused.</a:t>
            </a:r>
          </a:p>
          <a:p>
            <a:r>
              <a:rPr lang="en-US">
                <a:solidFill>
                  <a:srgbClr val="000000"/>
                </a:solidFill>
                <a:latin typeface="Gill Sans MT"/>
              </a:rPr>
              <a:t>From here on out, We're calling this one "Dad"</a:t>
            </a:r>
          </a:p>
        </p:txBody>
      </p:sp>
    </p:spTree>
    <p:extLst>
      <p:ext uri="{BB962C8B-B14F-4D97-AF65-F5344CB8AC3E}">
        <p14:creationId xmlns:p14="http://schemas.microsoft.com/office/powerpoint/2010/main" val="3201693933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44</Slides>
  <Notes>44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Gallery</vt:lpstr>
      <vt:lpstr>Strauss vs. Strauss</vt:lpstr>
      <vt:lpstr>We should clarify a few things first...</vt:lpstr>
      <vt:lpstr>Musical Periods</vt:lpstr>
      <vt:lpstr>Important things to know  about Musical Eras</vt:lpstr>
      <vt:lpstr>The Romantic Era</vt:lpstr>
      <vt:lpstr>The Romantic Era</vt:lpstr>
      <vt:lpstr>SO how are things in Austria?</vt:lpstr>
      <vt:lpstr>Later, in Germany...</vt:lpstr>
      <vt:lpstr>Johann Strauss I</vt:lpstr>
      <vt:lpstr>"Dad"</vt:lpstr>
      <vt:lpstr>"Dad"</vt:lpstr>
      <vt:lpstr>Johann Strauss II</vt:lpstr>
      <vt:lpstr>Johann Strauss II</vt:lpstr>
      <vt:lpstr>Johann Strauss II</vt:lpstr>
      <vt:lpstr>Johann Strauss II Love Life Roller Coaster</vt:lpstr>
      <vt:lpstr>Johann Strauss II Love Life Roller Coaster</vt:lpstr>
      <vt:lpstr>Johann Strauss II Love Life Roller Coaster</vt:lpstr>
      <vt:lpstr>"You can't make it as a musician, you'll never work!"</vt:lpstr>
      <vt:lpstr>High demand takes its toll</vt:lpstr>
      <vt:lpstr>Never forget where you came from</vt:lpstr>
      <vt:lpstr>Kaizer Walzer</vt:lpstr>
      <vt:lpstr>"The Waltz King"</vt:lpstr>
      <vt:lpstr>Die Fledermaus</vt:lpstr>
      <vt:lpstr>Tales from the Vienna Woods</vt:lpstr>
      <vt:lpstr>The Blue Danube Waltz</vt:lpstr>
      <vt:lpstr>Richard Strauss</vt:lpstr>
      <vt:lpstr>Richard Strauss</vt:lpstr>
      <vt:lpstr>Richard Strauss</vt:lpstr>
      <vt:lpstr>Richard Strauss</vt:lpstr>
      <vt:lpstr>Richard Strauss</vt:lpstr>
      <vt:lpstr>Richard Strauss and Nazi Germany</vt:lpstr>
      <vt:lpstr>Richard Strauss and Nazi Germany</vt:lpstr>
      <vt:lpstr>Notable works</vt:lpstr>
      <vt:lpstr>Notable works</vt:lpstr>
      <vt:lpstr>Burleske</vt:lpstr>
      <vt:lpstr>Der Rosenkavalier</vt:lpstr>
      <vt:lpstr>Also Sprach Zarathustra</vt:lpstr>
      <vt:lpstr>PowerPoint Presentation</vt:lpstr>
      <vt:lpstr>PowerPoint Presentation</vt:lpstr>
      <vt:lpstr>Why cellists and violists hate waltzes</vt:lpstr>
      <vt:lpstr>Stop listening to waltzes!</vt:lpstr>
      <vt:lpstr>Other reasons I prefer Richard Strauss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Strauss vs. Strauss</dc:title>
  <cp:revision>1</cp:revision>
  <dcterms:modified xsi:type="dcterms:W3CDTF">2017-05-01T04:51:35Z</dcterms:modified>
</cp:coreProperties>
</file>