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1"/>
  </p:notesMasterIdLst>
  <p:sldIdLst>
    <p:sldId id="256" r:id="rId2"/>
    <p:sldId id="257" r:id="rId3"/>
    <p:sldId id="258" r:id="rId4"/>
    <p:sldId id="260" r:id="rId5"/>
    <p:sldId id="280" r:id="rId6"/>
    <p:sldId id="261" r:id="rId7"/>
    <p:sldId id="288" r:id="rId8"/>
    <p:sldId id="263" r:id="rId9"/>
    <p:sldId id="264" r:id="rId10"/>
    <p:sldId id="265" r:id="rId11"/>
    <p:sldId id="268" r:id="rId12"/>
    <p:sldId id="290" r:id="rId13"/>
    <p:sldId id="291" r:id="rId14"/>
    <p:sldId id="274" r:id="rId15"/>
    <p:sldId id="269" r:id="rId16"/>
    <p:sldId id="289" r:id="rId17"/>
    <p:sldId id="270" r:id="rId18"/>
    <p:sldId id="272" r:id="rId19"/>
    <p:sldId id="276" r:id="rId20"/>
    <p:sldId id="277" r:id="rId21"/>
    <p:sldId id="278" r:id="rId22"/>
    <p:sldId id="279" r:id="rId23"/>
    <p:sldId id="282" r:id="rId24"/>
    <p:sldId id="283" r:id="rId25"/>
    <p:sldId id="284" r:id="rId26"/>
    <p:sldId id="285" r:id="rId27"/>
    <p:sldId id="287" r:id="rId28"/>
    <p:sldId id="286"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441" autoAdjust="0"/>
    <p:restoredTop sz="94585" autoAdjust="0"/>
  </p:normalViewPr>
  <p:slideViewPr>
    <p:cSldViewPr>
      <p:cViewPr>
        <p:scale>
          <a:sx n="81" d="100"/>
          <a:sy n="81" d="100"/>
        </p:scale>
        <p:origin x="-3256" y="-1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78906-ED5D-4069-B500-115F3C945E9D}" type="datetimeFigureOut">
              <a:rPr lang="en-US" smtClean="0"/>
              <a:pPr/>
              <a:t>5/4/17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27330-A1A8-4C4D-B0F0-E0DB3E461B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sz="1200" b="1" kern="1200" dirty="0" smtClean="0">
                <a:solidFill>
                  <a:schemeClr val="tx1"/>
                </a:solidFill>
                <a:latin typeface="+mn-lt"/>
                <a:ea typeface="+mn-ea"/>
                <a:cs typeface="+mn-cs"/>
              </a:rPr>
              <a:t>Overview of Modern History of Germany and </a:t>
            </a:r>
            <a:endParaRPr lang="en-US" dirty="0" smtClean="0"/>
          </a:p>
          <a:p>
            <a:r>
              <a:rPr lang="en-US" sz="1200" b="1" kern="1200" dirty="0" smtClean="0">
                <a:solidFill>
                  <a:schemeClr val="tx1"/>
                </a:solidFill>
                <a:latin typeface="+mn-lt"/>
                <a:ea typeface="+mn-ea"/>
                <a:cs typeface="+mn-cs"/>
              </a:rPr>
              <a:t>its Effect On Its Geographical Borders</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Diane Stadelbauer (aka </a:t>
            </a:r>
            <a:r>
              <a:rPr lang="en-US" sz="1200" b="1" kern="1200" dirty="0" err="1" smtClean="0">
                <a:solidFill>
                  <a:schemeClr val="tx1"/>
                </a:solidFill>
                <a:latin typeface="+mn-lt"/>
                <a:ea typeface="+mn-ea"/>
                <a:cs typeface="+mn-cs"/>
              </a:rPr>
              <a:t>Silke</a:t>
            </a:r>
            <a:r>
              <a:rPr lang="en-US" sz="1200" b="1" kern="1200" dirty="0" smtClean="0">
                <a:solidFill>
                  <a:schemeClr val="tx1"/>
                </a:solidFill>
                <a:latin typeface="+mn-lt"/>
                <a:ea typeface="+mn-ea"/>
                <a:cs typeface="+mn-cs"/>
              </a:rPr>
              <a:t>)</a:t>
            </a:r>
            <a:endParaRPr lang="en-US" dirty="0" smtClean="0"/>
          </a:p>
          <a:p>
            <a:r>
              <a:rPr lang="en-US" sz="1200" b="1" kern="1200" dirty="0" smtClean="0">
                <a:solidFill>
                  <a:schemeClr val="tx1"/>
                </a:solidFill>
                <a:latin typeface="+mn-lt"/>
                <a:ea typeface="+mn-ea"/>
                <a:cs typeface="+mn-cs"/>
              </a:rPr>
              <a:t>												Elementary German 101</a:t>
            </a:r>
            <a:endParaRPr lang="en-US" dirty="0" smtClean="0"/>
          </a:p>
          <a:p>
            <a:r>
              <a:rPr lang="en-US" sz="1200" b="1" kern="1200" dirty="0" smtClean="0">
                <a:solidFill>
                  <a:schemeClr val="tx1"/>
                </a:solidFill>
                <a:latin typeface="+mn-lt"/>
                <a:ea typeface="+mn-ea"/>
                <a:cs typeface="+mn-cs"/>
              </a:rPr>
              <a:t>												Frau </a:t>
            </a:r>
            <a:r>
              <a:rPr lang="en-US" sz="1200" b="1" kern="1200" dirty="0" err="1" smtClean="0">
                <a:solidFill>
                  <a:schemeClr val="tx1"/>
                </a:solidFill>
                <a:latin typeface="+mn-lt"/>
                <a:ea typeface="+mn-ea"/>
                <a:cs typeface="+mn-cs"/>
              </a:rPr>
              <a:t>Panaccione</a:t>
            </a:r>
            <a:r>
              <a:rPr lang="en-US" sz="1200" b="1" kern="1200" dirty="0" smtClean="0">
                <a:solidFill>
                  <a:schemeClr val="tx1"/>
                </a:solidFill>
                <a:latin typeface="+mn-lt"/>
                <a:ea typeface="+mn-ea"/>
                <a:cs typeface="+mn-cs"/>
              </a:rPr>
              <a:t>   November 2016</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sz="1200" b="1" kern="1200" dirty="0" smtClean="0">
                <a:solidFill>
                  <a:schemeClr val="tx1"/>
                </a:solidFill>
                <a:latin typeface="+mn-lt"/>
                <a:ea typeface="+mn-ea"/>
                <a:cs typeface="+mn-cs"/>
              </a:rPr>
              <a:t>Overview of Modern History of Germany and </a:t>
            </a:r>
            <a:endParaRPr lang="en-US" dirty="0" smtClean="0"/>
          </a:p>
          <a:p>
            <a:r>
              <a:rPr lang="en-US" sz="1200" b="1" kern="1200" dirty="0" smtClean="0">
                <a:solidFill>
                  <a:schemeClr val="tx1"/>
                </a:solidFill>
                <a:latin typeface="+mn-lt"/>
                <a:ea typeface="+mn-ea"/>
                <a:cs typeface="+mn-cs"/>
              </a:rPr>
              <a:t>its Effect On Its Geographical Borders</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Diane Stadelbauer (aka </a:t>
            </a:r>
            <a:r>
              <a:rPr lang="en-US" sz="1200" b="1" kern="1200" dirty="0" err="1" smtClean="0">
                <a:solidFill>
                  <a:schemeClr val="tx1"/>
                </a:solidFill>
                <a:latin typeface="+mn-lt"/>
                <a:ea typeface="+mn-ea"/>
                <a:cs typeface="+mn-cs"/>
              </a:rPr>
              <a:t>Silke</a:t>
            </a:r>
            <a:r>
              <a:rPr lang="en-US" sz="1200" b="1" kern="1200" dirty="0" smtClean="0">
                <a:solidFill>
                  <a:schemeClr val="tx1"/>
                </a:solidFill>
                <a:latin typeface="+mn-lt"/>
                <a:ea typeface="+mn-ea"/>
                <a:cs typeface="+mn-cs"/>
              </a:rPr>
              <a:t>)</a:t>
            </a:r>
            <a:endParaRPr lang="en-US" dirty="0" smtClean="0"/>
          </a:p>
          <a:p>
            <a:r>
              <a:rPr lang="en-US" sz="1200" b="1" kern="1200" dirty="0" smtClean="0">
                <a:solidFill>
                  <a:schemeClr val="tx1"/>
                </a:solidFill>
                <a:latin typeface="+mn-lt"/>
                <a:ea typeface="+mn-ea"/>
                <a:cs typeface="+mn-cs"/>
              </a:rPr>
              <a:t>												Elementary German 101</a:t>
            </a:r>
            <a:endParaRPr lang="en-US" dirty="0" smtClean="0"/>
          </a:p>
          <a:p>
            <a:r>
              <a:rPr lang="en-US" sz="1200" b="1" kern="1200" dirty="0" smtClean="0">
                <a:solidFill>
                  <a:schemeClr val="tx1"/>
                </a:solidFill>
                <a:latin typeface="+mn-lt"/>
                <a:ea typeface="+mn-ea"/>
                <a:cs typeface="+mn-cs"/>
              </a:rPr>
              <a:t>												Frau </a:t>
            </a:r>
            <a:r>
              <a:rPr lang="en-US" sz="1200" b="1" kern="1200" dirty="0" err="1" smtClean="0">
                <a:solidFill>
                  <a:schemeClr val="tx1"/>
                </a:solidFill>
                <a:latin typeface="+mn-lt"/>
                <a:ea typeface="+mn-ea"/>
                <a:cs typeface="+mn-cs"/>
              </a:rPr>
              <a:t>Panaccione</a:t>
            </a:r>
            <a:r>
              <a:rPr lang="en-US" sz="1200" b="1" kern="1200" dirty="0" smtClean="0">
                <a:solidFill>
                  <a:schemeClr val="tx1"/>
                </a:solidFill>
                <a:latin typeface="+mn-lt"/>
                <a:ea typeface="+mn-ea"/>
                <a:cs typeface="+mn-cs"/>
              </a:rPr>
              <a:t>   November 2016</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91727330-A1A8-4C4D-B0F0-E0DB3E461B4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BA0A94-EEFD-412B-ADB5-B00F6EF5B551}"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A0A94-EEFD-412B-ADB5-B00F6EF5B551}"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A0A94-EEFD-412B-ADB5-B00F6EF5B551}"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A0A94-EEFD-412B-ADB5-B00F6EF5B551}"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BA0A94-EEFD-412B-ADB5-B00F6EF5B551}"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BA0A94-EEFD-412B-ADB5-B00F6EF5B551}" type="datetimeFigureOut">
              <a:rPr lang="en-US" smtClean="0"/>
              <a:pPr/>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BA0A94-EEFD-412B-ADB5-B00F6EF5B551}" type="datetimeFigureOut">
              <a:rPr lang="en-US" smtClean="0"/>
              <a:pPr/>
              <a:t>5/4/17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BA0A94-EEFD-412B-ADB5-B00F6EF5B551}" type="datetimeFigureOut">
              <a:rPr lang="en-US" smtClean="0"/>
              <a:pPr/>
              <a:t>5/4/17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A0A94-EEFD-412B-ADB5-B00F6EF5B551}" type="datetimeFigureOut">
              <a:rPr lang="en-US" smtClean="0"/>
              <a:pPr/>
              <a:t>5/4/17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A0A94-EEFD-412B-ADB5-B00F6EF5B551}" type="datetimeFigureOut">
              <a:rPr lang="en-US" smtClean="0"/>
              <a:pPr/>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A0A94-EEFD-412B-ADB5-B00F6EF5B551}" type="datetimeFigureOut">
              <a:rPr lang="en-US" smtClean="0"/>
              <a:pPr/>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BD6B8-7397-44FD-BD30-CE279E6F05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A0A94-EEFD-412B-ADB5-B00F6EF5B551}" type="datetimeFigureOut">
              <a:rPr lang="en-US" smtClean="0"/>
              <a:pPr/>
              <a:t>5/4/17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BD6B8-7397-44FD-BD30-CE279E6F05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apsofworl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1520523" y="-1872278"/>
            <a:ext cx="617567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latin typeface="Comic Sans MS" pitchFamily="66" charset="0"/>
              <a:cs typeface="Arial" pitchFamily="34" charset="0"/>
            </a:endParaRPr>
          </a:p>
        </p:txBody>
      </p:sp>
      <p:sp>
        <p:nvSpPr>
          <p:cNvPr id="11" name="TextBox 10"/>
          <p:cNvSpPr txBox="1"/>
          <p:nvPr/>
        </p:nvSpPr>
        <p:spPr>
          <a:xfrm>
            <a:off x="4648200" y="4876800"/>
            <a:ext cx="3429000" cy="369332"/>
          </a:xfrm>
          <a:prstGeom prst="rect">
            <a:avLst/>
          </a:prstGeom>
          <a:noFill/>
        </p:spPr>
        <p:txBody>
          <a:bodyPr wrap="square" rtlCol="0">
            <a:spAutoFit/>
          </a:bodyPr>
          <a:lstStyle/>
          <a:p>
            <a:endParaRPr lang="en-US" dirty="0"/>
          </a:p>
        </p:txBody>
      </p:sp>
      <p:sp>
        <p:nvSpPr>
          <p:cNvPr id="14" name="TextBox 13"/>
          <p:cNvSpPr txBox="1"/>
          <p:nvPr/>
        </p:nvSpPr>
        <p:spPr>
          <a:xfrm>
            <a:off x="4800600" y="4724400"/>
            <a:ext cx="3810000" cy="954107"/>
          </a:xfrm>
          <a:prstGeom prst="rect">
            <a:avLst/>
          </a:prstGeom>
          <a:noFill/>
        </p:spPr>
        <p:txBody>
          <a:bodyPr wrap="square" rtlCol="0">
            <a:spAutoFit/>
          </a:bodyPr>
          <a:lstStyle/>
          <a:p>
            <a:r>
              <a:rPr lang="en-US" sz="1400" dirty="0" smtClean="0">
                <a:latin typeface="Comic Sans MS" pitchFamily="66" charset="0"/>
              </a:rPr>
              <a:t>Diane Stadelbauer  (aka </a:t>
            </a:r>
            <a:r>
              <a:rPr lang="en-US" sz="1400" dirty="0" err="1" smtClean="0">
                <a:latin typeface="Comic Sans MS" pitchFamily="66" charset="0"/>
              </a:rPr>
              <a:t>Silke</a:t>
            </a:r>
            <a:r>
              <a:rPr lang="en-US" sz="1400" dirty="0" smtClean="0">
                <a:latin typeface="Comic Sans MS" pitchFamily="66" charset="0"/>
              </a:rPr>
              <a:t>)</a:t>
            </a:r>
          </a:p>
          <a:p>
            <a:r>
              <a:rPr lang="en-US" sz="1400" dirty="0" smtClean="0">
                <a:latin typeface="Comic Sans MS" pitchFamily="66" charset="0"/>
              </a:rPr>
              <a:t>Elementary German 101</a:t>
            </a:r>
          </a:p>
          <a:p>
            <a:r>
              <a:rPr lang="en-US" sz="1400" dirty="0" smtClean="0">
                <a:latin typeface="Comic Sans MS" pitchFamily="66" charset="0"/>
              </a:rPr>
              <a:t>Frau </a:t>
            </a:r>
            <a:r>
              <a:rPr lang="en-US" sz="1400" dirty="0" err="1" smtClean="0">
                <a:latin typeface="Comic Sans MS" pitchFamily="66" charset="0"/>
              </a:rPr>
              <a:t>Panaccione</a:t>
            </a:r>
            <a:r>
              <a:rPr lang="en-US" sz="1400" dirty="0" smtClean="0">
                <a:latin typeface="Comic Sans MS" pitchFamily="66" charset="0"/>
              </a:rPr>
              <a:t>       1 December 2016</a:t>
            </a:r>
          </a:p>
          <a:p>
            <a:endParaRPr lang="en-US" sz="1400" dirty="0">
              <a:latin typeface="Comic Sans MS" pitchFamily="66" charset="0"/>
            </a:endParaRPr>
          </a:p>
        </p:txBody>
      </p:sp>
      <p:sp>
        <p:nvSpPr>
          <p:cNvPr id="5" name="TextBox 4"/>
          <p:cNvSpPr txBox="1"/>
          <p:nvPr/>
        </p:nvSpPr>
        <p:spPr>
          <a:xfrm>
            <a:off x="762000" y="2362200"/>
            <a:ext cx="7620000" cy="1015663"/>
          </a:xfrm>
          <a:prstGeom prst="rect">
            <a:avLst/>
          </a:prstGeom>
          <a:noFill/>
        </p:spPr>
        <p:txBody>
          <a:bodyPr wrap="square" rtlCol="0">
            <a:spAutoFit/>
          </a:bodyPr>
          <a:lstStyle/>
          <a:p>
            <a:pPr lvl="0" algn="ctr" fontAlgn="base">
              <a:spcBef>
                <a:spcPct val="0"/>
              </a:spcBef>
              <a:spcAft>
                <a:spcPct val="0"/>
              </a:spcAft>
            </a:pPr>
            <a:r>
              <a:rPr lang="en-US" sz="2000" b="1" dirty="0" smtClean="0">
                <a:latin typeface="Comic Sans MS" pitchFamily="66" charset="0"/>
                <a:cs typeface="Arial" pitchFamily="34" charset="0"/>
              </a:rPr>
              <a:t>Overview of History of Germany and </a:t>
            </a:r>
            <a:endParaRPr lang="en-US" sz="2000" dirty="0" smtClean="0">
              <a:latin typeface="Arial" pitchFamily="34" charset="0"/>
              <a:cs typeface="Arial" pitchFamily="34" charset="0"/>
            </a:endParaRPr>
          </a:p>
          <a:p>
            <a:pPr lvl="0" algn="ctr" eaLnBrk="0" fontAlgn="base" hangingPunct="0">
              <a:spcBef>
                <a:spcPct val="0"/>
              </a:spcBef>
              <a:spcAft>
                <a:spcPct val="0"/>
              </a:spcAft>
            </a:pPr>
            <a:r>
              <a:rPr lang="en-US" sz="2000" b="1" dirty="0" smtClean="0">
                <a:latin typeface="Comic Sans MS" pitchFamily="66" charset="0"/>
                <a:cs typeface="Arial" pitchFamily="34" charset="0"/>
              </a:rPr>
              <a:t>its Effect On Its Geographical Borders</a:t>
            </a:r>
          </a:p>
          <a:p>
            <a:pPr lvl="0" algn="ctr" eaLnBrk="0" fontAlgn="base" hangingPunct="0">
              <a:spcBef>
                <a:spcPct val="0"/>
              </a:spcBef>
              <a:spcAft>
                <a:spcPct val="0"/>
              </a:spcAft>
            </a:pPr>
            <a:r>
              <a:rPr lang="en-US" sz="2000" b="1" dirty="0" smtClean="0">
                <a:latin typeface="Comic Sans MS" pitchFamily="66" charset="0"/>
                <a:cs typeface="Arial" pitchFamily="34" charset="0"/>
              </a:rPr>
              <a:t>(5</a:t>
            </a:r>
            <a:r>
              <a:rPr lang="en-US" sz="2000" b="1" baseline="30000" dirty="0" smtClean="0">
                <a:latin typeface="Comic Sans MS" pitchFamily="66" charset="0"/>
                <a:cs typeface="Arial" pitchFamily="34" charset="0"/>
              </a:rPr>
              <a:t>th</a:t>
            </a:r>
            <a:r>
              <a:rPr lang="en-US" sz="2000" b="1" dirty="0" smtClean="0">
                <a:latin typeface="Comic Sans MS" pitchFamily="66" charset="0"/>
                <a:cs typeface="Arial" pitchFamily="34" charset="0"/>
              </a:rPr>
              <a:t> – 19</a:t>
            </a:r>
            <a:r>
              <a:rPr lang="en-US" sz="2000" b="1" baseline="30000" dirty="0" smtClean="0">
                <a:latin typeface="Comic Sans MS" pitchFamily="66" charset="0"/>
                <a:cs typeface="Arial" pitchFamily="34" charset="0"/>
              </a:rPr>
              <a:t>th</a:t>
            </a:r>
            <a:r>
              <a:rPr lang="en-US" sz="2000" b="1" dirty="0" smtClean="0">
                <a:latin typeface="Comic Sans MS" pitchFamily="66" charset="0"/>
                <a:cs typeface="Arial" pitchFamily="34" charset="0"/>
              </a:rPr>
              <a:t> Centuries)</a:t>
            </a:r>
            <a:endParaRPr lang="en-US" sz="2000" dirty="0" smtClean="0">
              <a:latin typeface="Arial" pitchFamily="34" charset="0"/>
              <a:cs typeface="Arial" pitchFamily="34" charset="0"/>
            </a:endParaRPr>
          </a:p>
        </p:txBody>
      </p:sp>
      <p:pic>
        <p:nvPicPr>
          <p:cNvPr id="6" name="Picture 5" descr="Printable German Flag.jpg"/>
          <p:cNvPicPr>
            <a:picLocks noChangeAspect="1"/>
          </p:cNvPicPr>
          <p:nvPr/>
        </p:nvPicPr>
        <p:blipFill>
          <a:blip r:embed="rId3" cstate="print"/>
          <a:stretch>
            <a:fillRect/>
          </a:stretch>
        </p:blipFill>
        <p:spPr>
          <a:xfrm>
            <a:off x="1143000" y="4114800"/>
            <a:ext cx="2205965" cy="13106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urope 900.jpg"/>
          <p:cNvPicPr>
            <a:picLocks noChangeAspect="1"/>
          </p:cNvPicPr>
          <p:nvPr/>
        </p:nvPicPr>
        <p:blipFill>
          <a:blip r:embed="rId2" cstate="print"/>
          <a:stretch>
            <a:fillRect/>
          </a:stretch>
        </p:blipFill>
        <p:spPr>
          <a:xfrm>
            <a:off x="1219200" y="533400"/>
            <a:ext cx="6541647" cy="4384672"/>
          </a:xfrm>
          <a:prstGeom prst="rect">
            <a:avLst/>
          </a:prstGeom>
        </p:spPr>
      </p:pic>
      <p:sp>
        <p:nvSpPr>
          <p:cNvPr id="4" name="TextBox 3"/>
          <p:cNvSpPr txBox="1"/>
          <p:nvPr/>
        </p:nvSpPr>
        <p:spPr>
          <a:xfrm>
            <a:off x="1676400" y="5105400"/>
            <a:ext cx="5867400" cy="230832"/>
          </a:xfrm>
          <a:prstGeom prst="rect">
            <a:avLst/>
          </a:prstGeom>
          <a:noFill/>
        </p:spPr>
        <p:txBody>
          <a:bodyPr wrap="square" rtlCol="0">
            <a:spAutoFit/>
          </a:bodyPr>
          <a:lstStyle/>
          <a:p>
            <a:r>
              <a:rPr lang="en-US" sz="900" dirty="0" smtClean="0"/>
              <a:t>Photo Credit:    </a:t>
            </a:r>
            <a:r>
              <a:rPr lang="en-US" sz="900" dirty="0" err="1" smtClean="0"/>
              <a:t>Euratlas</a:t>
            </a:r>
            <a:r>
              <a:rPr lang="en-US" sz="900" dirty="0" smtClean="0"/>
              <a:t> </a:t>
            </a:r>
            <a:r>
              <a:rPr lang="en-US" sz="900" dirty="0" err="1" smtClean="0"/>
              <a:t>Periodis</a:t>
            </a:r>
            <a:r>
              <a:rPr lang="en-US" sz="900" dirty="0" smtClean="0"/>
              <a:t> Guide Book, </a:t>
            </a:r>
            <a:r>
              <a:rPr lang="en-US" sz="900" dirty="0" err="1" smtClean="0"/>
              <a:t>Euatlas-Nussli</a:t>
            </a:r>
            <a:r>
              <a:rPr lang="en-US" sz="900" dirty="0" smtClean="0"/>
              <a:t>, Milieu 30, 1400 </a:t>
            </a:r>
            <a:r>
              <a:rPr lang="en-US" sz="900" dirty="0" err="1" smtClean="0"/>
              <a:t>Yverdon</a:t>
            </a:r>
            <a:r>
              <a:rPr lang="en-US" sz="900" dirty="0" smtClean="0"/>
              <a:t>-les-</a:t>
            </a:r>
            <a:r>
              <a:rPr lang="en-US" sz="900" dirty="0" err="1" smtClean="0"/>
              <a:t>Bains</a:t>
            </a:r>
            <a:r>
              <a:rPr lang="en-US" sz="900" dirty="0" smtClean="0"/>
              <a:t>, Switzerland, January 2015</a:t>
            </a:r>
            <a:endParaRPr lang="en-US" sz="900" dirty="0"/>
          </a:p>
        </p:txBody>
      </p:sp>
      <p:sp>
        <p:nvSpPr>
          <p:cNvPr id="5" name="TextBox 4"/>
          <p:cNvSpPr txBox="1"/>
          <p:nvPr/>
        </p:nvSpPr>
        <p:spPr>
          <a:xfrm>
            <a:off x="1219200" y="5562600"/>
            <a:ext cx="6477000" cy="830997"/>
          </a:xfrm>
          <a:prstGeom prst="rect">
            <a:avLst/>
          </a:prstGeom>
          <a:noFill/>
        </p:spPr>
        <p:txBody>
          <a:bodyPr wrap="square" rtlCol="0">
            <a:spAutoFit/>
          </a:bodyPr>
          <a:lstStyle/>
          <a:p>
            <a:r>
              <a:rPr lang="en-US" sz="1600" dirty="0" smtClean="0"/>
              <a:t>Europe in the 10</a:t>
            </a:r>
            <a:r>
              <a:rPr lang="en-US" sz="1600" baseline="30000" dirty="0" smtClean="0"/>
              <a:t>th</a:t>
            </a:r>
            <a:r>
              <a:rPr lang="en-US" sz="1600" dirty="0" smtClean="0"/>
              <a:t> century (900 AD)  One hundred years after Charlemagne’s death, his empire was fractured under his 3 grandsons.  However, by 884 AD it was reunited under Charles the Fat.</a:t>
            </a:r>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495800" y="1295400"/>
            <a:ext cx="4343400" cy="4524315"/>
          </a:xfrm>
          <a:prstGeom prst="rect">
            <a:avLst/>
          </a:prstGeom>
          <a:noFill/>
        </p:spPr>
        <p:txBody>
          <a:bodyPr wrap="square" rtlCol="0">
            <a:spAutoFit/>
          </a:bodyPr>
          <a:lstStyle/>
          <a:p>
            <a:r>
              <a:rPr lang="en-US" sz="1600" dirty="0" smtClean="0"/>
              <a:t>While Henry did not have much of a relationship with the church, his son </a:t>
            </a:r>
            <a:r>
              <a:rPr lang="en-US" sz="1600" b="1" dirty="0" smtClean="0"/>
              <a:t>Otto I </a:t>
            </a:r>
            <a:r>
              <a:rPr lang="en-US" sz="1600" dirty="0" smtClean="0"/>
              <a:t>(936 – 973 AD) relied on the church to help strengthen his empire and increase his power.  To accomplish this, he chose the bishops and abbots.  He then gave them land and power thus gaining their loyalty and support.  He was a strong leader, much like Charlemagne</a:t>
            </a:r>
          </a:p>
          <a:p>
            <a:endParaRPr lang="en-US" sz="1600" dirty="0" smtClean="0"/>
          </a:p>
          <a:p>
            <a:r>
              <a:rPr lang="en-US" sz="1600" dirty="0" smtClean="0"/>
              <a:t>Otto’s reign was followed by less effective leaders, starting with his son</a:t>
            </a:r>
            <a:r>
              <a:rPr lang="en-US" sz="1600" b="1" dirty="0" smtClean="0"/>
              <a:t>, Otto II </a:t>
            </a:r>
            <a:r>
              <a:rPr lang="en-US" sz="1600" dirty="0" smtClean="0"/>
              <a:t>in 973 AD.  He died in 983 AD and his 3 year old son </a:t>
            </a:r>
            <a:r>
              <a:rPr lang="en-US" sz="1600" b="1" dirty="0" smtClean="0"/>
              <a:t>Otto III </a:t>
            </a:r>
            <a:r>
              <a:rPr lang="en-US" sz="1600" dirty="0" smtClean="0"/>
              <a:t>assumed power with 2 female regents.  He died at the age of 22, having ruled as an adult only a short time.  Having no male heirs, he was succeeded by </a:t>
            </a:r>
            <a:r>
              <a:rPr lang="en-US" sz="1600" b="1" dirty="0" smtClean="0"/>
              <a:t>Henry II </a:t>
            </a:r>
            <a:r>
              <a:rPr lang="en-US" sz="1600" dirty="0" smtClean="0"/>
              <a:t>(1002 – 1024) of Saxony.  </a:t>
            </a:r>
          </a:p>
          <a:p>
            <a:endParaRPr lang="en-US" sz="1600" dirty="0" smtClean="0"/>
          </a:p>
          <a:p>
            <a:endParaRPr lang="en-US" sz="1600" dirty="0" smtClean="0"/>
          </a:p>
        </p:txBody>
      </p:sp>
      <p:pic>
        <p:nvPicPr>
          <p:cNvPr id="3" name="Picture 2" descr="Otto I.jpg"/>
          <p:cNvPicPr>
            <a:picLocks noChangeAspect="1"/>
          </p:cNvPicPr>
          <p:nvPr/>
        </p:nvPicPr>
        <p:blipFill>
          <a:blip r:embed="rId2" cstate="print"/>
          <a:stretch>
            <a:fillRect/>
          </a:stretch>
        </p:blipFill>
        <p:spPr>
          <a:xfrm>
            <a:off x="1143000" y="1143000"/>
            <a:ext cx="2971800" cy="4129644"/>
          </a:xfrm>
          <a:prstGeom prst="rect">
            <a:avLst/>
          </a:prstGeom>
        </p:spPr>
      </p:pic>
      <p:sp>
        <p:nvSpPr>
          <p:cNvPr id="5" name="TextBox 4"/>
          <p:cNvSpPr txBox="1"/>
          <p:nvPr/>
        </p:nvSpPr>
        <p:spPr>
          <a:xfrm>
            <a:off x="1676400" y="5410200"/>
            <a:ext cx="2286000" cy="369332"/>
          </a:xfrm>
          <a:prstGeom prst="rect">
            <a:avLst/>
          </a:prstGeom>
          <a:noFill/>
        </p:spPr>
        <p:txBody>
          <a:bodyPr wrap="square" rtlCol="0">
            <a:spAutoFit/>
          </a:bodyPr>
          <a:lstStyle/>
          <a:p>
            <a:pPr algn="ctr"/>
            <a:r>
              <a:rPr lang="en-US" dirty="0" smtClean="0"/>
              <a:t>Otto I</a:t>
            </a:r>
            <a:endParaRPr lang="en-US" dirty="0"/>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86200" y="838200"/>
            <a:ext cx="4572000" cy="5355312"/>
          </a:xfrm>
          <a:prstGeom prst="rect">
            <a:avLst/>
          </a:prstGeom>
          <a:noFill/>
        </p:spPr>
        <p:txBody>
          <a:bodyPr wrap="square" rtlCol="0">
            <a:spAutoFit/>
          </a:bodyPr>
          <a:lstStyle/>
          <a:p>
            <a:r>
              <a:rPr lang="en-US" dirty="0" smtClean="0"/>
              <a:t>When</a:t>
            </a:r>
            <a:r>
              <a:rPr lang="en-US" b="1" dirty="0" smtClean="0"/>
              <a:t> Conrad II</a:t>
            </a:r>
            <a:r>
              <a:rPr lang="en-US" dirty="0" smtClean="0"/>
              <a:t> (1024 -  1039) assumed the throne upon Henry’s death in 1024 AD, Germany once again had a strong capable leader.  He increased his lands and created a new social class called </a:t>
            </a:r>
            <a:r>
              <a:rPr lang="en-US" b="1" dirty="0" err="1" smtClean="0"/>
              <a:t>ministeriales</a:t>
            </a:r>
            <a:r>
              <a:rPr lang="en-US" dirty="0" smtClean="0"/>
              <a:t>.  These were peasants from serf backgrounds.  He trained them as knights or administrators, providing himself with a force with allegiance to no one but the king.  His son </a:t>
            </a:r>
            <a:r>
              <a:rPr lang="en-US" b="1" dirty="0" smtClean="0"/>
              <a:t>Henry III </a:t>
            </a:r>
            <a:r>
              <a:rPr lang="en-US" dirty="0" smtClean="0"/>
              <a:t> continued this practice of using </a:t>
            </a:r>
            <a:r>
              <a:rPr lang="en-US" dirty="0" err="1" smtClean="0"/>
              <a:t>ministeriales</a:t>
            </a:r>
            <a:r>
              <a:rPr lang="en-US" dirty="0" smtClean="0"/>
              <a:t>.  He too increased the lands of his kingdom.</a:t>
            </a:r>
          </a:p>
          <a:p>
            <a:endParaRPr lang="en-US" b="1" dirty="0" smtClean="0"/>
          </a:p>
          <a:p>
            <a:r>
              <a:rPr lang="en-US" b="1" dirty="0" smtClean="0"/>
              <a:t>Henry IV</a:t>
            </a:r>
            <a:r>
              <a:rPr lang="en-US" dirty="0" smtClean="0"/>
              <a:t> (1056 – 1106) succeeded his father at the age of 6 with his mother and the Archbishop of Cologne as regents.  In 1065 AD, upon reaching the age of majority, he reacquired authority and following his father and grandfather’s leads, he too cultivated </a:t>
            </a:r>
            <a:r>
              <a:rPr lang="en-US" dirty="0" err="1" smtClean="0"/>
              <a:t>ministeriales</a:t>
            </a:r>
            <a:r>
              <a:rPr lang="en-US" dirty="0" smtClean="0"/>
              <a:t>.  </a:t>
            </a:r>
          </a:p>
        </p:txBody>
      </p:sp>
      <p:pic>
        <p:nvPicPr>
          <p:cNvPr id="3" name="Picture 2" descr="Conrad II.jpg"/>
          <p:cNvPicPr>
            <a:picLocks noChangeAspect="1"/>
          </p:cNvPicPr>
          <p:nvPr/>
        </p:nvPicPr>
        <p:blipFill>
          <a:blip r:embed="rId2" cstate="print"/>
          <a:stretch>
            <a:fillRect/>
          </a:stretch>
        </p:blipFill>
        <p:spPr>
          <a:xfrm>
            <a:off x="762000" y="990600"/>
            <a:ext cx="2743200" cy="3929584"/>
          </a:xfrm>
          <a:prstGeom prst="rect">
            <a:avLst/>
          </a:prstGeom>
        </p:spPr>
      </p:pic>
      <p:sp>
        <p:nvSpPr>
          <p:cNvPr id="4" name="TextBox 3"/>
          <p:cNvSpPr txBox="1"/>
          <p:nvPr/>
        </p:nvSpPr>
        <p:spPr>
          <a:xfrm>
            <a:off x="1219200" y="5105400"/>
            <a:ext cx="1752600" cy="338554"/>
          </a:xfrm>
          <a:prstGeom prst="rect">
            <a:avLst/>
          </a:prstGeom>
          <a:noFill/>
        </p:spPr>
        <p:txBody>
          <a:bodyPr wrap="square" rtlCol="0">
            <a:spAutoFit/>
          </a:bodyPr>
          <a:lstStyle/>
          <a:p>
            <a:pPr algn="ctr"/>
            <a:r>
              <a:rPr lang="en-US" sz="1600" dirty="0" smtClean="0"/>
              <a:t>Conrad II</a:t>
            </a:r>
            <a:endParaRPr lang="en-US" sz="1600" dirty="0"/>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urope 1000.jpg"/>
          <p:cNvPicPr>
            <a:picLocks noChangeAspect="1"/>
          </p:cNvPicPr>
          <p:nvPr/>
        </p:nvPicPr>
        <p:blipFill>
          <a:blip r:embed="rId2" cstate="print"/>
          <a:stretch>
            <a:fillRect/>
          </a:stretch>
        </p:blipFill>
        <p:spPr>
          <a:xfrm>
            <a:off x="1295400" y="1371600"/>
            <a:ext cx="6396228" cy="4206240"/>
          </a:xfrm>
          <a:prstGeom prst="rect">
            <a:avLst/>
          </a:prstGeom>
        </p:spPr>
      </p:pic>
      <p:sp>
        <p:nvSpPr>
          <p:cNvPr id="4" name="TextBox 3"/>
          <p:cNvSpPr txBox="1"/>
          <p:nvPr/>
        </p:nvSpPr>
        <p:spPr>
          <a:xfrm>
            <a:off x="1600200" y="5638800"/>
            <a:ext cx="6248400" cy="230832"/>
          </a:xfrm>
          <a:prstGeom prst="rect">
            <a:avLst/>
          </a:prstGeom>
          <a:noFill/>
        </p:spPr>
        <p:txBody>
          <a:bodyPr wrap="square" rtlCol="0">
            <a:spAutoFit/>
          </a:bodyPr>
          <a:lstStyle/>
          <a:p>
            <a:r>
              <a:rPr lang="en-US" sz="900" dirty="0" smtClean="0"/>
              <a:t>Photo Credit:  </a:t>
            </a:r>
            <a:r>
              <a:rPr lang="en-US" sz="900" dirty="0" err="1" smtClean="0"/>
              <a:t>Euratlas</a:t>
            </a:r>
            <a:r>
              <a:rPr lang="en-US" sz="900" dirty="0" smtClean="0"/>
              <a:t> </a:t>
            </a:r>
            <a:r>
              <a:rPr lang="en-US" sz="900" dirty="0" err="1" smtClean="0"/>
              <a:t>Periodis</a:t>
            </a:r>
            <a:r>
              <a:rPr lang="en-US" sz="900" dirty="0" smtClean="0"/>
              <a:t> Guide Book, </a:t>
            </a:r>
            <a:r>
              <a:rPr lang="en-US" sz="900" dirty="0" err="1" smtClean="0"/>
              <a:t>Euatlas-Nussli</a:t>
            </a:r>
            <a:r>
              <a:rPr lang="en-US" sz="900" dirty="0" smtClean="0"/>
              <a:t>, </a:t>
            </a:r>
            <a:r>
              <a:rPr lang="en-US" sz="900" dirty="0" err="1" smtClean="0"/>
              <a:t>Millieu</a:t>
            </a:r>
            <a:r>
              <a:rPr lang="en-US" sz="900" dirty="0" smtClean="0"/>
              <a:t> 30, 1400 </a:t>
            </a:r>
            <a:r>
              <a:rPr lang="en-US" sz="900" dirty="0" err="1" smtClean="0"/>
              <a:t>Yverdon</a:t>
            </a:r>
            <a:r>
              <a:rPr lang="en-US" sz="900" dirty="0" smtClean="0"/>
              <a:t>-les-</a:t>
            </a:r>
            <a:r>
              <a:rPr lang="en-US" sz="900" dirty="0" err="1" smtClean="0"/>
              <a:t>Bains</a:t>
            </a:r>
            <a:r>
              <a:rPr lang="en-US" sz="900" dirty="0" smtClean="0"/>
              <a:t>, Switzerland, January 2015  </a:t>
            </a:r>
            <a:endParaRPr lang="en-US" sz="900" dirty="0"/>
          </a:p>
        </p:txBody>
      </p:sp>
      <p:sp>
        <p:nvSpPr>
          <p:cNvPr id="5" name="TextBox 4"/>
          <p:cNvSpPr txBox="1"/>
          <p:nvPr/>
        </p:nvSpPr>
        <p:spPr>
          <a:xfrm>
            <a:off x="1371600" y="6096000"/>
            <a:ext cx="6553200" cy="338554"/>
          </a:xfrm>
          <a:prstGeom prst="rect">
            <a:avLst/>
          </a:prstGeom>
          <a:noFill/>
        </p:spPr>
        <p:txBody>
          <a:bodyPr wrap="square" rtlCol="0">
            <a:spAutoFit/>
          </a:bodyPr>
          <a:lstStyle/>
          <a:p>
            <a:pPr algn="ctr"/>
            <a:r>
              <a:rPr lang="en-US" sz="1600" dirty="0" smtClean="0"/>
              <a:t>Europe in the 11</a:t>
            </a:r>
            <a:r>
              <a:rPr lang="en-US" sz="1600" baseline="30000" dirty="0" smtClean="0"/>
              <a:t>th</a:t>
            </a:r>
            <a:r>
              <a:rPr lang="en-US" sz="1600" dirty="0" smtClean="0"/>
              <a:t> Century (1000 AD)</a:t>
            </a:r>
            <a:endParaRPr lang="en-US" sz="1600" dirty="0"/>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urope 1100.jpg"/>
          <p:cNvPicPr>
            <a:picLocks noChangeAspect="1"/>
          </p:cNvPicPr>
          <p:nvPr/>
        </p:nvPicPr>
        <p:blipFill>
          <a:blip r:embed="rId2" cstate="print"/>
          <a:stretch>
            <a:fillRect/>
          </a:stretch>
        </p:blipFill>
        <p:spPr>
          <a:xfrm>
            <a:off x="914400" y="381000"/>
            <a:ext cx="3886200" cy="2788481"/>
          </a:xfrm>
          <a:prstGeom prst="rect">
            <a:avLst/>
          </a:prstGeom>
        </p:spPr>
      </p:pic>
      <p:sp>
        <p:nvSpPr>
          <p:cNvPr id="3" name="TextBox 2"/>
          <p:cNvSpPr txBox="1"/>
          <p:nvPr/>
        </p:nvSpPr>
        <p:spPr>
          <a:xfrm>
            <a:off x="1676400" y="3429000"/>
            <a:ext cx="5562600" cy="338554"/>
          </a:xfrm>
          <a:prstGeom prst="rect">
            <a:avLst/>
          </a:prstGeom>
          <a:noFill/>
        </p:spPr>
        <p:txBody>
          <a:bodyPr wrap="square" rtlCol="0">
            <a:spAutoFit/>
          </a:bodyPr>
          <a:lstStyle/>
          <a:p>
            <a:pPr algn="ctr"/>
            <a:r>
              <a:rPr lang="en-US" sz="1600" dirty="0" smtClean="0"/>
              <a:t>12</a:t>
            </a:r>
            <a:r>
              <a:rPr lang="en-US" sz="1600" baseline="30000" dirty="0" smtClean="0"/>
              <a:t>th</a:t>
            </a:r>
            <a:r>
              <a:rPr lang="en-US" sz="1600" dirty="0" smtClean="0"/>
              <a:t> and 13</a:t>
            </a:r>
            <a:r>
              <a:rPr lang="en-US" sz="1600" baseline="30000" dirty="0" smtClean="0"/>
              <a:t>th</a:t>
            </a:r>
            <a:r>
              <a:rPr lang="en-US" sz="1600" dirty="0" smtClean="0"/>
              <a:t> Century Europe (1100 – 1200 AD) </a:t>
            </a:r>
            <a:endParaRPr lang="en-US" sz="1600" dirty="0"/>
          </a:p>
        </p:txBody>
      </p:sp>
      <p:pic>
        <p:nvPicPr>
          <p:cNvPr id="4" name="Picture 3" descr="Europe 1200.jpg"/>
          <p:cNvPicPr>
            <a:picLocks noChangeAspect="1"/>
          </p:cNvPicPr>
          <p:nvPr/>
        </p:nvPicPr>
        <p:blipFill>
          <a:blip r:embed="rId3" cstate="print"/>
          <a:stretch>
            <a:fillRect/>
          </a:stretch>
        </p:blipFill>
        <p:spPr>
          <a:xfrm>
            <a:off x="4343400" y="3886200"/>
            <a:ext cx="3810000" cy="2673385"/>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962400" y="533400"/>
            <a:ext cx="4724400" cy="4278094"/>
          </a:xfrm>
          <a:prstGeom prst="rect">
            <a:avLst/>
          </a:prstGeom>
          <a:noFill/>
        </p:spPr>
        <p:txBody>
          <a:bodyPr wrap="square" rtlCol="0">
            <a:spAutoFit/>
          </a:bodyPr>
          <a:lstStyle/>
          <a:p>
            <a:r>
              <a:rPr lang="en-US" sz="1600" b="1" dirty="0" smtClean="0"/>
              <a:t>The Crusades </a:t>
            </a:r>
            <a:r>
              <a:rPr lang="en-US" sz="1600" dirty="0" smtClean="0"/>
              <a:t>(1095 – 1291)   During this time, there were three crusades of Europeans against Muslims.</a:t>
            </a:r>
          </a:p>
          <a:p>
            <a:endParaRPr lang="en-US" sz="1600" dirty="0" smtClean="0"/>
          </a:p>
          <a:p>
            <a:pPr>
              <a:buFont typeface="Wingdings" pitchFamily="2" charset="2"/>
              <a:buChar char="v"/>
            </a:pPr>
            <a:r>
              <a:rPr lang="en-US" sz="1600" b="1" dirty="0" smtClean="0"/>
              <a:t>  </a:t>
            </a:r>
            <a:r>
              <a:rPr lang="en-US" sz="1600" dirty="0" smtClean="0"/>
              <a:t>The </a:t>
            </a:r>
            <a:r>
              <a:rPr lang="en-US" sz="1600" b="1" dirty="0" smtClean="0"/>
              <a:t>First Crusade</a:t>
            </a:r>
            <a:r>
              <a:rPr lang="en-US" sz="1600" dirty="0" smtClean="0"/>
              <a:t> was preached in 1095 by Pope Urban II over what he called a disgrace to Christianity from Muslims controlling pilgrimage to Jerusalem by Christians.  </a:t>
            </a:r>
          </a:p>
          <a:p>
            <a:pPr>
              <a:buFont typeface="Wingdings" pitchFamily="2" charset="2"/>
              <a:buChar char="v"/>
            </a:pPr>
            <a:endParaRPr lang="en-US" sz="1600" dirty="0" smtClean="0"/>
          </a:p>
          <a:p>
            <a:pPr>
              <a:buFont typeface="Wingdings" pitchFamily="2" charset="2"/>
              <a:buChar char="v"/>
            </a:pPr>
            <a:r>
              <a:rPr lang="en-US" sz="1600" dirty="0" smtClean="0"/>
              <a:t>  He called for western leaders to stop infighting among themselves and take the battle to the oppressors of the Holy Land instead.  </a:t>
            </a:r>
          </a:p>
          <a:p>
            <a:pPr>
              <a:buFont typeface="Wingdings" pitchFamily="2" charset="2"/>
              <a:buChar char="v"/>
            </a:pPr>
            <a:endParaRPr lang="en-US" sz="1600" dirty="0" smtClean="0"/>
          </a:p>
          <a:p>
            <a:pPr>
              <a:buFont typeface="Wingdings" pitchFamily="2" charset="2"/>
              <a:buChar char="v"/>
            </a:pPr>
            <a:r>
              <a:rPr lang="en-US" sz="1600" dirty="0" smtClean="0"/>
              <a:t>  He also promised that if you died crusading for Christianity, you were guaranteed to go to heaven and all of your sins forgiven.</a:t>
            </a:r>
          </a:p>
          <a:p>
            <a:endParaRPr lang="en-US" sz="1600" dirty="0" smtClean="0"/>
          </a:p>
          <a:p>
            <a:endParaRPr lang="en-US" sz="1600" dirty="0" smtClean="0"/>
          </a:p>
        </p:txBody>
      </p:sp>
      <p:pic>
        <p:nvPicPr>
          <p:cNvPr id="3" name="Picture 2" descr="Crusader.jpg"/>
          <p:cNvPicPr>
            <a:picLocks noChangeAspect="1"/>
          </p:cNvPicPr>
          <p:nvPr/>
        </p:nvPicPr>
        <p:blipFill>
          <a:blip r:embed="rId2" cstate="print"/>
          <a:stretch>
            <a:fillRect/>
          </a:stretch>
        </p:blipFill>
        <p:spPr>
          <a:xfrm>
            <a:off x="533400" y="762000"/>
            <a:ext cx="3276600" cy="2962656"/>
          </a:xfrm>
          <a:prstGeom prst="rect">
            <a:avLst/>
          </a:prstGeom>
        </p:spPr>
      </p:pic>
      <p:sp>
        <p:nvSpPr>
          <p:cNvPr id="4" name="TextBox 3"/>
          <p:cNvSpPr txBox="1"/>
          <p:nvPr/>
        </p:nvSpPr>
        <p:spPr>
          <a:xfrm>
            <a:off x="457200" y="4419600"/>
            <a:ext cx="7772400" cy="1600438"/>
          </a:xfrm>
          <a:prstGeom prst="rect">
            <a:avLst/>
          </a:prstGeom>
          <a:noFill/>
        </p:spPr>
        <p:txBody>
          <a:bodyPr wrap="square" rtlCol="0">
            <a:spAutoFit/>
          </a:bodyPr>
          <a:lstStyle/>
          <a:p>
            <a:pPr>
              <a:buFont typeface="Wingdings" pitchFamily="2" charset="2"/>
              <a:buChar char="v"/>
            </a:pPr>
            <a:r>
              <a:rPr lang="en-US" dirty="0" smtClean="0"/>
              <a:t>   The first wave of Crusaders were peasants, and they were annihilated.  </a:t>
            </a:r>
          </a:p>
          <a:p>
            <a:endParaRPr lang="en-US" sz="800" dirty="0" smtClean="0"/>
          </a:p>
          <a:p>
            <a:pPr>
              <a:buFont typeface="Wingdings" pitchFamily="2" charset="2"/>
              <a:buChar char="v"/>
            </a:pPr>
            <a:r>
              <a:rPr lang="en-US" dirty="0" smtClean="0"/>
              <a:t>   By  late summer of 1096, the army of knights did organize, but since Henry IV of Germany and Phillip I of France were at the time excommunicated, neither participated.  Eventually, the Crusaders reached Jerusalem and controlled it from 1099 to 1118.  </a:t>
            </a:r>
            <a:endParaRPr lang="en-US" dirty="0"/>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95800" y="685800"/>
            <a:ext cx="3886200" cy="2031325"/>
          </a:xfrm>
          <a:prstGeom prst="rect">
            <a:avLst/>
          </a:prstGeom>
          <a:noFill/>
        </p:spPr>
        <p:txBody>
          <a:bodyPr wrap="square" rtlCol="0">
            <a:spAutoFit/>
          </a:bodyPr>
          <a:lstStyle/>
          <a:p>
            <a:pPr>
              <a:buFont typeface="Wingdings" pitchFamily="2" charset="2"/>
              <a:buChar char="v"/>
            </a:pPr>
            <a:r>
              <a:rPr lang="en-US" dirty="0" smtClean="0"/>
              <a:t>   </a:t>
            </a:r>
            <a:r>
              <a:rPr lang="en-US" b="1" dirty="0" smtClean="0"/>
              <a:t>1140</a:t>
            </a:r>
            <a:r>
              <a:rPr lang="en-US" dirty="0" smtClean="0"/>
              <a:t>  - Muslims rose up to regain control, prompting the Pope to preach for the </a:t>
            </a:r>
            <a:r>
              <a:rPr lang="en-US" b="1" dirty="0" smtClean="0"/>
              <a:t>Second Crusade</a:t>
            </a:r>
            <a:r>
              <a:rPr lang="en-US" dirty="0" smtClean="0"/>
              <a:t>.  </a:t>
            </a:r>
          </a:p>
          <a:p>
            <a:pPr>
              <a:buFont typeface="Wingdings" pitchFamily="2" charset="2"/>
              <a:buChar char="v"/>
            </a:pPr>
            <a:endParaRPr lang="en-US" dirty="0" smtClean="0"/>
          </a:p>
          <a:p>
            <a:pPr>
              <a:buFont typeface="Wingdings" pitchFamily="2" charset="2"/>
              <a:buChar char="v"/>
            </a:pPr>
            <a:r>
              <a:rPr lang="en-US" dirty="0" smtClean="0"/>
              <a:t>  Conrad III of Germany was convinced to join the fight along with Louis VII of France and Roger II of Sicily.  </a:t>
            </a:r>
            <a:endParaRPr lang="en-US" dirty="0"/>
          </a:p>
        </p:txBody>
      </p:sp>
      <p:sp>
        <p:nvSpPr>
          <p:cNvPr id="3" name="TextBox 2"/>
          <p:cNvSpPr txBox="1"/>
          <p:nvPr/>
        </p:nvSpPr>
        <p:spPr>
          <a:xfrm>
            <a:off x="609600" y="3505200"/>
            <a:ext cx="7696200" cy="2831544"/>
          </a:xfrm>
          <a:prstGeom prst="rect">
            <a:avLst/>
          </a:prstGeom>
          <a:noFill/>
        </p:spPr>
        <p:txBody>
          <a:bodyPr wrap="square" rtlCol="0">
            <a:spAutoFit/>
          </a:bodyPr>
          <a:lstStyle/>
          <a:p>
            <a:pPr>
              <a:buFont typeface="Wingdings" pitchFamily="2" charset="2"/>
              <a:buChar char="v"/>
            </a:pPr>
            <a:r>
              <a:rPr lang="en-US" dirty="0" smtClean="0"/>
              <a:t>  </a:t>
            </a:r>
            <a:r>
              <a:rPr lang="en-US" b="1" dirty="0" smtClean="0"/>
              <a:t>1187</a:t>
            </a:r>
            <a:r>
              <a:rPr lang="en-US" dirty="0" smtClean="0"/>
              <a:t>  - Muslims once again rose up and this time they were under a powerful leader who already controlled Egypt and Syria.  </a:t>
            </a:r>
          </a:p>
          <a:p>
            <a:endParaRPr lang="en-US" sz="800" dirty="0" smtClean="0"/>
          </a:p>
          <a:p>
            <a:pPr>
              <a:buFont typeface="Wingdings" pitchFamily="2" charset="2"/>
              <a:buChar char="v"/>
            </a:pPr>
            <a:r>
              <a:rPr lang="en-US" dirty="0" smtClean="0"/>
              <a:t>  A </a:t>
            </a:r>
            <a:r>
              <a:rPr lang="en-US" b="1" dirty="0" smtClean="0"/>
              <a:t>Third Crusade </a:t>
            </a:r>
            <a:r>
              <a:rPr lang="en-US" dirty="0" smtClean="0"/>
              <a:t>was preached, this time resulting in the support of the Kings of France, England and Germany.</a:t>
            </a:r>
            <a:endParaRPr lang="en-US" sz="800" dirty="0" smtClean="0"/>
          </a:p>
          <a:p>
            <a:endParaRPr lang="en-US" sz="800" dirty="0" smtClean="0"/>
          </a:p>
          <a:p>
            <a:pPr>
              <a:buFont typeface="Wingdings" pitchFamily="2" charset="2"/>
              <a:buChar char="v"/>
            </a:pPr>
            <a:r>
              <a:rPr lang="en-US" dirty="0" smtClean="0"/>
              <a:t>  This time only </a:t>
            </a:r>
            <a:r>
              <a:rPr lang="en-US" b="1" dirty="0" smtClean="0"/>
              <a:t>Frederick I, the Holy Roman Emperor </a:t>
            </a:r>
            <a:r>
              <a:rPr lang="en-US" dirty="0" smtClean="0"/>
              <a:t>(1152 – 1190) was available to set out in 1189.  He proved to be quite the adversary until his drowning the following year. Richard the </a:t>
            </a:r>
            <a:r>
              <a:rPr lang="en-US" dirty="0" err="1" smtClean="0"/>
              <a:t>Lionheart</a:t>
            </a:r>
            <a:r>
              <a:rPr lang="en-US" dirty="0" smtClean="0"/>
              <a:t> of England and Phillip II Augustus of France eventually negotiated a truce allowing the free access of Christians to Jerusalem.</a:t>
            </a:r>
          </a:p>
        </p:txBody>
      </p:sp>
      <p:pic>
        <p:nvPicPr>
          <p:cNvPr id="4" name="Picture 3" descr="Crusades.jpg"/>
          <p:cNvPicPr>
            <a:picLocks noChangeAspect="1"/>
          </p:cNvPicPr>
          <p:nvPr/>
        </p:nvPicPr>
        <p:blipFill>
          <a:blip r:embed="rId2" cstate="print"/>
          <a:stretch>
            <a:fillRect/>
          </a:stretch>
        </p:blipFill>
        <p:spPr>
          <a:xfrm>
            <a:off x="381000" y="685800"/>
            <a:ext cx="3657600" cy="2438400"/>
          </a:xfrm>
          <a:prstGeom prst="rect">
            <a:avLst/>
          </a:prstGeom>
        </p:spPr>
      </p:pic>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House of Hapsburg.jpg"/>
          <p:cNvPicPr>
            <a:picLocks noChangeAspect="1"/>
          </p:cNvPicPr>
          <p:nvPr/>
        </p:nvPicPr>
        <p:blipFill>
          <a:blip r:embed="rId2" cstate="print"/>
          <a:stretch>
            <a:fillRect/>
          </a:stretch>
        </p:blipFill>
        <p:spPr>
          <a:xfrm>
            <a:off x="457200" y="1295400"/>
            <a:ext cx="2754086" cy="3505200"/>
          </a:xfrm>
          <a:prstGeom prst="rect">
            <a:avLst/>
          </a:prstGeom>
        </p:spPr>
      </p:pic>
      <p:sp>
        <p:nvSpPr>
          <p:cNvPr id="4" name="TextBox 3"/>
          <p:cNvSpPr txBox="1"/>
          <p:nvPr/>
        </p:nvSpPr>
        <p:spPr>
          <a:xfrm>
            <a:off x="3429000" y="1219200"/>
            <a:ext cx="5410200" cy="3908762"/>
          </a:xfrm>
          <a:prstGeom prst="rect">
            <a:avLst/>
          </a:prstGeom>
          <a:noFill/>
        </p:spPr>
        <p:txBody>
          <a:bodyPr wrap="square" rtlCol="0">
            <a:spAutoFit/>
          </a:bodyPr>
          <a:lstStyle/>
          <a:p>
            <a:pPr>
              <a:buFont typeface="Wingdings" pitchFamily="2" charset="2"/>
              <a:buChar char="v"/>
            </a:pPr>
            <a:r>
              <a:rPr lang="en-US" sz="1600" b="1" dirty="0" smtClean="0"/>
              <a:t>  Hapsburg Monarchy/Austrian Monarchy </a:t>
            </a:r>
            <a:r>
              <a:rPr lang="en-US" sz="1600" dirty="0" smtClean="0"/>
              <a:t>(1273 – 1804 AD)</a:t>
            </a:r>
          </a:p>
          <a:p>
            <a:endParaRPr lang="en-US" sz="1600" dirty="0" smtClean="0"/>
          </a:p>
          <a:p>
            <a:pPr>
              <a:buFont typeface="Wingdings" pitchFamily="2" charset="2"/>
              <a:buChar char="v"/>
            </a:pPr>
            <a:r>
              <a:rPr lang="en-US" sz="1600" dirty="0" smtClean="0"/>
              <a:t>  The roots of this powerful family started in Switzerland, but in 1276 AD was moved to Austria.  This family used intermarriage and the untimely death of other rulers to expand their territory and power.  </a:t>
            </a:r>
          </a:p>
          <a:p>
            <a:r>
              <a:rPr lang="en-US" sz="1200" dirty="0" smtClean="0"/>
              <a:t> </a:t>
            </a:r>
          </a:p>
          <a:p>
            <a:pPr>
              <a:buFont typeface="Wingdings" pitchFamily="2" charset="2"/>
              <a:buChar char="v"/>
            </a:pPr>
            <a:r>
              <a:rPr lang="en-US" sz="1600" dirty="0" smtClean="0"/>
              <a:t>  A Hapsburg held the title of Emperor of the Holy Roman Empire from 1438 to 1740.  </a:t>
            </a:r>
          </a:p>
          <a:p>
            <a:pPr>
              <a:buFont typeface="Wingdings" pitchFamily="2" charset="2"/>
              <a:buChar char="v"/>
            </a:pPr>
            <a:endParaRPr lang="en-US" sz="1600" dirty="0" smtClean="0"/>
          </a:p>
          <a:p>
            <a:pPr>
              <a:buFont typeface="Wingdings" pitchFamily="2" charset="2"/>
              <a:buChar char="v"/>
            </a:pPr>
            <a:r>
              <a:rPr lang="en-US" sz="1600" dirty="0" smtClean="0"/>
              <a:t>  Under the Hapsburgs, the first German universities were created in Prague, Cologne, Erfurt, Heidelberg and Vienna.</a:t>
            </a:r>
          </a:p>
          <a:p>
            <a:endParaRPr lang="en-US" sz="1200" dirty="0" smtClean="0"/>
          </a:p>
          <a:p>
            <a:pPr>
              <a:buFont typeface="Wingdings" pitchFamily="2" charset="2"/>
              <a:buChar char="v"/>
            </a:pPr>
            <a:r>
              <a:rPr lang="en-US" sz="1600" dirty="0" smtClean="0"/>
              <a:t>  A study of 3000 descendants over 16 generations led to the hypothesis that inbreeding was the ultimate downfall of the family.</a:t>
            </a:r>
            <a:endParaRPr lang="en-US" sz="1600" dirty="0"/>
          </a:p>
        </p:txBody>
      </p:sp>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33400" y="533399"/>
            <a:ext cx="8153400" cy="2062103"/>
          </a:xfrm>
          <a:prstGeom prst="rect">
            <a:avLst/>
          </a:prstGeom>
          <a:noFill/>
        </p:spPr>
        <p:txBody>
          <a:bodyPr wrap="square" rtlCol="0">
            <a:spAutoFit/>
          </a:bodyPr>
          <a:lstStyle/>
          <a:p>
            <a:r>
              <a:rPr lang="en-US" sz="1600" b="1" dirty="0" smtClean="0"/>
              <a:t>The Black Death</a:t>
            </a:r>
            <a:r>
              <a:rPr lang="en-US" sz="1600" dirty="0" smtClean="0"/>
              <a:t> (Bubonic Plague) started in Sicily and Italy in 1347 and spread to Switzerland, Germany and Eastern Europe within months.  By 1348 it had also spread to France, Spain, and England.  Because of the thousands if not millions of deaths, it caused a decline in the economy and the decline in serfdom, since resulting labor shortages forced landowners to make concessions to the peasants.  </a:t>
            </a:r>
          </a:p>
          <a:p>
            <a:endParaRPr lang="en-US" sz="1600" b="1" dirty="0" smtClean="0"/>
          </a:p>
          <a:p>
            <a:endParaRPr lang="en-US" sz="1600" dirty="0" smtClean="0"/>
          </a:p>
          <a:p>
            <a:endParaRPr lang="en-US" sz="1600" dirty="0"/>
          </a:p>
        </p:txBody>
      </p:sp>
      <p:pic>
        <p:nvPicPr>
          <p:cNvPr id="3" name="Picture 2" descr="Europe 1300.jpg"/>
          <p:cNvPicPr>
            <a:picLocks noChangeAspect="1"/>
          </p:cNvPicPr>
          <p:nvPr/>
        </p:nvPicPr>
        <p:blipFill>
          <a:blip r:embed="rId2" cstate="print"/>
          <a:stretch>
            <a:fillRect/>
          </a:stretch>
        </p:blipFill>
        <p:spPr>
          <a:xfrm>
            <a:off x="2209800" y="1981200"/>
            <a:ext cx="5029200" cy="3519597"/>
          </a:xfrm>
          <a:prstGeom prst="rect">
            <a:avLst/>
          </a:prstGeom>
        </p:spPr>
      </p:pic>
      <p:sp>
        <p:nvSpPr>
          <p:cNvPr id="5" name="TextBox 4"/>
          <p:cNvSpPr txBox="1"/>
          <p:nvPr/>
        </p:nvSpPr>
        <p:spPr>
          <a:xfrm>
            <a:off x="685800" y="5638800"/>
            <a:ext cx="7620000" cy="338554"/>
          </a:xfrm>
          <a:prstGeom prst="rect">
            <a:avLst/>
          </a:prstGeom>
          <a:noFill/>
        </p:spPr>
        <p:txBody>
          <a:bodyPr wrap="square" rtlCol="0">
            <a:spAutoFit/>
          </a:bodyPr>
          <a:lstStyle/>
          <a:p>
            <a:pPr algn="ctr"/>
            <a:r>
              <a:rPr lang="en-US" sz="1600" dirty="0" smtClean="0"/>
              <a:t>14</a:t>
            </a:r>
            <a:r>
              <a:rPr lang="en-US" sz="1600" baseline="30000" dirty="0" smtClean="0"/>
              <a:t>th</a:t>
            </a:r>
            <a:r>
              <a:rPr lang="en-US" sz="1600" dirty="0" smtClean="0"/>
              <a:t> Century (1300 AD) show vast changes in European borders.</a:t>
            </a:r>
            <a:endParaRPr lang="en-US" sz="1600" dirty="0"/>
          </a:p>
        </p:txBody>
      </p:sp>
    </p:spTree>
  </p:cSld>
  <p:clrMapOvr>
    <a:masterClrMapping/>
  </p:clrMapOvr>
  <p:transition>
    <p:pull dir="ru"/>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505200" y="533400"/>
            <a:ext cx="4953000" cy="5632311"/>
          </a:xfrm>
          <a:prstGeom prst="rect">
            <a:avLst/>
          </a:prstGeom>
          <a:noFill/>
        </p:spPr>
        <p:txBody>
          <a:bodyPr wrap="square" rtlCol="0">
            <a:spAutoFit/>
          </a:bodyPr>
          <a:lstStyle/>
          <a:p>
            <a:pPr>
              <a:buFont typeface="Wingdings" pitchFamily="2" charset="2"/>
              <a:buChar char="v"/>
            </a:pPr>
            <a:r>
              <a:rPr lang="en-US" sz="1600" b="1" dirty="0" smtClean="0"/>
              <a:t>  Martin Luther and the Protestant Reformation</a:t>
            </a:r>
            <a:r>
              <a:rPr lang="en-US" sz="1600" dirty="0" smtClean="0"/>
              <a:t>  - Martin Luther believed the only path to salvation was faith in the goodness and mercy of Jesus Christ.   This conflicted with the Catholic Church’s doctrine of earning your way into heaven by living a pious life, but that only Jesus could grant salvation.  (“Justification by faith alone” vs. “Justification by faith”).   </a:t>
            </a:r>
          </a:p>
          <a:p>
            <a:r>
              <a:rPr lang="en-US" sz="800" dirty="0" smtClean="0"/>
              <a:t> </a:t>
            </a:r>
          </a:p>
          <a:p>
            <a:pPr>
              <a:buFont typeface="Wingdings" pitchFamily="2" charset="2"/>
              <a:buChar char="v"/>
            </a:pPr>
            <a:r>
              <a:rPr lang="en-US" sz="1600" dirty="0" smtClean="0"/>
              <a:t>  In 1517 a Dominican friar started selling “indulgences” This money was used to help pay for the construction of St. Peter’s basilica in Rome. </a:t>
            </a:r>
          </a:p>
          <a:p>
            <a:endParaRPr lang="en-US" sz="1600" dirty="0" smtClean="0"/>
          </a:p>
          <a:p>
            <a:pPr>
              <a:buFont typeface="Wingdings" pitchFamily="2" charset="2"/>
              <a:buChar char="v"/>
            </a:pPr>
            <a:r>
              <a:rPr lang="en-US" sz="1600" dirty="0" smtClean="0"/>
              <a:t>  Luther questioned the doctrine of indulgences, and in October 1517 he posted his 95 Theses to the door of the castle church in Wittenberg.  </a:t>
            </a:r>
          </a:p>
          <a:p>
            <a:endParaRPr lang="en-US" sz="800" dirty="0" smtClean="0"/>
          </a:p>
          <a:p>
            <a:pPr>
              <a:buFont typeface="Wingdings" pitchFamily="2" charset="2"/>
              <a:buChar char="v"/>
            </a:pPr>
            <a:r>
              <a:rPr lang="en-US" sz="1600" dirty="0" smtClean="0"/>
              <a:t>  in 1520 Pope Leo X issued a bull (basically a document) of excommunication.  Luther responded by burning it.  </a:t>
            </a:r>
          </a:p>
          <a:p>
            <a:endParaRPr lang="en-US" sz="800" dirty="0" smtClean="0"/>
          </a:p>
          <a:p>
            <a:pPr>
              <a:buFont typeface="Wingdings" pitchFamily="2" charset="2"/>
              <a:buChar char="v"/>
            </a:pPr>
            <a:r>
              <a:rPr lang="en-US" sz="1600" dirty="0" smtClean="0"/>
              <a:t>  Although he urged reform and felt there were inequities and bad laws, he also felt that laws should be followed, just or otherwise.  In 1524 peasants revolted (The Peasants War), but little came of it.  </a:t>
            </a:r>
          </a:p>
        </p:txBody>
      </p:sp>
      <p:pic>
        <p:nvPicPr>
          <p:cNvPr id="3" name="Picture 2" descr="Martin Luther.jpg"/>
          <p:cNvPicPr>
            <a:picLocks noChangeAspect="1"/>
          </p:cNvPicPr>
          <p:nvPr/>
        </p:nvPicPr>
        <p:blipFill>
          <a:blip r:embed="rId2" cstate="print"/>
          <a:stretch>
            <a:fillRect/>
          </a:stretch>
        </p:blipFill>
        <p:spPr>
          <a:xfrm>
            <a:off x="533400" y="1828800"/>
            <a:ext cx="2690066" cy="2667000"/>
          </a:xfrm>
          <a:prstGeom prst="rect">
            <a:avLst/>
          </a:prstGeom>
        </p:spPr>
      </p:pic>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447800" y="5257800"/>
            <a:ext cx="7086600" cy="369332"/>
          </a:xfrm>
          <a:prstGeom prst="rect">
            <a:avLst/>
          </a:prstGeom>
          <a:noFill/>
        </p:spPr>
        <p:txBody>
          <a:bodyPr wrap="square" rtlCol="0">
            <a:spAutoFit/>
          </a:bodyPr>
          <a:lstStyle/>
          <a:p>
            <a:r>
              <a:rPr lang="en-US" dirty="0" smtClean="0"/>
              <a:t> </a:t>
            </a:r>
            <a:endParaRPr lang="en-US" dirty="0"/>
          </a:p>
        </p:txBody>
      </p:sp>
      <p:sp>
        <p:nvSpPr>
          <p:cNvPr id="9" name="TextBox 8"/>
          <p:cNvSpPr txBox="1"/>
          <p:nvPr/>
        </p:nvSpPr>
        <p:spPr>
          <a:xfrm>
            <a:off x="1219200" y="5105400"/>
            <a:ext cx="7086600" cy="246221"/>
          </a:xfrm>
          <a:prstGeom prst="rect">
            <a:avLst/>
          </a:prstGeom>
          <a:noFill/>
        </p:spPr>
        <p:txBody>
          <a:bodyPr wrap="square" rtlCol="0">
            <a:spAutoFit/>
          </a:bodyPr>
          <a:lstStyle/>
          <a:p>
            <a:pPr algn="ctr"/>
            <a:r>
              <a:rPr lang="en-US" sz="1000" dirty="0" smtClean="0"/>
              <a:t>Photo Credit:  www.mapsofworld.com/germany </a:t>
            </a:r>
            <a:endParaRPr lang="en-US" sz="1000" dirty="0"/>
          </a:p>
        </p:txBody>
      </p:sp>
      <p:sp>
        <p:nvSpPr>
          <p:cNvPr id="10" name="TextBox 9"/>
          <p:cNvSpPr txBox="1"/>
          <p:nvPr/>
        </p:nvSpPr>
        <p:spPr>
          <a:xfrm>
            <a:off x="1143000" y="5715000"/>
            <a:ext cx="7239000" cy="369332"/>
          </a:xfrm>
          <a:prstGeom prst="rect">
            <a:avLst/>
          </a:prstGeom>
          <a:noFill/>
        </p:spPr>
        <p:txBody>
          <a:bodyPr wrap="square" rtlCol="0">
            <a:spAutoFit/>
          </a:bodyPr>
          <a:lstStyle/>
          <a:p>
            <a:pPr algn="ctr"/>
            <a:r>
              <a:rPr lang="en-US" dirty="0" smtClean="0"/>
              <a:t>  </a:t>
            </a:r>
            <a:r>
              <a:rPr lang="en-US" sz="1400" dirty="0" smtClean="0"/>
              <a:t>Modern Germany as we know it</a:t>
            </a:r>
          </a:p>
        </p:txBody>
      </p:sp>
      <p:pic>
        <p:nvPicPr>
          <p:cNvPr id="8" name="Picture 7" descr="Modern Germany.jpg"/>
          <p:cNvPicPr>
            <a:picLocks noChangeAspect="1"/>
          </p:cNvPicPr>
          <p:nvPr/>
        </p:nvPicPr>
        <p:blipFill>
          <a:blip r:embed="rId2" cstate="print"/>
          <a:stretch>
            <a:fillRect/>
          </a:stretch>
        </p:blipFill>
        <p:spPr>
          <a:xfrm>
            <a:off x="2286000" y="609600"/>
            <a:ext cx="4343400" cy="4341265"/>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urope 1500.jpg"/>
          <p:cNvPicPr>
            <a:picLocks noChangeAspect="1"/>
          </p:cNvPicPr>
          <p:nvPr/>
        </p:nvPicPr>
        <p:blipFill>
          <a:blip r:embed="rId2" cstate="print"/>
          <a:stretch>
            <a:fillRect/>
          </a:stretch>
        </p:blipFill>
        <p:spPr>
          <a:xfrm>
            <a:off x="1447800" y="838200"/>
            <a:ext cx="6172200" cy="4308895"/>
          </a:xfrm>
          <a:prstGeom prst="rect">
            <a:avLst/>
          </a:prstGeom>
        </p:spPr>
      </p:pic>
      <p:sp>
        <p:nvSpPr>
          <p:cNvPr id="3" name="TextBox 2"/>
          <p:cNvSpPr txBox="1"/>
          <p:nvPr/>
        </p:nvSpPr>
        <p:spPr>
          <a:xfrm>
            <a:off x="990600" y="5181600"/>
            <a:ext cx="7315200" cy="1077218"/>
          </a:xfrm>
          <a:prstGeom prst="rect">
            <a:avLst/>
          </a:prstGeom>
          <a:noFill/>
        </p:spPr>
        <p:txBody>
          <a:bodyPr wrap="square" rtlCol="0">
            <a:spAutoFit/>
          </a:bodyPr>
          <a:lstStyle/>
          <a:p>
            <a:pPr algn="ctr"/>
            <a:r>
              <a:rPr lang="en-US" sz="1600" dirty="0" smtClean="0"/>
              <a:t>16</a:t>
            </a:r>
            <a:r>
              <a:rPr lang="en-US" sz="1600" baseline="30000" dirty="0" smtClean="0"/>
              <a:t>th</a:t>
            </a:r>
            <a:r>
              <a:rPr lang="en-US" sz="1600" dirty="0" smtClean="0"/>
              <a:t> Century Europe (1500 AD)</a:t>
            </a:r>
          </a:p>
          <a:p>
            <a:r>
              <a:rPr lang="en-US" sz="1600" dirty="0" smtClean="0"/>
              <a:t>From 1546 to 1555, Germany was torn by a religious civil war between Lutherans and Catholics. The Peace of Augsburg treaty allowed German princes to determine the religion of their own state.   </a:t>
            </a:r>
            <a:endParaRPr lang="en-US" sz="1600" dirty="0"/>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38200" y="685800"/>
            <a:ext cx="7467600" cy="5262979"/>
          </a:xfrm>
          <a:prstGeom prst="rect">
            <a:avLst/>
          </a:prstGeom>
          <a:noFill/>
        </p:spPr>
        <p:txBody>
          <a:bodyPr wrap="square" rtlCol="0">
            <a:spAutoFit/>
          </a:bodyPr>
          <a:lstStyle/>
          <a:p>
            <a:r>
              <a:rPr lang="en-US" sz="1600" dirty="0" smtClean="0"/>
              <a:t>An interesting personal note relating to my own genealogical research into the Stadelbauer family is this posting from a family member in Germany on a </a:t>
            </a:r>
            <a:r>
              <a:rPr lang="en-US" sz="1600" dirty="0" err="1" smtClean="0"/>
              <a:t>Facebook</a:t>
            </a:r>
            <a:r>
              <a:rPr lang="en-US" sz="1600" dirty="0" smtClean="0"/>
              <a:t> page:</a:t>
            </a:r>
          </a:p>
          <a:p>
            <a:endParaRPr lang="en-US" sz="1600" dirty="0" smtClean="0"/>
          </a:p>
          <a:p>
            <a:r>
              <a:rPr lang="en-US" sz="1600" dirty="0" smtClean="0"/>
              <a:t> “Unsere Familiengeschichte:  </a:t>
            </a:r>
            <a:r>
              <a:rPr lang="en-US" sz="1600" dirty="0" err="1" smtClean="0"/>
              <a:t>Der</a:t>
            </a:r>
            <a:r>
              <a:rPr lang="en-US" sz="1600" dirty="0" smtClean="0"/>
              <a:t> </a:t>
            </a:r>
            <a:r>
              <a:rPr lang="en-US" sz="1600" dirty="0" err="1" smtClean="0"/>
              <a:t>Anfang</a:t>
            </a:r>
            <a:r>
              <a:rPr lang="en-US" sz="1600" dirty="0" smtClean="0"/>
              <a:t> </a:t>
            </a:r>
            <a:r>
              <a:rPr lang="en-US" sz="1600" dirty="0" err="1" smtClean="0"/>
              <a:t>meiner</a:t>
            </a:r>
            <a:r>
              <a:rPr lang="en-US" sz="1600" dirty="0" smtClean="0"/>
              <a:t> </a:t>
            </a:r>
            <a:r>
              <a:rPr lang="en-US" sz="1600" dirty="0" err="1" smtClean="0"/>
              <a:t>Familie</a:t>
            </a:r>
            <a:r>
              <a:rPr lang="en-US" sz="1600" dirty="0" smtClean="0"/>
              <a:t> </a:t>
            </a:r>
            <a:r>
              <a:rPr lang="en-US" sz="1600" dirty="0" err="1" smtClean="0"/>
              <a:t>beginnt</a:t>
            </a:r>
            <a:r>
              <a:rPr lang="en-US" sz="1600" dirty="0" smtClean="0"/>
              <a:t> auf </a:t>
            </a:r>
            <a:r>
              <a:rPr lang="en-US" sz="1600" dirty="0" err="1" smtClean="0"/>
              <a:t>einem</a:t>
            </a:r>
            <a:r>
              <a:rPr lang="en-US" sz="1600" dirty="0" smtClean="0"/>
              <a:t> Hof in </a:t>
            </a:r>
            <a:r>
              <a:rPr lang="en-US" sz="1600" dirty="0" err="1" smtClean="0"/>
              <a:t>Österreich</a:t>
            </a:r>
            <a:r>
              <a:rPr lang="en-US" sz="1600" dirty="0" smtClean="0"/>
              <a:t>. </a:t>
            </a:r>
            <a:r>
              <a:rPr lang="en-US" sz="1600" dirty="0" err="1" smtClean="0"/>
              <a:t>Erzählungen</a:t>
            </a:r>
            <a:r>
              <a:rPr lang="en-US" sz="1600" dirty="0" smtClean="0"/>
              <a:t> </a:t>
            </a:r>
            <a:r>
              <a:rPr lang="en-US" sz="1600" dirty="0" err="1" smtClean="0"/>
              <a:t>zu</a:t>
            </a:r>
            <a:r>
              <a:rPr lang="en-US" sz="1600" dirty="0" smtClean="0"/>
              <a:t> </a:t>
            </a:r>
            <a:r>
              <a:rPr lang="en-US" sz="1600" dirty="0" err="1" smtClean="0"/>
              <a:t>Folge</a:t>
            </a:r>
            <a:r>
              <a:rPr lang="en-US" sz="1600" dirty="0" smtClean="0"/>
              <a:t> </a:t>
            </a:r>
            <a:r>
              <a:rPr lang="en-US" sz="1600" dirty="0" err="1" smtClean="0"/>
              <a:t>wurden</a:t>
            </a:r>
            <a:r>
              <a:rPr lang="en-US" sz="1600" dirty="0" smtClean="0"/>
              <a:t> auf </a:t>
            </a:r>
            <a:r>
              <a:rPr lang="en-US" sz="1600" dirty="0" err="1" smtClean="0"/>
              <a:t>diesem</a:t>
            </a:r>
            <a:r>
              <a:rPr lang="en-US" sz="1600" dirty="0" smtClean="0"/>
              <a:t> Hof 3 </a:t>
            </a:r>
            <a:r>
              <a:rPr lang="en-US" sz="1600" dirty="0" err="1" smtClean="0"/>
              <a:t>Söhne</a:t>
            </a:r>
            <a:r>
              <a:rPr lang="en-US" sz="1600" dirty="0" smtClean="0"/>
              <a:t> </a:t>
            </a:r>
            <a:r>
              <a:rPr lang="en-US" sz="1600" dirty="0" err="1" smtClean="0"/>
              <a:t>gebohren</a:t>
            </a:r>
            <a:r>
              <a:rPr lang="en-US" sz="1600" dirty="0" smtClean="0"/>
              <a:t>, die </a:t>
            </a:r>
            <a:r>
              <a:rPr lang="en-US" sz="1600" dirty="0" err="1" smtClean="0"/>
              <a:t>angeblich</a:t>
            </a:r>
            <a:r>
              <a:rPr lang="en-US" sz="1600" dirty="0" smtClean="0"/>
              <a:t> </a:t>
            </a:r>
            <a:r>
              <a:rPr lang="en-US" sz="1600" dirty="0" err="1" smtClean="0"/>
              <a:t>wegen</a:t>
            </a:r>
            <a:r>
              <a:rPr lang="en-US" sz="1600" dirty="0" smtClean="0"/>
              <a:t> </a:t>
            </a:r>
            <a:r>
              <a:rPr lang="en-US" sz="1600" dirty="0" err="1" smtClean="0"/>
              <a:t>ihrer</a:t>
            </a:r>
            <a:r>
              <a:rPr lang="en-US" sz="1600" dirty="0" smtClean="0"/>
              <a:t> </a:t>
            </a:r>
            <a:r>
              <a:rPr lang="en-US" sz="1600" dirty="0" err="1" smtClean="0"/>
              <a:t>neuen</a:t>
            </a:r>
            <a:r>
              <a:rPr lang="en-US" sz="1600" dirty="0" smtClean="0"/>
              <a:t> Religion (</a:t>
            </a:r>
            <a:r>
              <a:rPr lang="en-US" sz="1600" dirty="0" err="1" smtClean="0"/>
              <a:t>evangelisch</a:t>
            </a:r>
            <a:r>
              <a:rPr lang="en-US" sz="1600" dirty="0" smtClean="0"/>
              <a:t>) </a:t>
            </a:r>
            <a:r>
              <a:rPr lang="en-US" sz="1600" dirty="0" err="1" smtClean="0"/>
              <a:t>nach</a:t>
            </a:r>
            <a:r>
              <a:rPr lang="en-US" sz="1600" dirty="0" smtClean="0"/>
              <a:t> Deutschland </a:t>
            </a:r>
            <a:r>
              <a:rPr lang="en-US" sz="1600" dirty="0" err="1" smtClean="0"/>
              <a:t>flüchten</a:t>
            </a:r>
            <a:r>
              <a:rPr lang="en-US" sz="1600" dirty="0" smtClean="0"/>
              <a:t> </a:t>
            </a:r>
            <a:r>
              <a:rPr lang="en-US" sz="1600" dirty="0" err="1" smtClean="0"/>
              <a:t>mussten</a:t>
            </a:r>
            <a:r>
              <a:rPr lang="en-US" sz="1600" dirty="0" smtClean="0"/>
              <a:t>.</a:t>
            </a:r>
          </a:p>
          <a:p>
            <a:r>
              <a:rPr lang="en-US" sz="1600" dirty="0" err="1" smtClean="0"/>
              <a:t>Einer</a:t>
            </a:r>
            <a:r>
              <a:rPr lang="en-US" sz="1600" dirty="0" smtClean="0"/>
              <a:t> </a:t>
            </a:r>
            <a:r>
              <a:rPr lang="en-US" sz="1600" dirty="0" err="1" smtClean="0"/>
              <a:t>ist</a:t>
            </a:r>
            <a:r>
              <a:rPr lang="en-US" sz="1600" dirty="0" smtClean="0"/>
              <a:t> in den </a:t>
            </a:r>
            <a:r>
              <a:rPr lang="en-US" sz="1600" dirty="0" err="1" smtClean="0"/>
              <a:t>Norden</a:t>
            </a:r>
            <a:r>
              <a:rPr lang="en-US" sz="1600" dirty="0" smtClean="0"/>
              <a:t> </a:t>
            </a:r>
            <a:r>
              <a:rPr lang="en-US" sz="1600" dirty="0" err="1" smtClean="0"/>
              <a:t>Deutschlands</a:t>
            </a:r>
            <a:r>
              <a:rPr lang="en-US" sz="1600" dirty="0" smtClean="0"/>
              <a:t> und hat </a:t>
            </a:r>
            <a:r>
              <a:rPr lang="en-US" sz="1600" dirty="0" err="1" smtClean="0"/>
              <a:t>im</a:t>
            </a:r>
            <a:r>
              <a:rPr lang="en-US" sz="1600" dirty="0" smtClean="0"/>
              <a:t> </a:t>
            </a:r>
            <a:r>
              <a:rPr lang="en-US" sz="1600" dirty="0" err="1" smtClean="0"/>
              <a:t>Laufe</a:t>
            </a:r>
            <a:r>
              <a:rPr lang="en-US" sz="1600" dirty="0" smtClean="0"/>
              <a:t> </a:t>
            </a:r>
            <a:r>
              <a:rPr lang="en-US" sz="1600" dirty="0" err="1" smtClean="0"/>
              <a:t>der</a:t>
            </a:r>
            <a:r>
              <a:rPr lang="en-US" sz="1600" dirty="0" smtClean="0"/>
              <a:t> </a:t>
            </a:r>
            <a:r>
              <a:rPr lang="en-US" sz="1600" dirty="0" err="1" smtClean="0"/>
              <a:t>Zeit</a:t>
            </a:r>
            <a:r>
              <a:rPr lang="en-US" sz="1600" dirty="0" smtClean="0"/>
              <a:t> </a:t>
            </a:r>
            <a:r>
              <a:rPr lang="en-US" sz="1600" dirty="0" err="1" smtClean="0"/>
              <a:t>teilweise</a:t>
            </a:r>
            <a:r>
              <a:rPr lang="en-US" sz="1600" dirty="0" smtClean="0"/>
              <a:t> </a:t>
            </a:r>
            <a:r>
              <a:rPr lang="en-US" sz="1600" dirty="0" err="1" smtClean="0"/>
              <a:t>sein</a:t>
            </a:r>
            <a:r>
              <a:rPr lang="en-US" sz="1600" dirty="0" smtClean="0"/>
              <a:t> e </a:t>
            </a:r>
            <a:r>
              <a:rPr lang="en-US" sz="1600" dirty="0" err="1" smtClean="0"/>
              <a:t>verloren</a:t>
            </a:r>
            <a:r>
              <a:rPr lang="en-US" sz="1600" dirty="0" smtClean="0"/>
              <a:t>.</a:t>
            </a:r>
          </a:p>
          <a:p>
            <a:r>
              <a:rPr lang="en-US" sz="1600" dirty="0" err="1" smtClean="0"/>
              <a:t>Zwei</a:t>
            </a:r>
            <a:r>
              <a:rPr lang="en-US" sz="1600" dirty="0" smtClean="0"/>
              <a:t> von den </a:t>
            </a:r>
            <a:r>
              <a:rPr lang="en-US" sz="1600" dirty="0" err="1" smtClean="0"/>
              <a:t>Brüdern</a:t>
            </a:r>
            <a:r>
              <a:rPr lang="en-US" sz="1600" dirty="0" smtClean="0"/>
              <a:t> </a:t>
            </a:r>
            <a:r>
              <a:rPr lang="en-US" sz="1600" dirty="0" err="1" smtClean="0"/>
              <a:t>gingen</a:t>
            </a:r>
            <a:r>
              <a:rPr lang="en-US" sz="1600" dirty="0" smtClean="0"/>
              <a:t> ins </a:t>
            </a:r>
            <a:r>
              <a:rPr lang="en-US" sz="1600" dirty="0" err="1" smtClean="0"/>
              <a:t>Fränkische</a:t>
            </a:r>
            <a:r>
              <a:rPr lang="en-US" sz="1600" dirty="0" smtClean="0"/>
              <a:t> und </a:t>
            </a:r>
            <a:r>
              <a:rPr lang="en-US" sz="1600" dirty="0" err="1" smtClean="0"/>
              <a:t>liesen</a:t>
            </a:r>
            <a:r>
              <a:rPr lang="en-US" sz="1600" dirty="0" smtClean="0"/>
              <a:t> </a:t>
            </a:r>
            <a:r>
              <a:rPr lang="en-US" sz="1600" dirty="0" err="1" smtClean="0"/>
              <a:t>sich</a:t>
            </a:r>
            <a:r>
              <a:rPr lang="en-US" sz="1600" dirty="0" smtClean="0"/>
              <a:t> </a:t>
            </a:r>
            <a:r>
              <a:rPr lang="en-US" sz="1600" dirty="0" err="1" smtClean="0"/>
              <a:t>dort</a:t>
            </a:r>
            <a:r>
              <a:rPr lang="en-US" sz="1600" dirty="0" smtClean="0"/>
              <a:t> </a:t>
            </a:r>
            <a:r>
              <a:rPr lang="en-US" sz="1600" dirty="0" err="1" smtClean="0"/>
              <a:t>nieder</a:t>
            </a:r>
            <a:r>
              <a:rPr lang="en-US" sz="1600" dirty="0" smtClean="0"/>
              <a:t>. </a:t>
            </a:r>
            <a:r>
              <a:rPr lang="en-US" sz="1600" dirty="0" err="1" smtClean="0"/>
              <a:t>Nach</a:t>
            </a:r>
            <a:r>
              <a:rPr lang="en-US" sz="1600" dirty="0" smtClean="0"/>
              <a:t> </a:t>
            </a:r>
            <a:r>
              <a:rPr lang="en-US" sz="1600" dirty="0" err="1" smtClean="0"/>
              <a:t>einigen</a:t>
            </a:r>
            <a:r>
              <a:rPr lang="en-US" sz="1600" dirty="0" smtClean="0"/>
              <a:t> </a:t>
            </a:r>
            <a:r>
              <a:rPr lang="en-US" sz="1600" dirty="0" err="1" smtClean="0"/>
              <a:t>Überlieferungen</a:t>
            </a:r>
            <a:r>
              <a:rPr lang="en-US" sz="1600" dirty="0" smtClean="0"/>
              <a:t> </a:t>
            </a:r>
            <a:r>
              <a:rPr lang="en-US" sz="1600" dirty="0" err="1" smtClean="0"/>
              <a:t>ging</a:t>
            </a:r>
            <a:r>
              <a:rPr lang="en-US" sz="1600" dirty="0" smtClean="0"/>
              <a:t> </a:t>
            </a:r>
            <a:r>
              <a:rPr lang="en-US" sz="1600" dirty="0" err="1" smtClean="0"/>
              <a:t>jedoch</a:t>
            </a:r>
            <a:r>
              <a:rPr lang="en-US" sz="1600" dirty="0" smtClean="0"/>
              <a:t> </a:t>
            </a:r>
            <a:r>
              <a:rPr lang="en-US" sz="1600" dirty="0" err="1" smtClean="0"/>
              <a:t>einer</a:t>
            </a:r>
            <a:r>
              <a:rPr lang="en-US" sz="1600" dirty="0" smtClean="0"/>
              <a:t> </a:t>
            </a:r>
            <a:r>
              <a:rPr lang="en-US" sz="1600" dirty="0" err="1" smtClean="0"/>
              <a:t>wieder</a:t>
            </a:r>
            <a:r>
              <a:rPr lang="en-US" sz="1600" dirty="0" smtClean="0"/>
              <a:t> </a:t>
            </a:r>
            <a:r>
              <a:rPr lang="en-US" sz="1600" dirty="0" err="1" smtClean="0"/>
              <a:t>zurück</a:t>
            </a:r>
            <a:r>
              <a:rPr lang="en-US" sz="1600" dirty="0" smtClean="0"/>
              <a:t> an den Hof.</a:t>
            </a:r>
          </a:p>
          <a:p>
            <a:r>
              <a:rPr lang="en-US" sz="1600" dirty="0" smtClean="0"/>
              <a:t>So </a:t>
            </a:r>
            <a:r>
              <a:rPr lang="en-US" sz="1600" dirty="0" err="1" smtClean="0"/>
              <a:t>zu</a:t>
            </a:r>
            <a:r>
              <a:rPr lang="en-US" sz="1600" dirty="0" smtClean="0"/>
              <a:t> </a:t>
            </a:r>
            <a:r>
              <a:rPr lang="en-US" sz="1600" dirty="0" err="1" smtClean="0"/>
              <a:t>welchem</a:t>
            </a:r>
            <a:r>
              <a:rPr lang="en-US" sz="1600" dirty="0" smtClean="0"/>
              <a:t> </a:t>
            </a:r>
            <a:r>
              <a:rPr lang="en-US" sz="1600" dirty="0" err="1" smtClean="0"/>
              <a:t>der</a:t>
            </a:r>
            <a:r>
              <a:rPr lang="en-US" sz="1600" dirty="0" smtClean="0"/>
              <a:t> 3 </a:t>
            </a:r>
            <a:r>
              <a:rPr lang="en-US" sz="1600" dirty="0" err="1" smtClean="0"/>
              <a:t>gehört</a:t>
            </a:r>
            <a:r>
              <a:rPr lang="en-US" sz="1600" dirty="0" smtClean="0"/>
              <a:t> </a:t>
            </a:r>
            <a:r>
              <a:rPr lang="en-US" sz="1600" dirty="0" err="1" smtClean="0"/>
              <a:t>Ihr</a:t>
            </a:r>
            <a:r>
              <a:rPr lang="en-US" sz="1600" dirty="0" smtClean="0"/>
              <a:t>? Oder </a:t>
            </a:r>
            <a:r>
              <a:rPr lang="en-US" sz="1600" dirty="0" err="1" smtClean="0"/>
              <a:t>habt</a:t>
            </a:r>
            <a:r>
              <a:rPr lang="en-US" sz="1600" dirty="0" smtClean="0"/>
              <a:t> </a:t>
            </a:r>
            <a:r>
              <a:rPr lang="en-US" sz="1600" dirty="0" err="1" smtClean="0"/>
              <a:t>Ihr</a:t>
            </a:r>
            <a:r>
              <a:rPr lang="en-US" sz="1600" dirty="0" smtClean="0"/>
              <a:t> </a:t>
            </a:r>
            <a:r>
              <a:rPr lang="en-US" sz="1600" dirty="0" err="1" smtClean="0"/>
              <a:t>weitere</a:t>
            </a:r>
            <a:r>
              <a:rPr lang="en-US" sz="1600" dirty="0" smtClean="0"/>
              <a:t> </a:t>
            </a:r>
            <a:r>
              <a:rPr lang="en-US" sz="1600" dirty="0" err="1" smtClean="0"/>
              <a:t>Wurzeln</a:t>
            </a:r>
            <a:r>
              <a:rPr lang="en-US" sz="1600" dirty="0" smtClean="0"/>
              <a:t>?</a:t>
            </a:r>
          </a:p>
          <a:p>
            <a:r>
              <a:rPr lang="en-US" sz="1600" dirty="0" smtClean="0"/>
              <a:t/>
            </a:r>
            <a:br>
              <a:rPr lang="en-US" sz="1600" dirty="0" smtClean="0"/>
            </a:br>
            <a:r>
              <a:rPr lang="en-US" sz="1600" dirty="0" smtClean="0"/>
              <a:t>The start of my family knowledge begins on a farm in Austria. Stories passed down that the family on this farm had 3 sons, who had to flee allegedly because of their new religion (protestant) to Germany.</a:t>
            </a:r>
          </a:p>
          <a:p>
            <a:r>
              <a:rPr lang="en-US" sz="1600" dirty="0" smtClean="0"/>
              <a:t>One went the north of Germany and in the course of the time became partly lost.</a:t>
            </a:r>
          </a:p>
          <a:p>
            <a:r>
              <a:rPr lang="en-US" sz="1600" dirty="0" smtClean="0"/>
              <a:t>Two of the brothers went to Franken in Bavaria and settled down, but one of them went back to Austria.</a:t>
            </a:r>
          </a:p>
          <a:p>
            <a:r>
              <a:rPr lang="en-US" sz="1600" dirty="0" smtClean="0"/>
              <a:t>To whom do you think you belong? Or do you have another line?”  </a:t>
            </a:r>
          </a:p>
          <a:p>
            <a:endParaRPr lang="en-US" sz="1600" dirty="0" smtClean="0"/>
          </a:p>
          <a:p>
            <a:r>
              <a:rPr lang="en-US" sz="1600" dirty="0" smtClean="0"/>
              <a:t>To me, this is provided a tangible tether to the past and history itself. </a:t>
            </a:r>
            <a:endParaRPr lang="en-US" sz="1600" dirty="0"/>
          </a:p>
        </p:txBody>
      </p:sp>
    </p:spTree>
  </p:cSld>
  <p:clrMapOvr>
    <a:masterClrMapping/>
  </p:clrMapOvr>
  <p:transition>
    <p:cover dir="ld"/>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5800" y="4495800"/>
            <a:ext cx="8001000" cy="1323439"/>
          </a:xfrm>
          <a:prstGeom prst="rect">
            <a:avLst/>
          </a:prstGeom>
          <a:noFill/>
        </p:spPr>
        <p:txBody>
          <a:bodyPr wrap="square" rtlCol="0">
            <a:spAutoFit/>
          </a:bodyPr>
          <a:lstStyle/>
          <a:p>
            <a:r>
              <a:rPr lang="en-US" sz="1600" b="1" dirty="0" smtClean="0"/>
              <a:t>Thirty Year War</a:t>
            </a:r>
            <a:r>
              <a:rPr lang="en-US" sz="1600" dirty="0" smtClean="0"/>
              <a:t> (1618 – 1648)  Fought mostly within German borders.  Was actually a series of religious wars, but there were political motivations as well.  It was an effort to reduce power of the Hapsburgs.   An estimated one third of the population (about 7 million people) died.  It was finally settled with the Peace of Westphalia which stipulated that Lutheranism would be given parity with Catholicism.  </a:t>
            </a:r>
          </a:p>
        </p:txBody>
      </p:sp>
      <p:pic>
        <p:nvPicPr>
          <p:cNvPr id="3" name="Picture 2" descr="Europe 1600.jpg"/>
          <p:cNvPicPr>
            <a:picLocks noChangeAspect="1"/>
          </p:cNvPicPr>
          <p:nvPr/>
        </p:nvPicPr>
        <p:blipFill>
          <a:blip r:embed="rId2" cstate="print"/>
          <a:stretch>
            <a:fillRect/>
          </a:stretch>
        </p:blipFill>
        <p:spPr>
          <a:xfrm>
            <a:off x="1219200" y="533400"/>
            <a:ext cx="6916279" cy="3810000"/>
          </a:xfrm>
          <a:prstGeom prst="rect">
            <a:avLst/>
          </a:prstGeom>
        </p:spPr>
      </p:pic>
    </p:spTree>
  </p:cSld>
  <p:clrMapOvr>
    <a:masterClrMapping/>
  </p:clrMapOvr>
  <p:transition>
    <p:comb/>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5800" y="990600"/>
            <a:ext cx="7696200" cy="4770537"/>
          </a:xfrm>
          <a:prstGeom prst="rect">
            <a:avLst/>
          </a:prstGeom>
          <a:noFill/>
        </p:spPr>
        <p:txBody>
          <a:bodyPr wrap="square" rtlCol="0">
            <a:spAutoFit/>
          </a:bodyPr>
          <a:lstStyle/>
          <a:p>
            <a:r>
              <a:rPr lang="en-US" sz="1600" dirty="0" smtClean="0"/>
              <a:t>In the 18</a:t>
            </a:r>
            <a:r>
              <a:rPr lang="en-US" sz="1600" baseline="30000" dirty="0" smtClean="0"/>
              <a:t>th</a:t>
            </a:r>
            <a:r>
              <a:rPr lang="en-US" sz="1600" dirty="0" smtClean="0"/>
              <a:t> century the Marquisate of Brandenburg was owned by the </a:t>
            </a:r>
            <a:r>
              <a:rPr lang="en-US" sz="1600" b="1" dirty="0" smtClean="0"/>
              <a:t>House of </a:t>
            </a:r>
            <a:r>
              <a:rPr lang="en-US" sz="1600" b="1" dirty="0" err="1" smtClean="0"/>
              <a:t>Hollenzollern</a:t>
            </a:r>
            <a:r>
              <a:rPr lang="en-US" sz="1600" dirty="0" smtClean="0"/>
              <a:t> and was located on the southern shores of the Baltic and west of Prussia.  The Marquis of Brandenburg convinced the Emperor of Germany to combine the two provinces into the  Kingdom of Prussia.  </a:t>
            </a:r>
          </a:p>
          <a:p>
            <a:endParaRPr lang="en-US" sz="1600" dirty="0" smtClean="0"/>
          </a:p>
          <a:p>
            <a:r>
              <a:rPr lang="en-US" sz="1600" dirty="0" smtClean="0"/>
              <a:t>The Marquis’ son, </a:t>
            </a:r>
            <a:r>
              <a:rPr lang="en-US" sz="1600" b="1" dirty="0" smtClean="0"/>
              <a:t>Frederick</a:t>
            </a:r>
            <a:r>
              <a:rPr lang="en-US" sz="1600" dirty="0" smtClean="0"/>
              <a:t> (1713 – 1740) was crowned the King of Prussia, taking the title of </a:t>
            </a:r>
            <a:r>
              <a:rPr lang="en-US" sz="1600" b="1" dirty="0" smtClean="0"/>
              <a:t>Frederick I</a:t>
            </a:r>
            <a:r>
              <a:rPr lang="en-US" sz="1600" dirty="0" smtClean="0"/>
              <a:t> and chose Konigsberg (Prussia) as his capital. Known as the Soldier King because his focus was on building a great army.  He led a very austere lifestyle.  </a:t>
            </a:r>
          </a:p>
          <a:p>
            <a:endParaRPr lang="en-US" sz="1600" b="1" dirty="0" smtClean="0"/>
          </a:p>
          <a:p>
            <a:r>
              <a:rPr lang="en-US" sz="1600" b="1" dirty="0" smtClean="0"/>
              <a:t>Frederick Wilhelm (Frederick II)</a:t>
            </a:r>
            <a:r>
              <a:rPr lang="en-US" sz="1600" dirty="0" smtClean="0"/>
              <a:t> – Suffered greatly under his father and his austerity, but essentially became just like his father, focusing on having a strong army.  However, unlike his father, who never started any wars, he started a war when he decided to take </a:t>
            </a:r>
            <a:r>
              <a:rPr lang="en-US" sz="1600" dirty="0" err="1" smtClean="0"/>
              <a:t>Salesia</a:t>
            </a:r>
            <a:r>
              <a:rPr lang="en-US" sz="1600" dirty="0" smtClean="0"/>
              <a:t>, a province belonging to the Hapsburgs of Austria.  This war involved almost all of Europe.  After 2 years, a treaty signed in Breslau gave him Silesia.  But his actions had caused repercussions for the rest of Europe, as they continued fighting each other.  </a:t>
            </a:r>
          </a:p>
          <a:p>
            <a:endParaRPr lang="en-US" sz="1600" b="1" dirty="0" smtClean="0"/>
          </a:p>
          <a:p>
            <a:r>
              <a:rPr lang="en-US" sz="1600" b="1" dirty="0" smtClean="0"/>
              <a:t>The Seven Year War </a:t>
            </a:r>
            <a:r>
              <a:rPr lang="en-US" sz="1600" dirty="0" smtClean="0"/>
              <a:t>(1757 – 1763)  Maria Teresa of Austria (and a Hapsburg) aligned herself with Elizabeth, Empress of Russia, Augustus III of Poland, and the Marchioness of Pompadour, who ruled France.  </a:t>
            </a:r>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62000" y="685800"/>
            <a:ext cx="7543800" cy="2308324"/>
          </a:xfrm>
          <a:prstGeom prst="rect">
            <a:avLst/>
          </a:prstGeom>
          <a:noFill/>
        </p:spPr>
        <p:txBody>
          <a:bodyPr wrap="square" rtlCol="0">
            <a:spAutoFit/>
          </a:bodyPr>
          <a:lstStyle/>
          <a:p>
            <a:r>
              <a:rPr lang="en-US" sz="1600" dirty="0" smtClean="0"/>
              <a:t>The three women ruled most of the continent and all disliked Frederick.  Maria Teresa was intent on getting Silesia back.  They formed a plan to attack Frederick, but Frederick found out and planned to strike first.  </a:t>
            </a:r>
          </a:p>
          <a:p>
            <a:endParaRPr lang="en-US" sz="1600" dirty="0" smtClean="0"/>
          </a:p>
          <a:p>
            <a:r>
              <a:rPr lang="en-US" sz="1600" dirty="0" smtClean="0"/>
              <a:t>France had troops formed and ready to attack Prussia from the west; Sweden and Russia were prepared to attack from the north, and Austria would attack from the south.  Frederick amassed 100,000 troops and attacked Saxony.  Thus started a war that would last seven years, claim almost a million troops, countless civilians and deflate Prussia’s population by 500,000.  In the 1763, a treaty was signed and Frederick kept Silesia.</a:t>
            </a:r>
          </a:p>
        </p:txBody>
      </p:sp>
      <p:pic>
        <p:nvPicPr>
          <p:cNvPr id="3" name="Picture 2" descr="Europe 1700.jpg"/>
          <p:cNvPicPr>
            <a:picLocks noChangeAspect="1"/>
          </p:cNvPicPr>
          <p:nvPr/>
        </p:nvPicPr>
        <p:blipFill>
          <a:blip r:embed="rId2" cstate="print"/>
          <a:stretch>
            <a:fillRect/>
          </a:stretch>
        </p:blipFill>
        <p:spPr>
          <a:xfrm>
            <a:off x="2209800" y="3124200"/>
            <a:ext cx="4724400" cy="3300500"/>
          </a:xfrm>
          <a:prstGeom prst="rect">
            <a:avLst/>
          </a:prstGeom>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85800" y="762000"/>
            <a:ext cx="7924800" cy="5016758"/>
          </a:xfrm>
          <a:prstGeom prst="rect">
            <a:avLst/>
          </a:prstGeom>
          <a:noFill/>
        </p:spPr>
        <p:txBody>
          <a:bodyPr wrap="square" rtlCol="0">
            <a:spAutoFit/>
          </a:bodyPr>
          <a:lstStyle/>
          <a:p>
            <a:r>
              <a:rPr lang="en-US" sz="1600" b="1" dirty="0" smtClean="0"/>
              <a:t>Annexation of Poland</a:t>
            </a:r>
            <a:r>
              <a:rPr lang="en-US" sz="1600" dirty="0" smtClean="0"/>
              <a:t> (1772) – A few years after the end of the Seven Year War, talks began between Russia, Austria and Prussia about partitioning a section of Poland among themselves.  Although Maria Teresa of Austria continued to harbor ill feelings toward Frederick, her son, now Emperor of  Holy Roman Empire upon his father’s death, actually looked up to Frederick, so was more than willing to go along with the plan.  Using a combination of bribery and force, they split much of Poland up among themselves.    </a:t>
            </a:r>
            <a:endParaRPr lang="en-US" sz="1600" b="1" dirty="0" smtClean="0"/>
          </a:p>
          <a:p>
            <a:endParaRPr lang="en-US" sz="1600" dirty="0" smtClean="0"/>
          </a:p>
          <a:p>
            <a:r>
              <a:rPr lang="en-US" sz="1600" b="1" dirty="0" smtClean="0"/>
              <a:t>French Revolution </a:t>
            </a:r>
            <a:r>
              <a:rPr lang="en-US" sz="1600" dirty="0" smtClean="0"/>
              <a:t>(1789 – 1815) – Came to Germany in 1792 when France invaded them.  By 1794 France gained control over the Rhineland, and occupied it for over 20 years.  </a:t>
            </a:r>
          </a:p>
          <a:p>
            <a:endParaRPr lang="en-US" sz="1600" dirty="0" smtClean="0"/>
          </a:p>
          <a:p>
            <a:r>
              <a:rPr lang="en-US" sz="1600" b="1" dirty="0" smtClean="0"/>
              <a:t>Treaty of Basel </a:t>
            </a:r>
            <a:r>
              <a:rPr lang="en-US" sz="1600" dirty="0" smtClean="0"/>
              <a:t>(1795) - Prussian and northern German states ceased fighting the French. Austria left alone to suffer at the hands of the French.  </a:t>
            </a:r>
          </a:p>
          <a:p>
            <a:endParaRPr lang="en-US" sz="1600" dirty="0" smtClean="0"/>
          </a:p>
          <a:p>
            <a:r>
              <a:rPr lang="en-US" sz="1600" b="1" dirty="0" smtClean="0"/>
              <a:t>1805</a:t>
            </a:r>
            <a:r>
              <a:rPr lang="en-US" sz="1600" dirty="0" smtClean="0"/>
              <a:t> Austrian troops, along with their Russian ally, suffered another defeat at Austerlitz. This defeat ultimately led to the demise of the Holy Roman Empire the following year (Napoleon abolished it).  </a:t>
            </a:r>
          </a:p>
          <a:p>
            <a:endParaRPr lang="en-US" sz="1600" dirty="0" smtClean="0"/>
          </a:p>
          <a:p>
            <a:r>
              <a:rPr lang="en-US" sz="1600" b="1" dirty="0" smtClean="0"/>
              <a:t>1806</a:t>
            </a:r>
            <a:r>
              <a:rPr lang="en-US" sz="1600" dirty="0" smtClean="0"/>
              <a:t>, Prussia started pushing back again, but it too was defeated, and Russian abandoned them as an ally.   In 1807, Prussia lost territory under the </a:t>
            </a:r>
            <a:r>
              <a:rPr lang="en-US" sz="1600" b="1" dirty="0" smtClean="0"/>
              <a:t>Treaty at </a:t>
            </a:r>
            <a:r>
              <a:rPr lang="en-US" sz="1600" b="1" dirty="0" err="1" smtClean="0"/>
              <a:t>Tilsit</a:t>
            </a:r>
            <a:r>
              <a:rPr lang="en-US" sz="1600" dirty="0" smtClean="0"/>
              <a:t>.   </a:t>
            </a:r>
          </a:p>
          <a:p>
            <a:endParaRPr lang="en-US" sz="1600" b="1" dirty="0"/>
          </a:p>
        </p:txBody>
      </p:sp>
    </p:spTree>
  </p:cSld>
  <p:clrMapOvr>
    <a:masterClrMapping/>
  </p:clrMapOvr>
  <p:transition>
    <p:newsfla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62000" y="914400"/>
            <a:ext cx="7543800" cy="3785652"/>
          </a:xfrm>
          <a:prstGeom prst="rect">
            <a:avLst/>
          </a:prstGeom>
          <a:noFill/>
        </p:spPr>
        <p:txBody>
          <a:bodyPr wrap="square" rtlCol="0">
            <a:spAutoFit/>
          </a:bodyPr>
          <a:lstStyle/>
          <a:p>
            <a:endParaRPr lang="en-US" sz="1600" b="1" dirty="0" smtClean="0"/>
          </a:p>
          <a:p>
            <a:endParaRPr lang="en-US" sz="1600" b="1" dirty="0" smtClean="0"/>
          </a:p>
          <a:p>
            <a:endParaRPr lang="en-US" sz="1600" b="1" dirty="0" smtClean="0"/>
          </a:p>
          <a:p>
            <a:r>
              <a:rPr lang="en-US" sz="1600" b="1" dirty="0" smtClean="0"/>
              <a:t>1813 - </a:t>
            </a:r>
            <a:r>
              <a:rPr lang="en-US" sz="1600" dirty="0" smtClean="0"/>
              <a:t>Prussia had reorganized and retrained their troops.  Along with Austria and Russia, they finally defeated Napoleon at the Battle of Leipzig and drove him out of Germany.</a:t>
            </a:r>
          </a:p>
          <a:p>
            <a:endParaRPr lang="en-US" sz="1600" dirty="0" smtClean="0"/>
          </a:p>
          <a:p>
            <a:r>
              <a:rPr lang="en-US" sz="1600" dirty="0" smtClean="0"/>
              <a:t>Prussian troops were on hand to help with Napoleon’s final defeat at Waterloo in 1815.</a:t>
            </a:r>
          </a:p>
          <a:p>
            <a:r>
              <a:rPr lang="en-US" sz="1600" dirty="0" smtClean="0"/>
              <a:t>Napoleon was responsible for some good changes for Germany.  Public administration was improved, (births, marriages, and deaths became part of civil registrations in 1798), and feudalism was weakened, and Napoleonic Code replaced traditional legal codes in many areas.  This new legal code remained in place in some places until 1900.  </a:t>
            </a:r>
          </a:p>
          <a:p>
            <a:endParaRPr lang="en-US" sz="1600" dirty="0" smtClean="0"/>
          </a:p>
          <a:p>
            <a:r>
              <a:rPr lang="en-US" sz="1600" b="1" dirty="0" smtClean="0"/>
              <a:t>Congress of Vienna</a:t>
            </a:r>
            <a:r>
              <a:rPr lang="en-US" sz="1600" dirty="0" smtClean="0"/>
              <a:t> (1815) – reorganization of Europe after the defeat of Napoleon.   Four major powers (Austria, Prussia, Russia and Great Britain).  The political boundaries agreed to by the congress lasted over 40 years.  </a:t>
            </a:r>
          </a:p>
        </p:txBody>
      </p:sp>
    </p:spTree>
  </p:cSld>
  <p:clrMapOvr>
    <a:masterClrMapping/>
  </p:clrMapOvr>
  <p:transition>
    <p:diamond/>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Europe 1812.jpg"/>
          <p:cNvPicPr>
            <a:picLocks noChangeAspect="1"/>
          </p:cNvPicPr>
          <p:nvPr/>
        </p:nvPicPr>
        <p:blipFill>
          <a:blip r:embed="rId2" cstate="print"/>
          <a:stretch>
            <a:fillRect/>
          </a:stretch>
        </p:blipFill>
        <p:spPr>
          <a:xfrm>
            <a:off x="533400" y="533400"/>
            <a:ext cx="4009688" cy="3232278"/>
          </a:xfrm>
          <a:prstGeom prst="rect">
            <a:avLst/>
          </a:prstGeom>
        </p:spPr>
      </p:pic>
      <p:pic>
        <p:nvPicPr>
          <p:cNvPr id="4" name="Picture 3" descr="Europe 1815.jpg"/>
          <p:cNvPicPr>
            <a:picLocks noChangeAspect="1"/>
          </p:cNvPicPr>
          <p:nvPr/>
        </p:nvPicPr>
        <p:blipFill>
          <a:blip r:embed="rId3" cstate="print"/>
          <a:stretch>
            <a:fillRect/>
          </a:stretch>
        </p:blipFill>
        <p:spPr>
          <a:xfrm>
            <a:off x="4876800" y="2667000"/>
            <a:ext cx="3870382" cy="3048000"/>
          </a:xfrm>
          <a:prstGeom prst="rect">
            <a:avLst/>
          </a:prstGeom>
        </p:spPr>
      </p:pic>
      <p:sp>
        <p:nvSpPr>
          <p:cNvPr id="5" name="TextBox 4"/>
          <p:cNvSpPr txBox="1"/>
          <p:nvPr/>
        </p:nvSpPr>
        <p:spPr>
          <a:xfrm>
            <a:off x="914400" y="6400800"/>
            <a:ext cx="7772400" cy="230832"/>
          </a:xfrm>
          <a:prstGeom prst="rect">
            <a:avLst/>
          </a:prstGeom>
          <a:noFill/>
        </p:spPr>
        <p:txBody>
          <a:bodyPr wrap="square" rtlCol="0">
            <a:spAutoFit/>
          </a:bodyPr>
          <a:lstStyle/>
          <a:p>
            <a:pPr algn="ctr"/>
            <a:r>
              <a:rPr lang="en-US" sz="900" dirty="0" smtClean="0"/>
              <a:t>Photo credit www.britannica.com</a:t>
            </a:r>
            <a:endParaRPr lang="en-US" sz="900" dirty="0"/>
          </a:p>
        </p:txBody>
      </p:sp>
      <p:sp>
        <p:nvSpPr>
          <p:cNvPr id="7" name="TextBox 6"/>
          <p:cNvSpPr txBox="1"/>
          <p:nvPr/>
        </p:nvSpPr>
        <p:spPr>
          <a:xfrm>
            <a:off x="685800" y="3886200"/>
            <a:ext cx="3810000" cy="276999"/>
          </a:xfrm>
          <a:prstGeom prst="rect">
            <a:avLst/>
          </a:prstGeom>
          <a:noFill/>
        </p:spPr>
        <p:txBody>
          <a:bodyPr wrap="square" rtlCol="0">
            <a:spAutoFit/>
          </a:bodyPr>
          <a:lstStyle/>
          <a:p>
            <a:pPr algn="ctr"/>
            <a:r>
              <a:rPr lang="en-US" sz="1200" dirty="0" smtClean="0"/>
              <a:t>Europe in 1812	</a:t>
            </a:r>
            <a:endParaRPr lang="en-US" sz="1200" dirty="0"/>
          </a:p>
        </p:txBody>
      </p:sp>
      <p:sp>
        <p:nvSpPr>
          <p:cNvPr id="8" name="TextBox 7"/>
          <p:cNvSpPr txBox="1"/>
          <p:nvPr/>
        </p:nvSpPr>
        <p:spPr>
          <a:xfrm>
            <a:off x="5029200" y="5943600"/>
            <a:ext cx="3505200" cy="276999"/>
          </a:xfrm>
          <a:prstGeom prst="rect">
            <a:avLst/>
          </a:prstGeom>
          <a:noFill/>
        </p:spPr>
        <p:txBody>
          <a:bodyPr wrap="square" rtlCol="0">
            <a:spAutoFit/>
          </a:bodyPr>
          <a:lstStyle/>
          <a:p>
            <a:pPr algn="ctr"/>
            <a:r>
              <a:rPr lang="en-US" sz="1200" dirty="0" smtClean="0"/>
              <a:t>Europe after the Congress of Vienna 1815</a:t>
            </a:r>
            <a:endParaRPr lang="en-US" sz="1200" dirty="0"/>
          </a:p>
        </p:txBody>
      </p:sp>
    </p:spTree>
  </p:cSld>
  <p:clrMapOvr>
    <a:masterClrMapping/>
  </p:clrMapOvr>
  <p:transition>
    <p:split orient="vert" dir="in"/>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2057400"/>
            <a:ext cx="7772400" cy="2031325"/>
          </a:xfrm>
          <a:prstGeom prst="rect">
            <a:avLst/>
          </a:prstGeom>
          <a:noFill/>
        </p:spPr>
        <p:txBody>
          <a:bodyPr wrap="square" rtlCol="0">
            <a:spAutoFit/>
          </a:bodyPr>
          <a:lstStyle/>
          <a:p>
            <a:r>
              <a:rPr lang="en-US" b="1" dirty="0" smtClean="0"/>
              <a:t>Germanic Confederation</a:t>
            </a:r>
            <a:r>
              <a:rPr lang="en-US" dirty="0" smtClean="0"/>
              <a:t> (1815) – 39 states of Germany formed at the Congress of Vienna. It wasn’t a very strong organization, in part due to a lack of consensus among its members.  It ultimately completely fell apart in 1866 after the </a:t>
            </a:r>
            <a:r>
              <a:rPr lang="en-US" b="1" dirty="0" smtClean="0"/>
              <a:t>Seven Weeks War </a:t>
            </a:r>
            <a:r>
              <a:rPr lang="en-US" dirty="0" smtClean="0"/>
              <a:t>between the two dominant states of the Confederation (Prussia and Austria), which Prussia won and reorganized as the North German Confederation, which eventually included some of the southern states and became the German Empire.   </a:t>
            </a:r>
          </a:p>
        </p:txBody>
      </p:sp>
    </p:spTree>
  </p:cSld>
  <p:clrMapOvr>
    <a:masterClrMapping/>
  </p:clrMapOvr>
  <p:transition>
    <p:pull dir="d"/>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685800"/>
            <a:ext cx="8001000" cy="5569268"/>
          </a:xfrm>
          <a:prstGeom prst="rect">
            <a:avLst/>
          </a:prstGeom>
          <a:noFill/>
        </p:spPr>
        <p:txBody>
          <a:bodyPr wrap="square" rtlCol="0">
            <a:spAutoFit/>
          </a:bodyPr>
          <a:lstStyle/>
          <a:p>
            <a:pPr algn="ctr"/>
            <a:r>
              <a:rPr lang="en-US" sz="1600" b="1" dirty="0" smtClean="0"/>
              <a:t>Bibliography</a:t>
            </a:r>
            <a:endParaRPr lang="en-US" sz="1600" dirty="0" smtClean="0"/>
          </a:p>
          <a:p>
            <a:endParaRPr lang="en-US" sz="900" dirty="0" smtClean="0"/>
          </a:p>
          <a:p>
            <a:r>
              <a:rPr lang="en-US" sz="1600" dirty="0" err="1" smtClean="0"/>
              <a:t>Bemont</a:t>
            </a:r>
            <a:r>
              <a:rPr lang="en-US" sz="1600" dirty="0" smtClean="0"/>
              <a:t>, Charles; Monod, Gabriel (2012).  </a:t>
            </a:r>
            <a:r>
              <a:rPr lang="en-US" sz="1600" i="1" dirty="0" smtClean="0"/>
              <a:t>Medieval Europe, 395-1270. </a:t>
            </a:r>
            <a:r>
              <a:rPr lang="en-US" sz="1600" dirty="0" err="1" smtClean="0"/>
              <a:t>Lecturable</a:t>
            </a:r>
            <a:r>
              <a:rPr lang="en-US" sz="1600" dirty="0" smtClean="0"/>
              <a:t> (Kindle Edition).  </a:t>
            </a:r>
          </a:p>
          <a:p>
            <a:endParaRPr lang="en-US" sz="900" dirty="0" smtClean="0"/>
          </a:p>
          <a:p>
            <a:r>
              <a:rPr lang="en-US" sz="1600" dirty="0" err="1" smtClean="0"/>
              <a:t>Euratlas</a:t>
            </a:r>
            <a:r>
              <a:rPr lang="en-US" sz="1600" dirty="0" smtClean="0"/>
              <a:t> </a:t>
            </a:r>
            <a:r>
              <a:rPr lang="en-US" sz="1600" dirty="0" err="1" smtClean="0"/>
              <a:t>Periodis</a:t>
            </a:r>
            <a:r>
              <a:rPr lang="en-US" sz="1600" dirty="0" smtClean="0"/>
              <a:t> Guide Book (2015), </a:t>
            </a:r>
            <a:r>
              <a:rPr lang="en-US" sz="1600" dirty="0" err="1" smtClean="0"/>
              <a:t>Euatlas-Nussli</a:t>
            </a:r>
            <a:r>
              <a:rPr lang="en-US" sz="1600" dirty="0" smtClean="0"/>
              <a:t>, Milieu 30,1400 </a:t>
            </a:r>
            <a:r>
              <a:rPr lang="en-US" sz="1600" dirty="0" err="1" smtClean="0"/>
              <a:t>Yverdon</a:t>
            </a:r>
            <a:r>
              <a:rPr lang="en-US" sz="1600" dirty="0" smtClean="0"/>
              <a:t>-les-</a:t>
            </a:r>
            <a:r>
              <a:rPr lang="en-US" sz="1600" dirty="0" err="1" smtClean="0"/>
              <a:t>Bains</a:t>
            </a:r>
            <a:r>
              <a:rPr lang="en-US" sz="1600" dirty="0" smtClean="0"/>
              <a:t>, Switzerland. </a:t>
            </a:r>
          </a:p>
          <a:p>
            <a:endParaRPr lang="en-US" sz="900" dirty="0" smtClean="0"/>
          </a:p>
          <a:p>
            <a:r>
              <a:rPr lang="en-US" sz="1600" dirty="0" smtClean="0"/>
              <a:t>Hansen, </a:t>
            </a:r>
            <a:r>
              <a:rPr lang="en-US" sz="1600" dirty="0" err="1" smtClean="0"/>
              <a:t>Kevan</a:t>
            </a:r>
            <a:r>
              <a:rPr lang="en-US" sz="1600" dirty="0" smtClean="0"/>
              <a:t> M (1999).  </a:t>
            </a:r>
            <a:r>
              <a:rPr lang="en-US" sz="1600" i="1" dirty="0" smtClean="0"/>
              <a:t>Finding You German Ancestors: A Beginners Guide.  The Generations Network, Inc.</a:t>
            </a:r>
          </a:p>
          <a:p>
            <a:endParaRPr lang="en-US" sz="900" i="1" dirty="0" smtClean="0"/>
          </a:p>
          <a:p>
            <a:r>
              <a:rPr lang="en-US" sz="1600" dirty="0" smtClean="0"/>
              <a:t>Henderson, Ernest F. (2012).  </a:t>
            </a:r>
            <a:r>
              <a:rPr lang="en-US" sz="1600" i="1" dirty="0" smtClean="0"/>
              <a:t>A Short History of Germany from the Earliest Times to the Peace of Westphalia.</a:t>
            </a:r>
            <a:r>
              <a:rPr lang="en-US" sz="1600" dirty="0" smtClean="0"/>
              <a:t>  </a:t>
            </a:r>
            <a:r>
              <a:rPr lang="en-US" sz="1600" dirty="0" err="1" smtClean="0"/>
              <a:t>Lecturable</a:t>
            </a:r>
            <a:r>
              <a:rPr lang="en-US" sz="1600" dirty="0" smtClean="0"/>
              <a:t> (Kindle Edition) </a:t>
            </a:r>
          </a:p>
          <a:p>
            <a:endParaRPr lang="en-US" sz="900" i="1" dirty="0" smtClean="0"/>
          </a:p>
          <a:p>
            <a:r>
              <a:rPr lang="en-US" sz="1600" dirty="0" smtClean="0"/>
              <a:t>Henderson, Ernest F. (2012).  </a:t>
            </a:r>
            <a:r>
              <a:rPr lang="en-US" sz="1600" i="1" dirty="0" smtClean="0"/>
              <a:t>A History of Germany in the Middle Ages. </a:t>
            </a:r>
            <a:r>
              <a:rPr lang="en-US" sz="1600" dirty="0" smtClean="0"/>
              <a:t> </a:t>
            </a:r>
            <a:r>
              <a:rPr lang="en-US" sz="1600" dirty="0" err="1" smtClean="0"/>
              <a:t>Lecturable</a:t>
            </a:r>
            <a:r>
              <a:rPr lang="en-US" sz="1600" dirty="0" smtClean="0"/>
              <a:t> (Kindle Edition). </a:t>
            </a:r>
            <a:endParaRPr lang="en-US" sz="1600" i="1" dirty="0" smtClean="0"/>
          </a:p>
          <a:p>
            <a:endParaRPr lang="en-US" sz="900" i="1" dirty="0" smtClean="0"/>
          </a:p>
          <a:p>
            <a:r>
              <a:rPr lang="en-US" sz="1600" dirty="0" smtClean="0"/>
              <a:t>Nelson, Rebecca Editor (2005).  </a:t>
            </a:r>
            <a:r>
              <a:rPr lang="en-US" sz="1600" i="1" dirty="0" smtClean="0"/>
              <a:t>The Handy History Answer Book. </a:t>
            </a:r>
            <a:r>
              <a:rPr lang="en-US" sz="1600" dirty="0" smtClean="0"/>
              <a:t> Visible Ink Press.</a:t>
            </a:r>
          </a:p>
          <a:p>
            <a:endParaRPr lang="en-US" sz="900" i="1" dirty="0" smtClean="0"/>
          </a:p>
          <a:p>
            <a:r>
              <a:rPr lang="en-US" sz="1600" dirty="0" smtClean="0"/>
              <a:t> </a:t>
            </a:r>
            <a:r>
              <a:rPr lang="en-US" sz="1600" dirty="0" err="1" smtClean="0"/>
              <a:t>Viault</a:t>
            </a:r>
            <a:r>
              <a:rPr lang="en-US" sz="1600" dirty="0" smtClean="0"/>
              <a:t>, </a:t>
            </a:r>
            <a:r>
              <a:rPr lang="en-US" sz="1600" dirty="0" err="1" smtClean="0"/>
              <a:t>Birdsall</a:t>
            </a:r>
            <a:r>
              <a:rPr lang="en-US" sz="1600" dirty="0" smtClean="0"/>
              <a:t> S. (1990).  </a:t>
            </a:r>
            <a:r>
              <a:rPr lang="en-US" sz="1600" i="1" dirty="0" smtClean="0"/>
              <a:t>Modern European History. </a:t>
            </a:r>
            <a:r>
              <a:rPr lang="en-US" sz="1600" dirty="0" smtClean="0"/>
              <a:t>McGraw-Hill, Inc.  </a:t>
            </a:r>
          </a:p>
          <a:p>
            <a:endParaRPr lang="en-US" sz="900" dirty="0" smtClean="0"/>
          </a:p>
          <a:p>
            <a:r>
              <a:rPr lang="en-US" sz="1600" dirty="0" smtClean="0"/>
              <a:t>www. History-world.org/an_overview_of_European_history.htm</a:t>
            </a:r>
          </a:p>
          <a:p>
            <a:endParaRPr lang="en-US" sz="900" dirty="0" smtClean="0">
              <a:hlinkClick r:id="rId2"/>
            </a:endParaRPr>
          </a:p>
          <a:p>
            <a:r>
              <a:rPr lang="en-US" sz="1600" dirty="0" smtClean="0"/>
              <a:t>www.mapsofworld.com</a:t>
            </a:r>
          </a:p>
          <a:p>
            <a:endParaRPr lang="en-US" sz="900" u="sng" dirty="0" smtClean="0"/>
          </a:p>
          <a:p>
            <a:r>
              <a:rPr lang="en-US" sz="1600" dirty="0" smtClean="0"/>
              <a:t>www.sparknotes.com</a:t>
            </a:r>
            <a:endParaRPr lang="en-US" sz="1600" u="sng" dirty="0" smtClean="0"/>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762000" y="533400"/>
            <a:ext cx="7696200" cy="646331"/>
          </a:xfrm>
          <a:prstGeom prst="rect">
            <a:avLst/>
          </a:prstGeom>
          <a:noFill/>
        </p:spPr>
        <p:txBody>
          <a:bodyPr wrap="square" rtlCol="0">
            <a:spAutoFit/>
          </a:bodyPr>
          <a:lstStyle/>
          <a:p>
            <a:pPr lvl="0" algn="ctr" fontAlgn="base">
              <a:spcBef>
                <a:spcPct val="0"/>
              </a:spcBef>
              <a:spcAft>
                <a:spcPct val="0"/>
              </a:spcAft>
            </a:pPr>
            <a:r>
              <a:rPr lang="en-US" b="1" dirty="0" smtClean="0">
                <a:latin typeface="Comic Sans MS" pitchFamily="66" charset="0"/>
                <a:cs typeface="Arial" pitchFamily="34" charset="0"/>
              </a:rPr>
              <a:t>Overview of History of Germany and </a:t>
            </a:r>
            <a:endParaRPr lang="en-US" sz="600" dirty="0" smtClean="0">
              <a:latin typeface="Arial" pitchFamily="34" charset="0"/>
              <a:cs typeface="Arial" pitchFamily="34" charset="0"/>
            </a:endParaRPr>
          </a:p>
          <a:p>
            <a:pPr lvl="0" algn="ctr" eaLnBrk="0" fontAlgn="base" hangingPunct="0">
              <a:spcBef>
                <a:spcPct val="0"/>
              </a:spcBef>
              <a:spcAft>
                <a:spcPct val="0"/>
              </a:spcAft>
            </a:pPr>
            <a:r>
              <a:rPr lang="en-US" b="1" dirty="0" smtClean="0">
                <a:latin typeface="Comic Sans MS" pitchFamily="66" charset="0"/>
                <a:cs typeface="Arial" pitchFamily="34" charset="0"/>
              </a:rPr>
              <a:t>its Effect On Its Geographical Borders</a:t>
            </a:r>
            <a:endParaRPr lang="en-US" sz="1400" dirty="0" smtClean="0">
              <a:latin typeface="Arial" pitchFamily="34" charset="0"/>
              <a:cs typeface="Arial" pitchFamily="34" charset="0"/>
            </a:endParaRPr>
          </a:p>
        </p:txBody>
      </p:sp>
      <p:sp>
        <p:nvSpPr>
          <p:cNvPr id="6" name="TextBox 5"/>
          <p:cNvSpPr txBox="1"/>
          <p:nvPr/>
        </p:nvSpPr>
        <p:spPr>
          <a:xfrm>
            <a:off x="685800" y="1524000"/>
            <a:ext cx="8153400" cy="830997"/>
          </a:xfrm>
          <a:prstGeom prst="rect">
            <a:avLst/>
          </a:prstGeom>
          <a:noFill/>
        </p:spPr>
        <p:txBody>
          <a:bodyPr wrap="square" rtlCol="0">
            <a:spAutoFit/>
          </a:bodyPr>
          <a:lstStyle/>
          <a:p>
            <a:r>
              <a:rPr lang="en-US" sz="1600" dirty="0" smtClean="0"/>
              <a:t>	Hitting a wall in genealogy (impediments to finding your ancestors):</a:t>
            </a:r>
          </a:p>
          <a:p>
            <a:endParaRPr lang="en-US" sz="1600" dirty="0" smtClean="0"/>
          </a:p>
          <a:p>
            <a:endParaRPr lang="en-US" sz="1600" dirty="0" smtClean="0"/>
          </a:p>
        </p:txBody>
      </p:sp>
      <p:pic>
        <p:nvPicPr>
          <p:cNvPr id="4" name="Picture 3" descr="Stadelbauer Family Tree.jpg"/>
          <p:cNvPicPr>
            <a:picLocks noChangeAspect="1"/>
          </p:cNvPicPr>
          <p:nvPr/>
        </p:nvPicPr>
        <p:blipFill>
          <a:blip r:embed="rId2" cstate="print"/>
          <a:stretch>
            <a:fillRect/>
          </a:stretch>
        </p:blipFill>
        <p:spPr>
          <a:xfrm>
            <a:off x="1295400" y="2057400"/>
            <a:ext cx="6705600" cy="3924596"/>
          </a:xfrm>
          <a:prstGeom prst="rect">
            <a:avLst/>
          </a:prstGeo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09600" y="381000"/>
            <a:ext cx="8077200" cy="6200954"/>
          </a:xfrm>
          <a:prstGeom prst="rect">
            <a:avLst/>
          </a:prstGeom>
          <a:noFill/>
        </p:spPr>
        <p:txBody>
          <a:bodyPr wrap="square" rtlCol="0">
            <a:spAutoFit/>
          </a:bodyPr>
          <a:lstStyle/>
          <a:p>
            <a:pPr>
              <a:buFont typeface="Wingdings" pitchFamily="2" charset="2"/>
              <a:buChar char="v"/>
            </a:pPr>
            <a:r>
              <a:rPr lang="en-US" sz="1600" dirty="0" smtClean="0"/>
              <a:t>  Until the 5</a:t>
            </a:r>
            <a:r>
              <a:rPr lang="en-US" sz="1600" baseline="30000" dirty="0" smtClean="0"/>
              <a:t>th</a:t>
            </a:r>
            <a:r>
              <a:rPr lang="en-US" sz="1600" dirty="0" smtClean="0"/>
              <a:t> century, Rome was the leading power in Europe.  </a:t>
            </a:r>
          </a:p>
          <a:p>
            <a:r>
              <a:rPr lang="en-US" sz="1600" dirty="0" smtClean="0"/>
              <a:t>      </a:t>
            </a:r>
          </a:p>
          <a:p>
            <a:pPr>
              <a:buFont typeface="Wingdings" pitchFamily="2" charset="2"/>
              <a:buChar char="v"/>
            </a:pPr>
            <a:r>
              <a:rPr lang="en-US" sz="1600" dirty="0" smtClean="0"/>
              <a:t>  Internal struggles caused a weakening of this power.   At that point, Germanic (Teutonic) tribes were living along the Rhine and Danube Rivers.  By the time Roman power started to wane, the Germanic tribes were primarily divided into 4 major groups:    </a:t>
            </a:r>
          </a:p>
          <a:p>
            <a:endParaRPr lang="en-US" sz="1400" dirty="0" smtClean="0"/>
          </a:p>
          <a:p>
            <a:pPr>
              <a:buFont typeface="Wingdings" pitchFamily="2" charset="2"/>
              <a:buChar char="v"/>
            </a:pPr>
            <a:r>
              <a:rPr lang="en-US" sz="1600" b="1" dirty="0" smtClean="0"/>
              <a:t>  Franks</a:t>
            </a:r>
            <a:r>
              <a:rPr lang="en-US" sz="1600" dirty="0" smtClean="0"/>
              <a:t>:  The Franks occupied land predominantly in the west (in the areas now known as France, Belgium, the Netherlands and some parts of Germany).  </a:t>
            </a:r>
          </a:p>
          <a:p>
            <a:pPr>
              <a:buFont typeface="Wingdings" pitchFamily="2" charset="2"/>
              <a:buChar char="v"/>
            </a:pPr>
            <a:endParaRPr lang="en-US" sz="1600" dirty="0" smtClean="0"/>
          </a:p>
          <a:p>
            <a:r>
              <a:rPr lang="en-US" sz="1600" dirty="0" smtClean="0"/>
              <a:t>      They replaced Rome as the dominant power in Europe.  </a:t>
            </a:r>
          </a:p>
          <a:p>
            <a:endParaRPr lang="en-US" sz="1400" b="1" dirty="0" smtClean="0"/>
          </a:p>
          <a:p>
            <a:pPr>
              <a:buFont typeface="Wingdings" pitchFamily="2" charset="2"/>
              <a:buChar char="v"/>
            </a:pPr>
            <a:r>
              <a:rPr lang="en-US" sz="1600" b="1" dirty="0" smtClean="0"/>
              <a:t>  Saxons</a:t>
            </a:r>
            <a:r>
              <a:rPr lang="en-US" sz="1600" dirty="0" smtClean="0"/>
              <a:t>:  Many Saxons relocated, for various reasons, to Britain.  Those that remained on the continent occupied land in central Europe, along the Baltic coast.  </a:t>
            </a:r>
          </a:p>
          <a:p>
            <a:pPr>
              <a:buFont typeface="Wingdings" pitchFamily="2" charset="2"/>
              <a:buChar char="v"/>
            </a:pPr>
            <a:endParaRPr lang="en-US" sz="1600" dirty="0" smtClean="0"/>
          </a:p>
          <a:p>
            <a:r>
              <a:rPr lang="en-US" sz="1600" dirty="0" smtClean="0"/>
              <a:t>      They fought against Frankish expansion until they were eventually subdued by Charlemagne who incorporated the into the Carolingian Empire (804 AD).</a:t>
            </a:r>
          </a:p>
          <a:p>
            <a:endParaRPr lang="en-US" sz="1400" dirty="0" smtClean="0"/>
          </a:p>
          <a:p>
            <a:pPr>
              <a:buFont typeface="Wingdings" pitchFamily="2" charset="2"/>
              <a:buChar char="v"/>
            </a:pPr>
            <a:r>
              <a:rPr lang="en-US" sz="1600" b="1" dirty="0" smtClean="0"/>
              <a:t>  Allemandes or Swabians:  </a:t>
            </a:r>
            <a:r>
              <a:rPr lang="en-US" sz="1600" dirty="0" smtClean="0"/>
              <a:t>These people occupied lands in central and southeast Europe (present day Alsace and northern Switzerland). </a:t>
            </a:r>
          </a:p>
          <a:p>
            <a:endParaRPr lang="en-US" sz="1600" dirty="0" smtClean="0"/>
          </a:p>
          <a:p>
            <a:r>
              <a:rPr lang="en-US" sz="1600" dirty="0" smtClean="0"/>
              <a:t>       They were eventually conquered by the Frankish King </a:t>
            </a:r>
            <a:r>
              <a:rPr lang="en-US" sz="1600" b="1" dirty="0" smtClean="0"/>
              <a:t>Clovis I</a:t>
            </a:r>
            <a:r>
              <a:rPr lang="en-US" sz="1600" dirty="0" smtClean="0"/>
              <a:t> in 496 AD.  In the 9</a:t>
            </a:r>
            <a:r>
              <a:rPr lang="en-US" sz="1600" baseline="30000" dirty="0" smtClean="0"/>
              <a:t>th</a:t>
            </a:r>
            <a:r>
              <a:rPr lang="en-US" sz="1600" dirty="0" smtClean="0"/>
              <a:t> century, this area became known as </a:t>
            </a:r>
            <a:r>
              <a:rPr lang="en-US" sz="1600" dirty="0" err="1" smtClean="0"/>
              <a:t>Schwaben</a:t>
            </a:r>
            <a:r>
              <a:rPr lang="en-US" sz="1600" dirty="0" smtClean="0"/>
              <a:t> (Swabia).</a:t>
            </a:r>
          </a:p>
          <a:p>
            <a:endParaRPr lang="en-US" sz="1400" b="1" dirty="0" smtClean="0"/>
          </a:p>
          <a:p>
            <a:pPr>
              <a:buFont typeface="Wingdings" pitchFamily="2" charset="2"/>
              <a:buChar char="v"/>
            </a:pPr>
            <a:r>
              <a:rPr lang="en-US" sz="1600" b="1" dirty="0" smtClean="0"/>
              <a:t>  Bavarians</a:t>
            </a:r>
            <a:r>
              <a:rPr lang="en-US" sz="1600" dirty="0" smtClean="0"/>
              <a:t>:  These peoples were located in the south of Germany, north of the Alps.  They were pagans until the 7</a:t>
            </a:r>
            <a:r>
              <a:rPr lang="en-US" sz="1600" baseline="30000" dirty="0" smtClean="0"/>
              <a:t>th</a:t>
            </a:r>
            <a:r>
              <a:rPr lang="en-US" sz="1600" dirty="0" smtClean="0"/>
              <a:t> century.  </a:t>
            </a:r>
            <a:endParaRPr lang="en-US" sz="1600" b="1" dirty="0" smtClean="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urope 800 AD.jpg"/>
          <p:cNvPicPr>
            <a:picLocks noChangeAspect="1"/>
          </p:cNvPicPr>
          <p:nvPr/>
        </p:nvPicPr>
        <p:blipFill>
          <a:blip r:embed="rId2" cstate="print"/>
          <a:stretch>
            <a:fillRect/>
          </a:stretch>
        </p:blipFill>
        <p:spPr>
          <a:xfrm>
            <a:off x="1600200" y="914400"/>
            <a:ext cx="5975604" cy="3962400"/>
          </a:xfrm>
          <a:prstGeom prst="rect">
            <a:avLst/>
          </a:prstGeom>
        </p:spPr>
      </p:pic>
      <p:sp>
        <p:nvSpPr>
          <p:cNvPr id="3" name="TextBox 2"/>
          <p:cNvSpPr txBox="1"/>
          <p:nvPr/>
        </p:nvSpPr>
        <p:spPr>
          <a:xfrm>
            <a:off x="1295400" y="4953000"/>
            <a:ext cx="6477000" cy="230832"/>
          </a:xfrm>
          <a:prstGeom prst="rect">
            <a:avLst/>
          </a:prstGeom>
          <a:noFill/>
        </p:spPr>
        <p:txBody>
          <a:bodyPr wrap="square" rtlCol="0">
            <a:spAutoFit/>
          </a:bodyPr>
          <a:lstStyle/>
          <a:p>
            <a:pPr algn="ctr"/>
            <a:r>
              <a:rPr lang="en-US" sz="900" dirty="0" smtClean="0"/>
              <a:t>Photo Credit:  </a:t>
            </a:r>
            <a:r>
              <a:rPr lang="en-US" sz="900" dirty="0" err="1" smtClean="0"/>
              <a:t>Euratlas</a:t>
            </a:r>
            <a:r>
              <a:rPr lang="en-US" sz="900" dirty="0" smtClean="0"/>
              <a:t> </a:t>
            </a:r>
            <a:r>
              <a:rPr lang="en-US" sz="900" dirty="0" err="1" smtClean="0"/>
              <a:t>Periodis</a:t>
            </a:r>
            <a:r>
              <a:rPr lang="en-US" sz="900" dirty="0" smtClean="0"/>
              <a:t> Guide Book, </a:t>
            </a:r>
            <a:r>
              <a:rPr lang="en-US" sz="900" dirty="0" err="1" smtClean="0"/>
              <a:t>Euatlas-Nussli</a:t>
            </a:r>
            <a:r>
              <a:rPr lang="en-US" sz="900" dirty="0" smtClean="0"/>
              <a:t>, Milieu 30, 1400 </a:t>
            </a:r>
            <a:r>
              <a:rPr lang="en-US" sz="900" dirty="0" err="1" smtClean="0"/>
              <a:t>Yverdon</a:t>
            </a:r>
            <a:r>
              <a:rPr lang="en-US" sz="900" dirty="0" smtClean="0"/>
              <a:t>-les-</a:t>
            </a:r>
            <a:r>
              <a:rPr lang="en-US" sz="900" dirty="0" err="1" smtClean="0"/>
              <a:t>Bains</a:t>
            </a:r>
            <a:r>
              <a:rPr lang="en-US" sz="900" dirty="0" smtClean="0"/>
              <a:t>, Switzerland, January 2015</a:t>
            </a:r>
            <a:endParaRPr lang="en-US" sz="900" dirty="0"/>
          </a:p>
        </p:txBody>
      </p:sp>
      <p:sp>
        <p:nvSpPr>
          <p:cNvPr id="6" name="TextBox 5"/>
          <p:cNvSpPr txBox="1"/>
          <p:nvPr/>
        </p:nvSpPr>
        <p:spPr>
          <a:xfrm>
            <a:off x="1828800" y="5410200"/>
            <a:ext cx="5867400" cy="369332"/>
          </a:xfrm>
          <a:prstGeom prst="rect">
            <a:avLst/>
          </a:prstGeom>
          <a:noFill/>
        </p:spPr>
        <p:txBody>
          <a:bodyPr wrap="square" rtlCol="0">
            <a:spAutoFit/>
          </a:bodyPr>
          <a:lstStyle/>
          <a:p>
            <a:pPr algn="ctr"/>
            <a:r>
              <a:rPr lang="en-US" dirty="0" smtClean="0"/>
              <a:t>Europe in the 9</a:t>
            </a:r>
            <a:r>
              <a:rPr lang="en-US" baseline="30000" dirty="0" smtClean="0"/>
              <a:t>th</a:t>
            </a:r>
            <a:r>
              <a:rPr lang="en-US" dirty="0" smtClean="0"/>
              <a:t> century (800 AD)</a:t>
            </a:r>
            <a:endParaRPr lang="en-US"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886200" y="1066801"/>
            <a:ext cx="4419600" cy="3785652"/>
          </a:xfrm>
          <a:prstGeom prst="rect">
            <a:avLst/>
          </a:prstGeom>
          <a:noFill/>
        </p:spPr>
        <p:txBody>
          <a:bodyPr wrap="square" rtlCol="0">
            <a:spAutoFit/>
          </a:bodyPr>
          <a:lstStyle/>
          <a:p>
            <a:r>
              <a:rPr lang="en-US" sz="1600" b="1" dirty="0" smtClean="0"/>
              <a:t>Clovis I  (493 – 511 AD)</a:t>
            </a:r>
          </a:p>
          <a:p>
            <a:endParaRPr lang="en-US" sz="1600" dirty="0" smtClean="0"/>
          </a:p>
          <a:p>
            <a:pPr>
              <a:buFont typeface="Wingdings" pitchFamily="2" charset="2"/>
              <a:buChar char="v"/>
            </a:pPr>
            <a:r>
              <a:rPr lang="en-US" sz="1600" dirty="0" smtClean="0"/>
              <a:t>  Merovingian King who won the Battle of </a:t>
            </a:r>
            <a:r>
              <a:rPr lang="en-US" sz="1600" dirty="0" err="1" smtClean="0"/>
              <a:t>Tolbiacum</a:t>
            </a:r>
            <a:r>
              <a:rPr lang="en-US" sz="1600" dirty="0" smtClean="0"/>
              <a:t> against the </a:t>
            </a:r>
            <a:r>
              <a:rPr lang="en-US" sz="1600" dirty="0" err="1" smtClean="0"/>
              <a:t>Allemani</a:t>
            </a:r>
            <a:r>
              <a:rPr lang="en-US" sz="1600" dirty="0" smtClean="0"/>
              <a:t>.   He brought much of France and half of Germania (Germany) together.   </a:t>
            </a:r>
          </a:p>
          <a:p>
            <a:pPr>
              <a:buFont typeface="Wingdings" pitchFamily="2" charset="2"/>
              <a:buChar char="v"/>
            </a:pPr>
            <a:endParaRPr lang="en-US" sz="1600" dirty="0" smtClean="0"/>
          </a:p>
          <a:p>
            <a:pPr>
              <a:buFont typeface="Wingdings" pitchFamily="2" charset="2"/>
              <a:buChar char="v"/>
            </a:pPr>
            <a:r>
              <a:rPr lang="en-US" sz="1600" dirty="0" smtClean="0"/>
              <a:t>  He converted to Christianity in 496.  He started laying the groundwork for the alliance between the Frankish kingdom and the church.  </a:t>
            </a:r>
          </a:p>
          <a:p>
            <a:endParaRPr lang="en-US" sz="1600" dirty="0" smtClean="0"/>
          </a:p>
          <a:p>
            <a:pPr>
              <a:buFont typeface="Wingdings" pitchFamily="2" charset="2"/>
              <a:buChar char="v"/>
            </a:pPr>
            <a:r>
              <a:rPr lang="en-US" sz="1600" dirty="0" smtClean="0"/>
              <a:t>  Merovingian Dynasty lasted about 300 years (457 – 752 AD), but after Clovis, the rulers became continuously weaker. </a:t>
            </a:r>
          </a:p>
          <a:p>
            <a:endParaRPr lang="en-US" sz="1600" dirty="0" smtClean="0"/>
          </a:p>
        </p:txBody>
      </p:sp>
      <p:pic>
        <p:nvPicPr>
          <p:cNvPr id="7" name="Picture 6" descr="Clovis-i.jpg"/>
          <p:cNvPicPr>
            <a:picLocks noChangeAspect="1"/>
          </p:cNvPicPr>
          <p:nvPr/>
        </p:nvPicPr>
        <p:blipFill>
          <a:blip r:embed="rId2" cstate="print"/>
          <a:stretch>
            <a:fillRect/>
          </a:stretch>
        </p:blipFill>
        <p:spPr>
          <a:xfrm>
            <a:off x="990601" y="1066800"/>
            <a:ext cx="2545934" cy="4343400"/>
          </a:xfrm>
          <a:prstGeom prst="rect">
            <a:avLst/>
          </a:prstGeo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95800" y="2286000"/>
            <a:ext cx="3733800" cy="3970318"/>
          </a:xfrm>
          <a:prstGeom prst="rect">
            <a:avLst/>
          </a:prstGeom>
          <a:noFill/>
        </p:spPr>
        <p:txBody>
          <a:bodyPr wrap="square" rtlCol="0">
            <a:spAutoFit/>
          </a:bodyPr>
          <a:lstStyle/>
          <a:p>
            <a:pPr>
              <a:buFont typeface="Wingdings" pitchFamily="2" charset="2"/>
              <a:buChar char="v"/>
            </a:pPr>
            <a:r>
              <a:rPr lang="en-US" dirty="0" smtClean="0"/>
              <a:t>   732 AD - Defeated Arab (Islamic) invaders of Gaul at the Battle of Poitiers. </a:t>
            </a:r>
          </a:p>
          <a:p>
            <a:endParaRPr lang="en-US" sz="900" dirty="0" smtClean="0"/>
          </a:p>
          <a:p>
            <a:pPr>
              <a:buFont typeface="Wingdings" pitchFamily="2" charset="2"/>
              <a:buChar char="v"/>
            </a:pPr>
            <a:r>
              <a:rPr lang="en-US" dirty="0" smtClean="0"/>
              <a:t>   He restored centralized government to </a:t>
            </a:r>
            <a:r>
              <a:rPr lang="en-US" dirty="0" err="1" smtClean="0"/>
              <a:t>Francia</a:t>
            </a:r>
            <a:r>
              <a:rPr lang="en-US" dirty="0" smtClean="0"/>
              <a:t> (France).  He took possession of large tracts of land and brought about the start of feudalism, which remained until the 19</a:t>
            </a:r>
            <a:r>
              <a:rPr lang="en-US" baseline="30000" dirty="0" smtClean="0"/>
              <a:t>th</a:t>
            </a:r>
            <a:r>
              <a:rPr lang="en-US" dirty="0" smtClean="0"/>
              <a:t> century. </a:t>
            </a:r>
          </a:p>
          <a:p>
            <a:endParaRPr lang="en-US" sz="900" dirty="0" smtClean="0"/>
          </a:p>
          <a:p>
            <a:r>
              <a:rPr lang="en-US" b="1" dirty="0" smtClean="0"/>
              <a:t>Pepin the Short</a:t>
            </a:r>
            <a:r>
              <a:rPr lang="en-US" dirty="0" smtClean="0"/>
              <a:t>, son of Charles Martel overthrew the Merovingian kings to become the first Carolingian King.   </a:t>
            </a:r>
          </a:p>
        </p:txBody>
      </p:sp>
      <p:sp>
        <p:nvSpPr>
          <p:cNvPr id="3" name="TextBox 2"/>
          <p:cNvSpPr txBox="1"/>
          <p:nvPr/>
        </p:nvSpPr>
        <p:spPr>
          <a:xfrm>
            <a:off x="4419600" y="533400"/>
            <a:ext cx="3657600" cy="1754326"/>
          </a:xfrm>
          <a:prstGeom prst="rect">
            <a:avLst/>
          </a:prstGeom>
          <a:noFill/>
        </p:spPr>
        <p:txBody>
          <a:bodyPr wrap="square" rtlCol="0">
            <a:spAutoFit/>
          </a:bodyPr>
          <a:lstStyle/>
          <a:p>
            <a:pPr>
              <a:buFont typeface="Wingdings" pitchFamily="2" charset="2"/>
              <a:buChar char="v"/>
            </a:pPr>
            <a:r>
              <a:rPr lang="en-US" dirty="0" smtClean="0"/>
              <a:t>   Early in the 8</a:t>
            </a:r>
            <a:r>
              <a:rPr lang="en-US" baseline="30000" dirty="0" smtClean="0"/>
              <a:t>th</a:t>
            </a:r>
            <a:r>
              <a:rPr lang="en-US" dirty="0" smtClean="0"/>
              <a:t> century was a court councilor named </a:t>
            </a:r>
            <a:r>
              <a:rPr lang="en-US" b="1" dirty="0" smtClean="0"/>
              <a:t>Charles Martel</a:t>
            </a:r>
            <a:r>
              <a:rPr lang="en-US" dirty="0" smtClean="0"/>
              <a:t>.  He never actually assumed the throne, but was definitely a leader and the power behind the throne. </a:t>
            </a:r>
            <a:endParaRPr lang="en-US" dirty="0"/>
          </a:p>
        </p:txBody>
      </p:sp>
      <p:pic>
        <p:nvPicPr>
          <p:cNvPr id="4" name="Picture 3" descr="Charles Martel.jpg"/>
          <p:cNvPicPr>
            <a:picLocks noChangeAspect="1"/>
          </p:cNvPicPr>
          <p:nvPr/>
        </p:nvPicPr>
        <p:blipFill>
          <a:blip r:embed="rId2" cstate="print"/>
          <a:stretch>
            <a:fillRect/>
          </a:stretch>
        </p:blipFill>
        <p:spPr>
          <a:xfrm>
            <a:off x="609600" y="1219200"/>
            <a:ext cx="3444064" cy="4267200"/>
          </a:xfrm>
          <a:prstGeom prst="rect">
            <a:avLst/>
          </a:prstGeom>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953000" y="1143000"/>
            <a:ext cx="3505200" cy="861774"/>
          </a:xfrm>
          <a:prstGeom prst="rect">
            <a:avLst/>
          </a:prstGeom>
          <a:noFill/>
        </p:spPr>
        <p:txBody>
          <a:bodyPr wrap="square" rtlCol="0">
            <a:spAutoFit/>
          </a:bodyPr>
          <a:lstStyle/>
          <a:p>
            <a:r>
              <a:rPr lang="en-US" sz="1600" dirty="0" smtClean="0"/>
              <a:t>  </a:t>
            </a:r>
            <a:endParaRPr lang="en-US" sz="1600" b="1" dirty="0" smtClean="0"/>
          </a:p>
          <a:p>
            <a:endParaRPr lang="en-US" sz="1600" b="1" dirty="0" smtClean="0"/>
          </a:p>
          <a:p>
            <a:endParaRPr lang="en-US" b="1" dirty="0"/>
          </a:p>
        </p:txBody>
      </p:sp>
      <p:pic>
        <p:nvPicPr>
          <p:cNvPr id="4" name="Picture 3" descr="Charlemagne.jpg"/>
          <p:cNvPicPr>
            <a:picLocks noChangeAspect="1"/>
          </p:cNvPicPr>
          <p:nvPr/>
        </p:nvPicPr>
        <p:blipFill>
          <a:blip r:embed="rId2" cstate="print"/>
          <a:stretch>
            <a:fillRect/>
          </a:stretch>
        </p:blipFill>
        <p:spPr>
          <a:xfrm>
            <a:off x="685800" y="533400"/>
            <a:ext cx="2133600" cy="3317082"/>
          </a:xfrm>
          <a:prstGeom prst="rect">
            <a:avLst/>
          </a:prstGeom>
        </p:spPr>
      </p:pic>
      <p:sp>
        <p:nvSpPr>
          <p:cNvPr id="5" name="TextBox 4"/>
          <p:cNvSpPr txBox="1"/>
          <p:nvPr/>
        </p:nvSpPr>
        <p:spPr>
          <a:xfrm>
            <a:off x="3124200" y="609600"/>
            <a:ext cx="5562600" cy="3754874"/>
          </a:xfrm>
          <a:prstGeom prst="rect">
            <a:avLst/>
          </a:prstGeom>
          <a:noFill/>
        </p:spPr>
        <p:txBody>
          <a:bodyPr wrap="square" rtlCol="0">
            <a:spAutoFit/>
          </a:bodyPr>
          <a:lstStyle/>
          <a:p>
            <a:r>
              <a:rPr lang="en-US" sz="1600" b="1" dirty="0" smtClean="0"/>
              <a:t>Charlemagne</a:t>
            </a:r>
            <a:r>
              <a:rPr lang="en-US" sz="1600" dirty="0" smtClean="0"/>
              <a:t>  </a:t>
            </a:r>
            <a:r>
              <a:rPr lang="en-US" sz="1600" b="1" dirty="0" smtClean="0"/>
              <a:t>(c. 742 – 814 AD)</a:t>
            </a:r>
          </a:p>
          <a:p>
            <a:endParaRPr lang="en-US" sz="1400" dirty="0" smtClean="0"/>
          </a:p>
          <a:p>
            <a:pPr>
              <a:buFont typeface="Wingdings" pitchFamily="2" charset="2"/>
              <a:buChar char="v"/>
            </a:pPr>
            <a:r>
              <a:rPr lang="en-US" sz="1600" dirty="0" smtClean="0"/>
              <a:t>  Son of Pepin the Short.  Grandson of Charles Martel.  </a:t>
            </a:r>
          </a:p>
          <a:p>
            <a:pPr>
              <a:buFont typeface="Wingdings" pitchFamily="2" charset="2"/>
              <a:buChar char="v"/>
            </a:pPr>
            <a:endParaRPr lang="en-US" sz="800" dirty="0" smtClean="0"/>
          </a:p>
          <a:p>
            <a:pPr>
              <a:buFont typeface="Wingdings" pitchFamily="2" charset="2"/>
              <a:buChar char="v"/>
            </a:pPr>
            <a:r>
              <a:rPr lang="en-US" sz="1600" dirty="0" smtClean="0"/>
              <a:t>  Became King in 768.  His goal was to reunite all Germanic tribes.  </a:t>
            </a:r>
          </a:p>
          <a:p>
            <a:pPr>
              <a:buFont typeface="Wingdings" pitchFamily="2" charset="2"/>
              <a:buChar char="v"/>
            </a:pPr>
            <a:endParaRPr lang="en-US" sz="800" dirty="0" smtClean="0"/>
          </a:p>
          <a:p>
            <a:pPr>
              <a:buFont typeface="Wingdings" pitchFamily="2" charset="2"/>
              <a:buChar char="v"/>
            </a:pPr>
            <a:r>
              <a:rPr lang="en-US" sz="1600" dirty="0" smtClean="0"/>
              <a:t>  He  conquered France, then Italy.  Having conquered Italy, he turned the land over to the Pope.  </a:t>
            </a:r>
          </a:p>
          <a:p>
            <a:pPr>
              <a:buFont typeface="Wingdings" pitchFamily="2" charset="2"/>
              <a:buChar char="v"/>
            </a:pPr>
            <a:endParaRPr lang="en-US" sz="800" dirty="0" smtClean="0"/>
          </a:p>
          <a:p>
            <a:pPr>
              <a:buFont typeface="Wingdings" pitchFamily="2" charset="2"/>
              <a:buChar char="v"/>
            </a:pPr>
            <a:r>
              <a:rPr lang="en-US" sz="1600" dirty="0" smtClean="0"/>
              <a:t>  His turned his attention to Spain, where he fought the Arabs.  He then moved east and fought Asian warriors, known as </a:t>
            </a:r>
            <a:r>
              <a:rPr lang="en-US" sz="1600" dirty="0" err="1" smtClean="0"/>
              <a:t>Avars</a:t>
            </a:r>
            <a:r>
              <a:rPr lang="en-US" sz="1600" dirty="0" smtClean="0"/>
              <a:t>.  After fighting them for 8 years, he completely annihilated them.   </a:t>
            </a:r>
          </a:p>
          <a:p>
            <a:endParaRPr lang="en-US" sz="800" dirty="0" smtClean="0"/>
          </a:p>
          <a:p>
            <a:pPr>
              <a:buFont typeface="Wingdings" pitchFamily="2" charset="2"/>
              <a:buChar char="v"/>
            </a:pPr>
            <a:r>
              <a:rPr lang="en-US" sz="1600" dirty="0" smtClean="0"/>
              <a:t>  Battled the Saxons - Charlemagne was Christian and the Saxons were heathens,  Eventually had over 4000 Saxons put to death.  </a:t>
            </a:r>
          </a:p>
        </p:txBody>
      </p:sp>
      <p:sp>
        <p:nvSpPr>
          <p:cNvPr id="7" name="TextBox 6"/>
          <p:cNvSpPr txBox="1"/>
          <p:nvPr/>
        </p:nvSpPr>
        <p:spPr>
          <a:xfrm flipH="1">
            <a:off x="457195" y="4419600"/>
            <a:ext cx="8229601" cy="1954381"/>
          </a:xfrm>
          <a:prstGeom prst="rect">
            <a:avLst/>
          </a:prstGeom>
          <a:noFill/>
        </p:spPr>
        <p:txBody>
          <a:bodyPr wrap="square" rtlCol="0">
            <a:spAutoFit/>
          </a:bodyPr>
          <a:lstStyle/>
          <a:p>
            <a:pPr>
              <a:buFont typeface="Wingdings" pitchFamily="2" charset="2"/>
              <a:buChar char="v"/>
            </a:pPr>
            <a:r>
              <a:rPr lang="en-US" sz="1600" dirty="0" smtClean="0"/>
              <a:t>  Charlemagne  remained informed about all of his empire, creating schools, appointing judges, had laws written down, nominated Bishops. </a:t>
            </a:r>
          </a:p>
          <a:p>
            <a:endParaRPr lang="en-US" sz="900" dirty="0" smtClean="0"/>
          </a:p>
          <a:p>
            <a:pPr>
              <a:buFont typeface="Wingdings" pitchFamily="2" charset="2"/>
              <a:buChar char="v"/>
            </a:pPr>
            <a:r>
              <a:rPr lang="en-US" sz="1600" dirty="0" smtClean="0"/>
              <a:t>  Under Charlemagne, Germanic tribes no longer spoke Frankish or Bavarian.  They spoke “</a:t>
            </a:r>
            <a:r>
              <a:rPr lang="en-US" sz="1600" dirty="0" err="1" smtClean="0"/>
              <a:t>thiudisk</a:t>
            </a:r>
            <a:r>
              <a:rPr lang="en-US" sz="1600" dirty="0" smtClean="0"/>
              <a:t>” meaning German. </a:t>
            </a:r>
          </a:p>
          <a:p>
            <a:pPr>
              <a:buFont typeface="Wingdings" pitchFamily="2" charset="2"/>
              <a:buChar char="v"/>
            </a:pPr>
            <a:endParaRPr lang="en-US" sz="1600" dirty="0" smtClean="0"/>
          </a:p>
          <a:p>
            <a:pPr>
              <a:buFont typeface="Wingdings" pitchFamily="2" charset="2"/>
              <a:buChar char="v"/>
            </a:pPr>
            <a:r>
              <a:rPr lang="en-US" sz="1600" dirty="0" smtClean="0"/>
              <a:t>  On Christmas Eve 800 AD the Pope made Charlemagne Emperor of the Holy Roman Empire.  Charlemagne died in 814 AD.  </a:t>
            </a:r>
            <a:endParaRPr lang="en-US" sz="1600" dirty="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5800" y="685800"/>
            <a:ext cx="7543800" cy="5262979"/>
          </a:xfrm>
          <a:prstGeom prst="rect">
            <a:avLst/>
          </a:prstGeom>
          <a:noFill/>
        </p:spPr>
        <p:txBody>
          <a:bodyPr wrap="square" rtlCol="0">
            <a:spAutoFit/>
          </a:bodyPr>
          <a:lstStyle/>
          <a:p>
            <a:pPr>
              <a:buFont typeface="Wingdings" pitchFamily="2" charset="2"/>
              <a:buChar char="v"/>
            </a:pPr>
            <a:r>
              <a:rPr lang="en-US" sz="1600" dirty="0" smtClean="0"/>
              <a:t>  Within 100 years, the empire of Charlemagne was torn into pieces.  His son, </a:t>
            </a:r>
            <a:r>
              <a:rPr lang="en-US" sz="1600" b="1" dirty="0" smtClean="0"/>
              <a:t>Louis the Pious</a:t>
            </a:r>
            <a:r>
              <a:rPr lang="en-US" sz="1600" dirty="0" smtClean="0"/>
              <a:t> was weak and ineffective.  His sons not only fought against their father but also against each other over control of the empire.  In 843 they finally signed the </a:t>
            </a:r>
            <a:r>
              <a:rPr lang="en-US" sz="1600" b="1" dirty="0" smtClean="0"/>
              <a:t>Treaty of Verdun</a:t>
            </a:r>
            <a:r>
              <a:rPr lang="en-US" sz="1600" dirty="0" smtClean="0"/>
              <a:t>, which divided the empire among them as follows:</a:t>
            </a:r>
          </a:p>
          <a:p>
            <a:endParaRPr lang="en-US" sz="1600" b="1" dirty="0" smtClean="0"/>
          </a:p>
          <a:p>
            <a:r>
              <a:rPr lang="en-US" sz="1600" b="1" dirty="0" smtClean="0"/>
              <a:t>	</a:t>
            </a:r>
            <a:r>
              <a:rPr lang="en-US" sz="1600" b="1" dirty="0" err="1" smtClean="0"/>
              <a:t>Lothar</a:t>
            </a:r>
            <a:r>
              <a:rPr lang="en-US" sz="1600" b="1" dirty="0" smtClean="0"/>
              <a:t> </a:t>
            </a:r>
            <a:r>
              <a:rPr lang="en-US" sz="1600" dirty="0" smtClean="0"/>
              <a:t>received the middle kingdom (from the North Sea to Italy)</a:t>
            </a:r>
          </a:p>
          <a:p>
            <a:r>
              <a:rPr lang="en-US" sz="1600" b="1" dirty="0" smtClean="0"/>
              <a:t>	Charles</a:t>
            </a:r>
            <a:r>
              <a:rPr lang="en-US" sz="1600" dirty="0" smtClean="0"/>
              <a:t> received all that was west of </a:t>
            </a:r>
            <a:r>
              <a:rPr lang="en-US" sz="1600" dirty="0" err="1" smtClean="0"/>
              <a:t>Lothar’s</a:t>
            </a:r>
            <a:r>
              <a:rPr lang="en-US" sz="1600" dirty="0" smtClean="0"/>
              <a:t> land (southwest France)</a:t>
            </a:r>
          </a:p>
          <a:p>
            <a:r>
              <a:rPr lang="en-US" sz="1600" b="1" dirty="0" smtClean="0"/>
              <a:t>	Louis </a:t>
            </a:r>
            <a:r>
              <a:rPr lang="en-US" sz="1600" dirty="0" smtClean="0"/>
              <a:t>received Bavaria, bound on the west by the Rhine</a:t>
            </a:r>
          </a:p>
          <a:p>
            <a:endParaRPr lang="en-US" sz="1600" dirty="0" smtClean="0"/>
          </a:p>
          <a:p>
            <a:pPr>
              <a:buFont typeface="Wingdings" pitchFamily="2" charset="2"/>
              <a:buChar char="v"/>
            </a:pPr>
            <a:r>
              <a:rPr lang="en-US" sz="1600" dirty="0" smtClean="0"/>
              <a:t>  By 884, all of the Frankish empire was reunited under </a:t>
            </a:r>
            <a:r>
              <a:rPr lang="en-US" sz="1600" b="1" dirty="0" smtClean="0"/>
              <a:t>Charles the Fat</a:t>
            </a:r>
            <a:r>
              <a:rPr lang="en-US" sz="1600" dirty="0" smtClean="0"/>
              <a:t> (last remaining of Louis’ grandsons). However, he was physically and mentally unfit to rule effectively, was deposed in 887 AD and died the following year.  </a:t>
            </a:r>
          </a:p>
          <a:p>
            <a:endParaRPr lang="en-US" sz="1600" dirty="0" smtClean="0"/>
          </a:p>
          <a:p>
            <a:pPr>
              <a:buFont typeface="Wingdings" pitchFamily="2" charset="2"/>
              <a:buChar char="v"/>
            </a:pPr>
            <a:r>
              <a:rPr lang="en-US" sz="1600" dirty="0" smtClean="0"/>
              <a:t>  Nobles elected their rulers following Charles, not always for the better of Germany, until in 911 </a:t>
            </a:r>
            <a:r>
              <a:rPr lang="en-US" sz="1600" b="1" dirty="0" smtClean="0"/>
              <a:t>Conrad I</a:t>
            </a:r>
            <a:r>
              <a:rPr lang="en-US" sz="1600" dirty="0" smtClean="0"/>
              <a:t> was elected.  Conrad formed a firm alliance with the church and thus kept Germany from falling apart.  Upon his death, he set up his chief rival </a:t>
            </a:r>
            <a:r>
              <a:rPr lang="en-US" sz="1600" b="1" dirty="0" smtClean="0"/>
              <a:t>Henry the Saxon</a:t>
            </a:r>
            <a:r>
              <a:rPr lang="en-US" sz="1600" dirty="0" smtClean="0"/>
              <a:t> to succeed him.  </a:t>
            </a:r>
          </a:p>
          <a:p>
            <a:endParaRPr lang="en-US" sz="1600" dirty="0" smtClean="0"/>
          </a:p>
          <a:p>
            <a:pPr>
              <a:buFont typeface="Wingdings" pitchFamily="2" charset="2"/>
              <a:buChar char="v"/>
            </a:pPr>
            <a:r>
              <a:rPr lang="en-US" sz="1600" dirty="0" smtClean="0"/>
              <a:t>  Henry forced the Magyars out of Germany and back into Hungary.  He then moved into Italy, declared it a fiefdom of Germany, and turned over control to a Lombard (Italian) prince.  </a:t>
            </a:r>
          </a:p>
        </p:txBody>
      </p:sp>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TotalTime>
  <Words>3614</Words>
  <Application>Microsoft Macintosh PowerPoint</Application>
  <PresentationFormat>On-screen Show (4:3)</PresentationFormat>
  <Paragraphs>241</Paragraphs>
  <Slides>29</Slides>
  <Notes>1</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7 User</dc:creator>
  <cp:lastModifiedBy>Carol Panaccione</cp:lastModifiedBy>
  <cp:revision>338</cp:revision>
  <dcterms:created xsi:type="dcterms:W3CDTF">2017-05-04T20:55:35Z</dcterms:created>
  <dcterms:modified xsi:type="dcterms:W3CDTF">2017-05-04T20:56:10Z</dcterms:modified>
</cp:coreProperties>
</file>