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7" r:id="rId2"/>
    <p:sldId id="258" r:id="rId3"/>
    <p:sldId id="259" r:id="rId4"/>
    <p:sldId id="260" r:id="rId5"/>
    <p:sldId id="261" r:id="rId6"/>
    <p:sldId id="264" r:id="rId7"/>
    <p:sldId id="269" r:id="rId8"/>
    <p:sldId id="262" r:id="rId9"/>
    <p:sldId id="263" r:id="rId10"/>
    <p:sldId id="265" r:id="rId11"/>
    <p:sldId id="266" r:id="rId12"/>
    <p:sldId id="267" r:id="rId13"/>
    <p:sldId id="268" r:id="rId14"/>
    <p:sldId id="270" r:id="rId15"/>
    <p:sldId id="271" r:id="rId16"/>
    <p:sldId id="272" r:id="rId17"/>
    <p:sldId id="273" r:id="rId18"/>
    <p:sldId id="277" r:id="rId19"/>
    <p:sldId id="281" r:id="rId20"/>
    <p:sldId id="274" r:id="rId21"/>
    <p:sldId id="284" r:id="rId22"/>
    <p:sldId id="282" r:id="rId23"/>
    <p:sldId id="283" r:id="rId24"/>
    <p:sldId id="275" r:id="rId25"/>
    <p:sldId id="276" r:id="rId26"/>
    <p:sldId id="278" r:id="rId27"/>
    <p:sldId id="279" r:id="rId28"/>
    <p:sldId id="28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varScale="1">
        <p:scale>
          <a:sx n="68" d="100"/>
          <a:sy n="68" d="100"/>
        </p:scale>
        <p:origin x="-145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5B1A06-79EA-40FE-A867-92EB52967962}" type="datetimeFigureOut">
              <a:rPr lang="en-US" smtClean="0"/>
              <a:pPr/>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9EC0D-6553-489E-92FD-4AFBBB4D2A3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B1A06-79EA-40FE-A867-92EB52967962}" type="datetimeFigureOut">
              <a:rPr lang="en-US" smtClean="0"/>
              <a:pPr/>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9EC0D-6553-489E-92FD-4AFBBB4D2A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B1A06-79EA-40FE-A867-92EB52967962}" type="datetimeFigureOut">
              <a:rPr lang="en-US" smtClean="0"/>
              <a:pPr/>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9EC0D-6553-489E-92FD-4AFBBB4D2A3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B1A06-79EA-40FE-A867-92EB52967962}" type="datetimeFigureOut">
              <a:rPr lang="en-US" smtClean="0"/>
              <a:pPr/>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9EC0D-6553-489E-92FD-4AFBBB4D2A3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5B1A06-79EA-40FE-A867-92EB52967962}" type="datetimeFigureOut">
              <a:rPr lang="en-US" smtClean="0"/>
              <a:pPr/>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9EC0D-6553-489E-92FD-4AFBBB4D2A3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5B1A06-79EA-40FE-A867-92EB52967962}" type="datetimeFigureOut">
              <a:rPr lang="en-US" smtClean="0"/>
              <a:pPr/>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9EC0D-6553-489E-92FD-4AFBBB4D2A3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5B1A06-79EA-40FE-A867-92EB52967962}" type="datetimeFigureOut">
              <a:rPr lang="en-US" smtClean="0"/>
              <a:pPr/>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89EC0D-6553-489E-92FD-4AFBBB4D2A3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5B1A06-79EA-40FE-A867-92EB52967962}" type="datetimeFigureOut">
              <a:rPr lang="en-US" smtClean="0"/>
              <a:pPr/>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89EC0D-6553-489E-92FD-4AFBBB4D2A3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B1A06-79EA-40FE-A867-92EB52967962}" type="datetimeFigureOut">
              <a:rPr lang="en-US" smtClean="0"/>
              <a:pPr/>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89EC0D-6553-489E-92FD-4AFBBB4D2A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5B1A06-79EA-40FE-A867-92EB52967962}" type="datetimeFigureOut">
              <a:rPr lang="en-US" smtClean="0"/>
              <a:pPr/>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9EC0D-6553-489E-92FD-4AFBBB4D2A3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5B1A06-79EA-40FE-A867-92EB52967962}" type="datetimeFigureOut">
              <a:rPr lang="en-US" smtClean="0"/>
              <a:pPr/>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9EC0D-6553-489E-92FD-4AFBBB4D2A3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5B1A06-79EA-40FE-A867-92EB52967962}" type="datetimeFigureOut">
              <a:rPr lang="en-US" smtClean="0"/>
              <a:pPr/>
              <a:t>4/26/2017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89EC0D-6553-489E-92FD-4AFBBB4D2A3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militaryingermany.com/wp-content/uploads/2014/09/shutterstock_101288755.jpg" TargetMode="External"/><Relationship Id="rId1" Type="http://schemas.openxmlformats.org/officeDocument/2006/relationships/slideLayout" Target="../slideLayouts/slideLayout7.xml"/><Relationship Id="rId4" Type="http://schemas.openxmlformats.org/officeDocument/2006/relationships/hyperlink" Target="http://www.articlesbase.com/travel-articles/the-actual-occupants-of-hohenschwangau-castle-4495644.html"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Hofgarten_(M%C3%BCnchen)" TargetMode="External"/><Relationship Id="rId2" Type="http://schemas.openxmlformats.org/officeDocument/2006/relationships/hyperlink" Target="https://en.wikipedia.org/wiki/Max-Joseph-Platz" TargetMode="Externa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914400"/>
            <a:ext cx="7162800" cy="584775"/>
          </a:xfrm>
          <a:prstGeom prst="rect">
            <a:avLst/>
          </a:prstGeom>
          <a:noFill/>
        </p:spPr>
        <p:txBody>
          <a:bodyPr wrap="square" rtlCol="0">
            <a:spAutoFit/>
          </a:bodyPr>
          <a:lstStyle/>
          <a:p>
            <a:pPr algn="ctr"/>
            <a:r>
              <a:rPr lang="en-US" sz="3200" dirty="0" smtClean="0"/>
              <a:t>King Ludwig II of Bavaria</a:t>
            </a:r>
            <a:endParaRPr lang="en-US" sz="3200" dirty="0"/>
          </a:p>
        </p:txBody>
      </p:sp>
      <p:sp>
        <p:nvSpPr>
          <p:cNvPr id="5" name="TextBox 4"/>
          <p:cNvSpPr txBox="1"/>
          <p:nvPr/>
        </p:nvSpPr>
        <p:spPr>
          <a:xfrm>
            <a:off x="3962400" y="5181600"/>
            <a:ext cx="4724400" cy="923330"/>
          </a:xfrm>
          <a:prstGeom prst="rect">
            <a:avLst/>
          </a:prstGeom>
          <a:noFill/>
        </p:spPr>
        <p:txBody>
          <a:bodyPr wrap="square" rtlCol="0">
            <a:spAutoFit/>
          </a:bodyPr>
          <a:lstStyle/>
          <a:p>
            <a:r>
              <a:rPr lang="en-US" dirty="0" smtClean="0">
                <a:latin typeface="Comic Sans MS" pitchFamily="66" charset="0"/>
              </a:rPr>
              <a:t>Diane </a:t>
            </a:r>
            <a:r>
              <a:rPr lang="en-US" dirty="0" err="1" smtClean="0">
                <a:latin typeface="Comic Sans MS" pitchFamily="66" charset="0"/>
              </a:rPr>
              <a:t>Stadelbauer</a:t>
            </a:r>
            <a:r>
              <a:rPr lang="en-US" dirty="0" smtClean="0">
                <a:latin typeface="Comic Sans MS" pitchFamily="66" charset="0"/>
              </a:rPr>
              <a:t>  (aka </a:t>
            </a:r>
            <a:r>
              <a:rPr lang="en-US" dirty="0" err="1" smtClean="0">
                <a:latin typeface="Comic Sans MS" pitchFamily="66" charset="0"/>
              </a:rPr>
              <a:t>Silke</a:t>
            </a:r>
            <a:r>
              <a:rPr lang="en-US" dirty="0" smtClean="0">
                <a:latin typeface="Comic Sans MS" pitchFamily="66" charset="0"/>
              </a:rPr>
              <a:t>)</a:t>
            </a:r>
          </a:p>
          <a:p>
            <a:r>
              <a:rPr lang="en-US" dirty="0" smtClean="0">
                <a:latin typeface="Comic Sans MS" pitchFamily="66" charset="0"/>
              </a:rPr>
              <a:t>Elementary German 102</a:t>
            </a:r>
          </a:p>
          <a:p>
            <a:r>
              <a:rPr lang="en-US" dirty="0" smtClean="0">
                <a:latin typeface="Comic Sans MS" pitchFamily="66" charset="0"/>
              </a:rPr>
              <a:t>Frau </a:t>
            </a:r>
            <a:r>
              <a:rPr lang="en-US" dirty="0" err="1" smtClean="0">
                <a:latin typeface="Comic Sans MS" pitchFamily="66" charset="0"/>
              </a:rPr>
              <a:t>Panaccione</a:t>
            </a:r>
            <a:r>
              <a:rPr lang="en-US" dirty="0" smtClean="0">
                <a:latin typeface="Comic Sans MS" pitchFamily="66" charset="0"/>
              </a:rPr>
              <a:t>                    28 April 2017</a:t>
            </a:r>
            <a:endParaRPr lang="en-US" dirty="0"/>
          </a:p>
        </p:txBody>
      </p:sp>
      <p:pic>
        <p:nvPicPr>
          <p:cNvPr id="4" name="Picture 3" descr="Calendar photo and castle.jpg"/>
          <p:cNvPicPr>
            <a:picLocks noChangeAspect="1"/>
          </p:cNvPicPr>
          <p:nvPr/>
        </p:nvPicPr>
        <p:blipFill>
          <a:blip r:embed="rId2" cstate="print"/>
          <a:stretch>
            <a:fillRect/>
          </a:stretch>
        </p:blipFill>
        <p:spPr>
          <a:xfrm>
            <a:off x="2743200" y="1905000"/>
            <a:ext cx="4038600" cy="2667000"/>
          </a:xfrm>
          <a:prstGeom prst="rect">
            <a:avLst/>
          </a:prstGeom>
        </p:spPr>
      </p:pic>
      <p:sp>
        <p:nvSpPr>
          <p:cNvPr id="6" name="TextBox 5"/>
          <p:cNvSpPr txBox="1"/>
          <p:nvPr/>
        </p:nvSpPr>
        <p:spPr>
          <a:xfrm>
            <a:off x="2819400" y="4572000"/>
            <a:ext cx="3962400" cy="246221"/>
          </a:xfrm>
          <a:prstGeom prst="rect">
            <a:avLst/>
          </a:prstGeom>
          <a:noFill/>
        </p:spPr>
        <p:txBody>
          <a:bodyPr wrap="square" rtlCol="0">
            <a:spAutoFit/>
          </a:bodyPr>
          <a:lstStyle/>
          <a:p>
            <a:r>
              <a:rPr lang="en-US" sz="1000" dirty="0" smtClean="0"/>
              <a:t>Photo Credit:  </a:t>
            </a:r>
            <a:r>
              <a:rPr lang="en-US" sz="1000" dirty="0" err="1" smtClean="0"/>
              <a:t>Königsschloß</a:t>
            </a:r>
            <a:r>
              <a:rPr lang="en-US" sz="1000" dirty="0" smtClean="0"/>
              <a:t> Neuschwanstein </a:t>
            </a:r>
            <a:r>
              <a:rPr lang="en-US" sz="1000" dirty="0" err="1" smtClean="0"/>
              <a:t>Kalender</a:t>
            </a:r>
            <a:r>
              <a:rPr lang="en-US" sz="1000" dirty="0" smtClean="0"/>
              <a:t> 1998</a:t>
            </a:r>
            <a:endParaRPr 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8001000" cy="6137910"/>
          </a:xfrm>
          <a:prstGeom prst="rect">
            <a:avLst/>
          </a:prstGeom>
          <a:noFill/>
        </p:spPr>
        <p:txBody>
          <a:bodyPr wrap="square" rtlCol="0">
            <a:spAutoFit/>
          </a:bodyPr>
          <a:lstStyle/>
          <a:p>
            <a:pPr algn="ctr"/>
            <a:r>
              <a:rPr lang="en-US" b="1" dirty="0" smtClean="0"/>
              <a:t>Government System in Bavaria</a:t>
            </a:r>
            <a:endParaRPr lang="en-US" dirty="0" smtClean="0"/>
          </a:p>
          <a:p>
            <a:r>
              <a:rPr lang="en-US" dirty="0" smtClean="0"/>
              <a:t>King Ludwig had ministers who administered the country, but he communicated with them through two groups of advisors and aids.  </a:t>
            </a:r>
          </a:p>
          <a:p>
            <a:endParaRPr lang="en-US" dirty="0" smtClean="0"/>
          </a:p>
          <a:p>
            <a:r>
              <a:rPr lang="en-US" b="1" dirty="0" smtClean="0"/>
              <a:t>Cabinet Secretariat: </a:t>
            </a:r>
            <a:r>
              <a:rPr lang="en-US" dirty="0" smtClean="0"/>
              <a:t> Dealt primarily with matters of state.  This group included a Council of Ministers, similar to our what we would consider a Cabinet. </a:t>
            </a:r>
          </a:p>
          <a:p>
            <a:endParaRPr lang="en-US" b="1" dirty="0" smtClean="0"/>
          </a:p>
          <a:p>
            <a:r>
              <a:rPr lang="en-US" b="1" dirty="0" smtClean="0"/>
              <a:t>Court Secretariat:  </a:t>
            </a:r>
            <a:r>
              <a:rPr lang="en-US" dirty="0" smtClean="0"/>
              <a:t>Dealt with the private purse of the King and with his theatrical and architectural projects, and other personal matters. </a:t>
            </a:r>
          </a:p>
          <a:p>
            <a:endParaRPr lang="en-US" b="1" dirty="0" smtClean="0"/>
          </a:p>
          <a:p>
            <a:pPr algn="ctr"/>
            <a:r>
              <a:rPr lang="en-US" b="1" dirty="0" smtClean="0"/>
              <a:t>Bavaria after Napoleon</a:t>
            </a:r>
          </a:p>
          <a:p>
            <a:pPr algn="ctr"/>
            <a:endParaRPr lang="en-US" b="1" dirty="0" smtClean="0"/>
          </a:p>
          <a:p>
            <a:r>
              <a:rPr lang="en-US" dirty="0" err="1" smtClean="0"/>
              <a:t>Deutscher</a:t>
            </a:r>
            <a:r>
              <a:rPr lang="en-US" dirty="0" smtClean="0"/>
              <a:t> </a:t>
            </a:r>
            <a:r>
              <a:rPr lang="en-US" dirty="0"/>
              <a:t>Bund (the German Confederation</a:t>
            </a:r>
            <a:r>
              <a:rPr lang="en-US" dirty="0" smtClean="0"/>
              <a:t>) Established by the Congress of Vienna in 1815.  Consisted of 39 German states, with Prussia and Austria being two of the most powerful and rivals.  </a:t>
            </a:r>
            <a:endParaRPr lang="en-US" b="1" dirty="0" smtClean="0"/>
          </a:p>
          <a:p>
            <a:endParaRPr lang="en-US" dirty="0" smtClean="0"/>
          </a:p>
          <a:p>
            <a:r>
              <a:rPr lang="en-US" dirty="0" smtClean="0"/>
              <a:t>Bavaria had only been a kingdom for 9 years at that time.  </a:t>
            </a:r>
          </a:p>
          <a:p>
            <a:endParaRPr lang="en-US" dirty="0"/>
          </a:p>
          <a:p>
            <a:r>
              <a:rPr lang="en-US" dirty="0" smtClean="0"/>
              <a:t>1863 – Prussia and Austria had different goals for Germany.  King Maximilian was not well, and didn’t want to take sides, but was forced to attend a conference of the states that ultimately led to his demise.  10 March 1864 Ludwig became King.</a:t>
            </a:r>
          </a:p>
          <a:p>
            <a:endParaRPr 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143000"/>
            <a:ext cx="7467600" cy="4247317"/>
          </a:xfrm>
          <a:prstGeom prst="rect">
            <a:avLst/>
          </a:prstGeom>
          <a:noFill/>
        </p:spPr>
        <p:txBody>
          <a:bodyPr wrap="square" rtlCol="0">
            <a:spAutoFit/>
          </a:bodyPr>
          <a:lstStyle/>
          <a:p>
            <a:pPr algn="ctr"/>
            <a:r>
              <a:rPr lang="en-US" b="1" dirty="0" smtClean="0"/>
              <a:t>Austro-Prussian Conflict of 1866 (aka the Seven Week War)</a:t>
            </a:r>
            <a:r>
              <a:rPr lang="en-US" dirty="0" smtClean="0"/>
              <a:t> </a:t>
            </a:r>
          </a:p>
          <a:p>
            <a:endParaRPr lang="en-US" dirty="0" smtClean="0"/>
          </a:p>
          <a:p>
            <a:r>
              <a:rPr lang="en-US" dirty="0" smtClean="0"/>
              <a:t>Austro-Prussian </a:t>
            </a:r>
            <a:r>
              <a:rPr lang="en-US" dirty="0"/>
              <a:t>annexation of </a:t>
            </a:r>
            <a:r>
              <a:rPr lang="en-US" dirty="0" smtClean="0"/>
              <a:t>Schleswig-Holstein</a:t>
            </a:r>
          </a:p>
          <a:p>
            <a:endParaRPr lang="en-US" dirty="0"/>
          </a:p>
          <a:p>
            <a:r>
              <a:rPr lang="en-US" dirty="0" smtClean="0"/>
              <a:t>Prussian Prime Minister Bismarck’s ambitions for a united Germany and the exclusion of Austria</a:t>
            </a:r>
          </a:p>
          <a:p>
            <a:endParaRPr lang="en-US" dirty="0"/>
          </a:p>
          <a:p>
            <a:r>
              <a:rPr lang="en-US" dirty="0" smtClean="0"/>
              <a:t>Ludwig wanted to stay neutral, and considered abdicating to his brother and moving to Switzerland.  Richard Wagner urged him not to abdicate, and Ludwig eventually joined Austria and her allies against Prussia.  </a:t>
            </a:r>
          </a:p>
          <a:p>
            <a:endParaRPr lang="en-US" dirty="0"/>
          </a:p>
          <a:p>
            <a:r>
              <a:rPr lang="en-US" dirty="0" smtClean="0"/>
              <a:t>Prussia was militarily superior and quickly won the war.  Through the Treaty of Prague, Bavaria lost territory, paid a nominal fine to Prussia, but most importantly, agreed to support Prussia militarily in any future conflicts. </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924800" cy="6061710"/>
          </a:xfrm>
          <a:prstGeom prst="rect">
            <a:avLst/>
          </a:prstGeom>
          <a:noFill/>
        </p:spPr>
        <p:txBody>
          <a:bodyPr wrap="square" rtlCol="0">
            <a:spAutoFit/>
          </a:bodyPr>
          <a:lstStyle/>
          <a:p>
            <a:pPr algn="ctr"/>
            <a:r>
              <a:rPr lang="en-US" b="1" dirty="0" smtClean="0"/>
              <a:t>1866 – 1872</a:t>
            </a:r>
            <a:endParaRPr lang="en-US" dirty="0" smtClean="0"/>
          </a:p>
          <a:p>
            <a:pPr algn="ctr"/>
            <a:endParaRPr lang="en-US" b="1" dirty="0" smtClean="0"/>
          </a:p>
          <a:p>
            <a:r>
              <a:rPr lang="en-US" b="1" dirty="0" smtClean="0"/>
              <a:t>April 1867</a:t>
            </a:r>
            <a:r>
              <a:rPr lang="en-US" dirty="0" smtClean="0"/>
              <a:t> France announced that it intended to acquire Luxembourg and Bismarck and Prussia opposed the move.   Ludwig chose to honor his word to Prussia and announced that if war ensued, he would support Prussia.  War was averted for the time.</a:t>
            </a:r>
          </a:p>
          <a:p>
            <a:endParaRPr lang="en-US" dirty="0" smtClean="0"/>
          </a:p>
          <a:p>
            <a:r>
              <a:rPr lang="en-US" b="1" dirty="0" smtClean="0"/>
              <a:t>First Vatican Council </a:t>
            </a:r>
            <a:r>
              <a:rPr lang="en-US" dirty="0" smtClean="0"/>
              <a:t>(1868 – 1870) Pope Pius IX curtailed freedom and democracy in the Church and formally declared the doctrine of papal infallibility.  This resulted in more fractioning between liberal and conservatives in the Church and ultimately in all of Europe.</a:t>
            </a:r>
          </a:p>
          <a:p>
            <a:endParaRPr lang="en-US" dirty="0" smtClean="0"/>
          </a:p>
          <a:p>
            <a:r>
              <a:rPr lang="en-US" b="1" dirty="0" smtClean="0"/>
              <a:t>May 1869</a:t>
            </a:r>
            <a:r>
              <a:rPr lang="en-US" dirty="0" smtClean="0"/>
              <a:t> – in Bavaria, conservatives formed the Patriot Party who advocated Bavarian independence.  </a:t>
            </a:r>
          </a:p>
          <a:p>
            <a:endParaRPr lang="en-US" b="1" dirty="0"/>
          </a:p>
          <a:p>
            <a:r>
              <a:rPr lang="en-US" b="1" dirty="0" smtClean="0"/>
              <a:t>Franco-Prussian War</a:t>
            </a:r>
            <a:r>
              <a:rPr lang="en-US" dirty="0" smtClean="0"/>
              <a:t> (19 </a:t>
            </a:r>
            <a:r>
              <a:rPr lang="en-US" dirty="0"/>
              <a:t>Jul 1870 – 10 May </a:t>
            </a:r>
            <a:r>
              <a:rPr lang="en-US" dirty="0" smtClean="0"/>
              <a:t>1871) – Prussia succeeded in provoking France into war, and making it look like France started it.   Bavarian troops were instrumental in Prussian victories in </a:t>
            </a:r>
            <a:r>
              <a:rPr lang="en-US" dirty="0" err="1"/>
              <a:t>Weissenburg</a:t>
            </a:r>
            <a:r>
              <a:rPr lang="en-US" dirty="0"/>
              <a:t> and </a:t>
            </a:r>
            <a:r>
              <a:rPr lang="en-US" dirty="0" smtClean="0"/>
              <a:t>Worth.  </a:t>
            </a:r>
          </a:p>
          <a:p>
            <a:endParaRPr lang="en-US" b="1" dirty="0"/>
          </a:p>
          <a:p>
            <a:r>
              <a:rPr lang="en-US" b="1" dirty="0" smtClean="0"/>
              <a:t>Treaty of Frankfurt </a:t>
            </a:r>
            <a:r>
              <a:rPr lang="en-US" dirty="0" smtClean="0"/>
              <a:t>(10 May 1871) </a:t>
            </a:r>
            <a:r>
              <a:rPr lang="en-US" dirty="0"/>
              <a:t>gave Germany most of Alsace and parts of Lorraine, which became the Imperial Territory of </a:t>
            </a:r>
            <a:r>
              <a:rPr lang="en-US" dirty="0" smtClean="0"/>
              <a:t>Alsace-Lorraine.  </a:t>
            </a:r>
            <a:endParaRPr lang="en-US"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7467600" cy="5632311"/>
          </a:xfrm>
          <a:prstGeom prst="rect">
            <a:avLst/>
          </a:prstGeom>
          <a:noFill/>
        </p:spPr>
        <p:txBody>
          <a:bodyPr wrap="square" rtlCol="0">
            <a:spAutoFit/>
          </a:bodyPr>
          <a:lstStyle/>
          <a:p>
            <a:pPr algn="ctr"/>
            <a:r>
              <a:rPr lang="en-US" b="1" dirty="0" smtClean="0"/>
              <a:t>1872 – 1882</a:t>
            </a:r>
            <a:endParaRPr lang="en-US" dirty="0" smtClean="0"/>
          </a:p>
          <a:p>
            <a:endParaRPr lang="en-US" dirty="0"/>
          </a:p>
          <a:p>
            <a:r>
              <a:rPr lang="en-US" dirty="0" smtClean="0"/>
              <a:t> Ludwig started to become more and more reclusive and less interested in matters of government.  </a:t>
            </a:r>
          </a:p>
          <a:p>
            <a:endParaRPr lang="en-US" dirty="0"/>
          </a:p>
          <a:p>
            <a:r>
              <a:rPr lang="en-US" dirty="0" smtClean="0"/>
              <a:t>1872 – Doctors convinced Ludwig to have his brother Otto confined under doctor’s supervision due to his increasingly unstable mind.  By 1876 Otto was discharged from the Army, and by 1878 he was declared insane. </a:t>
            </a:r>
          </a:p>
          <a:p>
            <a:endParaRPr lang="en-US" dirty="0" smtClean="0"/>
          </a:p>
          <a:p>
            <a:r>
              <a:rPr lang="en-US" dirty="0" smtClean="0"/>
              <a:t>During this time Ludwig’s behavior began fluctuating as well.  He could be very friendly, generous, charming, or he could be devious, scheming, brutal. </a:t>
            </a:r>
          </a:p>
          <a:p>
            <a:r>
              <a:rPr lang="en-US" dirty="0" smtClean="0"/>
              <a:t>His behavior toward his servants became sometimes cruel.  It was forbidden to cough, sneeze clear your throat, or speak in a Bavarian accent in his presence.  </a:t>
            </a:r>
          </a:p>
          <a:p>
            <a:endParaRPr lang="en-US" dirty="0"/>
          </a:p>
          <a:p>
            <a:r>
              <a:rPr lang="en-US" dirty="0" smtClean="0"/>
              <a:t>He spent less in Munich and more time in his castles and hunting lodges away from the bustle of the city and eyes of his subjects and more secluded.  He became more interested in playing the roles of his fantasies and his building phase started.  </a:t>
            </a:r>
          </a:p>
          <a:p>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7772400" cy="3970318"/>
          </a:xfrm>
          <a:prstGeom prst="rect">
            <a:avLst/>
          </a:prstGeom>
          <a:noFill/>
        </p:spPr>
        <p:txBody>
          <a:bodyPr wrap="square" rtlCol="0">
            <a:spAutoFit/>
          </a:bodyPr>
          <a:lstStyle/>
          <a:p>
            <a:pPr algn="ctr"/>
            <a:r>
              <a:rPr lang="en-US" b="1" dirty="0" smtClean="0"/>
              <a:t>Ludwig’s Castles </a:t>
            </a:r>
            <a:endParaRPr lang="en-US" dirty="0" smtClean="0"/>
          </a:p>
          <a:p>
            <a:endParaRPr lang="en-US" b="1" dirty="0" smtClean="0"/>
          </a:p>
          <a:p>
            <a:r>
              <a:rPr lang="en-US" b="1" dirty="0" smtClean="0"/>
              <a:t>Castles associated with Ludwig which he did not build</a:t>
            </a:r>
          </a:p>
          <a:p>
            <a:endParaRPr lang="en-US" b="1" dirty="0" smtClean="0"/>
          </a:p>
          <a:p>
            <a:r>
              <a:rPr lang="en-US" b="1" dirty="0" err="1" smtClean="0"/>
              <a:t>Nymphenburg</a:t>
            </a:r>
            <a:r>
              <a:rPr lang="en-US" b="1" dirty="0" smtClean="0"/>
              <a:t> Palace</a:t>
            </a:r>
            <a:r>
              <a:rPr lang="en-US" dirty="0" smtClean="0"/>
              <a:t> Ludwig was born in this castle.  Located in what is now suburban Munich. Building started in 1664 and added to by successors and continued for 100 years.  Owned by Ludwig’s grandfather Ludwig I.</a:t>
            </a:r>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r>
              <a:rPr lang="en-US" b="1" dirty="0" smtClean="0"/>
              <a:t> </a:t>
            </a:r>
          </a:p>
          <a:p>
            <a:endParaRPr lang="en-US" dirty="0"/>
          </a:p>
        </p:txBody>
      </p:sp>
      <p:pic>
        <p:nvPicPr>
          <p:cNvPr id="12290" name="Picture 2" descr="https://upload.wikimedia.org/wikipedia/commons/thumb/e/e7/Canaletto_%28I%29_020.jpg/1024px-Canaletto_%28I%29_020.jpg"/>
          <p:cNvPicPr>
            <a:picLocks noChangeAspect="1" noChangeArrowheads="1"/>
          </p:cNvPicPr>
          <p:nvPr/>
        </p:nvPicPr>
        <p:blipFill>
          <a:blip r:embed="rId2" cstate="print"/>
          <a:srcRect/>
          <a:stretch>
            <a:fillRect/>
          </a:stretch>
        </p:blipFill>
        <p:spPr bwMode="auto">
          <a:xfrm>
            <a:off x="1447800" y="2743200"/>
            <a:ext cx="6096000" cy="3065860"/>
          </a:xfrm>
          <a:prstGeom prst="rect">
            <a:avLst/>
          </a:prstGeom>
          <a:noFill/>
        </p:spPr>
      </p:pic>
      <p:sp>
        <p:nvSpPr>
          <p:cNvPr id="4" name="TextBox 3"/>
          <p:cNvSpPr txBox="1"/>
          <p:nvPr/>
        </p:nvSpPr>
        <p:spPr>
          <a:xfrm>
            <a:off x="1295400" y="5943600"/>
            <a:ext cx="6629400" cy="369332"/>
          </a:xfrm>
          <a:prstGeom prst="rect">
            <a:avLst/>
          </a:prstGeom>
          <a:noFill/>
        </p:spPr>
        <p:txBody>
          <a:bodyPr wrap="square" rtlCol="0">
            <a:spAutoFit/>
          </a:bodyPr>
          <a:lstStyle/>
          <a:p>
            <a:r>
              <a:rPr lang="en-US" dirty="0" err="1" smtClean="0"/>
              <a:t>Nymphenburg</a:t>
            </a:r>
            <a:r>
              <a:rPr lang="en-US" dirty="0" smtClean="0"/>
              <a:t> Palace around 1760 as painted by Bernardo </a:t>
            </a:r>
            <a:r>
              <a:rPr lang="en-US" dirty="0" err="1" smtClean="0"/>
              <a:t>Bellotto</a:t>
            </a:r>
            <a:endParaRPr 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7086600" cy="5632311"/>
          </a:xfrm>
          <a:prstGeom prst="rect">
            <a:avLst/>
          </a:prstGeom>
          <a:noFill/>
        </p:spPr>
        <p:txBody>
          <a:bodyPr wrap="square" rtlCol="0">
            <a:spAutoFit/>
          </a:bodyPr>
          <a:lstStyle/>
          <a:p>
            <a:r>
              <a:rPr lang="en-US" b="1" dirty="0" err="1" smtClean="0"/>
              <a:t>Leopoldskron</a:t>
            </a:r>
            <a:r>
              <a:rPr lang="en-US" b="1" dirty="0" smtClean="0"/>
              <a:t> Castle</a:t>
            </a:r>
            <a:r>
              <a:rPr lang="en-US" dirty="0" smtClean="0"/>
              <a:t>  Located in the hills above Salzburg.  Acquired and lived in  by his grandfather Ludwig I in the last 20 years of his life.  Scenes from outside of this castle were used in “The Sound of Music”.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TextBox 3"/>
          <p:cNvSpPr txBox="1"/>
          <p:nvPr/>
        </p:nvSpPr>
        <p:spPr>
          <a:xfrm>
            <a:off x="1524000" y="5638801"/>
            <a:ext cx="6248400" cy="646331"/>
          </a:xfrm>
          <a:prstGeom prst="rect">
            <a:avLst/>
          </a:prstGeom>
          <a:noFill/>
        </p:spPr>
        <p:txBody>
          <a:bodyPr wrap="square" rtlCol="0">
            <a:spAutoFit/>
          </a:bodyPr>
          <a:lstStyle/>
          <a:p>
            <a:r>
              <a:rPr lang="en-US" dirty="0" smtClean="0"/>
              <a:t>By Simon1976 - Own work, CC BY-SA 3.0, https://commons.wikimedia.org/w/index.php?curid=16363747</a:t>
            </a:r>
            <a:endParaRPr lang="en-US" dirty="0"/>
          </a:p>
        </p:txBody>
      </p:sp>
      <p:pic>
        <p:nvPicPr>
          <p:cNvPr id="11266" name="Picture 2"/>
          <p:cNvPicPr>
            <a:picLocks noChangeAspect="1" noChangeArrowheads="1"/>
          </p:cNvPicPr>
          <p:nvPr/>
        </p:nvPicPr>
        <p:blipFill>
          <a:blip r:embed="rId2" cstate="print"/>
          <a:srcRect/>
          <a:stretch>
            <a:fillRect/>
          </a:stretch>
        </p:blipFill>
        <p:spPr bwMode="auto">
          <a:xfrm>
            <a:off x="1371600" y="1905001"/>
            <a:ext cx="6400800" cy="3276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5800"/>
            <a:ext cx="7696200" cy="5355312"/>
          </a:xfrm>
          <a:prstGeom prst="rect">
            <a:avLst/>
          </a:prstGeom>
          <a:noFill/>
        </p:spPr>
        <p:txBody>
          <a:bodyPr wrap="square" rtlCol="0">
            <a:spAutoFit/>
          </a:bodyPr>
          <a:lstStyle/>
          <a:p>
            <a:r>
              <a:rPr lang="en-US" b="1" dirty="0" err="1" smtClean="0"/>
              <a:t>Hohenschwangau</a:t>
            </a:r>
            <a:r>
              <a:rPr lang="en-US" b="1" dirty="0" smtClean="0"/>
              <a:t> </a:t>
            </a:r>
            <a:r>
              <a:rPr lang="en-US" dirty="0" smtClean="0"/>
              <a:t> (High country of the Swan)  Located on a mountain across from Neuschwanstein.  Built by Ludwig’s father on top of a medieval ruin.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3" name="Picture 2" descr="Hohenschwangau Castle">
            <a:hlinkClick r:id="rId2"/>
          </p:cNvPr>
          <p:cNvPicPr/>
          <p:nvPr/>
        </p:nvPicPr>
        <p:blipFill>
          <a:blip r:embed="rId3" cstate="print"/>
          <a:srcRect/>
          <a:stretch>
            <a:fillRect/>
          </a:stretch>
        </p:blipFill>
        <p:spPr bwMode="auto">
          <a:xfrm>
            <a:off x="838200" y="1981200"/>
            <a:ext cx="7239000" cy="3352800"/>
          </a:xfrm>
          <a:prstGeom prst="rect">
            <a:avLst/>
          </a:prstGeom>
          <a:noFill/>
          <a:ln w="9525">
            <a:noFill/>
            <a:miter lim="800000"/>
            <a:headEnd/>
            <a:tailEnd/>
          </a:ln>
        </p:spPr>
      </p:pic>
      <p:sp>
        <p:nvSpPr>
          <p:cNvPr id="4" name="TextBox 3"/>
          <p:cNvSpPr txBox="1"/>
          <p:nvPr/>
        </p:nvSpPr>
        <p:spPr>
          <a:xfrm>
            <a:off x="838200" y="5638800"/>
            <a:ext cx="7391400" cy="646331"/>
          </a:xfrm>
          <a:prstGeom prst="rect">
            <a:avLst/>
          </a:prstGeom>
          <a:noFill/>
        </p:spPr>
        <p:txBody>
          <a:bodyPr wrap="square" rtlCol="0">
            <a:spAutoFit/>
          </a:bodyPr>
          <a:lstStyle/>
          <a:p>
            <a:r>
              <a:rPr lang="en-US" dirty="0" smtClean="0"/>
              <a:t>Peter </a:t>
            </a:r>
            <a:r>
              <a:rPr lang="en-US" dirty="0" err="1" smtClean="0"/>
              <a:t>Nowacki</a:t>
            </a:r>
            <a:r>
              <a:rPr lang="en-US" dirty="0" smtClean="0"/>
              <a:t>, http://www.articlesbase.com/travel-articles/the-actual-occupants-of-Hohenschwangau-castle-4495644.html</a:t>
            </a:r>
          </a:p>
        </p:txBody>
      </p:sp>
      <p:sp>
        <p:nvSpPr>
          <p:cNvPr id="102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1" u="none" strike="noStrike" cap="none" normalizeH="0" baseline="0" smtClean="0">
                <a:ln>
                  <a:noFill/>
                </a:ln>
                <a:solidFill>
                  <a:srgbClr val="000000"/>
                </a:solidFill>
                <a:effectLst/>
                <a:latin typeface="Arial" pitchFamily="34" charset="0"/>
                <a:ea typeface="Times New Roman" pitchFamily="18" charset="0"/>
                <a:cs typeface="Arial" pitchFamily="34" charset="0"/>
              </a:rPr>
              <a:t>Article Source: </a:t>
            </a:r>
            <a:r>
              <a:rPr kumimoji="0" lang="en-US" sz="900" b="0" i="1" u="none" strike="noStrike" cap="none" normalizeH="0" baseline="0" smtClean="0">
                <a:ln>
                  <a:noFill/>
                </a:ln>
                <a:solidFill>
                  <a:srgbClr val="91C200"/>
                </a:solidFill>
                <a:effectLst/>
                <a:latin typeface="inherit"/>
                <a:ea typeface="Times New Roman" pitchFamily="18" charset="0"/>
                <a:cs typeface="Arial" pitchFamily="34" charset="0"/>
                <a:hlinkClick r:id="rId4" tooltip="The Actual Occupants of Hohenschwangau Castle"/>
              </a:rPr>
              <a:t>http://www.articlesbase.com/travel-articles/the-actual-occupants-of-hohenschwangau-castle-4495644.html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1" u="none" strike="noStrike" cap="none" normalizeH="0" baseline="0" smtClean="0">
                <a:ln>
                  <a:noFill/>
                </a:ln>
                <a:solidFill>
                  <a:srgbClr val="000000"/>
                </a:solidFill>
                <a:effectLst/>
                <a:latin typeface="Arial" pitchFamily="34" charset="0"/>
                <a:ea typeface="Times New Roman" pitchFamily="18" charset="0"/>
                <a:cs typeface="Arial" pitchFamily="34" charset="0"/>
              </a:rPr>
              <a:t>Article Source: </a:t>
            </a:r>
            <a:r>
              <a:rPr kumimoji="0" lang="en-US" sz="900" b="0" i="1" u="none" strike="noStrike" cap="none" normalizeH="0" baseline="0" smtClean="0">
                <a:ln>
                  <a:noFill/>
                </a:ln>
                <a:solidFill>
                  <a:srgbClr val="91C200"/>
                </a:solidFill>
                <a:effectLst/>
                <a:latin typeface="inherit" charset="0"/>
                <a:ea typeface="Times New Roman" pitchFamily="18" charset="0"/>
                <a:cs typeface="Arial" pitchFamily="34" charset="0"/>
                <a:hlinkClick r:id="rId4" tooltip="The Actual Occupants of Hohenschwangau Castle"/>
              </a:rPr>
              <a:t>http://www.articlesbase.com/travel-articles/the-actual-occupants-of-hohenschwangau-castle-4495644.html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838200"/>
            <a:ext cx="8001000" cy="5101397"/>
          </a:xfrm>
          <a:prstGeom prst="rect">
            <a:avLst/>
          </a:prstGeom>
          <a:noFill/>
        </p:spPr>
        <p:txBody>
          <a:bodyPr wrap="square" rtlCol="0">
            <a:spAutoFit/>
          </a:bodyPr>
          <a:lstStyle/>
          <a:p>
            <a:r>
              <a:rPr lang="en-US" b="1" dirty="0" smtClean="0"/>
              <a:t>Castles built or planned by Ludwig II</a:t>
            </a:r>
            <a:endParaRPr lang="en-US" dirty="0" smtClean="0"/>
          </a:p>
          <a:p>
            <a:r>
              <a:rPr lang="en-US" dirty="0" smtClean="0"/>
              <a:t>Heinrich </a:t>
            </a:r>
            <a:r>
              <a:rPr lang="en-US" dirty="0" err="1" smtClean="0"/>
              <a:t>Kreisel</a:t>
            </a:r>
            <a:r>
              <a:rPr lang="en-US" dirty="0" smtClean="0"/>
              <a:t>, in his book on Ludwig’s castles, divides the buildings into 3 groups:  the Grail, the Sun and the Moon.</a:t>
            </a:r>
          </a:p>
          <a:p>
            <a:endParaRPr lang="en-US" sz="1050" dirty="0" smtClean="0"/>
          </a:p>
          <a:p>
            <a:r>
              <a:rPr lang="en-US" b="1" dirty="0" smtClean="0"/>
              <a:t>The Grail</a:t>
            </a:r>
          </a:p>
          <a:p>
            <a:endParaRPr lang="en-US" sz="900" b="1" dirty="0" smtClean="0"/>
          </a:p>
          <a:p>
            <a:r>
              <a:rPr lang="en-US" b="1" dirty="0" smtClean="0"/>
              <a:t>Neuschwanstein</a:t>
            </a:r>
            <a:r>
              <a:rPr lang="en-US" dirty="0" smtClean="0"/>
              <a:t> – Perhaps the best known castle of Ludwig. Used as a model for Sleeping Beauty’s castle by Walt Disney.  First castle built by Ludwig; opened on Christmas Day 1881. </a:t>
            </a:r>
          </a:p>
          <a:p>
            <a:endParaRPr lang="en-US" dirty="0" smtClean="0"/>
          </a:p>
          <a:p>
            <a:endParaRPr lang="en-US"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p:txBody>
      </p:sp>
      <p:pic>
        <p:nvPicPr>
          <p:cNvPr id="9218" name="Picture 2" descr="Bild: Schloss Neuschwanstein"/>
          <p:cNvPicPr>
            <a:picLocks noChangeAspect="1" noChangeArrowheads="1"/>
          </p:cNvPicPr>
          <p:nvPr/>
        </p:nvPicPr>
        <p:blipFill>
          <a:blip r:embed="rId2" cstate="print"/>
          <a:srcRect/>
          <a:stretch>
            <a:fillRect/>
          </a:stretch>
        </p:blipFill>
        <p:spPr bwMode="auto">
          <a:xfrm>
            <a:off x="1143000" y="3200400"/>
            <a:ext cx="6438181" cy="2819400"/>
          </a:xfrm>
          <a:prstGeom prst="rect">
            <a:avLst/>
          </a:prstGeom>
          <a:noFill/>
        </p:spPr>
      </p:pic>
      <p:sp>
        <p:nvSpPr>
          <p:cNvPr id="4" name="TextBox 3"/>
          <p:cNvSpPr txBox="1"/>
          <p:nvPr/>
        </p:nvSpPr>
        <p:spPr>
          <a:xfrm>
            <a:off x="1981200" y="6172200"/>
            <a:ext cx="5257800" cy="369332"/>
          </a:xfrm>
          <a:prstGeom prst="rect">
            <a:avLst/>
          </a:prstGeom>
          <a:noFill/>
        </p:spPr>
        <p:txBody>
          <a:bodyPr wrap="square" rtlCol="0">
            <a:spAutoFit/>
          </a:bodyPr>
          <a:lstStyle/>
          <a:p>
            <a:r>
              <a:rPr lang="en-US" dirty="0" smtClean="0"/>
              <a:t>Photo from http://www.neuschwanstein.de/</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indoor neuschwanstein castle pictures"/>
          <p:cNvPicPr>
            <a:picLocks noChangeAspect="1" noChangeArrowheads="1"/>
          </p:cNvPicPr>
          <p:nvPr/>
        </p:nvPicPr>
        <p:blipFill>
          <a:blip r:embed="rId2" cstate="print"/>
          <a:srcRect/>
          <a:stretch>
            <a:fillRect/>
          </a:stretch>
        </p:blipFill>
        <p:spPr bwMode="auto">
          <a:xfrm>
            <a:off x="381000" y="304800"/>
            <a:ext cx="4343400" cy="3067527"/>
          </a:xfrm>
          <a:prstGeom prst="rect">
            <a:avLst/>
          </a:prstGeom>
          <a:noFill/>
        </p:spPr>
      </p:pic>
      <p:sp>
        <p:nvSpPr>
          <p:cNvPr id="5" name="TextBox 4"/>
          <p:cNvSpPr txBox="1"/>
          <p:nvPr/>
        </p:nvSpPr>
        <p:spPr>
          <a:xfrm>
            <a:off x="685800" y="3429000"/>
            <a:ext cx="3657600" cy="923330"/>
          </a:xfrm>
          <a:prstGeom prst="rect">
            <a:avLst/>
          </a:prstGeom>
          <a:noFill/>
        </p:spPr>
        <p:txBody>
          <a:bodyPr wrap="square" rtlCol="0">
            <a:spAutoFit/>
          </a:bodyPr>
          <a:lstStyle/>
          <a:p>
            <a:r>
              <a:rPr lang="en-US" b="1" dirty="0" smtClean="0"/>
              <a:t>King Ludwig’s b</a:t>
            </a:r>
            <a:r>
              <a:rPr lang="en-US" dirty="0" smtClean="0"/>
              <a:t>edroom  - the bed is a single bed and, like the rest of the castle, swans reign. </a:t>
            </a:r>
            <a:endParaRPr lang="en-US" dirty="0"/>
          </a:p>
        </p:txBody>
      </p:sp>
      <p:pic>
        <p:nvPicPr>
          <p:cNvPr id="8198" name="Picture 6" descr="neuschwanstein-castle-pictures-inside"/>
          <p:cNvPicPr>
            <a:picLocks noChangeAspect="1" noChangeArrowheads="1"/>
          </p:cNvPicPr>
          <p:nvPr/>
        </p:nvPicPr>
        <p:blipFill>
          <a:blip r:embed="rId3" cstate="print"/>
          <a:srcRect/>
          <a:stretch>
            <a:fillRect/>
          </a:stretch>
        </p:blipFill>
        <p:spPr bwMode="auto">
          <a:xfrm>
            <a:off x="5410200" y="1219201"/>
            <a:ext cx="2971800" cy="3810000"/>
          </a:xfrm>
          <a:prstGeom prst="rect">
            <a:avLst/>
          </a:prstGeom>
          <a:noFill/>
        </p:spPr>
      </p:pic>
      <p:sp>
        <p:nvSpPr>
          <p:cNvPr id="7" name="TextBox 6"/>
          <p:cNvSpPr txBox="1"/>
          <p:nvPr/>
        </p:nvSpPr>
        <p:spPr>
          <a:xfrm>
            <a:off x="5486400" y="5181600"/>
            <a:ext cx="2895600" cy="1200329"/>
          </a:xfrm>
          <a:prstGeom prst="rect">
            <a:avLst/>
          </a:prstGeom>
          <a:noFill/>
        </p:spPr>
        <p:txBody>
          <a:bodyPr wrap="square" rtlCol="0">
            <a:spAutoFit/>
          </a:bodyPr>
          <a:lstStyle/>
          <a:p>
            <a:r>
              <a:rPr lang="en-US" b="1" dirty="0" smtClean="0"/>
              <a:t>Dining Room </a:t>
            </a:r>
            <a:r>
              <a:rPr lang="en-US" dirty="0" smtClean="0"/>
              <a:t>– equipped with an electric bell system so Ludwig could summon staff</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indoor neuschwanstein castle pictures"/>
          <p:cNvPicPr>
            <a:picLocks noChangeAspect="1" noChangeArrowheads="1"/>
          </p:cNvPicPr>
          <p:nvPr/>
        </p:nvPicPr>
        <p:blipFill>
          <a:blip r:embed="rId2" cstate="print"/>
          <a:srcRect/>
          <a:stretch>
            <a:fillRect/>
          </a:stretch>
        </p:blipFill>
        <p:spPr bwMode="auto">
          <a:xfrm>
            <a:off x="304800" y="304800"/>
            <a:ext cx="4064000" cy="3048000"/>
          </a:xfrm>
          <a:prstGeom prst="rect">
            <a:avLst/>
          </a:prstGeom>
          <a:noFill/>
        </p:spPr>
      </p:pic>
      <p:sp>
        <p:nvSpPr>
          <p:cNvPr id="6" name="TextBox 5"/>
          <p:cNvSpPr txBox="1"/>
          <p:nvPr/>
        </p:nvSpPr>
        <p:spPr>
          <a:xfrm>
            <a:off x="304800" y="3429000"/>
            <a:ext cx="4191000" cy="1477328"/>
          </a:xfrm>
          <a:prstGeom prst="rect">
            <a:avLst/>
          </a:prstGeom>
          <a:noFill/>
        </p:spPr>
        <p:txBody>
          <a:bodyPr wrap="square" rtlCol="0">
            <a:spAutoFit/>
          </a:bodyPr>
          <a:lstStyle/>
          <a:p>
            <a:r>
              <a:rPr lang="en-US" b="1" dirty="0" smtClean="0"/>
              <a:t>SIMPLY GRAND</a:t>
            </a:r>
            <a:r>
              <a:rPr lang="en-US" dirty="0" smtClean="0"/>
              <a:t>: The Singers’ Hall takes up the topmost floor of the castle.  </a:t>
            </a:r>
            <a:br>
              <a:rPr lang="en-US" dirty="0" smtClean="0"/>
            </a:br>
            <a:r>
              <a:rPr lang="en-US" dirty="0" smtClean="0"/>
              <a:t>It’s one of the castle’s most important rooms and was to be used for large banquets and musical performances. </a:t>
            </a:r>
            <a:endParaRPr lang="en-US" dirty="0"/>
          </a:p>
        </p:txBody>
      </p:sp>
      <p:pic>
        <p:nvPicPr>
          <p:cNvPr id="7174" name="Picture 6" descr="schloss-newschwanstein-inside"/>
          <p:cNvPicPr>
            <a:picLocks noChangeAspect="1" noChangeArrowheads="1"/>
          </p:cNvPicPr>
          <p:nvPr/>
        </p:nvPicPr>
        <p:blipFill>
          <a:blip r:embed="rId3" cstate="print"/>
          <a:srcRect/>
          <a:stretch>
            <a:fillRect/>
          </a:stretch>
        </p:blipFill>
        <p:spPr bwMode="auto">
          <a:xfrm>
            <a:off x="4495800" y="1143000"/>
            <a:ext cx="4476750" cy="2981326"/>
          </a:xfrm>
          <a:prstGeom prst="rect">
            <a:avLst/>
          </a:prstGeom>
          <a:noFill/>
        </p:spPr>
      </p:pic>
      <p:sp>
        <p:nvSpPr>
          <p:cNvPr id="8" name="TextBox 7"/>
          <p:cNvSpPr txBox="1"/>
          <p:nvPr/>
        </p:nvSpPr>
        <p:spPr>
          <a:xfrm>
            <a:off x="4419600" y="4267200"/>
            <a:ext cx="4267200" cy="2031325"/>
          </a:xfrm>
          <a:prstGeom prst="rect">
            <a:avLst/>
          </a:prstGeom>
          <a:noFill/>
        </p:spPr>
        <p:txBody>
          <a:bodyPr wrap="square" rtlCol="0">
            <a:spAutoFit/>
          </a:bodyPr>
          <a:lstStyle/>
          <a:p>
            <a:r>
              <a:rPr lang="en-US" b="1" dirty="0" smtClean="0"/>
              <a:t>HALL OF MAJESTY</a:t>
            </a:r>
            <a:r>
              <a:rPr lang="en-US" dirty="0" smtClean="0"/>
              <a:t>:  The </a:t>
            </a:r>
            <a:r>
              <a:rPr lang="en-US" b="1" dirty="0" err="1" smtClean="0"/>
              <a:t>Thronsaal</a:t>
            </a:r>
            <a:r>
              <a:rPr lang="en-US" dirty="0" smtClean="0"/>
              <a:t>, the Throne Room.  Oddly enough, the most important thing for a throne room – the throne itself – is missing. It was on order when Ludwig died and delivery was cancelled when the Bavarian parliament ordered work on the castle to stop.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838200"/>
            <a:ext cx="4648200" cy="5355312"/>
          </a:xfrm>
          <a:prstGeom prst="rect">
            <a:avLst/>
          </a:prstGeom>
          <a:noFill/>
        </p:spPr>
        <p:txBody>
          <a:bodyPr wrap="square" rtlCol="0">
            <a:spAutoFit/>
          </a:bodyPr>
          <a:lstStyle/>
          <a:p>
            <a:r>
              <a:rPr lang="en-US" dirty="0" smtClean="0"/>
              <a:t>King Ludwig II of Bavaria</a:t>
            </a:r>
          </a:p>
          <a:p>
            <a:endParaRPr lang="en-US" dirty="0" smtClean="0"/>
          </a:p>
          <a:p>
            <a:r>
              <a:rPr lang="en-US" dirty="0" smtClean="0"/>
              <a:t>Known as “The Mad King”, “The Swan King”, “The Dream King” “The Lunatic King” “The Virgin King”</a:t>
            </a:r>
          </a:p>
          <a:p>
            <a:endParaRPr lang="en-US" dirty="0"/>
          </a:p>
          <a:p>
            <a:r>
              <a:rPr lang="en-US" b="1" dirty="0" smtClean="0"/>
              <a:t>Born</a:t>
            </a:r>
            <a:r>
              <a:rPr lang="en-US" dirty="0" smtClean="0"/>
              <a:t>:  Ludwig Otto Friedrich Wilhelm.  Heir to the </a:t>
            </a:r>
            <a:r>
              <a:rPr lang="en-US" dirty="0" err="1" smtClean="0"/>
              <a:t>Wittlesbach</a:t>
            </a:r>
            <a:r>
              <a:rPr lang="en-US" dirty="0" smtClean="0"/>
              <a:t> </a:t>
            </a:r>
            <a:r>
              <a:rPr lang="en-US" dirty="0" err="1" smtClean="0"/>
              <a:t>dynastry</a:t>
            </a:r>
            <a:r>
              <a:rPr lang="en-US" dirty="0" smtClean="0"/>
              <a:t>.   25 August 1845 at </a:t>
            </a:r>
            <a:r>
              <a:rPr lang="en-US" dirty="0" err="1" smtClean="0"/>
              <a:t>Nymphenburg</a:t>
            </a:r>
            <a:r>
              <a:rPr lang="en-US" dirty="0" smtClean="0"/>
              <a:t> Palace, Munich, Bavaria.  </a:t>
            </a:r>
          </a:p>
          <a:p>
            <a:endParaRPr lang="en-US" dirty="0"/>
          </a:p>
          <a:p>
            <a:r>
              <a:rPr lang="en-US" dirty="0" smtClean="0"/>
              <a:t>Supposedly he was born on the same date and the exact same hour as his grandfather had been born.   </a:t>
            </a:r>
          </a:p>
          <a:p>
            <a:r>
              <a:rPr lang="en-US" dirty="0" smtClean="0"/>
              <a:t> </a:t>
            </a:r>
          </a:p>
          <a:p>
            <a:r>
              <a:rPr lang="en-US" b="1" dirty="0" smtClean="0"/>
              <a:t>Parents</a:t>
            </a:r>
            <a:r>
              <a:rPr lang="en-US" dirty="0" smtClean="0"/>
              <a:t>:  Maximilian II of Bavaria and Princess Marie of Prussia.  </a:t>
            </a:r>
          </a:p>
          <a:p>
            <a:endParaRPr lang="en-US" dirty="0"/>
          </a:p>
          <a:p>
            <a:r>
              <a:rPr lang="en-US" b="1" dirty="0" smtClean="0"/>
              <a:t>Grandparents</a:t>
            </a:r>
            <a:r>
              <a:rPr lang="en-US" dirty="0" smtClean="0"/>
              <a:t>:  King Ludwig I of Bavaria and Princess Therese </a:t>
            </a:r>
            <a:r>
              <a:rPr lang="en-US" dirty="0"/>
              <a:t>von </a:t>
            </a:r>
            <a:r>
              <a:rPr lang="en-US" dirty="0" smtClean="0"/>
              <a:t>Sachsen-</a:t>
            </a:r>
            <a:r>
              <a:rPr lang="en-US" dirty="0" err="1" smtClean="0"/>
              <a:t>Hildburghausen</a:t>
            </a:r>
            <a:r>
              <a:rPr lang="en-US" dirty="0" smtClean="0"/>
              <a:t>.  </a:t>
            </a:r>
          </a:p>
        </p:txBody>
      </p:sp>
      <p:pic>
        <p:nvPicPr>
          <p:cNvPr id="3" name="Picture 2" descr="King Ludwig II Scan.jpg"/>
          <p:cNvPicPr>
            <a:picLocks noChangeAspect="1"/>
          </p:cNvPicPr>
          <p:nvPr/>
        </p:nvPicPr>
        <p:blipFill>
          <a:blip r:embed="rId2" cstate="print"/>
          <a:stretch>
            <a:fillRect/>
          </a:stretch>
        </p:blipFill>
        <p:spPr>
          <a:xfrm>
            <a:off x="533400" y="533400"/>
            <a:ext cx="3315582" cy="5038344"/>
          </a:xfrm>
          <a:prstGeom prst="rect">
            <a:avLst/>
          </a:prstGeom>
        </p:spPr>
      </p:pic>
      <p:sp>
        <p:nvSpPr>
          <p:cNvPr id="4" name="TextBox 3"/>
          <p:cNvSpPr txBox="1"/>
          <p:nvPr/>
        </p:nvSpPr>
        <p:spPr>
          <a:xfrm>
            <a:off x="533400" y="5638800"/>
            <a:ext cx="3200400" cy="246221"/>
          </a:xfrm>
          <a:prstGeom prst="rect">
            <a:avLst/>
          </a:prstGeom>
          <a:noFill/>
        </p:spPr>
        <p:txBody>
          <a:bodyPr wrap="square" rtlCol="0">
            <a:spAutoFit/>
          </a:bodyPr>
          <a:lstStyle/>
          <a:p>
            <a:r>
              <a:rPr lang="en-US" sz="1000" dirty="0" smtClean="0"/>
              <a:t>Photo Credit: Ferdinand von </a:t>
            </a:r>
            <a:r>
              <a:rPr lang="en-US" sz="1000" dirty="0" err="1" smtClean="0"/>
              <a:t>Piloty</a:t>
            </a:r>
            <a:r>
              <a:rPr lang="en-US" sz="1000" dirty="0" smtClean="0"/>
              <a:t>, Munich, 1865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1"/>
            <a:ext cx="8077200" cy="3693319"/>
          </a:xfrm>
          <a:prstGeom prst="rect">
            <a:avLst/>
          </a:prstGeom>
          <a:noFill/>
        </p:spPr>
        <p:txBody>
          <a:bodyPr wrap="square" rtlCol="0">
            <a:spAutoFit/>
          </a:bodyPr>
          <a:lstStyle/>
          <a:p>
            <a:r>
              <a:rPr lang="en-US" b="1" dirty="0" err="1" smtClean="0"/>
              <a:t>Falkenstein</a:t>
            </a:r>
            <a:r>
              <a:rPr lang="en-US" b="1" dirty="0" smtClean="0"/>
              <a:t> Castle</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r>
              <a:rPr lang="en-US" b="1" dirty="0" smtClean="0"/>
              <a:t>The Sun Castles</a:t>
            </a:r>
            <a:endParaRPr lang="en-US" sz="1000" b="1" dirty="0" smtClean="0"/>
          </a:p>
          <a:p>
            <a:endParaRPr lang="en-US" sz="1000" b="1" dirty="0" smtClean="0"/>
          </a:p>
          <a:p>
            <a:r>
              <a:rPr lang="en-US" b="1" dirty="0" err="1" smtClean="0"/>
              <a:t>Herrenchiemsee</a:t>
            </a:r>
            <a:r>
              <a:rPr lang="en-US" b="1" dirty="0" smtClean="0"/>
              <a:t> </a:t>
            </a:r>
            <a:r>
              <a:rPr lang="en-US" dirty="0" smtClean="0"/>
              <a:t>– Third castle built by Ludwig.  Designed after Versailles.</a:t>
            </a:r>
            <a:endParaRPr lang="en-US" b="1" dirty="0" smtClean="0"/>
          </a:p>
        </p:txBody>
      </p:sp>
      <p:sp>
        <p:nvSpPr>
          <p:cNvPr id="3" name="TextBox 2"/>
          <p:cNvSpPr txBox="1"/>
          <p:nvPr/>
        </p:nvSpPr>
        <p:spPr>
          <a:xfrm>
            <a:off x="4648200" y="838200"/>
            <a:ext cx="3581400" cy="2031325"/>
          </a:xfrm>
          <a:prstGeom prst="rect">
            <a:avLst/>
          </a:prstGeom>
          <a:noFill/>
        </p:spPr>
        <p:txBody>
          <a:bodyPr wrap="square" rtlCol="0">
            <a:spAutoFit/>
          </a:bodyPr>
          <a:lstStyle/>
          <a:p>
            <a:r>
              <a:rPr lang="en-US" dirty="0" smtClean="0"/>
              <a:t>What remain of </a:t>
            </a:r>
            <a:r>
              <a:rPr lang="en-US" dirty="0" err="1" smtClean="0"/>
              <a:t>Falkenstein</a:t>
            </a:r>
            <a:r>
              <a:rPr lang="en-US" dirty="0" smtClean="0"/>
              <a:t> Castle.</a:t>
            </a:r>
          </a:p>
          <a:p>
            <a:endParaRPr lang="en-US" dirty="0" smtClean="0"/>
          </a:p>
          <a:p>
            <a:endParaRPr lang="en-US" dirty="0" smtClean="0"/>
          </a:p>
          <a:p>
            <a:endParaRPr lang="en-US" dirty="0" smtClean="0"/>
          </a:p>
          <a:p>
            <a:r>
              <a:rPr lang="en-US" dirty="0" smtClean="0"/>
              <a:t>  https://commons.wikimedia.org/w/index.php?curid=1210646</a:t>
            </a:r>
            <a:endParaRPr lang="en-US" dirty="0"/>
          </a:p>
        </p:txBody>
      </p:sp>
      <p:pic>
        <p:nvPicPr>
          <p:cNvPr id="6145" name="Picture 1"/>
          <p:cNvPicPr>
            <a:picLocks noChangeAspect="1" noChangeArrowheads="1"/>
          </p:cNvPicPr>
          <p:nvPr/>
        </p:nvPicPr>
        <p:blipFill>
          <a:blip r:embed="rId2" cstate="print"/>
          <a:srcRect/>
          <a:stretch>
            <a:fillRect/>
          </a:stretch>
        </p:blipFill>
        <p:spPr bwMode="auto">
          <a:xfrm>
            <a:off x="1219200" y="914400"/>
            <a:ext cx="3210910" cy="1981200"/>
          </a:xfrm>
          <a:prstGeom prst="rect">
            <a:avLst/>
          </a:prstGeom>
          <a:noFill/>
          <a:ln w="9525">
            <a:noFill/>
            <a:miter lim="800000"/>
            <a:headEnd/>
            <a:tailEnd/>
          </a:ln>
        </p:spPr>
      </p:pic>
      <p:sp>
        <p:nvSpPr>
          <p:cNvPr id="5" name="Rectangle 4"/>
          <p:cNvSpPr/>
          <p:nvPr/>
        </p:nvSpPr>
        <p:spPr>
          <a:xfrm>
            <a:off x="838200" y="6172200"/>
            <a:ext cx="7315200" cy="369332"/>
          </a:xfrm>
          <a:prstGeom prst="rect">
            <a:avLst/>
          </a:prstGeom>
        </p:spPr>
        <p:txBody>
          <a:bodyPr wrap="square">
            <a:spAutoFit/>
          </a:bodyPr>
          <a:lstStyle/>
          <a:p>
            <a:r>
              <a:rPr lang="en-US" dirty="0" smtClean="0"/>
              <a:t>http://www.herren-chiemsee.de/deutsch/n_schloss/index.htm</a:t>
            </a:r>
            <a:endParaRPr lang="en-US" dirty="0"/>
          </a:p>
        </p:txBody>
      </p:sp>
      <p:pic>
        <p:nvPicPr>
          <p:cNvPr id="6" name="Picture 5" descr="Herrenchiemsee.jpg"/>
          <p:cNvPicPr>
            <a:picLocks noChangeAspect="1"/>
          </p:cNvPicPr>
          <p:nvPr/>
        </p:nvPicPr>
        <p:blipFill>
          <a:blip r:embed="rId3" cstate="print"/>
          <a:stretch>
            <a:fillRect/>
          </a:stretch>
        </p:blipFill>
        <p:spPr>
          <a:xfrm>
            <a:off x="2133600" y="4038600"/>
            <a:ext cx="4819650" cy="21336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stle-joel scholtz 1.jpg"/>
          <p:cNvPicPr>
            <a:picLocks noChangeAspect="1"/>
          </p:cNvPicPr>
          <p:nvPr/>
        </p:nvPicPr>
        <p:blipFill>
          <a:blip r:embed="rId2" cstate="print"/>
          <a:stretch>
            <a:fillRect/>
          </a:stretch>
        </p:blipFill>
        <p:spPr>
          <a:xfrm>
            <a:off x="1371600" y="457200"/>
            <a:ext cx="6553200" cy="567103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685801"/>
            <a:ext cx="7391400" cy="4524315"/>
          </a:xfrm>
          <a:prstGeom prst="rect">
            <a:avLst/>
          </a:prstGeom>
          <a:noFill/>
        </p:spPr>
        <p:txBody>
          <a:bodyPr wrap="square" rtlCol="0">
            <a:spAutoFit/>
          </a:bodyPr>
          <a:lstStyle/>
          <a:p>
            <a:r>
              <a:rPr lang="en-US" b="1" dirty="0" err="1" smtClean="0"/>
              <a:t>Linderhof</a:t>
            </a:r>
            <a:r>
              <a:rPr lang="en-US" dirty="0" smtClean="0"/>
              <a:t> – On the other side of the mountain from </a:t>
            </a:r>
            <a:r>
              <a:rPr lang="en-US" dirty="0" err="1" smtClean="0"/>
              <a:t>Neuschwanstein</a:t>
            </a:r>
            <a:r>
              <a:rPr lang="en-US" dirty="0" smtClean="0"/>
              <a:t> at the bottom of a valley.   Smallest of 3 castles built by Ludwig and the only one he completed.   Fashioned </a:t>
            </a:r>
            <a:r>
              <a:rPr lang="en-US" smtClean="0"/>
              <a:t>after Versailles.  </a:t>
            </a:r>
            <a:endParaRPr lang="en-US"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dirty="0" smtClean="0"/>
          </a:p>
          <a:p>
            <a:endParaRPr lang="en-US" dirty="0" smtClean="0"/>
          </a:p>
          <a:p>
            <a:endParaRPr lang="en-US" dirty="0" smtClean="0"/>
          </a:p>
          <a:p>
            <a:endParaRPr lang="en-US" dirty="0" smtClean="0"/>
          </a:p>
          <a:p>
            <a:endParaRPr lang="en-US" dirty="0" smtClean="0"/>
          </a:p>
          <a:p>
            <a:endParaRPr lang="en-US" b="1" dirty="0" smtClean="0"/>
          </a:p>
          <a:p>
            <a:endParaRPr lang="en-US" b="1" dirty="0" smtClean="0"/>
          </a:p>
        </p:txBody>
      </p:sp>
      <p:pic>
        <p:nvPicPr>
          <p:cNvPr id="38914" name="Picture 2"/>
          <p:cNvPicPr>
            <a:picLocks noChangeAspect="1" noChangeArrowheads="1"/>
          </p:cNvPicPr>
          <p:nvPr/>
        </p:nvPicPr>
        <p:blipFill>
          <a:blip r:embed="rId2" cstate="print"/>
          <a:srcRect/>
          <a:stretch>
            <a:fillRect/>
          </a:stretch>
        </p:blipFill>
        <p:spPr bwMode="auto">
          <a:xfrm>
            <a:off x="1371600" y="2057400"/>
            <a:ext cx="6019800" cy="2743200"/>
          </a:xfrm>
          <a:prstGeom prst="rect">
            <a:avLst/>
          </a:prstGeom>
          <a:noFill/>
          <a:ln w="9525">
            <a:noFill/>
            <a:miter lim="800000"/>
            <a:headEnd/>
            <a:tailEnd/>
          </a:ln>
        </p:spPr>
      </p:pic>
      <p:sp>
        <p:nvSpPr>
          <p:cNvPr id="6" name="TextBox 5"/>
          <p:cNvSpPr txBox="1"/>
          <p:nvPr/>
        </p:nvSpPr>
        <p:spPr>
          <a:xfrm>
            <a:off x="1143000" y="5029200"/>
            <a:ext cx="6477000" cy="646331"/>
          </a:xfrm>
          <a:prstGeom prst="rect">
            <a:avLst/>
          </a:prstGeom>
          <a:noFill/>
        </p:spPr>
        <p:txBody>
          <a:bodyPr wrap="square" rtlCol="0">
            <a:spAutoFit/>
          </a:bodyPr>
          <a:lstStyle/>
          <a:p>
            <a:r>
              <a:rPr lang="en-US" dirty="0" smtClean="0"/>
              <a:t> By </a:t>
            </a:r>
            <a:r>
              <a:rPr lang="en-US" dirty="0" err="1" smtClean="0"/>
              <a:t>Softeis</a:t>
            </a:r>
            <a:r>
              <a:rPr lang="en-US" dirty="0" smtClean="0"/>
              <a:t> - Own work, CC BY-SA 3.0,  https://commons.wikimedia.                          org/w/</a:t>
            </a:r>
            <a:r>
              <a:rPr lang="en-US" dirty="0" err="1" smtClean="0"/>
              <a:t>index.php?curid</a:t>
            </a:r>
            <a:r>
              <a:rPr lang="en-US" dirty="0" smtClean="0"/>
              <a:t>=161243</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4038600"/>
            <a:ext cx="7467600" cy="1477328"/>
          </a:xfrm>
          <a:prstGeom prst="rect">
            <a:avLst/>
          </a:prstGeom>
          <a:noFill/>
        </p:spPr>
        <p:txBody>
          <a:bodyPr wrap="square" rtlCol="0">
            <a:spAutoFit/>
          </a:bodyPr>
          <a:lstStyle/>
          <a:p>
            <a:r>
              <a:rPr lang="en-US" dirty="0" smtClean="0"/>
              <a:t>The Royal Apartments in the Munich </a:t>
            </a:r>
            <a:r>
              <a:rPr lang="en-US" dirty="0" err="1" smtClean="0"/>
              <a:t>Residencz</a:t>
            </a:r>
            <a:r>
              <a:rPr lang="en-US" dirty="0" smtClean="0"/>
              <a:t>.  The </a:t>
            </a:r>
            <a:r>
              <a:rPr lang="en-US" dirty="0" err="1" smtClean="0"/>
              <a:t>Residencz</a:t>
            </a:r>
            <a:r>
              <a:rPr lang="en-US" dirty="0" smtClean="0"/>
              <a:t> is the largest </a:t>
            </a:r>
          </a:p>
          <a:p>
            <a:r>
              <a:rPr lang="en-US" dirty="0" smtClean="0"/>
              <a:t>city palace in Germany. The complex of buildings contains ten courtyards and displays 130 rooms. The three main parts are the </a:t>
            </a:r>
            <a:r>
              <a:rPr lang="en-US" b="1" dirty="0" err="1" smtClean="0"/>
              <a:t>Königsbau</a:t>
            </a:r>
            <a:r>
              <a:rPr lang="en-US" dirty="0" smtClean="0"/>
              <a:t> (near the </a:t>
            </a:r>
            <a:r>
              <a:rPr lang="en-US" u="sng" dirty="0" smtClean="0">
                <a:hlinkClick r:id="rId2" tooltip="Max-Joseph-Platz"/>
              </a:rPr>
              <a:t>Max-Joseph-</a:t>
            </a:r>
            <a:r>
              <a:rPr lang="en-US" u="sng" dirty="0" err="1" smtClean="0">
                <a:hlinkClick r:id="rId2" tooltip="Max-Joseph-Platz"/>
              </a:rPr>
              <a:t>Platz</a:t>
            </a:r>
            <a:r>
              <a:rPr lang="en-US" dirty="0" smtClean="0"/>
              <a:t>), the </a:t>
            </a:r>
            <a:r>
              <a:rPr lang="en-US" b="1" dirty="0" err="1" smtClean="0"/>
              <a:t>Alte</a:t>
            </a:r>
            <a:r>
              <a:rPr lang="en-US" b="1" dirty="0" smtClean="0"/>
              <a:t> </a:t>
            </a:r>
            <a:r>
              <a:rPr lang="en-US" b="1" dirty="0" err="1" smtClean="0"/>
              <a:t>Residenz</a:t>
            </a:r>
            <a:r>
              <a:rPr lang="en-US" dirty="0" smtClean="0"/>
              <a:t> (Old </a:t>
            </a:r>
            <a:r>
              <a:rPr lang="en-US" dirty="0" err="1" smtClean="0"/>
              <a:t>Residenz</a:t>
            </a:r>
            <a:r>
              <a:rPr lang="en-US" dirty="0" smtClean="0"/>
              <a:t>; towards the </a:t>
            </a:r>
            <a:r>
              <a:rPr lang="en-US" dirty="0" err="1" smtClean="0"/>
              <a:t>Residenzstraße</a:t>
            </a:r>
            <a:r>
              <a:rPr lang="en-US" dirty="0" smtClean="0"/>
              <a:t>) and the </a:t>
            </a:r>
            <a:r>
              <a:rPr lang="en-US" b="1" dirty="0" err="1" smtClean="0"/>
              <a:t>Festsaalbau</a:t>
            </a:r>
            <a:r>
              <a:rPr lang="en-US" dirty="0" smtClean="0"/>
              <a:t> (towards the </a:t>
            </a:r>
            <a:r>
              <a:rPr lang="en-US" dirty="0" err="1" smtClean="0">
                <a:hlinkClick r:id="rId3" tooltip="Hofgarten (München)"/>
              </a:rPr>
              <a:t>Hofgarten</a:t>
            </a:r>
            <a:r>
              <a:rPr lang="en-US" dirty="0" smtClean="0"/>
              <a:t>).</a:t>
            </a:r>
            <a:endParaRPr lang="en-US" dirty="0"/>
          </a:p>
        </p:txBody>
      </p:sp>
      <p:pic>
        <p:nvPicPr>
          <p:cNvPr id="3" name="Picture 2" descr="Wening_Residenz_München.jpg"/>
          <p:cNvPicPr>
            <a:picLocks noChangeAspect="1"/>
          </p:cNvPicPr>
          <p:nvPr/>
        </p:nvPicPr>
        <p:blipFill>
          <a:blip r:embed="rId4" cstate="print"/>
          <a:stretch>
            <a:fillRect/>
          </a:stretch>
        </p:blipFill>
        <p:spPr>
          <a:xfrm>
            <a:off x="685800" y="685800"/>
            <a:ext cx="7162800" cy="2791681"/>
          </a:xfrm>
          <a:prstGeom prst="rect">
            <a:avLst/>
          </a:prstGeom>
        </p:spPr>
      </p:pic>
      <p:sp>
        <p:nvSpPr>
          <p:cNvPr id="4" name="TextBox 3"/>
          <p:cNvSpPr txBox="1"/>
          <p:nvPr/>
        </p:nvSpPr>
        <p:spPr>
          <a:xfrm>
            <a:off x="838200" y="3581400"/>
            <a:ext cx="7086600" cy="369332"/>
          </a:xfrm>
          <a:prstGeom prst="rect">
            <a:avLst/>
          </a:prstGeom>
          <a:noFill/>
        </p:spPr>
        <p:txBody>
          <a:bodyPr wrap="square" rtlCol="0">
            <a:spAutoFit/>
          </a:bodyPr>
          <a:lstStyle/>
          <a:p>
            <a:r>
              <a:rPr lang="en-US" dirty="0" smtClean="0"/>
              <a:t>Munich residence is the 1800s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7848600" cy="1061829"/>
          </a:xfrm>
          <a:prstGeom prst="rect">
            <a:avLst/>
          </a:prstGeom>
          <a:noFill/>
        </p:spPr>
        <p:txBody>
          <a:bodyPr wrap="square" rtlCol="0">
            <a:spAutoFit/>
          </a:bodyPr>
          <a:lstStyle/>
          <a:p>
            <a:r>
              <a:rPr lang="en-US" b="1" dirty="0" smtClean="0"/>
              <a:t>The Moon Castles</a:t>
            </a:r>
            <a:endParaRPr lang="en-US" sz="900" b="1" dirty="0" smtClean="0"/>
          </a:p>
          <a:p>
            <a:endParaRPr lang="en-US" sz="900" dirty="0" smtClean="0"/>
          </a:p>
          <a:p>
            <a:r>
              <a:rPr lang="en-US" b="1" dirty="0" err="1" smtClean="0"/>
              <a:t>Schachen</a:t>
            </a:r>
            <a:r>
              <a:rPr lang="en-US" b="1" dirty="0" smtClean="0"/>
              <a:t> hunting lodge</a:t>
            </a:r>
            <a:r>
              <a:rPr lang="en-US" dirty="0" smtClean="0"/>
              <a:t> (aka </a:t>
            </a:r>
            <a:r>
              <a:rPr lang="en-US" b="1" dirty="0" err="1" smtClean="0"/>
              <a:t>Königshaus</a:t>
            </a:r>
            <a:r>
              <a:rPr lang="en-US" dirty="0" smtClean="0"/>
              <a:t> (King’s House)) is a wooden two-story cottage high up on Mount </a:t>
            </a:r>
            <a:r>
              <a:rPr lang="en-US" dirty="0" err="1" smtClean="0"/>
              <a:t>Schachen</a:t>
            </a:r>
            <a:r>
              <a:rPr lang="en-US" dirty="0" smtClean="0"/>
              <a:t> in the Bavarian Alps.</a:t>
            </a:r>
            <a:endParaRPr lang="en-US" b="1" dirty="0" smtClean="0"/>
          </a:p>
        </p:txBody>
      </p:sp>
      <p:sp>
        <p:nvSpPr>
          <p:cNvPr id="3" name="TextBox 2"/>
          <p:cNvSpPr txBox="1"/>
          <p:nvPr/>
        </p:nvSpPr>
        <p:spPr>
          <a:xfrm>
            <a:off x="533400" y="4800600"/>
            <a:ext cx="4419600" cy="1477328"/>
          </a:xfrm>
          <a:prstGeom prst="rect">
            <a:avLst/>
          </a:prstGeom>
          <a:noFill/>
        </p:spPr>
        <p:txBody>
          <a:bodyPr wrap="square" rtlCol="0">
            <a:spAutoFit/>
          </a:bodyPr>
          <a:lstStyle/>
          <a:p>
            <a:r>
              <a:rPr lang="en-US" b="1" dirty="0" smtClean="0"/>
              <a:t>The Moorish Kiosk at </a:t>
            </a:r>
            <a:r>
              <a:rPr lang="en-US" b="1" dirty="0" err="1" smtClean="0"/>
              <a:t>Linderhof</a:t>
            </a:r>
            <a:r>
              <a:rPr lang="en-US" b="1" dirty="0" smtClean="0"/>
              <a:t> – </a:t>
            </a:r>
            <a:r>
              <a:rPr lang="en-US" dirty="0" smtClean="0"/>
              <a:t>Ludwig fell in love with it in July 1867 when he visited the World’s Fair in Paris.  He bought it and had it disassembled and shipped to </a:t>
            </a:r>
            <a:r>
              <a:rPr lang="en-US" dirty="0" err="1" smtClean="0"/>
              <a:t>Linderhof</a:t>
            </a:r>
            <a:r>
              <a:rPr lang="en-US" dirty="0" smtClean="0"/>
              <a:t> and reassembled in the park</a:t>
            </a:r>
            <a:endParaRPr lang="en-US" dirty="0"/>
          </a:p>
        </p:txBody>
      </p:sp>
      <p:sp>
        <p:nvSpPr>
          <p:cNvPr id="4" name="TextBox 3"/>
          <p:cNvSpPr txBox="1"/>
          <p:nvPr/>
        </p:nvSpPr>
        <p:spPr>
          <a:xfrm>
            <a:off x="5257800" y="3962400"/>
            <a:ext cx="3048000" cy="646331"/>
          </a:xfrm>
          <a:prstGeom prst="rect">
            <a:avLst/>
          </a:prstGeom>
          <a:noFill/>
        </p:spPr>
        <p:txBody>
          <a:bodyPr wrap="square" rtlCol="0">
            <a:spAutoFit/>
          </a:bodyPr>
          <a:lstStyle/>
          <a:p>
            <a:r>
              <a:rPr lang="en-US" b="1" dirty="0" smtClean="0"/>
              <a:t>The </a:t>
            </a:r>
            <a:r>
              <a:rPr lang="en-US" b="1" dirty="0" err="1" smtClean="0"/>
              <a:t>Morrocco</a:t>
            </a:r>
            <a:r>
              <a:rPr lang="en-US" b="1" dirty="0" smtClean="0"/>
              <a:t> House – </a:t>
            </a:r>
            <a:r>
              <a:rPr lang="en-US" dirty="0" smtClean="0"/>
              <a:t>built on the grounds of </a:t>
            </a:r>
            <a:r>
              <a:rPr lang="en-US" dirty="0" err="1" smtClean="0"/>
              <a:t>Linderhof</a:t>
            </a:r>
            <a:r>
              <a:rPr lang="en-US" dirty="0" smtClean="0"/>
              <a:t>. </a:t>
            </a:r>
            <a:endParaRPr lang="en-US" b="1" dirty="0"/>
          </a:p>
        </p:txBody>
      </p:sp>
      <p:pic>
        <p:nvPicPr>
          <p:cNvPr id="5" name="Picture 4" descr="konigshaus-am-schachen.jpg"/>
          <p:cNvPicPr>
            <a:picLocks noChangeAspect="1"/>
          </p:cNvPicPr>
          <p:nvPr/>
        </p:nvPicPr>
        <p:blipFill>
          <a:blip r:embed="rId2" cstate="print"/>
          <a:stretch>
            <a:fillRect/>
          </a:stretch>
        </p:blipFill>
        <p:spPr>
          <a:xfrm>
            <a:off x="685800" y="1676400"/>
            <a:ext cx="3810000" cy="2032000"/>
          </a:xfrm>
          <a:prstGeom prst="rect">
            <a:avLst/>
          </a:prstGeom>
        </p:spPr>
      </p:pic>
      <p:pic>
        <p:nvPicPr>
          <p:cNvPr id="6" name="Picture 5" descr="Moroccan House.jpg"/>
          <p:cNvPicPr>
            <a:picLocks noChangeAspect="1"/>
          </p:cNvPicPr>
          <p:nvPr/>
        </p:nvPicPr>
        <p:blipFill>
          <a:blip r:embed="rId3" cstate="print"/>
          <a:stretch>
            <a:fillRect/>
          </a:stretch>
        </p:blipFill>
        <p:spPr>
          <a:xfrm>
            <a:off x="5257800" y="1752600"/>
            <a:ext cx="2819400" cy="2142744"/>
          </a:xfrm>
          <a:prstGeom prst="rect">
            <a:avLst/>
          </a:prstGeom>
        </p:spPr>
      </p:pic>
      <p:pic>
        <p:nvPicPr>
          <p:cNvPr id="7" name="Picture 6" descr="800px-Moorish_Kiosk_at_Linderhof.JPG"/>
          <p:cNvPicPr>
            <a:picLocks noChangeAspect="1"/>
          </p:cNvPicPr>
          <p:nvPr/>
        </p:nvPicPr>
        <p:blipFill>
          <a:blip r:embed="rId4" cstate="print"/>
          <a:stretch>
            <a:fillRect/>
          </a:stretch>
        </p:blipFill>
        <p:spPr>
          <a:xfrm>
            <a:off x="5181600" y="4800600"/>
            <a:ext cx="2667000" cy="16764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8229600" cy="5909310"/>
          </a:xfrm>
          <a:prstGeom prst="rect">
            <a:avLst/>
          </a:prstGeom>
          <a:noFill/>
        </p:spPr>
        <p:txBody>
          <a:bodyPr wrap="square" rtlCol="0">
            <a:spAutoFit/>
          </a:bodyPr>
          <a:lstStyle/>
          <a:p>
            <a:r>
              <a:rPr lang="en-US" b="1" dirty="0" smtClean="0"/>
              <a:t>Ludwig’s Final Days  1883 – 1886</a:t>
            </a:r>
          </a:p>
          <a:p>
            <a:endParaRPr lang="en-US" dirty="0" smtClean="0"/>
          </a:p>
          <a:p>
            <a:r>
              <a:rPr lang="en-US" dirty="0" smtClean="0"/>
              <a:t>Following Richard Wagner’s death in February 1883 Ludwig seemed, for a short time to take interest in being King again.</a:t>
            </a:r>
          </a:p>
          <a:p>
            <a:endParaRPr lang="en-US" dirty="0" smtClean="0"/>
          </a:p>
          <a:p>
            <a:r>
              <a:rPr lang="en-US" dirty="0" smtClean="0"/>
              <a:t>Because of his building frenzy, Ludwig started having financial problems .  </a:t>
            </a:r>
          </a:p>
          <a:p>
            <a:endParaRPr lang="en-US" dirty="0" smtClean="0"/>
          </a:p>
          <a:p>
            <a:r>
              <a:rPr lang="en-US" dirty="0" smtClean="0"/>
              <a:t>Rumors of payments from Bismarck in </a:t>
            </a:r>
            <a:r>
              <a:rPr lang="en-US" dirty="0" err="1" smtClean="0"/>
              <a:t>exhange</a:t>
            </a:r>
            <a:r>
              <a:rPr lang="en-US" dirty="0" smtClean="0"/>
              <a:t> for </a:t>
            </a:r>
            <a:r>
              <a:rPr lang="en-US" i="1" dirty="0" err="1" smtClean="0"/>
              <a:t>Kaiserbrief</a:t>
            </a:r>
            <a:r>
              <a:rPr lang="en-US" dirty="0" smtClean="0"/>
              <a:t>  signed and sent by Ludwig inviting Prussia’s King Wilhelm to become the Emperor of Germany  in 1871 at the end of the Franco-Prussian War.</a:t>
            </a:r>
          </a:p>
          <a:p>
            <a:endParaRPr lang="en-US" dirty="0" smtClean="0"/>
          </a:p>
          <a:p>
            <a:r>
              <a:rPr lang="en-US" dirty="0" smtClean="0"/>
              <a:t>1884 – Ludwig in debt in the amount of 7.5 million marks.  Able to get a loan from a group of southern German banks.</a:t>
            </a:r>
          </a:p>
          <a:p>
            <a:endParaRPr lang="en-US" dirty="0" smtClean="0"/>
          </a:p>
          <a:p>
            <a:r>
              <a:rPr lang="en-US" dirty="0" smtClean="0"/>
              <a:t>December 1884 – sold a title for an additional 400,000 marks</a:t>
            </a:r>
          </a:p>
          <a:p>
            <a:endParaRPr lang="en-US" dirty="0" smtClean="0"/>
          </a:p>
          <a:p>
            <a:r>
              <a:rPr lang="en-US" dirty="0" smtClean="0"/>
              <a:t>Summer 1885 – Ludwig now in debt an additional 6 million marks (total debt 14 million marks)</a:t>
            </a:r>
          </a:p>
          <a:p>
            <a:endParaRPr lang="en-US" dirty="0" smtClean="0"/>
          </a:p>
          <a:p>
            <a:r>
              <a:rPr lang="en-US" dirty="0" smtClean="0"/>
              <a:t>May 1886 – Company that supplied gas and water to Ludwig’s castles went to court to get the 100,000 marks  Ludwig owed them. </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5800"/>
            <a:ext cx="7848600" cy="5078313"/>
          </a:xfrm>
          <a:prstGeom prst="rect">
            <a:avLst/>
          </a:prstGeom>
          <a:noFill/>
        </p:spPr>
        <p:txBody>
          <a:bodyPr wrap="square" rtlCol="0">
            <a:spAutoFit/>
          </a:bodyPr>
          <a:lstStyle/>
          <a:p>
            <a:pPr algn="ctr"/>
            <a:r>
              <a:rPr lang="en-US" b="1" dirty="0" smtClean="0"/>
              <a:t>The End</a:t>
            </a:r>
            <a:r>
              <a:rPr lang="en-US" dirty="0" smtClean="0"/>
              <a:t> </a:t>
            </a:r>
          </a:p>
          <a:p>
            <a:r>
              <a:rPr lang="en-US" dirty="0" smtClean="0"/>
              <a:t> </a:t>
            </a:r>
          </a:p>
          <a:p>
            <a:r>
              <a:rPr lang="en-US" b="1" dirty="0" smtClean="0"/>
              <a:t>23 March 1886 </a:t>
            </a:r>
            <a:r>
              <a:rPr lang="en-US" dirty="0" smtClean="0"/>
              <a:t>– Prime Minister Johann von Lutz meets with Dr. Bernhard von </a:t>
            </a:r>
            <a:r>
              <a:rPr lang="en-US" dirty="0" err="1" smtClean="0"/>
              <a:t>Gudden</a:t>
            </a:r>
            <a:r>
              <a:rPr lang="en-US" dirty="0" smtClean="0"/>
              <a:t> (Professor of Psychiatry at University of Munich and director of the District Mental Hospital of Upper Bavaria) about Ludwig’s mental condition. </a:t>
            </a:r>
          </a:p>
          <a:p>
            <a:endParaRPr lang="en-US" dirty="0" smtClean="0"/>
          </a:p>
          <a:p>
            <a:r>
              <a:rPr lang="en-US" b="1" dirty="0" smtClean="0"/>
              <a:t>9 June 1886</a:t>
            </a:r>
            <a:r>
              <a:rPr lang="en-US" dirty="0" smtClean="0"/>
              <a:t> – Contingent including Dr. von </a:t>
            </a:r>
            <a:r>
              <a:rPr lang="en-US" dirty="0" err="1" smtClean="0"/>
              <a:t>Gudden</a:t>
            </a:r>
            <a:r>
              <a:rPr lang="en-US" dirty="0" smtClean="0"/>
              <a:t> go to </a:t>
            </a:r>
            <a:r>
              <a:rPr lang="en-US" dirty="0" err="1" smtClean="0"/>
              <a:t>Hohenschwangau</a:t>
            </a:r>
            <a:r>
              <a:rPr lang="en-US" dirty="0" smtClean="0"/>
              <a:t> in preparation to notify Ludwig who was at Neuschwanstein and take him into custody.  </a:t>
            </a:r>
          </a:p>
          <a:p>
            <a:endParaRPr lang="en-US" b="1" dirty="0" smtClean="0"/>
          </a:p>
          <a:p>
            <a:r>
              <a:rPr lang="en-US" b="1" dirty="0" smtClean="0"/>
              <a:t>10 June 1886</a:t>
            </a:r>
            <a:r>
              <a:rPr lang="en-US" dirty="0" smtClean="0"/>
              <a:t> – Ludwig forewarned and the group was denied entry, and even imprisoned for a few hours.  They were released after Prince </a:t>
            </a:r>
            <a:r>
              <a:rPr lang="en-US" dirty="0" err="1" smtClean="0"/>
              <a:t>Luitpold</a:t>
            </a:r>
            <a:r>
              <a:rPr lang="en-US" dirty="0" smtClean="0"/>
              <a:t> sent word to let them go.  During this time Ludwig spoke of suicide.  </a:t>
            </a:r>
            <a:endParaRPr lang="en-US" b="1" dirty="0" smtClean="0"/>
          </a:p>
          <a:p>
            <a:endParaRPr lang="en-US" dirty="0" smtClean="0"/>
          </a:p>
          <a:p>
            <a:r>
              <a:rPr lang="en-US" b="1" dirty="0" smtClean="0"/>
              <a:t>12 June 1886</a:t>
            </a:r>
            <a:r>
              <a:rPr lang="en-US" dirty="0" smtClean="0"/>
              <a:t>- Ludwig finally allows himself to be taken into custody.  He is taken to Berg (on the east shore of Lake </a:t>
            </a:r>
            <a:r>
              <a:rPr lang="en-US" dirty="0" err="1" smtClean="0"/>
              <a:t>Starnberg</a:t>
            </a:r>
            <a:r>
              <a:rPr lang="en-US" dirty="0" smtClean="0"/>
              <a:t> in the village of Berg in Upper Bavaria).</a:t>
            </a:r>
          </a:p>
          <a:p>
            <a:endParaRPr lang="en-US" b="1"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382000" cy="6186309"/>
          </a:xfrm>
          <a:prstGeom prst="rect">
            <a:avLst/>
          </a:prstGeom>
          <a:noFill/>
        </p:spPr>
        <p:txBody>
          <a:bodyPr wrap="square" rtlCol="0">
            <a:spAutoFit/>
          </a:bodyPr>
          <a:lstStyle/>
          <a:p>
            <a:r>
              <a:rPr lang="en-US" b="1" dirty="0" smtClean="0"/>
              <a:t>13 June 1886</a:t>
            </a:r>
            <a:r>
              <a:rPr lang="en-US" dirty="0" smtClean="0"/>
              <a:t> – Ludwig allowed to go for a walk with Dr. von </a:t>
            </a:r>
            <a:r>
              <a:rPr lang="en-US" dirty="0" err="1" smtClean="0"/>
              <a:t>Gudden</a:t>
            </a:r>
            <a:r>
              <a:rPr lang="en-US" dirty="0" smtClean="0"/>
              <a:t> and an orderly.   He and Dr. von </a:t>
            </a:r>
            <a:r>
              <a:rPr lang="en-US" dirty="0" err="1" smtClean="0"/>
              <a:t>Gudden</a:t>
            </a:r>
            <a:r>
              <a:rPr lang="en-US" dirty="0" smtClean="0"/>
              <a:t> go for a second, unaccompanied walk again at 6:45 pm, with intentions to return at 8 pm.   Their bodies were found after 10 pm.</a:t>
            </a:r>
            <a:endParaRPr lang="en-US" b="1" dirty="0" smtClean="0"/>
          </a:p>
          <a:p>
            <a:endParaRPr lang="en-US" dirty="0" smtClean="0"/>
          </a:p>
          <a:p>
            <a:r>
              <a:rPr lang="en-US" b="1" dirty="0" smtClean="0"/>
              <a:t>Persisting Questions  </a:t>
            </a:r>
          </a:p>
          <a:p>
            <a:endParaRPr lang="en-US" dirty="0" smtClean="0"/>
          </a:p>
          <a:p>
            <a:r>
              <a:rPr lang="en-US" dirty="0" smtClean="0"/>
              <a:t>Did Ludwig commit suicide?  Was it murder?  Was he actually insane? Or just an embarrassment? </a:t>
            </a:r>
          </a:p>
          <a:p>
            <a:endParaRPr lang="en-US" dirty="0" smtClean="0"/>
          </a:p>
          <a:p>
            <a:r>
              <a:rPr lang="en-US" b="1" dirty="0" err="1" smtClean="0"/>
              <a:t>Der</a:t>
            </a:r>
            <a:r>
              <a:rPr lang="en-US" b="1" dirty="0" smtClean="0"/>
              <a:t> Spiegel and The Telegraph</a:t>
            </a:r>
            <a:r>
              <a:rPr lang="en-US" dirty="0" smtClean="0"/>
              <a:t>  publish articles in 2014 citing a study published in the journal “</a:t>
            </a:r>
            <a:r>
              <a:rPr lang="en-US" i="1" dirty="0" smtClean="0"/>
              <a:t>History of Psychiatry” </a:t>
            </a:r>
            <a:r>
              <a:rPr lang="en-US" dirty="0" smtClean="0"/>
              <a:t>questioning von </a:t>
            </a:r>
            <a:r>
              <a:rPr lang="en-US" dirty="0" err="1" smtClean="0"/>
              <a:t>Gudden’s</a:t>
            </a:r>
            <a:r>
              <a:rPr lang="en-US" dirty="0" smtClean="0"/>
              <a:t> diagnosis of Ludwig and the evidence he accepted.</a:t>
            </a:r>
          </a:p>
          <a:p>
            <a:endParaRPr lang="en-US" b="1" dirty="0" smtClean="0"/>
          </a:p>
          <a:p>
            <a:r>
              <a:rPr lang="en-US" b="1" dirty="0" smtClean="0"/>
              <a:t>Dr. </a:t>
            </a:r>
            <a:r>
              <a:rPr lang="en-US" b="1" dirty="0" err="1" smtClean="0"/>
              <a:t>Christoph</a:t>
            </a:r>
            <a:r>
              <a:rPr lang="en-US" b="1" dirty="0" smtClean="0"/>
              <a:t> </a:t>
            </a:r>
            <a:r>
              <a:rPr lang="en-US" b="1" dirty="0" err="1" smtClean="0"/>
              <a:t>Biermann</a:t>
            </a:r>
            <a:r>
              <a:rPr lang="en-US" b="1" dirty="0" smtClean="0"/>
              <a:t> </a:t>
            </a:r>
            <a:r>
              <a:rPr lang="en-US" dirty="0" smtClean="0"/>
              <a:t>– “Leiden </a:t>
            </a:r>
            <a:r>
              <a:rPr lang="en-US" dirty="0" err="1" smtClean="0"/>
              <a:t>eines</a:t>
            </a:r>
            <a:r>
              <a:rPr lang="en-US" dirty="0" smtClean="0"/>
              <a:t> </a:t>
            </a:r>
            <a:r>
              <a:rPr lang="en-US" dirty="0" err="1" smtClean="0"/>
              <a:t>Königs</a:t>
            </a:r>
            <a:r>
              <a:rPr lang="en-US" dirty="0" smtClean="0"/>
              <a:t>”  Suggests that if in fact Ludwig was insane it may be because schizophrenia ran in the family, as evidenced by Ludwig’s  brother Otto. </a:t>
            </a:r>
          </a:p>
          <a:p>
            <a:endParaRPr lang="en-US" b="1" dirty="0" smtClean="0"/>
          </a:p>
          <a:p>
            <a:r>
              <a:rPr lang="en-US" dirty="0" err="1" smtClean="0"/>
              <a:t>Syphillis</a:t>
            </a:r>
            <a:r>
              <a:rPr lang="en-US" dirty="0" smtClean="0"/>
              <a:t> also a possible cause.  Ludwig’s sexuality comes into question again as a possible cause (though there is no evidence Ludwig was ever diagnosed with it).  If he did have it, it is also possible he contracted it congenitally from his father, or even early in life from his wet nurse, as she died supposedly from typhoid fever when he was 7 months old.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66665"/>
            <a:ext cx="8382000" cy="5632311"/>
          </a:xfrm>
          <a:prstGeom prst="rect">
            <a:avLst/>
          </a:prstGeom>
          <a:noFill/>
        </p:spPr>
        <p:txBody>
          <a:bodyPr wrap="square" rtlCol="0">
            <a:spAutoFit/>
          </a:bodyPr>
          <a:lstStyle/>
          <a:p>
            <a:pPr algn="ctr"/>
            <a:r>
              <a:rPr lang="en-US" b="1" dirty="0" smtClean="0"/>
              <a:t>Bibliography</a:t>
            </a:r>
            <a:endParaRPr lang="en-US" dirty="0" smtClean="0"/>
          </a:p>
          <a:p>
            <a:endParaRPr lang="en-US" sz="1000" dirty="0" smtClean="0"/>
          </a:p>
          <a:p>
            <a:r>
              <a:rPr lang="en-US" dirty="0" smtClean="0"/>
              <a:t>McIntosh, Christopher (1982).  </a:t>
            </a:r>
            <a:r>
              <a:rPr lang="en-US" i="1" dirty="0" smtClean="0"/>
              <a:t>The Swan King, Ludwig of Bavaria. </a:t>
            </a:r>
            <a:r>
              <a:rPr lang="en-US" dirty="0" err="1" smtClean="0"/>
              <a:t>Tauris</a:t>
            </a:r>
            <a:r>
              <a:rPr lang="en-US" dirty="0" smtClean="0"/>
              <a:t> Parke Paperbacks.  </a:t>
            </a:r>
          </a:p>
          <a:p>
            <a:endParaRPr lang="en-US" sz="1000" dirty="0" smtClean="0"/>
          </a:p>
          <a:p>
            <a:r>
              <a:rPr lang="en-US" dirty="0" smtClean="0"/>
              <a:t> Stone, Humphrey (1978).  </a:t>
            </a:r>
            <a:r>
              <a:rPr lang="en-US" i="1" dirty="0" smtClean="0"/>
              <a:t>Designs for the Dream King</a:t>
            </a:r>
            <a:r>
              <a:rPr lang="en-US" dirty="0" smtClean="0"/>
              <a:t>. </a:t>
            </a:r>
            <a:r>
              <a:rPr lang="en-US" dirty="0" err="1" smtClean="0"/>
              <a:t>Debrett’s</a:t>
            </a:r>
            <a:r>
              <a:rPr lang="en-US" dirty="0" smtClean="0"/>
              <a:t> Peerage Ltd.</a:t>
            </a:r>
          </a:p>
          <a:p>
            <a:endParaRPr lang="en-US" sz="1000" dirty="0" smtClean="0"/>
          </a:p>
          <a:p>
            <a:r>
              <a:rPr lang="en-US" dirty="0" smtClean="0"/>
              <a:t>Blunt, Wilfred (1970).  </a:t>
            </a:r>
            <a:r>
              <a:rPr lang="en-US" i="1" dirty="0" smtClean="0"/>
              <a:t>The Dream </a:t>
            </a:r>
            <a:r>
              <a:rPr lang="en-US" i="1" dirty="0" err="1" smtClean="0"/>
              <a:t>King,Ludwig</a:t>
            </a:r>
            <a:r>
              <a:rPr lang="en-US" i="1" dirty="0" smtClean="0"/>
              <a:t> of </a:t>
            </a:r>
            <a:r>
              <a:rPr lang="en-US" dirty="0" smtClean="0"/>
              <a:t>Bavaria.  The Viking Press, Inc. </a:t>
            </a:r>
            <a:endParaRPr lang="en-US" i="1" dirty="0" smtClean="0"/>
          </a:p>
          <a:p>
            <a:endParaRPr lang="en-US" sz="1000" i="1" dirty="0" smtClean="0"/>
          </a:p>
          <a:p>
            <a:r>
              <a:rPr lang="en-US" dirty="0" err="1" smtClean="0"/>
              <a:t>Thadeusz</a:t>
            </a:r>
            <a:r>
              <a:rPr lang="en-US" dirty="0" smtClean="0"/>
              <a:t>, Frank (2014).  </a:t>
            </a:r>
            <a:r>
              <a:rPr lang="en-US" i="1" dirty="0" smtClean="0"/>
              <a:t>Study Claims Bavarian Monarch Was Sane</a:t>
            </a:r>
            <a:r>
              <a:rPr lang="en-US" dirty="0" smtClean="0"/>
              <a:t>, </a:t>
            </a:r>
            <a:r>
              <a:rPr lang="en-US" dirty="0" err="1" smtClean="0"/>
              <a:t>Der</a:t>
            </a:r>
            <a:r>
              <a:rPr lang="en-US" dirty="0" smtClean="0"/>
              <a:t> Spiegel Online.</a:t>
            </a:r>
          </a:p>
          <a:p>
            <a:endParaRPr lang="en-US" sz="1000" i="1" dirty="0" smtClean="0"/>
          </a:p>
          <a:p>
            <a:r>
              <a:rPr lang="en-US" dirty="0" smtClean="0"/>
              <a:t> The Telegraph (2014)   </a:t>
            </a:r>
          </a:p>
          <a:p>
            <a:endParaRPr lang="en-US" sz="1000" dirty="0" smtClean="0"/>
          </a:p>
          <a:p>
            <a:r>
              <a:rPr lang="en-US" dirty="0" err="1" smtClean="0"/>
              <a:t>Desing</a:t>
            </a:r>
            <a:r>
              <a:rPr lang="en-US" dirty="0" smtClean="0"/>
              <a:t>, Julius; </a:t>
            </a:r>
            <a:r>
              <a:rPr lang="en-US" dirty="0" err="1" smtClean="0"/>
              <a:t>Klenberger</a:t>
            </a:r>
            <a:r>
              <a:rPr lang="en-US" dirty="0" smtClean="0"/>
              <a:t>, Wilhelm (1992).  </a:t>
            </a:r>
            <a:r>
              <a:rPr lang="en-US" i="1" dirty="0" smtClean="0"/>
              <a:t>Royal Castle Neuschwanstein, The King and His </a:t>
            </a:r>
            <a:r>
              <a:rPr lang="en-US" dirty="0" smtClean="0"/>
              <a:t>Castle.  Wilhelm </a:t>
            </a:r>
            <a:r>
              <a:rPr lang="en-US" dirty="0" err="1" smtClean="0"/>
              <a:t>Klenberger</a:t>
            </a:r>
            <a:r>
              <a:rPr lang="en-US" dirty="0" smtClean="0"/>
              <a:t> GmbH. </a:t>
            </a:r>
          </a:p>
          <a:p>
            <a:endParaRPr lang="en-US" sz="1000" dirty="0" smtClean="0"/>
          </a:p>
          <a:p>
            <a:r>
              <a:rPr lang="en-US" dirty="0" err="1" smtClean="0"/>
              <a:t>Königsschloß</a:t>
            </a:r>
            <a:r>
              <a:rPr lang="en-US" dirty="0" smtClean="0"/>
              <a:t> Neuschwanstein </a:t>
            </a:r>
            <a:r>
              <a:rPr lang="en-US" dirty="0" err="1" smtClean="0"/>
              <a:t>Kalender</a:t>
            </a:r>
            <a:r>
              <a:rPr lang="en-US" dirty="0" smtClean="0"/>
              <a:t> 1998, </a:t>
            </a:r>
            <a:r>
              <a:rPr lang="en-US" dirty="0" err="1" smtClean="0"/>
              <a:t>Fotoverlag</a:t>
            </a:r>
            <a:r>
              <a:rPr lang="en-US" dirty="0" smtClean="0"/>
              <a:t> Huber</a:t>
            </a:r>
          </a:p>
          <a:p>
            <a:endParaRPr lang="en-US" u="sng" dirty="0" smtClean="0"/>
          </a:p>
          <a:p>
            <a:r>
              <a:rPr lang="en-US" dirty="0" err="1" smtClean="0"/>
              <a:t>Fotoverlag</a:t>
            </a:r>
            <a:r>
              <a:rPr lang="en-US" dirty="0" smtClean="0"/>
              <a:t> Huber (1997).  </a:t>
            </a:r>
            <a:r>
              <a:rPr lang="en-US" i="1" dirty="0" smtClean="0"/>
              <a:t>Neuschwanstein </a:t>
            </a:r>
            <a:r>
              <a:rPr lang="en-US" i="1" dirty="0" err="1" smtClean="0"/>
              <a:t>Hohenschwangau</a:t>
            </a:r>
            <a:r>
              <a:rPr lang="en-US" i="1" dirty="0" smtClean="0"/>
              <a:t> Guide.</a:t>
            </a:r>
            <a:r>
              <a:rPr lang="en-US" dirty="0" smtClean="0"/>
              <a:t>  </a:t>
            </a:r>
          </a:p>
          <a:p>
            <a:endParaRPr lang="en-US" dirty="0" smtClean="0"/>
          </a:p>
          <a:p>
            <a:r>
              <a:rPr lang="en-US" dirty="0" smtClean="0"/>
              <a:t>www.wikipedia</a:t>
            </a:r>
          </a:p>
          <a:p>
            <a:endParaRPr lang="en-US" dirty="0" smtClean="0"/>
          </a:p>
          <a:p>
            <a:endParaRPr lang="en-US" sz="1000" u="sng" dirty="0" smtClean="0"/>
          </a:p>
          <a:p>
            <a:endParaRPr lang="en-US" sz="1000" u="sng"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1219200"/>
            <a:ext cx="4191000" cy="4247317"/>
          </a:xfrm>
          <a:prstGeom prst="rect">
            <a:avLst/>
          </a:prstGeom>
          <a:noFill/>
        </p:spPr>
        <p:txBody>
          <a:bodyPr wrap="square" rtlCol="0">
            <a:spAutoFit/>
          </a:bodyPr>
          <a:lstStyle/>
          <a:p>
            <a:r>
              <a:rPr lang="en-US" b="1" dirty="0" smtClean="0"/>
              <a:t>Grandparents</a:t>
            </a:r>
            <a:r>
              <a:rPr lang="en-US" dirty="0" smtClean="0"/>
              <a:t>:  King Ludwig I (1786-1868)  Son of Maximilian I, and only the second King of Bavaria.  Godson of Louis XVI of France (Ludwig being German form of Louis)  and Princess Therese von Sachsen-</a:t>
            </a:r>
            <a:r>
              <a:rPr lang="en-US" dirty="0" err="1" smtClean="0"/>
              <a:t>Hildburghausen</a:t>
            </a:r>
            <a:r>
              <a:rPr lang="en-US" dirty="0" smtClean="0"/>
              <a:t>.</a:t>
            </a:r>
          </a:p>
          <a:p>
            <a:endParaRPr lang="en-US" dirty="0"/>
          </a:p>
          <a:p>
            <a:r>
              <a:rPr lang="en-US" dirty="0" smtClean="0"/>
              <a:t>Ludwig I loved art and architecture, a characteristic that apparently passed onto his grandson Ludwig II.</a:t>
            </a:r>
          </a:p>
          <a:p>
            <a:endParaRPr lang="en-US" dirty="0"/>
          </a:p>
          <a:p>
            <a:r>
              <a:rPr lang="en-US" dirty="0" smtClean="0"/>
              <a:t>Abdicated his throne to his son Maximilian II on 21 March 1848 because of an alleged affair with a dancer who was 32 years his junior. He lived another 20 years. </a:t>
            </a:r>
            <a:endParaRPr lang="en-US" dirty="0"/>
          </a:p>
        </p:txBody>
      </p:sp>
      <p:pic>
        <p:nvPicPr>
          <p:cNvPr id="3" name="Picture 2" descr="Therese von Sachsen Hildburghausen.JPG"/>
          <p:cNvPicPr>
            <a:picLocks noChangeAspect="1"/>
          </p:cNvPicPr>
          <p:nvPr/>
        </p:nvPicPr>
        <p:blipFill>
          <a:blip r:embed="rId2" cstate="print"/>
          <a:stretch>
            <a:fillRect/>
          </a:stretch>
        </p:blipFill>
        <p:spPr>
          <a:xfrm>
            <a:off x="1981200" y="3505200"/>
            <a:ext cx="2031600" cy="2715929"/>
          </a:xfrm>
          <a:prstGeom prst="rect">
            <a:avLst/>
          </a:prstGeom>
        </p:spPr>
      </p:pic>
      <p:sp>
        <p:nvSpPr>
          <p:cNvPr id="4" name="TextBox 3"/>
          <p:cNvSpPr txBox="1"/>
          <p:nvPr/>
        </p:nvSpPr>
        <p:spPr>
          <a:xfrm flipH="1">
            <a:off x="2057400" y="6248400"/>
            <a:ext cx="2133600" cy="261610"/>
          </a:xfrm>
          <a:prstGeom prst="rect">
            <a:avLst/>
          </a:prstGeom>
          <a:noFill/>
        </p:spPr>
        <p:txBody>
          <a:bodyPr wrap="square" rtlCol="0">
            <a:spAutoFit/>
          </a:bodyPr>
          <a:lstStyle/>
          <a:p>
            <a:r>
              <a:rPr lang="en-US" sz="1100" dirty="0" smtClean="0"/>
              <a:t>Photo Credit: Joseph Karl </a:t>
            </a:r>
            <a:r>
              <a:rPr lang="en-US" sz="1100" dirty="0" err="1" smtClean="0"/>
              <a:t>Stieler</a:t>
            </a:r>
            <a:r>
              <a:rPr lang="en-US" sz="1100" dirty="0" smtClean="0"/>
              <a:t> </a:t>
            </a:r>
            <a:endParaRPr lang="en-US" sz="1100" dirty="0"/>
          </a:p>
        </p:txBody>
      </p:sp>
      <p:pic>
        <p:nvPicPr>
          <p:cNvPr id="5" name="Picture 4" descr="Ludwig I by Joseph Stieler.jpg"/>
          <p:cNvPicPr>
            <a:picLocks noChangeAspect="1"/>
          </p:cNvPicPr>
          <p:nvPr/>
        </p:nvPicPr>
        <p:blipFill>
          <a:blip r:embed="rId3" cstate="print"/>
          <a:stretch>
            <a:fillRect/>
          </a:stretch>
        </p:blipFill>
        <p:spPr>
          <a:xfrm>
            <a:off x="381000" y="228601"/>
            <a:ext cx="2286000" cy="2806810"/>
          </a:xfrm>
          <a:prstGeom prst="rect">
            <a:avLst/>
          </a:prstGeom>
        </p:spPr>
      </p:pic>
      <p:sp>
        <p:nvSpPr>
          <p:cNvPr id="6" name="TextBox 5"/>
          <p:cNvSpPr txBox="1"/>
          <p:nvPr/>
        </p:nvSpPr>
        <p:spPr>
          <a:xfrm flipH="1">
            <a:off x="457200" y="3048000"/>
            <a:ext cx="2209800" cy="261610"/>
          </a:xfrm>
          <a:prstGeom prst="rect">
            <a:avLst/>
          </a:prstGeom>
          <a:noFill/>
        </p:spPr>
        <p:txBody>
          <a:bodyPr wrap="square" rtlCol="0">
            <a:spAutoFit/>
          </a:bodyPr>
          <a:lstStyle/>
          <a:p>
            <a:r>
              <a:rPr lang="en-US" sz="1100" dirty="0" smtClean="0"/>
              <a:t>Photo Credit: Joseph Karl </a:t>
            </a:r>
            <a:r>
              <a:rPr lang="en-US" sz="1100" dirty="0" err="1" smtClean="0"/>
              <a:t>Stieler</a:t>
            </a:r>
            <a:r>
              <a:rPr lang="en-US" sz="1100" dirty="0" smtClean="0"/>
              <a:t> </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4800" y="914400"/>
            <a:ext cx="4419600" cy="5230713"/>
          </a:xfrm>
          <a:prstGeom prst="rect">
            <a:avLst/>
          </a:prstGeom>
          <a:noFill/>
        </p:spPr>
        <p:txBody>
          <a:bodyPr wrap="square" rtlCol="0">
            <a:spAutoFit/>
          </a:bodyPr>
          <a:lstStyle/>
          <a:p>
            <a:r>
              <a:rPr lang="en-US" b="1" dirty="0" smtClean="0"/>
              <a:t>Parents:  </a:t>
            </a:r>
            <a:r>
              <a:rPr lang="en-US" dirty="0" smtClean="0"/>
              <a:t>Maximilian II and Princess Maria of Prussia were cousins and she was a niece </a:t>
            </a:r>
            <a:r>
              <a:rPr lang="en-US" dirty="0"/>
              <a:t>of King Friederich Wilhelm III of </a:t>
            </a:r>
            <a:r>
              <a:rPr lang="en-US" dirty="0" smtClean="0"/>
              <a:t>Prussia.   </a:t>
            </a:r>
          </a:p>
          <a:p>
            <a:endParaRPr lang="en-US" dirty="0"/>
          </a:p>
          <a:p>
            <a:r>
              <a:rPr lang="en-US" dirty="0" smtClean="0"/>
              <a:t>At the time of their marriage he was 34 years old and she was 17 years old.  Ludwig was born 2 years after they married and his brother Otto was born 2 years later.  </a:t>
            </a:r>
          </a:p>
          <a:p>
            <a:endParaRPr lang="en-US" dirty="0"/>
          </a:p>
          <a:p>
            <a:r>
              <a:rPr lang="en-US" dirty="0" smtClean="0"/>
              <a:t>Maximilian II was not particularly close to his sons, but their mother was.  </a:t>
            </a:r>
          </a:p>
          <a:p>
            <a:endParaRPr lang="en-US" dirty="0"/>
          </a:p>
          <a:p>
            <a:r>
              <a:rPr lang="en-US" dirty="0" smtClean="0"/>
              <a:t>Maximilian was more scholarly and intellectual and his wife was more physical and physically active.   He was said to have declared that if he weren’t King, he would have liked to have been a university professor.   </a:t>
            </a:r>
            <a:endParaRPr lang="en-US" dirty="0"/>
          </a:p>
        </p:txBody>
      </p:sp>
      <p:sp>
        <p:nvSpPr>
          <p:cNvPr id="3" name="TextBox 2"/>
          <p:cNvSpPr txBox="1"/>
          <p:nvPr/>
        </p:nvSpPr>
        <p:spPr>
          <a:xfrm>
            <a:off x="533400" y="3276600"/>
            <a:ext cx="2057400" cy="261610"/>
          </a:xfrm>
          <a:prstGeom prst="rect">
            <a:avLst/>
          </a:prstGeom>
          <a:noFill/>
        </p:spPr>
        <p:txBody>
          <a:bodyPr wrap="square" rtlCol="0">
            <a:spAutoFit/>
          </a:bodyPr>
          <a:lstStyle/>
          <a:p>
            <a:r>
              <a:rPr lang="en-US" sz="1100" b="1" dirty="0" smtClean="0"/>
              <a:t>Photo Credit:  </a:t>
            </a:r>
            <a:r>
              <a:rPr lang="en-US" sz="1100" dirty="0" smtClean="0"/>
              <a:t>Joseph Bernhardt</a:t>
            </a:r>
            <a:endParaRPr lang="en-US" sz="1100" dirty="0"/>
          </a:p>
        </p:txBody>
      </p:sp>
      <p:pic>
        <p:nvPicPr>
          <p:cNvPr id="4" name="Picture 3" descr="MaximilianII by Joseph Bernhardt.jpg"/>
          <p:cNvPicPr>
            <a:picLocks noChangeAspect="1"/>
          </p:cNvPicPr>
          <p:nvPr/>
        </p:nvPicPr>
        <p:blipFill>
          <a:blip r:embed="rId2" cstate="print"/>
          <a:stretch>
            <a:fillRect/>
          </a:stretch>
        </p:blipFill>
        <p:spPr>
          <a:xfrm>
            <a:off x="533400" y="381000"/>
            <a:ext cx="1981200" cy="2881746"/>
          </a:xfrm>
          <a:prstGeom prst="rect">
            <a:avLst/>
          </a:prstGeom>
        </p:spPr>
      </p:pic>
      <p:pic>
        <p:nvPicPr>
          <p:cNvPr id="5" name="Picture 4" descr="Princess Marie of Prussia.jpg"/>
          <p:cNvPicPr>
            <a:picLocks noChangeAspect="1"/>
          </p:cNvPicPr>
          <p:nvPr/>
        </p:nvPicPr>
        <p:blipFill>
          <a:blip r:embed="rId3" cstate="print"/>
          <a:stretch>
            <a:fillRect/>
          </a:stretch>
        </p:blipFill>
        <p:spPr>
          <a:xfrm>
            <a:off x="1676400" y="3657601"/>
            <a:ext cx="1828799" cy="2286000"/>
          </a:xfrm>
          <a:prstGeom prst="rect">
            <a:avLst/>
          </a:prstGeom>
        </p:spPr>
      </p:pic>
      <p:sp>
        <p:nvSpPr>
          <p:cNvPr id="7" name="TextBox 6"/>
          <p:cNvSpPr txBox="1"/>
          <p:nvPr/>
        </p:nvSpPr>
        <p:spPr>
          <a:xfrm flipH="1">
            <a:off x="1600200" y="5943600"/>
            <a:ext cx="2133600" cy="261611"/>
          </a:xfrm>
          <a:prstGeom prst="rect">
            <a:avLst/>
          </a:prstGeom>
          <a:noFill/>
        </p:spPr>
        <p:txBody>
          <a:bodyPr wrap="square" rtlCol="0">
            <a:spAutoFit/>
          </a:bodyPr>
          <a:lstStyle/>
          <a:p>
            <a:r>
              <a:rPr lang="en-US" sz="1100" dirty="0" smtClean="0"/>
              <a:t>Photo Credit: Joseph Karl </a:t>
            </a:r>
            <a:r>
              <a:rPr lang="en-US" sz="1100" dirty="0" err="1" smtClean="0"/>
              <a:t>Stieler</a:t>
            </a:r>
            <a:r>
              <a:rPr lang="en-US" sz="1100" dirty="0" smtClean="0"/>
              <a:t> </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7772400" cy="5632311"/>
          </a:xfrm>
          <a:prstGeom prst="rect">
            <a:avLst/>
          </a:prstGeom>
          <a:noFill/>
        </p:spPr>
        <p:txBody>
          <a:bodyPr wrap="square" rtlCol="0">
            <a:spAutoFit/>
          </a:bodyPr>
          <a:lstStyle/>
          <a:p>
            <a:r>
              <a:rPr lang="en-US" b="1" dirty="0" smtClean="0"/>
              <a:t>Prince Ludwig II of Bavaria</a:t>
            </a:r>
            <a:r>
              <a:rPr lang="en-US" dirty="0" smtClean="0"/>
              <a:t>  (1845-1882) </a:t>
            </a:r>
          </a:p>
          <a:p>
            <a:endParaRPr lang="en-US" dirty="0" smtClean="0"/>
          </a:p>
          <a:p>
            <a:r>
              <a:rPr lang="en-US" dirty="0" smtClean="0"/>
              <a:t>Much speculation about whether he suffered from mental illness or not (specifically schizophrenia). </a:t>
            </a:r>
          </a:p>
          <a:p>
            <a:endParaRPr lang="en-US" dirty="0" smtClean="0"/>
          </a:p>
          <a:p>
            <a:r>
              <a:rPr lang="en-US" dirty="0" smtClean="0"/>
              <a:t>Speculation about his sexual orientation. He had few real friends growing up, and the nature of his relationships with other males, along with his hesitation, and even apparent aversion to marriage later in life fueled  suspicions about his sexuality and the nature of the relationships (i.e. whether they were just  close friendships or sexual)</a:t>
            </a:r>
          </a:p>
          <a:p>
            <a:endParaRPr lang="en-US" dirty="0" smtClean="0"/>
          </a:p>
          <a:p>
            <a:r>
              <a:rPr lang="en-US" dirty="0" smtClean="0"/>
              <a:t>He was very naïve, especially about sex.  </a:t>
            </a:r>
          </a:p>
          <a:p>
            <a:endParaRPr lang="en-US" dirty="0" smtClean="0"/>
          </a:p>
          <a:p>
            <a:r>
              <a:rPr lang="en-US" dirty="0" smtClean="0"/>
              <a:t>Idiosyncratic (somewhat peculiar).  Didn’t like unattractive people. </a:t>
            </a:r>
          </a:p>
          <a:p>
            <a:endParaRPr lang="en-US" dirty="0" smtClean="0"/>
          </a:p>
          <a:p>
            <a:r>
              <a:rPr lang="en-US" dirty="0" smtClean="0"/>
              <a:t>Seemed  to prefer his fantasy to reality.</a:t>
            </a:r>
          </a:p>
          <a:p>
            <a:endParaRPr lang="en-US" dirty="0" smtClean="0"/>
          </a:p>
          <a:p>
            <a:r>
              <a:rPr lang="en-US" dirty="0" smtClean="0"/>
              <a:t>Devoted to his brother, and loved art and architecture like his grandfather  </a:t>
            </a:r>
          </a:p>
          <a:p>
            <a:endParaRPr lang="en-US" dirty="0" smtClean="0"/>
          </a:p>
          <a:p>
            <a:r>
              <a:rPr lang="en-US" dirty="0" smtClean="0"/>
              <a:t>Enjoyed the outdoors, hiking and riding, like his mother</a:t>
            </a:r>
            <a:endParaRPr lang="en-US" b="1"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66800"/>
            <a:ext cx="8077200" cy="5078313"/>
          </a:xfrm>
          <a:prstGeom prst="rect">
            <a:avLst/>
          </a:prstGeom>
          <a:noFill/>
        </p:spPr>
        <p:txBody>
          <a:bodyPr wrap="square" rtlCol="0">
            <a:spAutoFit/>
          </a:bodyPr>
          <a:lstStyle/>
          <a:p>
            <a:r>
              <a:rPr lang="en-US" b="1" dirty="0" smtClean="0"/>
              <a:t>Education of Ludwig II  </a:t>
            </a:r>
            <a:endParaRPr lang="en-US" dirty="0" smtClean="0"/>
          </a:p>
          <a:p>
            <a:endParaRPr lang="en-US" b="1" dirty="0" smtClean="0"/>
          </a:p>
          <a:p>
            <a:r>
              <a:rPr lang="en-US" dirty="0" smtClean="0"/>
              <a:t>Started at about 8 years old, but became more formal by age 12. </a:t>
            </a:r>
          </a:p>
          <a:p>
            <a:endParaRPr lang="en-US" dirty="0"/>
          </a:p>
          <a:p>
            <a:r>
              <a:rPr lang="en-US" dirty="0" smtClean="0"/>
              <a:t>By 12 years old, his governess was replaced by Major General </a:t>
            </a:r>
            <a:r>
              <a:rPr lang="en-US" dirty="0"/>
              <a:t>Theodor </a:t>
            </a:r>
            <a:r>
              <a:rPr lang="en-US" dirty="0" err="1"/>
              <a:t>Basselet</a:t>
            </a:r>
            <a:r>
              <a:rPr lang="en-US" dirty="0"/>
              <a:t> de la </a:t>
            </a:r>
            <a:r>
              <a:rPr lang="en-US" dirty="0" smtClean="0"/>
              <a:t>Rosée, a former Cavalry soldier and other tutors.   MG de la Rosée established the practice for those around Ludwig to treat him with the decorum usually reserved until a future monarch reached adulthood.  This sometimes led to bad behavior on Ludwig’s part.  </a:t>
            </a:r>
          </a:p>
          <a:p>
            <a:endParaRPr lang="en-US" dirty="0"/>
          </a:p>
          <a:p>
            <a:r>
              <a:rPr lang="en-US" dirty="0" smtClean="0"/>
              <a:t>He studies days a week and attended mass on Sunday mornings, so he only had half a day a week off.</a:t>
            </a:r>
          </a:p>
          <a:p>
            <a:endParaRPr lang="en-US" dirty="0"/>
          </a:p>
          <a:p>
            <a:r>
              <a:rPr lang="en-US" dirty="0" smtClean="0"/>
              <a:t>By age 10 he was given an allowance, but required to keep records of how he spent it.  He proved to be very charitable and enjoy giving gifts to family and even everyday people that he came in contact with. </a:t>
            </a:r>
          </a:p>
          <a:p>
            <a:endParaRPr lang="en-US" dirty="0" smtClean="0"/>
          </a:p>
          <a:p>
            <a:r>
              <a:rPr lang="en-US" dirty="0" smtClean="0"/>
              <a:t>  </a:t>
            </a:r>
            <a:endParaRPr lang="en-US"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1000" y="990600"/>
            <a:ext cx="4343400" cy="4524315"/>
          </a:xfrm>
          <a:prstGeom prst="rect">
            <a:avLst/>
          </a:prstGeom>
          <a:noFill/>
        </p:spPr>
        <p:txBody>
          <a:bodyPr wrap="square" rtlCol="0">
            <a:spAutoFit/>
          </a:bodyPr>
          <a:lstStyle/>
          <a:p>
            <a:r>
              <a:rPr lang="en-US" b="1" dirty="0" smtClean="0"/>
              <a:t>Questions of Ludwig’s Sexuality</a:t>
            </a:r>
          </a:p>
          <a:p>
            <a:endParaRPr lang="en-US" dirty="0" smtClean="0"/>
          </a:p>
          <a:p>
            <a:r>
              <a:rPr lang="en-US" dirty="0" smtClean="0"/>
              <a:t>Facet of Ludwig’s life that had come under scrutiny and was to play a role in his ultimate demise.</a:t>
            </a:r>
          </a:p>
          <a:p>
            <a:endParaRPr lang="en-US" dirty="0" smtClean="0"/>
          </a:p>
          <a:p>
            <a:r>
              <a:rPr lang="en-US" dirty="0" smtClean="0"/>
              <a:t>Homosexuality was quite common in Europe, not only in the 19</a:t>
            </a:r>
            <a:r>
              <a:rPr lang="en-US" baseline="30000" dirty="0" smtClean="0"/>
              <a:t>th</a:t>
            </a:r>
            <a:r>
              <a:rPr lang="en-US" dirty="0" smtClean="0"/>
              <a:t> century, however, officially it was illegal.</a:t>
            </a:r>
          </a:p>
          <a:p>
            <a:endParaRPr lang="en-US" dirty="0" smtClean="0"/>
          </a:p>
          <a:p>
            <a:r>
              <a:rPr lang="en-US" dirty="0" smtClean="0"/>
              <a:t>Historically, during the time Ludwig lived, it was also common for  members of the same gender to have very close, non-sexual friendships.</a:t>
            </a:r>
          </a:p>
          <a:p>
            <a:endParaRPr lang="en-US" dirty="0" smtClean="0"/>
          </a:p>
          <a:p>
            <a:r>
              <a:rPr lang="en-US" dirty="0" smtClean="0"/>
              <a:t> </a:t>
            </a:r>
            <a:endParaRPr lang="en-US" dirty="0"/>
          </a:p>
        </p:txBody>
      </p:sp>
      <p:pic>
        <p:nvPicPr>
          <p:cNvPr id="4" name="Picture 3" descr="Ferdinand Leeke Portrait of Ludwig.jpg"/>
          <p:cNvPicPr>
            <a:picLocks noChangeAspect="1"/>
          </p:cNvPicPr>
          <p:nvPr/>
        </p:nvPicPr>
        <p:blipFill>
          <a:blip r:embed="rId2" cstate="print"/>
          <a:stretch>
            <a:fillRect/>
          </a:stretch>
        </p:blipFill>
        <p:spPr>
          <a:xfrm>
            <a:off x="381000" y="685800"/>
            <a:ext cx="3238024" cy="4953000"/>
          </a:xfrm>
          <a:prstGeom prst="rect">
            <a:avLst/>
          </a:prstGeom>
        </p:spPr>
      </p:pic>
      <p:sp>
        <p:nvSpPr>
          <p:cNvPr id="5" name="TextBox 4"/>
          <p:cNvSpPr txBox="1"/>
          <p:nvPr/>
        </p:nvSpPr>
        <p:spPr>
          <a:xfrm>
            <a:off x="609600" y="5791200"/>
            <a:ext cx="2743200" cy="261610"/>
          </a:xfrm>
          <a:prstGeom prst="rect">
            <a:avLst/>
          </a:prstGeom>
          <a:noFill/>
        </p:spPr>
        <p:txBody>
          <a:bodyPr wrap="square" rtlCol="0">
            <a:spAutoFit/>
          </a:bodyPr>
          <a:lstStyle/>
          <a:p>
            <a:r>
              <a:rPr lang="en-US" sz="1100" dirty="0" smtClean="0"/>
              <a:t>Photo Credit: Ferdinand </a:t>
            </a:r>
            <a:r>
              <a:rPr lang="en-US" sz="1100" dirty="0" err="1" smtClean="0"/>
              <a:t>Leeke</a:t>
            </a:r>
            <a:r>
              <a:rPr lang="en-US" sz="1100" dirty="0" smtClean="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7620000" cy="5632311"/>
          </a:xfrm>
          <a:prstGeom prst="rect">
            <a:avLst/>
          </a:prstGeom>
          <a:noFill/>
        </p:spPr>
        <p:txBody>
          <a:bodyPr wrap="square" rtlCol="0">
            <a:spAutoFit/>
          </a:bodyPr>
          <a:lstStyle/>
          <a:p>
            <a:r>
              <a:rPr lang="en-US" b="1" dirty="0" smtClean="0"/>
              <a:t>The Women in Ludwig II’s life:</a:t>
            </a:r>
            <a:endParaRPr lang="en-US" dirty="0" smtClean="0"/>
          </a:p>
          <a:p>
            <a:endParaRPr lang="en-US" b="1" dirty="0" smtClean="0"/>
          </a:p>
          <a:p>
            <a:r>
              <a:rPr lang="en-US" dirty="0" smtClean="0"/>
              <a:t>Ludwig’s mother, Princess Maria – Ludwig was closer to his mother than his father, and apparently grew close to her again toward the end of his life, but at one time referred to her as his “successor’s consort”.  </a:t>
            </a:r>
          </a:p>
          <a:p>
            <a:endParaRPr lang="en-US" dirty="0" smtClean="0"/>
          </a:p>
          <a:p>
            <a:r>
              <a:rPr lang="en-US" dirty="0" smtClean="0"/>
              <a:t>Ludwig’s Governess Fräulein Sibylle Meilhaus – perhaps closer to him than his mother.  Influential over him, but replaced by the time he turned 12 so he could focus on his formal education.</a:t>
            </a:r>
          </a:p>
          <a:p>
            <a:endParaRPr lang="en-US" dirty="0"/>
          </a:p>
          <a:p>
            <a:r>
              <a:rPr lang="en-US" dirty="0" smtClean="0"/>
              <a:t>Two cousins:  </a:t>
            </a:r>
            <a:r>
              <a:rPr lang="en-US" dirty="0"/>
              <a:t>Anna von </a:t>
            </a:r>
            <a:r>
              <a:rPr lang="en-US" dirty="0" smtClean="0"/>
              <a:t>Hessen-Darmstadt, </a:t>
            </a:r>
            <a:r>
              <a:rPr lang="en-US" dirty="0"/>
              <a:t>daughter of his maternal aunt and sister-in-law to Queen Victoria’s daughter Alice, who was married to Prince Louis of </a:t>
            </a:r>
            <a:r>
              <a:rPr lang="en-US" dirty="0" smtClean="0"/>
              <a:t>Hessen-Darmstadt; and Elisabeth, </a:t>
            </a:r>
            <a:r>
              <a:rPr lang="en-US" dirty="0"/>
              <a:t>daughter of </a:t>
            </a:r>
            <a:r>
              <a:rPr lang="en-US" dirty="0" smtClean="0"/>
              <a:t>Ludwig’s uncle Duke Max of Bayern.  </a:t>
            </a:r>
            <a:r>
              <a:rPr lang="en-US" dirty="0"/>
              <a:t>She was 8 years his senior and married to Austrian Emperor Franz Josef.  </a:t>
            </a:r>
            <a:endParaRPr lang="en-US" dirty="0" smtClean="0"/>
          </a:p>
          <a:p>
            <a:endParaRPr lang="en-US" dirty="0" smtClean="0"/>
          </a:p>
          <a:p>
            <a:r>
              <a:rPr lang="en-US" dirty="0" smtClean="0"/>
              <a:t>Women from the arts and theater field</a:t>
            </a:r>
          </a:p>
          <a:p>
            <a:r>
              <a:rPr lang="en-US" dirty="0" smtClean="0"/>
              <a:t> </a:t>
            </a:r>
          </a:p>
          <a:p>
            <a:r>
              <a:rPr lang="en-US" dirty="0" smtClean="0"/>
              <a:t>Cousin Sophie, younger sister of Elisabeth, and briefly, Ludwig’s fiancé.</a:t>
            </a:r>
          </a:p>
          <a:p>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457200"/>
            <a:ext cx="4800600" cy="5909310"/>
          </a:xfrm>
          <a:prstGeom prst="rect">
            <a:avLst/>
          </a:prstGeom>
          <a:noFill/>
        </p:spPr>
        <p:txBody>
          <a:bodyPr wrap="square" rtlCol="0">
            <a:spAutoFit/>
          </a:bodyPr>
          <a:lstStyle/>
          <a:p>
            <a:r>
              <a:rPr lang="en-US" b="1" dirty="0" smtClean="0"/>
              <a:t>Ludwig II and Richard Wagner</a:t>
            </a:r>
            <a:endParaRPr lang="en-US" dirty="0" smtClean="0"/>
          </a:p>
          <a:p>
            <a:endParaRPr lang="en-US" dirty="0" smtClean="0"/>
          </a:p>
          <a:p>
            <a:r>
              <a:rPr lang="en-US" dirty="0" smtClean="0"/>
              <a:t>Richard Wagner (1813-1883)  Composer, theater director, conductor.  </a:t>
            </a:r>
          </a:p>
          <a:p>
            <a:endParaRPr lang="en-US" dirty="0"/>
          </a:p>
          <a:p>
            <a:r>
              <a:rPr lang="en-US" dirty="0" smtClean="0"/>
              <a:t>Ludwig first saw </a:t>
            </a:r>
            <a:r>
              <a:rPr lang="en-US" i="1" dirty="0" smtClean="0"/>
              <a:t>Lohengrin, </a:t>
            </a:r>
            <a:r>
              <a:rPr lang="en-US" dirty="0" smtClean="0"/>
              <a:t>one of Wagner’s operas when he was 12 years old. </a:t>
            </a:r>
          </a:p>
          <a:p>
            <a:endParaRPr lang="en-US" i="1" dirty="0"/>
          </a:p>
          <a:p>
            <a:r>
              <a:rPr lang="en-US" dirty="0" smtClean="0"/>
              <a:t>Wagner spent much of his life in debt, until he met Ludwig.</a:t>
            </a:r>
          </a:p>
          <a:p>
            <a:endParaRPr lang="en-US" dirty="0"/>
          </a:p>
          <a:p>
            <a:r>
              <a:rPr lang="en-US" dirty="0" smtClean="0"/>
              <a:t>Married </a:t>
            </a:r>
            <a:r>
              <a:rPr lang="en-US" dirty="0"/>
              <a:t>Christine </a:t>
            </a:r>
            <a:r>
              <a:rPr lang="en-US" dirty="0" err="1"/>
              <a:t>Wilhelmine</a:t>
            </a:r>
            <a:r>
              <a:rPr lang="en-US" dirty="0"/>
              <a:t> “</a:t>
            </a:r>
            <a:r>
              <a:rPr lang="en-US" dirty="0" err="1"/>
              <a:t>Minna</a:t>
            </a:r>
            <a:r>
              <a:rPr lang="en-US" dirty="0"/>
              <a:t>” </a:t>
            </a:r>
            <a:r>
              <a:rPr lang="en-US" dirty="0" smtClean="0"/>
              <a:t>Planer at age 23, and although they lived apart for many years, he remained married to her until her death in 1866.  In 1865 he started an affair with </a:t>
            </a:r>
            <a:r>
              <a:rPr lang="en-US" dirty="0" err="1" smtClean="0"/>
              <a:t>Cosima</a:t>
            </a:r>
            <a:r>
              <a:rPr lang="en-US" dirty="0" smtClean="0"/>
              <a:t> von </a:t>
            </a:r>
            <a:r>
              <a:rPr lang="en-US" dirty="0" err="1" smtClean="0"/>
              <a:t>Bülow</a:t>
            </a:r>
            <a:r>
              <a:rPr lang="en-US" dirty="0" smtClean="0"/>
              <a:t>, a married woman 24 years his junior. </a:t>
            </a:r>
          </a:p>
          <a:p>
            <a:endParaRPr lang="en-US" dirty="0"/>
          </a:p>
          <a:p>
            <a:r>
              <a:rPr lang="en-US" dirty="0" smtClean="0"/>
              <a:t>Met Ludwig in 1864 shortly after Ludwig became King.   His life was to change drastically.   He was not well liked by many of Ludwig’s government because of his influence over Ludwig.</a:t>
            </a:r>
            <a:endParaRPr lang="en-US" dirty="0"/>
          </a:p>
        </p:txBody>
      </p:sp>
      <p:pic>
        <p:nvPicPr>
          <p:cNvPr id="3" name="Picture 2" descr="Richard Wagner photo by Franz Seraph Hanfstaengl.JPEG"/>
          <p:cNvPicPr>
            <a:picLocks noChangeAspect="1"/>
          </p:cNvPicPr>
          <p:nvPr/>
        </p:nvPicPr>
        <p:blipFill>
          <a:blip r:embed="rId2" cstate="print"/>
          <a:stretch>
            <a:fillRect/>
          </a:stretch>
        </p:blipFill>
        <p:spPr>
          <a:xfrm>
            <a:off x="304800" y="1143000"/>
            <a:ext cx="2971800" cy="4506995"/>
          </a:xfrm>
          <a:prstGeom prst="rect">
            <a:avLst/>
          </a:prstGeom>
        </p:spPr>
      </p:pic>
      <p:sp>
        <p:nvSpPr>
          <p:cNvPr id="4" name="TextBox 3"/>
          <p:cNvSpPr txBox="1"/>
          <p:nvPr/>
        </p:nvSpPr>
        <p:spPr>
          <a:xfrm>
            <a:off x="457200" y="5486400"/>
            <a:ext cx="2743200" cy="369332"/>
          </a:xfrm>
          <a:prstGeom prst="rect">
            <a:avLst/>
          </a:prstGeom>
          <a:noFill/>
        </p:spPr>
        <p:txBody>
          <a:bodyPr wrap="square" rtlCol="0">
            <a:spAutoFit/>
          </a:bodyPr>
          <a:lstStyle/>
          <a:p>
            <a:r>
              <a:rPr lang="en-US" sz="1100" dirty="0" smtClean="0"/>
              <a:t>Photo Credit: Franz Seraph </a:t>
            </a:r>
            <a:r>
              <a:rPr lang="en-US" sz="1100" dirty="0" err="1" smtClean="0"/>
              <a:t>Hanfstaengl</a:t>
            </a:r>
            <a:r>
              <a:rPr lang="en-US" dirty="0" smtClean="0"/>
              <a:t>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631</TotalTime>
  <Words>2750</Words>
  <Application>Microsoft Office PowerPoint</Application>
  <PresentationFormat>On-screen Show (4:3)</PresentationFormat>
  <Paragraphs>298</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7 User</dc:creator>
  <cp:lastModifiedBy>Windows User</cp:lastModifiedBy>
  <cp:revision>189</cp:revision>
  <dcterms:created xsi:type="dcterms:W3CDTF">2017-01-20T02:30:18Z</dcterms:created>
  <dcterms:modified xsi:type="dcterms:W3CDTF">2017-04-26T11:06:00Z</dcterms:modified>
</cp:coreProperties>
</file>