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4" r:id="rId1"/>
    <p:sldMasterId id="2147483675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86" d="100"/>
          <a:sy n="186" d="100"/>
        </p:scale>
        <p:origin x="-2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7bb4f01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7bb4f01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820e6fed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820e6fed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6345a82e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46345a82e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6345a82e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6345a82e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995369d8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995369d8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995369d8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995369d8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995369d82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995369d82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4D4A56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1794900" y="4199456"/>
            <a:ext cx="5554200" cy="6291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 vertical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 waves">
  <p:cSld name="BLANK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 zigzag">
  <p:cSld name="BLANK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 circles">
  <p:cSld name="BLANK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7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92" name="Google Shape;92;p17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Google Shape;94;p17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95" name="Google Shape;95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7"/>
          <p:cNvSpPr txBox="1">
            <a:spLocks noGrp="1"/>
          </p:cNvSpPr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8" name="Google Shape;98;p17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99" name="Google Shape;99;p17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8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06" name="Google Shape;106;p18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8" name="Google Shape;108;p18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09" name="Google Shape;109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>
            <a:endParaRPr/>
          </a:p>
        </p:txBody>
      </p:sp>
      <p:grpSp>
        <p:nvGrpSpPr>
          <p:cNvPr id="113" name="Google Shape;113;p18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14" name="Google Shape;114;p18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9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22" name="Google Shape;122;p19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9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Google Shape;124;p19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25" name="Google Shape;125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sz="1800" i="1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1 column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3" name="Google Shape;133;p2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5" name="Google Shape;135;p2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20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39" name="Google Shape;139;p20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1 column + Image background">
  <p:cSld name="TITLE_AND_BODY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1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149" name="Google Shape;149;p21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626375" y="6173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1" name="Google Shape;151;p21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2" name="Google Shape;152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21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155" name="Google Shape;155;p21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rgbClr val="4D4A56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 sz="1800">
                <a:solidFill>
                  <a:srgbClr val="ECC1C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CC1C8"/>
              </a:buClr>
              <a:buSzPts val="1800"/>
              <a:buNone/>
              <a:defRPr>
                <a:solidFill>
                  <a:srgbClr val="ECC1C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2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66" name="Google Shape;166;p22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Google Shape;168;p22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69" name="Google Shape;169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22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72" name="Google Shape;172;p22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2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23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84" name="Google Shape;184;p23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6" name="Google Shape;186;p23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7" name="Google Shape;18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9" name="Google Shape;189;p23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90" name="Google Shape;190;p23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body" idx="2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3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4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203" name="Google Shape;203;p24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5" name="Google Shape;205;p24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06" name="Google Shape;206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" name="Google Shape;208;p24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209" name="Google Shape;209;p24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2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219" name="Google Shape;219;p2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21" name="Google Shape;221;p2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22" name="Google Shape;222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p25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225" name="Google Shape;225;p25"/>
            <p:cNvSpPr/>
            <p:nvPr/>
          </p:nvSpPr>
          <p:spPr>
            <a:xfrm>
              <a:off x="2218800" y="1278375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227575" y="3429300"/>
              <a:ext cx="1002925" cy="1018300"/>
            </a:xfrm>
            <a:custGeom>
              <a:avLst/>
              <a:gdLst/>
              <a:ahLst/>
              <a:cxnLst/>
              <a:rect l="l" t="t" r="r" b="b"/>
              <a:pathLst>
                <a:path w="40117" h="40732" extrusionOk="0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385100" y="1267400"/>
              <a:ext cx="1005125" cy="1020500"/>
            </a:xfrm>
            <a:custGeom>
              <a:avLst/>
              <a:gdLst/>
              <a:ahLst/>
              <a:cxnLst/>
              <a:rect l="l" t="t" r="r" b="b"/>
              <a:pathLst>
                <a:path w="40205" h="40820" extrusionOk="0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380700" y="3435900"/>
              <a:ext cx="1018300" cy="1002925"/>
            </a:xfrm>
            <a:custGeom>
              <a:avLst/>
              <a:gdLst/>
              <a:ahLst/>
              <a:cxnLst/>
              <a:rect l="l" t="t" r="r" b="b"/>
              <a:pathLst>
                <a:path w="40732" h="40117" extrusionOk="0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1191725" y="238125"/>
              <a:ext cx="5236550" cy="5238750"/>
            </a:xfrm>
            <a:custGeom>
              <a:avLst/>
              <a:gdLst/>
              <a:ahLst/>
              <a:cxnLst/>
              <a:rect l="l" t="t" r="r" b="b"/>
              <a:pathLst>
                <a:path w="209462" h="209550" extrusionOk="0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230" name="Google Shape;230;p25"/>
          <p:cNvSpPr txBox="1">
            <a:spLocks noGrp="1"/>
          </p:cNvSpPr>
          <p:nvPr>
            <p:ph type="body" idx="1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sz="1400" i="1">
                <a:solidFill>
                  <a:srgbClr val="8A9BA6"/>
                </a:solidFill>
              </a:defRPr>
            </a:lvl1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6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235" name="Google Shape;235;p26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name="adj1" fmla="val 0"/>
                <a:gd name="adj2" fmla="val 8729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dist="9525" algn="bl" rotWithShape="0">
                <a:srgbClr val="000000">
                  <a:alpha val="6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624925" y="6173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7" name="Google Shape;237;p26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avLst/>
              <a:gdLst/>
              <a:ahLst/>
              <a:cxnLst/>
              <a:rect l="l" t="t" r="r" b="b"/>
              <a:pathLst>
                <a:path w="308783" h="148264" extrusionOk="0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w="28575" cap="flat" cmpd="dbl">
              <a:solidFill>
                <a:srgbClr val="B0C6D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238" name="Google Shape;238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Image background">
  <p:cSld name="BLANK_2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name="adj1" fmla="val 4756"/>
            </a:avLst>
          </a:prstGeom>
          <a:solidFill>
            <a:srgbClr val="F2ED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244" name="Google Shape;244;p27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9525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5" name="Google Shape;245;p27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7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27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248" name="Google Shape;248;p27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dist="9525" dir="135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9" name="Google Shape;249;p27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7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27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otally blank">
  <p:cSld name="BLANK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picture">
  <p:cSld name="TITLE_AND_BODY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r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9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hort Title only">
  <p:cSld name="TITLE_ONLY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404975" y="441145"/>
            <a:ext cx="1980300" cy="671700"/>
          </a:xfrm>
          <a:prstGeom prst="rect">
            <a:avLst/>
          </a:prstGeom>
          <a:solidFill>
            <a:srgbClr val="ECC1C8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28171" y="543067"/>
            <a:ext cx="17295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Playfair Display"/>
              <a:buNone/>
              <a:defRPr sz="18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3000"/>
              <a:buFont typeface="Tinos"/>
              <a:buChar char="▹"/>
              <a:defRPr sz="30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▸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Tinos"/>
              <a:buChar char="◦"/>
              <a:defRPr sz="24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●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○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Font typeface="Tinos"/>
              <a:buChar char="■"/>
              <a:defRPr sz="18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rgbClr val="ECC1C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A9BA6"/>
              </a:buClr>
              <a:buSzPts val="1600"/>
              <a:buFont typeface="Frank Ruhl Libre"/>
              <a:buNone/>
              <a:defRPr sz="1600">
                <a:solidFill>
                  <a:srgbClr val="8A9BA6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4" Type="http://schemas.openxmlformats.org/officeDocument/2006/relationships/image" Target="../media/image44.gif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youtube.com/watch?v=K5KAc5CoCuk" TargetMode="External"/><Relationship Id="rId12" Type="http://schemas.openxmlformats.org/officeDocument/2006/relationships/image" Target="../media/image54.jpeg"/><Relationship Id="rId13" Type="http://schemas.openxmlformats.org/officeDocument/2006/relationships/hyperlink" Target="http://www.youtube.com/watch?v=N6VBFoSTnjM" TargetMode="External"/><Relationship Id="rId14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oiKj0Z_Xnjc" TargetMode="External"/><Relationship Id="rId4" Type="http://schemas.openxmlformats.org/officeDocument/2006/relationships/image" Target="../media/image50.jpeg"/><Relationship Id="rId5" Type="http://schemas.openxmlformats.org/officeDocument/2006/relationships/hyperlink" Target="http://www.youtube.com/watch?v=F_rEHfLgdcY" TargetMode="External"/><Relationship Id="rId6" Type="http://schemas.openxmlformats.org/officeDocument/2006/relationships/image" Target="../media/image51.jpeg"/><Relationship Id="rId7" Type="http://schemas.openxmlformats.org/officeDocument/2006/relationships/hyperlink" Target="http://www.youtube.com/watch?v=BvSHX9Zbr3o" TargetMode="External"/><Relationship Id="rId8" Type="http://schemas.openxmlformats.org/officeDocument/2006/relationships/image" Target="../media/image52.jpeg"/><Relationship Id="rId9" Type="http://schemas.openxmlformats.org/officeDocument/2006/relationships/hyperlink" Target="http://www.youtube.com/watch?v=JKPvx38D4GM" TargetMode="External"/><Relationship Id="rId10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61.jpeg"/><Relationship Id="rId9" Type="http://schemas.openxmlformats.org/officeDocument/2006/relationships/image" Target="../media/image62.jpeg"/><Relationship Id="rId10" Type="http://schemas.openxmlformats.org/officeDocument/2006/relationships/image" Target="../media/image63.jpeg"/><Relationship Id="rId11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village_municipalities_in_Quebec" TargetMode="External"/><Relationship Id="rId4" Type="http://schemas.openxmlformats.org/officeDocument/2006/relationships/hyperlink" Target="https://en.wikipedia.org/wiki/List_of_fast-food_chains_in_Canada" TargetMode="External"/><Relationship Id="rId5" Type="http://schemas.openxmlformats.org/officeDocument/2006/relationships/hyperlink" Target="https://www.thecanadianencyclopedia.ca/en/article/quebec" TargetMode="External"/><Relationship Id="rId6" Type="http://schemas.openxmlformats.org/officeDocument/2006/relationships/hyperlink" Target="https://www.google.com/search?q=canda&amp;rlz=1C1CHBF_enUS759US759&amp;source=lnms&amp;tbm=isch&amp;sa=X&amp;ved=0ahUKEwj62_30-IffAhXGpFkKHfbpBREQ_AUIDygC&amp;biw=1022&amp;bih=880" TargetMode="External"/><Relationship Id="rId7" Type="http://schemas.openxmlformats.org/officeDocument/2006/relationships/hyperlink" Target="https://www.youtube.com/watch?v=0fg1dk-j6P8" TargetMode="External"/><Relationship Id="rId8" Type="http://schemas.openxmlformats.org/officeDocument/2006/relationships/hyperlink" Target="https://www.tripadvisor.com/Attraction_Products-g155033-zfg11869-Quebec_City_Quebec.html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gif"/><Relationship Id="rId6" Type="http://schemas.openxmlformats.org/officeDocument/2006/relationships/hyperlink" Target="https://en.wikipedia.org/wiki/Dollar_sign" TargetMode="External"/><Relationship Id="rId7" Type="http://schemas.openxmlformats.org/officeDocument/2006/relationships/hyperlink" Target="https://en.wikipedia.org/wiki/Penny_(Canadian_coin)" TargetMode="External"/><Relationship Id="rId8" Type="http://schemas.openxmlformats.org/officeDocument/2006/relationships/hyperlink" Target="https://en.wikipedia.org/wiki/50-cent_piece_(Canadian_coin)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jpeg"/><Relationship Id="rId8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ctrTitle"/>
          </p:nvPr>
        </p:nvSpPr>
        <p:spPr>
          <a:xfrm>
            <a:off x="2785950" y="1440950"/>
            <a:ext cx="3572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Travel Guide to: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FF"/>
                </a:solidFill>
              </a:rPr>
              <a:t>Qu</a:t>
            </a:r>
            <a:r>
              <a:rPr lang="en-US" dirty="0" err="1" smtClean="0">
                <a:solidFill>
                  <a:srgbClr val="0000FF"/>
                </a:solidFill>
              </a:rPr>
              <a:t>é</a:t>
            </a:r>
            <a:r>
              <a:rPr lang="en" dirty="0" smtClean="0">
                <a:solidFill>
                  <a:srgbClr val="0000FF"/>
                </a:solidFill>
              </a:rPr>
              <a:t>bec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260" name="Google Shape;260;p29"/>
          <p:cNvSpPr txBox="1"/>
          <p:nvPr/>
        </p:nvSpPr>
        <p:spPr>
          <a:xfrm>
            <a:off x="2687175" y="3767675"/>
            <a:ext cx="3267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Gabrielle Guitard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Culture Project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5 2018</a:t>
            </a:r>
            <a:endParaRPr/>
          </a:p>
        </p:txBody>
      </p:sp>
      <p:pic>
        <p:nvPicPr>
          <p:cNvPr id="261" name="Google Shape;261;p29" descr="Image result for transparent 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450" y="1946600"/>
            <a:ext cx="3489950" cy="25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15" name="Google Shape;415;p38"/>
          <p:cNvSpPr txBox="1">
            <a:spLocks noGrp="1"/>
          </p:cNvSpPr>
          <p:nvPr>
            <p:ph type="body" idx="1"/>
          </p:nvPr>
        </p:nvSpPr>
        <p:spPr>
          <a:xfrm>
            <a:off x="2535475" y="1314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Maitre Gims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His real name is Gandhi. He is a french rapper and singer.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6" name="Google Shape;416;p38"/>
          <p:cNvSpPr txBox="1">
            <a:spLocks noGrp="1"/>
          </p:cNvSpPr>
          <p:nvPr>
            <p:ph type="body" idx="2"/>
          </p:nvPr>
        </p:nvSpPr>
        <p:spPr>
          <a:xfrm>
            <a:off x="4470829" y="1314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Coeur De Pirate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She is a canadian singer  and songwriter. She is from montreal her name is beatrice martin.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17" name="Google Shape;417;p38"/>
          <p:cNvSpPr txBox="1">
            <a:spLocks noGrp="1"/>
          </p:cNvSpPr>
          <p:nvPr>
            <p:ph type="body" idx="3"/>
          </p:nvPr>
        </p:nvSpPr>
        <p:spPr>
          <a:xfrm>
            <a:off x="6710983" y="1314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Indila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Her real name is adila.She french singer and songwriter.</a:t>
            </a:r>
            <a:endParaRPr sz="1200"/>
          </a:p>
        </p:txBody>
      </p:sp>
      <p:sp>
        <p:nvSpPr>
          <p:cNvPr id="418" name="Google Shape;418;p38"/>
          <p:cNvSpPr txBox="1">
            <a:spLocks noGrp="1"/>
          </p:cNvSpPr>
          <p:nvPr>
            <p:ph type="body" idx="1"/>
          </p:nvPr>
        </p:nvSpPr>
        <p:spPr>
          <a:xfrm>
            <a:off x="2764075" y="27432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Stromae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His real name is Paul her is a Belgian musician, He is also a rapper and singer-songwriter.</a:t>
            </a:r>
            <a:endParaRPr sz="1200"/>
          </a:p>
        </p:txBody>
      </p:sp>
      <p:sp>
        <p:nvSpPr>
          <p:cNvPr id="419" name="Google Shape;419;p38"/>
          <p:cNvSpPr txBox="1">
            <a:spLocks noGrp="1"/>
          </p:cNvSpPr>
          <p:nvPr>
            <p:ph type="body" idx="2"/>
          </p:nvPr>
        </p:nvSpPr>
        <p:spPr>
          <a:xfrm>
            <a:off x="4699429" y="30480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Edith Piaf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She was a french vocalist, songwriter, cabaret performer and film actress.</a:t>
            </a:r>
            <a:endParaRPr sz="1200"/>
          </a:p>
        </p:txBody>
      </p:sp>
      <p:sp>
        <p:nvSpPr>
          <p:cNvPr id="420" name="Google Shape;420;p38"/>
          <p:cNvSpPr txBox="1">
            <a:spLocks noGrp="1"/>
          </p:cNvSpPr>
          <p:nvPr>
            <p:ph type="body" idx="3"/>
          </p:nvPr>
        </p:nvSpPr>
        <p:spPr>
          <a:xfrm>
            <a:off x="6634783" y="27432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Radio 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You will hear  some french radio stations but mostly you will her 2000’s hit songs </a:t>
            </a:r>
            <a:endParaRPr sz="1200"/>
          </a:p>
        </p:txBody>
      </p:sp>
      <p:sp>
        <p:nvSpPr>
          <p:cNvPr id="421" name="Google Shape;421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8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Music 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24" name="Google Shape;424;p38" descr="Image result for transparent gif mus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300" y="1938263"/>
            <a:ext cx="1778100" cy="17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8" descr="Image result for transparent gif mus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20725" y="2553901"/>
            <a:ext cx="4566876" cy="23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8" descr="Image result for pirate's he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288" y="704850"/>
            <a:ext cx="733487" cy="9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8" descr="Image result for maitre gim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6075" y="765902"/>
            <a:ext cx="824750" cy="9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8" descr="Image result for indila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4375" y="704850"/>
            <a:ext cx="981500" cy="9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8" descr="Image result for edith [piaf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07050" y="2460200"/>
            <a:ext cx="733475" cy="7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8" descr="Image result for stroma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0413" y="2171735"/>
            <a:ext cx="824750" cy="102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 I listen to </a:t>
            </a:r>
            <a:endParaRPr/>
          </a:p>
        </p:txBody>
      </p:sp>
      <p:sp>
        <p:nvSpPr>
          <p:cNvPr id="436" name="Google Shape;436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11</a:t>
            </a:fld>
            <a:endParaRPr/>
          </a:p>
        </p:txBody>
      </p:sp>
      <p:pic>
        <p:nvPicPr>
          <p:cNvPr id="437" name="Google Shape;437;p39" descr="papaoutai (official video / clip officiel)&#10;album √ (racine carrée) http://po.st/RacineCiT&#10;---&#10;http://www.stromae.net&#10;http://www.facebook.com/stromae&#10;http://twitter.com/stromae&#10;&#10;#Stromae #Papaoutai #Vevo #French #ClipOfficiel #Alternativ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500" y="3118875"/>
            <a:ext cx="1654525" cy="12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9" descr="Abonne-toi à la chaîne VEVO de Maître Gims pour découvrir toutes ses vidéos : http://www.youtube.com/subscription_c...&#10;&#10;Retrouve la discographie de Maître Gims dans les playlists :&#10;Subliminal : https://www.youtube.com/playlist?list...&#10;&#10;Également en téléchargement sur iTunes : https://itunes.apple.com/fr/artist/ma...&#10;&#10;Plus de clips vidéos de Maître Gims :&#10;Est-ce que tu m'aimes : https://www.youtube.com/watch?v=6TpyR...&#10;Bella : https://www.youtube.com/watch?v=rMlto...&#10;Zombie : https://www.youtube.com/watch?v=6yDEY...&#10;&#10;Retrouve Maître Gims sur :&#10;Facebook : https://www.facebook.com/maitregimsoff&#10;Twitter:  https://twitter.com/maitrgims&#10;Website: http://www.maitre-gims.fr/&#10;&#10;Music video by Maître Gims performing J'me tire. (C) 2013 Wati-B&#10;&#10;Album : &quot;&quot;Subliminal&quot;&quot; :&#10;01. Intro&#10;02. Meurtre par strangulation&#10;03. J'me tire&#10;04. Freedom&#10;05. VQ2PQ&#10;06. Ça décoiffe&#10;07. One Shot&#10;08. Où est ton arme ? &#10;09. Interlude&#10;10. La chute&#10;11. Ça marche&#10;12. Épuisé&#10;13. Laisse tomber&#10;14. À la base&#10;15. Pas touché&#10;16. Outsider&#10;17. Bella&#10;18. Changer&quot;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2250" y="1041955"/>
            <a:ext cx="1778100" cy="133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9" descr="Adieu &#10; &#10;Tu ris si mal, tu ris de vide &#10;Des taches de vin sur ta chemise &#10;Qui a deux boutons éclatés &#10;Sur ton corps qui me repoussait &#10;Tu fais l'amour en deux poussées &#10;L'amant le manque l'a tourné (????) &#10;Et pendant que tu t'articules &#10;Moi je soupire et toi tu me &#10;Menaces de partir &#10;Parce que je hurle &#10;Quand tu chantes tes souvenirs &#10;Eh bien chéri &#10;Prends donc la porte &#10;Car tu sais que plus rien ne me va &#10; &#10;Mais dis moi adieu demain &#10;Mais dis moi adieu en chemin &#10;Va voir les autres, je n'en pense rien &#10;Je t'ai aimé mais je t'assure que c'est la fin &#10; &#10;Crois-tu pouvoir enfin me dire &#10;Que tu veux bien qu'on reste amis &#10;Non c'est gentil, ça va comme ça &#10;Des amis j'en ai plein déjà &#10;Je n'aurai donc plus à t'entendre &#10;Rentrer la nuit quand j'attends l'aube &#10;Qui arrive en poussant les heures &#10;Moi je me lève et toi tu me &#10;Menaces de partir &#10;Parce que je hurle &#10;Quand tu chantes tes souvenirs &#10;Eh bien chéri &#10;Prends donc la porte &#10;Car tu sais que plus rien ne me va &#10;Mais dis moi adieu demain &#10;Mais dis moi adieu en chemin &#10;Va voir les autres, je n'en pense rien &#10;Je t'ai aimé mais je t'assure que c'est la fin &#10; &#10;Mais dis moi adieu demain &#10;Mais dis moi adieu en chemin &#10;Va voir les autres, je n'en pense rien &#10;Je t'ai aimé mais je t'assure que c'est la fin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43500" y="1088300"/>
            <a:ext cx="1654525" cy="124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39" descr=" 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4720" y="3026210"/>
            <a:ext cx="1778100" cy="133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39" descr="1er Album « Mini World » sur iTunes http://po.st/MiniWorld&#10;&#10;Facebook : https://www.facebook.com/IndilaOfficiel&#10;Twitter : http://www.twitter.com/Indila&#10;&#10;Compositeurs: Indila - Skalpovich&#10;Auteur: Indila&#10;Réalisateur du clip: Sylvain Bressollette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64825" y="1041954"/>
            <a:ext cx="1778100" cy="133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9" descr="It's the late October half term 1981 and my first ever trip to Canada to stay with friends in Toronto.&#10;&#10;Tuning up and down the dial one weekday evening, here's a selection of stations I find, including;&#10;CKO (99.1FM news &amp; information)&#10;CK-FM (99.9FM easy listening)&#10;CFNY-FM (102.1FM rock/alternative)&#10;CKDS (95.3FM easy listening)&#10;&#10;...and, yes, I was surprised to fly 3-thousand miles and hear a radio ad for Ovaltine!&#10;&#10;Thanks for watching - and listening! :)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496244" y="2964928"/>
            <a:ext cx="1930406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48" name="Google Shape;448;p40"/>
          <p:cNvSpPr txBox="1">
            <a:spLocks noGrp="1"/>
          </p:cNvSpPr>
          <p:nvPr>
            <p:ph type="body" idx="1"/>
          </p:nvPr>
        </p:nvSpPr>
        <p:spPr>
          <a:xfrm>
            <a:off x="2383075" y="1314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Hockey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Hockey is really big in candia. Once the river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has frozen over or the rinks tons of people play hockey. on.</a:t>
            </a:r>
            <a:endParaRPr sz="1200"/>
          </a:p>
        </p:txBody>
      </p:sp>
      <p:sp>
        <p:nvSpPr>
          <p:cNvPr id="449" name="Google Shape;449;p40"/>
          <p:cNvSpPr txBox="1">
            <a:spLocks noGrp="1"/>
          </p:cNvSpPr>
          <p:nvPr>
            <p:ph type="body" idx="2"/>
          </p:nvPr>
        </p:nvSpPr>
        <p:spPr>
          <a:xfrm>
            <a:off x="4018129" y="1314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Ice skating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Another very popular thing to do in canada</a:t>
            </a:r>
            <a:endParaRPr sz="1200"/>
          </a:p>
        </p:txBody>
      </p:sp>
      <p:sp>
        <p:nvSpPr>
          <p:cNvPr id="450" name="Google Shape;450;p40"/>
          <p:cNvSpPr txBox="1">
            <a:spLocks noGrp="1"/>
          </p:cNvSpPr>
          <p:nvPr>
            <p:ph type="body" idx="3"/>
          </p:nvPr>
        </p:nvSpPr>
        <p:spPr>
          <a:xfrm>
            <a:off x="6025172" y="552450"/>
            <a:ext cx="2433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Hotel de glace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Ice Hotel where everything is made out of ice you are allowed to stay for one night only.</a:t>
            </a:r>
            <a:endParaRPr sz="1200"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1"/>
          </p:nvPr>
        </p:nvSpPr>
        <p:spPr>
          <a:xfrm>
            <a:off x="2230675" y="25146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Ice canoeing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Just like normal canoeing just with ice and colder weather,</a:t>
            </a:r>
            <a:endParaRPr sz="1200"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2"/>
          </p:nvPr>
        </p:nvSpPr>
        <p:spPr>
          <a:xfrm>
            <a:off x="4699429" y="27432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Shopping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Alots are great places to shop and malls are really big. Most things have french and english writing</a:t>
            </a:r>
            <a:endParaRPr sz="1200"/>
          </a:p>
        </p:txBody>
      </p:sp>
      <p:sp>
        <p:nvSpPr>
          <p:cNvPr id="453" name="Google Shape;453;p40"/>
          <p:cNvSpPr txBox="1">
            <a:spLocks noGrp="1"/>
          </p:cNvSpPr>
          <p:nvPr>
            <p:ph type="body" idx="3"/>
          </p:nvPr>
        </p:nvSpPr>
        <p:spPr>
          <a:xfrm>
            <a:off x="6406183" y="25146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Skiing and snowboarding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 Lot of outside snow sports.</a:t>
            </a:r>
            <a:endParaRPr sz="1200"/>
          </a:p>
        </p:txBody>
      </p:sp>
      <p:sp>
        <p:nvSpPr>
          <p:cNvPr id="454" name="Google Shape;454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455" name="Google Shape;455;p40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0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Act vitys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(winter)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57" name="Google Shape;457;p40" descr="Image result for transparent ice skating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44" y="3293600"/>
            <a:ext cx="1351356" cy="17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0" descr="Image result for hockey st lawrence riv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862" y="372025"/>
            <a:ext cx="1351349" cy="9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0" descr="Image result for ice skating quebe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4325" y="331288"/>
            <a:ext cx="1304609" cy="98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0" descr="Image result for hotel de glac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6050" y="2073850"/>
            <a:ext cx="1138804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0" descr="Image result for hotel de glac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8025" y="1570550"/>
            <a:ext cx="1478450" cy="98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0" descr="Image result for hotel de glac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6482" y="1387525"/>
            <a:ext cx="917701" cy="6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0" descr="Related ima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96468" y="2101402"/>
            <a:ext cx="819582" cy="6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0" descr="Image result for ice canoeing quebec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25002" y="3456825"/>
            <a:ext cx="1496778" cy="98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0" descr="Image result for skiing quebec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78325" y="3456822"/>
            <a:ext cx="1478450" cy="11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1"/>
          <p:cNvSpPr txBox="1">
            <a:spLocks noGrp="1"/>
          </p:cNvSpPr>
          <p:nvPr>
            <p:ph type="body" idx="1"/>
          </p:nvPr>
        </p:nvSpPr>
        <p:spPr>
          <a:xfrm>
            <a:off x="1794900" y="4192781"/>
            <a:ext cx="55542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Work cited </a:t>
            </a:r>
            <a:endParaRPr>
              <a:solidFill>
                <a:srgbClr val="4D4A56"/>
              </a:solidFill>
            </a:endParaRPr>
          </a:p>
        </p:txBody>
      </p:sp>
      <p:sp>
        <p:nvSpPr>
          <p:cNvPr id="471" name="Google Shape;471;p4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472" name="Google Shape;472;p41"/>
          <p:cNvSpPr txBox="1"/>
          <p:nvPr/>
        </p:nvSpPr>
        <p:spPr>
          <a:xfrm>
            <a:off x="952925" y="658400"/>
            <a:ext cx="7461600" cy="26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Wikipedia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https://en.wikipedia.org/wiki/List_of_village_municipalities_in_Quebec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https://en.wikipedia.org/wiki/List_of_fast-food_chains_in_Canada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https://en.wikipedia.org/wiki/Canadian_dollar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 </a:t>
            </a:r>
            <a:r>
              <a:rPr lang="en-US" dirty="0" smtClean="0"/>
              <a:t>C</a:t>
            </a:r>
            <a:r>
              <a:rPr lang="en" dirty="0" smtClean="0"/>
              <a:t>anadian </a:t>
            </a:r>
            <a:r>
              <a:rPr lang="en-US" smtClean="0"/>
              <a:t>E</a:t>
            </a:r>
            <a:r>
              <a:rPr lang="en" smtClean="0"/>
              <a:t>ncyclopedia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https://www.thecanadianencyclopedia.ca/en/article/quebec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Google images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https://www.google.com/search?q=canda&amp;rlz=1C1CHBF_enUS759US759&amp;source=lnms&amp;tbm=isch&amp;sa=X&amp;ved=0ahUKEwj62_30-IffAhXGpFkKHfbpBREQ_AUIDygC&amp;biw=1022&amp;bih=880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Youtube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7"/>
              </a:rPr>
              <a:t>https://www.youtube.com/watch?v=0fg1dk-j6P8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Trip advisor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8"/>
              </a:rPr>
              <a:t>https://www.tripadvisor.com/Attraction_Products-g155033-zfg11869-Quebec_City_Quebec.html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Family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2"/>
          <p:cNvSpPr txBox="1">
            <a:spLocks noGrp="1"/>
          </p:cNvSpPr>
          <p:nvPr>
            <p:ph type="ctrTitle" idx="4294967295"/>
          </p:nvPr>
        </p:nvSpPr>
        <p:spPr>
          <a:xfrm>
            <a:off x="1119900" y="1980751"/>
            <a:ext cx="7772400" cy="96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Thank you!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478" name="Google Shape;478;p42"/>
          <p:cNvSpPr txBox="1">
            <a:spLocks noGrp="1"/>
          </p:cNvSpPr>
          <p:nvPr>
            <p:ph type="subTitle" idx="4294967295"/>
          </p:nvPr>
        </p:nvSpPr>
        <p:spPr>
          <a:xfrm>
            <a:off x="2122050" y="2680700"/>
            <a:ext cx="73383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ECC1C8"/>
                </a:solidFill>
              </a:rPr>
              <a:t>Any questions?</a:t>
            </a:r>
            <a:endParaRPr sz="6000" b="1">
              <a:solidFill>
                <a:srgbClr val="ECC1C8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5082759" y="1983310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ECC1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481" name="Google Shape;481;p42" descr="Image result for transparent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225" y="1744052"/>
            <a:ext cx="1422525" cy="14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67" name="Google Shape;267;p30" descr="Image result for transparent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863" y="2615077"/>
            <a:ext cx="1481875" cy="160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 descr="Image result for transparent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49" y="3195937"/>
            <a:ext cx="1381375" cy="1493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/>
          <p:nvPr/>
        </p:nvSpPr>
        <p:spPr>
          <a:xfrm>
            <a:off x="5180213" y="3127118"/>
            <a:ext cx="11274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Food</a:t>
            </a:r>
            <a:endParaRPr sz="1800" b="1" i="1">
              <a:solidFill>
                <a:srgbClr val="FFFFFF"/>
              </a:solidFill>
            </a:endParaRPr>
          </a:p>
        </p:txBody>
      </p:sp>
      <p:cxnSp>
        <p:nvCxnSpPr>
          <p:cNvPr id="270" name="Google Shape;270;p30"/>
          <p:cNvCxnSpPr>
            <a:stCxn id="271" idx="3"/>
            <a:endCxn id="272" idx="1"/>
          </p:cNvCxnSpPr>
          <p:nvPr/>
        </p:nvCxnSpPr>
        <p:spPr>
          <a:xfrm rot="10800000">
            <a:off x="3639961" y="1665969"/>
            <a:ext cx="273300" cy="1849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triangle" w="med" len="med"/>
          </a:ln>
        </p:spPr>
      </p:cxnSp>
      <p:cxnSp>
        <p:nvCxnSpPr>
          <p:cNvPr id="273" name="Google Shape;273;p30"/>
          <p:cNvCxnSpPr>
            <a:stCxn id="267" idx="3"/>
            <a:endCxn id="274" idx="1"/>
          </p:cNvCxnSpPr>
          <p:nvPr/>
        </p:nvCxnSpPr>
        <p:spPr>
          <a:xfrm rot="10800000">
            <a:off x="6108838" y="1134076"/>
            <a:ext cx="414900" cy="228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triangle" w="med" len="med"/>
          </a:ln>
        </p:spPr>
      </p:cxnSp>
      <p:cxnSp>
        <p:nvCxnSpPr>
          <p:cNvPr id="275" name="Google Shape;275;p30"/>
          <p:cNvCxnSpPr>
            <a:stCxn id="274" idx="3"/>
            <a:endCxn id="276" idx="1"/>
          </p:cNvCxnSpPr>
          <p:nvPr/>
        </p:nvCxnSpPr>
        <p:spPr>
          <a:xfrm>
            <a:off x="7490151" y="1133942"/>
            <a:ext cx="84300" cy="1696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triangle" w="med" len="med"/>
          </a:ln>
        </p:spPr>
      </p:cxnSp>
      <p:pic>
        <p:nvPicPr>
          <p:cNvPr id="277" name="Google Shape;2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1809" y="1182450"/>
            <a:ext cx="2841998" cy="23330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30"/>
          <p:cNvCxnSpPr>
            <a:stCxn id="268" idx="3"/>
            <a:endCxn id="271" idx="1"/>
          </p:cNvCxnSpPr>
          <p:nvPr/>
        </p:nvCxnSpPr>
        <p:spPr>
          <a:xfrm rot="10800000" flipH="1">
            <a:off x="1643725" y="3515506"/>
            <a:ext cx="787500" cy="427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diamond" w="med" len="med"/>
            <a:tailEnd type="triangle" w="med" len="med"/>
          </a:ln>
        </p:spPr>
      </p:cxnSp>
      <p:cxnSp>
        <p:nvCxnSpPr>
          <p:cNvPr id="279" name="Google Shape;279;p30"/>
          <p:cNvCxnSpPr>
            <a:stCxn id="272" idx="3"/>
            <a:endCxn id="267" idx="1"/>
          </p:cNvCxnSpPr>
          <p:nvPr/>
        </p:nvCxnSpPr>
        <p:spPr>
          <a:xfrm>
            <a:off x="4906288" y="1665875"/>
            <a:ext cx="135600" cy="1750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diamond" w="med" len="med"/>
            <a:tailEnd type="triangle" w="med" len="med"/>
          </a:ln>
        </p:spPr>
      </p:cxnSp>
      <p:sp>
        <p:nvSpPr>
          <p:cNvPr id="280" name="Google Shape;280;p30"/>
          <p:cNvSpPr txBox="1"/>
          <p:nvPr/>
        </p:nvSpPr>
        <p:spPr>
          <a:xfrm>
            <a:off x="422150" y="3767950"/>
            <a:ext cx="13548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History</a:t>
            </a:r>
            <a:endParaRPr sz="1800" b="1" i="1">
              <a:solidFill>
                <a:srgbClr val="FFFFFF"/>
              </a:solidFill>
            </a:endParaRPr>
          </a:p>
        </p:txBody>
      </p:sp>
      <p:pic>
        <p:nvPicPr>
          <p:cNvPr id="271" name="Google Shape;271;p30" descr="Image result for transparent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374" y="2714364"/>
            <a:ext cx="1481888" cy="1602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0"/>
          <p:cNvSpPr txBox="1"/>
          <p:nvPr/>
        </p:nvSpPr>
        <p:spPr>
          <a:xfrm>
            <a:off x="2720675" y="3318400"/>
            <a:ext cx="13548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Cities</a:t>
            </a:r>
            <a:endParaRPr sz="1800" b="1" i="1">
              <a:solidFill>
                <a:srgbClr val="FFFFFF"/>
              </a:solidFill>
            </a:endParaRPr>
          </a:p>
        </p:txBody>
      </p:sp>
      <p:pic>
        <p:nvPicPr>
          <p:cNvPr id="282" name="Google Shape;282;p30" descr="Image result for transparent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474" y="919112"/>
            <a:ext cx="1381375" cy="14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 descr="Image result for transparent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775" y="386509"/>
            <a:ext cx="1381375" cy="149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 descr="Image result for transparent maple lea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599" y="2029752"/>
            <a:ext cx="1481875" cy="160219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0"/>
          <p:cNvSpPr/>
          <p:nvPr/>
        </p:nvSpPr>
        <p:spPr>
          <a:xfrm>
            <a:off x="3639988" y="1469075"/>
            <a:ext cx="1266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Currency</a:t>
            </a:r>
            <a:endParaRPr sz="1800" b="1" i="1">
              <a:solidFill>
                <a:srgbClr val="FFFFFF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6386088" y="919100"/>
            <a:ext cx="1354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Music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</a:endParaRPr>
          </a:p>
        </p:txBody>
      </p:sp>
      <p:sp>
        <p:nvSpPr>
          <p:cNvPr id="284" name="Google Shape;284;p30"/>
          <p:cNvSpPr txBox="1"/>
          <p:nvPr/>
        </p:nvSpPr>
        <p:spPr>
          <a:xfrm>
            <a:off x="7740908" y="2266627"/>
            <a:ext cx="1354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Activities</a:t>
            </a:r>
            <a:endParaRPr sz="1800" b="1" i="1">
              <a:solidFill>
                <a:srgbClr val="FFFFFF"/>
              </a:solidFill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0"/>
          <p:cNvSpPr txBox="1"/>
          <p:nvPr/>
        </p:nvSpPr>
        <p:spPr>
          <a:xfrm>
            <a:off x="-196262" y="1040300"/>
            <a:ext cx="2298600" cy="10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Agenda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639" y="128775"/>
            <a:ext cx="3927911" cy="22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 descr="Image result for transparent 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1775" y="1435600"/>
            <a:ext cx="3175000" cy="26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94" name="Google Shape;294;p31"/>
          <p:cNvSpPr txBox="1"/>
          <p:nvPr/>
        </p:nvSpPr>
        <p:spPr>
          <a:xfrm>
            <a:off x="2751325" y="1197150"/>
            <a:ext cx="25785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became part of canada in 1840. </a:t>
            </a:r>
            <a:endParaRPr sz="1200" b="1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was part of the first four provinces</a:t>
            </a: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os the largest canadian province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is also the oldest city in canada as well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means where the river marrows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*St.Lawrence river is import to many since water and ice sports are people favorite thing to do 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5573014" y="3296000"/>
            <a:ext cx="26910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Speaks french but also teaches english in school.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Most know broken english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Quebec for a long time has been trying to separate themselves from canada</a:t>
            </a: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96" name="Google Shape;296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History 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2" descr="GIF transparent, smile, deviantart, best animated GIFs forum, kawaii, neko, emoji, free download moe, v3, emoji42, jerikuto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7750" y="3269200"/>
            <a:ext cx="1169400" cy="11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2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05" name="Google Shape;305;p32"/>
          <p:cNvSpPr txBox="1">
            <a:spLocks noGrp="1"/>
          </p:cNvSpPr>
          <p:nvPr>
            <p:ph type="body" idx="1"/>
          </p:nvPr>
        </p:nvSpPr>
        <p:spPr>
          <a:xfrm>
            <a:off x="2592706" y="92685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Capital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Quebec</a:t>
            </a:r>
            <a:endParaRPr/>
          </a:p>
        </p:txBody>
      </p:sp>
      <p:sp>
        <p:nvSpPr>
          <p:cNvPr id="306" name="Google Shape;306;p32"/>
          <p:cNvSpPr txBox="1">
            <a:spLocks noGrp="1"/>
          </p:cNvSpPr>
          <p:nvPr>
            <p:ph type="body" idx="2"/>
          </p:nvPr>
        </p:nvSpPr>
        <p:spPr>
          <a:xfrm>
            <a:off x="6693543" y="1853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Population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8.4696 million as of 2018</a:t>
            </a:r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body" idx="3"/>
          </p:nvPr>
        </p:nvSpPr>
        <p:spPr>
          <a:xfrm>
            <a:off x="6752901" y="1133750"/>
            <a:ext cx="1545600" cy="25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Prime Minister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Justin Trudeau</a:t>
            </a:r>
            <a:endParaRPr/>
          </a:p>
        </p:txBody>
      </p:sp>
      <p:sp>
        <p:nvSpPr>
          <p:cNvPr id="308" name="Google Shape;308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309" name="Google Shape;309;p32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2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History 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1" name="Google Shape;311;p32"/>
          <p:cNvSpPr txBox="1"/>
          <p:nvPr/>
        </p:nvSpPr>
        <p:spPr>
          <a:xfrm>
            <a:off x="3689925" y="3001225"/>
            <a:ext cx="5305800" cy="11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nos"/>
                <a:ea typeface="Tinos"/>
                <a:cs typeface="Tinos"/>
                <a:sym typeface="Tinos"/>
              </a:rPr>
              <a:t>The Quebec Flag</a:t>
            </a:r>
            <a:endParaRPr b="1"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 has a white fleurs-de-lis witch is a symbols of purity and 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blue field symbolizing Heaven come from a banner honouring 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the Virgin Mary. One such was reputedly carried by French 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Canadian militia at General Louis-Joseph de Montcalm's </a:t>
            </a:r>
            <a:endParaRPr sz="1200">
              <a:solidFill>
                <a:srgbClr val="666666"/>
              </a:solidFill>
              <a:highlight>
                <a:srgbClr val="FFFFFF"/>
              </a:highlight>
              <a:latin typeface="Tinos"/>
              <a:ea typeface="Tinos"/>
              <a:cs typeface="Tinos"/>
              <a:sym typeface="Tino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rgbClr val="FFFFFF"/>
                </a:highlight>
                <a:latin typeface="Tinos"/>
                <a:ea typeface="Tinos"/>
                <a:cs typeface="Tinos"/>
                <a:sym typeface="Tinos"/>
              </a:rPr>
              <a:t>victory at Carillon.</a:t>
            </a:r>
            <a:endParaRPr>
              <a:solidFill>
                <a:srgbClr val="66666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312" name="Google Shape;312;p32" descr="Image result for prime minister of canad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625" y="1059225"/>
            <a:ext cx="1579675" cy="15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2" descr="Image result for capital of quebe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324" y="926850"/>
            <a:ext cx="1681075" cy="16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2" descr="Image result for flagquebec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9331" y="2798200"/>
            <a:ext cx="2510600" cy="16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3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3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3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In Quebec there is 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145 parishes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227 towns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42 Townships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2 United townships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44 villages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There are no longer cities they are called municipalities</a:t>
            </a:r>
            <a:endParaRPr b="1"/>
          </a:p>
        </p:txBody>
      </p:sp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Cities</a:t>
            </a:r>
            <a:endParaRPr/>
          </a:p>
        </p:txBody>
      </p:sp>
      <p:sp>
        <p:nvSpPr>
          <p:cNvPr id="321" name="Google Shape;321;p33"/>
          <p:cNvSpPr txBox="1">
            <a:spLocks noGrp="1"/>
          </p:cNvSpPr>
          <p:nvPr>
            <p:ph type="body" idx="2"/>
          </p:nvPr>
        </p:nvSpPr>
        <p:spPr>
          <a:xfrm>
            <a:off x="5620900" y="1123950"/>
            <a:ext cx="2700600" cy="7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 My aunt lives: St.Mar reshru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22" name="Google Shape;322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3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Cites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5735150" y="2441475"/>
            <a:ext cx="27006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6" name="Google Shape;3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227" y="1812450"/>
            <a:ext cx="1574426" cy="209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0650" y="1812450"/>
            <a:ext cx="1426126" cy="20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3" descr="Image result for transparent gif mus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3450" y="2998200"/>
            <a:ext cx="1613400" cy="161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4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body" idx="1"/>
          </p:nvPr>
        </p:nvSpPr>
        <p:spPr>
          <a:xfrm>
            <a:off x="2361350" y="605150"/>
            <a:ext cx="2356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Quebec City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Quebec city is the most popular and known by most and has the most tourist spots.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Pop: 530,000</a:t>
            </a:r>
            <a:endParaRPr sz="1200"/>
          </a:p>
        </p:txBody>
      </p:sp>
      <p:sp>
        <p:nvSpPr>
          <p:cNvPr id="335" name="Google Shape;335;p34"/>
          <p:cNvSpPr txBox="1">
            <a:spLocks noGrp="1"/>
          </p:cNvSpPr>
          <p:nvPr>
            <p:ph type="body" idx="2"/>
          </p:nvPr>
        </p:nvSpPr>
        <p:spPr>
          <a:xfrm>
            <a:off x="4352625" y="597775"/>
            <a:ext cx="21207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Montreal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Its largest </a:t>
            </a:r>
            <a:r>
              <a:rPr lang="en" sz="110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municipality </a:t>
            </a:r>
            <a:r>
              <a:rPr lang="en" sz="1200"/>
              <a:t> in quebec providence. Was also known as the ville-marie (city of marie).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6" name="Google Shape;336;p34"/>
          <p:cNvSpPr txBox="1">
            <a:spLocks noGrp="1"/>
          </p:cNvSpPr>
          <p:nvPr>
            <p:ph type="body" idx="3"/>
          </p:nvPr>
        </p:nvSpPr>
        <p:spPr>
          <a:xfrm>
            <a:off x="6268925" y="559625"/>
            <a:ext cx="2470800" cy="17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Gatineau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Is the fourth biggest provinces. It is located on the northern bank of ottawa river across from ottawa river. Has the byWard market and canadian museum of history.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7" name="Google Shape;337;p34"/>
          <p:cNvSpPr txBox="1">
            <a:spLocks noGrp="1"/>
          </p:cNvSpPr>
          <p:nvPr>
            <p:ph type="body" idx="1"/>
          </p:nvPr>
        </p:nvSpPr>
        <p:spPr>
          <a:xfrm>
            <a:off x="2078275" y="2590800"/>
            <a:ext cx="2470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Trois-Rivieres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Means 3 rivers since the saint maurice river has 3 mouths out the saint lawrence river.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8" name="Google Shape;338;p34"/>
          <p:cNvSpPr txBox="1">
            <a:spLocks noGrp="1"/>
          </p:cNvSpPr>
          <p:nvPr>
            <p:ph type="body" idx="2"/>
          </p:nvPr>
        </p:nvSpPr>
        <p:spPr>
          <a:xfrm>
            <a:off x="4242224" y="2590800"/>
            <a:ext cx="23565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Saguenay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There's urban life,great outdoor and cruises. There are also good museums and aquariums.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39" name="Google Shape;339;p34"/>
          <p:cNvSpPr txBox="1">
            <a:spLocks noGrp="1"/>
          </p:cNvSpPr>
          <p:nvPr>
            <p:ph type="body" idx="3"/>
          </p:nvPr>
        </p:nvSpPr>
        <p:spPr>
          <a:xfrm>
            <a:off x="6248050" y="2667000"/>
            <a:ext cx="24708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Mont-Tremblant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located in the laurentian mountains northwest of the montreal. Has an all year round four season ski resort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40" name="Google Shape;340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4"/>
          <p:cNvSpPr txBox="1"/>
          <p:nvPr/>
        </p:nvSpPr>
        <p:spPr>
          <a:xfrm>
            <a:off x="381000" y="530125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 most 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Populare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“cities”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43" name="Google Shape;343;p34" descr="Image result for transparent 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94300" y="1632425"/>
            <a:ext cx="4670000" cy="46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550" y="3663125"/>
            <a:ext cx="1841100" cy="9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0975" y="1930350"/>
            <a:ext cx="1526938" cy="9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13699" y="1883399"/>
            <a:ext cx="1281725" cy="9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364975" y="3592825"/>
            <a:ext cx="1611750" cy="10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338" y="-1518275"/>
            <a:ext cx="1404676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2000" y="1883400"/>
            <a:ext cx="1304574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42572" y="3709350"/>
            <a:ext cx="1714200" cy="8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625" y="893725"/>
            <a:ext cx="2207200" cy="335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5"/>
          <p:cNvSpPr txBox="1">
            <a:spLocks noGrp="1"/>
          </p:cNvSpPr>
          <p:nvPr>
            <p:ph type="body" idx="1"/>
          </p:nvPr>
        </p:nvSpPr>
        <p:spPr>
          <a:xfrm>
            <a:off x="2228969" y="2864025"/>
            <a:ext cx="1287600" cy="1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USD                  </a:t>
            </a:r>
            <a:endParaRPr sz="11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$ 1 USD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$ 5 USD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$ 10 USD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$ 50 USD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57" name="Google Shape;357;p35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Cities</a:t>
            </a:r>
            <a:endParaRPr/>
          </a:p>
        </p:txBody>
      </p:sp>
      <p:sp>
        <p:nvSpPr>
          <p:cNvPr id="358" name="Google Shape;358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359" name="Google Shape;359;p35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5"/>
          <p:cNvSpPr txBox="1"/>
          <p:nvPr/>
        </p:nvSpPr>
        <p:spPr>
          <a:xfrm>
            <a:off x="361850" y="1057550"/>
            <a:ext cx="23043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Currency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1" name="Google Shape;361;p35"/>
          <p:cNvSpPr txBox="1"/>
          <p:nvPr/>
        </p:nvSpPr>
        <p:spPr>
          <a:xfrm>
            <a:off x="5735150" y="2441475"/>
            <a:ext cx="27006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2" name="Google Shape;362;p35" descr="Image result for canadian currenc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825" y="893725"/>
            <a:ext cx="2106250" cy="33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5" descr="Image result for transparent gif currenc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102" y="2954275"/>
            <a:ext cx="1535675" cy="13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3143369" y="2864025"/>
            <a:ext cx="1287600" cy="10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CAD</a:t>
            </a:r>
            <a:endParaRPr sz="11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C$ 1.29 CAD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C$ 6.47 CAD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C$ 12.94 CAD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C$ 64.70 CAD</a:t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65" name="Google Shape;365;p35"/>
          <p:cNvSpPr txBox="1"/>
          <p:nvPr/>
        </p:nvSpPr>
        <p:spPr>
          <a:xfrm>
            <a:off x="2498525" y="1181600"/>
            <a:ext cx="1706100" cy="1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Symbol</a:t>
            </a:r>
            <a:r>
              <a:rPr lang="en" sz="1100">
                <a:solidFill>
                  <a:schemeClr val="dk2"/>
                </a:solidFill>
              </a:rPr>
              <a:t>‎: ‎</a:t>
            </a:r>
            <a:r>
              <a:rPr lang="en" sz="1100" u="sng">
                <a:solidFill>
                  <a:srgbClr val="1A0DAB"/>
                </a:solidFill>
                <a:hlinkClick r:id="rId6"/>
              </a:rPr>
              <a:t>$</a:t>
            </a:r>
            <a:r>
              <a:rPr lang="en" sz="1100">
                <a:solidFill>
                  <a:schemeClr val="dk2"/>
                </a:solidFill>
              </a:rPr>
              <a:t>‎ or Can$ or C$ or CAD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Cent</a:t>
            </a:r>
            <a:r>
              <a:rPr lang="en" sz="1100">
                <a:solidFill>
                  <a:schemeClr val="dk2"/>
                </a:solidFill>
              </a:rPr>
              <a:t>‎: ‎¢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Rarely used</a:t>
            </a:r>
            <a:r>
              <a:rPr lang="en" sz="1100">
                <a:solidFill>
                  <a:schemeClr val="dk2"/>
                </a:solidFill>
              </a:rPr>
              <a:t>‎: ‎</a:t>
            </a:r>
            <a:r>
              <a:rPr lang="en" sz="1100" u="sng">
                <a:solidFill>
                  <a:srgbClr val="1A0DAB"/>
                </a:solidFill>
                <a:hlinkClick r:id="rId7"/>
              </a:rPr>
              <a:t>1¢</a:t>
            </a:r>
            <a:r>
              <a:rPr lang="en" sz="1100">
                <a:solidFill>
                  <a:schemeClr val="dk2"/>
                </a:solidFill>
              </a:rPr>
              <a:t>‎, ‎</a:t>
            </a:r>
            <a:r>
              <a:rPr lang="en" sz="1100" u="sng">
                <a:solidFill>
                  <a:srgbClr val="1A0DAB"/>
                </a:solidFill>
                <a:hlinkClick r:id="rId8"/>
              </a:rPr>
              <a:t>50¢</a:t>
            </a:r>
            <a:endParaRPr sz="1100" u="sng">
              <a:solidFill>
                <a:srgbClr val="1A0DAB"/>
              </a:solidFill>
              <a:hlinkClick r:id="rId8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dk2"/>
                </a:solidFill>
              </a:rPr>
              <a:t>Code</a:t>
            </a:r>
            <a:r>
              <a:rPr lang="en" sz="1100">
                <a:solidFill>
                  <a:schemeClr val="dk2"/>
                </a:solidFill>
              </a:rPr>
              <a:t>‎: ‎CAD</a:t>
            </a:r>
            <a:endParaRPr sz="1100">
              <a:solidFill>
                <a:schemeClr val="dk2"/>
              </a:solidFill>
            </a:endParaRPr>
          </a:p>
          <a:p>
            <a:pPr marL="13970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Cities</a:t>
            </a:r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372" name="Google Shape;372;p36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6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Food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5735150" y="2441475"/>
            <a:ext cx="27006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body" idx="1"/>
          </p:nvPr>
        </p:nvSpPr>
        <p:spPr>
          <a:xfrm>
            <a:off x="2437550" y="7575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Tim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Hortons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Also known as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timmy’s is a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coffee shop.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 is like the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dunkin donuts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of Canada.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.</a:t>
            </a:r>
            <a:endParaRPr sz="1200"/>
          </a:p>
        </p:txBody>
      </p:sp>
      <p:sp>
        <p:nvSpPr>
          <p:cNvPr id="376" name="Google Shape;376;p36"/>
          <p:cNvSpPr txBox="1">
            <a:spLocks noGrp="1"/>
          </p:cNvSpPr>
          <p:nvPr>
            <p:ph type="body" idx="2"/>
          </p:nvPr>
        </p:nvSpPr>
        <p:spPr>
          <a:xfrm>
            <a:off x="4547029" y="8572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PFK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It's the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Canadian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version of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KFC.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Chicken in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French is Poulet. </a:t>
            </a:r>
            <a:endParaRPr sz="1200"/>
          </a:p>
        </p:txBody>
      </p:sp>
      <p:sp>
        <p:nvSpPr>
          <p:cNvPr id="377" name="Google Shape;377;p36"/>
          <p:cNvSpPr txBox="1">
            <a:spLocks noGrp="1"/>
          </p:cNvSpPr>
          <p:nvPr>
            <p:ph type="body" idx="4294967295"/>
          </p:nvPr>
        </p:nvSpPr>
        <p:spPr>
          <a:xfrm>
            <a:off x="6540525" y="720288"/>
            <a:ext cx="2015400" cy="17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McDonalds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It's just like are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McDonald's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 the US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but they have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some candian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dishes like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poutine.</a:t>
            </a:r>
            <a:endParaRPr sz="1200"/>
          </a:p>
        </p:txBody>
      </p:sp>
      <p:sp>
        <p:nvSpPr>
          <p:cNvPr id="378" name="Google Shape;378;p36"/>
          <p:cNvSpPr txBox="1">
            <a:spLocks noGrp="1"/>
          </p:cNvSpPr>
          <p:nvPr>
            <p:ph type="body" idx="1"/>
          </p:nvPr>
        </p:nvSpPr>
        <p:spPr>
          <a:xfrm>
            <a:off x="2154475" y="24384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StHubert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It's like an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Applebees. It's a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sit in restaurant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that sell many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different food dishes. Also have they best gravy.</a:t>
            </a:r>
            <a:endParaRPr sz="1200"/>
          </a:p>
        </p:txBody>
      </p:sp>
      <p:sp>
        <p:nvSpPr>
          <p:cNvPr id="379" name="Google Shape;379;p36"/>
          <p:cNvSpPr txBox="1">
            <a:spLocks noGrp="1"/>
          </p:cNvSpPr>
          <p:nvPr>
            <p:ph type="body" idx="2"/>
          </p:nvPr>
        </p:nvSpPr>
        <p:spPr>
          <a:xfrm>
            <a:off x="4547029" y="22860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Jollibee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like all fast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food restaurants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combined.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They have fried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chicken, rice,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burgers, and pasta even boba tea. They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have Jollibee in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new york and mass</a:t>
            </a:r>
            <a:endParaRPr sz="1200"/>
          </a:p>
        </p:txBody>
      </p:sp>
      <p:sp>
        <p:nvSpPr>
          <p:cNvPr id="380" name="Google Shape;380;p36"/>
          <p:cNvSpPr txBox="1">
            <a:spLocks noGrp="1"/>
          </p:cNvSpPr>
          <p:nvPr>
            <p:ph type="body" idx="4294967295"/>
          </p:nvPr>
        </p:nvSpPr>
        <p:spPr>
          <a:xfrm>
            <a:off x="6902800" y="2420275"/>
            <a:ext cx="1922100" cy="2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Caetine/farmer market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Open in the summers they sell Pongo, poutine, burgers.All kinds of fruit and veggies. Also maple syrup ,honeys, and homemade dessert.</a:t>
            </a:r>
            <a:endParaRPr sz="1200"/>
          </a:p>
        </p:txBody>
      </p:sp>
      <p:pic>
        <p:nvPicPr>
          <p:cNvPr id="381" name="Google Shape;381;p36" descr="Image result for transparent gif foo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2567" y="2279350"/>
            <a:ext cx="4148466" cy="31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7612" y="2834305"/>
            <a:ext cx="1293450" cy="112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0725" y="782550"/>
            <a:ext cx="1124450" cy="19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3275" y="846024"/>
            <a:ext cx="1293450" cy="13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12500" y="2438400"/>
            <a:ext cx="1060752" cy="156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4200" y="929500"/>
            <a:ext cx="1293450" cy="143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Cities</a:t>
            </a:r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393" name="Google Shape;393;p37"/>
          <p:cNvSpPr/>
          <p:nvPr/>
        </p:nvSpPr>
        <p:spPr>
          <a:xfrm>
            <a:off x="422150" y="407450"/>
            <a:ext cx="2015400" cy="2005200"/>
          </a:xfrm>
          <a:prstGeom prst="rect">
            <a:avLst/>
          </a:prstGeom>
          <a:solidFill>
            <a:srgbClr val="00008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7"/>
          <p:cNvSpPr txBox="1"/>
          <p:nvPr/>
        </p:nvSpPr>
        <p:spPr>
          <a:xfrm>
            <a:off x="422150" y="1133750"/>
            <a:ext cx="25785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Food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5735150" y="2441475"/>
            <a:ext cx="27006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7"/>
          <p:cNvSpPr txBox="1">
            <a:spLocks noGrp="1"/>
          </p:cNvSpPr>
          <p:nvPr>
            <p:ph type="body" idx="1"/>
          </p:nvPr>
        </p:nvSpPr>
        <p:spPr>
          <a:xfrm>
            <a:off x="2535475" y="552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Coffee Crisp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It's like a coffee version of kit-kats just bigger.</a:t>
            </a:r>
            <a:endParaRPr sz="1200"/>
          </a:p>
        </p:txBody>
      </p:sp>
      <p:sp>
        <p:nvSpPr>
          <p:cNvPr id="397" name="Google Shape;397;p37"/>
          <p:cNvSpPr txBox="1">
            <a:spLocks noGrp="1"/>
          </p:cNvSpPr>
          <p:nvPr>
            <p:ph type="body" idx="2"/>
          </p:nvPr>
        </p:nvSpPr>
        <p:spPr>
          <a:xfrm>
            <a:off x="4699429" y="55245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Aero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It's a milk chocolate bar with lot of little air holes. </a:t>
            </a:r>
            <a:endParaRPr sz="1200"/>
          </a:p>
        </p:txBody>
      </p:sp>
      <p:sp>
        <p:nvSpPr>
          <p:cNvPr id="398" name="Google Shape;398;p37"/>
          <p:cNvSpPr txBox="1">
            <a:spLocks noGrp="1"/>
          </p:cNvSpPr>
          <p:nvPr>
            <p:ph type="body" idx="4294967295"/>
          </p:nvPr>
        </p:nvSpPr>
        <p:spPr>
          <a:xfrm>
            <a:off x="6634775" y="506850"/>
            <a:ext cx="2015400" cy="17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Maple Taffy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 Is not like american taffy. When fresh snow falls canadians go outside and pours maple syrup in the now and roles it ione a stick. They do this at home and in festivals.</a:t>
            </a:r>
            <a:endParaRPr sz="1200"/>
          </a:p>
        </p:txBody>
      </p:sp>
      <p:sp>
        <p:nvSpPr>
          <p:cNvPr id="399" name="Google Shape;399;p37"/>
          <p:cNvSpPr txBox="1">
            <a:spLocks noGrp="1"/>
          </p:cNvSpPr>
          <p:nvPr>
            <p:ph type="body" idx="1"/>
          </p:nvPr>
        </p:nvSpPr>
        <p:spPr>
          <a:xfrm>
            <a:off x="2230675" y="22860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Smarties/rockets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Smarties are like M&amp;M with better chocolate.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Rockets are US smarties.</a:t>
            </a:r>
            <a:endParaRPr sz="1200"/>
          </a:p>
        </p:txBody>
      </p:sp>
      <p:sp>
        <p:nvSpPr>
          <p:cNvPr id="400" name="Google Shape;400;p37"/>
          <p:cNvSpPr txBox="1">
            <a:spLocks noGrp="1"/>
          </p:cNvSpPr>
          <p:nvPr>
            <p:ph type="body" idx="2"/>
          </p:nvPr>
        </p:nvSpPr>
        <p:spPr>
          <a:xfrm>
            <a:off x="4242229" y="27432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Ketchup Chips 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Chips that have ketchup flavour on it .it very popular and good.</a:t>
            </a:r>
            <a:endParaRPr sz="1200"/>
          </a:p>
        </p:txBody>
      </p:sp>
      <p:sp>
        <p:nvSpPr>
          <p:cNvPr id="401" name="Google Shape;401;p37"/>
          <p:cNvSpPr txBox="1">
            <a:spLocks noGrp="1"/>
          </p:cNvSpPr>
          <p:nvPr>
            <p:ph type="body" idx="4294967295"/>
          </p:nvPr>
        </p:nvSpPr>
        <p:spPr>
          <a:xfrm>
            <a:off x="6634783" y="2743200"/>
            <a:ext cx="1841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Maltesers</a:t>
            </a:r>
            <a:endParaRPr sz="18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Are whoppers renamed to Maltesers</a:t>
            </a:r>
            <a:endParaRPr sz="1200"/>
          </a:p>
        </p:txBody>
      </p:sp>
      <p:pic>
        <p:nvPicPr>
          <p:cNvPr id="402" name="Google Shape;402;p37" descr="Image result for transparent gif foo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3150" y="2359550"/>
            <a:ext cx="4334800" cy="32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 descr="Image result for transparent coffee cris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34511">
            <a:off x="2557453" y="923921"/>
            <a:ext cx="2101938" cy="191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7" descr="Image result for transparent aero cand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2250" y="1565251"/>
            <a:ext cx="1841100" cy="122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 descr="Image result for transparent maple taffy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5898" y="2141450"/>
            <a:ext cx="963378" cy="72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 descr="Related image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3825" y="2141455"/>
            <a:ext cx="757048" cy="72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 descr="Image result for smarties vs rocket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31775" y="3514525"/>
            <a:ext cx="1740000" cy="13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 descr="Image result for ketchup chip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35150" y="3128931"/>
            <a:ext cx="963375" cy="124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 descr="Image result for maltesers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1650" y="3514530"/>
            <a:ext cx="1613400" cy="117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926</Words>
  <Application>Microsoft Macintosh PowerPoint</Application>
  <PresentationFormat>On-screen Show (16:9)</PresentationFormat>
  <Paragraphs>204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Ophelia template</vt:lpstr>
      <vt:lpstr>Dion template</vt:lpstr>
      <vt:lpstr>Travel Guide to:  Québec </vt:lpstr>
      <vt:lpstr>Slide 2</vt:lpstr>
      <vt:lpstr>Instructions for use</vt:lpstr>
      <vt:lpstr>In two or three columns</vt:lpstr>
      <vt:lpstr>Cities</vt:lpstr>
      <vt:lpstr>Let’s review some concepts</vt:lpstr>
      <vt:lpstr>Cities</vt:lpstr>
      <vt:lpstr>Cities</vt:lpstr>
      <vt:lpstr>Cities</vt:lpstr>
      <vt:lpstr>Let’s review some concepts</vt:lpstr>
      <vt:lpstr>Music I listen to </vt:lpstr>
      <vt:lpstr>Let’s review some concepts</vt:lpstr>
      <vt:lpstr>Slide 13</vt:lpstr>
      <vt:lpstr> 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Guide to:  Québec </dc:title>
  <cp:lastModifiedBy>Carol Panaccione</cp:lastModifiedBy>
  <cp:revision>3</cp:revision>
  <dcterms:created xsi:type="dcterms:W3CDTF">2018-12-07T10:51:22Z</dcterms:created>
  <dcterms:modified xsi:type="dcterms:W3CDTF">2018-12-07T10:51:40Z</dcterms:modified>
</cp:coreProperties>
</file>