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7" r:id="rId2"/>
    <p:sldId id="257" r:id="rId3"/>
    <p:sldId id="259" r:id="rId4"/>
    <p:sldId id="292" r:id="rId5"/>
    <p:sldId id="293" r:id="rId6"/>
    <p:sldId id="294" r:id="rId7"/>
    <p:sldId id="277" r:id="rId8"/>
    <p:sldId id="278" r:id="rId9"/>
    <p:sldId id="295" r:id="rId10"/>
    <p:sldId id="296" r:id="rId11"/>
    <p:sldId id="297" r:id="rId12"/>
    <p:sldId id="288" r:id="rId13"/>
  </p:sldIdLst>
  <p:sldSz cx="9144000" cy="6858000" type="screen4x3"/>
  <p:notesSz cx="7077075" cy="9393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F9757-AC94-4036-968F-134F6E7E2E73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5575" y="1174750"/>
            <a:ext cx="4225925" cy="3170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21200"/>
            <a:ext cx="5661025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21750"/>
            <a:ext cx="3067050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921750"/>
            <a:ext cx="3067050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578DD-5BC1-431E-A188-845ACD745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45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6DF2EA-AD82-1E46-9A34-8AFEDB2895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44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6DF2EA-AD82-1E46-9A34-8AFEDB2895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89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6DF2EA-AD82-1E46-9A34-8AFEDB2895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70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6DF2EA-AD82-1E46-9A34-8AFEDB2895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32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717F0A2-E3FA-4F09-975F-546F75C56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133600"/>
            <a:ext cx="7543800" cy="1752600"/>
          </a:xfrm>
        </p:spPr>
        <p:txBody>
          <a:bodyPr/>
          <a:lstStyle/>
          <a:p>
            <a:pPr algn="ctr"/>
            <a:r>
              <a:rPr lang="en-US" sz="5400" dirty="0"/>
              <a:t>COMI-1230</a:t>
            </a:r>
            <a:r>
              <a:rPr lang="en-US" dirty="0"/>
              <a:t/>
            </a:r>
            <a:br>
              <a:rPr lang="en-US" dirty="0"/>
            </a:br>
            <a:r>
              <a:rPr lang="en-US" sz="4400" dirty="0"/>
              <a:t>Systems Analysis &amp;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939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386" y="1447800"/>
            <a:ext cx="8327227" cy="5029200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Strategies</a:t>
            </a:r>
          </a:p>
          <a:p>
            <a:pPr lvl="1"/>
            <a:r>
              <a:rPr lang="en-US" dirty="0"/>
              <a:t>Problem analysis</a:t>
            </a:r>
          </a:p>
          <a:p>
            <a:pPr lvl="2"/>
            <a:r>
              <a:rPr lang="en-US" dirty="0"/>
              <a:t>Ask users to identify problems with the current system</a:t>
            </a:r>
          </a:p>
          <a:p>
            <a:pPr lvl="2"/>
            <a:r>
              <a:rPr lang="en-US" dirty="0"/>
              <a:t>Ask users how they would solve these problems</a:t>
            </a:r>
          </a:p>
          <a:p>
            <a:pPr lvl="2"/>
            <a:r>
              <a:rPr lang="en-US" dirty="0"/>
              <a:t>Good for improving efficiency or ease-of-use</a:t>
            </a:r>
          </a:p>
          <a:p>
            <a:pPr lvl="1"/>
            <a:r>
              <a:rPr lang="en-US" dirty="0"/>
              <a:t>Root cause analysis</a:t>
            </a:r>
          </a:p>
          <a:p>
            <a:pPr lvl="2"/>
            <a:r>
              <a:rPr lang="en-US" dirty="0"/>
              <a:t>Focus is on the cause of a problem, not its solution</a:t>
            </a:r>
          </a:p>
          <a:p>
            <a:pPr lvl="2"/>
            <a:r>
              <a:rPr lang="en-US" dirty="0"/>
              <a:t>Create a prioritized list of problems</a:t>
            </a:r>
          </a:p>
          <a:p>
            <a:pPr lvl="2"/>
            <a:r>
              <a:rPr lang="en-US" dirty="0"/>
              <a:t>Try to determine their causes</a:t>
            </a:r>
          </a:p>
          <a:p>
            <a:pPr lvl="2"/>
            <a:r>
              <a:rPr lang="en-US" dirty="0"/>
              <a:t>Once the causes are known, solutions can be developed</a:t>
            </a:r>
          </a:p>
          <a:p>
            <a:pPr lvl="1"/>
            <a:r>
              <a:rPr lang="en-US" dirty="0"/>
              <a:t>Duration analysis</a:t>
            </a:r>
          </a:p>
          <a:p>
            <a:pPr lvl="2"/>
            <a:r>
              <a:rPr lang="en-US" sz="1800" dirty="0"/>
              <a:t>Determine the time required to complete each step in a business process</a:t>
            </a:r>
          </a:p>
          <a:p>
            <a:pPr lvl="2"/>
            <a:r>
              <a:rPr lang="en-US" sz="1800" dirty="0"/>
              <a:t>Compare this to the total time required for the entire process</a:t>
            </a:r>
          </a:p>
          <a:p>
            <a:pPr lvl="2"/>
            <a:r>
              <a:rPr lang="en-US" sz="1800" dirty="0"/>
              <a:t>Large differences suggest problems that might be solved by:</a:t>
            </a:r>
          </a:p>
          <a:p>
            <a:pPr lvl="3"/>
            <a:r>
              <a:rPr lang="en-US" dirty="0"/>
              <a:t>Integrating some steps together</a:t>
            </a:r>
          </a:p>
          <a:p>
            <a:pPr lvl="3"/>
            <a:r>
              <a:rPr lang="en-US" dirty="0"/>
              <a:t>Performing some steps simultaneously (in parallel)</a:t>
            </a:r>
          </a:p>
          <a:p>
            <a:pPr lvl="1"/>
            <a:endParaRPr lang="en-US" dirty="0"/>
          </a:p>
          <a:p>
            <a:pPr lvl="1"/>
            <a:endParaRPr lang="en-US" sz="2400" dirty="0"/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4A6C9D26-B31E-45FA-8B96-2A42CB071BB1}"/>
              </a:ext>
            </a:extLst>
          </p:cNvPr>
          <p:cNvSpPr txBox="1">
            <a:spLocks/>
          </p:cNvSpPr>
          <p:nvPr/>
        </p:nvSpPr>
        <p:spPr>
          <a:xfrm>
            <a:off x="544654" y="228600"/>
            <a:ext cx="8042275" cy="7270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dirty="0"/>
              <a:t>Requirements Determination</a:t>
            </a:r>
          </a:p>
        </p:txBody>
      </p:sp>
    </p:spTree>
    <p:extLst>
      <p:ext uri="{BB962C8B-B14F-4D97-AF65-F5344CB8AC3E}">
        <p14:creationId xmlns:p14="http://schemas.microsoft.com/office/powerpoint/2010/main" val="865868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386" y="1447800"/>
            <a:ext cx="8327227" cy="5029200"/>
          </a:xfrm>
        </p:spPr>
        <p:txBody>
          <a:bodyPr>
            <a:normAutofit/>
          </a:bodyPr>
          <a:lstStyle/>
          <a:p>
            <a:r>
              <a:rPr lang="en-US" sz="2800" dirty="0"/>
              <a:t>Strategies</a:t>
            </a:r>
          </a:p>
          <a:p>
            <a:pPr lvl="1"/>
            <a:r>
              <a:rPr lang="en-US" dirty="0"/>
              <a:t>Activity-based costing </a:t>
            </a:r>
          </a:p>
          <a:p>
            <a:pPr lvl="2"/>
            <a:r>
              <a:rPr lang="en-US" sz="1800" dirty="0"/>
              <a:t>Same as duration analysis but applied to costs</a:t>
            </a:r>
          </a:p>
          <a:p>
            <a:pPr lvl="1"/>
            <a:r>
              <a:rPr lang="en-US" dirty="0"/>
              <a:t>Informal benchmarking</a:t>
            </a:r>
          </a:p>
          <a:p>
            <a:pPr lvl="2"/>
            <a:r>
              <a:rPr lang="en-US" sz="1800" dirty="0"/>
              <a:t>Analyzes similar processes in other successful organizations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Outcome analysis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What does the customer want in the end?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Technology analysis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Apply new technologies to business processes &amp; identify benefits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Activity elimination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Eliminate each activity in a business process in a “force-fit” exercise</a:t>
            </a:r>
          </a:p>
          <a:p>
            <a:pPr lvl="1"/>
            <a:endParaRPr lang="en-US" sz="2400" dirty="0"/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4A6C9D26-B31E-45FA-8B96-2A42CB071BB1}"/>
              </a:ext>
            </a:extLst>
          </p:cNvPr>
          <p:cNvSpPr txBox="1">
            <a:spLocks/>
          </p:cNvSpPr>
          <p:nvPr/>
        </p:nvSpPr>
        <p:spPr>
          <a:xfrm>
            <a:off x="544654" y="228600"/>
            <a:ext cx="8042275" cy="7270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dirty="0"/>
              <a:t>Requirements Determination</a:t>
            </a:r>
          </a:p>
        </p:txBody>
      </p:sp>
    </p:spTree>
    <p:extLst>
      <p:ext uri="{BB962C8B-B14F-4D97-AF65-F5344CB8AC3E}">
        <p14:creationId xmlns:p14="http://schemas.microsoft.com/office/powerpoint/2010/main" val="25981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654" y="1219200"/>
            <a:ext cx="8043333" cy="4886961"/>
          </a:xfrm>
        </p:spPr>
        <p:txBody>
          <a:bodyPr>
            <a:normAutofit/>
          </a:bodyPr>
          <a:lstStyle/>
          <a:p>
            <a:r>
              <a:rPr lang="en-US" dirty="0"/>
              <a:t>Result</a:t>
            </a:r>
          </a:p>
          <a:p>
            <a:pPr lvl="1"/>
            <a:r>
              <a:rPr lang="en-US" dirty="0"/>
              <a:t>Describe in Preliminary Investigation Report</a:t>
            </a:r>
          </a:p>
          <a:p>
            <a:pPr lvl="1"/>
            <a:r>
              <a:rPr lang="en-US" dirty="0"/>
              <a:t>Combines all material created in planning &amp; analysis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Included sections: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Executive summary</a:t>
            </a:r>
          </a:p>
          <a:p>
            <a:pPr lvl="3">
              <a:spcBef>
                <a:spcPts val="600"/>
              </a:spcBef>
            </a:pPr>
            <a:r>
              <a:rPr lang="en-US" dirty="0"/>
              <a:t>Provides all critical information is summary form</a:t>
            </a:r>
          </a:p>
          <a:p>
            <a:pPr lvl="3">
              <a:spcBef>
                <a:spcPts val="600"/>
              </a:spcBef>
            </a:pPr>
            <a:r>
              <a:rPr lang="en-US" dirty="0"/>
              <a:t>Helps busy executives determine which sections they need to read in more detail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The system request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The </a:t>
            </a:r>
            <a:r>
              <a:rPr lang="en-US" dirty="0" err="1"/>
              <a:t>workplan</a:t>
            </a:r>
            <a:endParaRPr lang="en-US" dirty="0"/>
          </a:p>
          <a:p>
            <a:pPr lvl="2">
              <a:spcBef>
                <a:spcPts val="600"/>
              </a:spcBef>
            </a:pPr>
            <a:r>
              <a:rPr lang="en-US" dirty="0"/>
              <a:t>The feasibility analysis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The requirements definition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Current models of the system (expected to evolve)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40107A01-10E6-4AB9-861F-93F33698A421}"/>
              </a:ext>
            </a:extLst>
          </p:cNvPr>
          <p:cNvSpPr txBox="1">
            <a:spLocks/>
          </p:cNvSpPr>
          <p:nvPr/>
        </p:nvSpPr>
        <p:spPr>
          <a:xfrm>
            <a:off x="544654" y="228600"/>
            <a:ext cx="8042275" cy="7270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dirty="0"/>
              <a:t>Requirements Determination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2743199"/>
          </a:xfrm>
        </p:spPr>
        <p:txBody>
          <a:bodyPr>
            <a:normAutofit/>
          </a:bodyPr>
          <a:lstStyle/>
          <a:p>
            <a:r>
              <a:rPr lang="en-US" sz="2800" dirty="0"/>
              <a:t>Requirements Determination</a:t>
            </a:r>
          </a:p>
          <a:p>
            <a:r>
              <a:rPr lang="en-US" sz="2800" dirty="0"/>
              <a:t>Group updates</a:t>
            </a:r>
          </a:p>
          <a:p>
            <a:r>
              <a:rPr lang="en-US" sz="2800" dirty="0"/>
              <a:t>Quiz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0869" y="228600"/>
            <a:ext cx="4899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Week 5 Outline</a:t>
            </a:r>
          </a:p>
        </p:txBody>
      </p:sp>
    </p:spTree>
    <p:extLst>
      <p:ext uri="{BB962C8B-B14F-4D97-AF65-F5344CB8AC3E}">
        <p14:creationId xmlns:p14="http://schemas.microsoft.com/office/powerpoint/2010/main" val="4101403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561760" y="1295400"/>
            <a:ext cx="8043333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The systems development process transforms the existing (as is) system into the proposed (to be) system</a:t>
            </a:r>
          </a:p>
          <a:p>
            <a:pPr eaLnBrk="1" hangingPunct="1"/>
            <a:r>
              <a:rPr lang="en-US" dirty="0"/>
              <a:t>Requirements determination</a:t>
            </a:r>
          </a:p>
          <a:p>
            <a:pPr lvl="1" eaLnBrk="1" hangingPunct="1"/>
            <a:r>
              <a:rPr lang="en-US" dirty="0"/>
              <a:t>The single most critical step of the entire SDLC</a:t>
            </a:r>
          </a:p>
          <a:p>
            <a:pPr lvl="1" eaLnBrk="1" hangingPunct="1"/>
            <a:r>
              <a:rPr lang="en-US" dirty="0"/>
              <a:t>Changes can be made easily in this stage</a:t>
            </a:r>
          </a:p>
          <a:p>
            <a:pPr lvl="1" eaLnBrk="1" hangingPunct="1"/>
            <a:r>
              <a:rPr lang="en-US" dirty="0"/>
              <a:t>Most (&gt;50%) system failures are due to problems with requirements</a:t>
            </a:r>
          </a:p>
          <a:p>
            <a:r>
              <a:rPr lang="en-US" dirty="0"/>
              <a:t>Purpose: to convert high level business requirements (from the system request) into detailed requirements that can be used as inputs for creating models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C7B061C5-A652-45EF-B601-A277843C3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654" y="228600"/>
            <a:ext cx="8042275" cy="727075"/>
          </a:xfrm>
        </p:spPr>
        <p:txBody>
          <a:bodyPr/>
          <a:lstStyle/>
          <a:p>
            <a:pPr algn="ctr"/>
            <a:r>
              <a:rPr lang="en-US" sz="3600" dirty="0"/>
              <a:t>Requirements Determination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550333" y="1219200"/>
            <a:ext cx="8043333" cy="4876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What is a requirement?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A statement of what the system must do or a characteristic it must have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Will later evolve into a technical description of how the system will be implemented</a:t>
            </a:r>
          </a:p>
          <a:p>
            <a:pPr>
              <a:spcBef>
                <a:spcPts val="600"/>
              </a:spcBef>
            </a:pPr>
            <a:r>
              <a:rPr lang="en-US" dirty="0"/>
              <a:t>Types: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Functional: relates to a process or data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Non-functional: relates to performance or usability</a:t>
            </a:r>
          </a:p>
          <a:p>
            <a:r>
              <a:rPr lang="en-US" dirty="0"/>
              <a:t>Functional &amp; non-functional requirements listed in outline format</a:t>
            </a:r>
          </a:p>
          <a:p>
            <a:pPr>
              <a:spcBef>
                <a:spcPts val="600"/>
              </a:spcBef>
            </a:pPr>
            <a:r>
              <a:rPr lang="en-US" dirty="0"/>
              <a:t>May be prioritized</a:t>
            </a:r>
          </a:p>
          <a:p>
            <a:pPr>
              <a:spcBef>
                <a:spcPts val="600"/>
              </a:spcBef>
            </a:pPr>
            <a:r>
              <a:rPr lang="en-US" dirty="0"/>
              <a:t>Provides information needed in subsequent workflows</a:t>
            </a:r>
          </a:p>
          <a:p>
            <a:pPr>
              <a:spcBef>
                <a:spcPts val="600"/>
              </a:spcBef>
            </a:pPr>
            <a:r>
              <a:rPr lang="en-US" dirty="0"/>
              <a:t>Defines the scope of the system</a:t>
            </a:r>
          </a:p>
          <a:p>
            <a:endParaRPr lang="en-US" dirty="0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C7B061C5-A652-45EF-B601-A277843C3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654" y="228600"/>
            <a:ext cx="8042275" cy="727075"/>
          </a:xfrm>
        </p:spPr>
        <p:txBody>
          <a:bodyPr/>
          <a:lstStyle/>
          <a:p>
            <a:pPr algn="ctr"/>
            <a:r>
              <a:rPr lang="en-US" sz="3600" dirty="0"/>
              <a:t>Requirements Determination</a:t>
            </a:r>
          </a:p>
        </p:txBody>
      </p:sp>
    </p:spTree>
    <p:extLst>
      <p:ext uri="{BB962C8B-B14F-4D97-AF65-F5344CB8AC3E}">
        <p14:creationId xmlns:p14="http://schemas.microsoft.com/office/powerpoint/2010/main" val="2902576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551391" y="1219200"/>
            <a:ext cx="8043333" cy="4953000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US" dirty="0"/>
              <a:t>Types of requirements: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System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Broad based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What a system must do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Functional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Critical activities that must be accomplished</a:t>
            </a:r>
          </a:p>
          <a:p>
            <a:pPr lvl="3">
              <a:spcBef>
                <a:spcPts val="600"/>
              </a:spcBef>
            </a:pPr>
            <a:r>
              <a:rPr lang="en-US" dirty="0"/>
              <a:t>Look at current rules and procedures</a:t>
            </a:r>
          </a:p>
          <a:p>
            <a:pPr lvl="3">
              <a:spcBef>
                <a:spcPts val="600"/>
              </a:spcBef>
            </a:pPr>
            <a:r>
              <a:rPr lang="en-US" dirty="0"/>
              <a:t>Regulatory mandates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Technical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Understand current infrastructure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New strategies needed?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No option based on:</a:t>
            </a:r>
          </a:p>
          <a:p>
            <a:pPr lvl="3">
              <a:spcBef>
                <a:spcPts val="600"/>
              </a:spcBef>
            </a:pPr>
            <a:r>
              <a:rPr lang="en-US" dirty="0"/>
              <a:t>Regulatory agencies</a:t>
            </a:r>
          </a:p>
          <a:p>
            <a:pPr lvl="3">
              <a:spcBef>
                <a:spcPts val="600"/>
              </a:spcBef>
            </a:pPr>
            <a:r>
              <a:rPr lang="en-US" dirty="0"/>
              <a:t>Vendor</a:t>
            </a:r>
          </a:p>
          <a:p>
            <a:pPr lvl="3">
              <a:spcBef>
                <a:spcPts val="600"/>
              </a:spcBef>
            </a:pPr>
            <a:r>
              <a:rPr lang="en-US" dirty="0"/>
              <a:t>Hardware </a:t>
            </a:r>
          </a:p>
          <a:p>
            <a:pPr lvl="2">
              <a:spcBef>
                <a:spcPts val="600"/>
              </a:spcBef>
            </a:pPr>
            <a:endParaRPr lang="en-US" dirty="0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C7B061C5-A652-45EF-B601-A277843C3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654" y="228600"/>
            <a:ext cx="8042275" cy="727075"/>
          </a:xfrm>
        </p:spPr>
        <p:txBody>
          <a:bodyPr/>
          <a:lstStyle/>
          <a:p>
            <a:pPr algn="ctr"/>
            <a:r>
              <a:rPr lang="en-US" sz="3600" dirty="0"/>
              <a:t>Requirements Determination</a:t>
            </a:r>
          </a:p>
        </p:txBody>
      </p:sp>
    </p:spTree>
    <p:extLst>
      <p:ext uri="{BB962C8B-B14F-4D97-AF65-F5344CB8AC3E}">
        <p14:creationId xmlns:p14="http://schemas.microsoft.com/office/powerpoint/2010/main" val="259943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88789" y="2057400"/>
            <a:ext cx="2049611" cy="1981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Requirement Examples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C7B061C5-A652-45EF-B601-A277843C3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654" y="228600"/>
            <a:ext cx="8042275" cy="727075"/>
          </a:xfrm>
        </p:spPr>
        <p:txBody>
          <a:bodyPr/>
          <a:lstStyle/>
          <a:p>
            <a:pPr algn="ctr"/>
            <a:r>
              <a:rPr lang="en-US" sz="3600" dirty="0"/>
              <a:t>Requirements Determination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243F316-75F1-403A-A18F-ED56A10E018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9511" t="27320" r="29086" b="9569"/>
          <a:stretch/>
        </p:blipFill>
        <p:spPr>
          <a:xfrm>
            <a:off x="2590800" y="1143000"/>
            <a:ext cx="6164411" cy="536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896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552" y="1295400"/>
            <a:ext cx="8043333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Business &amp; IT personnel need to collaborate</a:t>
            </a:r>
          </a:p>
          <a:p>
            <a:pPr>
              <a:spcBef>
                <a:spcPts val="600"/>
              </a:spcBef>
            </a:pPr>
            <a:r>
              <a:rPr lang="en-US" dirty="0"/>
              <a:t>Strategies for problem analysis: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Root cause analysis 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Duration analysis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Activity-based costing 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Informal benchmarking 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Outcome analysis 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Technology analysis 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Activity elimination</a:t>
            </a:r>
          </a:p>
          <a:p>
            <a:pPr eaLnBrk="1" hangingPunct="1"/>
            <a:r>
              <a:rPr lang="en-US" sz="2500" dirty="0"/>
              <a:t>Requirements are best determined by systems analysts </a:t>
            </a:r>
            <a:r>
              <a:rPr lang="en-US" sz="2500" b="1" i="1" dirty="0"/>
              <a:t>and</a:t>
            </a:r>
            <a:r>
              <a:rPr lang="en-US" sz="2500" dirty="0"/>
              <a:t> business people together</a:t>
            </a:r>
          </a:p>
          <a:p>
            <a:pPr eaLnBrk="1" hangingPunct="1">
              <a:spcBef>
                <a:spcPts val="600"/>
              </a:spcBef>
            </a:pPr>
            <a:r>
              <a:rPr lang="en-US" sz="2500" dirty="0"/>
              <a:t>Techniques for identifying requirements</a:t>
            </a:r>
          </a:p>
          <a:p>
            <a:pPr lvl="1">
              <a:spcBef>
                <a:spcPts val="600"/>
              </a:spcBef>
            </a:pPr>
            <a:r>
              <a:rPr lang="en-US" sz="2300" dirty="0"/>
              <a:t>Interviews, questionnaires and/or observation</a:t>
            </a:r>
          </a:p>
          <a:p>
            <a:pPr lvl="1">
              <a:spcBef>
                <a:spcPts val="600"/>
              </a:spcBef>
            </a:pPr>
            <a:r>
              <a:rPr lang="en-US" sz="2300" dirty="0"/>
              <a:t>Joint application development (JAD)</a:t>
            </a:r>
          </a:p>
          <a:p>
            <a:pPr lvl="1">
              <a:spcBef>
                <a:spcPts val="600"/>
              </a:spcBef>
            </a:pPr>
            <a:r>
              <a:rPr lang="en-US" sz="2300" dirty="0"/>
              <a:t>Document analysis</a:t>
            </a:r>
          </a:p>
          <a:p>
            <a:pPr>
              <a:spcBef>
                <a:spcPts val="600"/>
              </a:spcBef>
            </a:pPr>
            <a:endParaRPr lang="en-US" dirty="0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ED6E743A-2F1A-4DEF-9FC5-09DF1C014047}"/>
              </a:ext>
            </a:extLst>
          </p:cNvPr>
          <p:cNvSpPr txBox="1">
            <a:spLocks/>
          </p:cNvSpPr>
          <p:nvPr/>
        </p:nvSpPr>
        <p:spPr>
          <a:xfrm>
            <a:off x="544654" y="228600"/>
            <a:ext cx="8042275" cy="7270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dirty="0"/>
              <a:t>Requirements Determination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386" y="1371600"/>
            <a:ext cx="8327227" cy="38100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Creating a Requirements Definition</a:t>
            </a:r>
          </a:p>
          <a:p>
            <a:pPr lvl="1"/>
            <a:r>
              <a:rPr lang="en-US" sz="2400" dirty="0"/>
              <a:t>Determine the types of functional and non-functional requirements applicable to the project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Use requirements-gathering techniques to collect details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Analysts work with users to verify, change and prioritize each requirement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Continue this process through analysis workflow, but be careful of scope creep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Requirements that meet a need but are not within the current scope can be added to a list of future enhancements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4A6C9D26-B31E-45FA-8B96-2A42CB071BB1}"/>
              </a:ext>
            </a:extLst>
          </p:cNvPr>
          <p:cNvSpPr txBox="1">
            <a:spLocks/>
          </p:cNvSpPr>
          <p:nvPr/>
        </p:nvSpPr>
        <p:spPr>
          <a:xfrm>
            <a:off x="544654" y="228600"/>
            <a:ext cx="8042275" cy="7270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dirty="0"/>
              <a:t>Requirements Determination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386" y="1371600"/>
            <a:ext cx="8327227" cy="3810000"/>
          </a:xfrm>
        </p:spPr>
        <p:txBody>
          <a:bodyPr>
            <a:normAutofit/>
          </a:bodyPr>
          <a:lstStyle/>
          <a:p>
            <a:r>
              <a:rPr lang="en-US" sz="2800" dirty="0"/>
              <a:t>Problems in Requirements Definition</a:t>
            </a:r>
          </a:p>
          <a:p>
            <a:pPr lvl="1"/>
            <a:r>
              <a:rPr lang="en-US" sz="2400" dirty="0"/>
              <a:t>Analyst may not have access to the correct users</a:t>
            </a:r>
          </a:p>
          <a:p>
            <a:pPr lvl="1"/>
            <a:r>
              <a:rPr lang="en-US" sz="2400" dirty="0"/>
              <a:t>Requirements specifications may be inadequate</a:t>
            </a:r>
          </a:p>
          <a:p>
            <a:pPr lvl="1"/>
            <a:r>
              <a:rPr lang="en-US" sz="2400" dirty="0"/>
              <a:t>Some requirements may not be known in the beginning</a:t>
            </a:r>
          </a:p>
          <a:p>
            <a:pPr lvl="1"/>
            <a:r>
              <a:rPr lang="en-US" sz="2400" dirty="0"/>
              <a:t>Verifying and validating requirements can be difficult</a:t>
            </a:r>
          </a:p>
          <a:p>
            <a:pPr lvl="1"/>
            <a:endParaRPr lang="en-US" sz="2400" dirty="0"/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4A6C9D26-B31E-45FA-8B96-2A42CB071BB1}"/>
              </a:ext>
            </a:extLst>
          </p:cNvPr>
          <p:cNvSpPr txBox="1">
            <a:spLocks/>
          </p:cNvSpPr>
          <p:nvPr/>
        </p:nvSpPr>
        <p:spPr>
          <a:xfrm>
            <a:off x="544654" y="228600"/>
            <a:ext cx="8042275" cy="7270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dirty="0"/>
              <a:t>Requirements Determination</a:t>
            </a:r>
          </a:p>
        </p:txBody>
      </p:sp>
    </p:spTree>
    <p:extLst>
      <p:ext uri="{BB962C8B-B14F-4D97-AF65-F5344CB8AC3E}">
        <p14:creationId xmlns:p14="http://schemas.microsoft.com/office/powerpoint/2010/main" val="5217105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577</TotalTime>
  <Words>618</Words>
  <Application>Microsoft Office PowerPoint</Application>
  <PresentationFormat>On-screen Show (4:3)</PresentationFormat>
  <Paragraphs>115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Palatino Linotype</vt:lpstr>
      <vt:lpstr>Wingdings</vt:lpstr>
      <vt:lpstr>Elemental</vt:lpstr>
      <vt:lpstr>COMI-1230 Systems Analysis &amp; Design</vt:lpstr>
      <vt:lpstr>PowerPoint Presentation</vt:lpstr>
      <vt:lpstr>Requirements Determination</vt:lpstr>
      <vt:lpstr>Requirements Determination</vt:lpstr>
      <vt:lpstr>Requirements Determination</vt:lpstr>
      <vt:lpstr>Requirements Determination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COMI-1230-108</dc:title>
  <dc:creator>Mike</dc:creator>
  <cp:lastModifiedBy>Kelly, Michael</cp:lastModifiedBy>
  <cp:revision>37</cp:revision>
  <cp:lastPrinted>2014-09-01T12:46:44Z</cp:lastPrinted>
  <dcterms:created xsi:type="dcterms:W3CDTF">2006-08-16T00:00:00Z</dcterms:created>
  <dcterms:modified xsi:type="dcterms:W3CDTF">2021-12-27T19:26:34Z</dcterms:modified>
</cp:coreProperties>
</file>