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4"/>
  </p:notesMasterIdLst>
  <p:sldIdLst>
    <p:sldId id="356" r:id="rId5"/>
    <p:sldId id="358" r:id="rId6"/>
    <p:sldId id="359" r:id="rId7"/>
    <p:sldId id="360" r:id="rId8"/>
    <p:sldId id="363" r:id="rId9"/>
    <p:sldId id="364" r:id="rId10"/>
    <p:sldId id="365" r:id="rId11"/>
    <p:sldId id="366" r:id="rId12"/>
    <p:sldId id="367" r:id="rId13"/>
    <p:sldId id="368" r:id="rId14"/>
    <p:sldId id="369" r:id="rId15"/>
    <p:sldId id="370" r:id="rId16"/>
    <p:sldId id="371" r:id="rId17"/>
    <p:sldId id="372" r:id="rId18"/>
    <p:sldId id="373" r:id="rId19"/>
    <p:sldId id="378" r:id="rId20"/>
    <p:sldId id="379" r:id="rId21"/>
    <p:sldId id="380" r:id="rId22"/>
    <p:sldId id="381" r:id="rId23"/>
    <p:sldId id="382" r:id="rId24"/>
    <p:sldId id="387" r:id="rId25"/>
    <p:sldId id="388" r:id="rId26"/>
    <p:sldId id="389" r:id="rId27"/>
    <p:sldId id="390" r:id="rId28"/>
    <p:sldId id="391" r:id="rId29"/>
    <p:sldId id="392" r:id="rId30"/>
    <p:sldId id="393" r:id="rId31"/>
    <p:sldId id="394" r:id="rId32"/>
    <p:sldId id="396" r:id="rId33"/>
    <p:sldId id="397" r:id="rId34"/>
    <p:sldId id="402" r:id="rId35"/>
    <p:sldId id="403" r:id="rId36"/>
    <p:sldId id="404" r:id="rId37"/>
    <p:sldId id="405" r:id="rId38"/>
    <p:sldId id="406" r:id="rId39"/>
    <p:sldId id="408" r:id="rId40"/>
    <p:sldId id="409" r:id="rId41"/>
    <p:sldId id="411" r:id="rId42"/>
    <p:sldId id="412"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os="1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94660"/>
  </p:normalViewPr>
  <p:slideViewPr>
    <p:cSldViewPr snapToGrid="0">
      <p:cViewPr varScale="1">
        <p:scale>
          <a:sx n="198" d="100"/>
          <a:sy n="198" d="100"/>
        </p:scale>
        <p:origin x="-96" y="-312"/>
      </p:cViewPr>
      <p:guideLst>
        <p:guide orient="horz"/>
        <p:guide pos="19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9" d="100"/>
          <a:sy n="69" d="100"/>
        </p:scale>
        <p:origin x="3264" y="78"/>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8BF944-3588-4818-A96A-91C9E4748A2A}" type="datetimeFigureOut">
              <a:rPr lang="en-US" smtClean="0"/>
              <a:t>5/5/16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1227B-2E3E-4273-93F9-A2E5FEC0ACB4}" type="slidenum">
              <a:rPr lang="en-US" smtClean="0"/>
              <a:t>‹#›</a:t>
            </a:fld>
            <a:endParaRPr lang="en-US"/>
          </a:p>
        </p:txBody>
      </p:sp>
    </p:spTree>
    <p:extLst>
      <p:ext uri="{BB962C8B-B14F-4D97-AF65-F5344CB8AC3E}">
        <p14:creationId xmlns:p14="http://schemas.microsoft.com/office/powerpoint/2010/main" val="4046490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11</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12</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13</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14</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15</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16</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17</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18</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19</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20</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21</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22</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23</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24</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25</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26</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27</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28</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29</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30</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4</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31</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32</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33</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34</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35</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36</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37</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38</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5</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6</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7</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8</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9</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ln/>
        </p:spPr>
      </p:sp>
      <p:sp>
        <p:nvSpPr>
          <p:cNvPr id="18434" name="Notes Placeholder 2"/>
          <p:cNvSpPr>
            <a:spLocks noGrp="1"/>
          </p:cNvSpPr>
          <p:nvPr>
            <p:ph type="body" idx="1"/>
          </p:nvPr>
        </p:nvSpPr>
        <p:spPr>
          <a:noFill/>
          <a:ln/>
        </p:spPr>
        <p:txBody>
          <a:bodyPr/>
          <a:lstStyle/>
          <a:p>
            <a:endParaRPr lang="en-US" dirty="0" smtClean="0"/>
          </a:p>
        </p:txBody>
      </p:sp>
      <p:sp>
        <p:nvSpPr>
          <p:cNvPr id="18435" name="Slide Number Placeholder 3"/>
          <p:cNvSpPr>
            <a:spLocks noGrp="1"/>
          </p:cNvSpPr>
          <p:nvPr>
            <p:ph type="sldNum" sz="quarter" idx="5"/>
          </p:nvPr>
        </p:nvSpPr>
        <p:spPr>
          <a:noFill/>
        </p:spPr>
        <p:txBody>
          <a:bodyPr/>
          <a:lstStyle/>
          <a:p>
            <a:fld id="{217F75CA-B0DF-4F29-8BE1-02BC1CE22911}" type="slidenum">
              <a:rPr lang="en-US" smtClean="0"/>
              <a:pPr/>
              <a:t>10</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15.jpe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9.png"/><Relationship Id="rId5"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9.png"/><Relationship Id="rId5"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Title_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134" y="190500"/>
            <a:ext cx="8713465" cy="4895064"/>
          </a:xfrm>
          <a:prstGeom prst="rect">
            <a:avLst/>
          </a:prstGeom>
        </p:spPr>
      </p:pic>
      <p:sp>
        <p:nvSpPr>
          <p:cNvPr id="2" name="Title 1"/>
          <p:cNvSpPr>
            <a:spLocks noGrp="1"/>
          </p:cNvSpPr>
          <p:nvPr>
            <p:ph type="ctrTitle"/>
          </p:nvPr>
        </p:nvSpPr>
        <p:spPr>
          <a:xfrm>
            <a:off x="698500" y="1940267"/>
            <a:ext cx="7747000" cy="377026"/>
          </a:xfrm>
        </p:spPr>
        <p:txBody>
          <a:bodyPr anchor="b"/>
          <a:lstStyle>
            <a:lvl1pPr algn="ctr">
              <a:defRPr sz="2800">
                <a:solidFill>
                  <a:schemeClr val="accent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98500" y="2514600"/>
            <a:ext cx="7747000" cy="812800"/>
          </a:xfrm>
        </p:spPr>
        <p:txBody>
          <a:bodyPr/>
          <a:lstStyle>
            <a:lvl1pPr marL="0" indent="0" algn="ctr">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Rectangle 3"/>
          <p:cNvSpPr/>
          <p:nvPr userDrawn="1"/>
        </p:nvSpPr>
        <p:spPr>
          <a:xfrm>
            <a:off x="3482340" y="167640"/>
            <a:ext cx="2125980" cy="73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ules_Single_A.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5529" r="-57141"/>
          <a:stretch/>
        </p:blipFill>
        <p:spPr>
          <a:xfrm>
            <a:off x="1627124" y="360976"/>
            <a:ext cx="10034016" cy="74335"/>
          </a:xfrm>
          <a:prstGeom prst="rect">
            <a:avLst/>
          </a:prstGeom>
        </p:spPr>
      </p:pic>
      <p:pic>
        <p:nvPicPr>
          <p:cNvPr id="8" name="Picture 7" descr="CL_Logo_DRAW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77" y="4693417"/>
            <a:ext cx="634845" cy="196818"/>
          </a:xfrm>
          <a:prstGeom prst="rect">
            <a:avLst/>
          </a:prstGeom>
        </p:spPr>
      </p:pic>
      <p:sp>
        <p:nvSpPr>
          <p:cNvPr id="5" name="Rectangle 4"/>
          <p:cNvSpPr/>
          <p:nvPr userDrawn="1"/>
        </p:nvSpPr>
        <p:spPr>
          <a:xfrm>
            <a:off x="6812280" y="3663828"/>
            <a:ext cx="2080291" cy="1444595"/>
          </a:xfrm>
          <a:custGeom>
            <a:avLst/>
            <a:gdLst>
              <a:gd name="connsiteX0" fmla="*/ 0 w 1973580"/>
              <a:gd name="connsiteY0" fmla="*/ 0 h 1389864"/>
              <a:gd name="connsiteX1" fmla="*/ 1973580 w 1973580"/>
              <a:gd name="connsiteY1" fmla="*/ 0 h 1389864"/>
              <a:gd name="connsiteX2" fmla="*/ 1973580 w 1973580"/>
              <a:gd name="connsiteY2" fmla="*/ 1389864 h 1389864"/>
              <a:gd name="connsiteX3" fmla="*/ 0 w 1973580"/>
              <a:gd name="connsiteY3" fmla="*/ 1389864 h 1389864"/>
              <a:gd name="connsiteX4" fmla="*/ 0 w 1973580"/>
              <a:gd name="connsiteY4" fmla="*/ 0 h 1389864"/>
              <a:gd name="connsiteX0" fmla="*/ 0 w 1973580"/>
              <a:gd name="connsiteY0" fmla="*/ 0 h 1389864"/>
              <a:gd name="connsiteX1" fmla="*/ 1935480 w 1973580"/>
              <a:gd name="connsiteY1" fmla="*/ 60960 h 1389864"/>
              <a:gd name="connsiteX2" fmla="*/ 1973580 w 1973580"/>
              <a:gd name="connsiteY2" fmla="*/ 1389864 h 1389864"/>
              <a:gd name="connsiteX3" fmla="*/ 0 w 1973580"/>
              <a:gd name="connsiteY3" fmla="*/ 1389864 h 1389864"/>
              <a:gd name="connsiteX4" fmla="*/ 0 w 1973580"/>
              <a:gd name="connsiteY4" fmla="*/ 0 h 1389864"/>
              <a:gd name="connsiteX0" fmla="*/ 0 w 1973580"/>
              <a:gd name="connsiteY0" fmla="*/ 54731 h 1444595"/>
              <a:gd name="connsiteX1" fmla="*/ 1577340 w 1973580"/>
              <a:gd name="connsiteY1" fmla="*/ 1391 h 1444595"/>
              <a:gd name="connsiteX2" fmla="*/ 1935480 w 1973580"/>
              <a:gd name="connsiteY2" fmla="*/ 115691 h 1444595"/>
              <a:gd name="connsiteX3" fmla="*/ 1973580 w 1973580"/>
              <a:gd name="connsiteY3" fmla="*/ 1444595 h 1444595"/>
              <a:gd name="connsiteX4" fmla="*/ 0 w 1973580"/>
              <a:gd name="connsiteY4" fmla="*/ 1444595 h 1444595"/>
              <a:gd name="connsiteX5" fmla="*/ 0 w 1973580"/>
              <a:gd name="connsiteY5" fmla="*/ 54731 h 1444595"/>
              <a:gd name="connsiteX0" fmla="*/ 0 w 2080291"/>
              <a:gd name="connsiteY0" fmla="*/ 54731 h 1444595"/>
              <a:gd name="connsiteX1" fmla="*/ 1577340 w 2080291"/>
              <a:gd name="connsiteY1" fmla="*/ 1391 h 1444595"/>
              <a:gd name="connsiteX2" fmla="*/ 1935480 w 2080291"/>
              <a:gd name="connsiteY2" fmla="*/ 115691 h 1444595"/>
              <a:gd name="connsiteX3" fmla="*/ 2080260 w 2080291"/>
              <a:gd name="connsiteY3" fmla="*/ 428112 h 1444595"/>
              <a:gd name="connsiteX4" fmla="*/ 1973580 w 2080291"/>
              <a:gd name="connsiteY4" fmla="*/ 1444595 h 1444595"/>
              <a:gd name="connsiteX5" fmla="*/ 0 w 2080291"/>
              <a:gd name="connsiteY5" fmla="*/ 1444595 h 1444595"/>
              <a:gd name="connsiteX6" fmla="*/ 0 w 2080291"/>
              <a:gd name="connsiteY6" fmla="*/ 54731 h 1444595"/>
              <a:gd name="connsiteX0" fmla="*/ 0 w 2080291"/>
              <a:gd name="connsiteY0" fmla="*/ 54731 h 1444595"/>
              <a:gd name="connsiteX1" fmla="*/ 1577340 w 2080291"/>
              <a:gd name="connsiteY1" fmla="*/ 1391 h 1444595"/>
              <a:gd name="connsiteX2" fmla="*/ 1935480 w 2080291"/>
              <a:gd name="connsiteY2" fmla="*/ 115691 h 1444595"/>
              <a:gd name="connsiteX3" fmla="*/ 2080260 w 2080291"/>
              <a:gd name="connsiteY3" fmla="*/ 428112 h 1444595"/>
              <a:gd name="connsiteX4" fmla="*/ 1973580 w 2080291"/>
              <a:gd name="connsiteY4" fmla="*/ 1444595 h 1444595"/>
              <a:gd name="connsiteX5" fmla="*/ 0 w 2080291"/>
              <a:gd name="connsiteY5" fmla="*/ 1444595 h 1444595"/>
              <a:gd name="connsiteX6" fmla="*/ 60960 w 2080291"/>
              <a:gd name="connsiteY6" fmla="*/ 1030092 h 1444595"/>
              <a:gd name="connsiteX7" fmla="*/ 0 w 2080291"/>
              <a:gd name="connsiteY7" fmla="*/ 54731 h 1444595"/>
              <a:gd name="connsiteX0" fmla="*/ 0 w 2080291"/>
              <a:gd name="connsiteY0" fmla="*/ 54731 h 1444595"/>
              <a:gd name="connsiteX1" fmla="*/ 1577340 w 2080291"/>
              <a:gd name="connsiteY1" fmla="*/ 1391 h 1444595"/>
              <a:gd name="connsiteX2" fmla="*/ 1935480 w 2080291"/>
              <a:gd name="connsiteY2" fmla="*/ 115691 h 1444595"/>
              <a:gd name="connsiteX3" fmla="*/ 2080260 w 2080291"/>
              <a:gd name="connsiteY3" fmla="*/ 428112 h 1444595"/>
              <a:gd name="connsiteX4" fmla="*/ 1973580 w 2080291"/>
              <a:gd name="connsiteY4" fmla="*/ 1444595 h 1444595"/>
              <a:gd name="connsiteX5" fmla="*/ 0 w 2080291"/>
              <a:gd name="connsiteY5" fmla="*/ 1444595 h 1444595"/>
              <a:gd name="connsiteX6" fmla="*/ 144780 w 2080291"/>
              <a:gd name="connsiteY6" fmla="*/ 999612 h 1444595"/>
              <a:gd name="connsiteX7" fmla="*/ 0 w 2080291"/>
              <a:gd name="connsiteY7" fmla="*/ 54731 h 1444595"/>
              <a:gd name="connsiteX0" fmla="*/ 0 w 2080291"/>
              <a:gd name="connsiteY0" fmla="*/ 54731 h 1444595"/>
              <a:gd name="connsiteX1" fmla="*/ 1577340 w 2080291"/>
              <a:gd name="connsiteY1" fmla="*/ 1391 h 1444595"/>
              <a:gd name="connsiteX2" fmla="*/ 1935480 w 2080291"/>
              <a:gd name="connsiteY2" fmla="*/ 115691 h 1444595"/>
              <a:gd name="connsiteX3" fmla="*/ 2080260 w 2080291"/>
              <a:gd name="connsiteY3" fmla="*/ 428112 h 1444595"/>
              <a:gd name="connsiteX4" fmla="*/ 1973580 w 2080291"/>
              <a:gd name="connsiteY4" fmla="*/ 1444595 h 1444595"/>
              <a:gd name="connsiteX5" fmla="*/ 0 w 2080291"/>
              <a:gd name="connsiteY5" fmla="*/ 1444595 h 1444595"/>
              <a:gd name="connsiteX6" fmla="*/ 144780 w 2080291"/>
              <a:gd name="connsiteY6" fmla="*/ 999612 h 1444595"/>
              <a:gd name="connsiteX7" fmla="*/ 0 w 2080291"/>
              <a:gd name="connsiteY7" fmla="*/ 54731 h 1444595"/>
              <a:gd name="connsiteX0" fmla="*/ 0 w 2080291"/>
              <a:gd name="connsiteY0" fmla="*/ 54731 h 1444595"/>
              <a:gd name="connsiteX1" fmla="*/ 1577340 w 2080291"/>
              <a:gd name="connsiteY1" fmla="*/ 1391 h 1444595"/>
              <a:gd name="connsiteX2" fmla="*/ 1935480 w 2080291"/>
              <a:gd name="connsiteY2" fmla="*/ 115691 h 1444595"/>
              <a:gd name="connsiteX3" fmla="*/ 2080260 w 2080291"/>
              <a:gd name="connsiteY3" fmla="*/ 428112 h 1444595"/>
              <a:gd name="connsiteX4" fmla="*/ 1973580 w 2080291"/>
              <a:gd name="connsiteY4" fmla="*/ 1444595 h 1444595"/>
              <a:gd name="connsiteX5" fmla="*/ 0 w 2080291"/>
              <a:gd name="connsiteY5" fmla="*/ 1444595 h 1444595"/>
              <a:gd name="connsiteX6" fmla="*/ 99060 w 2080291"/>
              <a:gd name="connsiteY6" fmla="*/ 991992 h 1444595"/>
              <a:gd name="connsiteX7" fmla="*/ 0 w 2080291"/>
              <a:gd name="connsiteY7" fmla="*/ 54731 h 144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291" h="1444595">
                <a:moveTo>
                  <a:pt x="0" y="54731"/>
                </a:moveTo>
                <a:cubicBezTo>
                  <a:pt x="520700" y="67431"/>
                  <a:pt x="1056640" y="-11309"/>
                  <a:pt x="1577340" y="1391"/>
                </a:cubicBezTo>
                <a:lnTo>
                  <a:pt x="1935480" y="115691"/>
                </a:lnTo>
                <a:cubicBezTo>
                  <a:pt x="1932940" y="209671"/>
                  <a:pt x="2082800" y="334132"/>
                  <a:pt x="2080260" y="428112"/>
                </a:cubicBezTo>
                <a:lnTo>
                  <a:pt x="1973580" y="1444595"/>
                </a:lnTo>
                <a:lnTo>
                  <a:pt x="0" y="1444595"/>
                </a:lnTo>
                <a:cubicBezTo>
                  <a:pt x="0" y="1319127"/>
                  <a:pt x="99060" y="1117460"/>
                  <a:pt x="99060" y="991992"/>
                </a:cubicBezTo>
                <a:lnTo>
                  <a:pt x="0" y="547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udio.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65369" y="4042138"/>
            <a:ext cx="987056" cy="780711"/>
          </a:xfrm>
          <a:prstGeom prst="rect">
            <a:avLst/>
          </a:prstGeom>
        </p:spPr>
      </p:pic>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val="0"/>
              </a:ext>
            </a:extLst>
          </a:blip>
          <a:srcRect l="24476" r="23794"/>
          <a:stretch/>
        </p:blipFill>
        <p:spPr>
          <a:xfrm>
            <a:off x="8674485" y="3841306"/>
            <a:ext cx="275507" cy="532574"/>
          </a:xfrm>
          <a:prstGeom prst="rect">
            <a:avLst/>
          </a:prstGeom>
        </p:spPr>
      </p:pic>
      <p:pic>
        <p:nvPicPr>
          <p:cNvPr id="13" name="Picture 12" descr="Swirl_3.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688654">
            <a:off x="7441065" y="4794764"/>
            <a:ext cx="386047" cy="213804"/>
          </a:xfrm>
          <a:prstGeom prst="rect">
            <a:avLst/>
          </a:prstGeom>
        </p:spPr>
      </p:pic>
      <p:pic>
        <p:nvPicPr>
          <p:cNvPr id="14" name="Picture 13" descr="Swirl_3.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073124">
            <a:off x="7982310" y="4056284"/>
            <a:ext cx="443623" cy="245691"/>
          </a:xfrm>
          <a:prstGeom prst="rect">
            <a:avLst/>
          </a:prstGeom>
        </p:spPr>
      </p:pic>
      <p:pic>
        <p:nvPicPr>
          <p:cNvPr id="16" name="Picture 15"/>
          <p:cNvPicPr>
            <a:picLocks noChangeAspect="1"/>
          </p:cNvPicPr>
          <p:nvPr userDrawn="1"/>
        </p:nvPicPr>
        <p:blipFill rotWithShape="1">
          <a:blip r:embed="rId9" cstate="print">
            <a:extLst>
              <a:ext uri="{28A0092B-C50C-407E-A947-70E740481C1C}">
                <a14:useLocalDpi xmlns:a14="http://schemas.microsoft.com/office/drawing/2010/main" val="0"/>
              </a:ext>
            </a:extLst>
          </a:blip>
          <a:srcRect l="4669" t="13753" r="6579" b="12460"/>
          <a:stretch/>
        </p:blipFill>
        <p:spPr>
          <a:xfrm>
            <a:off x="7939371" y="4373880"/>
            <a:ext cx="672857" cy="559410"/>
          </a:xfrm>
          <a:prstGeom prst="rect">
            <a:avLst/>
          </a:prstGeom>
        </p:spPr>
      </p:pic>
      <p:sp>
        <p:nvSpPr>
          <p:cNvPr id="6" name="Footer Placeholder 5"/>
          <p:cNvSpPr>
            <a:spLocks noGrp="1"/>
          </p:cNvSpPr>
          <p:nvPr>
            <p:ph type="ftr" sz="quarter" idx="10"/>
          </p:nvPr>
        </p:nvSpPr>
        <p:spPr>
          <a:xfrm>
            <a:off x="1015922" y="4842611"/>
            <a:ext cx="6399830" cy="274637"/>
          </a:xfrm>
        </p:spPr>
        <p:txBody>
          <a:bodyPr/>
          <a:lstStyle>
            <a:lvl1pPr>
              <a:defRPr sz="600"/>
            </a:lvl1pPr>
          </a:lstStyle>
          <a:p>
            <a:r>
              <a:rPr lang="en-US" dirty="0" smtClean="0"/>
              <a:t>© 2017 Cengage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1600" y="1624013"/>
            <a:ext cx="6172200" cy="377026"/>
          </a:xfrm>
        </p:spPr>
        <p:txBody>
          <a:bodyPr anchor="ctr"/>
          <a:lstStyle>
            <a:lvl1pPr algn="l">
              <a:defRPr sz="2800" b="0" cap="none" baseline="0">
                <a:solidFill>
                  <a:srgbClr val="055C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641600" y="2207001"/>
            <a:ext cx="6172200" cy="409199"/>
          </a:xfrm>
        </p:spPr>
        <p:txBody>
          <a:bodyPr anchor="t"/>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CL_Logo_DRAW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089" y="4677289"/>
            <a:ext cx="1215590" cy="376865"/>
          </a:xfrm>
          <a:prstGeom prst="rect">
            <a:avLst/>
          </a:prstGeom>
        </p:spPr>
      </p:pic>
      <p:pic>
        <p:nvPicPr>
          <p:cNvPr id="6" name="Picture 5" descr="Rules_Single_A.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25529" r="-57141"/>
          <a:stretch/>
        </p:blipFill>
        <p:spPr>
          <a:xfrm>
            <a:off x="1597679" y="4865721"/>
            <a:ext cx="11423745" cy="68126"/>
          </a:xfrm>
          <a:prstGeom prst="rect">
            <a:avLst/>
          </a:prstGeom>
        </p:spPr>
      </p:pic>
      <p:pic>
        <p:nvPicPr>
          <p:cNvPr id="4" name="Picture 3" descr="Audi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704" y="271463"/>
            <a:ext cx="1840495" cy="1455737"/>
          </a:xfrm>
          <a:prstGeom prst="rect">
            <a:avLst/>
          </a:prstGeom>
        </p:spPr>
      </p:pic>
      <p:pic>
        <p:nvPicPr>
          <p:cNvPr id="11" name="Picture 10" descr="Swirl_3.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569126">
            <a:off x="1431691" y="1437203"/>
            <a:ext cx="908570" cy="503193"/>
          </a:xfrm>
          <a:prstGeom prst="rect">
            <a:avLst/>
          </a:prstGeom>
        </p:spPr>
      </p:pic>
      <p:pic>
        <p:nvPicPr>
          <p:cNvPr id="12" name="Picture 11" descr="Swirl_2.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873741" flipH="1">
            <a:off x="317501" y="2559169"/>
            <a:ext cx="596900" cy="833254"/>
          </a:xfrm>
          <a:prstGeom prst="rect">
            <a:avLst/>
          </a:prstGeom>
        </p:spPr>
      </p:pic>
      <p:pic>
        <p:nvPicPr>
          <p:cNvPr id="14" name="Picture 13"/>
          <p:cNvPicPr>
            <a:picLocks noChangeAspect="1"/>
          </p:cNvPicPr>
          <p:nvPr userDrawn="1"/>
        </p:nvPicPr>
        <p:blipFill rotWithShape="1">
          <a:blip r:embed="rId7" cstate="print">
            <a:extLst>
              <a:ext uri="{28A0092B-C50C-407E-A947-70E740481C1C}">
                <a14:useLocalDpi xmlns:a14="http://schemas.microsoft.com/office/drawing/2010/main" val="0"/>
              </a:ext>
            </a:extLst>
          </a:blip>
          <a:srcRect l="4669" t="13753" r="6579" b="12460"/>
          <a:stretch/>
        </p:blipFill>
        <p:spPr>
          <a:xfrm>
            <a:off x="879649" y="1953688"/>
            <a:ext cx="1101550" cy="915823"/>
          </a:xfrm>
          <a:prstGeom prst="rect">
            <a:avLst/>
          </a:prstGeom>
        </p:spPr>
      </p:pic>
      <p:pic>
        <p:nvPicPr>
          <p:cNvPr id="15" name="Picture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0704" y="3401066"/>
            <a:ext cx="596838" cy="596838"/>
          </a:xfrm>
          <a:prstGeom prst="rect">
            <a:avLst/>
          </a:prstGeom>
        </p:spPr>
      </p:pic>
      <p:pic>
        <p:nvPicPr>
          <p:cNvPr id="16" name="Picture 15"/>
          <p:cNvPicPr>
            <a:picLocks noChangeAspect="1"/>
          </p:cNvPicPr>
          <p:nvPr userDrawn="1"/>
        </p:nvPicPr>
        <p:blipFill rotWithShape="1">
          <a:blip r:embed="rId9" cstate="print">
            <a:extLst>
              <a:ext uri="{28A0092B-C50C-407E-A947-70E740481C1C}">
                <a14:useLocalDpi xmlns:a14="http://schemas.microsoft.com/office/drawing/2010/main" val="0"/>
              </a:ext>
            </a:extLst>
          </a:blip>
          <a:srcRect l="24476" r="23794"/>
          <a:stretch/>
        </p:blipFill>
        <p:spPr>
          <a:xfrm>
            <a:off x="737542" y="3603563"/>
            <a:ext cx="252342" cy="487795"/>
          </a:xfrm>
          <a:prstGeom prst="rect">
            <a:avLst/>
          </a:prstGeom>
        </p:spPr>
      </p:pic>
      <p:sp>
        <p:nvSpPr>
          <p:cNvPr id="7" name="Footer Placeholder 6"/>
          <p:cNvSpPr>
            <a:spLocks noGrp="1"/>
          </p:cNvSpPr>
          <p:nvPr>
            <p:ph type="ftr" sz="quarter" idx="10"/>
          </p:nvPr>
        </p:nvSpPr>
        <p:spPr>
          <a:xfrm>
            <a:off x="1597679" y="4933847"/>
            <a:ext cx="6781693" cy="183401"/>
          </a:xfrm>
        </p:spPr>
        <p:txBody>
          <a:bodyPr/>
          <a:lstStyle>
            <a:lvl1pPr>
              <a:defRPr sz="600"/>
            </a:lvl1pPr>
          </a:lstStyle>
          <a:p>
            <a:r>
              <a:rPr lang="en-US" dirty="0" smtClean="0"/>
              <a:t>© 2017 Cengage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71450" indent="-17145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1"/>
          <p:cNvSpPr>
            <a:spLocks noGrp="1"/>
          </p:cNvSpPr>
          <p:nvPr>
            <p:ph type="title"/>
          </p:nvPr>
        </p:nvSpPr>
        <p:spPr>
          <a:xfrm>
            <a:off x="762000" y="260059"/>
            <a:ext cx="8026400" cy="311441"/>
          </a:xfrm>
        </p:spPr>
        <p:txBody>
          <a:bodyPr/>
          <a:lstStyle/>
          <a:p>
            <a:r>
              <a:rPr lang="en-US" dirty="0" smtClean="0"/>
              <a:t>Click to edit Master title style</a:t>
            </a:r>
            <a:endParaRPr lang="en-US" dirty="0"/>
          </a:p>
        </p:txBody>
      </p:sp>
      <p:pic>
        <p:nvPicPr>
          <p:cNvPr id="7" name="Picture 6" descr="Rules_Single_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003" r="10006"/>
          <a:stretch/>
        </p:blipFill>
        <p:spPr>
          <a:xfrm>
            <a:off x="215900" y="711200"/>
            <a:ext cx="8586216" cy="33528"/>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4669" t="13753" r="6579" b="12460"/>
          <a:stretch/>
        </p:blipFill>
        <p:spPr>
          <a:xfrm>
            <a:off x="79668" y="166696"/>
            <a:ext cx="628992" cy="522941"/>
          </a:xfrm>
          <a:prstGeom prst="rect">
            <a:avLst/>
          </a:prstGeom>
        </p:spPr>
      </p:pic>
      <p:pic>
        <p:nvPicPr>
          <p:cNvPr id="17" name="Picture 16" descr="CL_Logo_DRAW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2089" y="4677289"/>
            <a:ext cx="1215590" cy="376865"/>
          </a:xfrm>
          <a:prstGeom prst="rect">
            <a:avLst/>
          </a:prstGeom>
        </p:spPr>
      </p:pic>
      <p:pic>
        <p:nvPicPr>
          <p:cNvPr id="18" name="Picture 17" descr="Rules_Single_A.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25529" r="-57141"/>
          <a:stretch/>
        </p:blipFill>
        <p:spPr>
          <a:xfrm>
            <a:off x="1597679" y="4865721"/>
            <a:ext cx="11423745" cy="68126"/>
          </a:xfrm>
          <a:prstGeom prst="rect">
            <a:avLst/>
          </a:prstGeom>
        </p:spPr>
      </p:pic>
      <p:sp>
        <p:nvSpPr>
          <p:cNvPr id="2" name="Footer Placeholder 1"/>
          <p:cNvSpPr>
            <a:spLocks noGrp="1"/>
          </p:cNvSpPr>
          <p:nvPr>
            <p:ph type="ftr" sz="quarter" idx="10"/>
          </p:nvPr>
        </p:nvSpPr>
        <p:spPr>
          <a:xfrm>
            <a:off x="1597679" y="4933847"/>
            <a:ext cx="6781693" cy="183401"/>
          </a:xfrm>
        </p:spPr>
        <p:txBody>
          <a:bodyPr/>
          <a:lstStyle>
            <a:lvl1pPr>
              <a:defRPr sz="600"/>
            </a:lvl1pPr>
          </a:lstStyle>
          <a:p>
            <a:r>
              <a:rPr lang="en-US" dirty="0" smtClean="0"/>
              <a:t>© 2017 Cengage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260059"/>
            <a:ext cx="8026400" cy="311441"/>
          </a:xfrm>
        </p:spPr>
        <p:txBody>
          <a:bodyPr/>
          <a:lstStyle/>
          <a:p>
            <a:r>
              <a:rPr lang="en-US" dirty="0" smtClean="0"/>
              <a:t>Click to edit Master title style</a:t>
            </a:r>
            <a:endParaRPr lang="en-US" dirty="0"/>
          </a:p>
        </p:txBody>
      </p:sp>
      <p:pic>
        <p:nvPicPr>
          <p:cNvPr id="8" name="Picture 7" descr="Rules_Single_B.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003" r="10006"/>
          <a:stretch/>
        </p:blipFill>
        <p:spPr>
          <a:xfrm>
            <a:off x="215900" y="711200"/>
            <a:ext cx="8586216" cy="33528"/>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4669" t="13753" r="6579" b="12460"/>
          <a:stretch/>
        </p:blipFill>
        <p:spPr>
          <a:xfrm>
            <a:off x="79668" y="166696"/>
            <a:ext cx="628992" cy="522941"/>
          </a:xfrm>
          <a:prstGeom prst="rect">
            <a:avLst/>
          </a:prstGeom>
        </p:spPr>
      </p:pic>
      <p:pic>
        <p:nvPicPr>
          <p:cNvPr id="21" name="Picture 20" descr="CL_Logo_DRAW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2089" y="4677289"/>
            <a:ext cx="1215590" cy="376865"/>
          </a:xfrm>
          <a:prstGeom prst="rect">
            <a:avLst/>
          </a:prstGeom>
        </p:spPr>
      </p:pic>
      <p:pic>
        <p:nvPicPr>
          <p:cNvPr id="22" name="Picture 21" descr="Rules_Single_A.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25529" r="-57141"/>
          <a:stretch/>
        </p:blipFill>
        <p:spPr>
          <a:xfrm>
            <a:off x="1597679" y="4865721"/>
            <a:ext cx="11423745" cy="68126"/>
          </a:xfrm>
          <a:prstGeom prst="rect">
            <a:avLst/>
          </a:prstGeom>
        </p:spPr>
      </p:pic>
      <p:sp>
        <p:nvSpPr>
          <p:cNvPr id="3" name="Footer Placeholder 2"/>
          <p:cNvSpPr>
            <a:spLocks noGrp="1"/>
          </p:cNvSpPr>
          <p:nvPr>
            <p:ph type="ftr" sz="quarter" idx="10"/>
          </p:nvPr>
        </p:nvSpPr>
        <p:spPr>
          <a:xfrm>
            <a:off x="1597679" y="4933847"/>
            <a:ext cx="6781693" cy="183401"/>
          </a:xfrm>
        </p:spPr>
        <p:txBody>
          <a:bodyPr/>
          <a:lstStyle>
            <a:lvl1pPr>
              <a:defRPr sz="600"/>
            </a:lvl1pPr>
          </a:lstStyle>
          <a:p>
            <a:r>
              <a:rPr lang="en-US" dirty="0" smtClean="0"/>
              <a:t>© 2017 Cengage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 2017 Cengage Learning. All Rights Reserved. May not be copied, scanned, or duplicated, in whole or in part, except for use as permitted in a license distributed with a certain product or service or otherwise on a password-protected website for classroom use.</a:t>
            </a:r>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125" y="1154113"/>
            <a:ext cx="8415338" cy="1411156"/>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379372" y="4858377"/>
            <a:ext cx="309700" cy="215444"/>
          </a:xfrm>
          <a:prstGeom prst="rect">
            <a:avLst/>
          </a:prstGeom>
        </p:spPr>
        <p:txBody>
          <a:bodyPr vert="horz" wrap="none" lIns="91440" tIns="45720" rIns="91440" bIns="45720" rtlCol="0" anchor="ctr">
            <a:spAutoFit/>
          </a:bodyP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B40067-BD2A-418A-98BB-08A98047DC47}" type="slidenum">
              <a:rPr kumimoji="0" lang="en-US" sz="8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sp>
        <p:nvSpPr>
          <p:cNvPr id="2" name="Title Placeholder 1"/>
          <p:cNvSpPr>
            <a:spLocks noGrp="1"/>
          </p:cNvSpPr>
          <p:nvPr>
            <p:ph type="title"/>
          </p:nvPr>
        </p:nvSpPr>
        <p:spPr>
          <a:xfrm>
            <a:off x="365125" y="323559"/>
            <a:ext cx="8415338" cy="296235"/>
          </a:xfrm>
          <a:prstGeom prst="rect">
            <a:avLst/>
          </a:prstGeom>
        </p:spPr>
        <p:txBody>
          <a:bodyPr vert="horz" wrap="square" lIns="0" tIns="0" rIns="0" bIns="0" rtlCol="0" anchor="ctr">
            <a:spAutoFit/>
          </a:bodyPr>
          <a:lstStyle/>
          <a:p>
            <a:r>
              <a:rPr lang="en-US" dirty="0" smtClean="0"/>
              <a:t>Click to edit Master title style</a:t>
            </a:r>
            <a:endParaRPr lang="en-US" dirty="0"/>
          </a:p>
        </p:txBody>
      </p:sp>
      <p:sp>
        <p:nvSpPr>
          <p:cNvPr id="4" name="Footer Placeholder 3"/>
          <p:cNvSpPr>
            <a:spLocks noGrp="1"/>
          </p:cNvSpPr>
          <p:nvPr>
            <p:ph type="ftr" sz="quarter" idx="3"/>
          </p:nvPr>
        </p:nvSpPr>
        <p:spPr>
          <a:xfrm>
            <a:off x="365125" y="4958255"/>
            <a:ext cx="8014247" cy="158993"/>
          </a:xfrm>
          <a:prstGeom prst="rect">
            <a:avLst/>
          </a:prstGeom>
        </p:spPr>
        <p:txBody>
          <a:bodyPr vert="horz" lIns="91440" tIns="45720" rIns="91440" bIns="45720" rtlCol="0" anchor="ctr"/>
          <a:lstStyle>
            <a:lvl1pPr algn="ctr">
              <a:defRPr sz="600">
                <a:solidFill>
                  <a:schemeClr val="tx1">
                    <a:tint val="75000"/>
                  </a:schemeClr>
                </a:solidFill>
              </a:defRPr>
            </a:lvl1pPr>
          </a:lstStyle>
          <a:p>
            <a:r>
              <a:rPr lang="en-US" dirty="0" smtClean="0"/>
              <a:t>© 2017 Cengage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5" r:id="rId5"/>
  </p:sldLayoutIdLst>
  <p:timing>
    <p:tnLst>
      <p:par>
        <p:cTn xmlns:p14="http://schemas.microsoft.com/office/powerpoint/2010/main" id="1" dur="indefinite" restart="never" nodeType="tmRoot"/>
      </p:par>
    </p:tnLst>
  </p:timing>
  <p:hf hdr="0" dt="0"/>
  <p:txStyles>
    <p:titleStyle>
      <a:lvl1pPr algn="l" defTabSz="914400" rtl="0" eaLnBrk="1" latinLnBrk="0" hangingPunct="1">
        <a:lnSpc>
          <a:spcPct val="85000"/>
        </a:lnSpc>
        <a:spcBef>
          <a:spcPct val="0"/>
        </a:spcBef>
        <a:buNone/>
        <a:defRPr sz="2200" kern="1200">
          <a:solidFill>
            <a:schemeClr val="accent2"/>
          </a:solidFill>
          <a:latin typeface="+mj-lt"/>
          <a:ea typeface="+mj-ea"/>
          <a:cs typeface="+mj-cs"/>
        </a:defRPr>
      </a:lvl1pPr>
    </p:titleStyle>
    <p:bodyStyle>
      <a:lvl1pPr marL="171450" indent="-171450" algn="l" defTabSz="914400" rtl="0" eaLnBrk="1" latinLnBrk="0" hangingPunct="1">
        <a:lnSpc>
          <a:spcPct val="95000"/>
        </a:lnSpc>
        <a:spcBef>
          <a:spcPts val="1200"/>
        </a:spcBef>
        <a:buClr>
          <a:schemeClr val="accent2"/>
        </a:buClr>
        <a:buFont typeface="Arial" pitchFamily="34" charset="0"/>
        <a:buChar char="•"/>
        <a:defRPr sz="2000" kern="1200">
          <a:solidFill>
            <a:schemeClr val="tx1">
              <a:lumMod val="75000"/>
              <a:lumOff val="25000"/>
            </a:schemeClr>
          </a:solidFill>
          <a:latin typeface="+mn-lt"/>
          <a:ea typeface="+mn-ea"/>
          <a:cs typeface="+mn-cs"/>
        </a:defRPr>
      </a:lvl1pPr>
      <a:lvl2pPr marL="400050" indent="-171450" algn="l" defTabSz="914400" rtl="0" eaLnBrk="1" latinLnBrk="0" hangingPunct="1">
        <a:lnSpc>
          <a:spcPct val="95000"/>
        </a:lnSpc>
        <a:spcBef>
          <a:spcPts val="600"/>
        </a:spcBef>
        <a:buClr>
          <a:schemeClr val="accent1"/>
        </a:buClr>
        <a:buFont typeface="Arial" pitchFamily="34" charset="0"/>
        <a:buChar char="•"/>
        <a:defRPr sz="1800" kern="1200">
          <a:solidFill>
            <a:schemeClr val="tx1">
              <a:lumMod val="75000"/>
              <a:lumOff val="25000"/>
            </a:schemeClr>
          </a:solidFill>
          <a:latin typeface="+mn-lt"/>
          <a:ea typeface="+mn-ea"/>
          <a:cs typeface="+mn-cs"/>
        </a:defRPr>
      </a:lvl2pPr>
      <a:lvl3pPr marL="571500" indent="-114300" algn="l" defTabSz="914400" rtl="0" eaLnBrk="1" latinLnBrk="0" hangingPunct="1">
        <a:lnSpc>
          <a:spcPct val="95000"/>
        </a:lnSpc>
        <a:spcBef>
          <a:spcPct val="20000"/>
        </a:spcBef>
        <a:buClr>
          <a:schemeClr val="tx1">
            <a:lumMod val="75000"/>
            <a:lumOff val="25000"/>
          </a:schemeClr>
        </a:buClr>
        <a:buFont typeface="Arial" pitchFamily="34" charset="0"/>
        <a:buChar char="-"/>
        <a:defRPr sz="1600" kern="1200">
          <a:solidFill>
            <a:schemeClr val="tx1">
              <a:lumMod val="75000"/>
              <a:lumOff val="25000"/>
            </a:schemeClr>
          </a:solidFill>
          <a:latin typeface="+mn-lt"/>
          <a:ea typeface="+mn-ea"/>
          <a:cs typeface="+mn-cs"/>
        </a:defRPr>
      </a:lvl3pPr>
      <a:lvl4pPr marL="742950" indent="-114300" algn="l" defTabSz="914400" rtl="0" eaLnBrk="1" latinLnBrk="0" hangingPunct="1">
        <a:lnSpc>
          <a:spcPct val="95000"/>
        </a:lnSpc>
        <a:spcBef>
          <a:spcPct val="20000"/>
        </a:spcBef>
        <a:buFont typeface="Arial" pitchFamily="34" charset="0"/>
        <a:buChar char="•"/>
        <a:defRPr sz="1400" kern="1200">
          <a:solidFill>
            <a:schemeClr val="tx1">
              <a:lumMod val="75000"/>
              <a:lumOff val="25000"/>
            </a:schemeClr>
          </a:solidFill>
          <a:latin typeface="+mn-lt"/>
          <a:ea typeface="+mn-ea"/>
          <a:cs typeface="+mn-cs"/>
        </a:defRPr>
      </a:lvl4pPr>
      <a:lvl5pPr marL="914400" indent="-114300" algn="l" defTabSz="914400" rtl="0" eaLnBrk="1" latinLnBrk="0" hangingPunct="1">
        <a:lnSpc>
          <a:spcPct val="95000"/>
        </a:lnSpc>
        <a:spcBef>
          <a:spcPct val="20000"/>
        </a:spcBef>
        <a:buFont typeface="Arial"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New Perspectives on Access 2016</a:t>
            </a:r>
            <a:endParaRPr lang="en-US" dirty="0"/>
          </a:p>
        </p:txBody>
      </p:sp>
      <p:sp>
        <p:nvSpPr>
          <p:cNvPr id="3" name="TextBox 2"/>
          <p:cNvSpPr txBox="1"/>
          <p:nvPr/>
        </p:nvSpPr>
        <p:spPr>
          <a:xfrm>
            <a:off x="406879" y="2318198"/>
            <a:ext cx="8223897" cy="707886"/>
          </a:xfrm>
          <a:prstGeom prst="rect">
            <a:avLst/>
          </a:prstGeom>
          <a:noFill/>
        </p:spPr>
        <p:txBody>
          <a:bodyPr wrap="square" rtlCol="0">
            <a:spAutoFit/>
          </a:bodyPr>
          <a:lstStyle/>
          <a:p>
            <a:pPr algn="ctr"/>
            <a:r>
              <a:rPr lang="en-US" sz="2000" dirty="0" smtClean="0">
                <a:solidFill>
                  <a:srgbClr val="055C91"/>
                </a:solidFill>
              </a:rPr>
              <a:t>Module 5:</a:t>
            </a:r>
          </a:p>
          <a:p>
            <a:pPr algn="ctr"/>
            <a:r>
              <a:rPr lang="en-US" sz="2000" dirty="0" smtClean="0">
                <a:solidFill>
                  <a:srgbClr val="055C91"/>
                </a:solidFill>
              </a:rPr>
              <a:t>Creating Advanced Queries and Enhancing Table Design</a:t>
            </a:r>
            <a:endParaRPr lang="en-US" sz="2000" dirty="0">
              <a:solidFill>
                <a:srgbClr val="055C91"/>
              </a:solidFill>
            </a:endParaRPr>
          </a:p>
        </p:txBody>
      </p:sp>
    </p:spTree>
    <p:extLst>
      <p:ext uri="{BB962C8B-B14F-4D97-AF65-F5344CB8AC3E}">
        <p14:creationId xmlns:p14="http://schemas.microsoft.com/office/powerpoint/2010/main" val="26852633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p:txBody>
          <a:bodyPr/>
          <a:lstStyle/>
          <a:p>
            <a:r>
              <a:rPr lang="en-US" smtClean="0"/>
              <a:t>The Not logical operator negates a criterion or selects records for which the designated field does not match the criterion</a:t>
            </a:r>
            <a:endParaRPr lang="en-US" dirty="0"/>
          </a:p>
        </p:txBody>
      </p:sp>
      <p:sp>
        <p:nvSpPr>
          <p:cNvPr id="17409" name="Rectangle 2"/>
          <p:cNvSpPr>
            <a:spLocks noGrp="1"/>
          </p:cNvSpPr>
          <p:nvPr>
            <p:ph type="title"/>
          </p:nvPr>
        </p:nvSpPr>
        <p:spPr/>
        <p:txBody>
          <a:bodyPr/>
          <a:lstStyle/>
          <a:p>
            <a:r>
              <a:rPr lang="en-US" smtClean="0"/>
              <a:t>Using the Not Logical Operator in a Query</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4106408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1154113"/>
            <a:ext cx="8415338" cy="587340"/>
          </a:xfrm>
        </p:spPr>
        <p:txBody>
          <a:bodyPr/>
          <a:lstStyle/>
          <a:p>
            <a:r>
              <a:rPr lang="en-US" dirty="0" smtClean="0"/>
              <a:t>You can use the AutoFilter feature to choose restrictions faster and with more flexibility than using the condition and Or logical operator</a:t>
            </a:r>
            <a:endParaRPr lang="en-US" dirty="0"/>
          </a:p>
        </p:txBody>
      </p:sp>
      <p:sp>
        <p:nvSpPr>
          <p:cNvPr id="17409" name="Rectangle 2"/>
          <p:cNvSpPr>
            <a:spLocks noGrp="1"/>
          </p:cNvSpPr>
          <p:nvPr>
            <p:ph type="title"/>
          </p:nvPr>
        </p:nvSpPr>
        <p:spPr/>
        <p:txBody>
          <a:bodyPr/>
          <a:lstStyle/>
          <a:p>
            <a:r>
              <a:rPr lang="en-US" smtClean="0"/>
              <a:t>Using an AutoFilter to Filter Data</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27634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Using an AutoFilter to Filter Data (Cont.) </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06.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45" y="875718"/>
            <a:ext cx="6722760" cy="3705080"/>
          </a:xfrm>
          <a:prstGeom prst="rect">
            <a:avLst/>
          </a:prstGeom>
        </p:spPr>
      </p:pic>
    </p:spTree>
    <p:extLst>
      <p:ext uri="{BB962C8B-B14F-4D97-AF65-F5344CB8AC3E}">
        <p14:creationId xmlns:p14="http://schemas.microsoft.com/office/powerpoint/2010/main" val="37864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a:xfrm>
            <a:off x="365125" y="1013005"/>
            <a:ext cx="8415338" cy="1411156"/>
          </a:xfrm>
        </p:spPr>
        <p:txBody>
          <a:bodyPr/>
          <a:lstStyle/>
          <a:p>
            <a:r>
              <a:rPr lang="en-US" dirty="0" smtClean="0"/>
              <a:t>Null Fields are fields in a record does not contain any information at all</a:t>
            </a:r>
          </a:p>
          <a:p>
            <a:r>
              <a:rPr lang="en-US" dirty="0" smtClean="0"/>
              <a:t>A field in a record that contains any data at all—even a single space—is </a:t>
            </a:r>
            <a:r>
              <a:rPr lang="en-US" dirty="0" err="1" smtClean="0"/>
              <a:t>nonnull</a:t>
            </a:r>
            <a:endParaRPr lang="en-US" dirty="0" smtClean="0"/>
          </a:p>
          <a:p>
            <a:pPr lvl="1"/>
            <a:r>
              <a:rPr lang="en-US" dirty="0" smtClean="0"/>
              <a:t>To combine </a:t>
            </a:r>
            <a:r>
              <a:rPr lang="en-US" dirty="0" err="1" smtClean="0"/>
              <a:t>nonnull</a:t>
            </a:r>
            <a:r>
              <a:rPr lang="en-US" dirty="0" smtClean="0"/>
              <a:t> </a:t>
            </a:r>
            <a:r>
              <a:rPr lang="en-US" dirty="0" err="1" smtClean="0"/>
              <a:t>LastName</a:t>
            </a:r>
            <a:r>
              <a:rPr lang="en-US" dirty="0" smtClean="0"/>
              <a:t> and </a:t>
            </a:r>
            <a:r>
              <a:rPr lang="en-US" dirty="0" err="1" smtClean="0"/>
              <a:t>FirstName</a:t>
            </a:r>
            <a:r>
              <a:rPr lang="en-US" dirty="0" smtClean="0"/>
              <a:t> fields, you can use the expression </a:t>
            </a:r>
            <a:r>
              <a:rPr lang="en-US" dirty="0" err="1" smtClean="0"/>
              <a:t>LastName</a:t>
            </a:r>
            <a:r>
              <a:rPr lang="en-US" dirty="0" smtClean="0"/>
              <a:t> &amp; “, “ &amp; </a:t>
            </a:r>
            <a:r>
              <a:rPr lang="en-US" dirty="0" err="1" smtClean="0"/>
              <a:t>FirstName</a:t>
            </a:r>
            <a:endParaRPr lang="en-US" dirty="0" smtClean="0"/>
          </a:p>
          <a:p>
            <a:pPr lvl="2"/>
            <a:r>
              <a:rPr lang="en-US" dirty="0" smtClean="0"/>
              <a:t>The &amp; (ampersand) operator is a concatenation operator that joins text expressions</a:t>
            </a:r>
          </a:p>
          <a:p>
            <a:pPr lvl="2"/>
            <a:r>
              <a:rPr lang="en-US" dirty="0" smtClean="0"/>
              <a:t>Concatenation refers to joining two or more text fields or characters encapsulated in quotes</a:t>
            </a:r>
            <a:endParaRPr lang="en-US" dirty="0"/>
          </a:p>
        </p:txBody>
      </p:sp>
      <p:sp>
        <p:nvSpPr>
          <p:cNvPr id="17409" name="Rectangle 2"/>
          <p:cNvSpPr>
            <a:spLocks noGrp="1"/>
          </p:cNvSpPr>
          <p:nvPr>
            <p:ph type="title"/>
          </p:nvPr>
        </p:nvSpPr>
        <p:spPr/>
        <p:txBody>
          <a:bodyPr/>
          <a:lstStyle/>
          <a:p>
            <a:r>
              <a:rPr lang="en-US" smtClean="0"/>
              <a:t>Assigning a Conditional Value to a Calculated Field</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1757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p:txBody>
          <a:bodyPr/>
          <a:lstStyle/>
          <a:p>
            <a:r>
              <a:rPr lang="en-US" smtClean="0"/>
              <a:t>The IIf (Immediate If) function assigns one value to a calculated field or control if a condition is true, and a second value if the condition is false</a:t>
            </a:r>
          </a:p>
          <a:p>
            <a:pPr lvl="1"/>
            <a:r>
              <a:rPr lang="en-US" smtClean="0"/>
              <a:t>The IIf function has three parts: a condition that is true or false, the result when the condition is true, and the result when the condition is false</a:t>
            </a:r>
          </a:p>
          <a:p>
            <a:pPr lvl="1"/>
            <a:r>
              <a:rPr lang="en-US" smtClean="0"/>
              <a:t>Each part of the IIf function is separated by a comma</a:t>
            </a:r>
          </a:p>
          <a:p>
            <a:pPr lvl="1"/>
            <a:r>
              <a:rPr lang="en-US" smtClean="0"/>
              <a:t>The IsNull function tests a field value or an expression for a null value; if the field value or expression is null, the result is true; otherwise, the result is false</a:t>
            </a:r>
            <a:endParaRPr lang="en-US" dirty="0"/>
          </a:p>
        </p:txBody>
      </p:sp>
      <p:sp>
        <p:nvSpPr>
          <p:cNvPr id="17409" name="Rectangle 2"/>
          <p:cNvSpPr>
            <a:spLocks noGrp="1"/>
          </p:cNvSpPr>
          <p:nvPr>
            <p:ph type="title"/>
          </p:nvPr>
        </p:nvSpPr>
        <p:spPr/>
        <p:txBody>
          <a:bodyPr/>
          <a:lstStyle/>
          <a:p>
            <a:r>
              <a:rPr lang="en-US" smtClean="0"/>
              <a:t>Assigning a Conditional Value to a Calculated Field (Cont.)</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07709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Assigning a Conditional Value to a Calculated Field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08.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35" y="933298"/>
            <a:ext cx="7063123" cy="3579997"/>
          </a:xfrm>
          <a:prstGeom prst="rect">
            <a:avLst/>
          </a:prstGeom>
        </p:spPr>
      </p:pic>
    </p:spTree>
    <p:extLst>
      <p:ext uri="{BB962C8B-B14F-4D97-AF65-F5344CB8AC3E}">
        <p14:creationId xmlns:p14="http://schemas.microsoft.com/office/powerpoint/2010/main" val="214064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p:txBody>
          <a:bodyPr/>
          <a:lstStyle/>
          <a:p>
            <a:r>
              <a:rPr lang="en-US" smtClean="0"/>
              <a:t>A parameter query displays a dialog box that prompts the user to enter one or more criteria values when the query is run</a:t>
            </a:r>
          </a:p>
          <a:p>
            <a:pPr lvl="1"/>
            <a:r>
              <a:rPr lang="en-US" smtClean="0"/>
              <a:t>The value entered into the prompt causes the query to select only those records with field value from the table</a:t>
            </a:r>
            <a:endParaRPr lang="en-US" dirty="0"/>
          </a:p>
        </p:txBody>
      </p:sp>
      <p:sp>
        <p:nvSpPr>
          <p:cNvPr id="17409" name="Rectangle 2"/>
          <p:cNvSpPr>
            <a:spLocks noGrp="1"/>
          </p:cNvSpPr>
          <p:nvPr>
            <p:ph type="title"/>
          </p:nvPr>
        </p:nvSpPr>
        <p:spPr/>
        <p:txBody>
          <a:bodyPr/>
          <a:lstStyle/>
          <a:p>
            <a:r>
              <a:rPr lang="en-US" smtClean="0"/>
              <a:t>Creating a Parameter Query</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62612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Creating a Parameter Query (Cont.)</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15.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36" y="953808"/>
            <a:ext cx="8701432" cy="2890688"/>
          </a:xfrm>
          <a:prstGeom prst="rect">
            <a:avLst/>
          </a:prstGeom>
        </p:spPr>
      </p:pic>
    </p:spTree>
    <p:extLst>
      <p:ext uri="{BB962C8B-B14F-4D97-AF65-F5344CB8AC3E}">
        <p14:creationId xmlns:p14="http://schemas.microsoft.com/office/powerpoint/2010/main" val="3885802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p:cNvSpPr>
          <p:nvPr>
            <p:ph idx="1"/>
          </p:nvPr>
        </p:nvSpPr>
        <p:spPr>
          <a:xfrm>
            <a:off x="365125" y="1154113"/>
            <a:ext cx="8415338" cy="2085956"/>
          </a:xfrm>
        </p:spPr>
        <p:txBody>
          <a:bodyPr/>
          <a:lstStyle/>
          <a:p>
            <a:r>
              <a:rPr lang="en-US" dirty="0" smtClean="0"/>
              <a:t>Most users want a parameter query to display the records that match the parameter value the user enters or to display all records when the user doesn’t enter a parameter value</a:t>
            </a:r>
          </a:p>
          <a:p>
            <a:pPr lvl="1"/>
            <a:r>
              <a:rPr lang="en-US" dirty="0" smtClean="0"/>
              <a:t>To provide this functionality, you can change the value in the Criteria box in the design grid for the specified column</a:t>
            </a:r>
          </a:p>
          <a:p>
            <a:pPr lvl="1"/>
            <a:r>
              <a:rPr lang="en-US" dirty="0" smtClean="0"/>
              <a:t>Prefix the Like operator to the original criterion and concatenate the criterion </a:t>
            </a:r>
            <a:br>
              <a:rPr lang="en-US" dirty="0" smtClean="0"/>
            </a:br>
            <a:r>
              <a:rPr lang="en-US" dirty="0" smtClean="0"/>
              <a:t>to a wildcard character</a:t>
            </a:r>
            <a:endParaRPr lang="en-US" dirty="0"/>
          </a:p>
        </p:txBody>
      </p:sp>
      <p:sp>
        <p:nvSpPr>
          <p:cNvPr id="17409" name="Rectangle 2"/>
          <p:cNvSpPr>
            <a:spLocks noGrp="1"/>
          </p:cNvSpPr>
          <p:nvPr>
            <p:ph type="title"/>
          </p:nvPr>
        </p:nvSpPr>
        <p:spPr/>
        <p:txBody>
          <a:bodyPr/>
          <a:lstStyle/>
          <a:p>
            <a:r>
              <a:rPr lang="en-US" smtClean="0"/>
              <a:t>Creating a More Flexible Parameter Query</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359209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Advanced Query Wizards</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_pg254.bm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37" y="910837"/>
            <a:ext cx="2861529" cy="3660062"/>
          </a:xfrm>
          <a:prstGeom prst="rect">
            <a:avLst/>
          </a:prstGeom>
        </p:spPr>
      </p:pic>
      <p:pic>
        <p:nvPicPr>
          <p:cNvPr id="3" name="Picture 2" descr="Fig05_pg255.bm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468" y="889002"/>
            <a:ext cx="3255712" cy="3678007"/>
          </a:xfrm>
          <a:prstGeom prst="rect">
            <a:avLst/>
          </a:prstGeom>
        </p:spPr>
      </p:pic>
    </p:spTree>
    <p:extLst>
      <p:ext uri="{BB962C8B-B14F-4D97-AF65-F5344CB8AC3E}">
        <p14:creationId xmlns:p14="http://schemas.microsoft.com/office/powerpoint/2010/main" val="87552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p:txBody>
          <a:bodyPr/>
          <a:lstStyle/>
          <a:p>
            <a:r>
              <a:rPr lang="en-US" smtClean="0"/>
              <a:t>Session 5.1</a:t>
            </a:r>
          </a:p>
          <a:p>
            <a:pPr lvl="1"/>
            <a:r>
              <a:rPr lang="en-US" smtClean="0"/>
              <a:t>Review object naming standards</a:t>
            </a:r>
          </a:p>
          <a:p>
            <a:pPr lvl="1"/>
            <a:r>
              <a:rPr lang="en-US" smtClean="0"/>
              <a:t>Use the Like, In, Not, and &amp; operators in queries</a:t>
            </a:r>
          </a:p>
          <a:p>
            <a:pPr lvl="1"/>
            <a:r>
              <a:rPr lang="en-US" smtClean="0"/>
              <a:t>Filter data using an AutoFilter</a:t>
            </a:r>
          </a:p>
          <a:p>
            <a:pPr lvl="1"/>
            <a:r>
              <a:rPr lang="en-US" smtClean="0"/>
              <a:t>Use the IIf function to assign a conditional value to a calculated field in a query</a:t>
            </a:r>
          </a:p>
          <a:p>
            <a:pPr lvl="1"/>
            <a:r>
              <a:rPr lang="en-US" smtClean="0"/>
              <a:t>Create a parameter query</a:t>
            </a:r>
            <a:endParaRPr lang="en-US" dirty="0" smtClean="0"/>
          </a:p>
        </p:txBody>
      </p:sp>
      <p:sp>
        <p:nvSpPr>
          <p:cNvPr id="17409" name="Rectangle 2"/>
          <p:cNvSpPr>
            <a:spLocks noGrp="1"/>
          </p:cNvSpPr>
          <p:nvPr>
            <p:ph type="title"/>
          </p:nvPr>
        </p:nvSpPr>
        <p:spPr/>
        <p:txBody>
          <a:bodyPr/>
          <a:lstStyle/>
          <a:p>
            <a:r>
              <a:rPr lang="en-US" smtClean="0"/>
              <a:t>Objectives</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50715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Creating a Crosstab Query</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17.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94" y="883799"/>
            <a:ext cx="8036218" cy="3234208"/>
          </a:xfrm>
          <a:prstGeom prst="rect">
            <a:avLst/>
          </a:prstGeom>
        </p:spPr>
      </p:pic>
    </p:spTree>
    <p:extLst>
      <p:ext uri="{BB962C8B-B14F-4D97-AF65-F5344CB8AC3E}">
        <p14:creationId xmlns:p14="http://schemas.microsoft.com/office/powerpoint/2010/main" val="224344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1154113"/>
            <a:ext cx="8415338" cy="1666097"/>
          </a:xfrm>
        </p:spPr>
        <p:txBody>
          <a:bodyPr/>
          <a:lstStyle/>
          <a:p>
            <a:r>
              <a:rPr lang="en-US" dirty="0" smtClean="0"/>
              <a:t>A find duplicates query is a select query that finds duplicate records in a table or query</a:t>
            </a:r>
          </a:p>
          <a:p>
            <a:pPr lvl="1"/>
            <a:r>
              <a:rPr lang="en-US" dirty="0" smtClean="0"/>
              <a:t>You can create this type of query using the Find Duplicates Query Wizard</a:t>
            </a:r>
          </a:p>
          <a:p>
            <a:r>
              <a:rPr lang="en-US" dirty="0" smtClean="0"/>
              <a:t>A find duplicates query searches for duplicate values based on the fields you select when answering the Wizard’s questions</a:t>
            </a:r>
            <a:endParaRPr lang="en-US" dirty="0"/>
          </a:p>
        </p:txBody>
      </p:sp>
      <p:sp>
        <p:nvSpPr>
          <p:cNvPr id="17409" name="Rectangle 2"/>
          <p:cNvSpPr>
            <a:spLocks noGrp="1"/>
          </p:cNvSpPr>
          <p:nvPr>
            <p:ph type="title"/>
          </p:nvPr>
        </p:nvSpPr>
        <p:spPr/>
        <p:txBody>
          <a:bodyPr/>
          <a:lstStyle/>
          <a:p>
            <a:r>
              <a:rPr lang="en-US" smtClean="0"/>
              <a:t>Creating a Find Duplicates Query</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0490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p:txBody>
          <a:bodyPr/>
          <a:lstStyle/>
          <a:p>
            <a:r>
              <a:rPr lang="en-US" smtClean="0"/>
              <a:t>A find unmatched query is a select query that finds all records in a table or query that have no related records in a second table or query</a:t>
            </a:r>
          </a:p>
          <a:p>
            <a:pPr lvl="1"/>
            <a:r>
              <a:rPr lang="en-US" smtClean="0"/>
              <a:t>Use the Find Unmatched Query Wizard to create this type of query</a:t>
            </a:r>
            <a:endParaRPr lang="en-US" dirty="0" smtClean="0"/>
          </a:p>
        </p:txBody>
      </p:sp>
      <p:sp>
        <p:nvSpPr>
          <p:cNvPr id="17409" name="Rectangle 2"/>
          <p:cNvSpPr>
            <a:spLocks noGrp="1"/>
          </p:cNvSpPr>
          <p:nvPr>
            <p:ph type="title"/>
          </p:nvPr>
        </p:nvSpPr>
        <p:spPr/>
        <p:txBody>
          <a:bodyPr/>
          <a:lstStyle/>
          <a:p>
            <a:r>
              <a:rPr lang="en-US" smtClean="0"/>
              <a:t>Creating a Find Unmatched Query</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694308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Creating a Find Unmatched Query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25.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042" y="972463"/>
            <a:ext cx="6799040" cy="3277420"/>
          </a:xfrm>
          <a:prstGeom prst="rect">
            <a:avLst/>
          </a:prstGeom>
        </p:spPr>
      </p:pic>
    </p:spTree>
    <p:extLst>
      <p:ext uri="{BB962C8B-B14F-4D97-AF65-F5344CB8AC3E}">
        <p14:creationId xmlns:p14="http://schemas.microsoft.com/office/powerpoint/2010/main" val="49852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1154113"/>
            <a:ext cx="8415338" cy="1190326"/>
          </a:xfrm>
        </p:spPr>
        <p:txBody>
          <a:bodyPr/>
          <a:lstStyle/>
          <a:p>
            <a:r>
              <a:rPr lang="en-US" dirty="0" smtClean="0"/>
              <a:t>Users might want to limit the number to a more manageable size by displaying, for example, just the first 10 records</a:t>
            </a:r>
          </a:p>
          <a:p>
            <a:pPr lvl="1"/>
            <a:r>
              <a:rPr lang="en-US" dirty="0" smtClean="0"/>
              <a:t>The Top Values property for a query lets you limit the number of records in the query </a:t>
            </a:r>
            <a:br>
              <a:rPr lang="en-US" dirty="0" smtClean="0"/>
            </a:br>
            <a:r>
              <a:rPr lang="en-US" dirty="0" smtClean="0"/>
              <a:t>results</a:t>
            </a:r>
            <a:endParaRPr lang="en-US" dirty="0"/>
          </a:p>
        </p:txBody>
      </p:sp>
      <p:sp>
        <p:nvSpPr>
          <p:cNvPr id="17409" name="Rectangle 2"/>
          <p:cNvSpPr>
            <a:spLocks noGrp="1"/>
          </p:cNvSpPr>
          <p:nvPr>
            <p:ph type="title"/>
          </p:nvPr>
        </p:nvSpPr>
        <p:spPr/>
        <p:txBody>
          <a:bodyPr/>
          <a:lstStyle/>
          <a:p>
            <a:r>
              <a:rPr lang="en-US" smtClean="0"/>
              <a:t>Creating a Top Values Query</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8327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Creating a Top Values Query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27.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84" y="816635"/>
            <a:ext cx="6802052" cy="3632132"/>
          </a:xfrm>
          <a:prstGeom prst="rect">
            <a:avLst/>
          </a:prstGeom>
        </p:spPr>
      </p:pic>
    </p:spTree>
    <p:extLst>
      <p:ext uri="{BB962C8B-B14F-4D97-AF65-F5344CB8AC3E}">
        <p14:creationId xmlns:p14="http://schemas.microsoft.com/office/powerpoint/2010/main" val="265489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Lookup Fields and Input Masks</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_pg270.bm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067" y="955737"/>
            <a:ext cx="2646044" cy="3685260"/>
          </a:xfrm>
          <a:prstGeom prst="rect">
            <a:avLst/>
          </a:prstGeom>
        </p:spPr>
      </p:pic>
      <p:pic>
        <p:nvPicPr>
          <p:cNvPr id="3" name="Picture 2" descr="Fig05_pg271.bm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814" y="859522"/>
            <a:ext cx="3946695" cy="3696619"/>
          </a:xfrm>
          <a:prstGeom prst="rect">
            <a:avLst/>
          </a:prstGeom>
        </p:spPr>
      </p:pic>
    </p:spTree>
    <p:extLst>
      <p:ext uri="{BB962C8B-B14F-4D97-AF65-F5344CB8AC3E}">
        <p14:creationId xmlns:p14="http://schemas.microsoft.com/office/powerpoint/2010/main" val="295913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p:txBody>
          <a:bodyPr/>
          <a:lstStyle/>
          <a:p>
            <a:r>
              <a:rPr lang="en-US" smtClean="0"/>
              <a:t>Data entry is easier if users do not need to remember the correct values for fields</a:t>
            </a:r>
          </a:p>
          <a:p>
            <a:r>
              <a:rPr lang="en-US" smtClean="0"/>
              <a:t>A lookup field lets the user select a value from a list of possible value</a:t>
            </a:r>
          </a:p>
          <a:p>
            <a:r>
              <a:rPr lang="en-US" smtClean="0"/>
              <a:t>Use a Lookup Wizard field in Access to create a lookup field in a table</a:t>
            </a:r>
            <a:endParaRPr lang="en-US" dirty="0"/>
          </a:p>
        </p:txBody>
      </p:sp>
      <p:sp>
        <p:nvSpPr>
          <p:cNvPr id="17409" name="Rectangle 2"/>
          <p:cNvSpPr>
            <a:spLocks noGrp="1"/>
          </p:cNvSpPr>
          <p:nvPr>
            <p:ph type="title"/>
          </p:nvPr>
        </p:nvSpPr>
        <p:spPr/>
        <p:txBody>
          <a:bodyPr/>
          <a:lstStyle/>
          <a:p>
            <a:r>
              <a:rPr lang="en-US" smtClean="0"/>
              <a:t>Creating a Lookup Field</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63178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Creating a Lookup Field (Cont.)</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30.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299" y="886854"/>
            <a:ext cx="6141824" cy="3576443"/>
          </a:xfrm>
          <a:prstGeom prst="rect">
            <a:avLst/>
          </a:prstGeom>
        </p:spPr>
      </p:pic>
    </p:spTree>
    <p:extLst>
      <p:ext uri="{BB962C8B-B14F-4D97-AF65-F5344CB8AC3E}">
        <p14:creationId xmlns:p14="http://schemas.microsoft.com/office/powerpoint/2010/main" val="315798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p:txBody>
          <a:bodyPr/>
          <a:lstStyle/>
          <a:p>
            <a:r>
              <a:rPr lang="en-US" dirty="0" smtClean="0"/>
              <a:t>A literal display character is a special character that automatically appears in specific positions of a field value – like hyphens in a social security number</a:t>
            </a:r>
          </a:p>
          <a:p>
            <a:pPr lvl="1"/>
            <a:r>
              <a:rPr lang="en-US" dirty="0" smtClean="0"/>
              <a:t>To include these characters, you need to create an input mask, which is a predefined format used to enter and display data in a field</a:t>
            </a:r>
          </a:p>
          <a:p>
            <a:r>
              <a:rPr lang="en-US" dirty="0" smtClean="0"/>
              <a:t>An easy way to create an input mask is to use the Input Mask Wizard which guides you in creating a predefined format for a field</a:t>
            </a:r>
          </a:p>
          <a:p>
            <a:pPr lvl="1"/>
            <a:r>
              <a:rPr lang="en-US" dirty="0" smtClean="0"/>
              <a:t>You must be in Design view to use the Input Mask Wizard</a:t>
            </a:r>
            <a:endParaRPr lang="en-US" dirty="0"/>
          </a:p>
        </p:txBody>
      </p:sp>
      <p:sp>
        <p:nvSpPr>
          <p:cNvPr id="17409" name="Rectangle 2"/>
          <p:cNvSpPr>
            <a:spLocks noGrp="1"/>
          </p:cNvSpPr>
          <p:nvPr>
            <p:ph type="title"/>
          </p:nvPr>
        </p:nvSpPr>
        <p:spPr/>
        <p:txBody>
          <a:bodyPr/>
          <a:lstStyle/>
          <a:p>
            <a:r>
              <a:rPr lang="en-US" smtClean="0"/>
              <a:t>Using the Input Mask Wizard</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33448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p:txBody>
          <a:bodyPr/>
          <a:lstStyle/>
          <a:p>
            <a:r>
              <a:rPr lang="en-US" smtClean="0"/>
              <a:t>Session 5.2</a:t>
            </a:r>
          </a:p>
          <a:p>
            <a:pPr lvl="1"/>
            <a:r>
              <a:rPr lang="en-US" smtClean="0"/>
              <a:t>Use query wizards to create a crosstab query, a find duplicates query, and a find unmatched query</a:t>
            </a:r>
          </a:p>
          <a:p>
            <a:pPr lvl="1"/>
            <a:r>
              <a:rPr lang="en-US" smtClean="0"/>
              <a:t>Create a top values query</a:t>
            </a:r>
            <a:endParaRPr lang="en-US" dirty="0" smtClean="0"/>
          </a:p>
        </p:txBody>
      </p:sp>
      <p:sp>
        <p:nvSpPr>
          <p:cNvPr id="17409" name="Rectangle 2"/>
          <p:cNvSpPr>
            <a:spLocks noGrp="1"/>
          </p:cNvSpPr>
          <p:nvPr>
            <p:ph type="title"/>
          </p:nvPr>
        </p:nvSpPr>
        <p:spPr/>
        <p:txBody>
          <a:bodyPr/>
          <a:lstStyle/>
          <a:p>
            <a:r>
              <a:rPr lang="en-US" smtClean="0"/>
              <a:t>Objectives (Cont.)</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107726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Using the Input Mask Wizard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33.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551" y="921217"/>
            <a:ext cx="7364624" cy="3326877"/>
          </a:xfrm>
          <a:prstGeom prst="rect">
            <a:avLst/>
          </a:prstGeom>
        </p:spPr>
      </p:pic>
    </p:spTree>
    <p:extLst>
      <p:ext uri="{BB962C8B-B14F-4D97-AF65-F5344CB8AC3E}">
        <p14:creationId xmlns:p14="http://schemas.microsoft.com/office/powerpoint/2010/main" val="282155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1006591"/>
            <a:ext cx="8415338" cy="1411156"/>
          </a:xfrm>
        </p:spPr>
        <p:txBody>
          <a:bodyPr/>
          <a:lstStyle/>
          <a:p>
            <a:r>
              <a:rPr lang="en-US" dirty="0" smtClean="0"/>
              <a:t>An object dependency exists between two objects when a change to the properties of data in one object affects the properties of data in the other object</a:t>
            </a:r>
          </a:p>
          <a:p>
            <a:pPr lvl="1"/>
            <a:r>
              <a:rPr lang="en-US" dirty="0" smtClean="0"/>
              <a:t>Dependencies between Access objects, such as tables, queries, and forms, can occur as relationships or using a query to obtain values from more than one table.</a:t>
            </a:r>
          </a:p>
          <a:p>
            <a:pPr lvl="1"/>
            <a:r>
              <a:rPr lang="en-US" dirty="0" smtClean="0"/>
              <a:t>Any form or report that uses fields from a query is directly dependent on the query and is indirectly dependent on the tables that provide the data to the query</a:t>
            </a:r>
          </a:p>
          <a:p>
            <a:r>
              <a:rPr lang="en-US" dirty="0" smtClean="0"/>
              <a:t>The Object Dependencies pane displays a collapsible list of the dependencies among the objects in an Access database</a:t>
            </a:r>
            <a:endParaRPr lang="en-US" dirty="0"/>
          </a:p>
        </p:txBody>
      </p:sp>
      <p:sp>
        <p:nvSpPr>
          <p:cNvPr id="17409" name="Rectangle 2"/>
          <p:cNvSpPr>
            <a:spLocks noGrp="1"/>
          </p:cNvSpPr>
          <p:nvPr>
            <p:ph type="title"/>
          </p:nvPr>
        </p:nvSpPr>
        <p:spPr/>
        <p:txBody>
          <a:bodyPr/>
          <a:lstStyle/>
          <a:p>
            <a:r>
              <a:rPr lang="en-US" smtClean="0"/>
              <a:t>Identifying Object Dependencies</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642218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Identifying Object Dependencies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39.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635" y="889308"/>
            <a:ext cx="6491168" cy="3464458"/>
          </a:xfrm>
          <a:prstGeom prst="rect">
            <a:avLst/>
          </a:prstGeom>
        </p:spPr>
      </p:pic>
    </p:spTree>
    <p:extLst>
      <p:ext uri="{BB962C8B-B14F-4D97-AF65-F5344CB8AC3E}">
        <p14:creationId xmlns:p14="http://schemas.microsoft.com/office/powerpoint/2010/main" val="594530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968107"/>
            <a:ext cx="8415338" cy="2478114"/>
          </a:xfrm>
        </p:spPr>
        <p:txBody>
          <a:bodyPr/>
          <a:lstStyle/>
          <a:p>
            <a:r>
              <a:rPr lang="en-US" dirty="0" smtClean="0"/>
              <a:t>Defining Field Validation Rules</a:t>
            </a:r>
          </a:p>
          <a:p>
            <a:pPr lvl="1"/>
            <a:r>
              <a:rPr lang="en-US" dirty="0" smtClean="0"/>
              <a:t>To prevent a user from entering an unacceptable value in a field, you can create a field validation rule that verifies a field value by comparing it to a constant or to a set of constants</a:t>
            </a:r>
          </a:p>
          <a:p>
            <a:pPr lvl="2"/>
            <a:r>
              <a:rPr lang="en-US" dirty="0" smtClean="0"/>
              <a:t>You create a field validation rule by setting the Validation Rule and the Validation Text field properties </a:t>
            </a:r>
          </a:p>
          <a:p>
            <a:pPr lvl="2"/>
            <a:r>
              <a:rPr lang="en-US" dirty="0" smtClean="0"/>
              <a:t>The Validation Rule property value specifies the valid values that users can enter in a </a:t>
            </a:r>
            <a:r>
              <a:rPr lang="en-US" dirty="0" smtClean="0"/>
              <a:t>field </a:t>
            </a:r>
            <a:endParaRPr lang="en-US" dirty="0" smtClean="0"/>
          </a:p>
          <a:p>
            <a:pPr lvl="2"/>
            <a:r>
              <a:rPr lang="en-US" dirty="0" smtClean="0"/>
              <a:t>The Validation Text property value will be displayed in a dialog box if a user enters an invalid value</a:t>
            </a:r>
            <a:endParaRPr lang="en-US" dirty="0"/>
          </a:p>
        </p:txBody>
      </p:sp>
      <p:sp>
        <p:nvSpPr>
          <p:cNvPr id="17409" name="Rectangle 2"/>
          <p:cNvSpPr>
            <a:spLocks noGrp="1"/>
          </p:cNvSpPr>
          <p:nvPr>
            <p:ph type="title"/>
          </p:nvPr>
        </p:nvSpPr>
        <p:spPr/>
        <p:txBody>
          <a:bodyPr/>
          <a:lstStyle/>
          <a:p>
            <a:r>
              <a:rPr lang="en-US" smtClean="0"/>
              <a:t>Defining Data Validation Rules</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621748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Defining Data Validation Rules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40.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84" y="872884"/>
            <a:ext cx="6817816" cy="3583037"/>
          </a:xfrm>
          <a:prstGeom prst="rect">
            <a:avLst/>
          </a:prstGeom>
        </p:spPr>
      </p:pic>
    </p:spTree>
    <p:extLst>
      <p:ext uri="{BB962C8B-B14F-4D97-AF65-F5344CB8AC3E}">
        <p14:creationId xmlns:p14="http://schemas.microsoft.com/office/powerpoint/2010/main" val="259169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993763"/>
            <a:ext cx="8415338" cy="1411156"/>
          </a:xfrm>
        </p:spPr>
        <p:txBody>
          <a:bodyPr/>
          <a:lstStyle/>
          <a:p>
            <a:r>
              <a:rPr lang="en-US" dirty="0" smtClean="0"/>
              <a:t>Defining Table Validation Rules</a:t>
            </a:r>
          </a:p>
          <a:p>
            <a:pPr lvl="1"/>
            <a:r>
              <a:rPr lang="en-US" dirty="0" smtClean="0"/>
              <a:t>To make sure that the value a user enters is not larger than the maximum field value, you can create a table validation rule </a:t>
            </a:r>
          </a:p>
          <a:p>
            <a:pPr lvl="1"/>
            <a:r>
              <a:rPr lang="en-US" dirty="0" smtClean="0"/>
              <a:t>Use the Validation Rule and Validation Text properties and set these properties for the table instead of for an individual field</a:t>
            </a:r>
          </a:p>
          <a:p>
            <a:pPr lvl="1"/>
            <a:r>
              <a:rPr lang="en-US" dirty="0" smtClean="0"/>
              <a:t>Use a table validation rule because this validation involves multiple fields</a:t>
            </a:r>
          </a:p>
          <a:p>
            <a:pPr lvl="1"/>
            <a:r>
              <a:rPr lang="en-US" dirty="0" smtClean="0"/>
              <a:t> A field validation rule is used when the validation involves a restriction for only the selected field, and does not depend on other fields</a:t>
            </a:r>
            <a:endParaRPr lang="en-US" dirty="0"/>
          </a:p>
        </p:txBody>
      </p:sp>
      <p:sp>
        <p:nvSpPr>
          <p:cNvPr id="17409" name="Rectangle 2"/>
          <p:cNvSpPr>
            <a:spLocks noGrp="1"/>
          </p:cNvSpPr>
          <p:nvPr>
            <p:ph type="title"/>
          </p:nvPr>
        </p:nvSpPr>
        <p:spPr/>
        <p:txBody>
          <a:bodyPr/>
          <a:lstStyle/>
          <a:p>
            <a:r>
              <a:rPr lang="en-US" smtClean="0"/>
              <a:t>Defining Data Validation Rules (Cont.)</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969744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p:txBody>
          <a:bodyPr/>
          <a:lstStyle/>
          <a:p>
            <a:r>
              <a:rPr lang="en-US" smtClean="0"/>
              <a:t>Use a Long Text field to store long comments and explanations</a:t>
            </a:r>
          </a:p>
          <a:p>
            <a:r>
              <a:rPr lang="en-US" smtClean="0"/>
              <a:t>Short Text fields are limited to 255 characters, but Long Text fields can hold up to 65,535 characters</a:t>
            </a:r>
          </a:p>
          <a:p>
            <a:pPr lvl="1"/>
            <a:r>
              <a:rPr lang="en-US" smtClean="0"/>
              <a:t>Short Text fields limit you to plain text with no special formatting</a:t>
            </a:r>
          </a:p>
          <a:p>
            <a:pPr lvl="1"/>
            <a:r>
              <a:rPr lang="en-US" smtClean="0"/>
              <a:t>Long Text fields store plain text similar to Short Text fields or to store rich text, which you can selectively format with options such as bold, italic, and different fonts and colors</a:t>
            </a:r>
            <a:endParaRPr lang="en-US" dirty="0"/>
          </a:p>
        </p:txBody>
      </p:sp>
      <p:sp>
        <p:nvSpPr>
          <p:cNvPr id="17409" name="Rectangle 2"/>
          <p:cNvSpPr>
            <a:spLocks noGrp="1"/>
          </p:cNvSpPr>
          <p:nvPr>
            <p:ph type="title"/>
          </p:nvPr>
        </p:nvSpPr>
        <p:spPr/>
        <p:txBody>
          <a:bodyPr/>
          <a:lstStyle/>
          <a:p>
            <a:r>
              <a:rPr lang="en-US" smtClean="0"/>
              <a:t>Working with Long Text Fields</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27764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Working with Long Text Fields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42.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565" y="896206"/>
            <a:ext cx="6553374" cy="3494712"/>
          </a:xfrm>
          <a:prstGeom prst="rect">
            <a:avLst/>
          </a:prstGeom>
        </p:spPr>
      </p:pic>
    </p:spTree>
    <p:extLst>
      <p:ext uri="{BB962C8B-B14F-4D97-AF65-F5344CB8AC3E}">
        <p14:creationId xmlns:p14="http://schemas.microsoft.com/office/powerpoint/2010/main" val="698596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948865"/>
            <a:ext cx="8415338" cy="1411156"/>
          </a:xfrm>
        </p:spPr>
        <p:txBody>
          <a:bodyPr/>
          <a:lstStyle/>
          <a:p>
            <a:r>
              <a:rPr lang="en-US" dirty="0" smtClean="0"/>
              <a:t>A database is a file, and files can contain malicious instructions that can damage other files on your computer or files on other computers on your network</a:t>
            </a:r>
          </a:p>
          <a:p>
            <a:r>
              <a:rPr lang="en-US" dirty="0" smtClean="0"/>
              <a:t>Unless you take special steps, Access treats every database as a potential threat to your computer</a:t>
            </a:r>
          </a:p>
          <a:p>
            <a:r>
              <a:rPr lang="en-US" dirty="0" smtClean="0"/>
              <a:t>One special step that you can take is to designate a folder as a trusted folder which is a folder on a drive or network that you designate as trusted and where you place databases you know are safe </a:t>
            </a:r>
            <a:endParaRPr lang="en-US" dirty="0"/>
          </a:p>
        </p:txBody>
      </p:sp>
      <p:sp>
        <p:nvSpPr>
          <p:cNvPr id="17409" name="Rectangle 2"/>
          <p:cNvSpPr>
            <a:spLocks noGrp="1"/>
          </p:cNvSpPr>
          <p:nvPr>
            <p:ph type="title"/>
          </p:nvPr>
        </p:nvSpPr>
        <p:spPr/>
        <p:txBody>
          <a:bodyPr/>
          <a:lstStyle/>
          <a:p>
            <a:r>
              <a:rPr lang="en-US" smtClean="0"/>
              <a:t>Designating a Trusted Folder</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24436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Designating a Trusted Folder (Cont.)</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44.bm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076" y="841156"/>
            <a:ext cx="5386538" cy="3603983"/>
          </a:xfrm>
          <a:prstGeom prst="rect">
            <a:avLst/>
          </a:prstGeom>
        </p:spPr>
      </p:pic>
    </p:spTree>
    <p:extLst>
      <p:ext uri="{BB962C8B-B14F-4D97-AF65-F5344CB8AC3E}">
        <p14:creationId xmlns:p14="http://schemas.microsoft.com/office/powerpoint/2010/main" val="266253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a:xfrm>
            <a:off x="365125" y="1154113"/>
            <a:ext cx="8415338" cy="1655068"/>
          </a:xfrm>
        </p:spPr>
        <p:txBody>
          <a:bodyPr/>
          <a:lstStyle/>
          <a:p>
            <a:r>
              <a:rPr lang="en-US" dirty="0" smtClean="0"/>
              <a:t>Session 5.3</a:t>
            </a:r>
          </a:p>
          <a:p>
            <a:pPr lvl="1"/>
            <a:r>
              <a:rPr lang="en-US" dirty="0" smtClean="0"/>
              <a:t>Modify table designs using lookup fields, input masks, and data validation rules</a:t>
            </a:r>
          </a:p>
          <a:p>
            <a:pPr lvl="1"/>
            <a:r>
              <a:rPr lang="en-US" dirty="0" smtClean="0"/>
              <a:t>Identify object dependencies </a:t>
            </a:r>
          </a:p>
          <a:p>
            <a:pPr lvl="1"/>
            <a:r>
              <a:rPr lang="en-US" dirty="0" smtClean="0"/>
              <a:t>Review a Long Text field’s properties</a:t>
            </a:r>
          </a:p>
          <a:p>
            <a:pPr lvl="1"/>
            <a:r>
              <a:rPr lang="en-US" dirty="0" smtClean="0"/>
              <a:t>Designate a trusted folder</a:t>
            </a:r>
          </a:p>
        </p:txBody>
      </p:sp>
      <p:sp>
        <p:nvSpPr>
          <p:cNvPr id="17409" name="Rectangle 2"/>
          <p:cNvSpPr>
            <a:spLocks noGrp="1"/>
          </p:cNvSpPr>
          <p:nvPr>
            <p:ph type="title"/>
          </p:nvPr>
        </p:nvSpPr>
        <p:spPr/>
        <p:txBody>
          <a:bodyPr/>
          <a:lstStyle/>
          <a:p>
            <a:r>
              <a:rPr lang="en-US" smtClean="0"/>
              <a:t>Objectives (Cont.)</a:t>
            </a:r>
            <a:endParaRPr lang="en-US" dirty="0" smtClean="0"/>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2714237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a:xfrm>
            <a:off x="762000" y="267662"/>
            <a:ext cx="8026400" cy="296235"/>
          </a:xfrm>
        </p:spPr>
        <p:txBody>
          <a:bodyPr/>
          <a:lstStyle/>
          <a:p>
            <a:r>
              <a:rPr lang="en-US" dirty="0" smtClean="0"/>
              <a:t>Calculated </a:t>
            </a:r>
            <a:r>
              <a:rPr lang="en-US" dirty="0"/>
              <a:t>Field</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_pg234.bm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906" y="1155642"/>
            <a:ext cx="4222956" cy="2730993"/>
          </a:xfrm>
          <a:prstGeom prst="rect">
            <a:avLst/>
          </a:prstGeom>
        </p:spPr>
      </p:pic>
      <p:pic>
        <p:nvPicPr>
          <p:cNvPr id="3" name="Picture 2" descr="Fig05_pg235.bmp"/>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548" y="1005008"/>
            <a:ext cx="4577405" cy="2971883"/>
          </a:xfrm>
          <a:prstGeom prst="rect">
            <a:avLst/>
          </a:prstGeom>
        </p:spPr>
      </p:pic>
    </p:spTree>
    <p:extLst>
      <p:ext uri="{BB962C8B-B14F-4D97-AF65-F5344CB8AC3E}">
        <p14:creationId xmlns:p14="http://schemas.microsoft.com/office/powerpoint/2010/main" val="312896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p:cNvSpPr>
          <p:nvPr>
            <p:ph idx="1"/>
          </p:nvPr>
        </p:nvSpPr>
        <p:spPr>
          <a:xfrm>
            <a:off x="365125" y="1154113"/>
            <a:ext cx="8415338" cy="2707665"/>
          </a:xfrm>
        </p:spPr>
        <p:txBody>
          <a:bodyPr/>
          <a:lstStyle/>
          <a:p>
            <a:r>
              <a:rPr lang="en-US" dirty="0" smtClean="0"/>
              <a:t>The Navigation Pane displays the objects grouped by object type</a:t>
            </a:r>
          </a:p>
          <a:p>
            <a:pPr lvl="1"/>
            <a:r>
              <a:rPr lang="en-US" dirty="0" smtClean="0"/>
              <a:t>Each </a:t>
            </a:r>
            <a:r>
              <a:rPr lang="en-US" dirty="0" smtClean="0"/>
              <a:t>object name has a prefix tag—a </a:t>
            </a:r>
            <a:r>
              <a:rPr lang="en-US" dirty="0" err="1" smtClean="0"/>
              <a:t>tbl</a:t>
            </a:r>
            <a:r>
              <a:rPr lang="en-US" dirty="0" smtClean="0"/>
              <a:t> prefix tag for tables, a </a:t>
            </a:r>
            <a:r>
              <a:rPr lang="en-US" dirty="0" err="1" smtClean="0"/>
              <a:t>qry</a:t>
            </a:r>
            <a:r>
              <a:rPr lang="en-US" dirty="0" smtClean="0"/>
              <a:t> prefix tag for queries, a </a:t>
            </a:r>
            <a:r>
              <a:rPr lang="en-US" dirty="0" err="1" smtClean="0"/>
              <a:t>frm</a:t>
            </a:r>
            <a:r>
              <a:rPr lang="en-US" dirty="0" smtClean="0"/>
              <a:t> prefix tag for forms, and a </a:t>
            </a:r>
            <a:r>
              <a:rPr lang="en-US" dirty="0" err="1" smtClean="0"/>
              <a:t>rpt</a:t>
            </a:r>
            <a:r>
              <a:rPr lang="en-US" dirty="0" smtClean="0"/>
              <a:t> prefix tag for reports</a:t>
            </a:r>
          </a:p>
          <a:p>
            <a:pPr lvl="1"/>
            <a:r>
              <a:rPr lang="en-US" dirty="0" smtClean="0"/>
              <a:t>All three characters in each prefix tag are lower case. The word immediately after the three-character prefix begins with an upper case letter</a:t>
            </a:r>
          </a:p>
          <a:p>
            <a:pPr lvl="1"/>
            <a:r>
              <a:rPr lang="en-US" dirty="0" smtClean="0"/>
              <a:t>Using object prefix tags, you can readily identify the object type, even when the objects have the same base name</a:t>
            </a:r>
          </a:p>
          <a:p>
            <a:pPr lvl="1"/>
            <a:r>
              <a:rPr lang="en-US" dirty="0" smtClean="0"/>
              <a:t>Object names have no spaces, because other database management systems do not permit making it easy during conversions to those systems</a:t>
            </a:r>
            <a:endParaRPr lang="en-US" dirty="0"/>
          </a:p>
        </p:txBody>
      </p:sp>
      <p:sp>
        <p:nvSpPr>
          <p:cNvPr id="17409" name="Rectangle 2"/>
          <p:cNvSpPr>
            <a:spLocks noGrp="1"/>
          </p:cNvSpPr>
          <p:nvPr>
            <p:ph type="title"/>
          </p:nvPr>
        </p:nvSpPr>
        <p:spPr>
          <a:xfrm>
            <a:off x="762000" y="267662"/>
            <a:ext cx="8026400" cy="296235"/>
          </a:xfrm>
        </p:spPr>
        <p:txBody>
          <a:bodyPr/>
          <a:lstStyle/>
          <a:p>
            <a:r>
              <a:rPr lang="en-US" dirty="0" smtClean="0"/>
              <a:t>Reviewing the </a:t>
            </a:r>
            <a:r>
              <a:rPr lang="en-US" dirty="0" err="1" smtClean="0"/>
              <a:t>CareCenter</a:t>
            </a:r>
            <a:r>
              <a:rPr lang="en-US" dirty="0" smtClean="0"/>
              <a:t> Database</a:t>
            </a:r>
          </a:p>
        </p:txBody>
      </p:sp>
      <p:sp>
        <p:nvSpPr>
          <p:cNvPr id="6"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3952354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p:cNvSpPr>
          <p:nvPr>
            <p:ph idx="1"/>
          </p:nvPr>
        </p:nvSpPr>
        <p:spPr/>
        <p:txBody>
          <a:bodyPr/>
          <a:lstStyle/>
          <a:p>
            <a:r>
              <a:rPr lang="en-US" smtClean="0"/>
              <a:t>A pattern match selects records with a value for the designated field that matches the pattern of a simple condition value</a:t>
            </a:r>
          </a:p>
          <a:p>
            <a:r>
              <a:rPr lang="en-US" smtClean="0"/>
              <a:t>The Like comparison operator selects records by matching field values to a specific pattern that includes one or more of these wildcard characters: asterisk (*), question mark (?), and number symbol (#)</a:t>
            </a:r>
          </a:p>
          <a:p>
            <a:pPr lvl="1"/>
            <a:r>
              <a:rPr lang="en-US" smtClean="0"/>
              <a:t>The asterisk represents any string of characters, the question mark represents any single character, and the number symbol represents any single digit</a:t>
            </a:r>
            <a:endParaRPr lang="en-US" dirty="0"/>
          </a:p>
        </p:txBody>
      </p:sp>
      <p:sp>
        <p:nvSpPr>
          <p:cNvPr id="17409" name="Rectangle 2"/>
          <p:cNvSpPr>
            <a:spLocks noGrp="1"/>
          </p:cNvSpPr>
          <p:nvPr>
            <p:ph type="title"/>
          </p:nvPr>
        </p:nvSpPr>
        <p:spPr/>
        <p:txBody>
          <a:bodyPr/>
          <a:lstStyle/>
          <a:p>
            <a:r>
              <a:rPr lang="en-US" smtClean="0"/>
              <a:t>Using Pattern Match in a Query</a:t>
            </a:r>
            <a:endParaRPr lang="en-US" dirty="0" smtClean="0"/>
          </a:p>
        </p:txBody>
      </p:sp>
      <p:sp>
        <p:nvSpPr>
          <p:cNvPr id="7"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48833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Using Pattern Match in a Query (Cont.)</a:t>
            </a:r>
            <a:endParaRPr lang="en-US" dirty="0" smtClean="0"/>
          </a:p>
        </p:txBody>
      </p:sp>
      <p:sp>
        <p:nvSpPr>
          <p:cNvPr id="8"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pic>
        <p:nvPicPr>
          <p:cNvPr id="2" name="Picture 1" descr="Fig05-01.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32" y="911603"/>
            <a:ext cx="7810300" cy="3302619"/>
          </a:xfrm>
          <a:prstGeom prst="rect">
            <a:avLst/>
          </a:prstGeom>
        </p:spPr>
      </p:pic>
    </p:spTree>
    <p:extLst>
      <p:ext uri="{BB962C8B-B14F-4D97-AF65-F5344CB8AC3E}">
        <p14:creationId xmlns:p14="http://schemas.microsoft.com/office/powerpoint/2010/main" val="2679297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idx="1"/>
          </p:nvPr>
        </p:nvSpPr>
        <p:spPr>
          <a:xfrm>
            <a:off x="365125" y="1154113"/>
            <a:ext cx="8415338" cy="1707134"/>
          </a:xfrm>
        </p:spPr>
        <p:txBody>
          <a:bodyPr/>
          <a:lstStyle/>
          <a:p>
            <a:r>
              <a:rPr lang="en-US" dirty="0" smtClean="0"/>
              <a:t>A list-of-values match selects records whose value for the designated field matches one of two or more simple condition values</a:t>
            </a:r>
          </a:p>
          <a:p>
            <a:pPr lvl="1"/>
            <a:r>
              <a:rPr lang="en-US" dirty="0" smtClean="0"/>
              <a:t>Could include several Or conditions in the design grid, but there is an easier and clearer way to do </a:t>
            </a:r>
            <a:r>
              <a:rPr lang="en-US" dirty="0" smtClean="0"/>
              <a:t>this:</a:t>
            </a:r>
            <a:endParaRPr lang="en-US" dirty="0" smtClean="0"/>
          </a:p>
          <a:p>
            <a:pPr lvl="2"/>
            <a:r>
              <a:rPr lang="en-US" dirty="0" smtClean="0"/>
              <a:t>The In comparison operator lets you define a condition with a list of two or more values for a field that select and include those record in the query results</a:t>
            </a:r>
            <a:endParaRPr lang="en-US" dirty="0"/>
          </a:p>
        </p:txBody>
      </p:sp>
      <p:sp>
        <p:nvSpPr>
          <p:cNvPr id="17409" name="Rectangle 2"/>
          <p:cNvSpPr>
            <a:spLocks noGrp="1"/>
          </p:cNvSpPr>
          <p:nvPr>
            <p:ph type="title"/>
          </p:nvPr>
        </p:nvSpPr>
        <p:spPr/>
        <p:txBody>
          <a:bodyPr/>
          <a:lstStyle/>
          <a:p>
            <a:r>
              <a:rPr lang="en-US" smtClean="0"/>
              <a:t>Using a List-of-Values Match in a Query</a:t>
            </a:r>
            <a:endParaRPr lang="en-US" dirty="0" smtClean="0"/>
          </a:p>
        </p:txBody>
      </p:sp>
      <p:sp>
        <p:nvSpPr>
          <p:cNvPr id="9" name="Footer Placeholder 3"/>
          <p:cNvSpPr>
            <a:spLocks noGrp="1"/>
          </p:cNvSpPr>
          <p:nvPr>
            <p:ph type="ftr" sz="quarter" idx="10"/>
          </p:nvPr>
        </p:nvSpPr>
        <p:spPr>
          <a:xfrm>
            <a:off x="1597679" y="4933847"/>
            <a:ext cx="6781693" cy="183401"/>
          </a:xfrm>
        </p:spPr>
        <p:txBody>
          <a:bodyPr/>
          <a:lstStyle/>
          <a:p>
            <a:r>
              <a:rPr lang="en-US" dirty="0" smtClean="0"/>
              <a:t>© 2017 </a:t>
            </a:r>
            <a:r>
              <a:rPr lang="en-US" dirty="0" err="1" smtClean="0"/>
              <a:t>Cengage</a:t>
            </a:r>
            <a:r>
              <a:rPr lang="en-US" dirty="0" smtClean="0"/>
              <a:t> Learning. All Rights Reserved. May not be copied, scanned, or duplicated, in whole or in part, except for use as permitted in a license distributed with a certain product or service or otherwise on a password-protected website for classroom use.</a:t>
            </a:r>
            <a:endParaRPr lang="en-US" dirty="0"/>
          </a:p>
        </p:txBody>
      </p:sp>
    </p:spTree>
    <p:extLst>
      <p:ext uri="{BB962C8B-B14F-4D97-AF65-F5344CB8AC3E}">
        <p14:creationId xmlns:p14="http://schemas.microsoft.com/office/powerpoint/2010/main" val="43381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engage">
      <a:dk1>
        <a:srgbClr val="000000"/>
      </a:dk1>
      <a:lt1>
        <a:srgbClr val="FFFFFF"/>
      </a:lt1>
      <a:dk2>
        <a:srgbClr val="000000"/>
      </a:dk2>
      <a:lt2>
        <a:srgbClr val="AAAEB4"/>
      </a:lt2>
      <a:accent1>
        <a:srgbClr val="0D3857"/>
      </a:accent1>
      <a:accent2>
        <a:srgbClr val="055C91"/>
      </a:accent2>
      <a:accent3>
        <a:srgbClr val="81C0DA"/>
      </a:accent3>
      <a:accent4>
        <a:srgbClr val="B0D3DF"/>
      </a:accent4>
      <a:accent5>
        <a:srgbClr val="E0DCCD"/>
      </a:accent5>
      <a:accent6>
        <a:srgbClr val="7C7666"/>
      </a:accent6>
      <a:hlink>
        <a:srgbClr val="055C91"/>
      </a:hlink>
      <a:folHlink>
        <a:srgbClr val="81C0DA"/>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11D53F618ADE46BF233FE4F46F27AC" ma:contentTypeVersion="0" ma:contentTypeDescription="Create a new document." ma:contentTypeScope="" ma:versionID="3d2b600632870d5641a6ad7e6a32fdd2">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EB1CD8-B777-471F-BC9C-EF0BFF5A30E9}">
  <ds:schemaRefs>
    <ds:schemaRef ds:uri="http://schemas.microsoft.com/office/2006/documentManagement/types"/>
    <ds:schemaRef ds:uri="http://purl.org/dc/terms/"/>
    <ds:schemaRef ds:uri="http://www.w3.org/XML/1998/namespac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271B63B1-DD9B-456D-8A4C-AEA4937E99D7}">
  <ds:schemaRefs>
    <ds:schemaRef ds:uri="http://schemas.microsoft.com/sharepoint/v3/contenttype/forms"/>
  </ds:schemaRefs>
</ds:datastoreItem>
</file>

<file path=customXml/itemProps3.xml><?xml version="1.0" encoding="utf-8"?>
<ds:datastoreItem xmlns:ds="http://schemas.openxmlformats.org/officeDocument/2006/customXml" ds:itemID="{9D1C6F02-0A6E-44AC-ADCA-0316485B7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425</TotalTime>
  <Words>3703</Words>
  <Application>Microsoft Macintosh PowerPoint</Application>
  <PresentationFormat>On-screen Show (16:9)</PresentationFormat>
  <Paragraphs>193</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New Perspectives on Access 2016</vt:lpstr>
      <vt:lpstr>Objectives</vt:lpstr>
      <vt:lpstr>Objectives (Cont.)</vt:lpstr>
      <vt:lpstr>Objectives (Cont.)</vt:lpstr>
      <vt:lpstr>Calculated Field</vt:lpstr>
      <vt:lpstr>Reviewing the CareCenter Database</vt:lpstr>
      <vt:lpstr>Using Pattern Match in a Query</vt:lpstr>
      <vt:lpstr>Using Pattern Match in a Query (Cont.)</vt:lpstr>
      <vt:lpstr>Using a List-of-Values Match in a Query</vt:lpstr>
      <vt:lpstr>Using the Not Logical Operator in a Query</vt:lpstr>
      <vt:lpstr>Using an AutoFilter to Filter Data</vt:lpstr>
      <vt:lpstr>Using an AutoFilter to Filter Data (Cont.) </vt:lpstr>
      <vt:lpstr>Assigning a Conditional Value to a Calculated Field</vt:lpstr>
      <vt:lpstr>Assigning a Conditional Value to a Calculated Field (Cont.)</vt:lpstr>
      <vt:lpstr>Assigning a Conditional Value to a Calculated Field (Cont.)</vt:lpstr>
      <vt:lpstr>Creating a Parameter Query</vt:lpstr>
      <vt:lpstr>Creating a Parameter Query (Cont.)</vt:lpstr>
      <vt:lpstr>Creating a More Flexible Parameter Query</vt:lpstr>
      <vt:lpstr>Advanced Query Wizards</vt:lpstr>
      <vt:lpstr>Creating a Crosstab Query</vt:lpstr>
      <vt:lpstr>Creating a Find Duplicates Query</vt:lpstr>
      <vt:lpstr>Creating a Find Unmatched Query</vt:lpstr>
      <vt:lpstr>Creating a Find Unmatched Query (Cont.)</vt:lpstr>
      <vt:lpstr>Creating a Top Values Query</vt:lpstr>
      <vt:lpstr>Creating a Top Values Query (Cont.)</vt:lpstr>
      <vt:lpstr>Lookup Fields and Input Masks</vt:lpstr>
      <vt:lpstr>Creating a Lookup Field</vt:lpstr>
      <vt:lpstr>Creating a Lookup Field (Cont.)</vt:lpstr>
      <vt:lpstr>Using the Input Mask Wizard</vt:lpstr>
      <vt:lpstr>Using the Input Mask Wizard (Cont.)</vt:lpstr>
      <vt:lpstr>Identifying Object Dependencies</vt:lpstr>
      <vt:lpstr>Identifying Object Dependencies (Cont.)</vt:lpstr>
      <vt:lpstr>Defining Data Validation Rules</vt:lpstr>
      <vt:lpstr>Defining Data Validation Rules (Cont.)</vt:lpstr>
      <vt:lpstr>Defining Data Validation Rules (Cont.)</vt:lpstr>
      <vt:lpstr>Working with Long Text Fields</vt:lpstr>
      <vt:lpstr>Working with Long Text Fields (Cont.)</vt:lpstr>
      <vt:lpstr>Designating a Trusted Folder</vt:lpstr>
      <vt:lpstr>Designating a Trusted Folder (Cont.)</vt:lpstr>
    </vt:vector>
  </TitlesOfParts>
  <Manager/>
  <Company>Ruder Finn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Carolyn</dc:creator>
  <cp:keywords/>
  <dc:description/>
  <cp:lastModifiedBy>Patricia Walcott</cp:lastModifiedBy>
  <cp:revision>74</cp:revision>
  <dcterms:created xsi:type="dcterms:W3CDTF">2014-09-17T20:41:57Z</dcterms:created>
  <dcterms:modified xsi:type="dcterms:W3CDTF">2016-05-05T16:25:35Z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0x0101002411D53F618ADE46BF233FE4F46F27AC</vt:lpwstr>
  </property>
  <property fmtid="{D5CDD505-2E9C-101B-9397-08002B2CF9AE}" pid="3" name="_NewReviewCycle">
    <vt:lpwstr/>
  </property>
</Properties>
</file>